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434335"/>
            <a:ext cx="21945600" cy="706629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94361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203700" y="9347200"/>
            <a:ext cx="16840200" cy="680721"/>
          </a:xfrm>
          <a:prstGeom prst="rect">
            <a:avLst/>
          </a:prstGeom>
        </p:spPr>
        <p:txBody>
          <a:bodyPr lIns="76200" tIns="76200" rIns="76200" bIns="76200"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>
            <a:spLocks noGrp="1"/>
          </p:cNvSpPr>
          <p:nvPr>
            <p:ph type="pic" sz="half" idx="13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g"/>
          <p:cNvSpPr>
            <a:spLocks noGrp="1"/>
          </p:cNvSpPr>
          <p:nvPr>
            <p:ph type="pic" sz="half" idx="14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15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>
            <a:spLocks noGrp="1"/>
          </p:cNvSpPr>
          <p:nvPr>
            <p:ph type="pic" idx="13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>
            <a:spLocks noGrp="1"/>
          </p:cNvSpPr>
          <p:nvPr>
            <p:ph type="pic" idx="13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24384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Image"/>
          <p:cNvSpPr>
            <a:spLocks noGrp="1"/>
          </p:cNvSpPr>
          <p:nvPr>
            <p:ph type="pic" idx="13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638623930_2326x1548.jpg"/>
          <p:cNvSpPr>
            <a:spLocks noGrp="1"/>
          </p:cNvSpPr>
          <p:nvPr>
            <p:ph type="pic" idx="13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1646935"/>
            <a:ext cx="8356600" cy="7701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ts val="2600"/>
              </a:lnSpc>
              <a:spcBef>
                <a:spcPts val="0"/>
              </a:spcBef>
              <a:defRPr sz="1800" b="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mparing honey and wate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Comparing honey and water</a:t>
            </a:r>
          </a:p>
        </p:txBody>
      </p:sp>
      <p:sp>
        <p:nvSpPr>
          <p:cNvPr id="151" name="Learning about experimental design and process:…"/>
          <p:cNvSpPr txBox="1">
            <a:spLocks noGrp="1"/>
          </p:cNvSpPr>
          <p:nvPr>
            <p:ph type="subTitle" sz="half" idx="1"/>
          </p:nvPr>
        </p:nvSpPr>
        <p:spPr>
          <a:xfrm>
            <a:off x="1885950" y="7863800"/>
            <a:ext cx="21278850" cy="3915424"/>
          </a:xfrm>
          <a:prstGeom prst="rect">
            <a:avLst/>
          </a:prstGeom>
        </p:spPr>
        <p:txBody>
          <a:bodyPr/>
          <a:lstStyle/>
          <a:p>
            <a:pPr defTabSz="560831">
              <a:defRPr sz="5952" spc="-59"/>
            </a:pPr>
            <a:r>
              <a:rPr dirty="0"/>
              <a:t>Learning about experimental design and process:</a:t>
            </a:r>
          </a:p>
          <a:p>
            <a:pPr defTabSz="560831">
              <a:defRPr sz="5952" spc="-59"/>
            </a:pPr>
            <a:r>
              <a:rPr dirty="0"/>
              <a:t>Controlling Variables</a:t>
            </a:r>
          </a:p>
          <a:p>
            <a:pPr defTabSz="560831">
              <a:defRPr sz="5952" spc="-59"/>
            </a:pPr>
            <a:r>
              <a:rPr dirty="0"/>
              <a:t>Recording Data </a:t>
            </a:r>
          </a:p>
          <a:p>
            <a:pPr defTabSz="560831">
              <a:defRPr sz="5952" spc="-59"/>
            </a:pPr>
            <a:r>
              <a:rPr dirty="0"/>
              <a:t>Multiple Trials</a:t>
            </a:r>
          </a:p>
          <a:p>
            <a:pPr defTabSz="560831">
              <a:defRPr sz="4992" spc="-49"/>
            </a:pPr>
            <a:endParaRPr dirty="0"/>
          </a:p>
          <a:p>
            <a:pPr defTabSz="560831">
              <a:defRPr sz="4992" spc="-49"/>
            </a:pPr>
            <a:endParaRPr dirty="0"/>
          </a:p>
        </p:txBody>
      </p:sp>
      <p:sp>
        <p:nvSpPr>
          <p:cNvPr id="152" name="Viscosity experiment"/>
          <p:cNvSpPr txBox="1">
            <a:spLocks noGrp="1"/>
          </p:cNvSpPr>
          <p:nvPr>
            <p:ph type="ctrTitle"/>
          </p:nvPr>
        </p:nvSpPr>
        <p:spPr>
          <a:xfrm>
            <a:off x="1219200" y="3127375"/>
            <a:ext cx="21945600" cy="3296325"/>
          </a:xfrm>
          <a:prstGeom prst="rect">
            <a:avLst/>
          </a:prstGeom>
        </p:spPr>
        <p:txBody>
          <a:bodyPr/>
          <a:lstStyle/>
          <a:p>
            <a:r>
              <a:rPr dirty="0"/>
              <a:t>Viscosity experiment</a:t>
            </a:r>
          </a:p>
        </p:txBody>
      </p:sp>
      <p:sp>
        <p:nvSpPr>
          <p:cNvPr id="153" name="Beaker"/>
          <p:cNvSpPr/>
          <p:nvPr/>
        </p:nvSpPr>
        <p:spPr>
          <a:xfrm>
            <a:off x="19334999" y="1593816"/>
            <a:ext cx="3541980" cy="4321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600" extrusionOk="0">
                <a:moveTo>
                  <a:pt x="514" y="0"/>
                </a:moveTo>
                <a:cubicBezTo>
                  <a:pt x="98" y="0"/>
                  <a:pt x="-145" y="386"/>
                  <a:pt x="95" y="667"/>
                </a:cubicBezTo>
                <a:lnTo>
                  <a:pt x="2428" y="3395"/>
                </a:lnTo>
                <a:cubicBezTo>
                  <a:pt x="2532" y="3516"/>
                  <a:pt x="2588" y="3660"/>
                  <a:pt x="2588" y="3809"/>
                </a:cubicBezTo>
                <a:lnTo>
                  <a:pt x="2588" y="19081"/>
                </a:lnTo>
                <a:cubicBezTo>
                  <a:pt x="2588" y="20472"/>
                  <a:pt x="3954" y="21600"/>
                  <a:pt x="5641" y="21600"/>
                </a:cubicBezTo>
                <a:lnTo>
                  <a:pt x="18401" y="21600"/>
                </a:lnTo>
                <a:cubicBezTo>
                  <a:pt x="20088" y="21600"/>
                  <a:pt x="21455" y="20473"/>
                  <a:pt x="21455" y="19081"/>
                </a:cubicBezTo>
                <a:lnTo>
                  <a:pt x="21455" y="343"/>
                </a:lnTo>
                <a:cubicBezTo>
                  <a:pt x="21455" y="153"/>
                  <a:pt x="21270" y="0"/>
                  <a:pt x="21040" y="0"/>
                </a:cubicBezTo>
                <a:lnTo>
                  <a:pt x="514" y="0"/>
                </a:lnTo>
                <a:close/>
                <a:moveTo>
                  <a:pt x="5514" y="1777"/>
                </a:moveTo>
                <a:lnTo>
                  <a:pt x="8245" y="1777"/>
                </a:lnTo>
                <a:lnTo>
                  <a:pt x="8245" y="2168"/>
                </a:lnTo>
                <a:lnTo>
                  <a:pt x="5514" y="2168"/>
                </a:lnTo>
                <a:lnTo>
                  <a:pt x="5514" y="1777"/>
                </a:lnTo>
                <a:close/>
                <a:moveTo>
                  <a:pt x="5514" y="2850"/>
                </a:moveTo>
                <a:lnTo>
                  <a:pt x="7016" y="2850"/>
                </a:lnTo>
                <a:lnTo>
                  <a:pt x="7016" y="3240"/>
                </a:lnTo>
                <a:lnTo>
                  <a:pt x="5514" y="3240"/>
                </a:lnTo>
                <a:lnTo>
                  <a:pt x="5514" y="2850"/>
                </a:lnTo>
                <a:close/>
                <a:moveTo>
                  <a:pt x="5516" y="3922"/>
                </a:moveTo>
                <a:lnTo>
                  <a:pt x="7018" y="3922"/>
                </a:lnTo>
                <a:lnTo>
                  <a:pt x="7018" y="4313"/>
                </a:lnTo>
                <a:lnTo>
                  <a:pt x="5516" y="4313"/>
                </a:lnTo>
                <a:lnTo>
                  <a:pt x="5516" y="3922"/>
                </a:lnTo>
                <a:close/>
                <a:moveTo>
                  <a:pt x="5516" y="4993"/>
                </a:moveTo>
                <a:lnTo>
                  <a:pt x="7020" y="4993"/>
                </a:lnTo>
                <a:lnTo>
                  <a:pt x="7020" y="5385"/>
                </a:lnTo>
                <a:lnTo>
                  <a:pt x="5516" y="5385"/>
                </a:lnTo>
                <a:lnTo>
                  <a:pt x="5516" y="4993"/>
                </a:lnTo>
                <a:close/>
                <a:moveTo>
                  <a:pt x="5512" y="6067"/>
                </a:moveTo>
                <a:lnTo>
                  <a:pt x="8245" y="6067"/>
                </a:lnTo>
                <a:lnTo>
                  <a:pt x="8245" y="6456"/>
                </a:lnTo>
                <a:lnTo>
                  <a:pt x="5514" y="6456"/>
                </a:lnTo>
                <a:lnTo>
                  <a:pt x="5512" y="6067"/>
                </a:lnTo>
                <a:close/>
                <a:moveTo>
                  <a:pt x="5514" y="7138"/>
                </a:moveTo>
                <a:lnTo>
                  <a:pt x="7016" y="7138"/>
                </a:lnTo>
                <a:lnTo>
                  <a:pt x="7018" y="7528"/>
                </a:lnTo>
                <a:lnTo>
                  <a:pt x="5514" y="7528"/>
                </a:lnTo>
                <a:lnTo>
                  <a:pt x="5514" y="7138"/>
                </a:lnTo>
                <a:close/>
                <a:moveTo>
                  <a:pt x="5514" y="8210"/>
                </a:moveTo>
                <a:lnTo>
                  <a:pt x="7018" y="8210"/>
                </a:lnTo>
                <a:lnTo>
                  <a:pt x="7018" y="8599"/>
                </a:lnTo>
                <a:lnTo>
                  <a:pt x="5516" y="8599"/>
                </a:lnTo>
                <a:lnTo>
                  <a:pt x="5514" y="8210"/>
                </a:lnTo>
                <a:close/>
                <a:moveTo>
                  <a:pt x="5516" y="9281"/>
                </a:moveTo>
                <a:lnTo>
                  <a:pt x="7020" y="9281"/>
                </a:lnTo>
                <a:lnTo>
                  <a:pt x="7020" y="9673"/>
                </a:lnTo>
                <a:lnTo>
                  <a:pt x="5516" y="9673"/>
                </a:lnTo>
                <a:lnTo>
                  <a:pt x="5516" y="9281"/>
                </a:lnTo>
                <a:close/>
                <a:moveTo>
                  <a:pt x="5516" y="10354"/>
                </a:moveTo>
                <a:lnTo>
                  <a:pt x="8249" y="10354"/>
                </a:lnTo>
                <a:lnTo>
                  <a:pt x="8249" y="10744"/>
                </a:lnTo>
                <a:lnTo>
                  <a:pt x="5519" y="10744"/>
                </a:lnTo>
                <a:lnTo>
                  <a:pt x="5516" y="10354"/>
                </a:lnTo>
                <a:close/>
                <a:moveTo>
                  <a:pt x="5519" y="11426"/>
                </a:moveTo>
                <a:lnTo>
                  <a:pt x="7020" y="11426"/>
                </a:lnTo>
                <a:lnTo>
                  <a:pt x="7022" y="11816"/>
                </a:lnTo>
                <a:lnTo>
                  <a:pt x="5519" y="11816"/>
                </a:lnTo>
                <a:lnTo>
                  <a:pt x="5519" y="11426"/>
                </a:lnTo>
                <a:close/>
                <a:moveTo>
                  <a:pt x="5519" y="12498"/>
                </a:moveTo>
                <a:lnTo>
                  <a:pt x="7022" y="12498"/>
                </a:lnTo>
                <a:lnTo>
                  <a:pt x="7022" y="12887"/>
                </a:lnTo>
                <a:lnTo>
                  <a:pt x="5521" y="12887"/>
                </a:lnTo>
                <a:lnTo>
                  <a:pt x="5519" y="12498"/>
                </a:lnTo>
                <a:close/>
                <a:moveTo>
                  <a:pt x="5521" y="13569"/>
                </a:moveTo>
                <a:lnTo>
                  <a:pt x="7022" y="13569"/>
                </a:lnTo>
                <a:lnTo>
                  <a:pt x="7022" y="13961"/>
                </a:lnTo>
                <a:lnTo>
                  <a:pt x="5521" y="13961"/>
                </a:lnTo>
                <a:lnTo>
                  <a:pt x="5521" y="13569"/>
                </a:lnTo>
                <a:close/>
                <a:moveTo>
                  <a:pt x="5521" y="14641"/>
                </a:moveTo>
                <a:lnTo>
                  <a:pt x="8253" y="14641"/>
                </a:lnTo>
                <a:lnTo>
                  <a:pt x="8253" y="15032"/>
                </a:lnTo>
                <a:lnTo>
                  <a:pt x="5523" y="15032"/>
                </a:lnTo>
                <a:lnTo>
                  <a:pt x="5521" y="14641"/>
                </a:lnTo>
                <a:close/>
                <a:moveTo>
                  <a:pt x="5523" y="15714"/>
                </a:moveTo>
                <a:lnTo>
                  <a:pt x="7024" y="15714"/>
                </a:lnTo>
                <a:lnTo>
                  <a:pt x="7024" y="16104"/>
                </a:lnTo>
                <a:lnTo>
                  <a:pt x="5523" y="16104"/>
                </a:lnTo>
                <a:lnTo>
                  <a:pt x="5523" y="15714"/>
                </a:lnTo>
                <a:close/>
                <a:moveTo>
                  <a:pt x="5523" y="16786"/>
                </a:moveTo>
                <a:lnTo>
                  <a:pt x="7026" y="16786"/>
                </a:lnTo>
                <a:lnTo>
                  <a:pt x="7026" y="17177"/>
                </a:lnTo>
                <a:lnTo>
                  <a:pt x="5525" y="17177"/>
                </a:lnTo>
                <a:lnTo>
                  <a:pt x="5523" y="16786"/>
                </a:lnTo>
                <a:close/>
                <a:moveTo>
                  <a:pt x="5525" y="17857"/>
                </a:moveTo>
                <a:lnTo>
                  <a:pt x="7026" y="17857"/>
                </a:lnTo>
                <a:lnTo>
                  <a:pt x="7026" y="18249"/>
                </a:lnTo>
                <a:lnTo>
                  <a:pt x="5525" y="18249"/>
                </a:lnTo>
                <a:lnTo>
                  <a:pt x="5525" y="17857"/>
                </a:lnTo>
                <a:close/>
                <a:moveTo>
                  <a:pt x="5525" y="18930"/>
                </a:moveTo>
                <a:lnTo>
                  <a:pt x="8255" y="18930"/>
                </a:lnTo>
                <a:lnTo>
                  <a:pt x="8257" y="19320"/>
                </a:lnTo>
                <a:lnTo>
                  <a:pt x="5525" y="19320"/>
                </a:lnTo>
                <a:lnTo>
                  <a:pt x="5525" y="1893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15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You can compare the viscosity of two liquids by measuring how fast they pour or flow.…"/>
          <p:cNvSpPr txBox="1">
            <a:spLocks noGrp="1"/>
          </p:cNvSpPr>
          <p:nvPr>
            <p:ph type="body" sz="quarter" idx="1"/>
          </p:nvPr>
        </p:nvSpPr>
        <p:spPr>
          <a:xfrm>
            <a:off x="1219200" y="5506881"/>
            <a:ext cx="8356600" cy="6989919"/>
          </a:xfrm>
          <a:prstGeom prst="rect">
            <a:avLst/>
          </a:prstGeom>
        </p:spPr>
        <p:txBody>
          <a:bodyPr/>
          <a:lstStyle/>
          <a:p>
            <a:r>
              <a:t>You can compare the viscosity of two liquids by measuring how fast they pour or flow.</a:t>
            </a:r>
          </a:p>
          <a:p>
            <a:r>
              <a:t>The </a:t>
            </a:r>
            <a:r>
              <a:rPr i="1"/>
              <a:t>rate</a:t>
            </a:r>
            <a:r>
              <a:t> is the volume of liquid that pours in a certain amount of time in mL/s.</a:t>
            </a:r>
          </a:p>
          <a:p>
            <a:r>
              <a:t>Volume in science is measured in milliliters (mL) for this experiment if you have a mL measuring device available.</a:t>
            </a:r>
          </a:p>
          <a:p>
            <a:r>
              <a:t>Time in seconds.</a:t>
            </a:r>
          </a:p>
        </p:txBody>
      </p:sp>
      <p:sp>
        <p:nvSpPr>
          <p:cNvPr id="157" name="How much molecules stick together in a liqui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08990">
              <a:defRPr sz="9800" spc="-97"/>
            </a:lvl1pPr>
          </a:lstStyle>
          <a:p>
            <a:r>
              <a:rPr sz="6000" dirty="0"/>
              <a:t>How much molecules stick together in a liquid</a:t>
            </a:r>
          </a:p>
        </p:txBody>
      </p:sp>
      <p:pic>
        <p:nvPicPr>
          <p:cNvPr id="158" name="383F9399-0650-48C6-918A-66B48FC72513-L0-001.jpeg" descr="383F9399-0650-48C6-918A-66B48FC72513-L0-001.jpeg"/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2827" b="2827"/>
          <a:stretch>
            <a:fillRect/>
          </a:stretch>
        </p:blipFill>
        <p:spPr>
          <a:xfrm>
            <a:off x="11468100" y="0"/>
            <a:ext cx="10388600" cy="13068300"/>
          </a:xfrm>
          <a:prstGeom prst="rect">
            <a:avLst/>
          </a:prstGeom>
        </p:spPr>
      </p:pic>
      <p:sp>
        <p:nvSpPr>
          <p:cNvPr id="159" name="WHat is viscosity?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E22400"/>
                </a:solidFill>
              </a:defRPr>
            </a:lvl1pPr>
          </a:lstStyle>
          <a:p>
            <a:r>
              <a:t>WHat is viscosity?</a:t>
            </a:r>
          </a:p>
        </p:txBody>
      </p:sp>
      <p:pic>
        <p:nvPicPr>
          <p:cNvPr id="16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832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Volume…"/>
          <p:cNvSpPr txBox="1">
            <a:spLocks noGrp="1"/>
          </p:cNvSpPr>
          <p:nvPr>
            <p:ph type="body" sz="quarter" idx="1"/>
          </p:nvPr>
        </p:nvSpPr>
        <p:spPr>
          <a:xfrm>
            <a:off x="18453910" y="1358195"/>
            <a:ext cx="5504722" cy="999510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dirty="0"/>
              <a:t>Volume</a:t>
            </a:r>
            <a:endParaRPr lang="en-US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endParaRPr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sz="8000" dirty="0"/>
              <a:t>Liquid used</a:t>
            </a:r>
            <a:endParaRPr lang="en-US" sz="80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endParaRPr sz="80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sz="6600" dirty="0"/>
              <a:t>Temperature</a:t>
            </a:r>
            <a:endParaRPr lang="en-US" sz="66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endParaRPr sz="66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sz="6000" dirty="0"/>
              <a:t>Size of opening</a:t>
            </a:r>
            <a:endParaRPr lang="en-US" sz="60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endParaRPr lang="en-US" sz="60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FFD74C"/>
                </a:solidFill>
                <a:latin typeface="+mn-lt"/>
                <a:ea typeface="+mn-ea"/>
                <a:cs typeface="+mn-cs"/>
                <a:sym typeface="Druk Medium"/>
              </a:defRPr>
            </a:pPr>
            <a:endParaRPr sz="6000" dirty="0"/>
          </a:p>
          <a:p>
            <a:pPr algn="ctr">
              <a:lnSpc>
                <a:spcPct val="70000"/>
              </a:lnSpc>
              <a:defRPr sz="11000" cap="all" spc="-110">
                <a:solidFill>
                  <a:srgbClr val="E22400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dirty="0"/>
              <a:t>Time</a:t>
            </a:r>
          </a:p>
        </p:txBody>
      </p:sp>
      <p:pic>
        <p:nvPicPr>
          <p:cNvPr id="163" name="A0F145E6-B5FC-460B-BB58-8F938D4A8AEC-L0-001.jpeg" descr="A0F145E6-B5FC-460B-BB58-8F938D4A8AEC-L0-001.jpeg"/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24687" b="24687"/>
          <a:stretch>
            <a:fillRect/>
          </a:stretch>
        </p:blipFill>
        <p:spPr>
          <a:xfrm>
            <a:off x="635000" y="0"/>
            <a:ext cx="17780000" cy="12001500"/>
          </a:xfrm>
          <a:prstGeom prst="rect">
            <a:avLst/>
          </a:prstGeom>
        </p:spPr>
      </p:pic>
      <p:sp>
        <p:nvSpPr>
          <p:cNvPr id="164" name="Variables"/>
          <p:cNvSpPr txBox="1">
            <a:spLocks noGrp="1"/>
          </p:cNvSpPr>
          <p:nvPr>
            <p:ph type="title"/>
          </p:nvPr>
        </p:nvSpPr>
        <p:spPr>
          <a:xfrm>
            <a:off x="1092200" y="12172950"/>
            <a:ext cx="15307444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9600" dirty="0"/>
              <a:t>Variables</a:t>
            </a:r>
          </a:p>
        </p:txBody>
      </p:sp>
      <p:pic>
        <p:nvPicPr>
          <p:cNvPr id="16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1667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ording data…"/>
          <p:cNvSpPr txBox="1">
            <a:spLocks noGrp="1"/>
          </p:cNvSpPr>
          <p:nvPr>
            <p:ph type="title"/>
          </p:nvPr>
        </p:nvSpPr>
        <p:spPr>
          <a:xfrm>
            <a:off x="759188" y="1213048"/>
            <a:ext cx="9356361" cy="11585160"/>
          </a:xfrm>
          <a:prstGeom prst="rect">
            <a:avLst/>
          </a:prstGeom>
        </p:spPr>
        <p:txBody>
          <a:bodyPr/>
          <a:lstStyle/>
          <a:p>
            <a:pPr algn="ctr"/>
            <a:r>
              <a:rPr u="sng" dirty="0"/>
              <a:t>Recording data</a:t>
            </a:r>
          </a:p>
          <a:p>
            <a:pPr marL="857250" indent="-857250" algn="ctr" defTabSz="584200">
              <a:lnSpc>
                <a:spcPct val="110000"/>
              </a:lnSpc>
              <a:buFont typeface="Arial" panose="020B0604020202020204" pitchFamily="34" charset="0"/>
              <a:buChar char="•"/>
              <a:defRPr sz="6600" spc="-6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Title</a:t>
            </a:r>
          </a:p>
          <a:p>
            <a:pPr marL="857250" indent="-857250" algn="ctr" defTabSz="584200">
              <a:lnSpc>
                <a:spcPct val="110000"/>
              </a:lnSpc>
              <a:buFont typeface="Arial" panose="020B0604020202020204" pitchFamily="34" charset="0"/>
              <a:buChar char="•"/>
              <a:defRPr sz="6600" spc="-6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Date</a:t>
            </a:r>
          </a:p>
          <a:p>
            <a:pPr marL="857250" indent="-857250" algn="ctr" defTabSz="584200">
              <a:lnSpc>
                <a:spcPct val="110000"/>
              </a:lnSpc>
              <a:buFont typeface="Arial" panose="020B0604020202020204" pitchFamily="34" charset="0"/>
              <a:buChar char="•"/>
              <a:defRPr sz="6600" spc="-6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Quantitative</a:t>
            </a:r>
          </a:p>
          <a:p>
            <a:pPr marL="857250" indent="-857250" algn="ctr" defTabSz="584200">
              <a:lnSpc>
                <a:spcPct val="110000"/>
              </a:lnSpc>
              <a:buFont typeface="Arial" panose="020B0604020202020204" pitchFamily="34" charset="0"/>
              <a:buChar char="•"/>
              <a:defRPr sz="6600" spc="-6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Qualitative</a:t>
            </a:r>
          </a:p>
          <a:p>
            <a:pPr marL="857250" indent="-857250" algn="ctr" defTabSz="584200">
              <a:lnSpc>
                <a:spcPct val="110000"/>
              </a:lnSpc>
              <a:buFont typeface="Arial" panose="020B0604020202020204" pitchFamily="34" charset="0"/>
              <a:buChar char="•"/>
              <a:defRPr sz="6600" spc="-6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Table</a:t>
            </a:r>
            <a:br>
              <a:rPr lang="en-US" dirty="0"/>
            </a:br>
            <a:endParaRPr dirty="0"/>
          </a:p>
          <a:p>
            <a:pPr algn="ctr" defTabSz="584200">
              <a:lnSpc>
                <a:spcPct val="110000"/>
              </a:lnSpc>
              <a:defRPr sz="6600" spc="-66">
                <a:solidFill>
                  <a:srgbClr val="DA51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dirty="0"/>
              <a:t>What comes next?</a:t>
            </a:r>
          </a:p>
        </p:txBody>
      </p:sp>
      <p:pic>
        <p:nvPicPr>
          <p:cNvPr id="168" name="3024F24D-86FF-43DD-A896-D177448F2F9D-L0-001.jpeg" descr="3024F24D-86FF-43DD-A896-D177448F2F9D-L0-001.jpeg"/>
          <p:cNvPicPr>
            <a:picLocks noChangeAspect="1"/>
          </p:cNvPicPr>
          <p:nvPr/>
        </p:nvPicPr>
        <p:blipFill>
          <a:blip r:embed="rId4"/>
          <a:srcRect l="12812" r="16585" b="6602"/>
          <a:stretch>
            <a:fillRect/>
          </a:stretch>
        </p:blipFill>
        <p:spPr>
          <a:xfrm>
            <a:off x="10882551" y="452834"/>
            <a:ext cx="12911630" cy="12810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6666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0F145E6-B5FC-460B-BB58-8F938D4A8AEC-L0-001.jpeg" descr="A0F145E6-B5FC-460B-BB58-8F938D4A8AEC-L0-001.jpeg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28143" b="28143"/>
          <a:stretch>
            <a:fillRect/>
          </a:stretch>
        </p:blipFill>
        <p:spPr>
          <a:xfrm>
            <a:off x="635000" y="0"/>
            <a:ext cx="12877800" cy="7505700"/>
          </a:xfrm>
          <a:prstGeom prst="rect">
            <a:avLst/>
          </a:prstGeom>
        </p:spPr>
      </p:pic>
      <p:pic>
        <p:nvPicPr>
          <p:cNvPr id="172" name="AD4C9F6F-EEBD-4EF4-88C0-52585D9E8D7A-L0-001.jpeg" descr="AD4C9F6F-EEBD-4EF4-88C0-52585D9E8D7A-L0-001.jpeg"/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1202" b="1202"/>
          <a:stretch>
            <a:fillRect/>
          </a:stretch>
        </p:blipFill>
        <p:spPr>
          <a:xfrm>
            <a:off x="13716000" y="0"/>
            <a:ext cx="10033000" cy="13055600"/>
          </a:xfrm>
          <a:prstGeom prst="rect">
            <a:avLst/>
          </a:prstGeom>
        </p:spPr>
      </p:pic>
      <p:sp>
        <p:nvSpPr>
          <p:cNvPr id="173" name="Rounded Rectangle"/>
          <p:cNvSpPr/>
          <p:nvPr/>
        </p:nvSpPr>
        <p:spPr>
          <a:xfrm>
            <a:off x="601760" y="7757666"/>
            <a:ext cx="12485239" cy="5225701"/>
          </a:xfrm>
          <a:prstGeom prst="roundRect">
            <a:avLst>
              <a:gd name="adj" fmla="val 1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4" name="Size of Opening.            2mm.             3mm…"/>
          <p:cNvSpPr txBox="1"/>
          <p:nvPr/>
        </p:nvSpPr>
        <p:spPr>
          <a:xfrm>
            <a:off x="1752565" y="8322824"/>
            <a:ext cx="10183629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Size of Opening.            2mm.             3mm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Time in seconds              106 s.            48 s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Observation: some water remains in the cup (2.5 mL on the 3 mm trial)</a:t>
            </a:r>
          </a:p>
        </p:txBody>
      </p:sp>
      <p:pic>
        <p:nvPicPr>
          <p:cNvPr id="17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666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etermine what size hole in the cup allows the honey to flow through it at a reasonable rat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131569" indent="-1131569" defTabSz="578358">
              <a:spcBef>
                <a:spcPts val="2300"/>
              </a:spcBef>
              <a:defRPr sz="6930"/>
            </a:pPr>
            <a:r>
              <a:rPr dirty="0"/>
              <a:t>Determine what size hole in the cup allows the honey to flow through it at a reasonable rate.</a:t>
            </a:r>
          </a:p>
          <a:p>
            <a:pPr marL="1131569" indent="-1131569" defTabSz="578358">
              <a:spcBef>
                <a:spcPts val="2300"/>
              </a:spcBef>
              <a:defRPr sz="6930"/>
            </a:pPr>
            <a:r>
              <a:rPr dirty="0"/>
              <a:t>Find a way to do the experiment where the cup does not have to empty to have 15 mL flow through.</a:t>
            </a:r>
          </a:p>
          <a:p>
            <a:pPr marL="1131569" indent="-1131569" defTabSz="578358">
              <a:spcBef>
                <a:spcPts val="2300"/>
              </a:spcBef>
              <a:defRPr sz="6930"/>
            </a:pPr>
            <a:r>
              <a:rPr dirty="0"/>
              <a:t>Think of other possible variables, for example does the brand of honey make a difference?</a:t>
            </a:r>
          </a:p>
          <a:p>
            <a:pPr marL="1131569" indent="-1131569" defTabSz="578358">
              <a:spcBef>
                <a:spcPts val="2300"/>
              </a:spcBef>
              <a:defRPr sz="6930"/>
            </a:pPr>
            <a:r>
              <a:rPr dirty="0"/>
              <a:t>Do the exactly same experiment several times (multiple trials) to see if we have precision.</a:t>
            </a:r>
          </a:p>
        </p:txBody>
      </p:sp>
      <p:sp>
        <p:nvSpPr>
          <p:cNvPr id="178" name="Now that I have done the preliminary experiment, We need to:"/>
          <p:cNvSpPr txBox="1">
            <a:spLocks noGrp="1"/>
          </p:cNvSpPr>
          <p:nvPr>
            <p:ph type="title"/>
          </p:nvPr>
        </p:nvSpPr>
        <p:spPr>
          <a:xfrm>
            <a:off x="1219200" y="1213048"/>
            <a:ext cx="21945600" cy="2298701"/>
          </a:xfrm>
          <a:prstGeom prst="rect">
            <a:avLst/>
          </a:prstGeom>
        </p:spPr>
        <p:txBody>
          <a:bodyPr>
            <a:normAutofit/>
          </a:bodyPr>
          <a:lstStyle>
            <a:lvl1pPr defTabSz="635634">
              <a:defRPr sz="10780" spc="-107"/>
            </a:lvl1pPr>
          </a:lstStyle>
          <a:p>
            <a:pPr algn="ctr"/>
            <a:r>
              <a:rPr sz="8800" dirty="0"/>
              <a:t>Now that I</a:t>
            </a:r>
            <a:r>
              <a:rPr lang="en-US" sz="8800" dirty="0"/>
              <a:t>'</a:t>
            </a:r>
            <a:r>
              <a:rPr sz="8800" dirty="0"/>
              <a:t>ve done the preliminary experiment, We need to:</a:t>
            </a:r>
          </a:p>
        </p:txBody>
      </p:sp>
      <p:pic>
        <p:nvPicPr>
          <p:cNvPr id="179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333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alculating rate of flow…"/>
          <p:cNvSpPr txBox="1">
            <a:spLocks noGrp="1"/>
          </p:cNvSpPr>
          <p:nvPr>
            <p:ph type="title"/>
          </p:nvPr>
        </p:nvSpPr>
        <p:spPr>
          <a:xfrm>
            <a:off x="507621" y="441418"/>
            <a:ext cx="22046229" cy="59309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Calculating rate of flow</a:t>
            </a:r>
            <a:endParaRPr dirty="0">
              <a:solidFill>
                <a:srgbClr val="F5EC00"/>
              </a:solidFill>
            </a:endParaRPr>
          </a:p>
          <a:p>
            <a:pPr algn="ctr">
              <a:defRPr>
                <a:solidFill>
                  <a:srgbClr val="F5EC00"/>
                </a:solidFill>
              </a:defRPr>
            </a:pPr>
            <a:br>
              <a:rPr lang="en-US" dirty="0"/>
            </a:br>
            <a:r>
              <a:rPr dirty="0"/>
              <a:t>Higher rate of flow is lower viscosity</a:t>
            </a:r>
          </a:p>
        </p:txBody>
      </p:sp>
      <p:sp>
        <p:nvSpPr>
          <p:cNvPr id="182" name="Rounded Rectangle"/>
          <p:cNvSpPr/>
          <p:nvPr/>
        </p:nvSpPr>
        <p:spPr>
          <a:xfrm>
            <a:off x="1550531" y="6825520"/>
            <a:ext cx="20679175" cy="5168200"/>
          </a:xfrm>
          <a:prstGeom prst="roundRect">
            <a:avLst>
              <a:gd name="adj" fmla="val 11725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3" name="Rate of flow = mL volume of liquid/ time in seconds…"/>
          <p:cNvSpPr txBox="1"/>
          <p:nvPr/>
        </p:nvSpPr>
        <p:spPr>
          <a:xfrm>
            <a:off x="3665857" y="7033355"/>
            <a:ext cx="17052285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900">
                <a:solidFill>
                  <a:srgbClr val="FFFFFF"/>
                </a:solidFill>
              </a:defRPr>
            </a:pPr>
            <a:r>
              <a:rPr dirty="0"/>
              <a:t>Rate of flow = mL volume of liquid/ time in seconds</a:t>
            </a:r>
          </a:p>
          <a:p>
            <a:pPr>
              <a:defRPr sz="5900">
                <a:solidFill>
                  <a:srgbClr val="FFFFFF"/>
                </a:solidFill>
              </a:defRPr>
            </a:pPr>
            <a:r>
              <a:rPr dirty="0"/>
              <a:t>Rate of flow = 12.5 mL/ 48s with the 3 mm opening</a:t>
            </a:r>
          </a:p>
          <a:p>
            <a:pPr>
              <a:defRPr sz="5900">
                <a:solidFill>
                  <a:srgbClr val="FFFFFF"/>
                </a:solidFill>
              </a:defRPr>
            </a:pPr>
            <a:r>
              <a:rPr dirty="0"/>
              <a:t>Rate of flow = 0.26 mL/s for water at 21 degrees C</a:t>
            </a:r>
          </a:p>
        </p:txBody>
      </p:sp>
      <p:pic>
        <p:nvPicPr>
          <p:cNvPr id="18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989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487ACA67-7E69-4DCE-8E19-AC59529D9032-L0-001.jpeg" descr="487ACA67-7E69-4DCE-8E19-AC59529D9032-L0-001.jpeg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28143" b="28143"/>
          <a:stretch>
            <a:fillRect/>
          </a:stretch>
        </p:blipFill>
        <p:spPr>
          <a:xfrm>
            <a:off x="635000" y="0"/>
            <a:ext cx="12877800" cy="7505700"/>
          </a:xfrm>
          <a:prstGeom prst="rect">
            <a:avLst/>
          </a:prstGeom>
        </p:spPr>
      </p:pic>
      <p:pic>
        <p:nvPicPr>
          <p:cNvPr id="187" name="383F9399-0650-48C6-918A-66B48FC72513-L0-001.jpeg" descr="383F9399-0650-48C6-918A-66B48FC72513-L0-001.jpeg"/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1202" b="1202"/>
          <a:stretch>
            <a:fillRect/>
          </a:stretch>
        </p:blipFill>
        <p:spPr>
          <a:xfrm>
            <a:off x="13716000" y="0"/>
            <a:ext cx="10033000" cy="13055600"/>
          </a:xfrm>
          <a:prstGeom prst="rect">
            <a:avLst/>
          </a:prstGeom>
        </p:spPr>
      </p:pic>
      <p:sp>
        <p:nvSpPr>
          <p:cNvPr id="188" name="Rounded Rectangle"/>
          <p:cNvSpPr/>
          <p:nvPr/>
        </p:nvSpPr>
        <p:spPr>
          <a:xfrm>
            <a:off x="688012" y="7975546"/>
            <a:ext cx="12600241" cy="5038822"/>
          </a:xfrm>
          <a:prstGeom prst="roundRect">
            <a:avLst>
              <a:gd name="adj" fmla="val 1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9" name="Can you think of a better…"/>
          <p:cNvSpPr txBox="1"/>
          <p:nvPr/>
        </p:nvSpPr>
        <p:spPr>
          <a:xfrm>
            <a:off x="2391462" y="8254601"/>
            <a:ext cx="9193341" cy="4480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lnSpc>
                <a:spcPct val="70000"/>
              </a:lnSpc>
              <a:spcBef>
                <a:spcPts val="0"/>
              </a:spcBef>
              <a:defRPr sz="10000" b="0" cap="all" spc="-100">
                <a:solidFill>
                  <a:srgbClr val="00BFF3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dirty="0"/>
              <a:t>Can you think of a better</a:t>
            </a:r>
          </a:p>
          <a:p>
            <a:pPr algn="ctr" defTabSz="825500">
              <a:lnSpc>
                <a:spcPct val="70000"/>
              </a:lnSpc>
              <a:spcBef>
                <a:spcPts val="0"/>
              </a:spcBef>
              <a:defRPr sz="10000" b="0" cap="all" spc="-100">
                <a:solidFill>
                  <a:srgbClr val="00BFF3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dirty="0"/>
              <a:t>Way to do this experiment?</a:t>
            </a:r>
          </a:p>
        </p:txBody>
      </p:sp>
      <p:sp>
        <p:nvSpPr>
          <p:cNvPr id="190" name="Pour it directly out of the cup?"/>
          <p:cNvSpPr txBox="1"/>
          <p:nvPr/>
        </p:nvSpPr>
        <p:spPr>
          <a:xfrm>
            <a:off x="14115344" y="355706"/>
            <a:ext cx="8602343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E22400"/>
                </a:solidFill>
              </a:defRPr>
            </a:lvl1pPr>
          </a:lstStyle>
          <a:p>
            <a:r>
              <a:t>Pour it directly out of the cup?</a:t>
            </a:r>
          </a:p>
        </p:txBody>
      </p:sp>
      <p:sp>
        <p:nvSpPr>
          <p:cNvPr id="191" name="Use different…"/>
          <p:cNvSpPr txBox="1"/>
          <p:nvPr/>
        </p:nvSpPr>
        <p:spPr>
          <a:xfrm>
            <a:off x="9371486" y="5393284"/>
            <a:ext cx="334097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E22400"/>
                </a:solidFill>
              </a:defRPr>
            </a:pPr>
            <a:r>
              <a:t>Use different</a:t>
            </a:r>
          </a:p>
          <a:p>
            <a:pPr>
              <a:defRPr>
                <a:solidFill>
                  <a:srgbClr val="E22400"/>
                </a:solidFill>
              </a:defRPr>
            </a:pPr>
            <a:r>
              <a:t>Equipment?</a:t>
            </a:r>
          </a:p>
        </p:txBody>
      </p:sp>
      <p:pic>
        <p:nvPicPr>
          <p:cNvPr id="19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18319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5_BoldColor">
  <a:themeElements>
    <a:clrScheme name="25_BoldColor">
      <a:dk1>
        <a:srgbClr val="53585F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312</Words>
  <Application>Microsoft Office PowerPoint</Application>
  <PresentationFormat>Custom</PresentationFormat>
  <Paragraphs>49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Druk Medium</vt:lpstr>
      <vt:lpstr>Helvetica Neue</vt:lpstr>
      <vt:lpstr>Proxima Nova</vt:lpstr>
      <vt:lpstr>Proxima Nova Extrabold</vt:lpstr>
      <vt:lpstr>Proxima Nova Medium</vt:lpstr>
      <vt:lpstr>Proxima Nova Semibold</vt:lpstr>
      <vt:lpstr>25_BoldColor</vt:lpstr>
      <vt:lpstr>Viscosity experiment</vt:lpstr>
      <vt:lpstr>How much molecules stick together in a liquid</vt:lpstr>
      <vt:lpstr>Variables</vt:lpstr>
      <vt:lpstr>Recording data Title Date Quantitative Qualitative Table  What comes next?</vt:lpstr>
      <vt:lpstr>PowerPoint Presentation</vt:lpstr>
      <vt:lpstr>Now that I've done the preliminary experiment, We need to:</vt:lpstr>
      <vt:lpstr>Calculating rate of flow  Higher rate of flow is lower viscosity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Viscosity experiment</dc:title>
  <cp:lastModifiedBy>Cole Marsh</cp:lastModifiedBy>
  <cp:revision>2</cp:revision>
  <dcterms:modified xsi:type="dcterms:W3CDTF">2020-05-17T17:47:26Z</dcterms:modified>
</cp:coreProperties>
</file>