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4a" ContentType="audio/unknown"/>
  <Override PartName="/ppt/media/image2.jpeg" ContentType="image/jpeg"/>
  <Override PartName="/ppt/media/media2.m4a" ContentType="audio/unknown"/>
  <Override PartName="/ppt/media/image3.jpeg" ContentType="image/jpeg"/>
  <Override PartName="/ppt/media/media3.m4a" ContentType="audio/unknown"/>
  <Override PartName="/ppt/media/media4.m4a" ContentType="audio/unknown"/>
  <Override PartName="/ppt/media/image4.jpeg" ContentType="image/jpeg"/>
  <Override PartName="/ppt/media/media5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13"/>
          </p:nvPr>
        </p:nvSpPr>
        <p:spPr>
          <a:xfrm>
            <a:off x="6300089" y="4564106"/>
            <a:ext cx="7556501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143918632_1620x1622.jpeg"/>
          <p:cNvSpPr/>
          <p:nvPr>
            <p:ph type="pic" sz="half" idx="14"/>
          </p:nvPr>
        </p:nvSpPr>
        <p:spPr>
          <a:xfrm>
            <a:off x="6502400" y="-881415"/>
            <a:ext cx="6821383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-2540000" y="-114300"/>
            <a:ext cx="9182100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 txBox="1"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Image"/>
          <p:cNvSpPr/>
          <p:nvPr>
            <p:ph type="pic" idx="15"/>
          </p:nvPr>
        </p:nvSpPr>
        <p:spPr>
          <a:xfrm>
            <a:off x="0" y="3570816"/>
            <a:ext cx="13128426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-63500" y="2667000"/>
            <a:ext cx="13119100" cy="7145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buClr>
                <a:srgbClr val="646464"/>
              </a:buClr>
              <a:defRPr sz="3000"/>
            </a:lvl1pPr>
            <a:lvl2pPr marL="787400" indent="-393700">
              <a:spcBef>
                <a:spcPts val="3200"/>
              </a:spcBef>
              <a:buClr>
                <a:srgbClr val="646464"/>
              </a:buClr>
              <a:defRPr sz="3000"/>
            </a:lvl2pPr>
            <a:lvl3pPr marL="1181100" indent="-393700">
              <a:spcBef>
                <a:spcPts val="3200"/>
              </a:spcBef>
              <a:buClr>
                <a:srgbClr val="646464"/>
              </a:buClr>
              <a:defRPr sz="3000"/>
            </a:lvl3pPr>
            <a:lvl4pPr marL="1574800" indent="-393700">
              <a:spcBef>
                <a:spcPts val="3200"/>
              </a:spcBef>
              <a:buClr>
                <a:srgbClr val="646464"/>
              </a:buClr>
              <a:defRPr sz="3000"/>
            </a:lvl4pPr>
            <a:lvl5pPr marL="1968500" indent="-393700">
              <a:spcBef>
                <a:spcPts val="3200"/>
              </a:spcBef>
              <a:buClr>
                <a:srgbClr val="646464"/>
              </a:buClr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tap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Double-tap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AD83AAE8-FE42-4734-946F-614ADAC67EA6-L0-001.jpeg" descr="AD83AAE8-FE42-4734-946F-614ADAC67EA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628479" y="3983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3333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Water forms drops"/>
          <p:cNvSpPr txBox="1"/>
          <p:nvPr>
            <p:ph type="title"/>
          </p:nvPr>
        </p:nvSpPr>
        <p:spPr>
          <a:xfrm>
            <a:off x="430394" y="1009650"/>
            <a:ext cx="11684001" cy="1460500"/>
          </a:xfrm>
          <a:prstGeom prst="rect">
            <a:avLst/>
          </a:prstGeom>
        </p:spPr>
        <p:txBody>
          <a:bodyPr/>
          <a:lstStyle/>
          <a:p>
            <a:pPr/>
            <a:r>
              <a:t>Water forms drops</a:t>
            </a:r>
          </a:p>
        </p:txBody>
      </p:sp>
      <p:sp>
        <p:nvSpPr>
          <p:cNvPr id="145" name="Water molecules are attracted to each othe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/>
            </a:lvl1pPr>
          </a:lstStyle>
          <a:p>
            <a:pPr/>
            <a:r>
              <a:t>Water molecules are attracted to each other</a:t>
            </a:r>
          </a:p>
        </p:txBody>
      </p:sp>
      <p:pic>
        <p:nvPicPr>
          <p:cNvPr id="146" name="48B35FDC-E807-4167-B8CD-BDD946D05938-L0-001.jpeg" descr="48B35FDC-E807-4167-B8CD-BDD946D05938-L0-001.jpeg"/>
          <p:cNvPicPr>
            <a:picLocks noChangeAspect="1"/>
          </p:cNvPicPr>
          <p:nvPr/>
        </p:nvPicPr>
        <p:blipFill>
          <a:blip r:embed="rId2">
            <a:extLst/>
          </a:blip>
          <a:srcRect l="0" t="26018" r="1467" b="28848"/>
          <a:stretch>
            <a:fillRect/>
          </a:stretch>
        </p:blipFill>
        <p:spPr>
          <a:xfrm>
            <a:off x="2898557" y="3381076"/>
            <a:ext cx="7207865" cy="4402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832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68EB229E-B1E8-45F0-B1C0-7854285CB881-L0-001.jpeg" descr="68EB229E-B1E8-45F0-B1C0-7854285CB881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2436" r="9957" b="4873"/>
          <a:stretch>
            <a:fillRect/>
          </a:stretch>
        </p:blipFill>
        <p:spPr>
          <a:xfrm>
            <a:off x="6496050" y="244021"/>
            <a:ext cx="6180393" cy="9040586"/>
          </a:xfrm>
          <a:prstGeom prst="rect">
            <a:avLst/>
          </a:prstGeom>
        </p:spPr>
      </p:pic>
      <p:sp>
        <p:nvSpPr>
          <p:cNvPr id="150" name="Water is made of hydrogen and oxygen ato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pc="662" sz="4140"/>
            </a:lvl1pPr>
          </a:lstStyle>
          <a:p>
            <a:pPr/>
            <a:r>
              <a:t>Water is made of hydrogen and oxygen atoms</a:t>
            </a:r>
          </a:p>
        </p:txBody>
      </p:sp>
      <p:sp>
        <p:nvSpPr>
          <p:cNvPr id="151" name="Everything is made of atom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368" sz="2304"/>
            </a:lvl1pPr>
          </a:lstStyle>
          <a:p>
            <a:pPr/>
            <a:r>
              <a:t>Everything is made of atoms</a:t>
            </a:r>
          </a:p>
        </p:txBody>
      </p:sp>
      <p:pic>
        <p:nvPicPr>
          <p:cNvPr id="15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000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2F9DD8A-7BA2-4931-BF8E-0C28F1A9185F-L0-001.jpeg" descr="C2F9DD8A-7BA2-4931-BF8E-0C28F1A9185F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485" t="22945" r="38366" b="22945"/>
          <a:stretch>
            <a:fillRect/>
          </a:stretch>
        </p:blipFill>
        <p:spPr>
          <a:xfrm>
            <a:off x="978009" y="1813853"/>
            <a:ext cx="5481329" cy="5277666"/>
          </a:xfrm>
          <a:prstGeom prst="rect">
            <a:avLst/>
          </a:prstGeom>
        </p:spPr>
      </p:pic>
      <p:pic>
        <p:nvPicPr>
          <p:cNvPr id="15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ounded Rectangle"/>
          <p:cNvSpPr/>
          <p:nvPr/>
        </p:nvSpPr>
        <p:spPr>
          <a:xfrm>
            <a:off x="7655611" y="1283238"/>
            <a:ext cx="4501451" cy="6571472"/>
          </a:xfrm>
          <a:prstGeom prst="roundRect">
            <a:avLst>
              <a:gd name="adj" fmla="val 11982"/>
            </a:avLst>
          </a:prstGeom>
          <a:solidFill>
            <a:schemeClr val="accent2">
              <a:satOff val="44164"/>
              <a:lumOff val="142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57" name="The COVALENT bond that connects the hydrogens to the oxygen is two shared electrons"/>
          <p:cNvSpPr txBox="1"/>
          <p:nvPr/>
        </p:nvSpPr>
        <p:spPr>
          <a:xfrm>
            <a:off x="8103224" y="1652793"/>
            <a:ext cx="3606225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COVALENT bond that connects the hydrogens to the oxygen is two shared electrons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1655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77BD999-CCCD-4165-9C2E-532237617AB4-L0-001.jpeg" descr="D77BD999-CCCD-4165-9C2E-532237617AB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264965"/>
            <a:ext cx="6917752" cy="9223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Hydrogen has a weaker pull"/>
          <p:cNvSpPr/>
          <p:nvPr/>
        </p:nvSpPr>
        <p:spPr>
          <a:xfrm>
            <a:off x="3551258" y="1443842"/>
            <a:ext cx="2618802" cy="1905001"/>
          </a:xfrm>
          <a:prstGeom prst="roundRect">
            <a:avLst>
              <a:gd name="adj" fmla="val 10000"/>
            </a:avLst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Hydrogen has a weaker pull</a:t>
            </a:r>
          </a:p>
        </p:txBody>
      </p:sp>
      <p:sp>
        <p:nvSpPr>
          <p:cNvPr id="162" name="Text"/>
          <p:cNvSpPr txBox="1"/>
          <p:nvPr/>
        </p:nvSpPr>
        <p:spPr>
          <a:xfrm>
            <a:off x="3534900" y="8364587"/>
            <a:ext cx="5658402" cy="800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63" name="Oxygen pulls the electrons away"/>
          <p:cNvSpPr/>
          <p:nvPr/>
        </p:nvSpPr>
        <p:spPr>
          <a:xfrm>
            <a:off x="6337165" y="1443842"/>
            <a:ext cx="2779407" cy="2065606"/>
          </a:xfrm>
          <a:prstGeom prst="roundRect">
            <a:avLst>
              <a:gd name="adj" fmla="val 9222"/>
            </a:avLst>
          </a:prstGeom>
          <a:solidFill>
            <a:schemeClr val="accent5">
              <a:lumOff val="7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Oxygen pulls the electrons away</a:t>
            </a:r>
          </a:p>
        </p:txBody>
      </p:sp>
      <p:sp>
        <p:nvSpPr>
          <p:cNvPr id="164" name="Trapezoid"/>
          <p:cNvSpPr/>
          <p:nvPr/>
        </p:nvSpPr>
        <p:spPr>
          <a:xfrm>
            <a:off x="5663705" y="6093473"/>
            <a:ext cx="4126327" cy="1753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E22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65" name="Higher"/>
          <p:cNvSpPr txBox="1"/>
          <p:nvPr/>
        </p:nvSpPr>
        <p:spPr>
          <a:xfrm>
            <a:off x="6044210" y="6570267"/>
            <a:ext cx="297272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Higher</a:t>
            </a:r>
          </a:p>
        </p:txBody>
      </p:sp>
      <p:sp>
        <p:nvSpPr>
          <p:cNvPr id="166" name="Trapezoid"/>
          <p:cNvSpPr/>
          <p:nvPr/>
        </p:nvSpPr>
        <p:spPr>
          <a:xfrm>
            <a:off x="2891964" y="6959963"/>
            <a:ext cx="4308271" cy="1831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67" name="Lower"/>
          <p:cNvSpPr txBox="1"/>
          <p:nvPr/>
        </p:nvSpPr>
        <p:spPr>
          <a:xfrm>
            <a:off x="4058398" y="7262657"/>
            <a:ext cx="160452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Lower</a:t>
            </a:r>
          </a:p>
        </p:txBody>
      </p:sp>
      <p:sp>
        <p:nvSpPr>
          <p:cNvPr id="168" name="Electronegativity"/>
          <p:cNvSpPr/>
          <p:nvPr/>
        </p:nvSpPr>
        <p:spPr>
          <a:xfrm>
            <a:off x="3183094" y="8289490"/>
            <a:ext cx="6241340" cy="950293"/>
          </a:xfrm>
          <a:prstGeom prst="rect">
            <a:avLst/>
          </a:prstGeom>
          <a:solidFill>
            <a:schemeClr val="accent3">
              <a:lumOff val="521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Electronegativity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3337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