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70" r:id="rId3"/>
    <p:sldId id="266" r:id="rId4"/>
    <p:sldId id="271" r:id="rId5"/>
    <p:sldId id="272" r:id="rId6"/>
    <p:sldId id="274" r:id="rId7"/>
    <p:sldId id="275" r:id="rId8"/>
    <p:sldId id="26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67" y="1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39337-32AD-4521-9F3C-61F08111AA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8BD3C9E-075E-4DDD-973B-DE278FF785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5BE48F7-C52F-4DCE-B405-16AB3C55B60D}"/>
              </a:ext>
            </a:extLst>
          </p:cNvPr>
          <p:cNvSpPr>
            <a:spLocks noGrp="1"/>
          </p:cNvSpPr>
          <p:nvPr>
            <p:ph type="dt" sz="half" idx="10"/>
          </p:nvPr>
        </p:nvSpPr>
        <p:spPr/>
        <p:txBody>
          <a:bodyPr/>
          <a:lstStyle/>
          <a:p>
            <a:fld id="{35644140-2D29-49F6-ACCE-557279327F39}" type="datetimeFigureOut">
              <a:rPr lang="en-GB" smtClean="0"/>
              <a:t>13/01/2021</a:t>
            </a:fld>
            <a:endParaRPr lang="en-GB"/>
          </a:p>
        </p:txBody>
      </p:sp>
      <p:sp>
        <p:nvSpPr>
          <p:cNvPr id="5" name="Footer Placeholder 4">
            <a:extLst>
              <a:ext uri="{FF2B5EF4-FFF2-40B4-BE49-F238E27FC236}">
                <a16:creationId xmlns:a16="http://schemas.microsoft.com/office/drawing/2014/main" id="{1D841E69-9305-4019-85B1-A4C920DFD1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90481F-AD6C-47AA-BFB7-F8F0478893F9}"/>
              </a:ext>
            </a:extLst>
          </p:cNvPr>
          <p:cNvSpPr>
            <a:spLocks noGrp="1"/>
          </p:cNvSpPr>
          <p:nvPr>
            <p:ph type="sldNum" sz="quarter" idx="12"/>
          </p:nvPr>
        </p:nvSpPr>
        <p:spPr/>
        <p:txBody>
          <a:bodyPr/>
          <a:lstStyle/>
          <a:p>
            <a:fld id="{FAC61DD2-E873-4E27-B188-33237BB76D31}" type="slidenum">
              <a:rPr lang="en-GB" smtClean="0"/>
              <a:t>‹#›</a:t>
            </a:fld>
            <a:endParaRPr lang="en-GB"/>
          </a:p>
        </p:txBody>
      </p:sp>
    </p:spTree>
    <p:extLst>
      <p:ext uri="{BB962C8B-B14F-4D97-AF65-F5344CB8AC3E}">
        <p14:creationId xmlns:p14="http://schemas.microsoft.com/office/powerpoint/2010/main" val="851783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30020-24A0-46B3-A491-2D3249496BF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C1C444-6D85-45BD-92F0-670C7875EA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072CFE-4931-4F80-B956-1C8AF6D4B113}"/>
              </a:ext>
            </a:extLst>
          </p:cNvPr>
          <p:cNvSpPr>
            <a:spLocks noGrp="1"/>
          </p:cNvSpPr>
          <p:nvPr>
            <p:ph type="dt" sz="half" idx="10"/>
          </p:nvPr>
        </p:nvSpPr>
        <p:spPr/>
        <p:txBody>
          <a:bodyPr/>
          <a:lstStyle/>
          <a:p>
            <a:fld id="{35644140-2D29-49F6-ACCE-557279327F39}" type="datetimeFigureOut">
              <a:rPr lang="en-GB" smtClean="0"/>
              <a:t>13/01/2021</a:t>
            </a:fld>
            <a:endParaRPr lang="en-GB"/>
          </a:p>
        </p:txBody>
      </p:sp>
      <p:sp>
        <p:nvSpPr>
          <p:cNvPr id="5" name="Footer Placeholder 4">
            <a:extLst>
              <a:ext uri="{FF2B5EF4-FFF2-40B4-BE49-F238E27FC236}">
                <a16:creationId xmlns:a16="http://schemas.microsoft.com/office/drawing/2014/main" id="{01A03F6E-1160-4738-ABB1-26E99E5EC1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2F0719-31BC-44F5-9D3E-976D5F2B024A}"/>
              </a:ext>
            </a:extLst>
          </p:cNvPr>
          <p:cNvSpPr>
            <a:spLocks noGrp="1"/>
          </p:cNvSpPr>
          <p:nvPr>
            <p:ph type="sldNum" sz="quarter" idx="12"/>
          </p:nvPr>
        </p:nvSpPr>
        <p:spPr/>
        <p:txBody>
          <a:bodyPr/>
          <a:lstStyle/>
          <a:p>
            <a:fld id="{FAC61DD2-E873-4E27-B188-33237BB76D31}" type="slidenum">
              <a:rPr lang="en-GB" smtClean="0"/>
              <a:t>‹#›</a:t>
            </a:fld>
            <a:endParaRPr lang="en-GB"/>
          </a:p>
        </p:txBody>
      </p:sp>
    </p:spTree>
    <p:extLst>
      <p:ext uri="{BB962C8B-B14F-4D97-AF65-F5344CB8AC3E}">
        <p14:creationId xmlns:p14="http://schemas.microsoft.com/office/powerpoint/2010/main" val="995216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938E64-4599-425C-A133-BDDE86A0FC1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F4A08A5-B225-477E-B397-C13657DE44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2C5FFF-A644-4473-BA6E-FEAC2120644B}"/>
              </a:ext>
            </a:extLst>
          </p:cNvPr>
          <p:cNvSpPr>
            <a:spLocks noGrp="1"/>
          </p:cNvSpPr>
          <p:nvPr>
            <p:ph type="dt" sz="half" idx="10"/>
          </p:nvPr>
        </p:nvSpPr>
        <p:spPr/>
        <p:txBody>
          <a:bodyPr/>
          <a:lstStyle/>
          <a:p>
            <a:fld id="{35644140-2D29-49F6-ACCE-557279327F39}" type="datetimeFigureOut">
              <a:rPr lang="en-GB" smtClean="0"/>
              <a:t>13/01/2021</a:t>
            </a:fld>
            <a:endParaRPr lang="en-GB"/>
          </a:p>
        </p:txBody>
      </p:sp>
      <p:sp>
        <p:nvSpPr>
          <p:cNvPr id="5" name="Footer Placeholder 4">
            <a:extLst>
              <a:ext uri="{FF2B5EF4-FFF2-40B4-BE49-F238E27FC236}">
                <a16:creationId xmlns:a16="http://schemas.microsoft.com/office/drawing/2014/main" id="{3E5AF52F-2C78-41B8-87A8-4CCF9D7E53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D158D5-5359-41D1-B410-7AA1D7DBD720}"/>
              </a:ext>
            </a:extLst>
          </p:cNvPr>
          <p:cNvSpPr>
            <a:spLocks noGrp="1"/>
          </p:cNvSpPr>
          <p:nvPr>
            <p:ph type="sldNum" sz="quarter" idx="12"/>
          </p:nvPr>
        </p:nvSpPr>
        <p:spPr/>
        <p:txBody>
          <a:bodyPr/>
          <a:lstStyle/>
          <a:p>
            <a:fld id="{FAC61DD2-E873-4E27-B188-33237BB76D31}" type="slidenum">
              <a:rPr lang="en-GB" smtClean="0"/>
              <a:t>‹#›</a:t>
            </a:fld>
            <a:endParaRPr lang="en-GB"/>
          </a:p>
        </p:txBody>
      </p:sp>
    </p:spTree>
    <p:extLst>
      <p:ext uri="{BB962C8B-B14F-4D97-AF65-F5344CB8AC3E}">
        <p14:creationId xmlns:p14="http://schemas.microsoft.com/office/powerpoint/2010/main" val="36044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A288C-77F6-4749-8B7E-BFF9A51B25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52B767-8E8E-46C0-A484-4A970B48E3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81638C-C87B-4F82-9B28-D23341E89152}"/>
              </a:ext>
            </a:extLst>
          </p:cNvPr>
          <p:cNvSpPr>
            <a:spLocks noGrp="1"/>
          </p:cNvSpPr>
          <p:nvPr>
            <p:ph type="dt" sz="half" idx="10"/>
          </p:nvPr>
        </p:nvSpPr>
        <p:spPr/>
        <p:txBody>
          <a:bodyPr/>
          <a:lstStyle/>
          <a:p>
            <a:fld id="{35644140-2D29-49F6-ACCE-557279327F39}" type="datetimeFigureOut">
              <a:rPr lang="en-GB" smtClean="0"/>
              <a:t>13/01/2021</a:t>
            </a:fld>
            <a:endParaRPr lang="en-GB"/>
          </a:p>
        </p:txBody>
      </p:sp>
      <p:sp>
        <p:nvSpPr>
          <p:cNvPr id="5" name="Footer Placeholder 4">
            <a:extLst>
              <a:ext uri="{FF2B5EF4-FFF2-40B4-BE49-F238E27FC236}">
                <a16:creationId xmlns:a16="http://schemas.microsoft.com/office/drawing/2014/main" id="{CDAD4786-CFDE-4B63-86C2-03C3389D26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BFBD13-1820-4B03-BEAE-2E677AB27A4B}"/>
              </a:ext>
            </a:extLst>
          </p:cNvPr>
          <p:cNvSpPr>
            <a:spLocks noGrp="1"/>
          </p:cNvSpPr>
          <p:nvPr>
            <p:ph type="sldNum" sz="quarter" idx="12"/>
          </p:nvPr>
        </p:nvSpPr>
        <p:spPr/>
        <p:txBody>
          <a:bodyPr/>
          <a:lstStyle/>
          <a:p>
            <a:fld id="{FAC61DD2-E873-4E27-B188-33237BB76D31}" type="slidenum">
              <a:rPr lang="en-GB" smtClean="0"/>
              <a:t>‹#›</a:t>
            </a:fld>
            <a:endParaRPr lang="en-GB"/>
          </a:p>
        </p:txBody>
      </p:sp>
    </p:spTree>
    <p:extLst>
      <p:ext uri="{BB962C8B-B14F-4D97-AF65-F5344CB8AC3E}">
        <p14:creationId xmlns:p14="http://schemas.microsoft.com/office/powerpoint/2010/main" val="2566041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B27FB-3879-4D9E-A370-D7A33E3BB0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F735DD1-C31B-4A34-AAE0-4344B713BA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1295F8-D9A3-4F72-9386-6322BF54E3C2}"/>
              </a:ext>
            </a:extLst>
          </p:cNvPr>
          <p:cNvSpPr>
            <a:spLocks noGrp="1"/>
          </p:cNvSpPr>
          <p:nvPr>
            <p:ph type="dt" sz="half" idx="10"/>
          </p:nvPr>
        </p:nvSpPr>
        <p:spPr/>
        <p:txBody>
          <a:bodyPr/>
          <a:lstStyle/>
          <a:p>
            <a:fld id="{35644140-2D29-49F6-ACCE-557279327F39}" type="datetimeFigureOut">
              <a:rPr lang="en-GB" smtClean="0"/>
              <a:t>13/01/2021</a:t>
            </a:fld>
            <a:endParaRPr lang="en-GB"/>
          </a:p>
        </p:txBody>
      </p:sp>
      <p:sp>
        <p:nvSpPr>
          <p:cNvPr id="5" name="Footer Placeholder 4">
            <a:extLst>
              <a:ext uri="{FF2B5EF4-FFF2-40B4-BE49-F238E27FC236}">
                <a16:creationId xmlns:a16="http://schemas.microsoft.com/office/drawing/2014/main" id="{05388BCB-E952-4E1D-AB7B-9ED1DAB3E4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48BAAA-D8E6-4899-A2FC-F3E80B6C3EE3}"/>
              </a:ext>
            </a:extLst>
          </p:cNvPr>
          <p:cNvSpPr>
            <a:spLocks noGrp="1"/>
          </p:cNvSpPr>
          <p:nvPr>
            <p:ph type="sldNum" sz="quarter" idx="12"/>
          </p:nvPr>
        </p:nvSpPr>
        <p:spPr/>
        <p:txBody>
          <a:bodyPr/>
          <a:lstStyle/>
          <a:p>
            <a:fld id="{FAC61DD2-E873-4E27-B188-33237BB76D31}" type="slidenum">
              <a:rPr lang="en-GB" smtClean="0"/>
              <a:t>‹#›</a:t>
            </a:fld>
            <a:endParaRPr lang="en-GB"/>
          </a:p>
        </p:txBody>
      </p:sp>
    </p:spTree>
    <p:extLst>
      <p:ext uri="{BB962C8B-B14F-4D97-AF65-F5344CB8AC3E}">
        <p14:creationId xmlns:p14="http://schemas.microsoft.com/office/powerpoint/2010/main" val="1333476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9AAF-368A-4B6E-8D40-5387778D7F0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C8061D-AFEA-4724-9D1F-B465AB147E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859006D-D6F2-4E4B-8E35-C13C0226E2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E607443-8324-4881-93B2-27B57E57C67C}"/>
              </a:ext>
            </a:extLst>
          </p:cNvPr>
          <p:cNvSpPr>
            <a:spLocks noGrp="1"/>
          </p:cNvSpPr>
          <p:nvPr>
            <p:ph type="dt" sz="half" idx="10"/>
          </p:nvPr>
        </p:nvSpPr>
        <p:spPr/>
        <p:txBody>
          <a:bodyPr/>
          <a:lstStyle/>
          <a:p>
            <a:fld id="{35644140-2D29-49F6-ACCE-557279327F39}" type="datetimeFigureOut">
              <a:rPr lang="en-GB" smtClean="0"/>
              <a:t>13/01/2021</a:t>
            </a:fld>
            <a:endParaRPr lang="en-GB"/>
          </a:p>
        </p:txBody>
      </p:sp>
      <p:sp>
        <p:nvSpPr>
          <p:cNvPr id="6" name="Footer Placeholder 5">
            <a:extLst>
              <a:ext uri="{FF2B5EF4-FFF2-40B4-BE49-F238E27FC236}">
                <a16:creationId xmlns:a16="http://schemas.microsoft.com/office/drawing/2014/main" id="{D4489A9F-E9EC-440D-A034-0682799FB8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AC619B-E31E-4CD3-8871-0ACF7C3ECDC6}"/>
              </a:ext>
            </a:extLst>
          </p:cNvPr>
          <p:cNvSpPr>
            <a:spLocks noGrp="1"/>
          </p:cNvSpPr>
          <p:nvPr>
            <p:ph type="sldNum" sz="quarter" idx="12"/>
          </p:nvPr>
        </p:nvSpPr>
        <p:spPr/>
        <p:txBody>
          <a:bodyPr/>
          <a:lstStyle/>
          <a:p>
            <a:fld id="{FAC61DD2-E873-4E27-B188-33237BB76D31}" type="slidenum">
              <a:rPr lang="en-GB" smtClean="0"/>
              <a:t>‹#›</a:t>
            </a:fld>
            <a:endParaRPr lang="en-GB"/>
          </a:p>
        </p:txBody>
      </p:sp>
    </p:spTree>
    <p:extLst>
      <p:ext uri="{BB962C8B-B14F-4D97-AF65-F5344CB8AC3E}">
        <p14:creationId xmlns:p14="http://schemas.microsoft.com/office/powerpoint/2010/main" val="1475980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4451D-FCCD-4EDD-9E47-0D0E4358606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0F5570-454E-4DC1-87A0-9F194FA8D0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1D9CD0-C0EB-4B08-8AD0-3382722EF3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50A6A49-8BE2-4A27-9766-2865E16EEC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6A66F-3549-4DB6-87D3-1F59D7C994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DF1F709-6F90-444A-B7BB-9E87D59DF5D3}"/>
              </a:ext>
            </a:extLst>
          </p:cNvPr>
          <p:cNvSpPr>
            <a:spLocks noGrp="1"/>
          </p:cNvSpPr>
          <p:nvPr>
            <p:ph type="dt" sz="half" idx="10"/>
          </p:nvPr>
        </p:nvSpPr>
        <p:spPr/>
        <p:txBody>
          <a:bodyPr/>
          <a:lstStyle/>
          <a:p>
            <a:fld id="{35644140-2D29-49F6-ACCE-557279327F39}" type="datetimeFigureOut">
              <a:rPr lang="en-GB" smtClean="0"/>
              <a:t>13/01/2021</a:t>
            </a:fld>
            <a:endParaRPr lang="en-GB"/>
          </a:p>
        </p:txBody>
      </p:sp>
      <p:sp>
        <p:nvSpPr>
          <p:cNvPr id="8" name="Footer Placeholder 7">
            <a:extLst>
              <a:ext uri="{FF2B5EF4-FFF2-40B4-BE49-F238E27FC236}">
                <a16:creationId xmlns:a16="http://schemas.microsoft.com/office/drawing/2014/main" id="{1A7A12C8-6B28-4B76-B5F9-0C293C787AC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A4842CE-AF35-4C74-91D8-DD17BA58D070}"/>
              </a:ext>
            </a:extLst>
          </p:cNvPr>
          <p:cNvSpPr>
            <a:spLocks noGrp="1"/>
          </p:cNvSpPr>
          <p:nvPr>
            <p:ph type="sldNum" sz="quarter" idx="12"/>
          </p:nvPr>
        </p:nvSpPr>
        <p:spPr/>
        <p:txBody>
          <a:bodyPr/>
          <a:lstStyle/>
          <a:p>
            <a:fld id="{FAC61DD2-E873-4E27-B188-33237BB76D31}" type="slidenum">
              <a:rPr lang="en-GB" smtClean="0"/>
              <a:t>‹#›</a:t>
            </a:fld>
            <a:endParaRPr lang="en-GB"/>
          </a:p>
        </p:txBody>
      </p:sp>
    </p:spTree>
    <p:extLst>
      <p:ext uri="{BB962C8B-B14F-4D97-AF65-F5344CB8AC3E}">
        <p14:creationId xmlns:p14="http://schemas.microsoft.com/office/powerpoint/2010/main" val="147276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176E2-B507-47C1-A4E2-B8017DF63E3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4BB1A20-B390-4733-B09E-BC5DF1CB1B35}"/>
              </a:ext>
            </a:extLst>
          </p:cNvPr>
          <p:cNvSpPr>
            <a:spLocks noGrp="1"/>
          </p:cNvSpPr>
          <p:nvPr>
            <p:ph type="dt" sz="half" idx="10"/>
          </p:nvPr>
        </p:nvSpPr>
        <p:spPr/>
        <p:txBody>
          <a:bodyPr/>
          <a:lstStyle/>
          <a:p>
            <a:fld id="{35644140-2D29-49F6-ACCE-557279327F39}" type="datetimeFigureOut">
              <a:rPr lang="en-GB" smtClean="0"/>
              <a:t>13/01/2021</a:t>
            </a:fld>
            <a:endParaRPr lang="en-GB"/>
          </a:p>
        </p:txBody>
      </p:sp>
      <p:sp>
        <p:nvSpPr>
          <p:cNvPr id="4" name="Footer Placeholder 3">
            <a:extLst>
              <a:ext uri="{FF2B5EF4-FFF2-40B4-BE49-F238E27FC236}">
                <a16:creationId xmlns:a16="http://schemas.microsoft.com/office/drawing/2014/main" id="{2791E318-99F4-4D03-BC15-D4A5A31A339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8B0EE38-C2C2-4DE5-82E8-EF95FB6B25DC}"/>
              </a:ext>
            </a:extLst>
          </p:cNvPr>
          <p:cNvSpPr>
            <a:spLocks noGrp="1"/>
          </p:cNvSpPr>
          <p:nvPr>
            <p:ph type="sldNum" sz="quarter" idx="12"/>
          </p:nvPr>
        </p:nvSpPr>
        <p:spPr/>
        <p:txBody>
          <a:bodyPr/>
          <a:lstStyle/>
          <a:p>
            <a:fld id="{FAC61DD2-E873-4E27-B188-33237BB76D31}" type="slidenum">
              <a:rPr lang="en-GB" smtClean="0"/>
              <a:t>‹#›</a:t>
            </a:fld>
            <a:endParaRPr lang="en-GB"/>
          </a:p>
        </p:txBody>
      </p:sp>
    </p:spTree>
    <p:extLst>
      <p:ext uri="{BB962C8B-B14F-4D97-AF65-F5344CB8AC3E}">
        <p14:creationId xmlns:p14="http://schemas.microsoft.com/office/powerpoint/2010/main" val="3361387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45A689-9791-4B9B-A9DC-1FA21F8A5380}"/>
              </a:ext>
            </a:extLst>
          </p:cNvPr>
          <p:cNvSpPr>
            <a:spLocks noGrp="1"/>
          </p:cNvSpPr>
          <p:nvPr>
            <p:ph type="dt" sz="half" idx="10"/>
          </p:nvPr>
        </p:nvSpPr>
        <p:spPr/>
        <p:txBody>
          <a:bodyPr/>
          <a:lstStyle/>
          <a:p>
            <a:fld id="{35644140-2D29-49F6-ACCE-557279327F39}" type="datetimeFigureOut">
              <a:rPr lang="en-GB" smtClean="0"/>
              <a:t>13/01/2021</a:t>
            </a:fld>
            <a:endParaRPr lang="en-GB"/>
          </a:p>
        </p:txBody>
      </p:sp>
      <p:sp>
        <p:nvSpPr>
          <p:cNvPr id="3" name="Footer Placeholder 2">
            <a:extLst>
              <a:ext uri="{FF2B5EF4-FFF2-40B4-BE49-F238E27FC236}">
                <a16:creationId xmlns:a16="http://schemas.microsoft.com/office/drawing/2014/main" id="{ACBDEAF3-0967-42E7-A39E-496289EB4C6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36AAD4C-FE07-42C6-98EC-6BC271250067}"/>
              </a:ext>
            </a:extLst>
          </p:cNvPr>
          <p:cNvSpPr>
            <a:spLocks noGrp="1"/>
          </p:cNvSpPr>
          <p:nvPr>
            <p:ph type="sldNum" sz="quarter" idx="12"/>
          </p:nvPr>
        </p:nvSpPr>
        <p:spPr/>
        <p:txBody>
          <a:bodyPr/>
          <a:lstStyle/>
          <a:p>
            <a:fld id="{FAC61DD2-E873-4E27-B188-33237BB76D31}" type="slidenum">
              <a:rPr lang="en-GB" smtClean="0"/>
              <a:t>‹#›</a:t>
            </a:fld>
            <a:endParaRPr lang="en-GB"/>
          </a:p>
        </p:txBody>
      </p:sp>
    </p:spTree>
    <p:extLst>
      <p:ext uri="{BB962C8B-B14F-4D97-AF65-F5344CB8AC3E}">
        <p14:creationId xmlns:p14="http://schemas.microsoft.com/office/powerpoint/2010/main" val="1200521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D8C99-E786-490D-B5E1-6879CE6EED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895B455-9A16-4318-82B5-6AC06DA481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2FCD27-DCE6-4DAD-AD2E-4F2C148815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4A6EE-379D-4FB8-B9B8-251DB667D05F}"/>
              </a:ext>
            </a:extLst>
          </p:cNvPr>
          <p:cNvSpPr>
            <a:spLocks noGrp="1"/>
          </p:cNvSpPr>
          <p:nvPr>
            <p:ph type="dt" sz="half" idx="10"/>
          </p:nvPr>
        </p:nvSpPr>
        <p:spPr/>
        <p:txBody>
          <a:bodyPr/>
          <a:lstStyle/>
          <a:p>
            <a:fld id="{35644140-2D29-49F6-ACCE-557279327F39}" type="datetimeFigureOut">
              <a:rPr lang="en-GB" smtClean="0"/>
              <a:t>13/01/2021</a:t>
            </a:fld>
            <a:endParaRPr lang="en-GB"/>
          </a:p>
        </p:txBody>
      </p:sp>
      <p:sp>
        <p:nvSpPr>
          <p:cNvPr id="6" name="Footer Placeholder 5">
            <a:extLst>
              <a:ext uri="{FF2B5EF4-FFF2-40B4-BE49-F238E27FC236}">
                <a16:creationId xmlns:a16="http://schemas.microsoft.com/office/drawing/2014/main" id="{393D2C2D-E190-4F5C-8976-B34D59B100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53EF00-1A15-4797-8055-0889D03CF87C}"/>
              </a:ext>
            </a:extLst>
          </p:cNvPr>
          <p:cNvSpPr>
            <a:spLocks noGrp="1"/>
          </p:cNvSpPr>
          <p:nvPr>
            <p:ph type="sldNum" sz="quarter" idx="12"/>
          </p:nvPr>
        </p:nvSpPr>
        <p:spPr/>
        <p:txBody>
          <a:bodyPr/>
          <a:lstStyle/>
          <a:p>
            <a:fld id="{FAC61DD2-E873-4E27-B188-33237BB76D31}" type="slidenum">
              <a:rPr lang="en-GB" smtClean="0"/>
              <a:t>‹#›</a:t>
            </a:fld>
            <a:endParaRPr lang="en-GB"/>
          </a:p>
        </p:txBody>
      </p:sp>
    </p:spTree>
    <p:extLst>
      <p:ext uri="{BB962C8B-B14F-4D97-AF65-F5344CB8AC3E}">
        <p14:creationId xmlns:p14="http://schemas.microsoft.com/office/powerpoint/2010/main" val="3127593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5DB4E-25CA-456A-A84A-4D68C1B203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E1EA119-C112-4DD9-BB92-BA81B1EC6A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75483F4-7D34-4B1C-9015-B8899992C5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6CDB49-267D-4116-8360-98301618405E}"/>
              </a:ext>
            </a:extLst>
          </p:cNvPr>
          <p:cNvSpPr>
            <a:spLocks noGrp="1"/>
          </p:cNvSpPr>
          <p:nvPr>
            <p:ph type="dt" sz="half" idx="10"/>
          </p:nvPr>
        </p:nvSpPr>
        <p:spPr/>
        <p:txBody>
          <a:bodyPr/>
          <a:lstStyle/>
          <a:p>
            <a:fld id="{35644140-2D29-49F6-ACCE-557279327F39}" type="datetimeFigureOut">
              <a:rPr lang="en-GB" smtClean="0"/>
              <a:t>13/01/2021</a:t>
            </a:fld>
            <a:endParaRPr lang="en-GB"/>
          </a:p>
        </p:txBody>
      </p:sp>
      <p:sp>
        <p:nvSpPr>
          <p:cNvPr id="6" name="Footer Placeholder 5">
            <a:extLst>
              <a:ext uri="{FF2B5EF4-FFF2-40B4-BE49-F238E27FC236}">
                <a16:creationId xmlns:a16="http://schemas.microsoft.com/office/drawing/2014/main" id="{9100EE74-56F0-4EA2-AB18-5D881B847E0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01504F-ADF3-4EE4-905F-524CBE8F6576}"/>
              </a:ext>
            </a:extLst>
          </p:cNvPr>
          <p:cNvSpPr>
            <a:spLocks noGrp="1"/>
          </p:cNvSpPr>
          <p:nvPr>
            <p:ph type="sldNum" sz="quarter" idx="12"/>
          </p:nvPr>
        </p:nvSpPr>
        <p:spPr/>
        <p:txBody>
          <a:bodyPr/>
          <a:lstStyle/>
          <a:p>
            <a:fld id="{FAC61DD2-E873-4E27-B188-33237BB76D31}" type="slidenum">
              <a:rPr lang="en-GB" smtClean="0"/>
              <a:t>‹#›</a:t>
            </a:fld>
            <a:endParaRPr lang="en-GB"/>
          </a:p>
        </p:txBody>
      </p:sp>
    </p:spTree>
    <p:extLst>
      <p:ext uri="{BB962C8B-B14F-4D97-AF65-F5344CB8AC3E}">
        <p14:creationId xmlns:p14="http://schemas.microsoft.com/office/powerpoint/2010/main" val="3415502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12BD75-3F9F-4065-B0D8-39285BC3EB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E05F73E-96CA-4BF7-9ED6-6CE27DC8EF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38D313-675C-4233-A0EA-FD660BB57B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644140-2D29-49F6-ACCE-557279327F39}" type="datetimeFigureOut">
              <a:rPr lang="en-GB" smtClean="0"/>
              <a:t>13/01/2021</a:t>
            </a:fld>
            <a:endParaRPr lang="en-GB"/>
          </a:p>
        </p:txBody>
      </p:sp>
      <p:sp>
        <p:nvSpPr>
          <p:cNvPr id="5" name="Footer Placeholder 4">
            <a:extLst>
              <a:ext uri="{FF2B5EF4-FFF2-40B4-BE49-F238E27FC236}">
                <a16:creationId xmlns:a16="http://schemas.microsoft.com/office/drawing/2014/main" id="{19CF96CA-02FD-400E-A5AC-2587D60172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CBDDF8C-3CA9-49A9-AC03-BA01783A3E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C61DD2-E873-4E27-B188-33237BB76D31}" type="slidenum">
              <a:rPr lang="en-GB" smtClean="0"/>
              <a:t>‹#›</a:t>
            </a:fld>
            <a:endParaRPr lang="en-GB"/>
          </a:p>
        </p:txBody>
      </p:sp>
    </p:spTree>
    <p:extLst>
      <p:ext uri="{BB962C8B-B14F-4D97-AF65-F5344CB8AC3E}">
        <p14:creationId xmlns:p14="http://schemas.microsoft.com/office/powerpoint/2010/main" val="2176989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ssorted-color wall art">
            <a:extLst>
              <a:ext uri="{FF2B5EF4-FFF2-40B4-BE49-F238E27FC236}">
                <a16:creationId xmlns:a16="http://schemas.microsoft.com/office/drawing/2014/main" id="{F07B17CA-B04E-4157-9B54-00E6CDEC2C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3192" y="103112"/>
            <a:ext cx="2288783" cy="14875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46CA903-68A3-4276-B78F-D797712823A8}"/>
              </a:ext>
            </a:extLst>
          </p:cNvPr>
          <p:cNvSpPr txBox="1"/>
          <p:nvPr/>
        </p:nvSpPr>
        <p:spPr>
          <a:xfrm>
            <a:off x="0" y="0"/>
            <a:ext cx="12192000" cy="584775"/>
          </a:xfrm>
          <a:prstGeom prst="rect">
            <a:avLst/>
          </a:prstGeom>
          <a:noFill/>
        </p:spPr>
        <p:txBody>
          <a:bodyPr wrap="square" rtlCol="0">
            <a:spAutoFit/>
          </a:bodyPr>
          <a:lstStyle/>
          <a:p>
            <a:pPr algn="ctr"/>
            <a:r>
              <a:rPr lang="en-US" sz="3200" b="1" dirty="0"/>
              <a:t>Formalistic Approach</a:t>
            </a:r>
            <a:endParaRPr lang="en-GB" sz="3200" dirty="0"/>
          </a:p>
        </p:txBody>
      </p:sp>
      <p:sp>
        <p:nvSpPr>
          <p:cNvPr id="2" name="TextBox 1">
            <a:extLst>
              <a:ext uri="{FF2B5EF4-FFF2-40B4-BE49-F238E27FC236}">
                <a16:creationId xmlns:a16="http://schemas.microsoft.com/office/drawing/2014/main" id="{71E01E53-394A-4D35-9CAD-BE158811EEB4}"/>
              </a:ext>
            </a:extLst>
          </p:cNvPr>
          <p:cNvSpPr txBox="1"/>
          <p:nvPr/>
        </p:nvSpPr>
        <p:spPr>
          <a:xfrm>
            <a:off x="-1" y="565868"/>
            <a:ext cx="9783193" cy="1477328"/>
          </a:xfrm>
          <a:prstGeom prst="rect">
            <a:avLst/>
          </a:prstGeom>
          <a:noFill/>
        </p:spPr>
        <p:txBody>
          <a:bodyPr wrap="square" rtlCol="0">
            <a:spAutoFit/>
          </a:bodyPr>
          <a:lstStyle/>
          <a:p>
            <a:r>
              <a:rPr lang="en-US" dirty="0">
                <a:solidFill>
                  <a:srgbClr val="FF0000"/>
                </a:solidFill>
              </a:rPr>
              <a:t>A</a:t>
            </a:r>
            <a:r>
              <a:rPr lang="en-US" b="1" dirty="0">
                <a:solidFill>
                  <a:srgbClr val="FF0000"/>
                </a:solidFill>
              </a:rPr>
              <a:t> Formalistic approach </a:t>
            </a:r>
            <a:r>
              <a:rPr lang="en-US" dirty="0">
                <a:solidFill>
                  <a:srgbClr val="FF0000"/>
                </a:solidFill>
              </a:rPr>
              <a:t>focuses on form. The analysis stresses items like symbols, images, and structure and how one part of the work relates to other parts and to the whole. Formalist critics believe that all information essential to the interpretation of a work must be found within the work itself; there is no need to bring in outside information about the history, politics, or society of the time, or about the author's life. </a:t>
            </a:r>
            <a:endParaRPr lang="en-GB" dirty="0">
              <a:solidFill>
                <a:srgbClr val="FF0000"/>
              </a:solidFill>
            </a:endParaRPr>
          </a:p>
        </p:txBody>
      </p:sp>
      <p:sp>
        <p:nvSpPr>
          <p:cNvPr id="6" name="Rectangle 5">
            <a:extLst>
              <a:ext uri="{FF2B5EF4-FFF2-40B4-BE49-F238E27FC236}">
                <a16:creationId xmlns:a16="http://schemas.microsoft.com/office/drawing/2014/main" id="{4AF20CA4-8890-4613-81B0-62C8EE5FC1D8}"/>
              </a:ext>
            </a:extLst>
          </p:cNvPr>
          <p:cNvSpPr/>
          <p:nvPr/>
        </p:nvSpPr>
        <p:spPr>
          <a:xfrm>
            <a:off x="150918" y="2053431"/>
            <a:ext cx="11921057" cy="4939814"/>
          </a:xfrm>
          <a:prstGeom prst="rect">
            <a:avLst/>
          </a:prstGeom>
        </p:spPr>
        <p:txBody>
          <a:bodyPr wrap="square">
            <a:spAutoFit/>
          </a:bodyPr>
          <a:lstStyle/>
          <a:p>
            <a:pPr marL="457200" lvl="0" indent="-457200">
              <a:spcAft>
                <a:spcPts val="0"/>
              </a:spcAft>
              <a:buFont typeface="+mj-lt"/>
              <a:buAutoNum type="alphaUcPeriod"/>
              <a:tabLst>
                <a:tab pos="457200" algn="l"/>
              </a:tabLst>
            </a:pPr>
            <a:r>
              <a:rPr lang="en-US" sz="2100" dirty="0">
                <a:ea typeface="MS Mincho" panose="02020609040205080304" pitchFamily="49" charset="-128"/>
                <a:cs typeface="Times New Roman" panose="02020603050405020304" pitchFamily="18" charset="0"/>
              </a:rPr>
              <a:t>How is the work’s structure unified?</a:t>
            </a:r>
            <a:endParaRPr lang="en-GB" sz="2100" dirty="0">
              <a:ea typeface="MS Mincho" panose="02020609040205080304" pitchFamily="49" charset="-128"/>
              <a:cs typeface="Times New Roman" panose="02020603050405020304" pitchFamily="18" charset="0"/>
            </a:endParaRPr>
          </a:p>
          <a:p>
            <a:pPr marL="457200" lvl="0" indent="-457200">
              <a:spcAft>
                <a:spcPts val="0"/>
              </a:spcAft>
              <a:buFont typeface="+mj-lt"/>
              <a:buAutoNum type="alphaUcPeriod"/>
              <a:tabLst>
                <a:tab pos="457200" algn="l"/>
              </a:tabLst>
            </a:pPr>
            <a:r>
              <a:rPr lang="en-US" sz="2100" dirty="0">
                <a:ea typeface="MS Mincho" panose="02020609040205080304" pitchFamily="49" charset="-128"/>
                <a:cs typeface="Times New Roman" panose="02020603050405020304" pitchFamily="18" charset="0"/>
              </a:rPr>
              <a:t>How do various elements of the work reinforce its meaning?</a:t>
            </a:r>
            <a:endParaRPr lang="en-GB" sz="2100" dirty="0">
              <a:ea typeface="MS Mincho" panose="02020609040205080304" pitchFamily="49" charset="-128"/>
              <a:cs typeface="Times New Roman" panose="02020603050405020304" pitchFamily="18" charset="0"/>
            </a:endParaRPr>
          </a:p>
          <a:p>
            <a:pPr marL="457200" lvl="0" indent="-457200">
              <a:spcAft>
                <a:spcPts val="0"/>
              </a:spcAft>
              <a:buFont typeface="+mj-lt"/>
              <a:buAutoNum type="alphaUcPeriod"/>
              <a:tabLst>
                <a:tab pos="457200" algn="l"/>
              </a:tabLst>
            </a:pPr>
            <a:r>
              <a:rPr lang="en-US" sz="2100" dirty="0">
                <a:ea typeface="MS Mincho" panose="02020609040205080304" pitchFamily="49" charset="-128"/>
                <a:cs typeface="Times New Roman" panose="02020603050405020304" pitchFamily="18" charset="0"/>
              </a:rPr>
              <a:t>What recurring patterns (repeated or related words, images, etc.) can you find? What is the effect of </a:t>
            </a:r>
            <a:r>
              <a:rPr lang="en-US" sz="2100" dirty="0">
                <a:ea typeface="Times New Roman" panose="02020603050405020304" pitchFamily="18" charset="0"/>
              </a:rPr>
              <a:t>these patterns or motifs?</a:t>
            </a:r>
            <a:endParaRPr lang="en-GB" sz="2100" dirty="0">
              <a:ea typeface="Times New Roman" panose="02020603050405020304" pitchFamily="18" charset="0"/>
            </a:endParaRPr>
          </a:p>
          <a:p>
            <a:pPr marL="457200" lvl="0" indent="-457200">
              <a:spcAft>
                <a:spcPts val="0"/>
              </a:spcAft>
              <a:buFont typeface="+mj-lt"/>
              <a:buAutoNum type="alphaUcPeriod"/>
              <a:tabLst>
                <a:tab pos="457200" algn="l"/>
              </a:tabLst>
            </a:pPr>
            <a:r>
              <a:rPr lang="en-US" sz="2100" dirty="0">
                <a:ea typeface="MS Mincho" panose="02020609040205080304" pitchFamily="49" charset="-128"/>
                <a:cs typeface="Times New Roman" panose="02020603050405020304" pitchFamily="18" charset="0"/>
              </a:rPr>
              <a:t>How does repetition reinforce the theme(s)?</a:t>
            </a:r>
            <a:endParaRPr lang="en-GB" sz="2100" dirty="0">
              <a:ea typeface="MS Mincho" panose="02020609040205080304" pitchFamily="49" charset="-128"/>
              <a:cs typeface="Times New Roman" panose="02020603050405020304" pitchFamily="18" charset="0"/>
            </a:endParaRPr>
          </a:p>
          <a:p>
            <a:pPr marL="457200" lvl="0" indent="-457200">
              <a:spcAft>
                <a:spcPts val="0"/>
              </a:spcAft>
              <a:buFont typeface="+mj-lt"/>
              <a:buAutoNum type="alphaUcPeriod"/>
              <a:tabLst>
                <a:tab pos="457200" algn="l"/>
              </a:tabLst>
            </a:pPr>
            <a:r>
              <a:rPr lang="en-US" sz="2100" dirty="0">
                <a:ea typeface="MS Mincho" panose="02020609040205080304" pitchFamily="49" charset="-128"/>
                <a:cs typeface="Times New Roman" panose="02020603050405020304" pitchFamily="18" charset="0"/>
              </a:rPr>
              <a:t>How does the writer’s diction reveal or reflect the work’s meaning?</a:t>
            </a:r>
            <a:endParaRPr lang="en-GB" sz="2100" dirty="0">
              <a:ea typeface="MS Mincho" panose="02020609040205080304" pitchFamily="49" charset="-128"/>
              <a:cs typeface="Times New Roman" panose="02020603050405020304" pitchFamily="18" charset="0"/>
            </a:endParaRPr>
          </a:p>
          <a:p>
            <a:pPr marL="457200" lvl="0" indent="-457200">
              <a:spcAft>
                <a:spcPts val="0"/>
              </a:spcAft>
              <a:buFont typeface="+mj-lt"/>
              <a:buAutoNum type="alphaUcPeriod"/>
              <a:tabLst>
                <a:tab pos="457200" algn="l"/>
              </a:tabLst>
            </a:pPr>
            <a:r>
              <a:rPr lang="en-US" sz="2100" dirty="0">
                <a:ea typeface="MS Mincho" panose="02020609040205080304" pitchFamily="49" charset="-128"/>
                <a:cs typeface="Times New Roman" panose="02020603050405020304" pitchFamily="18" charset="0"/>
              </a:rPr>
              <a:t>What is the effect of the plot, and what parts specifically produce that effect?</a:t>
            </a:r>
            <a:endParaRPr lang="en-GB" sz="2100" dirty="0">
              <a:ea typeface="MS Mincho" panose="02020609040205080304" pitchFamily="49" charset="-128"/>
              <a:cs typeface="Times New Roman" panose="02020603050405020304" pitchFamily="18" charset="0"/>
            </a:endParaRPr>
          </a:p>
          <a:p>
            <a:pPr marL="457200" lvl="0" indent="-457200">
              <a:spcAft>
                <a:spcPts val="0"/>
              </a:spcAft>
              <a:buFont typeface="+mj-lt"/>
              <a:buAutoNum type="alphaUcPeriod"/>
              <a:tabLst>
                <a:tab pos="457200" algn="l"/>
              </a:tabLst>
            </a:pPr>
            <a:r>
              <a:rPr lang="en-US" sz="2100" dirty="0">
                <a:ea typeface="MS Mincho" panose="02020609040205080304" pitchFamily="49" charset="-128"/>
                <a:cs typeface="Times New Roman" panose="02020603050405020304" pitchFamily="18" charset="0"/>
              </a:rPr>
              <a:t>What figures of speech are used? (metaphors, similes, etc.)</a:t>
            </a:r>
            <a:endParaRPr lang="en-GB" sz="2100" dirty="0">
              <a:ea typeface="MS Mincho" panose="02020609040205080304" pitchFamily="49" charset="-128"/>
              <a:cs typeface="Times New Roman" panose="02020603050405020304" pitchFamily="18" charset="0"/>
            </a:endParaRPr>
          </a:p>
          <a:p>
            <a:pPr marL="457200" lvl="0" indent="-457200">
              <a:spcAft>
                <a:spcPts val="0"/>
              </a:spcAft>
              <a:buFont typeface="+mj-lt"/>
              <a:buAutoNum type="alphaUcPeriod"/>
              <a:tabLst>
                <a:tab pos="457200" algn="l"/>
              </a:tabLst>
            </a:pPr>
            <a:r>
              <a:rPr lang="en-US" sz="2100" dirty="0">
                <a:ea typeface="MS Mincho" panose="02020609040205080304" pitchFamily="49" charset="-128"/>
                <a:cs typeface="Times New Roman" panose="02020603050405020304" pitchFamily="18" charset="0"/>
              </a:rPr>
              <a:t>Note the writer’s use of paradox, irony, symbol, plot, characterization, and style of narration.</a:t>
            </a:r>
            <a:r>
              <a:rPr lang="en-GB" sz="2100" dirty="0">
                <a:ea typeface="MS Mincho" panose="02020609040205080304" pitchFamily="49" charset="-128"/>
                <a:cs typeface="Times New Roman" panose="02020603050405020304" pitchFamily="18" charset="0"/>
              </a:rPr>
              <a:t> </a:t>
            </a:r>
            <a:r>
              <a:rPr lang="en-US" sz="2100" dirty="0">
                <a:ea typeface="Times New Roman" panose="02020603050405020304" pitchFamily="18" charset="0"/>
              </a:rPr>
              <a:t>What effects are produced? Do any of these relate to one another or to the theme?</a:t>
            </a:r>
            <a:endParaRPr lang="en-GB" sz="2100" dirty="0">
              <a:ea typeface="Times New Roman" panose="02020603050405020304" pitchFamily="18" charset="0"/>
            </a:endParaRPr>
          </a:p>
          <a:p>
            <a:pPr marL="457200" lvl="0" indent="-457200">
              <a:spcAft>
                <a:spcPts val="0"/>
              </a:spcAft>
              <a:buFont typeface="+mj-lt"/>
              <a:buAutoNum type="alphaUcPeriod"/>
              <a:tabLst>
                <a:tab pos="457200" algn="l"/>
              </a:tabLst>
            </a:pPr>
            <a:r>
              <a:rPr lang="en-US" sz="2100" dirty="0">
                <a:ea typeface="MS Mincho" panose="02020609040205080304" pitchFamily="49" charset="-128"/>
                <a:cs typeface="Times New Roman" panose="02020603050405020304" pitchFamily="18" charset="0"/>
              </a:rPr>
              <a:t>Is there a relationship between the beginning and the end of the story?</a:t>
            </a:r>
            <a:endParaRPr lang="en-GB" sz="2100" dirty="0">
              <a:ea typeface="MS Mincho" panose="02020609040205080304" pitchFamily="49" charset="-128"/>
              <a:cs typeface="Times New Roman" panose="02020603050405020304" pitchFamily="18" charset="0"/>
            </a:endParaRPr>
          </a:p>
          <a:p>
            <a:pPr marL="457200" lvl="0" indent="-457200">
              <a:spcAft>
                <a:spcPts val="0"/>
              </a:spcAft>
              <a:buFont typeface="+mj-lt"/>
              <a:buAutoNum type="alphaUcPeriod"/>
              <a:tabLst>
                <a:tab pos="457200" algn="l"/>
              </a:tabLst>
            </a:pPr>
            <a:r>
              <a:rPr lang="en-US" sz="2100" dirty="0">
                <a:ea typeface="MS Mincho" panose="02020609040205080304" pitchFamily="49" charset="-128"/>
                <a:cs typeface="Times New Roman" panose="02020603050405020304" pitchFamily="18" charset="0"/>
              </a:rPr>
              <a:t>What tone and mood are created at various parts of the work?</a:t>
            </a:r>
            <a:endParaRPr lang="en-GB" sz="2100" dirty="0">
              <a:ea typeface="MS Mincho" panose="02020609040205080304" pitchFamily="49" charset="-128"/>
              <a:cs typeface="Times New Roman" panose="02020603050405020304" pitchFamily="18" charset="0"/>
            </a:endParaRPr>
          </a:p>
          <a:p>
            <a:pPr marL="457200" lvl="0" indent="-457200">
              <a:spcAft>
                <a:spcPts val="0"/>
              </a:spcAft>
              <a:buFont typeface="+mj-lt"/>
              <a:buAutoNum type="alphaUcPeriod"/>
              <a:tabLst>
                <a:tab pos="457200" algn="l"/>
              </a:tabLst>
            </a:pPr>
            <a:r>
              <a:rPr lang="en-US" sz="2100" dirty="0">
                <a:ea typeface="MS Mincho" panose="02020609040205080304" pitchFamily="49" charset="-128"/>
                <a:cs typeface="Times New Roman" panose="02020603050405020304" pitchFamily="18" charset="0"/>
              </a:rPr>
              <a:t>How does the author create tone and mood? What relationship is there between tone and mood </a:t>
            </a:r>
            <a:r>
              <a:rPr lang="en-US" sz="2100" dirty="0">
                <a:ea typeface="Times New Roman" panose="02020603050405020304" pitchFamily="18" charset="0"/>
              </a:rPr>
              <a:t>and the effect of the story?</a:t>
            </a:r>
            <a:endParaRPr lang="en-GB" sz="2100" dirty="0">
              <a:ea typeface="Times New Roman" panose="02020603050405020304" pitchFamily="18" charset="0"/>
            </a:endParaRPr>
          </a:p>
          <a:p>
            <a:pPr marL="457200" lvl="0" indent="-457200">
              <a:spcAft>
                <a:spcPts val="0"/>
              </a:spcAft>
              <a:buFont typeface="+mj-lt"/>
              <a:buAutoNum type="alphaUcPeriod"/>
              <a:tabLst>
                <a:tab pos="457200" algn="l"/>
              </a:tabLst>
            </a:pPr>
            <a:r>
              <a:rPr lang="en-US" sz="2100" dirty="0">
                <a:ea typeface="MS Mincho" panose="02020609040205080304" pitchFamily="49" charset="-128"/>
                <a:cs typeface="Times New Roman" panose="02020603050405020304" pitchFamily="18" charset="0"/>
              </a:rPr>
              <a:t>How do the various elements interact to create a unified whole?</a:t>
            </a:r>
            <a:endParaRPr lang="en-GB" sz="2100" dirty="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99020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E6A79E-67F6-4DAF-A0E4-34D7C71A5AF0}"/>
              </a:ext>
            </a:extLst>
          </p:cNvPr>
          <p:cNvSpPr/>
          <p:nvPr/>
        </p:nvSpPr>
        <p:spPr>
          <a:xfrm>
            <a:off x="114299" y="2551935"/>
            <a:ext cx="11957678" cy="2677656"/>
          </a:xfrm>
          <a:prstGeom prst="rect">
            <a:avLst/>
          </a:prstGeom>
        </p:spPr>
        <p:txBody>
          <a:bodyPr wrap="square">
            <a:spAutoFit/>
          </a:bodyPr>
          <a:lstStyle/>
          <a:p>
            <a:pPr marL="342900" lvl="0" indent="-342900">
              <a:buFont typeface="+mj-lt"/>
              <a:buAutoNum type="alphaUcPeriod"/>
            </a:pPr>
            <a:r>
              <a:rPr lang="en-US" sz="2400" dirty="0"/>
              <a:t>What aspects of the author’s personal life are relevant to this story?</a:t>
            </a:r>
            <a:endParaRPr lang="en-GB" sz="2400" dirty="0"/>
          </a:p>
          <a:p>
            <a:pPr marL="342900" lvl="0" indent="-342900">
              <a:buFont typeface="+mj-lt"/>
              <a:buAutoNum type="alphaUcPeriod"/>
            </a:pPr>
            <a:r>
              <a:rPr lang="en-US" sz="2400" dirty="0"/>
              <a:t>Which of the author’s stated beliefs are reflected in the work?</a:t>
            </a:r>
            <a:endParaRPr lang="en-GB" sz="2400" dirty="0"/>
          </a:p>
          <a:p>
            <a:pPr marL="342900" lvl="0" indent="-342900">
              <a:buFont typeface="+mj-lt"/>
              <a:buAutoNum type="alphaUcPeriod"/>
            </a:pPr>
            <a:r>
              <a:rPr lang="en-US" sz="2400" dirty="0"/>
              <a:t>Does the writer challenge or support the values of her contemporaries?</a:t>
            </a:r>
            <a:endParaRPr lang="en-GB" sz="2400" dirty="0"/>
          </a:p>
          <a:p>
            <a:pPr marL="342900" lvl="0" indent="-342900">
              <a:buFont typeface="+mj-lt"/>
              <a:buAutoNum type="alphaUcPeriod"/>
            </a:pPr>
            <a:r>
              <a:rPr lang="en-US" sz="2400" dirty="0"/>
              <a:t>What seem to be the author’s major concerns? Do they reflect any of the writer’s personal experiences?</a:t>
            </a:r>
            <a:endParaRPr lang="en-GB" sz="2400" dirty="0"/>
          </a:p>
          <a:p>
            <a:pPr marL="342900" lvl="0" indent="-342900">
              <a:buFont typeface="+mj-lt"/>
              <a:buAutoNum type="alphaUcPeriod"/>
            </a:pPr>
            <a:r>
              <a:rPr lang="en-US" sz="2400" dirty="0"/>
              <a:t>Do any of the events in the story correspond to events experienced by the author?</a:t>
            </a:r>
            <a:endParaRPr lang="en-GB" sz="2400" dirty="0"/>
          </a:p>
          <a:p>
            <a:pPr marL="342900" lvl="0" indent="-342900">
              <a:buFont typeface="+mj-lt"/>
              <a:buAutoNum type="alphaUcPeriod"/>
            </a:pPr>
            <a:r>
              <a:rPr lang="en-US" sz="2400" dirty="0"/>
              <a:t>Do any of the characters in the story correspond to real people?</a:t>
            </a:r>
            <a:endParaRPr lang="en-GB" sz="2400" dirty="0"/>
          </a:p>
        </p:txBody>
      </p:sp>
      <p:sp>
        <p:nvSpPr>
          <p:cNvPr id="8" name="TextBox 7">
            <a:extLst>
              <a:ext uri="{FF2B5EF4-FFF2-40B4-BE49-F238E27FC236}">
                <a16:creationId xmlns:a16="http://schemas.microsoft.com/office/drawing/2014/main" id="{E46CA903-68A3-4276-B78F-D797712823A8}"/>
              </a:ext>
            </a:extLst>
          </p:cNvPr>
          <p:cNvSpPr txBox="1"/>
          <p:nvPr/>
        </p:nvSpPr>
        <p:spPr>
          <a:xfrm>
            <a:off x="0" y="0"/>
            <a:ext cx="12192000" cy="584775"/>
          </a:xfrm>
          <a:prstGeom prst="rect">
            <a:avLst/>
          </a:prstGeom>
          <a:noFill/>
        </p:spPr>
        <p:txBody>
          <a:bodyPr wrap="square" rtlCol="0">
            <a:spAutoFit/>
          </a:bodyPr>
          <a:lstStyle/>
          <a:p>
            <a:pPr algn="ctr"/>
            <a:r>
              <a:rPr lang="en-US" sz="3200" b="1" dirty="0"/>
              <a:t>Biographical Approach</a:t>
            </a:r>
            <a:endParaRPr lang="en-GB" sz="3200" dirty="0"/>
          </a:p>
        </p:txBody>
      </p:sp>
      <p:sp>
        <p:nvSpPr>
          <p:cNvPr id="2" name="TextBox 1">
            <a:extLst>
              <a:ext uri="{FF2B5EF4-FFF2-40B4-BE49-F238E27FC236}">
                <a16:creationId xmlns:a16="http://schemas.microsoft.com/office/drawing/2014/main" id="{71E01E53-394A-4D35-9CAD-BE158811EEB4}"/>
              </a:ext>
            </a:extLst>
          </p:cNvPr>
          <p:cNvSpPr txBox="1"/>
          <p:nvPr/>
        </p:nvSpPr>
        <p:spPr>
          <a:xfrm>
            <a:off x="114299" y="803341"/>
            <a:ext cx="9380431" cy="830997"/>
          </a:xfrm>
          <a:prstGeom prst="rect">
            <a:avLst/>
          </a:prstGeom>
          <a:noFill/>
        </p:spPr>
        <p:txBody>
          <a:bodyPr wrap="square" rtlCol="0">
            <a:spAutoFit/>
          </a:bodyPr>
          <a:lstStyle/>
          <a:p>
            <a:r>
              <a:rPr lang="en-US" sz="2400" dirty="0">
                <a:solidFill>
                  <a:srgbClr val="FF0000"/>
                </a:solidFill>
              </a:rPr>
              <a:t>A </a:t>
            </a:r>
            <a:r>
              <a:rPr lang="en-US" sz="2400" b="1" dirty="0">
                <a:solidFill>
                  <a:srgbClr val="FF0000"/>
                </a:solidFill>
              </a:rPr>
              <a:t>Biographical approach </a:t>
            </a:r>
            <a:r>
              <a:rPr lang="en-US" sz="2400" dirty="0">
                <a:solidFill>
                  <a:srgbClr val="FF0000"/>
                </a:solidFill>
              </a:rPr>
              <a:t>focuses on connection of work to author’s personal experiences.</a:t>
            </a:r>
            <a:endParaRPr lang="en-GB" sz="2800" dirty="0">
              <a:solidFill>
                <a:srgbClr val="FF0000"/>
              </a:solidFill>
            </a:endParaRPr>
          </a:p>
        </p:txBody>
      </p:sp>
      <p:pic>
        <p:nvPicPr>
          <p:cNvPr id="1026" name="Picture 2" descr="white printer paper on brown wooden table">
            <a:extLst>
              <a:ext uri="{FF2B5EF4-FFF2-40B4-BE49-F238E27FC236}">
                <a16:creationId xmlns:a16="http://schemas.microsoft.com/office/drawing/2014/main" id="{CA535FC8-55E2-4605-AD0F-306997FD1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4730" y="221942"/>
            <a:ext cx="2489844" cy="1660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840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E6A79E-67F6-4DAF-A0E4-34D7C71A5AF0}"/>
              </a:ext>
            </a:extLst>
          </p:cNvPr>
          <p:cNvSpPr/>
          <p:nvPr/>
        </p:nvSpPr>
        <p:spPr>
          <a:xfrm>
            <a:off x="120024" y="1609859"/>
            <a:ext cx="12071976" cy="5355312"/>
          </a:xfrm>
          <a:prstGeom prst="rect">
            <a:avLst/>
          </a:prstGeom>
        </p:spPr>
        <p:txBody>
          <a:bodyPr wrap="square">
            <a:spAutoFit/>
          </a:bodyPr>
          <a:lstStyle/>
          <a:p>
            <a:pPr marL="342900" lvl="0" indent="-342900">
              <a:buFont typeface="+mj-lt"/>
              <a:buAutoNum type="alphaUcPeriod"/>
            </a:pPr>
            <a:r>
              <a:rPr lang="en-US" sz="1900" dirty="0"/>
              <a:t>How does it reflect the time in which it was written?</a:t>
            </a:r>
            <a:endParaRPr lang="en-GB" sz="1900" dirty="0"/>
          </a:p>
          <a:p>
            <a:pPr marL="342900" lvl="0" indent="-342900">
              <a:buFont typeface="+mj-lt"/>
              <a:buAutoNum type="alphaUcPeriod"/>
            </a:pPr>
            <a:r>
              <a:rPr lang="en-US" sz="1900" dirty="0"/>
              <a:t>How accurately does the story depict the time in which it is set?</a:t>
            </a:r>
            <a:endParaRPr lang="en-GB" sz="1900" dirty="0"/>
          </a:p>
          <a:p>
            <a:pPr marL="342900" lvl="0" indent="-342900">
              <a:buFont typeface="+mj-lt"/>
              <a:buAutoNum type="alphaUcPeriod"/>
            </a:pPr>
            <a:r>
              <a:rPr lang="en-US" sz="1900" dirty="0"/>
              <a:t>What literary or historical influences helped to shape the form and content of the work?</a:t>
            </a:r>
            <a:endParaRPr lang="en-GB" sz="1900" dirty="0"/>
          </a:p>
          <a:p>
            <a:pPr marL="342900" lvl="0" indent="-342900">
              <a:buFont typeface="+mj-lt"/>
              <a:buAutoNum type="alphaUcPeriod"/>
            </a:pPr>
            <a:r>
              <a:rPr lang="en-US" sz="1900" dirty="0"/>
              <a:t>How does the story reflect the attitudes and beliefs of the time in which it was written or set? (Consider beliefs and attitudes related to race, religion, politics, gender, society, philosophy, etc.)</a:t>
            </a:r>
            <a:endParaRPr lang="en-GB" sz="1900" dirty="0"/>
          </a:p>
          <a:p>
            <a:pPr marL="342900" lvl="0" indent="-342900">
              <a:buFont typeface="+mj-lt"/>
              <a:buAutoNum type="alphaUcPeriod"/>
            </a:pPr>
            <a:r>
              <a:rPr lang="en-US" sz="1900" dirty="0"/>
              <a:t>What other literary works may have influenced the writer?</a:t>
            </a:r>
            <a:endParaRPr lang="en-GB" sz="1900" dirty="0"/>
          </a:p>
          <a:p>
            <a:pPr marL="342900" lvl="0" indent="-342900">
              <a:buFont typeface="+mj-lt"/>
              <a:buAutoNum type="alphaUcPeriod"/>
            </a:pPr>
            <a:r>
              <a:rPr lang="en-US" sz="1900" dirty="0"/>
              <a:t>What historical events or movements might have influenced this writer?</a:t>
            </a:r>
            <a:endParaRPr lang="en-GB" sz="1900" dirty="0"/>
          </a:p>
          <a:p>
            <a:pPr marL="342900" lvl="0" indent="-342900">
              <a:buFont typeface="+mj-lt"/>
              <a:buAutoNum type="alphaUcPeriod"/>
            </a:pPr>
            <a:r>
              <a:rPr lang="en-US" sz="1900" dirty="0"/>
              <a:t>How would characters and events in this story have been viewed by the writer’s contemporaries?</a:t>
            </a:r>
            <a:endParaRPr lang="en-GB" sz="1900" dirty="0"/>
          </a:p>
          <a:p>
            <a:pPr marL="342900" lvl="0" indent="-342900">
              <a:buFont typeface="+mj-lt"/>
              <a:buAutoNum type="alphaUcPeriod"/>
            </a:pPr>
            <a:r>
              <a:rPr lang="en-US" sz="1900" dirty="0"/>
              <a:t>Does the story reveal or contradict the prevailing values of the time in which it was written? </a:t>
            </a:r>
            <a:endParaRPr lang="en-GB" sz="1900" dirty="0"/>
          </a:p>
          <a:p>
            <a:pPr marL="342900" lvl="0" indent="-342900">
              <a:buFont typeface="+mj-lt"/>
              <a:buAutoNum type="alphaUcPeriod"/>
            </a:pPr>
            <a:r>
              <a:rPr lang="en-US" sz="1900" dirty="0"/>
              <a:t>Does it provide an opposing view of the period’s prevailing values?</a:t>
            </a:r>
          </a:p>
          <a:p>
            <a:pPr marL="342900" indent="-342900">
              <a:buFont typeface="+mj-lt"/>
              <a:buAutoNum type="alphaUcPeriod"/>
            </a:pPr>
            <a:r>
              <a:rPr lang="en-GB" sz="1900" dirty="0"/>
              <a:t>How did the public and critics receive the work when it was first published? What factors helped shape this reception? </a:t>
            </a:r>
          </a:p>
          <a:p>
            <a:pPr marL="342900" indent="-342900">
              <a:buFont typeface="+mj-lt"/>
              <a:buAutoNum type="alphaUcPeriod"/>
            </a:pPr>
            <a:r>
              <a:rPr lang="en-GB" sz="1900" dirty="0"/>
              <a:t>Did this work have any impact on its society or culture? What was the nature of this impact? </a:t>
            </a:r>
          </a:p>
          <a:p>
            <a:pPr marL="342900" lvl="0" indent="-342900">
              <a:buFont typeface="+mj-lt"/>
              <a:buAutoNum type="alphaUcPeriod"/>
            </a:pPr>
            <a:r>
              <a:rPr lang="en-US" sz="1900" dirty="0"/>
              <a:t>How important is it the historical context (the work’s and the reader’s) to interpreting the work?</a:t>
            </a:r>
          </a:p>
          <a:p>
            <a:pPr marL="342900" indent="-342900">
              <a:buFont typeface="+mj-lt"/>
              <a:buAutoNum type="alphaUcPeriod"/>
            </a:pPr>
            <a:r>
              <a:rPr lang="en-GB" sz="1900" dirty="0"/>
              <a:t>What is similar about the perspective of this book and other books written in or about the same era? What is different? </a:t>
            </a:r>
          </a:p>
          <a:p>
            <a:pPr marL="342900" indent="-342900">
              <a:buFont typeface="+mj-lt"/>
              <a:buAutoNum type="alphaUcPeriod"/>
            </a:pPr>
            <a:r>
              <a:rPr lang="en-GB" sz="1900" dirty="0"/>
              <a:t>How does this text adhere to the conventions of literature in the era in which it was written? How does this text violate or depart from those conventions?</a:t>
            </a:r>
          </a:p>
        </p:txBody>
      </p:sp>
      <p:sp>
        <p:nvSpPr>
          <p:cNvPr id="8" name="TextBox 7">
            <a:extLst>
              <a:ext uri="{FF2B5EF4-FFF2-40B4-BE49-F238E27FC236}">
                <a16:creationId xmlns:a16="http://schemas.microsoft.com/office/drawing/2014/main" id="{E46CA903-68A3-4276-B78F-D797712823A8}"/>
              </a:ext>
            </a:extLst>
          </p:cNvPr>
          <p:cNvSpPr txBox="1"/>
          <p:nvPr/>
        </p:nvSpPr>
        <p:spPr>
          <a:xfrm>
            <a:off x="0" y="0"/>
            <a:ext cx="12192000" cy="584775"/>
          </a:xfrm>
          <a:prstGeom prst="rect">
            <a:avLst/>
          </a:prstGeom>
          <a:noFill/>
        </p:spPr>
        <p:txBody>
          <a:bodyPr wrap="square" rtlCol="0">
            <a:spAutoFit/>
          </a:bodyPr>
          <a:lstStyle/>
          <a:p>
            <a:pPr algn="ctr"/>
            <a:r>
              <a:rPr lang="en-US" sz="3200" b="1" dirty="0"/>
              <a:t>Historical Approach</a:t>
            </a:r>
            <a:endParaRPr lang="en-GB" sz="3200" dirty="0"/>
          </a:p>
        </p:txBody>
      </p:sp>
      <p:sp>
        <p:nvSpPr>
          <p:cNvPr id="2" name="TextBox 1">
            <a:extLst>
              <a:ext uri="{FF2B5EF4-FFF2-40B4-BE49-F238E27FC236}">
                <a16:creationId xmlns:a16="http://schemas.microsoft.com/office/drawing/2014/main" id="{71E01E53-394A-4D35-9CAD-BE158811EEB4}"/>
              </a:ext>
            </a:extLst>
          </p:cNvPr>
          <p:cNvSpPr txBox="1"/>
          <p:nvPr/>
        </p:nvSpPr>
        <p:spPr>
          <a:xfrm>
            <a:off x="2" y="547381"/>
            <a:ext cx="9066789" cy="969496"/>
          </a:xfrm>
          <a:prstGeom prst="rect">
            <a:avLst/>
          </a:prstGeom>
          <a:noFill/>
        </p:spPr>
        <p:txBody>
          <a:bodyPr wrap="square" rtlCol="0">
            <a:spAutoFit/>
          </a:bodyPr>
          <a:lstStyle/>
          <a:p>
            <a:pPr algn="just"/>
            <a:r>
              <a:rPr lang="en-GB" sz="1900" dirty="0">
                <a:solidFill>
                  <a:srgbClr val="FF0000"/>
                </a:solidFill>
              </a:rPr>
              <a:t>A </a:t>
            </a:r>
            <a:r>
              <a:rPr lang="en-GB" sz="1900" b="1" dirty="0">
                <a:solidFill>
                  <a:srgbClr val="FF0000"/>
                </a:solidFill>
              </a:rPr>
              <a:t>Historical Approach </a:t>
            </a:r>
            <a:r>
              <a:rPr lang="en-GB" sz="1900" dirty="0">
                <a:solidFill>
                  <a:srgbClr val="FF0000"/>
                </a:solidFill>
              </a:rPr>
              <a:t>focuses on connection of work to the historical period in which it was written; literary historians attempt to connect the historical background of the work to specific aspects of the work.</a:t>
            </a:r>
          </a:p>
        </p:txBody>
      </p:sp>
      <p:pic>
        <p:nvPicPr>
          <p:cNvPr id="6" name="Picture 2" descr="Terracotta Army statue">
            <a:extLst>
              <a:ext uri="{FF2B5EF4-FFF2-40B4-BE49-F238E27FC236}">
                <a16:creationId xmlns:a16="http://schemas.microsoft.com/office/drawing/2014/main" id="{44326CF1-D65B-45BA-B432-9C0BAED438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896" b="29564"/>
          <a:stretch/>
        </p:blipFill>
        <p:spPr bwMode="auto">
          <a:xfrm>
            <a:off x="9186815" y="136573"/>
            <a:ext cx="2885161" cy="1734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98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E6A79E-67F6-4DAF-A0E4-34D7C71A5AF0}"/>
              </a:ext>
            </a:extLst>
          </p:cNvPr>
          <p:cNvSpPr/>
          <p:nvPr/>
        </p:nvSpPr>
        <p:spPr>
          <a:xfrm>
            <a:off x="135471" y="1533465"/>
            <a:ext cx="11921057" cy="5370701"/>
          </a:xfrm>
          <a:prstGeom prst="rect">
            <a:avLst/>
          </a:prstGeom>
        </p:spPr>
        <p:txBody>
          <a:bodyPr wrap="square">
            <a:spAutoFit/>
          </a:bodyPr>
          <a:lstStyle/>
          <a:p>
            <a:pPr marL="342900" indent="-342900">
              <a:buFont typeface="+mj-lt"/>
              <a:buAutoNum type="alphaUcPeriod"/>
            </a:pPr>
            <a:r>
              <a:rPr lang="en-GB" sz="2000" dirty="0">
                <a:solidFill>
                  <a:srgbClr val="000000"/>
                </a:solidFill>
              </a:rPr>
              <a:t>What are the traits of the main character? How does the author reveal those traits? </a:t>
            </a:r>
          </a:p>
          <a:p>
            <a:pPr marL="342900" lvl="0" indent="-342900">
              <a:buFont typeface="+mj-lt"/>
              <a:buAutoNum type="alphaUcPeriod"/>
            </a:pPr>
            <a:r>
              <a:rPr lang="en-US" sz="1900" dirty="0"/>
              <a:t>What forces are motivating the characters?</a:t>
            </a:r>
            <a:endParaRPr lang="en-GB" sz="1900" dirty="0"/>
          </a:p>
          <a:p>
            <a:pPr marL="342900" lvl="0" indent="-342900">
              <a:buFont typeface="+mj-lt"/>
              <a:buAutoNum type="alphaUcPeriod"/>
            </a:pPr>
            <a:r>
              <a:rPr lang="en-US" sz="1900" dirty="0"/>
              <a:t>Which behaviors of the characters are conscious ones? Which are unconscious?</a:t>
            </a:r>
            <a:endParaRPr lang="en-GB" sz="1900" dirty="0"/>
          </a:p>
          <a:p>
            <a:pPr marL="342900" lvl="0" indent="-342900">
              <a:buFont typeface="+mj-lt"/>
              <a:buAutoNum type="alphaUcPeriod"/>
            </a:pPr>
            <a:r>
              <a:rPr lang="en-US" sz="1900" dirty="0"/>
              <a:t>What conscious or unconscious conflicts exist between the characters? </a:t>
            </a:r>
            <a:endParaRPr lang="en-GB" sz="1900" dirty="0"/>
          </a:p>
          <a:p>
            <a:pPr marL="342900" lvl="0" indent="-342900">
              <a:buFont typeface="+mj-lt"/>
              <a:buAutoNum type="alphaUcPeriod"/>
            </a:pPr>
            <a:r>
              <a:rPr lang="en-US" sz="1900" dirty="0"/>
              <a:t>Given their backgrounds, how plausible is the characters’ behavior?</a:t>
            </a:r>
            <a:endParaRPr lang="en-GB" sz="1900" dirty="0"/>
          </a:p>
          <a:p>
            <a:pPr marL="342900" lvl="0" indent="-342900">
              <a:buFont typeface="+mj-lt"/>
              <a:buAutoNum type="alphaUcPeriod"/>
            </a:pPr>
            <a:r>
              <a:rPr lang="en-US" sz="1900" dirty="0"/>
              <a:t>Are the theories of Freud or other psychologists applicable to this work? To what degree?</a:t>
            </a:r>
            <a:endParaRPr lang="en-GB" sz="1900" dirty="0"/>
          </a:p>
          <a:p>
            <a:pPr marL="342900" lvl="0" indent="-342900">
              <a:buFont typeface="+mj-lt"/>
              <a:buAutoNum type="alphaUcPeriod"/>
            </a:pPr>
            <a:r>
              <a:rPr lang="en-US" sz="1900" dirty="0"/>
              <a:t>Do any of the characters correspond to the parts of the tripartite self? (Id, ego, superego)</a:t>
            </a:r>
            <a:endParaRPr lang="en-GB" sz="1900" dirty="0"/>
          </a:p>
          <a:p>
            <a:pPr marL="342900" lvl="0" indent="-342900">
              <a:buFont typeface="+mj-lt"/>
              <a:buAutoNum type="alphaUcPeriod"/>
            </a:pPr>
            <a:r>
              <a:rPr lang="en-US" sz="1900" dirty="0"/>
              <a:t>What roles do psychological disorders and dreams play in this story?</a:t>
            </a:r>
            <a:endParaRPr lang="en-GB" sz="1900" dirty="0"/>
          </a:p>
          <a:p>
            <a:pPr marL="342900" lvl="0" indent="-342900">
              <a:buFont typeface="+mj-lt"/>
              <a:buAutoNum type="alphaUcPeriod"/>
            </a:pPr>
            <a:r>
              <a:rPr lang="en-US" sz="1900" dirty="0"/>
              <a:t>Are the characters recognizable psychological types?</a:t>
            </a:r>
          </a:p>
          <a:p>
            <a:pPr marL="342900" indent="-342900">
              <a:buFont typeface="+mj-lt"/>
              <a:buAutoNum type="alphaUcPeriod"/>
            </a:pPr>
            <a:r>
              <a:rPr lang="en-GB" sz="1900" dirty="0">
                <a:solidFill>
                  <a:srgbClr val="000000"/>
                </a:solidFill>
              </a:rPr>
              <a:t>What discrepancies exist between a character’s view of him or herself and other characters’ reactions, the author’s portrayal, and/or reader inference? </a:t>
            </a:r>
          </a:p>
          <a:p>
            <a:pPr marL="342900" indent="-342900">
              <a:buFont typeface="+mj-lt"/>
              <a:buAutoNum type="alphaUcPeriod"/>
            </a:pPr>
            <a:r>
              <a:rPr lang="en-GB" sz="1900" dirty="0">
                <a:solidFill>
                  <a:srgbClr val="000000"/>
                </a:solidFill>
              </a:rPr>
              <a:t>How do the characters view one another? Is there any discrepancy between a character’s personal opinion of him or herself and how others think about him or her? </a:t>
            </a:r>
            <a:endParaRPr lang="en-GB" sz="1900" dirty="0"/>
          </a:p>
          <a:p>
            <a:pPr marL="342900" lvl="0" indent="-342900">
              <a:buFont typeface="+mj-lt"/>
              <a:buAutoNum type="alphaUcPeriod"/>
            </a:pPr>
            <a:r>
              <a:rPr lang="en-US" sz="1900" dirty="0"/>
              <a:t>How might a psychological approach account for different responses in female and male readers?</a:t>
            </a:r>
            <a:endParaRPr lang="en-GB" sz="1900" dirty="0"/>
          </a:p>
          <a:p>
            <a:pPr marL="342900" lvl="0" indent="-342900">
              <a:buFont typeface="+mj-lt"/>
              <a:buAutoNum type="alphaUcPeriod"/>
            </a:pPr>
            <a:r>
              <a:rPr lang="en-US" sz="1900" dirty="0"/>
              <a:t>How does the work reflect the writer’s personal psychology? What do the characters’ emotions and behaviors reveal about their psychological states?</a:t>
            </a:r>
            <a:endParaRPr lang="en-GB" sz="1900" dirty="0"/>
          </a:p>
          <a:p>
            <a:pPr marL="342900" lvl="0" indent="-342900">
              <a:buFont typeface="+mj-lt"/>
              <a:buAutoNum type="alphaUcPeriod"/>
            </a:pPr>
            <a:r>
              <a:rPr lang="en-US" sz="1900" dirty="0"/>
              <a:t>How does the work reflect the unconscious dimensions of the writer’s mind?</a:t>
            </a:r>
            <a:endParaRPr lang="en-GB" sz="1900" dirty="0"/>
          </a:p>
          <a:p>
            <a:pPr marL="342900" lvl="0" indent="-342900">
              <a:buFont typeface="+mj-lt"/>
              <a:buAutoNum type="alphaUcPeriod"/>
            </a:pPr>
            <a:r>
              <a:rPr lang="en-US" sz="1900" dirty="0"/>
              <a:t>How does the reader’s own psychology affect his response to the work?</a:t>
            </a:r>
            <a:endParaRPr lang="en-GB" sz="1900" dirty="0"/>
          </a:p>
        </p:txBody>
      </p:sp>
      <p:sp>
        <p:nvSpPr>
          <p:cNvPr id="8" name="TextBox 7">
            <a:extLst>
              <a:ext uri="{FF2B5EF4-FFF2-40B4-BE49-F238E27FC236}">
                <a16:creationId xmlns:a16="http://schemas.microsoft.com/office/drawing/2014/main" id="{E46CA903-68A3-4276-B78F-D797712823A8}"/>
              </a:ext>
            </a:extLst>
          </p:cNvPr>
          <p:cNvSpPr txBox="1"/>
          <p:nvPr/>
        </p:nvSpPr>
        <p:spPr>
          <a:xfrm>
            <a:off x="0" y="0"/>
            <a:ext cx="12192000" cy="584775"/>
          </a:xfrm>
          <a:prstGeom prst="rect">
            <a:avLst/>
          </a:prstGeom>
          <a:noFill/>
        </p:spPr>
        <p:txBody>
          <a:bodyPr wrap="square" rtlCol="0">
            <a:spAutoFit/>
          </a:bodyPr>
          <a:lstStyle/>
          <a:p>
            <a:pPr algn="ctr"/>
            <a:r>
              <a:rPr lang="en-US" sz="3200" b="1" dirty="0"/>
              <a:t>Psychological Approach</a:t>
            </a:r>
            <a:endParaRPr lang="en-GB" sz="3200" dirty="0"/>
          </a:p>
        </p:txBody>
      </p:sp>
      <p:sp>
        <p:nvSpPr>
          <p:cNvPr id="2" name="TextBox 1">
            <a:extLst>
              <a:ext uri="{FF2B5EF4-FFF2-40B4-BE49-F238E27FC236}">
                <a16:creationId xmlns:a16="http://schemas.microsoft.com/office/drawing/2014/main" id="{71E01E53-394A-4D35-9CAD-BE158811EEB4}"/>
              </a:ext>
            </a:extLst>
          </p:cNvPr>
          <p:cNvSpPr txBox="1"/>
          <p:nvPr/>
        </p:nvSpPr>
        <p:spPr>
          <a:xfrm>
            <a:off x="135471" y="674399"/>
            <a:ext cx="9858478" cy="830997"/>
          </a:xfrm>
          <a:prstGeom prst="rect">
            <a:avLst/>
          </a:prstGeom>
          <a:noFill/>
        </p:spPr>
        <p:txBody>
          <a:bodyPr wrap="square" rtlCol="0">
            <a:spAutoFit/>
          </a:bodyPr>
          <a:lstStyle/>
          <a:p>
            <a:pPr algn="just"/>
            <a:r>
              <a:rPr lang="en-GB" sz="1600" dirty="0">
                <a:solidFill>
                  <a:srgbClr val="FF0000"/>
                </a:solidFill>
              </a:rPr>
              <a:t>A </a:t>
            </a:r>
            <a:r>
              <a:rPr lang="en-GB" sz="1600" b="1" dirty="0">
                <a:solidFill>
                  <a:srgbClr val="FF0000"/>
                </a:solidFill>
              </a:rPr>
              <a:t>Psychological approach </a:t>
            </a:r>
            <a:r>
              <a:rPr lang="en-GB" sz="1600" dirty="0">
                <a:solidFill>
                  <a:srgbClr val="FF0000"/>
                </a:solidFill>
              </a:rPr>
              <a:t>focuses on the psychology (behaviour and mental processes) of characters. It also examines the relationship between the author of the work and the work itself; psychoanalysts argue that there is always something of the author in the work, whether it be a character, character trait, theme or motif. </a:t>
            </a:r>
          </a:p>
        </p:txBody>
      </p:sp>
      <p:pic>
        <p:nvPicPr>
          <p:cNvPr id="2054" name="Picture 6" descr="black and white ceramic figurine">
            <a:extLst>
              <a:ext uri="{FF2B5EF4-FFF2-40B4-BE49-F238E27FC236}">
                <a16:creationId xmlns:a16="http://schemas.microsoft.com/office/drawing/2014/main" id="{C7D90753-6EB7-4D85-8092-EEE615DE40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3949" y="180590"/>
            <a:ext cx="2062579" cy="2086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178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E6A79E-67F6-4DAF-A0E4-34D7C71A5AF0}"/>
              </a:ext>
            </a:extLst>
          </p:cNvPr>
          <p:cNvSpPr/>
          <p:nvPr/>
        </p:nvSpPr>
        <p:spPr>
          <a:xfrm>
            <a:off x="135471" y="1345111"/>
            <a:ext cx="11921057" cy="5632311"/>
          </a:xfrm>
          <a:prstGeom prst="rect">
            <a:avLst/>
          </a:prstGeom>
        </p:spPr>
        <p:txBody>
          <a:bodyPr wrap="square">
            <a:spAutoFit/>
          </a:bodyPr>
          <a:lstStyle/>
          <a:p>
            <a:pPr marL="342900" lvl="0" indent="-342900">
              <a:buFont typeface="+mj-lt"/>
              <a:buAutoNum type="alphaUcPeriod"/>
            </a:pPr>
            <a:r>
              <a:rPr lang="en-US" dirty="0"/>
              <a:t>How does this story resemble other stories in plot, character, setting, or symbolism?</a:t>
            </a:r>
            <a:endParaRPr lang="en-GB" dirty="0"/>
          </a:p>
          <a:p>
            <a:pPr marL="342900" lvl="0" indent="-342900">
              <a:buFont typeface="+mj-lt"/>
              <a:buAutoNum type="alphaUcPeriod"/>
            </a:pPr>
            <a:r>
              <a:rPr lang="en-US" dirty="0"/>
              <a:t>What universal experiences are depicted?</a:t>
            </a:r>
            <a:endParaRPr lang="en-GB" dirty="0"/>
          </a:p>
          <a:p>
            <a:pPr marL="342900" lvl="0" indent="-342900">
              <a:buFont typeface="+mj-lt"/>
              <a:buAutoNum type="alphaUcPeriod"/>
            </a:pPr>
            <a:r>
              <a:rPr lang="en-US" dirty="0"/>
              <a:t>Are patterns suggested? Are seasons used to suggest a pattern or cycle?</a:t>
            </a:r>
            <a:endParaRPr lang="en-GB" dirty="0"/>
          </a:p>
          <a:p>
            <a:pPr marL="342900" lvl="0" indent="-342900">
              <a:buFont typeface="+mj-lt"/>
              <a:buAutoNum type="alphaUcPeriod"/>
            </a:pPr>
            <a:r>
              <a:rPr lang="en-US" dirty="0"/>
              <a:t>Does the protagonist undergo any kind of transformation, such as movement from innocence to experience, that seems archetypal?</a:t>
            </a:r>
            <a:endParaRPr lang="en-GB" dirty="0"/>
          </a:p>
          <a:p>
            <a:pPr marL="342900" lvl="0" indent="-342900">
              <a:buFont typeface="+mj-lt"/>
              <a:buAutoNum type="alphaUcPeriod"/>
            </a:pPr>
            <a:r>
              <a:rPr lang="en-US" dirty="0"/>
              <a:t>Are the names significant?</a:t>
            </a:r>
            <a:endParaRPr lang="en-GB" dirty="0"/>
          </a:p>
          <a:p>
            <a:pPr marL="342900" lvl="0" indent="-342900">
              <a:buFont typeface="+mj-lt"/>
              <a:buAutoNum type="alphaUcPeriod"/>
            </a:pPr>
            <a:r>
              <a:rPr lang="en-US" dirty="0"/>
              <a:t>Is there a Christ-like figure in the work?</a:t>
            </a:r>
            <a:endParaRPr lang="en-GB" dirty="0"/>
          </a:p>
          <a:p>
            <a:pPr marL="342900" lvl="0" indent="-342900">
              <a:buFont typeface="+mj-lt"/>
              <a:buAutoNum type="alphaUcPeriod"/>
            </a:pPr>
            <a:r>
              <a:rPr lang="en-US" dirty="0"/>
              <a:t>Does the writer allude to biblical or mythological literature? For what purpose?</a:t>
            </a:r>
            <a:endParaRPr lang="en-GB" dirty="0"/>
          </a:p>
          <a:p>
            <a:pPr marL="342900" lvl="0" indent="-342900">
              <a:buFont typeface="+mj-lt"/>
              <a:buAutoNum type="alphaUcPeriod"/>
            </a:pPr>
            <a:r>
              <a:rPr lang="en-US" dirty="0"/>
              <a:t>What aspects of the work create deep universal responses to it?</a:t>
            </a:r>
            <a:endParaRPr lang="en-GB" dirty="0"/>
          </a:p>
          <a:p>
            <a:pPr marL="342900" lvl="0" indent="-342900">
              <a:buFont typeface="+mj-lt"/>
              <a:buAutoNum type="alphaUcPeriod"/>
            </a:pPr>
            <a:r>
              <a:rPr lang="en-US" dirty="0"/>
              <a:t>How does the work reflect the hopes, fears, and expectations of entire cultures (for example, the ancient Greeks)?</a:t>
            </a:r>
            <a:endParaRPr lang="en-GB" dirty="0"/>
          </a:p>
          <a:p>
            <a:pPr marL="342900" lvl="0" indent="-342900">
              <a:buFont typeface="+mj-lt"/>
              <a:buAutoNum type="alphaUcPeriod"/>
            </a:pPr>
            <a:r>
              <a:rPr lang="en-US" dirty="0"/>
              <a:t>How do myths attempt to explain the unexplainable: origin of man? Purpose and destiny of human beings?</a:t>
            </a:r>
            <a:endParaRPr lang="en-GB" dirty="0"/>
          </a:p>
          <a:p>
            <a:pPr marL="342900" lvl="0" indent="-342900">
              <a:buFont typeface="+mj-lt"/>
              <a:buAutoNum type="alphaUcPeriod"/>
            </a:pPr>
            <a:r>
              <a:rPr lang="en-US" dirty="0"/>
              <a:t>What common human concerns are revealed in the story?</a:t>
            </a:r>
            <a:endParaRPr lang="en-GB" dirty="0"/>
          </a:p>
          <a:p>
            <a:pPr marL="342900" lvl="0" indent="-342900">
              <a:buFont typeface="+mj-lt"/>
              <a:buAutoNum type="alphaUcPeriod"/>
            </a:pPr>
            <a:r>
              <a:rPr lang="en-US" dirty="0"/>
              <a:t>How do stories from one culture correspond to those of another? (For example, creation myths, flood myths, etc.)</a:t>
            </a:r>
            <a:endParaRPr lang="en-GB" dirty="0"/>
          </a:p>
          <a:p>
            <a:pPr marL="342900" lvl="0" indent="-342900">
              <a:buFont typeface="+mj-lt"/>
              <a:buAutoNum type="alphaUcPeriod"/>
            </a:pPr>
            <a:r>
              <a:rPr lang="en-US" dirty="0"/>
              <a:t>How does the story reflect the experiences of death and rebirth?</a:t>
            </a:r>
            <a:endParaRPr lang="en-GB" dirty="0"/>
          </a:p>
          <a:p>
            <a:pPr marL="342900" lvl="0" indent="-342900">
              <a:buFont typeface="+mj-lt"/>
              <a:buAutoNum type="alphaUcPeriod"/>
            </a:pPr>
            <a:r>
              <a:rPr lang="en-US" dirty="0"/>
              <a:t>What archetypal events occur in the story? (Quest? Initiation? Scapegoating? Descents into the underworld? Ascents into heaven?)</a:t>
            </a:r>
            <a:endParaRPr lang="en-GB" dirty="0"/>
          </a:p>
          <a:p>
            <a:pPr marL="342900" lvl="0" indent="-342900">
              <a:buFont typeface="+mj-lt"/>
              <a:buAutoNum type="alphaUcPeriod"/>
            </a:pPr>
            <a:r>
              <a:rPr lang="en-US" dirty="0"/>
              <a:t>What archetypal images occur? (Water, rising sun, setting sun, symbolic colors)</a:t>
            </a:r>
            <a:endParaRPr lang="en-GB" dirty="0"/>
          </a:p>
          <a:p>
            <a:pPr marL="342900" lvl="0" indent="-342900">
              <a:buFont typeface="+mj-lt"/>
              <a:buAutoNum type="alphaUcPeriod"/>
            </a:pPr>
            <a:r>
              <a:rPr lang="en-US" dirty="0"/>
              <a:t>What archetypal characters appear in the story? (Mother Earth? Femme Fatal? Wise old man? Wanderer?)</a:t>
            </a:r>
            <a:endParaRPr lang="en-GB" dirty="0"/>
          </a:p>
          <a:p>
            <a:pPr marL="342900" lvl="0" indent="-342900">
              <a:buFont typeface="+mj-lt"/>
              <a:buAutoNum type="alphaUcPeriod"/>
            </a:pPr>
            <a:r>
              <a:rPr lang="en-US" dirty="0"/>
              <a:t>What archetypal settings appear? (Garden? Desert?)</a:t>
            </a:r>
            <a:endParaRPr lang="en-GB" dirty="0"/>
          </a:p>
          <a:p>
            <a:pPr marL="342900" lvl="0" indent="-342900">
              <a:buFont typeface="+mj-lt"/>
              <a:buAutoNum type="alphaUcPeriod"/>
            </a:pPr>
            <a:r>
              <a:rPr lang="en-US" dirty="0"/>
              <a:t>How and why are these archetypes embodied in the work?</a:t>
            </a:r>
            <a:endParaRPr lang="en-GB" dirty="0"/>
          </a:p>
        </p:txBody>
      </p:sp>
      <p:sp>
        <p:nvSpPr>
          <p:cNvPr id="8" name="TextBox 7">
            <a:extLst>
              <a:ext uri="{FF2B5EF4-FFF2-40B4-BE49-F238E27FC236}">
                <a16:creationId xmlns:a16="http://schemas.microsoft.com/office/drawing/2014/main" id="{E46CA903-68A3-4276-B78F-D797712823A8}"/>
              </a:ext>
            </a:extLst>
          </p:cNvPr>
          <p:cNvSpPr txBox="1"/>
          <p:nvPr/>
        </p:nvSpPr>
        <p:spPr>
          <a:xfrm>
            <a:off x="0" y="0"/>
            <a:ext cx="12192000" cy="584775"/>
          </a:xfrm>
          <a:prstGeom prst="rect">
            <a:avLst/>
          </a:prstGeom>
          <a:noFill/>
        </p:spPr>
        <p:txBody>
          <a:bodyPr wrap="square" rtlCol="0">
            <a:spAutoFit/>
          </a:bodyPr>
          <a:lstStyle/>
          <a:p>
            <a:pPr algn="ctr"/>
            <a:r>
              <a:rPr lang="en-US" sz="3200" b="1" dirty="0"/>
              <a:t>Mythological/Archetypal Approach</a:t>
            </a:r>
            <a:endParaRPr lang="en-GB" sz="3200" dirty="0"/>
          </a:p>
        </p:txBody>
      </p:sp>
      <p:sp>
        <p:nvSpPr>
          <p:cNvPr id="2" name="TextBox 1">
            <a:extLst>
              <a:ext uri="{FF2B5EF4-FFF2-40B4-BE49-F238E27FC236}">
                <a16:creationId xmlns:a16="http://schemas.microsoft.com/office/drawing/2014/main" id="{71E01E53-394A-4D35-9CAD-BE158811EEB4}"/>
              </a:ext>
            </a:extLst>
          </p:cNvPr>
          <p:cNvSpPr txBox="1"/>
          <p:nvPr/>
        </p:nvSpPr>
        <p:spPr>
          <a:xfrm>
            <a:off x="135471" y="584775"/>
            <a:ext cx="9150858" cy="1046440"/>
          </a:xfrm>
          <a:prstGeom prst="rect">
            <a:avLst/>
          </a:prstGeom>
          <a:noFill/>
        </p:spPr>
        <p:txBody>
          <a:bodyPr wrap="square" rtlCol="0">
            <a:spAutoFit/>
          </a:bodyPr>
          <a:lstStyle/>
          <a:p>
            <a:pPr algn="just"/>
            <a:r>
              <a:rPr lang="en-GB" sz="1900" dirty="0">
                <a:solidFill>
                  <a:srgbClr val="FF0000"/>
                </a:solidFill>
              </a:rPr>
              <a:t>A </a:t>
            </a:r>
            <a:r>
              <a:rPr lang="en-GB" sz="1900" b="1" dirty="0">
                <a:solidFill>
                  <a:srgbClr val="FF0000"/>
                </a:solidFill>
              </a:rPr>
              <a:t>Mythological/ Archetypal approach </a:t>
            </a:r>
            <a:r>
              <a:rPr lang="en-US" sz="1900" dirty="0">
                <a:solidFill>
                  <a:srgbClr val="FF0000"/>
                </a:solidFill>
              </a:rPr>
              <a:t>focuses on connections to other literature,  mythological/biblical allusions, archetypal images, symbols, characters, and themes.</a:t>
            </a:r>
            <a:endParaRPr lang="en-GB" sz="1900" dirty="0">
              <a:solidFill>
                <a:srgbClr val="FF0000"/>
              </a:solidFill>
            </a:endParaRPr>
          </a:p>
          <a:p>
            <a:pPr algn="just"/>
            <a:endParaRPr lang="en-GB" sz="2200" dirty="0">
              <a:solidFill>
                <a:srgbClr val="FF0000"/>
              </a:solidFill>
            </a:endParaRPr>
          </a:p>
        </p:txBody>
      </p:sp>
      <p:pic>
        <p:nvPicPr>
          <p:cNvPr id="3076" name="Picture 4" descr="man wearing full-face mask holding torch with both hands">
            <a:extLst>
              <a:ext uri="{FF2B5EF4-FFF2-40B4-BE49-F238E27FC236}">
                <a16:creationId xmlns:a16="http://schemas.microsoft.com/office/drawing/2014/main" id="{D352BC3B-0BEF-46AD-B55A-823D3F156D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1801" y="170854"/>
            <a:ext cx="2634727" cy="175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61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E6A79E-67F6-4DAF-A0E4-34D7C71A5AF0}"/>
              </a:ext>
            </a:extLst>
          </p:cNvPr>
          <p:cNvSpPr/>
          <p:nvPr/>
        </p:nvSpPr>
        <p:spPr>
          <a:xfrm>
            <a:off x="135471" y="2623999"/>
            <a:ext cx="11921057" cy="2954655"/>
          </a:xfrm>
          <a:prstGeom prst="rect">
            <a:avLst/>
          </a:prstGeom>
        </p:spPr>
        <p:txBody>
          <a:bodyPr wrap="square">
            <a:spAutoFit/>
          </a:bodyPr>
          <a:lstStyle/>
          <a:p>
            <a:pPr marL="342900" lvl="0" indent="-342900">
              <a:spcAft>
                <a:spcPts val="0"/>
              </a:spcAft>
              <a:buFont typeface="+mj-lt"/>
              <a:buAutoNum type="alphaUcPeriod"/>
              <a:tabLst>
                <a:tab pos="457200" algn="l"/>
              </a:tabLst>
            </a:pPr>
            <a:r>
              <a:rPr lang="en-US" sz="2400" dirty="0">
                <a:ea typeface="MS Mincho" panose="02020609040205080304" pitchFamily="49" charset="-128"/>
                <a:cs typeface="Times New Roman" panose="02020603050405020304" pitchFamily="18" charset="0"/>
              </a:rPr>
              <a:t>What view of life does the story present? Which character best articulates this viewpoint?</a:t>
            </a:r>
            <a:endParaRPr lang="en-GB" sz="2400" dirty="0">
              <a:ea typeface="MS Mincho" panose="02020609040205080304" pitchFamily="49" charset="-128"/>
              <a:cs typeface="Times New Roman" panose="02020603050405020304" pitchFamily="18" charset="0"/>
            </a:endParaRPr>
          </a:p>
          <a:p>
            <a:pPr marL="342900" lvl="0" indent="-342900">
              <a:spcAft>
                <a:spcPts val="0"/>
              </a:spcAft>
              <a:buFont typeface="+mj-lt"/>
              <a:buAutoNum type="alphaUcPeriod"/>
              <a:tabLst>
                <a:tab pos="457200" algn="l"/>
              </a:tabLst>
            </a:pPr>
            <a:r>
              <a:rPr lang="en-US" sz="2400" dirty="0">
                <a:ea typeface="MS Mincho" panose="02020609040205080304" pitchFamily="49" charset="-128"/>
                <a:cs typeface="Times New Roman" panose="02020603050405020304" pitchFamily="18" charset="0"/>
              </a:rPr>
              <a:t>According to this work’s view of life, what is mankind’s relationship to God? To the universe?</a:t>
            </a:r>
            <a:endParaRPr lang="en-GB" sz="2400" dirty="0">
              <a:ea typeface="MS Mincho" panose="02020609040205080304" pitchFamily="49" charset="-128"/>
              <a:cs typeface="Times New Roman" panose="02020603050405020304" pitchFamily="18" charset="0"/>
            </a:endParaRPr>
          </a:p>
          <a:p>
            <a:pPr marL="342900" lvl="0" indent="-342900">
              <a:spcAft>
                <a:spcPts val="0"/>
              </a:spcAft>
              <a:buFont typeface="+mj-lt"/>
              <a:buAutoNum type="alphaUcPeriod"/>
              <a:tabLst>
                <a:tab pos="457200" algn="l"/>
              </a:tabLst>
            </a:pPr>
            <a:r>
              <a:rPr lang="en-US" sz="2400" dirty="0">
                <a:ea typeface="MS Mincho" panose="02020609040205080304" pitchFamily="49" charset="-128"/>
                <a:cs typeface="Times New Roman" panose="02020603050405020304" pitchFamily="18" charset="0"/>
              </a:rPr>
              <a:t>What moral statement, if any, does this story make? Is it explicit or implicit?</a:t>
            </a:r>
            <a:endParaRPr lang="en-GB" sz="2400" dirty="0">
              <a:ea typeface="MS Mincho" panose="02020609040205080304" pitchFamily="49" charset="-128"/>
              <a:cs typeface="Times New Roman" panose="02020603050405020304" pitchFamily="18" charset="0"/>
            </a:endParaRPr>
          </a:p>
          <a:p>
            <a:pPr marL="342900" lvl="0" indent="-342900">
              <a:spcAft>
                <a:spcPts val="0"/>
              </a:spcAft>
              <a:buFont typeface="+mj-lt"/>
              <a:buAutoNum type="alphaUcPeriod"/>
              <a:tabLst>
                <a:tab pos="457200" algn="l"/>
              </a:tabLst>
            </a:pPr>
            <a:r>
              <a:rPr lang="en-US" sz="2400" dirty="0">
                <a:ea typeface="MS Mincho" panose="02020609040205080304" pitchFamily="49" charset="-128"/>
                <a:cs typeface="Times New Roman" panose="02020603050405020304" pitchFamily="18" charset="0"/>
              </a:rPr>
              <a:t>What is the author’s attitude toward his world? Toward fate? Toward God?</a:t>
            </a:r>
            <a:endParaRPr lang="en-GB" sz="2400" dirty="0">
              <a:ea typeface="MS Mincho" panose="02020609040205080304" pitchFamily="49" charset="-128"/>
              <a:cs typeface="Times New Roman" panose="02020603050405020304" pitchFamily="18" charset="0"/>
            </a:endParaRPr>
          </a:p>
          <a:p>
            <a:pPr marL="342900" lvl="0" indent="-342900">
              <a:spcAft>
                <a:spcPts val="0"/>
              </a:spcAft>
              <a:buFont typeface="+mj-lt"/>
              <a:buAutoNum type="alphaUcPeriod"/>
              <a:tabLst>
                <a:tab pos="457200" algn="l"/>
              </a:tabLst>
            </a:pPr>
            <a:r>
              <a:rPr lang="en-US" sz="2400" dirty="0">
                <a:ea typeface="MS Mincho" panose="02020609040205080304" pitchFamily="49" charset="-128"/>
                <a:cs typeface="Times New Roman" panose="02020603050405020304" pitchFamily="18" charset="0"/>
              </a:rPr>
              <a:t>What is the author’s conception of good and evil?</a:t>
            </a:r>
            <a:endParaRPr lang="en-GB" sz="2400" dirty="0">
              <a:ea typeface="MS Mincho" panose="02020609040205080304" pitchFamily="49" charset="-128"/>
              <a:cs typeface="Times New Roman" panose="02020603050405020304" pitchFamily="18" charset="0"/>
            </a:endParaRPr>
          </a:p>
          <a:p>
            <a:pPr marL="342900" lvl="0" indent="-342900">
              <a:spcAft>
                <a:spcPts val="0"/>
              </a:spcAft>
              <a:buFont typeface="+mj-lt"/>
              <a:buAutoNum type="alphaUcPeriod"/>
              <a:tabLst>
                <a:tab pos="457200" algn="l"/>
              </a:tabLst>
            </a:pPr>
            <a:r>
              <a:rPr lang="en-US" sz="2400" dirty="0">
                <a:ea typeface="MS Mincho" panose="02020609040205080304" pitchFamily="49" charset="-128"/>
                <a:cs typeface="Times New Roman" panose="02020603050405020304" pitchFamily="18" charset="0"/>
              </a:rPr>
              <a:t>What does the work say about the nature of good or evil?</a:t>
            </a:r>
            <a:endParaRPr lang="en-GB" sz="2400" dirty="0">
              <a:ea typeface="MS Mincho" panose="02020609040205080304" pitchFamily="49" charset="-128"/>
              <a:cs typeface="Times New Roman" panose="02020603050405020304" pitchFamily="18" charset="0"/>
            </a:endParaRPr>
          </a:p>
          <a:p>
            <a:pPr marL="342900" lvl="0" indent="-342900">
              <a:spcAft>
                <a:spcPts val="0"/>
              </a:spcAft>
              <a:buFont typeface="+mj-lt"/>
              <a:buAutoNum type="alphaUcPeriod"/>
              <a:tabLst>
                <a:tab pos="457200" algn="l"/>
              </a:tabLst>
            </a:pPr>
            <a:r>
              <a:rPr lang="en-US" sz="2400" dirty="0">
                <a:ea typeface="MS Mincho" panose="02020609040205080304" pitchFamily="49" charset="-128"/>
                <a:cs typeface="Times New Roman" panose="02020603050405020304" pitchFamily="18" charset="0"/>
              </a:rPr>
              <a:t>What does the work say about human nature?</a:t>
            </a:r>
            <a:endParaRPr lang="en-GB" sz="2400" dirty="0">
              <a:ea typeface="MS Mincho" panose="02020609040205080304" pitchFamily="49" charset="-128"/>
              <a:cs typeface="Times New Roman" panose="02020603050405020304" pitchFamily="18" charset="0"/>
            </a:endParaRPr>
          </a:p>
          <a:p>
            <a:pPr marL="342900" lvl="0" indent="-342900">
              <a:buFont typeface="+mj-lt"/>
              <a:buAutoNum type="alphaUcPeriod"/>
            </a:pPr>
            <a:endParaRPr lang="en-GB" dirty="0"/>
          </a:p>
        </p:txBody>
      </p:sp>
      <p:sp>
        <p:nvSpPr>
          <p:cNvPr id="8" name="TextBox 7">
            <a:extLst>
              <a:ext uri="{FF2B5EF4-FFF2-40B4-BE49-F238E27FC236}">
                <a16:creationId xmlns:a16="http://schemas.microsoft.com/office/drawing/2014/main" id="{E46CA903-68A3-4276-B78F-D797712823A8}"/>
              </a:ext>
            </a:extLst>
          </p:cNvPr>
          <p:cNvSpPr txBox="1"/>
          <p:nvPr/>
        </p:nvSpPr>
        <p:spPr>
          <a:xfrm>
            <a:off x="0" y="0"/>
            <a:ext cx="12192000" cy="584775"/>
          </a:xfrm>
          <a:prstGeom prst="rect">
            <a:avLst/>
          </a:prstGeom>
          <a:noFill/>
        </p:spPr>
        <p:txBody>
          <a:bodyPr wrap="square" rtlCol="0">
            <a:spAutoFit/>
          </a:bodyPr>
          <a:lstStyle/>
          <a:p>
            <a:pPr algn="ctr"/>
            <a:r>
              <a:rPr lang="en-US" sz="3200" b="1" dirty="0"/>
              <a:t>Philosophical Approach</a:t>
            </a:r>
            <a:endParaRPr lang="en-GB" sz="3200" dirty="0"/>
          </a:p>
        </p:txBody>
      </p:sp>
      <p:sp>
        <p:nvSpPr>
          <p:cNvPr id="2" name="TextBox 1">
            <a:extLst>
              <a:ext uri="{FF2B5EF4-FFF2-40B4-BE49-F238E27FC236}">
                <a16:creationId xmlns:a16="http://schemas.microsoft.com/office/drawing/2014/main" id="{71E01E53-394A-4D35-9CAD-BE158811EEB4}"/>
              </a:ext>
            </a:extLst>
          </p:cNvPr>
          <p:cNvSpPr txBox="1"/>
          <p:nvPr/>
        </p:nvSpPr>
        <p:spPr>
          <a:xfrm>
            <a:off x="135470" y="756732"/>
            <a:ext cx="9838089" cy="1169551"/>
          </a:xfrm>
          <a:prstGeom prst="rect">
            <a:avLst/>
          </a:prstGeom>
          <a:noFill/>
        </p:spPr>
        <p:txBody>
          <a:bodyPr wrap="square" rtlCol="0">
            <a:spAutoFit/>
          </a:bodyPr>
          <a:lstStyle/>
          <a:p>
            <a:pPr algn="just"/>
            <a:r>
              <a:rPr lang="en-GB" sz="2400" dirty="0">
                <a:solidFill>
                  <a:srgbClr val="FF0000"/>
                </a:solidFill>
              </a:rPr>
              <a:t>A </a:t>
            </a:r>
            <a:r>
              <a:rPr lang="en-GB" sz="2400" b="1" dirty="0">
                <a:solidFill>
                  <a:srgbClr val="FF0000"/>
                </a:solidFill>
              </a:rPr>
              <a:t>Philosophical approach </a:t>
            </a:r>
            <a:r>
              <a:rPr lang="en-GB" sz="2400" dirty="0">
                <a:solidFill>
                  <a:srgbClr val="FF0000"/>
                </a:solidFill>
              </a:rPr>
              <a:t>focuses on themes, view of the world, moral statements, author’s philosophy, etc.</a:t>
            </a:r>
          </a:p>
          <a:p>
            <a:pPr algn="just"/>
            <a:endParaRPr lang="en-GB" sz="2200" dirty="0">
              <a:solidFill>
                <a:srgbClr val="FF0000"/>
              </a:solidFill>
            </a:endParaRPr>
          </a:p>
        </p:txBody>
      </p:sp>
      <p:pic>
        <p:nvPicPr>
          <p:cNvPr id="1030" name="Picture 6" descr="two novel books on wooden surface">
            <a:extLst>
              <a:ext uri="{FF2B5EF4-FFF2-40B4-BE49-F238E27FC236}">
                <a16:creationId xmlns:a16="http://schemas.microsoft.com/office/drawing/2014/main" id="{BCD3B0E1-DDAC-458C-AA6D-3EE098F9B3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604" r="2917" b="4445"/>
          <a:stretch/>
        </p:blipFill>
        <p:spPr bwMode="auto">
          <a:xfrm>
            <a:off x="10228082" y="126212"/>
            <a:ext cx="1828446" cy="2325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365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46CA903-68A3-4276-B78F-D797712823A8}"/>
              </a:ext>
            </a:extLst>
          </p:cNvPr>
          <p:cNvSpPr txBox="1"/>
          <p:nvPr/>
        </p:nvSpPr>
        <p:spPr>
          <a:xfrm>
            <a:off x="0" y="0"/>
            <a:ext cx="12192000" cy="584775"/>
          </a:xfrm>
          <a:prstGeom prst="rect">
            <a:avLst/>
          </a:prstGeom>
          <a:noFill/>
        </p:spPr>
        <p:txBody>
          <a:bodyPr wrap="square" rtlCol="0">
            <a:spAutoFit/>
          </a:bodyPr>
          <a:lstStyle/>
          <a:p>
            <a:pPr algn="ctr"/>
            <a:r>
              <a:rPr lang="en-US" sz="3200" b="1" dirty="0"/>
              <a:t>Marxist Criticism</a:t>
            </a:r>
            <a:endParaRPr lang="en-GB" sz="3200" dirty="0"/>
          </a:p>
        </p:txBody>
      </p:sp>
      <p:sp>
        <p:nvSpPr>
          <p:cNvPr id="2" name="TextBox 1">
            <a:extLst>
              <a:ext uri="{FF2B5EF4-FFF2-40B4-BE49-F238E27FC236}">
                <a16:creationId xmlns:a16="http://schemas.microsoft.com/office/drawing/2014/main" id="{71E01E53-394A-4D35-9CAD-BE158811EEB4}"/>
              </a:ext>
            </a:extLst>
          </p:cNvPr>
          <p:cNvSpPr txBox="1"/>
          <p:nvPr/>
        </p:nvSpPr>
        <p:spPr>
          <a:xfrm>
            <a:off x="114301" y="803341"/>
            <a:ext cx="9380430" cy="1477328"/>
          </a:xfrm>
          <a:prstGeom prst="rect">
            <a:avLst/>
          </a:prstGeom>
          <a:noFill/>
        </p:spPr>
        <p:txBody>
          <a:bodyPr wrap="square" rtlCol="0">
            <a:spAutoFit/>
          </a:bodyPr>
          <a:lstStyle/>
          <a:p>
            <a:r>
              <a:rPr lang="en-US" b="1" dirty="0">
                <a:solidFill>
                  <a:srgbClr val="FF0000"/>
                </a:solidFill>
              </a:rPr>
              <a:t>Marxist criticism </a:t>
            </a:r>
            <a:r>
              <a:rPr lang="en-US" dirty="0">
                <a:solidFill>
                  <a:srgbClr val="FF0000"/>
                </a:solidFill>
              </a:rPr>
              <a:t>is a type of criticism in which literary works are viewed as the product of work and whose practitioners emphasize the role of class and ideology as they reflect, propagate, and even challenge the prevailing social order.  Marxist critics view texts as material products to be understood in broadly historical terms. In short, literary works are viewed as a product of work (and hence of the realm of production and consumption we call economics).</a:t>
            </a:r>
            <a:endParaRPr lang="en-GB" sz="2200" dirty="0">
              <a:solidFill>
                <a:srgbClr val="FF0000"/>
              </a:solidFill>
            </a:endParaRPr>
          </a:p>
        </p:txBody>
      </p:sp>
      <p:pic>
        <p:nvPicPr>
          <p:cNvPr id="2050" name="Picture 2" descr="gray scale photo of man statue">
            <a:extLst>
              <a:ext uri="{FF2B5EF4-FFF2-40B4-BE49-F238E27FC236}">
                <a16:creationId xmlns:a16="http://schemas.microsoft.com/office/drawing/2014/main" id="{21A52E74-4842-4FDD-BA48-A87EA1870C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4730" y="103097"/>
            <a:ext cx="2577248" cy="171199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468DF97-71E2-4742-970F-1C3D212999FD}"/>
              </a:ext>
            </a:extLst>
          </p:cNvPr>
          <p:cNvSpPr/>
          <p:nvPr/>
        </p:nvSpPr>
        <p:spPr>
          <a:xfrm>
            <a:off x="117161" y="2280669"/>
            <a:ext cx="11957678" cy="5201424"/>
          </a:xfrm>
          <a:prstGeom prst="rect">
            <a:avLst/>
          </a:prstGeom>
        </p:spPr>
        <p:txBody>
          <a:bodyPr wrap="square">
            <a:spAutoFit/>
          </a:bodyPr>
          <a:lstStyle/>
          <a:p>
            <a:r>
              <a:rPr lang="en-US" sz="2000" dirty="0"/>
              <a:t> </a:t>
            </a:r>
            <a:endParaRPr lang="en-GB" sz="2000" dirty="0"/>
          </a:p>
          <a:p>
            <a:pPr marL="342900" indent="-342900">
              <a:buFont typeface="+mj-lt"/>
              <a:buAutoNum type="alphaUcPeriod"/>
            </a:pPr>
            <a:r>
              <a:rPr lang="en-GB" dirty="0"/>
              <a:t>Who are the powerful people in the text? Who are the powerless? Who receives the most attention? </a:t>
            </a:r>
          </a:p>
          <a:p>
            <a:pPr marL="342900" indent="-342900">
              <a:buFont typeface="+mj-lt"/>
              <a:buAutoNum type="alphaUcPeriod"/>
            </a:pPr>
            <a:r>
              <a:rPr lang="en-GB" dirty="0"/>
              <a:t>Why do the powerful have the power? Why are the powerless without power? </a:t>
            </a:r>
          </a:p>
          <a:p>
            <a:pPr marL="342900" lvl="0" indent="-342900">
              <a:buFont typeface="+mj-lt"/>
              <a:buAutoNum type="alphaUcPeriod"/>
            </a:pPr>
            <a:r>
              <a:rPr lang="en-GB" dirty="0"/>
              <a:t>Is there alienation and/or fragmentation evident in any of the characters? If so, in whom? The powerful? The powerless? </a:t>
            </a:r>
          </a:p>
          <a:p>
            <a:pPr marL="342900" lvl="0" indent="-342900">
              <a:buFont typeface="+mj-lt"/>
              <a:buAutoNum type="alphaUcPeriod"/>
            </a:pPr>
            <a:r>
              <a:rPr lang="en-US" dirty="0"/>
              <a:t>What role does class play in the work; what is the author’s analysis of class relations?</a:t>
            </a:r>
            <a:endParaRPr lang="en-GB" dirty="0"/>
          </a:p>
          <a:p>
            <a:pPr marL="342900" lvl="0" indent="-342900">
              <a:buFont typeface="+mj-lt"/>
              <a:buAutoNum type="alphaUcPeriod"/>
            </a:pPr>
            <a:r>
              <a:rPr lang="en-US" dirty="0"/>
              <a:t>How do the characters overcome oppression?</a:t>
            </a:r>
            <a:endParaRPr lang="en-GB" dirty="0"/>
          </a:p>
          <a:p>
            <a:pPr marL="342900" lvl="0" indent="-342900">
              <a:buFont typeface="+mj-lt"/>
              <a:buAutoNum type="alphaUcPeriod"/>
            </a:pPr>
            <a:r>
              <a:rPr lang="en-GB" dirty="0"/>
              <a:t>Do the powerful in the text suppress the powerless? How? News? Media? Religion? Literature?</a:t>
            </a:r>
          </a:p>
          <a:p>
            <a:pPr marL="342900" lvl="0" indent="-342900">
              <a:buFont typeface="+mj-lt"/>
              <a:buAutoNum type="alphaUcPeriod"/>
            </a:pPr>
            <a:r>
              <a:rPr lang="en-US" dirty="0"/>
              <a:t>In what way does the work serve as propaganda for the status quo; or does it try to undermine it?</a:t>
            </a:r>
            <a:endParaRPr lang="en-GB" dirty="0"/>
          </a:p>
          <a:p>
            <a:pPr marL="342900" indent="-342900">
              <a:buFont typeface="+mj-lt"/>
              <a:buAutoNum type="alphaUcPeriod"/>
            </a:pPr>
            <a:r>
              <a:rPr lang="en-GB" dirty="0"/>
              <a:t>What does the society value? Are possessions acquired for their usefulness or their social value? </a:t>
            </a:r>
          </a:p>
          <a:p>
            <a:pPr marL="342900" lvl="0" indent="-342900">
              <a:buFont typeface="+mj-lt"/>
              <a:buAutoNum type="alphaUcPeriod"/>
            </a:pPr>
            <a:r>
              <a:rPr lang="en-US" dirty="0"/>
              <a:t>What does that work say about oppression; or are social conflicts ignored or blamed elsewhere?</a:t>
            </a:r>
            <a:endParaRPr lang="en-GB" dirty="0"/>
          </a:p>
          <a:p>
            <a:pPr marL="342900" lvl="0" indent="-342900">
              <a:buFont typeface="+mj-lt"/>
              <a:buAutoNum type="alphaUcPeriod"/>
            </a:pPr>
            <a:r>
              <a:rPr lang="en-US" dirty="0"/>
              <a:t>Does the work propose some form of utopian vision as a solution to the issues encountered in the work?</a:t>
            </a:r>
          </a:p>
          <a:p>
            <a:pPr marL="342900" indent="-342900">
              <a:buFont typeface="+mj-lt"/>
              <a:buAutoNum type="alphaUcPeriod"/>
            </a:pPr>
            <a:r>
              <a:rPr lang="en-GB" dirty="0"/>
              <a:t>What can you infer from the setting about the distribution of wealth? </a:t>
            </a:r>
          </a:p>
          <a:p>
            <a:pPr marL="342900" indent="-342900">
              <a:buFont typeface="+mj-lt"/>
              <a:buAutoNum type="alphaUcPeriod"/>
            </a:pPr>
            <a:r>
              <a:rPr lang="en-GB" dirty="0"/>
              <a:t>Is the text itself a product of the society in which it was created? How do you know? </a:t>
            </a:r>
          </a:p>
          <a:p>
            <a:pPr marL="342900" indent="-342900">
              <a:buFont typeface="+mj-lt"/>
              <a:buAutoNum type="alphaUcPeriod"/>
            </a:pPr>
            <a:r>
              <a:rPr lang="en-GB" dirty="0"/>
              <a:t>Is the work consistent in its ideologies, or is there an inner conflict? </a:t>
            </a:r>
          </a:p>
          <a:p>
            <a:pPr marL="342900" indent="-342900">
              <a:buFont typeface="+mj-lt"/>
              <a:buAutoNum type="alphaUcPeriod"/>
            </a:pPr>
            <a:r>
              <a:rPr lang="en-GB" dirty="0"/>
              <a:t>After reading this text, do you notice any system of oppression that you have accepted? If so, what system, and how do you think you came to accept it? </a:t>
            </a:r>
          </a:p>
          <a:p>
            <a:pPr marL="342900" lvl="0" indent="-342900">
              <a:buFont typeface="+mj-lt"/>
              <a:buAutoNum type="alphaUcPeriod"/>
            </a:pPr>
            <a:endParaRPr lang="en-US" sz="2000" dirty="0"/>
          </a:p>
          <a:p>
            <a:endParaRPr lang="en-GB" sz="2000" dirty="0"/>
          </a:p>
        </p:txBody>
      </p:sp>
    </p:spTree>
    <p:extLst>
      <p:ext uri="{BB962C8B-B14F-4D97-AF65-F5344CB8AC3E}">
        <p14:creationId xmlns:p14="http://schemas.microsoft.com/office/powerpoint/2010/main" val="2781140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E6A79E-67F6-4DAF-A0E4-34D7C71A5AF0}"/>
              </a:ext>
            </a:extLst>
          </p:cNvPr>
          <p:cNvSpPr/>
          <p:nvPr/>
        </p:nvSpPr>
        <p:spPr>
          <a:xfrm>
            <a:off x="150919" y="2703016"/>
            <a:ext cx="11921057" cy="4154984"/>
          </a:xfrm>
          <a:prstGeom prst="rect">
            <a:avLst/>
          </a:prstGeom>
        </p:spPr>
        <p:txBody>
          <a:bodyPr wrap="square">
            <a:spAutoFit/>
          </a:bodyPr>
          <a:lstStyle/>
          <a:p>
            <a:pPr marL="342900" lvl="0" indent="-342900">
              <a:buFont typeface="+mj-lt"/>
              <a:buAutoNum type="alphaUcPeriod"/>
            </a:pPr>
            <a:r>
              <a:rPr lang="en-US" sz="2200" dirty="0"/>
              <a:t>How are women’s lives portrayed in the work?</a:t>
            </a:r>
            <a:endParaRPr lang="en-GB" sz="2200" dirty="0"/>
          </a:p>
          <a:p>
            <a:pPr marL="342900" lvl="0" indent="-342900">
              <a:buFont typeface="+mj-lt"/>
              <a:buAutoNum type="alphaUcPeriod"/>
            </a:pPr>
            <a:r>
              <a:rPr lang="en-US" sz="2200" dirty="0"/>
              <a:t>Is the form and content of the work influenced by the writer’s gender?</a:t>
            </a:r>
            <a:endParaRPr lang="en-GB" sz="2200" dirty="0"/>
          </a:p>
          <a:p>
            <a:pPr marL="342900" lvl="0" indent="-342900">
              <a:buFont typeface="+mj-lt"/>
              <a:buAutoNum type="alphaUcPeriod"/>
            </a:pPr>
            <a:r>
              <a:rPr lang="en-US" sz="2200" dirty="0"/>
              <a:t>How do male and female characters relate to one another? Are these relationships sources of conflict? Are these conflicts resolved?</a:t>
            </a:r>
            <a:endParaRPr lang="en-GB" sz="2200" dirty="0"/>
          </a:p>
          <a:p>
            <a:pPr marL="342900" lvl="0" indent="-342900">
              <a:buFont typeface="+mj-lt"/>
              <a:buAutoNum type="alphaUcPeriod"/>
            </a:pPr>
            <a:r>
              <a:rPr lang="en-US" sz="2200" dirty="0"/>
              <a:t>Does the work challenge or affirm traditional views of women?</a:t>
            </a:r>
            <a:endParaRPr lang="en-GB" sz="2200" dirty="0"/>
          </a:p>
          <a:p>
            <a:pPr marL="342900" lvl="0" indent="-342900">
              <a:buFont typeface="+mj-lt"/>
              <a:buAutoNum type="alphaUcPeriod"/>
            </a:pPr>
            <a:r>
              <a:rPr lang="en-US" sz="2200" dirty="0"/>
              <a:t>How do the images of women in the story reflect patriarchal social forces that have impeded women’s efforts to achieve full equality with men?</a:t>
            </a:r>
            <a:endParaRPr lang="en-GB" sz="2200" dirty="0"/>
          </a:p>
          <a:p>
            <a:pPr marL="342900" lvl="0" indent="-342900">
              <a:buFont typeface="+mj-lt"/>
              <a:buAutoNum type="alphaUcPeriod"/>
            </a:pPr>
            <a:r>
              <a:rPr lang="en-US" sz="2200" dirty="0"/>
              <a:t>What marital expectations are imposed on the characters? What effect do these expectations have?</a:t>
            </a:r>
            <a:endParaRPr lang="en-GB" sz="2200" dirty="0"/>
          </a:p>
          <a:p>
            <a:pPr marL="342900" lvl="0" indent="-342900">
              <a:buFont typeface="+mj-lt"/>
              <a:buAutoNum type="alphaUcPeriod"/>
            </a:pPr>
            <a:r>
              <a:rPr lang="en-US" sz="2200" dirty="0"/>
              <a:t>What behavioral expectations are imposed on the characters? What effect do these expectations have?</a:t>
            </a:r>
            <a:endParaRPr lang="en-GB" sz="2200" dirty="0"/>
          </a:p>
          <a:p>
            <a:pPr marL="342900" lvl="0" indent="-342900">
              <a:buFont typeface="+mj-lt"/>
              <a:buAutoNum type="alphaUcPeriod"/>
            </a:pPr>
            <a:r>
              <a:rPr lang="en-US" sz="2200" dirty="0"/>
              <a:t>If a female character were male, how would the story be different (and vice versa)?</a:t>
            </a:r>
            <a:endParaRPr lang="en-GB" sz="2200" dirty="0"/>
          </a:p>
          <a:p>
            <a:pPr marL="342900" lvl="0" indent="-342900">
              <a:buFont typeface="+mj-lt"/>
              <a:buAutoNum type="alphaUcPeriod"/>
            </a:pPr>
            <a:r>
              <a:rPr lang="en-US" sz="2200" dirty="0"/>
              <a:t>How does the marital status of a character affect her decisions or happiness?</a:t>
            </a:r>
            <a:endParaRPr lang="en-GB" sz="2200" dirty="0"/>
          </a:p>
        </p:txBody>
      </p:sp>
      <p:sp>
        <p:nvSpPr>
          <p:cNvPr id="8" name="TextBox 7">
            <a:extLst>
              <a:ext uri="{FF2B5EF4-FFF2-40B4-BE49-F238E27FC236}">
                <a16:creationId xmlns:a16="http://schemas.microsoft.com/office/drawing/2014/main" id="{E46CA903-68A3-4276-B78F-D797712823A8}"/>
              </a:ext>
            </a:extLst>
          </p:cNvPr>
          <p:cNvSpPr txBox="1"/>
          <p:nvPr/>
        </p:nvSpPr>
        <p:spPr>
          <a:xfrm>
            <a:off x="0" y="0"/>
            <a:ext cx="12192000" cy="584775"/>
          </a:xfrm>
          <a:prstGeom prst="rect">
            <a:avLst/>
          </a:prstGeom>
          <a:noFill/>
        </p:spPr>
        <p:txBody>
          <a:bodyPr wrap="square" rtlCol="0">
            <a:spAutoFit/>
          </a:bodyPr>
          <a:lstStyle/>
          <a:p>
            <a:pPr algn="ctr"/>
            <a:r>
              <a:rPr lang="en-US" sz="3200" b="1" dirty="0"/>
              <a:t>Feminist Criticism</a:t>
            </a:r>
            <a:endParaRPr lang="en-GB" sz="3200" dirty="0"/>
          </a:p>
        </p:txBody>
      </p:sp>
      <p:sp>
        <p:nvSpPr>
          <p:cNvPr id="2" name="TextBox 1">
            <a:extLst>
              <a:ext uri="{FF2B5EF4-FFF2-40B4-BE49-F238E27FC236}">
                <a16:creationId xmlns:a16="http://schemas.microsoft.com/office/drawing/2014/main" id="{71E01E53-394A-4D35-9CAD-BE158811EEB4}"/>
              </a:ext>
            </a:extLst>
          </p:cNvPr>
          <p:cNvSpPr txBox="1"/>
          <p:nvPr/>
        </p:nvSpPr>
        <p:spPr>
          <a:xfrm>
            <a:off x="150919" y="803341"/>
            <a:ext cx="8780139" cy="1631216"/>
          </a:xfrm>
          <a:prstGeom prst="rect">
            <a:avLst/>
          </a:prstGeom>
          <a:noFill/>
        </p:spPr>
        <p:txBody>
          <a:bodyPr wrap="square" rtlCol="0">
            <a:spAutoFit/>
          </a:bodyPr>
          <a:lstStyle/>
          <a:p>
            <a:r>
              <a:rPr lang="en-US" sz="2000" b="1" dirty="0">
                <a:solidFill>
                  <a:srgbClr val="FF0000"/>
                </a:solidFill>
              </a:rPr>
              <a:t>Feminist Criticism </a:t>
            </a:r>
            <a:r>
              <a:rPr lang="en-US" sz="2000" dirty="0">
                <a:solidFill>
                  <a:srgbClr val="FF0000"/>
                </a:solidFill>
              </a:rPr>
              <a:t>examines images of women and concepts of the feminine in myth and literature; uses the psychological, archetypal, and sociological approaches; often focuses on female characters who have been neglected in previous criticism. Feminist critics attempt to correct or supplement what they regard as a predominantly male-dominated critical perspective.</a:t>
            </a:r>
            <a:r>
              <a:rPr lang="en-GB" sz="2000" dirty="0">
                <a:solidFill>
                  <a:srgbClr val="FF0000"/>
                </a:solidFill>
              </a:rPr>
              <a:t> </a:t>
            </a:r>
          </a:p>
        </p:txBody>
      </p:sp>
      <p:pic>
        <p:nvPicPr>
          <p:cNvPr id="7" name="Picture 2" descr="woman in yellow and pink floral dress">
            <a:extLst>
              <a:ext uri="{FF2B5EF4-FFF2-40B4-BE49-F238E27FC236}">
                <a16:creationId xmlns:a16="http://schemas.microsoft.com/office/drawing/2014/main" id="{0861CF1A-5742-4664-B43D-FC6AB74A0E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457" b="43551"/>
          <a:stretch/>
        </p:blipFill>
        <p:spPr bwMode="auto">
          <a:xfrm>
            <a:off x="8969694" y="154601"/>
            <a:ext cx="3102281" cy="1825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6273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6296</TotalTime>
  <Words>1960</Words>
  <Application>Microsoft Office PowerPoint</Application>
  <PresentationFormat>Widescreen</PresentationFormat>
  <Paragraphs>112</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LENSED@2021</dc:creator>
  <cp:lastModifiedBy>Ndidi Udechuku (HBAED)</cp:lastModifiedBy>
  <cp:revision>48</cp:revision>
  <dcterms:created xsi:type="dcterms:W3CDTF">2021-01-06T18:25:15Z</dcterms:created>
  <dcterms:modified xsi:type="dcterms:W3CDTF">2021-01-13T14:48:50Z</dcterms:modified>
</cp:coreProperties>
</file>