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a" ContentType="audi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2.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Lst>
  <p:sldSz cx="21336000" cy="13335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3"/>
                  <a:satOff val="-12043"/>
                  <a:lumOff val="-7113"/>
                </a:schemeClr>
              </a:gs>
            </a:gsLst>
            <a:lin ang="5400000"/>
          </a:gra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3"/>
                  <a:satOff val="-12043"/>
                  <a:lumOff val="-7113"/>
                </a:schemeClr>
              </a:gs>
            </a:gsLst>
            <a:lin ang="5400000"/>
          </a:gra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8" name="Shape 258"/>
          <p:cNvSpPr/>
          <p:nvPr>
            <p:ph type="sldImg"/>
          </p:nvPr>
        </p:nvSpPr>
        <p:spPr>
          <a:xfrm>
            <a:off x="1143000" y="685800"/>
            <a:ext cx="4572000" cy="3429000"/>
          </a:xfrm>
          <a:prstGeom prst="rect">
            <a:avLst/>
          </a:prstGeom>
        </p:spPr>
        <p:txBody>
          <a:bodyPr/>
          <a:lstStyle/>
          <a:p>
            <a:pPr/>
          </a:p>
        </p:txBody>
      </p:sp>
      <p:sp>
        <p:nvSpPr>
          <p:cNvPr id="259" name="Shape 25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2200">
        <a:latin typeface="Lucida Grande"/>
        <a:ea typeface="Lucida Grande"/>
        <a:cs typeface="Lucida Grande"/>
        <a:sym typeface="Lucida Grande"/>
      </a:defRPr>
    </a:lvl1pPr>
    <a:lvl2pPr indent="228600" defTabSz="825500" latinLnBrk="0">
      <a:defRPr sz="2200">
        <a:latin typeface="Lucida Grande"/>
        <a:ea typeface="Lucida Grande"/>
        <a:cs typeface="Lucida Grande"/>
        <a:sym typeface="Lucida Grande"/>
      </a:defRPr>
    </a:lvl2pPr>
    <a:lvl3pPr indent="457200" defTabSz="825500" latinLnBrk="0">
      <a:defRPr sz="2200">
        <a:latin typeface="Lucida Grande"/>
        <a:ea typeface="Lucida Grande"/>
        <a:cs typeface="Lucida Grande"/>
        <a:sym typeface="Lucida Grande"/>
      </a:defRPr>
    </a:lvl3pPr>
    <a:lvl4pPr indent="685800" defTabSz="825500" latinLnBrk="0">
      <a:defRPr sz="2200">
        <a:latin typeface="Lucida Grande"/>
        <a:ea typeface="Lucida Grande"/>
        <a:cs typeface="Lucida Grande"/>
        <a:sym typeface="Lucida Grande"/>
      </a:defRPr>
    </a:lvl4pPr>
    <a:lvl5pPr indent="914400" defTabSz="825500" latinLnBrk="0">
      <a:defRPr sz="2200">
        <a:latin typeface="Lucida Grande"/>
        <a:ea typeface="Lucida Grande"/>
        <a:cs typeface="Lucida Grande"/>
        <a:sym typeface="Lucida Grande"/>
      </a:defRPr>
    </a:lvl5pPr>
    <a:lvl6pPr indent="1143000" defTabSz="825500" latinLnBrk="0">
      <a:defRPr sz="2200">
        <a:latin typeface="Lucida Grande"/>
        <a:ea typeface="Lucida Grande"/>
        <a:cs typeface="Lucida Grande"/>
        <a:sym typeface="Lucida Grande"/>
      </a:defRPr>
    </a:lvl6pPr>
    <a:lvl7pPr indent="1371600" defTabSz="825500" latinLnBrk="0">
      <a:defRPr sz="2200">
        <a:latin typeface="Lucida Grande"/>
        <a:ea typeface="Lucida Grande"/>
        <a:cs typeface="Lucida Grande"/>
        <a:sym typeface="Lucida Grande"/>
      </a:defRPr>
    </a:lvl7pPr>
    <a:lvl8pPr indent="1600200" defTabSz="825500" latinLnBrk="0">
      <a:defRPr sz="2200">
        <a:latin typeface="Lucida Grande"/>
        <a:ea typeface="Lucida Grande"/>
        <a:cs typeface="Lucida Grande"/>
        <a:sym typeface="Lucida Grande"/>
      </a:defRPr>
    </a:lvl8pPr>
    <a:lvl9pPr indent="1828800" defTabSz="8255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00.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01.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102.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103.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104.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105.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106.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107.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108.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Relationships>

</file>

<file path=ppt/notesSlides/_rels/notesSlide109.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95.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96.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97.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98.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99.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This presentation is for endowed members of the Church, specifically for mothers in teaching their children about health. Why I am doing this will be clarified, it you can be patience in first learning about this introduction. In the year 1999, after finishing graduate work at BYU in Educational Leadership, I was operating a small private school the Lord inspired me to start.  I sought the Lord’s will regarding what curriculum I was to teach at the Alta Vista Education Center. While many private schools claimed to have an LDS curriculum, in studying Church History, I saw no authorized LDS curriculum for private schools, and did not feel comfortable using the claim of being an LDS to educate students about our school. I did however receive an answer. The impression came to develop a curriculum, taught with the hand, that would help mothers prepare their children for the temple. It was to a curriculum about health. My response to that impression was that is the Church’s stewardship, not mine., and I set the impression aside, until I learned how it made sense about ten years later. Let me explain on the next slide.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7" name="Shape 2047"/>
          <p:cNvSpPr/>
          <p:nvPr>
            <p:ph type="sldImg"/>
          </p:nvPr>
        </p:nvSpPr>
        <p:spPr>
          <a:prstGeom prst="rect">
            <a:avLst/>
          </a:prstGeom>
        </p:spPr>
        <p:txBody>
          <a:bodyPr/>
          <a:lstStyle/>
          <a:p>
            <a:pPr/>
          </a:p>
        </p:txBody>
      </p:sp>
      <p:sp>
        <p:nvSpPr>
          <p:cNvPr id="2048" name="Shape 204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0" name="Shape 2070"/>
          <p:cNvSpPr/>
          <p:nvPr>
            <p:ph type="sldImg"/>
          </p:nvPr>
        </p:nvSpPr>
        <p:spPr>
          <a:prstGeom prst="rect">
            <a:avLst/>
          </a:prstGeom>
        </p:spPr>
        <p:txBody>
          <a:bodyPr/>
          <a:lstStyle/>
          <a:p>
            <a:pPr/>
          </a:p>
        </p:txBody>
      </p:sp>
      <p:sp>
        <p:nvSpPr>
          <p:cNvPr id="2071" name="Shape 2071"/>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4" name="Shape 2094"/>
          <p:cNvSpPr/>
          <p:nvPr>
            <p:ph type="sldImg"/>
          </p:nvPr>
        </p:nvSpPr>
        <p:spPr>
          <a:prstGeom prst="rect">
            <a:avLst/>
          </a:prstGeom>
        </p:spPr>
        <p:txBody>
          <a:bodyPr/>
          <a:lstStyle/>
          <a:p>
            <a:pPr/>
          </a:p>
        </p:txBody>
      </p:sp>
      <p:sp>
        <p:nvSpPr>
          <p:cNvPr id="2095" name="Shape 2095"/>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2" name="Shape 2112"/>
          <p:cNvSpPr/>
          <p:nvPr>
            <p:ph type="sldImg"/>
          </p:nvPr>
        </p:nvSpPr>
        <p:spPr>
          <a:prstGeom prst="rect">
            <a:avLst/>
          </a:prstGeom>
        </p:spPr>
        <p:txBody>
          <a:bodyPr/>
          <a:lstStyle/>
          <a:p>
            <a:pPr/>
          </a:p>
        </p:txBody>
      </p:sp>
      <p:sp>
        <p:nvSpPr>
          <p:cNvPr id="2113" name="Shape 2113"/>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6" name="Shape 2136"/>
          <p:cNvSpPr/>
          <p:nvPr>
            <p:ph type="sldImg"/>
          </p:nvPr>
        </p:nvSpPr>
        <p:spPr>
          <a:prstGeom prst="rect">
            <a:avLst/>
          </a:prstGeom>
        </p:spPr>
        <p:txBody>
          <a:bodyPr/>
          <a:lstStyle/>
          <a:p>
            <a:pPr/>
          </a:p>
        </p:txBody>
      </p:sp>
      <p:sp>
        <p:nvSpPr>
          <p:cNvPr id="2137" name="Shape 2137"/>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1" name="Shape 2161"/>
          <p:cNvSpPr/>
          <p:nvPr>
            <p:ph type="sldImg"/>
          </p:nvPr>
        </p:nvSpPr>
        <p:spPr>
          <a:prstGeom prst="rect">
            <a:avLst/>
          </a:prstGeom>
        </p:spPr>
        <p:txBody>
          <a:bodyPr/>
          <a:lstStyle/>
          <a:p>
            <a:pPr/>
          </a:p>
        </p:txBody>
      </p:sp>
      <p:sp>
        <p:nvSpPr>
          <p:cNvPr id="2162" name="Shape 2162"/>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7" name="Shape 2187"/>
          <p:cNvSpPr/>
          <p:nvPr>
            <p:ph type="sldImg"/>
          </p:nvPr>
        </p:nvSpPr>
        <p:spPr>
          <a:prstGeom prst="rect">
            <a:avLst/>
          </a:prstGeom>
        </p:spPr>
        <p:txBody>
          <a:bodyPr/>
          <a:lstStyle/>
          <a:p>
            <a:pPr/>
          </a:p>
        </p:txBody>
      </p:sp>
      <p:sp>
        <p:nvSpPr>
          <p:cNvPr id="2188" name="Shape 218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4" name="Shape 2214"/>
          <p:cNvSpPr/>
          <p:nvPr>
            <p:ph type="sldImg"/>
          </p:nvPr>
        </p:nvSpPr>
        <p:spPr>
          <a:prstGeom prst="rect">
            <a:avLst/>
          </a:prstGeom>
        </p:spPr>
        <p:txBody>
          <a:bodyPr/>
          <a:lstStyle/>
          <a:p>
            <a:pPr/>
          </a:p>
        </p:txBody>
      </p:sp>
      <p:sp>
        <p:nvSpPr>
          <p:cNvPr id="2215" name="Shape 2215"/>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4" name="Shape 2234"/>
          <p:cNvSpPr/>
          <p:nvPr>
            <p:ph type="sldImg"/>
          </p:nvPr>
        </p:nvSpPr>
        <p:spPr>
          <a:prstGeom prst="rect">
            <a:avLst/>
          </a:prstGeom>
        </p:spPr>
        <p:txBody>
          <a:bodyPr/>
          <a:lstStyle/>
          <a:p>
            <a:pPr/>
          </a:p>
        </p:txBody>
      </p:sp>
      <p:sp>
        <p:nvSpPr>
          <p:cNvPr id="2235" name="Shape 2235"/>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0" name="Shape 2240"/>
          <p:cNvSpPr/>
          <p:nvPr>
            <p:ph type="sldImg"/>
          </p:nvPr>
        </p:nvSpPr>
        <p:spPr>
          <a:prstGeom prst="rect">
            <a:avLst/>
          </a:prstGeom>
        </p:spPr>
        <p:txBody>
          <a:bodyPr/>
          <a:lstStyle/>
          <a:p>
            <a:pPr/>
          </a:p>
        </p:txBody>
      </p:sp>
      <p:sp>
        <p:nvSpPr>
          <p:cNvPr id="2241" name="Shape 2241"/>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hape 497"/>
          <p:cNvSpPr/>
          <p:nvPr>
            <p:ph type="sldImg"/>
          </p:nvPr>
        </p:nvSpPr>
        <p:spPr>
          <a:prstGeom prst="rect">
            <a:avLst/>
          </a:prstGeom>
        </p:spPr>
        <p:txBody>
          <a:bodyPr/>
          <a:lstStyle/>
          <a:p>
            <a:pPr/>
          </a:p>
        </p:txBody>
      </p:sp>
      <p:sp>
        <p:nvSpPr>
          <p:cNvPr id="498" name="Shape 49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hape 551"/>
          <p:cNvSpPr/>
          <p:nvPr>
            <p:ph type="sldImg"/>
          </p:nvPr>
        </p:nvSpPr>
        <p:spPr>
          <a:prstGeom prst="rect">
            <a:avLst/>
          </a:prstGeom>
        </p:spPr>
        <p:txBody>
          <a:bodyPr/>
          <a:lstStyle/>
          <a:p>
            <a:pPr/>
          </a:p>
        </p:txBody>
      </p:sp>
      <p:sp>
        <p:nvSpPr>
          <p:cNvPr id="552" name="Shape 552"/>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hape 559"/>
          <p:cNvSpPr/>
          <p:nvPr>
            <p:ph type="sldImg"/>
          </p:nvPr>
        </p:nvSpPr>
        <p:spPr>
          <a:prstGeom prst="rect">
            <a:avLst/>
          </a:prstGeom>
        </p:spPr>
        <p:txBody>
          <a:bodyPr/>
          <a:lstStyle/>
          <a:p>
            <a:pPr/>
          </a:p>
        </p:txBody>
      </p:sp>
      <p:sp>
        <p:nvSpPr>
          <p:cNvPr id="560" name="Shape 56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hape 580"/>
          <p:cNvSpPr/>
          <p:nvPr>
            <p:ph type="sldImg"/>
          </p:nvPr>
        </p:nvSpPr>
        <p:spPr>
          <a:prstGeom prst="rect">
            <a:avLst/>
          </a:prstGeom>
        </p:spPr>
        <p:txBody>
          <a:bodyPr/>
          <a:lstStyle/>
          <a:p>
            <a:pPr/>
          </a:p>
        </p:txBody>
      </p:sp>
      <p:sp>
        <p:nvSpPr>
          <p:cNvPr id="581" name="Shape 581"/>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In 2010, Joseph and Emma Smith and multitudes of those of chinese ancestors came to me- witnessing to me of this work regarding our health. I was told by the spirit to travel to California from Utah, I was told to names of latter-day organizations the Lord was going to bring to the earth and that he wanted endowed women to start help start. One name was Simple Living Centers, and the other as Habitat for Health. I had learned this movement would help feed entire nations as the economic systems of the world fell apart.  About 6 years after this event, Iearned of a latter-day work foreseen and spoken of in Church history of a work that would come to the earth before the second coming. It was the political Kingdom of God that Joseph once organized just as he was receiving the endowment in Nauvoo.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625"/>
          <p:cNvSpPr/>
          <p:nvPr>
            <p:ph type="sldImg"/>
          </p:nvPr>
        </p:nvSpPr>
        <p:spPr>
          <a:prstGeom prst="rect">
            <a:avLst/>
          </a:prstGeom>
        </p:spPr>
        <p:txBody>
          <a:bodyPr/>
          <a:lstStyle/>
          <a:p>
            <a:pPr/>
          </a:p>
        </p:txBody>
      </p:sp>
      <p:sp>
        <p:nvSpPr>
          <p:cNvPr id="626" name="Shape 62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hape 643"/>
          <p:cNvSpPr/>
          <p:nvPr>
            <p:ph type="sldImg"/>
          </p:nvPr>
        </p:nvSpPr>
        <p:spPr>
          <a:prstGeom prst="rect">
            <a:avLst/>
          </a:prstGeom>
        </p:spPr>
        <p:txBody>
          <a:bodyPr/>
          <a:lstStyle/>
          <a:p>
            <a:pPr/>
          </a:p>
        </p:txBody>
      </p:sp>
      <p:sp>
        <p:nvSpPr>
          <p:cNvPr id="644" name="Shape 644"/>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Shape 675"/>
          <p:cNvSpPr/>
          <p:nvPr>
            <p:ph type="sldImg"/>
          </p:nvPr>
        </p:nvSpPr>
        <p:spPr>
          <a:prstGeom prst="rect">
            <a:avLst/>
          </a:prstGeom>
        </p:spPr>
        <p:txBody>
          <a:bodyPr/>
          <a:lstStyle/>
          <a:p>
            <a:pPr/>
          </a:p>
        </p:txBody>
      </p:sp>
      <p:sp>
        <p:nvSpPr>
          <p:cNvPr id="676" name="Shape 67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Shape 707"/>
          <p:cNvSpPr/>
          <p:nvPr>
            <p:ph type="sldImg"/>
          </p:nvPr>
        </p:nvSpPr>
        <p:spPr>
          <a:prstGeom prst="rect">
            <a:avLst/>
          </a:prstGeom>
        </p:spPr>
        <p:txBody>
          <a:bodyPr/>
          <a:lstStyle/>
          <a:p>
            <a:pPr/>
          </a:p>
        </p:txBody>
      </p:sp>
      <p:sp>
        <p:nvSpPr>
          <p:cNvPr id="708" name="Shape 70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hape 723"/>
          <p:cNvSpPr/>
          <p:nvPr>
            <p:ph type="sldImg"/>
          </p:nvPr>
        </p:nvSpPr>
        <p:spPr>
          <a:prstGeom prst="rect">
            <a:avLst/>
          </a:prstGeom>
        </p:spPr>
        <p:txBody>
          <a:bodyPr/>
          <a:lstStyle/>
          <a:p>
            <a:pPr/>
          </a:p>
        </p:txBody>
      </p:sp>
      <p:sp>
        <p:nvSpPr>
          <p:cNvPr id="724" name="Shape 724"/>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Joseph came to me completing you might say the clarity of the three Kingdoms of God. It would be taught with the hand. I was told they would be parallel efforts to the Church in the last days, but separate from it, for reasons of agency and for reasons of testing the Saints. The Political Kingdom of God would be symbolically taught on the left hand. Parallel to that,  I learned in 2015, the Kingdom of God within each of us is in the center or seven centers of life within us represented with the seventh finger, and the Church was to be  taught as the right hand, parallel to the left hand.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Shape 739"/>
          <p:cNvSpPr/>
          <p:nvPr>
            <p:ph type="sldImg"/>
          </p:nvPr>
        </p:nvSpPr>
        <p:spPr>
          <a:prstGeom prst="rect">
            <a:avLst/>
          </a:prstGeom>
        </p:spPr>
        <p:txBody>
          <a:bodyPr/>
          <a:lstStyle/>
          <a:p>
            <a:pPr/>
          </a:p>
        </p:txBody>
      </p:sp>
      <p:sp>
        <p:nvSpPr>
          <p:cNvPr id="740" name="Shape 74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Shape 771"/>
          <p:cNvSpPr/>
          <p:nvPr>
            <p:ph type="sldImg"/>
          </p:nvPr>
        </p:nvSpPr>
        <p:spPr>
          <a:prstGeom prst="rect">
            <a:avLst/>
          </a:prstGeom>
        </p:spPr>
        <p:txBody>
          <a:bodyPr/>
          <a:lstStyle/>
          <a:p>
            <a:pPr/>
          </a:p>
        </p:txBody>
      </p:sp>
      <p:sp>
        <p:nvSpPr>
          <p:cNvPr id="772" name="Shape 772"/>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Shape 788"/>
          <p:cNvSpPr/>
          <p:nvPr>
            <p:ph type="sldImg"/>
          </p:nvPr>
        </p:nvSpPr>
        <p:spPr>
          <a:prstGeom prst="rect">
            <a:avLst/>
          </a:prstGeom>
        </p:spPr>
        <p:txBody>
          <a:bodyPr/>
          <a:lstStyle/>
          <a:p>
            <a:pPr/>
          </a:p>
        </p:txBody>
      </p:sp>
      <p:sp>
        <p:nvSpPr>
          <p:cNvPr id="789" name="Shape 789"/>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hape 803"/>
          <p:cNvSpPr/>
          <p:nvPr>
            <p:ph type="sldImg"/>
          </p:nvPr>
        </p:nvSpPr>
        <p:spPr>
          <a:prstGeom prst="rect">
            <a:avLst/>
          </a:prstGeom>
        </p:spPr>
        <p:txBody>
          <a:bodyPr/>
          <a:lstStyle/>
          <a:p>
            <a:pPr/>
          </a:p>
        </p:txBody>
      </p:sp>
      <p:sp>
        <p:nvSpPr>
          <p:cNvPr id="804" name="Shape 804"/>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Shape 824"/>
          <p:cNvSpPr/>
          <p:nvPr>
            <p:ph type="sldImg"/>
          </p:nvPr>
        </p:nvSpPr>
        <p:spPr>
          <a:prstGeom prst="rect">
            <a:avLst/>
          </a:prstGeom>
        </p:spPr>
        <p:txBody>
          <a:bodyPr/>
          <a:lstStyle/>
          <a:p>
            <a:pPr/>
          </a:p>
        </p:txBody>
      </p:sp>
      <p:sp>
        <p:nvSpPr>
          <p:cNvPr id="825" name="Shape 825"/>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Shape 845"/>
          <p:cNvSpPr/>
          <p:nvPr>
            <p:ph type="sldImg"/>
          </p:nvPr>
        </p:nvSpPr>
        <p:spPr>
          <a:prstGeom prst="rect">
            <a:avLst/>
          </a:prstGeom>
        </p:spPr>
        <p:txBody>
          <a:bodyPr/>
          <a:lstStyle/>
          <a:p>
            <a:pPr/>
          </a:p>
        </p:txBody>
      </p:sp>
      <p:sp>
        <p:nvSpPr>
          <p:cNvPr id="846" name="Shape 84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6" name="Shape 866"/>
          <p:cNvSpPr/>
          <p:nvPr>
            <p:ph type="sldImg"/>
          </p:nvPr>
        </p:nvSpPr>
        <p:spPr>
          <a:prstGeom prst="rect">
            <a:avLst/>
          </a:prstGeom>
        </p:spPr>
        <p:txBody>
          <a:bodyPr/>
          <a:lstStyle/>
          <a:p>
            <a:pPr/>
          </a:p>
        </p:txBody>
      </p:sp>
      <p:sp>
        <p:nvSpPr>
          <p:cNvPr id="867" name="Shape 867"/>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Shape 888"/>
          <p:cNvSpPr/>
          <p:nvPr>
            <p:ph type="sldImg"/>
          </p:nvPr>
        </p:nvSpPr>
        <p:spPr>
          <a:prstGeom prst="rect">
            <a:avLst/>
          </a:prstGeom>
        </p:spPr>
        <p:txBody>
          <a:bodyPr/>
          <a:lstStyle/>
          <a:p>
            <a:pPr/>
          </a:p>
        </p:txBody>
      </p:sp>
      <p:sp>
        <p:nvSpPr>
          <p:cNvPr id="889" name="Shape 889"/>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9" name="Shape 909"/>
          <p:cNvSpPr/>
          <p:nvPr>
            <p:ph type="sldImg"/>
          </p:nvPr>
        </p:nvSpPr>
        <p:spPr>
          <a:prstGeom prst="rect">
            <a:avLst/>
          </a:prstGeom>
        </p:spPr>
        <p:txBody>
          <a:bodyPr/>
          <a:lstStyle/>
          <a:p>
            <a:pPr/>
          </a:p>
        </p:txBody>
      </p:sp>
      <p:sp>
        <p:nvSpPr>
          <p:cNvPr id="910" name="Shape 91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The seven centers of life, or Simple Living Centers were in God, as they are in man, or each of us. Learning how our temple works with regard to our health, was a stewardship of the :Political Kingdom of God, and the Kingdom of God within each of us. This healthy related vision was not the primary stewardship of the Church. We and our ancestors each have unique histories and we might say genetics, and the Lord was bringing forth an organization to fulfill this vision needed prior to the second coming. I learned I was type of the David spoke of in Ezekiel 34, and that I had a work to do on the earth. In the temple many many witnesses came to me regarding the simple fiscal model for this organization and how two small token donations would be used to develop a local fiscal system for producing food and helping those in need. In addition, I had visitations from John who wrote the Book of Revelation, from Hyrum Smith and from the Savior himself regarding his work. I solemnly testify of this reality, and encourage you to consider this work as you attend the temple, and seek to improve the health of your families.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0" name="Shape 930"/>
          <p:cNvSpPr/>
          <p:nvPr>
            <p:ph type="sldImg"/>
          </p:nvPr>
        </p:nvSpPr>
        <p:spPr>
          <a:prstGeom prst="rect">
            <a:avLst/>
          </a:prstGeom>
        </p:spPr>
        <p:txBody>
          <a:bodyPr/>
          <a:lstStyle/>
          <a:p>
            <a:pPr/>
          </a:p>
        </p:txBody>
      </p:sp>
      <p:sp>
        <p:nvSpPr>
          <p:cNvPr id="931" name="Shape 931"/>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Shape 952"/>
          <p:cNvSpPr/>
          <p:nvPr>
            <p:ph type="sldImg"/>
          </p:nvPr>
        </p:nvSpPr>
        <p:spPr>
          <a:prstGeom prst="rect">
            <a:avLst/>
          </a:prstGeom>
        </p:spPr>
        <p:txBody>
          <a:bodyPr/>
          <a:lstStyle/>
          <a:p>
            <a:pPr/>
          </a:p>
        </p:txBody>
      </p:sp>
      <p:sp>
        <p:nvSpPr>
          <p:cNvPr id="953" name="Shape 953"/>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Shape 974"/>
          <p:cNvSpPr/>
          <p:nvPr>
            <p:ph type="sldImg"/>
          </p:nvPr>
        </p:nvSpPr>
        <p:spPr>
          <a:prstGeom prst="rect">
            <a:avLst/>
          </a:prstGeom>
        </p:spPr>
        <p:txBody>
          <a:bodyPr/>
          <a:lstStyle/>
          <a:p>
            <a:pPr/>
          </a:p>
        </p:txBody>
      </p:sp>
      <p:sp>
        <p:nvSpPr>
          <p:cNvPr id="975" name="Shape 975"/>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9" name="Shape 989"/>
          <p:cNvSpPr/>
          <p:nvPr>
            <p:ph type="sldImg"/>
          </p:nvPr>
        </p:nvSpPr>
        <p:spPr>
          <a:prstGeom prst="rect">
            <a:avLst/>
          </a:prstGeom>
        </p:spPr>
        <p:txBody>
          <a:bodyPr/>
          <a:lstStyle/>
          <a:p>
            <a:pPr/>
          </a:p>
        </p:txBody>
      </p:sp>
      <p:sp>
        <p:nvSpPr>
          <p:cNvPr id="990" name="Shape 99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Shape 1005"/>
          <p:cNvSpPr/>
          <p:nvPr>
            <p:ph type="sldImg"/>
          </p:nvPr>
        </p:nvSpPr>
        <p:spPr>
          <a:prstGeom prst="rect">
            <a:avLst/>
          </a:prstGeom>
        </p:spPr>
        <p:txBody>
          <a:bodyPr/>
          <a:lstStyle/>
          <a:p>
            <a:pPr/>
          </a:p>
        </p:txBody>
      </p:sp>
      <p:sp>
        <p:nvSpPr>
          <p:cNvPr id="1006" name="Shape 100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Shape 1026"/>
          <p:cNvSpPr/>
          <p:nvPr>
            <p:ph type="sldImg"/>
          </p:nvPr>
        </p:nvSpPr>
        <p:spPr>
          <a:prstGeom prst="rect">
            <a:avLst/>
          </a:prstGeom>
        </p:spPr>
        <p:txBody>
          <a:bodyPr/>
          <a:lstStyle/>
          <a:p>
            <a:pPr/>
          </a:p>
        </p:txBody>
      </p:sp>
      <p:sp>
        <p:nvSpPr>
          <p:cNvPr id="1027" name="Shape 1027"/>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9" name="Shape 1039"/>
          <p:cNvSpPr/>
          <p:nvPr>
            <p:ph type="sldImg"/>
          </p:nvPr>
        </p:nvSpPr>
        <p:spPr>
          <a:prstGeom prst="rect">
            <a:avLst/>
          </a:prstGeom>
        </p:spPr>
        <p:txBody>
          <a:bodyPr/>
          <a:lstStyle/>
          <a:p>
            <a:pPr/>
          </a:p>
        </p:txBody>
      </p:sp>
      <p:sp>
        <p:nvSpPr>
          <p:cNvPr id="1040" name="Shape 104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2" name="Shape 1052"/>
          <p:cNvSpPr/>
          <p:nvPr>
            <p:ph type="sldImg"/>
          </p:nvPr>
        </p:nvSpPr>
        <p:spPr>
          <a:prstGeom prst="rect">
            <a:avLst/>
          </a:prstGeom>
        </p:spPr>
        <p:txBody>
          <a:bodyPr/>
          <a:lstStyle/>
          <a:p>
            <a:pPr/>
          </a:p>
        </p:txBody>
      </p:sp>
      <p:sp>
        <p:nvSpPr>
          <p:cNvPr id="1053" name="Shape 1053"/>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7" name="Shape 1067"/>
          <p:cNvSpPr/>
          <p:nvPr>
            <p:ph type="sldImg"/>
          </p:nvPr>
        </p:nvSpPr>
        <p:spPr>
          <a:prstGeom prst="rect">
            <a:avLst/>
          </a:prstGeom>
        </p:spPr>
        <p:txBody>
          <a:bodyPr/>
          <a:lstStyle/>
          <a:p>
            <a:pPr/>
          </a:p>
        </p:txBody>
      </p:sp>
      <p:sp>
        <p:nvSpPr>
          <p:cNvPr id="1068" name="Shape 106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3" name="Shape 1083"/>
          <p:cNvSpPr/>
          <p:nvPr>
            <p:ph type="sldImg"/>
          </p:nvPr>
        </p:nvSpPr>
        <p:spPr>
          <a:prstGeom prst="rect">
            <a:avLst/>
          </a:prstGeom>
        </p:spPr>
        <p:txBody>
          <a:bodyPr/>
          <a:lstStyle/>
          <a:p>
            <a:pPr/>
          </a:p>
        </p:txBody>
      </p:sp>
      <p:sp>
        <p:nvSpPr>
          <p:cNvPr id="1084" name="Shape 1084"/>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In 2010, three months after I received this revelation, I was given a blessing and told President Monson would help me. I sent my story to him of the visit of Joseph and Emma and so many others. While he did not return my letter, three months later the First Presidency release the minutes of the Political Kingdom of God for publication. These records were kept in the possession of the First Presidency since Joseph’s time.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8" name="Shape 1098"/>
          <p:cNvSpPr/>
          <p:nvPr>
            <p:ph type="sldImg"/>
          </p:nvPr>
        </p:nvSpPr>
        <p:spPr>
          <a:prstGeom prst="rect">
            <a:avLst/>
          </a:prstGeom>
        </p:spPr>
        <p:txBody>
          <a:bodyPr/>
          <a:lstStyle/>
          <a:p>
            <a:pPr/>
          </a:p>
        </p:txBody>
      </p:sp>
      <p:sp>
        <p:nvSpPr>
          <p:cNvPr id="1099" name="Shape 1099"/>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3" name="Shape 1113"/>
          <p:cNvSpPr/>
          <p:nvPr>
            <p:ph type="sldImg"/>
          </p:nvPr>
        </p:nvSpPr>
        <p:spPr>
          <a:prstGeom prst="rect">
            <a:avLst/>
          </a:prstGeom>
        </p:spPr>
        <p:txBody>
          <a:bodyPr/>
          <a:lstStyle/>
          <a:p>
            <a:pPr/>
          </a:p>
        </p:txBody>
      </p:sp>
      <p:sp>
        <p:nvSpPr>
          <p:cNvPr id="1114" name="Shape 1114"/>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8" name="Shape 1128"/>
          <p:cNvSpPr/>
          <p:nvPr>
            <p:ph type="sldImg"/>
          </p:nvPr>
        </p:nvSpPr>
        <p:spPr>
          <a:prstGeom prst="rect">
            <a:avLst/>
          </a:prstGeom>
        </p:spPr>
        <p:txBody>
          <a:bodyPr/>
          <a:lstStyle/>
          <a:p>
            <a:pPr/>
          </a:p>
        </p:txBody>
      </p:sp>
      <p:sp>
        <p:nvSpPr>
          <p:cNvPr id="1129" name="Shape 1129"/>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4" name="Shape 1144"/>
          <p:cNvSpPr/>
          <p:nvPr>
            <p:ph type="sldImg"/>
          </p:nvPr>
        </p:nvSpPr>
        <p:spPr>
          <a:prstGeom prst="rect">
            <a:avLst/>
          </a:prstGeom>
        </p:spPr>
        <p:txBody>
          <a:bodyPr/>
          <a:lstStyle/>
          <a:p>
            <a:pPr/>
          </a:p>
        </p:txBody>
      </p:sp>
      <p:sp>
        <p:nvSpPr>
          <p:cNvPr id="1145" name="Shape 1145"/>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0" name="Shape 1160"/>
          <p:cNvSpPr/>
          <p:nvPr>
            <p:ph type="sldImg"/>
          </p:nvPr>
        </p:nvSpPr>
        <p:spPr>
          <a:prstGeom prst="rect">
            <a:avLst/>
          </a:prstGeom>
        </p:spPr>
        <p:txBody>
          <a:bodyPr/>
          <a:lstStyle/>
          <a:p>
            <a:pPr/>
          </a:p>
        </p:txBody>
      </p:sp>
      <p:sp>
        <p:nvSpPr>
          <p:cNvPr id="1161" name="Shape 1161"/>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2" name="Shape 1182"/>
          <p:cNvSpPr/>
          <p:nvPr>
            <p:ph type="sldImg"/>
          </p:nvPr>
        </p:nvSpPr>
        <p:spPr>
          <a:prstGeom prst="rect">
            <a:avLst/>
          </a:prstGeom>
        </p:spPr>
        <p:txBody>
          <a:bodyPr/>
          <a:lstStyle/>
          <a:p>
            <a:pPr/>
          </a:p>
        </p:txBody>
      </p:sp>
      <p:sp>
        <p:nvSpPr>
          <p:cNvPr id="1183" name="Shape 1183"/>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7" name="Shape 1197"/>
          <p:cNvSpPr/>
          <p:nvPr>
            <p:ph type="sldImg"/>
          </p:nvPr>
        </p:nvSpPr>
        <p:spPr>
          <a:prstGeom prst="rect">
            <a:avLst/>
          </a:prstGeom>
        </p:spPr>
        <p:txBody>
          <a:bodyPr/>
          <a:lstStyle/>
          <a:p>
            <a:pPr/>
          </a:p>
        </p:txBody>
      </p:sp>
      <p:sp>
        <p:nvSpPr>
          <p:cNvPr id="1198" name="Shape 119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4" name="Shape 1214"/>
          <p:cNvSpPr/>
          <p:nvPr>
            <p:ph type="sldImg"/>
          </p:nvPr>
        </p:nvSpPr>
        <p:spPr>
          <a:prstGeom prst="rect">
            <a:avLst/>
          </a:prstGeom>
        </p:spPr>
        <p:txBody>
          <a:bodyPr/>
          <a:lstStyle/>
          <a:p>
            <a:pPr/>
          </a:p>
        </p:txBody>
      </p:sp>
      <p:sp>
        <p:nvSpPr>
          <p:cNvPr id="1215" name="Shape 1215"/>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2" name="Shape 1232"/>
          <p:cNvSpPr/>
          <p:nvPr>
            <p:ph type="sldImg"/>
          </p:nvPr>
        </p:nvSpPr>
        <p:spPr>
          <a:prstGeom prst="rect">
            <a:avLst/>
          </a:prstGeom>
        </p:spPr>
        <p:txBody>
          <a:bodyPr/>
          <a:lstStyle/>
          <a:p>
            <a:pPr/>
          </a:p>
        </p:txBody>
      </p:sp>
      <p:sp>
        <p:nvSpPr>
          <p:cNvPr id="1233" name="Shape 1233"/>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0" name="Shape 1250"/>
          <p:cNvSpPr/>
          <p:nvPr>
            <p:ph type="sldImg"/>
          </p:nvPr>
        </p:nvSpPr>
        <p:spPr>
          <a:prstGeom prst="rect">
            <a:avLst/>
          </a:prstGeom>
        </p:spPr>
        <p:txBody>
          <a:bodyPr/>
          <a:lstStyle/>
          <a:p>
            <a:pPr/>
          </a:p>
        </p:txBody>
      </p:sp>
      <p:sp>
        <p:nvSpPr>
          <p:cNvPr id="1251" name="Shape 1251"/>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In 2010, three months after I received this revelation, I was given a blessing and told President Monson would help me. I sent my story to him of the visit of Joseph and Emma and so many others. While he did not return my letter, three months later the First Presidency release the minutes of the Political Kingdom of God for publication. These records were kept in the possession of the First Presidency since Joseph’s time.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7" name="Shape 1267"/>
          <p:cNvSpPr/>
          <p:nvPr>
            <p:ph type="sldImg"/>
          </p:nvPr>
        </p:nvSpPr>
        <p:spPr>
          <a:prstGeom prst="rect">
            <a:avLst/>
          </a:prstGeom>
        </p:spPr>
        <p:txBody>
          <a:bodyPr/>
          <a:lstStyle/>
          <a:p>
            <a:pPr/>
          </a:p>
        </p:txBody>
      </p:sp>
      <p:sp>
        <p:nvSpPr>
          <p:cNvPr id="1268" name="Shape 126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0" name="Shape 1280"/>
          <p:cNvSpPr/>
          <p:nvPr>
            <p:ph type="sldImg"/>
          </p:nvPr>
        </p:nvSpPr>
        <p:spPr>
          <a:prstGeom prst="rect">
            <a:avLst/>
          </a:prstGeom>
        </p:spPr>
        <p:txBody>
          <a:bodyPr/>
          <a:lstStyle/>
          <a:p>
            <a:pPr/>
          </a:p>
        </p:txBody>
      </p:sp>
      <p:sp>
        <p:nvSpPr>
          <p:cNvPr id="1281" name="Shape 1281"/>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3" name="Shape 1293"/>
          <p:cNvSpPr/>
          <p:nvPr>
            <p:ph type="sldImg"/>
          </p:nvPr>
        </p:nvSpPr>
        <p:spPr>
          <a:prstGeom prst="rect">
            <a:avLst/>
          </a:prstGeom>
        </p:spPr>
        <p:txBody>
          <a:bodyPr/>
          <a:lstStyle/>
          <a:p>
            <a:pPr/>
          </a:p>
        </p:txBody>
      </p:sp>
      <p:sp>
        <p:nvSpPr>
          <p:cNvPr id="1294" name="Shape 1294"/>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6" name="Shape 1306"/>
          <p:cNvSpPr/>
          <p:nvPr>
            <p:ph type="sldImg"/>
          </p:nvPr>
        </p:nvSpPr>
        <p:spPr>
          <a:prstGeom prst="rect">
            <a:avLst/>
          </a:prstGeom>
        </p:spPr>
        <p:txBody>
          <a:bodyPr/>
          <a:lstStyle/>
          <a:p>
            <a:pPr/>
          </a:p>
        </p:txBody>
      </p:sp>
      <p:sp>
        <p:nvSpPr>
          <p:cNvPr id="1307" name="Shape 1307"/>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0" name="Shape 1320"/>
          <p:cNvSpPr/>
          <p:nvPr>
            <p:ph type="sldImg"/>
          </p:nvPr>
        </p:nvSpPr>
        <p:spPr>
          <a:prstGeom prst="rect">
            <a:avLst/>
          </a:prstGeom>
        </p:spPr>
        <p:txBody>
          <a:bodyPr/>
          <a:lstStyle/>
          <a:p>
            <a:pPr/>
          </a:p>
        </p:txBody>
      </p:sp>
      <p:sp>
        <p:nvSpPr>
          <p:cNvPr id="1321" name="Shape 1321"/>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3" name="Shape 1333"/>
          <p:cNvSpPr/>
          <p:nvPr>
            <p:ph type="sldImg"/>
          </p:nvPr>
        </p:nvSpPr>
        <p:spPr>
          <a:prstGeom prst="rect">
            <a:avLst/>
          </a:prstGeom>
        </p:spPr>
        <p:txBody>
          <a:bodyPr/>
          <a:lstStyle/>
          <a:p>
            <a:pPr/>
          </a:p>
        </p:txBody>
      </p:sp>
      <p:sp>
        <p:nvSpPr>
          <p:cNvPr id="1334" name="Shape 1334"/>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6" name="Shape 1346"/>
          <p:cNvSpPr/>
          <p:nvPr>
            <p:ph type="sldImg"/>
          </p:nvPr>
        </p:nvSpPr>
        <p:spPr>
          <a:prstGeom prst="rect">
            <a:avLst/>
          </a:prstGeom>
        </p:spPr>
        <p:txBody>
          <a:bodyPr/>
          <a:lstStyle/>
          <a:p>
            <a:pPr/>
          </a:p>
        </p:txBody>
      </p:sp>
      <p:sp>
        <p:nvSpPr>
          <p:cNvPr id="1347" name="Shape 1347"/>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9" name="Shape 1359"/>
          <p:cNvSpPr/>
          <p:nvPr>
            <p:ph type="sldImg"/>
          </p:nvPr>
        </p:nvSpPr>
        <p:spPr>
          <a:prstGeom prst="rect">
            <a:avLst/>
          </a:prstGeom>
        </p:spPr>
        <p:txBody>
          <a:bodyPr/>
          <a:lstStyle/>
          <a:p>
            <a:pPr/>
          </a:p>
        </p:txBody>
      </p:sp>
      <p:sp>
        <p:nvSpPr>
          <p:cNvPr id="1360" name="Shape 136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2" name="Shape 1372"/>
          <p:cNvSpPr/>
          <p:nvPr>
            <p:ph type="sldImg"/>
          </p:nvPr>
        </p:nvSpPr>
        <p:spPr>
          <a:prstGeom prst="rect">
            <a:avLst/>
          </a:prstGeom>
        </p:spPr>
        <p:txBody>
          <a:bodyPr/>
          <a:lstStyle/>
          <a:p>
            <a:pPr/>
          </a:p>
        </p:txBody>
      </p:sp>
      <p:sp>
        <p:nvSpPr>
          <p:cNvPr id="1373" name="Shape 1373"/>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1" name="Shape 1391"/>
          <p:cNvSpPr/>
          <p:nvPr>
            <p:ph type="sldImg"/>
          </p:nvPr>
        </p:nvSpPr>
        <p:spPr>
          <a:prstGeom prst="rect">
            <a:avLst/>
          </a:prstGeom>
        </p:spPr>
        <p:txBody>
          <a:bodyPr/>
          <a:lstStyle/>
          <a:p>
            <a:pPr/>
          </a:p>
        </p:txBody>
      </p:sp>
      <p:sp>
        <p:nvSpPr>
          <p:cNvPr id="1392" name="Shape 1392"/>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r>
              <a:t>In 2010, three months after I received this revelation, I was given a blessing and told President Monson would help me. I sent my story to him of the visit of Joseph and Emma and so many others. While he did not return my letter, three months later the First Presidency release the minutes of the Political Kingdom of God for publication. These records were kept in the possession of the First Presidency since Joseph’s time.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0" name="Shape 1410"/>
          <p:cNvSpPr/>
          <p:nvPr>
            <p:ph type="sldImg"/>
          </p:nvPr>
        </p:nvSpPr>
        <p:spPr>
          <a:prstGeom prst="rect">
            <a:avLst/>
          </a:prstGeom>
        </p:spPr>
        <p:txBody>
          <a:bodyPr/>
          <a:lstStyle/>
          <a:p>
            <a:pPr/>
          </a:p>
        </p:txBody>
      </p:sp>
      <p:sp>
        <p:nvSpPr>
          <p:cNvPr id="1411" name="Shape 1411"/>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9" name="Shape 1429"/>
          <p:cNvSpPr/>
          <p:nvPr>
            <p:ph type="sldImg"/>
          </p:nvPr>
        </p:nvSpPr>
        <p:spPr>
          <a:prstGeom prst="rect">
            <a:avLst/>
          </a:prstGeom>
        </p:spPr>
        <p:txBody>
          <a:bodyPr/>
          <a:lstStyle/>
          <a:p>
            <a:pPr/>
          </a:p>
        </p:txBody>
      </p:sp>
      <p:sp>
        <p:nvSpPr>
          <p:cNvPr id="1430" name="Shape 143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8" name="Shape 1448"/>
          <p:cNvSpPr/>
          <p:nvPr>
            <p:ph type="sldImg"/>
          </p:nvPr>
        </p:nvSpPr>
        <p:spPr>
          <a:prstGeom prst="rect">
            <a:avLst/>
          </a:prstGeom>
        </p:spPr>
        <p:txBody>
          <a:bodyPr/>
          <a:lstStyle/>
          <a:p>
            <a:pPr/>
          </a:p>
        </p:txBody>
      </p:sp>
      <p:sp>
        <p:nvSpPr>
          <p:cNvPr id="1449" name="Shape 1449"/>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7" name="Shape 1467"/>
          <p:cNvSpPr/>
          <p:nvPr>
            <p:ph type="sldImg"/>
          </p:nvPr>
        </p:nvSpPr>
        <p:spPr>
          <a:prstGeom prst="rect">
            <a:avLst/>
          </a:prstGeom>
        </p:spPr>
        <p:txBody>
          <a:bodyPr/>
          <a:lstStyle/>
          <a:p>
            <a:pPr/>
          </a:p>
        </p:txBody>
      </p:sp>
      <p:sp>
        <p:nvSpPr>
          <p:cNvPr id="1468" name="Shape 146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6" name="Shape 1486"/>
          <p:cNvSpPr/>
          <p:nvPr>
            <p:ph type="sldImg"/>
          </p:nvPr>
        </p:nvSpPr>
        <p:spPr>
          <a:prstGeom prst="rect">
            <a:avLst/>
          </a:prstGeom>
        </p:spPr>
        <p:txBody>
          <a:bodyPr/>
          <a:lstStyle/>
          <a:p>
            <a:pPr/>
          </a:p>
        </p:txBody>
      </p:sp>
      <p:sp>
        <p:nvSpPr>
          <p:cNvPr id="1487" name="Shape 1487"/>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5" name="Shape 1505"/>
          <p:cNvSpPr/>
          <p:nvPr>
            <p:ph type="sldImg"/>
          </p:nvPr>
        </p:nvSpPr>
        <p:spPr>
          <a:prstGeom prst="rect">
            <a:avLst/>
          </a:prstGeom>
        </p:spPr>
        <p:txBody>
          <a:bodyPr/>
          <a:lstStyle/>
          <a:p>
            <a:pPr/>
          </a:p>
        </p:txBody>
      </p:sp>
      <p:sp>
        <p:nvSpPr>
          <p:cNvPr id="1506" name="Shape 150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5" name="Shape 1525"/>
          <p:cNvSpPr/>
          <p:nvPr>
            <p:ph type="sldImg"/>
          </p:nvPr>
        </p:nvSpPr>
        <p:spPr>
          <a:prstGeom prst="rect">
            <a:avLst/>
          </a:prstGeom>
        </p:spPr>
        <p:txBody>
          <a:bodyPr/>
          <a:lstStyle/>
          <a:p>
            <a:pPr/>
          </a:p>
        </p:txBody>
      </p:sp>
      <p:sp>
        <p:nvSpPr>
          <p:cNvPr id="1526" name="Shape 152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5" name="Shape 1545"/>
          <p:cNvSpPr/>
          <p:nvPr>
            <p:ph type="sldImg"/>
          </p:nvPr>
        </p:nvSpPr>
        <p:spPr>
          <a:prstGeom prst="rect">
            <a:avLst/>
          </a:prstGeom>
        </p:spPr>
        <p:txBody>
          <a:bodyPr/>
          <a:lstStyle/>
          <a:p>
            <a:pPr/>
          </a:p>
        </p:txBody>
      </p:sp>
      <p:sp>
        <p:nvSpPr>
          <p:cNvPr id="1546" name="Shape 154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5" name="Shape 1565"/>
          <p:cNvSpPr/>
          <p:nvPr>
            <p:ph type="sldImg"/>
          </p:nvPr>
        </p:nvSpPr>
        <p:spPr>
          <a:prstGeom prst="rect">
            <a:avLst/>
          </a:prstGeom>
        </p:spPr>
        <p:txBody>
          <a:bodyPr/>
          <a:lstStyle/>
          <a:p>
            <a:pPr/>
          </a:p>
        </p:txBody>
      </p:sp>
      <p:sp>
        <p:nvSpPr>
          <p:cNvPr id="1566" name="Shape 156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5" name="Shape 1585"/>
          <p:cNvSpPr/>
          <p:nvPr>
            <p:ph type="sldImg"/>
          </p:nvPr>
        </p:nvSpPr>
        <p:spPr>
          <a:prstGeom prst="rect">
            <a:avLst/>
          </a:prstGeom>
        </p:spPr>
        <p:txBody>
          <a:bodyPr/>
          <a:lstStyle/>
          <a:p>
            <a:pPr/>
          </a:p>
        </p:txBody>
      </p:sp>
      <p:sp>
        <p:nvSpPr>
          <p:cNvPr id="1586" name="Shape 158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5" name="Shape 1605"/>
          <p:cNvSpPr/>
          <p:nvPr>
            <p:ph type="sldImg"/>
          </p:nvPr>
        </p:nvSpPr>
        <p:spPr>
          <a:prstGeom prst="rect">
            <a:avLst/>
          </a:prstGeom>
        </p:spPr>
        <p:txBody>
          <a:bodyPr/>
          <a:lstStyle/>
          <a:p>
            <a:pPr/>
          </a:p>
        </p:txBody>
      </p:sp>
      <p:sp>
        <p:nvSpPr>
          <p:cNvPr id="1606" name="Shape 160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5" name="Shape 1625"/>
          <p:cNvSpPr/>
          <p:nvPr>
            <p:ph type="sldImg"/>
          </p:nvPr>
        </p:nvSpPr>
        <p:spPr>
          <a:prstGeom prst="rect">
            <a:avLst/>
          </a:prstGeom>
        </p:spPr>
        <p:txBody>
          <a:bodyPr/>
          <a:lstStyle/>
          <a:p>
            <a:pPr/>
          </a:p>
        </p:txBody>
      </p:sp>
      <p:sp>
        <p:nvSpPr>
          <p:cNvPr id="1626" name="Shape 162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6" name="Shape 1646"/>
          <p:cNvSpPr/>
          <p:nvPr>
            <p:ph type="sldImg"/>
          </p:nvPr>
        </p:nvSpPr>
        <p:spPr>
          <a:prstGeom prst="rect">
            <a:avLst/>
          </a:prstGeom>
        </p:spPr>
        <p:txBody>
          <a:bodyPr/>
          <a:lstStyle/>
          <a:p>
            <a:pPr/>
          </a:p>
        </p:txBody>
      </p:sp>
      <p:sp>
        <p:nvSpPr>
          <p:cNvPr id="1647" name="Shape 1647"/>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7" name="Shape 1667"/>
          <p:cNvSpPr/>
          <p:nvPr>
            <p:ph type="sldImg"/>
          </p:nvPr>
        </p:nvSpPr>
        <p:spPr>
          <a:prstGeom prst="rect">
            <a:avLst/>
          </a:prstGeom>
        </p:spPr>
        <p:txBody>
          <a:bodyPr/>
          <a:lstStyle/>
          <a:p>
            <a:pPr/>
          </a:p>
        </p:txBody>
      </p:sp>
      <p:sp>
        <p:nvSpPr>
          <p:cNvPr id="1668" name="Shape 166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8" name="Shape 1688"/>
          <p:cNvSpPr/>
          <p:nvPr>
            <p:ph type="sldImg"/>
          </p:nvPr>
        </p:nvSpPr>
        <p:spPr>
          <a:prstGeom prst="rect">
            <a:avLst/>
          </a:prstGeom>
        </p:spPr>
        <p:txBody>
          <a:bodyPr/>
          <a:lstStyle/>
          <a:p>
            <a:pPr/>
          </a:p>
        </p:txBody>
      </p:sp>
      <p:sp>
        <p:nvSpPr>
          <p:cNvPr id="1689" name="Shape 1689"/>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9" name="Shape 1709"/>
          <p:cNvSpPr/>
          <p:nvPr>
            <p:ph type="sldImg"/>
          </p:nvPr>
        </p:nvSpPr>
        <p:spPr>
          <a:prstGeom prst="rect">
            <a:avLst/>
          </a:prstGeom>
        </p:spPr>
        <p:txBody>
          <a:bodyPr/>
          <a:lstStyle/>
          <a:p>
            <a:pPr/>
          </a:p>
        </p:txBody>
      </p:sp>
      <p:sp>
        <p:nvSpPr>
          <p:cNvPr id="1710" name="Shape 171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1" name="Shape 1731"/>
          <p:cNvSpPr/>
          <p:nvPr>
            <p:ph type="sldImg"/>
          </p:nvPr>
        </p:nvSpPr>
        <p:spPr>
          <a:prstGeom prst="rect">
            <a:avLst/>
          </a:prstGeom>
        </p:spPr>
        <p:txBody>
          <a:bodyPr/>
          <a:lstStyle/>
          <a:p>
            <a:pPr/>
          </a:p>
        </p:txBody>
      </p:sp>
      <p:sp>
        <p:nvSpPr>
          <p:cNvPr id="1732" name="Shape 1732"/>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3" name="Shape 1753"/>
          <p:cNvSpPr/>
          <p:nvPr>
            <p:ph type="sldImg"/>
          </p:nvPr>
        </p:nvSpPr>
        <p:spPr>
          <a:prstGeom prst="rect">
            <a:avLst/>
          </a:prstGeom>
        </p:spPr>
        <p:txBody>
          <a:bodyPr/>
          <a:lstStyle/>
          <a:p>
            <a:pPr/>
          </a:p>
        </p:txBody>
      </p:sp>
      <p:sp>
        <p:nvSpPr>
          <p:cNvPr id="1754" name="Shape 1754"/>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5" name="Shape 1775"/>
          <p:cNvSpPr/>
          <p:nvPr>
            <p:ph type="sldImg"/>
          </p:nvPr>
        </p:nvSpPr>
        <p:spPr>
          <a:prstGeom prst="rect">
            <a:avLst/>
          </a:prstGeom>
        </p:spPr>
        <p:txBody>
          <a:bodyPr/>
          <a:lstStyle/>
          <a:p>
            <a:pPr/>
          </a:p>
        </p:txBody>
      </p:sp>
      <p:sp>
        <p:nvSpPr>
          <p:cNvPr id="1776" name="Shape 177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7" name="Shape 1797"/>
          <p:cNvSpPr/>
          <p:nvPr>
            <p:ph type="sldImg"/>
          </p:nvPr>
        </p:nvSpPr>
        <p:spPr>
          <a:prstGeom prst="rect">
            <a:avLst/>
          </a:prstGeom>
        </p:spPr>
        <p:txBody>
          <a:bodyPr/>
          <a:lstStyle/>
          <a:p>
            <a:pPr/>
          </a:p>
        </p:txBody>
      </p:sp>
      <p:sp>
        <p:nvSpPr>
          <p:cNvPr id="1798" name="Shape 1798"/>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9" name="Shape 1819"/>
          <p:cNvSpPr/>
          <p:nvPr>
            <p:ph type="sldImg"/>
          </p:nvPr>
        </p:nvSpPr>
        <p:spPr>
          <a:prstGeom prst="rect">
            <a:avLst/>
          </a:prstGeom>
        </p:spPr>
        <p:txBody>
          <a:bodyPr/>
          <a:lstStyle/>
          <a:p>
            <a:pPr/>
          </a:p>
        </p:txBody>
      </p:sp>
      <p:sp>
        <p:nvSpPr>
          <p:cNvPr id="1820" name="Shape 182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1" name="Shape 1841"/>
          <p:cNvSpPr/>
          <p:nvPr>
            <p:ph type="sldImg"/>
          </p:nvPr>
        </p:nvSpPr>
        <p:spPr>
          <a:prstGeom prst="rect">
            <a:avLst/>
          </a:prstGeom>
        </p:spPr>
        <p:txBody>
          <a:bodyPr/>
          <a:lstStyle/>
          <a:p>
            <a:pPr/>
          </a:p>
        </p:txBody>
      </p:sp>
      <p:sp>
        <p:nvSpPr>
          <p:cNvPr id="1842" name="Shape 1842"/>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3" name="Shape 1863"/>
          <p:cNvSpPr/>
          <p:nvPr>
            <p:ph type="sldImg"/>
          </p:nvPr>
        </p:nvSpPr>
        <p:spPr>
          <a:prstGeom prst="rect">
            <a:avLst/>
          </a:prstGeom>
        </p:spPr>
        <p:txBody>
          <a:bodyPr/>
          <a:lstStyle/>
          <a:p>
            <a:pPr/>
          </a:p>
        </p:txBody>
      </p:sp>
      <p:sp>
        <p:nvSpPr>
          <p:cNvPr id="1864" name="Shape 1864"/>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6" name="Shape 1886"/>
          <p:cNvSpPr/>
          <p:nvPr>
            <p:ph type="sldImg"/>
          </p:nvPr>
        </p:nvSpPr>
        <p:spPr>
          <a:prstGeom prst="rect">
            <a:avLst/>
          </a:prstGeom>
        </p:spPr>
        <p:txBody>
          <a:bodyPr/>
          <a:lstStyle/>
          <a:p>
            <a:pPr/>
          </a:p>
        </p:txBody>
      </p:sp>
      <p:sp>
        <p:nvSpPr>
          <p:cNvPr id="1887" name="Shape 1887"/>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9" name="Shape 1909"/>
          <p:cNvSpPr/>
          <p:nvPr>
            <p:ph type="sldImg"/>
          </p:nvPr>
        </p:nvSpPr>
        <p:spPr>
          <a:prstGeom prst="rect">
            <a:avLst/>
          </a:prstGeom>
        </p:spPr>
        <p:txBody>
          <a:bodyPr/>
          <a:lstStyle/>
          <a:p>
            <a:pPr/>
          </a:p>
        </p:txBody>
      </p:sp>
      <p:sp>
        <p:nvSpPr>
          <p:cNvPr id="1910" name="Shape 1910"/>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2" name="Shape 1932"/>
          <p:cNvSpPr/>
          <p:nvPr>
            <p:ph type="sldImg"/>
          </p:nvPr>
        </p:nvSpPr>
        <p:spPr>
          <a:prstGeom prst="rect">
            <a:avLst/>
          </a:prstGeom>
        </p:spPr>
        <p:txBody>
          <a:bodyPr/>
          <a:lstStyle/>
          <a:p>
            <a:pPr/>
          </a:p>
        </p:txBody>
      </p:sp>
      <p:sp>
        <p:nvSpPr>
          <p:cNvPr id="1933" name="Shape 1933"/>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5" name="Shape 1955"/>
          <p:cNvSpPr/>
          <p:nvPr>
            <p:ph type="sldImg"/>
          </p:nvPr>
        </p:nvSpPr>
        <p:spPr>
          <a:prstGeom prst="rect">
            <a:avLst/>
          </a:prstGeom>
        </p:spPr>
        <p:txBody>
          <a:bodyPr/>
          <a:lstStyle/>
          <a:p>
            <a:pPr/>
          </a:p>
        </p:txBody>
      </p:sp>
      <p:sp>
        <p:nvSpPr>
          <p:cNvPr id="1956" name="Shape 1956"/>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8" name="Shape 1978"/>
          <p:cNvSpPr/>
          <p:nvPr>
            <p:ph type="sldImg"/>
          </p:nvPr>
        </p:nvSpPr>
        <p:spPr>
          <a:prstGeom prst="rect">
            <a:avLst/>
          </a:prstGeom>
        </p:spPr>
        <p:txBody>
          <a:bodyPr/>
          <a:lstStyle/>
          <a:p>
            <a:pPr/>
          </a:p>
        </p:txBody>
      </p:sp>
      <p:sp>
        <p:nvSpPr>
          <p:cNvPr id="1979" name="Shape 1979"/>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1" name="Shape 2001"/>
          <p:cNvSpPr/>
          <p:nvPr>
            <p:ph type="sldImg"/>
          </p:nvPr>
        </p:nvSpPr>
        <p:spPr>
          <a:prstGeom prst="rect">
            <a:avLst/>
          </a:prstGeom>
        </p:spPr>
        <p:txBody>
          <a:bodyPr/>
          <a:lstStyle/>
          <a:p>
            <a:pPr/>
          </a:p>
        </p:txBody>
      </p:sp>
      <p:sp>
        <p:nvSpPr>
          <p:cNvPr id="2002" name="Shape 2002"/>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4" name="Shape 2024"/>
          <p:cNvSpPr/>
          <p:nvPr>
            <p:ph type="sldImg"/>
          </p:nvPr>
        </p:nvSpPr>
        <p:spPr>
          <a:prstGeom prst="rect">
            <a:avLst/>
          </a:prstGeom>
        </p:spPr>
        <p:txBody>
          <a:bodyPr/>
          <a:lstStyle/>
          <a:p>
            <a:pPr/>
          </a:p>
        </p:txBody>
      </p:sp>
      <p:sp>
        <p:nvSpPr>
          <p:cNvPr id="2025" name="Shape 2025"/>
          <p:cNvSpPr/>
          <p:nvPr>
            <p:ph type="body" sz="quarter" idx="1"/>
          </p:nvPr>
        </p:nvSpPr>
        <p:spPr>
          <a:prstGeom prst="rect">
            <a:avLst/>
          </a:prstGeom>
        </p:spPr>
        <p:txBody>
          <a:bodyPr/>
          <a:lstStyle/>
          <a:p>
            <a:pPr/>
            <a:r>
              <a:t>Welcome ,,,some will consider us a sister organization to Habitat for Humanity. </a:t>
            </a:r>
          </a:p>
          <a:p>
            <a:pPr/>
            <a:r>
              <a:t>They build homes, we bring health to homes and communities. but we really do so much more.</a:t>
            </a:r>
          </a:p>
          <a:p>
            <a:pPr/>
            <a:r>
              <a:t>Let me tell you our story...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2095500" y="2235200"/>
            <a:ext cx="17170400" cy="4521200"/>
          </a:xfrm>
          <a:prstGeom prst="rect">
            <a:avLst/>
          </a:prstGeom>
        </p:spPr>
        <p:txBody>
          <a:bodyPr anchor="b"/>
          <a:lstStyle/>
          <a:p>
            <a:pPr/>
            <a:r>
              <a:t>Title Text</a:t>
            </a:r>
          </a:p>
        </p:txBody>
      </p:sp>
      <p:sp>
        <p:nvSpPr>
          <p:cNvPr id="12" name="Body Level One…"/>
          <p:cNvSpPr txBox="1"/>
          <p:nvPr>
            <p:ph type="body" sz="quarter" idx="1"/>
          </p:nvPr>
        </p:nvSpPr>
        <p:spPr>
          <a:xfrm>
            <a:off x="2095500" y="6883400"/>
            <a:ext cx="17170400" cy="1549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7" name="Image"/>
          <p:cNvSpPr/>
          <p:nvPr>
            <p:ph type="pic" sz="quarter" idx="13"/>
          </p:nvPr>
        </p:nvSpPr>
        <p:spPr>
          <a:xfrm>
            <a:off x="11239500" y="2933700"/>
            <a:ext cx="5629275" cy="7505700"/>
          </a:xfrm>
          <a:prstGeom prst="rect">
            <a:avLst/>
          </a:prstGeom>
          <a:ln w="25400">
            <a:solidFill>
              <a:srgbClr val="FFFFFF"/>
            </a:solidFill>
          </a:ln>
        </p:spPr>
        <p:txBody>
          <a:bodyPr lIns="91439" tIns="45719" rIns="91439" bIns="45719" anchor="t"/>
          <a:lstStyle/>
          <a:p>
            <a:pPr/>
          </a:p>
        </p:txBody>
      </p:sp>
      <p:sp>
        <p:nvSpPr>
          <p:cNvPr id="88" name="Title Text"/>
          <p:cNvSpPr txBox="1"/>
          <p:nvPr>
            <p:ph type="title"/>
          </p:nvPr>
        </p:nvSpPr>
        <p:spPr>
          <a:xfrm>
            <a:off x="1041400" y="2082800"/>
            <a:ext cx="9626600" cy="4521200"/>
          </a:xfrm>
          <a:prstGeom prst="rect">
            <a:avLst/>
          </a:prstGeom>
        </p:spPr>
        <p:txBody>
          <a:bodyPr anchor="b"/>
          <a:lstStyle>
            <a:lvl1pPr>
              <a:defRPr sz="9800"/>
            </a:lvl1pPr>
          </a:lstStyle>
          <a:p>
            <a:pPr/>
            <a:r>
              <a:t>Title Text</a:t>
            </a:r>
          </a:p>
        </p:txBody>
      </p:sp>
      <p:sp>
        <p:nvSpPr>
          <p:cNvPr id="89" name="Body Level One…"/>
          <p:cNvSpPr txBox="1"/>
          <p:nvPr>
            <p:ph type="body" sz="quarter" idx="1"/>
          </p:nvPr>
        </p:nvSpPr>
        <p:spPr>
          <a:xfrm>
            <a:off x="1041400" y="6705600"/>
            <a:ext cx="9626600" cy="4521200"/>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7" name="Image"/>
          <p:cNvSpPr/>
          <p:nvPr>
            <p:ph type="pic" sz="quarter" idx="13"/>
          </p:nvPr>
        </p:nvSpPr>
        <p:spPr>
          <a:xfrm>
            <a:off x="11239500" y="2933700"/>
            <a:ext cx="5626100" cy="7505700"/>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Title Text"/>
          <p:cNvSpPr txBox="1"/>
          <p:nvPr>
            <p:ph type="title"/>
          </p:nvPr>
        </p:nvSpPr>
        <p:spPr>
          <a:xfrm>
            <a:off x="1041400" y="2082800"/>
            <a:ext cx="9626600" cy="4521200"/>
          </a:xfrm>
          <a:prstGeom prst="rect">
            <a:avLst/>
          </a:prstGeom>
        </p:spPr>
        <p:txBody>
          <a:bodyPr anchor="b"/>
          <a:lstStyle>
            <a:lvl1pPr>
              <a:defRPr sz="9800"/>
            </a:lvl1pPr>
          </a:lstStyle>
          <a:p>
            <a:pPr/>
            <a:r>
              <a:t>Title Text</a:t>
            </a:r>
          </a:p>
        </p:txBody>
      </p:sp>
      <p:sp>
        <p:nvSpPr>
          <p:cNvPr id="99" name="Body Level One…"/>
          <p:cNvSpPr txBox="1"/>
          <p:nvPr>
            <p:ph type="body" sz="quarter" idx="1"/>
          </p:nvPr>
        </p:nvSpPr>
        <p:spPr>
          <a:xfrm>
            <a:off x="1041400" y="6705600"/>
            <a:ext cx="9626600" cy="4521200"/>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7" name="Image"/>
          <p:cNvSpPr/>
          <p:nvPr>
            <p:ph type="pic" sz="quarter" idx="13"/>
          </p:nvPr>
        </p:nvSpPr>
        <p:spPr>
          <a:xfrm>
            <a:off x="11620500" y="4241800"/>
            <a:ext cx="5041900" cy="6718300"/>
          </a:xfrm>
          <a:prstGeom prst="rect">
            <a:avLst/>
          </a:prstGeom>
          <a:ln w="25400">
            <a:solidFill>
              <a:srgbClr val="FFFFFF"/>
            </a:solidFill>
          </a:ln>
        </p:spPr>
        <p:txBody>
          <a:bodyPr lIns="91439" tIns="45719" rIns="91439" bIns="45719" anchor="t"/>
          <a:lstStyle/>
          <a:p>
            <a:pPr/>
          </a:p>
        </p:txBody>
      </p:sp>
      <p:sp>
        <p:nvSpPr>
          <p:cNvPr id="108" name="Title Text"/>
          <p:cNvSpPr txBox="1"/>
          <p:nvPr>
            <p:ph type="title"/>
          </p:nvPr>
        </p:nvSpPr>
        <p:spPr>
          <a:prstGeom prst="rect">
            <a:avLst/>
          </a:prstGeom>
        </p:spPr>
        <p:txBody>
          <a:bodyPr/>
          <a:lstStyle/>
          <a:p>
            <a:pPr/>
            <a:r>
              <a:t>Title Text</a:t>
            </a:r>
          </a:p>
        </p:txBody>
      </p:sp>
      <p:sp>
        <p:nvSpPr>
          <p:cNvPr id="109" name="Body Level One…"/>
          <p:cNvSpPr txBox="1"/>
          <p:nvPr>
            <p:ph type="body" sz="half" idx="1"/>
          </p:nvPr>
        </p:nvSpPr>
        <p:spPr>
          <a:xfrm>
            <a:off x="2095500" y="3784600"/>
            <a:ext cx="82677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sz="half" idx="1"/>
          </p:nvPr>
        </p:nvSpPr>
        <p:spPr>
          <a:xfrm>
            <a:off x="2095500" y="3784600"/>
            <a:ext cx="82677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26" name="Title Text"/>
          <p:cNvSpPr txBox="1"/>
          <p:nvPr>
            <p:ph type="title"/>
          </p:nvPr>
        </p:nvSpPr>
        <p:spPr>
          <a:xfrm>
            <a:off x="2095500" y="2235200"/>
            <a:ext cx="17170400" cy="4521200"/>
          </a:xfrm>
          <a:prstGeom prst="rect">
            <a:avLst/>
          </a:prstGeom>
        </p:spPr>
        <p:txBody>
          <a:bodyPr anchor="b"/>
          <a:lstStyle/>
          <a:p>
            <a:pPr/>
            <a:r>
              <a:t>Title Text</a:t>
            </a:r>
          </a:p>
        </p:txBody>
      </p:sp>
      <p:sp>
        <p:nvSpPr>
          <p:cNvPr id="127" name="Body Level One…"/>
          <p:cNvSpPr txBox="1"/>
          <p:nvPr>
            <p:ph type="body" sz="quarter" idx="1"/>
          </p:nvPr>
        </p:nvSpPr>
        <p:spPr>
          <a:xfrm>
            <a:off x="2095500" y="6883400"/>
            <a:ext cx="17170400" cy="1549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5" name="Title Text"/>
          <p:cNvSpPr txBox="1"/>
          <p:nvPr>
            <p:ph type="title"/>
          </p:nvPr>
        </p:nvSpPr>
        <p:spPr>
          <a:prstGeom prst="rect">
            <a:avLst/>
          </a:prstGeom>
        </p:spPr>
        <p:txBody>
          <a:bodyPr/>
          <a:lstStyle/>
          <a:p>
            <a:pPr/>
            <a:r>
              <a:t>Title Text</a:t>
            </a:r>
          </a:p>
        </p:txBody>
      </p:sp>
      <p:sp>
        <p:nvSpPr>
          <p:cNvPr id="136" name="Body Level One…"/>
          <p:cNvSpPr txBox="1"/>
          <p:nvPr>
            <p:ph type="body" idx="1"/>
          </p:nvPr>
        </p:nvSpPr>
        <p:spPr>
          <a:xfrm>
            <a:off x="2095500" y="3784600"/>
            <a:ext cx="17170400" cy="7810500"/>
          </a:xfrm>
          <a:prstGeom prst="rect">
            <a:avLst/>
          </a:prstGeom>
        </p:spPr>
        <p:txBody>
          <a:bodyPr/>
          <a:lstStyle>
            <a:lvl1pPr>
              <a:spcBef>
                <a:spcPts val="3400"/>
              </a:spcBef>
            </a:lvl1pPr>
            <a:lvl2pPr>
              <a:spcBef>
                <a:spcPts val="3400"/>
              </a:spcBef>
            </a:lvl2pPr>
            <a:lvl3pPr>
              <a:spcBef>
                <a:spcPts val="3400"/>
              </a:spcBef>
            </a:lvl3pPr>
            <a:lvl4pPr>
              <a:spcBef>
                <a:spcPts val="3400"/>
              </a:spcBef>
            </a:lvl4pPr>
            <a:lvl5pPr>
              <a:spcBef>
                <a:spcPts val="3400"/>
              </a:spcBef>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144" name="Title Text"/>
          <p:cNvSpPr txBox="1"/>
          <p:nvPr>
            <p:ph type="title"/>
          </p:nvPr>
        </p:nvSpPr>
        <p:spPr>
          <a:prstGeom prst="rect">
            <a:avLst/>
          </a:prstGeom>
        </p:spPr>
        <p:txBody>
          <a:bodyPr/>
          <a:lstStyle/>
          <a:p>
            <a:pPr/>
            <a:r>
              <a:t>Title Text</a:t>
            </a:r>
          </a:p>
        </p:txBody>
      </p:sp>
      <p:sp>
        <p:nvSpPr>
          <p:cNvPr id="145" name="Body Level One…"/>
          <p:cNvSpPr txBox="1"/>
          <p:nvPr>
            <p:ph type="body" idx="1"/>
          </p:nvPr>
        </p:nvSpPr>
        <p:spPr>
          <a:xfrm>
            <a:off x="2095500" y="3784600"/>
            <a:ext cx="17170400" cy="7810500"/>
          </a:xfrm>
          <a:prstGeom prst="rect">
            <a:avLst/>
          </a:prstGeom>
        </p:spPr>
        <p:txBody>
          <a:bodyPr numCol="2" spcCol="858519" anchor="t"/>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15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68" name="Title Text"/>
          <p:cNvSpPr txBox="1"/>
          <p:nvPr>
            <p:ph type="title"/>
          </p:nvPr>
        </p:nvSpPr>
        <p:spPr>
          <a:prstGeom prst="rect">
            <a:avLst/>
          </a:prstGeom>
        </p:spPr>
        <p:txBody>
          <a:bodyPr/>
          <a:lstStyle/>
          <a:p>
            <a:pPr/>
            <a:r>
              <a:t>Title Text</a:t>
            </a:r>
          </a:p>
        </p:txBody>
      </p:sp>
      <p:sp>
        <p:nvSpPr>
          <p:cNvPr id="1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2095500" y="3784600"/>
            <a:ext cx="17170400" cy="7810500"/>
          </a:xfrm>
          <a:prstGeom prst="rect">
            <a:avLst/>
          </a:prstGeom>
        </p:spPr>
        <p:txBody>
          <a:bodyPr/>
          <a:lstStyle>
            <a:lvl1pPr>
              <a:spcBef>
                <a:spcPts val="3400"/>
              </a:spcBef>
            </a:lvl1pPr>
            <a:lvl2pPr>
              <a:spcBef>
                <a:spcPts val="3400"/>
              </a:spcBef>
            </a:lvl2pPr>
            <a:lvl3pPr>
              <a:spcBef>
                <a:spcPts val="3400"/>
              </a:spcBef>
            </a:lvl3pPr>
            <a:lvl4pPr>
              <a:spcBef>
                <a:spcPts val="3400"/>
              </a:spcBef>
            </a:lvl4pPr>
            <a:lvl5pPr>
              <a:spcBef>
                <a:spcPts val="34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176" name="Title Text"/>
          <p:cNvSpPr txBox="1"/>
          <p:nvPr>
            <p:ph type="title"/>
          </p:nvPr>
        </p:nvSpPr>
        <p:spPr>
          <a:xfrm>
            <a:off x="2095500" y="4064000"/>
            <a:ext cx="17170400" cy="5207000"/>
          </a:xfrm>
          <a:prstGeom prst="rect">
            <a:avLst/>
          </a:prstGeom>
        </p:spPr>
        <p:txBody>
          <a:bodyPr/>
          <a:lstStyle/>
          <a:p>
            <a:pPr/>
            <a:r>
              <a:t>Title Text</a:t>
            </a:r>
          </a:p>
        </p:txBody>
      </p:sp>
      <p:sp>
        <p:nvSpPr>
          <p:cNvPr id="1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184" name="Image"/>
          <p:cNvSpPr/>
          <p:nvPr>
            <p:ph type="pic" sz="quarter" idx="13"/>
          </p:nvPr>
        </p:nvSpPr>
        <p:spPr>
          <a:xfrm>
            <a:off x="6921500" y="3403600"/>
            <a:ext cx="7505700" cy="5629275"/>
          </a:xfrm>
          <a:prstGeom prst="rect">
            <a:avLst/>
          </a:prstGeom>
          <a:ln w="25400">
            <a:solidFill>
              <a:srgbClr val="FFFFFF"/>
            </a:solidFill>
          </a:ln>
        </p:spPr>
        <p:txBody>
          <a:bodyPr lIns="91439" tIns="45719" rIns="91439" bIns="45719" anchor="t"/>
          <a:lstStyle/>
          <a:p>
            <a:pPr/>
          </a:p>
        </p:txBody>
      </p:sp>
      <p:sp>
        <p:nvSpPr>
          <p:cNvPr id="185" name="Title Text"/>
          <p:cNvSpPr txBox="1"/>
          <p:nvPr>
            <p:ph type="title"/>
          </p:nvPr>
        </p:nvSpPr>
        <p:spPr>
          <a:xfrm>
            <a:off x="2095500" y="10071100"/>
            <a:ext cx="17170400" cy="2324100"/>
          </a:xfrm>
          <a:prstGeom prst="rect">
            <a:avLst/>
          </a:prstGeom>
        </p:spPr>
        <p:txBody>
          <a:bodyPr/>
          <a:lstStyle/>
          <a:p>
            <a:pPr/>
            <a:r>
              <a:t>Title Text</a:t>
            </a:r>
          </a:p>
        </p:txBody>
      </p:sp>
      <p:sp>
        <p:nvSpPr>
          <p:cNvPr id="1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193" name="Image"/>
          <p:cNvSpPr/>
          <p:nvPr>
            <p:ph type="pic" sz="quarter" idx="13"/>
          </p:nvPr>
        </p:nvSpPr>
        <p:spPr>
          <a:xfrm>
            <a:off x="6921500" y="3403600"/>
            <a:ext cx="7505700" cy="5629275"/>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194" name="Title Text"/>
          <p:cNvSpPr txBox="1"/>
          <p:nvPr>
            <p:ph type="title"/>
          </p:nvPr>
        </p:nvSpPr>
        <p:spPr>
          <a:xfrm>
            <a:off x="2095500" y="10071100"/>
            <a:ext cx="17170400" cy="2324100"/>
          </a:xfrm>
          <a:prstGeom prst="rect">
            <a:avLst/>
          </a:prstGeom>
        </p:spPr>
        <p:txBody>
          <a:bodyPr/>
          <a:lstStyle/>
          <a:p>
            <a:pPr/>
            <a:r>
              <a:t>Title Text</a:t>
            </a:r>
          </a:p>
        </p:txBody>
      </p:sp>
      <p:sp>
        <p:nvSpPr>
          <p:cNvPr id="1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202" name="Image"/>
          <p:cNvSpPr/>
          <p:nvPr>
            <p:ph type="pic" sz="quarter" idx="13"/>
          </p:nvPr>
        </p:nvSpPr>
        <p:spPr>
          <a:xfrm>
            <a:off x="11239500" y="2933700"/>
            <a:ext cx="5629275" cy="7505700"/>
          </a:xfrm>
          <a:prstGeom prst="rect">
            <a:avLst/>
          </a:prstGeom>
          <a:ln w="25400">
            <a:solidFill>
              <a:srgbClr val="FFFFFF"/>
            </a:solidFill>
          </a:ln>
        </p:spPr>
        <p:txBody>
          <a:bodyPr lIns="91439" tIns="45719" rIns="91439" bIns="45719" anchor="t"/>
          <a:lstStyle/>
          <a:p>
            <a:pPr/>
          </a:p>
        </p:txBody>
      </p:sp>
      <p:sp>
        <p:nvSpPr>
          <p:cNvPr id="203" name="Title Text"/>
          <p:cNvSpPr txBox="1"/>
          <p:nvPr>
            <p:ph type="title"/>
          </p:nvPr>
        </p:nvSpPr>
        <p:spPr>
          <a:xfrm>
            <a:off x="1041400" y="2082800"/>
            <a:ext cx="9626600" cy="4521200"/>
          </a:xfrm>
          <a:prstGeom prst="rect">
            <a:avLst/>
          </a:prstGeom>
        </p:spPr>
        <p:txBody>
          <a:bodyPr anchor="b"/>
          <a:lstStyle>
            <a:lvl1pPr>
              <a:defRPr sz="9800"/>
            </a:lvl1pPr>
          </a:lstStyle>
          <a:p>
            <a:pPr/>
            <a:r>
              <a:t>Title Text</a:t>
            </a:r>
          </a:p>
        </p:txBody>
      </p:sp>
      <p:sp>
        <p:nvSpPr>
          <p:cNvPr id="204" name="Body Level One…"/>
          <p:cNvSpPr txBox="1"/>
          <p:nvPr>
            <p:ph type="body" sz="quarter" idx="1"/>
          </p:nvPr>
        </p:nvSpPr>
        <p:spPr>
          <a:xfrm>
            <a:off x="1041400" y="6705600"/>
            <a:ext cx="9626600" cy="4521200"/>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212" name="Image"/>
          <p:cNvSpPr/>
          <p:nvPr>
            <p:ph type="pic" sz="quarter" idx="13"/>
          </p:nvPr>
        </p:nvSpPr>
        <p:spPr>
          <a:xfrm>
            <a:off x="11239500" y="2933700"/>
            <a:ext cx="5626100" cy="7505700"/>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213" name="Title Text"/>
          <p:cNvSpPr txBox="1"/>
          <p:nvPr>
            <p:ph type="title"/>
          </p:nvPr>
        </p:nvSpPr>
        <p:spPr>
          <a:xfrm>
            <a:off x="1041400" y="2082800"/>
            <a:ext cx="9626600" cy="4521200"/>
          </a:xfrm>
          <a:prstGeom prst="rect">
            <a:avLst/>
          </a:prstGeom>
        </p:spPr>
        <p:txBody>
          <a:bodyPr anchor="b"/>
          <a:lstStyle>
            <a:lvl1pPr>
              <a:defRPr sz="9800"/>
            </a:lvl1pPr>
          </a:lstStyle>
          <a:p>
            <a:pPr/>
            <a:r>
              <a:t>Title Text</a:t>
            </a:r>
          </a:p>
        </p:txBody>
      </p:sp>
      <p:sp>
        <p:nvSpPr>
          <p:cNvPr id="214" name="Body Level One…"/>
          <p:cNvSpPr txBox="1"/>
          <p:nvPr>
            <p:ph type="body" sz="quarter" idx="1"/>
          </p:nvPr>
        </p:nvSpPr>
        <p:spPr>
          <a:xfrm>
            <a:off x="1041400" y="6705600"/>
            <a:ext cx="9626600" cy="4521200"/>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a:r>
              <a:t>Body Level One</a:t>
            </a:r>
          </a:p>
          <a:p>
            <a:pPr lvl="1"/>
            <a:r>
              <a:t>Body Level Two</a:t>
            </a:r>
          </a:p>
          <a:p>
            <a:pPr lvl="2"/>
            <a:r>
              <a:t>Body Level Three</a:t>
            </a:r>
          </a:p>
          <a:p>
            <a:pPr lvl="3"/>
            <a:r>
              <a:t>Body Level Four</a:t>
            </a:r>
          </a:p>
          <a:p>
            <a:pPr lvl="4"/>
            <a:r>
              <a:t>Body Level Five</a:t>
            </a:r>
          </a:p>
        </p:txBody>
      </p:sp>
      <p:sp>
        <p:nvSpPr>
          <p:cNvPr id="2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222" name="Image"/>
          <p:cNvSpPr/>
          <p:nvPr>
            <p:ph type="pic" sz="quarter" idx="13"/>
          </p:nvPr>
        </p:nvSpPr>
        <p:spPr>
          <a:xfrm>
            <a:off x="11620500" y="4241800"/>
            <a:ext cx="5041900" cy="6718300"/>
          </a:xfrm>
          <a:prstGeom prst="rect">
            <a:avLst/>
          </a:prstGeom>
          <a:ln w="25400">
            <a:solidFill>
              <a:srgbClr val="FFFFFF"/>
            </a:solidFill>
          </a:ln>
        </p:spPr>
        <p:txBody>
          <a:bodyPr lIns="91439" tIns="45719" rIns="91439" bIns="45719" anchor="t"/>
          <a:lstStyle/>
          <a:p>
            <a:pPr/>
          </a:p>
        </p:txBody>
      </p:sp>
      <p:sp>
        <p:nvSpPr>
          <p:cNvPr id="223" name="Title Text"/>
          <p:cNvSpPr txBox="1"/>
          <p:nvPr>
            <p:ph type="title"/>
          </p:nvPr>
        </p:nvSpPr>
        <p:spPr>
          <a:prstGeom prst="rect">
            <a:avLst/>
          </a:prstGeom>
        </p:spPr>
        <p:txBody>
          <a:bodyPr/>
          <a:lstStyle/>
          <a:p>
            <a:pPr/>
            <a:r>
              <a:t>Title Text</a:t>
            </a:r>
          </a:p>
        </p:txBody>
      </p:sp>
      <p:sp>
        <p:nvSpPr>
          <p:cNvPr id="224" name="Body Level One…"/>
          <p:cNvSpPr txBox="1"/>
          <p:nvPr>
            <p:ph type="body" sz="half" idx="1"/>
          </p:nvPr>
        </p:nvSpPr>
        <p:spPr>
          <a:xfrm>
            <a:off x="2095500" y="3784600"/>
            <a:ext cx="82677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2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232" name="Title Text"/>
          <p:cNvSpPr txBox="1"/>
          <p:nvPr>
            <p:ph type="title"/>
          </p:nvPr>
        </p:nvSpPr>
        <p:spPr>
          <a:prstGeom prst="rect">
            <a:avLst/>
          </a:prstGeom>
        </p:spPr>
        <p:txBody>
          <a:bodyPr/>
          <a:lstStyle/>
          <a:p>
            <a:pPr/>
            <a:r>
              <a:t>Title Text</a:t>
            </a:r>
          </a:p>
        </p:txBody>
      </p:sp>
      <p:sp>
        <p:nvSpPr>
          <p:cNvPr id="233" name="Body Level One…"/>
          <p:cNvSpPr txBox="1"/>
          <p:nvPr>
            <p:ph type="body" sz="half" idx="1"/>
          </p:nvPr>
        </p:nvSpPr>
        <p:spPr>
          <a:xfrm>
            <a:off x="2095500" y="3784600"/>
            <a:ext cx="82677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2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241" name="Title Text"/>
          <p:cNvSpPr txBox="1"/>
          <p:nvPr>
            <p:ph type="title"/>
          </p:nvPr>
        </p:nvSpPr>
        <p:spPr>
          <a:prstGeom prst="rect">
            <a:avLst/>
          </a:prstGeom>
        </p:spPr>
        <p:txBody>
          <a:bodyPr/>
          <a:lstStyle/>
          <a:p>
            <a:pPr/>
            <a:r>
              <a:t>Title Text</a:t>
            </a:r>
          </a:p>
        </p:txBody>
      </p:sp>
      <p:sp>
        <p:nvSpPr>
          <p:cNvPr id="242" name="Body Level One…"/>
          <p:cNvSpPr txBox="1"/>
          <p:nvPr>
            <p:ph type="body" sz="quarter" idx="1"/>
          </p:nvPr>
        </p:nvSpPr>
        <p:spPr>
          <a:xfrm>
            <a:off x="12763500" y="3784600"/>
            <a:ext cx="65024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2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250" name="Title Text"/>
          <p:cNvSpPr txBox="1"/>
          <p:nvPr>
            <p:ph type="title"/>
          </p:nvPr>
        </p:nvSpPr>
        <p:spPr>
          <a:prstGeom prst="rect">
            <a:avLst/>
          </a:prstGeom>
        </p:spPr>
        <p:txBody>
          <a:bodyPr/>
          <a:lstStyle/>
          <a:p>
            <a:pPr/>
            <a:r>
              <a:t>Title Text</a:t>
            </a:r>
          </a:p>
        </p:txBody>
      </p:sp>
      <p:sp>
        <p:nvSpPr>
          <p:cNvPr id="251" name="Body Level One…"/>
          <p:cNvSpPr txBox="1"/>
          <p:nvPr>
            <p:ph type="body" sz="quarter" idx="1"/>
          </p:nvPr>
        </p:nvSpPr>
        <p:spPr>
          <a:xfrm>
            <a:off x="12763500" y="3784600"/>
            <a:ext cx="65024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2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2095500" y="3784600"/>
            <a:ext cx="17170400" cy="7810500"/>
          </a:xfrm>
          <a:prstGeom prst="rect">
            <a:avLst/>
          </a:prstGeom>
        </p:spPr>
        <p:txBody>
          <a:bodyPr numCol="2" spcCol="858519" anchor="t"/>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2095500" y="4064000"/>
            <a:ext cx="17170400" cy="52070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quarter" idx="13"/>
          </p:nvPr>
        </p:nvSpPr>
        <p:spPr>
          <a:xfrm>
            <a:off x="6921500" y="3403600"/>
            <a:ext cx="7505700" cy="5629275"/>
          </a:xfrm>
          <a:prstGeom prst="rect">
            <a:avLst/>
          </a:prstGeom>
          <a:ln w="25400">
            <a:solidFill>
              <a:srgbClr val="FFFFFF"/>
            </a:solidFill>
          </a:ln>
        </p:spPr>
        <p:txBody>
          <a:bodyPr lIns="91439" tIns="45719" rIns="91439" bIns="45719" anchor="t"/>
          <a:lstStyle/>
          <a:p>
            <a:pPr/>
          </a:p>
        </p:txBody>
      </p:sp>
      <p:sp>
        <p:nvSpPr>
          <p:cNvPr id="70" name="Title Text"/>
          <p:cNvSpPr txBox="1"/>
          <p:nvPr>
            <p:ph type="title"/>
          </p:nvPr>
        </p:nvSpPr>
        <p:spPr>
          <a:xfrm>
            <a:off x="2095500" y="10071100"/>
            <a:ext cx="17170400" cy="23241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Image"/>
          <p:cNvSpPr/>
          <p:nvPr>
            <p:ph type="pic" sz="quarter" idx="13"/>
          </p:nvPr>
        </p:nvSpPr>
        <p:spPr>
          <a:xfrm>
            <a:off x="6921500" y="3403600"/>
            <a:ext cx="7505700" cy="5629275"/>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Title Text"/>
          <p:cNvSpPr txBox="1"/>
          <p:nvPr>
            <p:ph type="title"/>
          </p:nvPr>
        </p:nvSpPr>
        <p:spPr>
          <a:xfrm>
            <a:off x="2095500" y="10071100"/>
            <a:ext cx="17170400" cy="2324100"/>
          </a:xfrm>
          <a:prstGeom prst="rect">
            <a:avLst/>
          </a:prstGeom>
        </p:spPr>
        <p:txBody>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095500" y="1739900"/>
            <a:ext cx="17170400" cy="986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Slide Number"/>
          <p:cNvSpPr txBox="1"/>
          <p:nvPr>
            <p:ph type="sldNum" sz="quarter" idx="2"/>
          </p:nvPr>
        </p:nvSpPr>
        <p:spPr>
          <a:xfrm>
            <a:off x="10452100" y="12700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
        <p:nvSpPr>
          <p:cNvPr id="4" name="Title Text"/>
          <p:cNvSpPr txBox="1"/>
          <p:nvPr>
            <p:ph type="title"/>
          </p:nvPr>
        </p:nvSpPr>
        <p:spPr>
          <a:xfrm>
            <a:off x="2095500" y="342900"/>
            <a:ext cx="17170400" cy="334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800" u="none">
          <a:ln>
            <a:noFill/>
          </a:ln>
          <a:solidFill>
            <a:srgbClr val="FFFFFF"/>
          </a:solidFill>
          <a:uFillTx/>
          <a:latin typeface="+mn-lt"/>
          <a:ea typeface="+mn-ea"/>
          <a:cs typeface="+mn-cs"/>
          <a:sym typeface="Gill Sans"/>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800" u="none">
          <a:ln>
            <a:noFill/>
          </a:ln>
          <a:solidFill>
            <a:srgbClr val="FFFFFF"/>
          </a:solidFill>
          <a:uFillTx/>
          <a:latin typeface="+mn-lt"/>
          <a:ea typeface="+mn-ea"/>
          <a:cs typeface="+mn-cs"/>
          <a:sym typeface="Gill Sans"/>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800" u="none">
          <a:ln>
            <a:noFill/>
          </a:ln>
          <a:solidFill>
            <a:srgbClr val="FFFFFF"/>
          </a:solidFill>
          <a:uFillTx/>
          <a:latin typeface="+mn-lt"/>
          <a:ea typeface="+mn-ea"/>
          <a:cs typeface="+mn-cs"/>
          <a:sym typeface="Gill Sans"/>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800" u="none">
          <a:ln>
            <a:noFill/>
          </a:ln>
          <a:solidFill>
            <a:srgbClr val="FFFFFF"/>
          </a:solidFill>
          <a:uFillTx/>
          <a:latin typeface="+mn-lt"/>
          <a:ea typeface="+mn-ea"/>
          <a:cs typeface="+mn-cs"/>
          <a:sym typeface="Gill Sans"/>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800" u="none">
          <a:ln>
            <a:noFill/>
          </a:ln>
          <a:solidFill>
            <a:srgbClr val="FFFFFF"/>
          </a:solidFill>
          <a:uFillTx/>
          <a:latin typeface="+mn-lt"/>
          <a:ea typeface="+mn-ea"/>
          <a:cs typeface="+mn-cs"/>
          <a:sym typeface="Gill Sans"/>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800" u="none">
          <a:ln>
            <a:noFill/>
          </a:ln>
          <a:solidFill>
            <a:srgbClr val="FFFFFF"/>
          </a:solidFill>
          <a:uFillTx/>
          <a:latin typeface="+mn-lt"/>
          <a:ea typeface="+mn-ea"/>
          <a:cs typeface="+mn-cs"/>
          <a:sym typeface="Gill Sans"/>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800" u="none">
          <a:ln>
            <a:noFill/>
          </a:ln>
          <a:solidFill>
            <a:srgbClr val="FFFFFF"/>
          </a:solidFill>
          <a:uFillTx/>
          <a:latin typeface="+mn-lt"/>
          <a:ea typeface="+mn-ea"/>
          <a:cs typeface="+mn-cs"/>
          <a:sym typeface="Gill Sans"/>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800" u="none">
          <a:ln>
            <a:noFill/>
          </a:ln>
          <a:solidFill>
            <a:srgbClr val="FFFFFF"/>
          </a:solidFill>
          <a:uFillTx/>
          <a:latin typeface="+mn-lt"/>
          <a:ea typeface="+mn-ea"/>
          <a:cs typeface="+mn-cs"/>
          <a:sym typeface="Gill Sans"/>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800" u="none">
          <a:ln>
            <a:noFill/>
          </a:ln>
          <a:solidFill>
            <a:srgbClr val="FFFFFF"/>
          </a:solidFill>
          <a:uFillTx/>
          <a:latin typeface="+mn-lt"/>
          <a:ea typeface="+mn-ea"/>
          <a:cs typeface="+mn-cs"/>
          <a:sym typeface="Gill Sans"/>
        </a:defRPr>
      </a:lvl9pPr>
    </p:titleStyle>
    <p:bodyStyle>
      <a:lvl1pPr marL="889000" marR="0" indent="-571500" algn="l" defTabSz="825500" rtl="0" latinLnBrk="0">
        <a:lnSpc>
          <a:spcPct val="100000"/>
        </a:lnSpc>
        <a:spcBef>
          <a:spcPts val="6800"/>
        </a:spcBef>
        <a:spcAft>
          <a:spcPts val="0"/>
        </a:spcAft>
        <a:buClrTx/>
        <a:buSzPct val="171000"/>
        <a:buFontTx/>
        <a:buChar char="•"/>
        <a:tabLst/>
        <a:defRPr b="0" baseline="0" cap="none" i="0" spc="0" strike="noStrike" sz="5800" u="none">
          <a:ln>
            <a:noFill/>
          </a:ln>
          <a:solidFill>
            <a:srgbClr val="FFFFFF"/>
          </a:solidFill>
          <a:uFillTx/>
          <a:latin typeface="+mn-lt"/>
          <a:ea typeface="+mn-ea"/>
          <a:cs typeface="+mn-cs"/>
          <a:sym typeface="Gill Sans"/>
        </a:defRPr>
      </a:lvl1pPr>
      <a:lvl2pPr marL="1333500" marR="0" indent="-571500" algn="l" defTabSz="825500" rtl="0" latinLnBrk="0">
        <a:lnSpc>
          <a:spcPct val="100000"/>
        </a:lnSpc>
        <a:spcBef>
          <a:spcPts val="6800"/>
        </a:spcBef>
        <a:spcAft>
          <a:spcPts val="0"/>
        </a:spcAft>
        <a:buClrTx/>
        <a:buSzPct val="171000"/>
        <a:buFontTx/>
        <a:buChar char="•"/>
        <a:tabLst/>
        <a:defRPr b="0" baseline="0" cap="none" i="0" spc="0" strike="noStrike" sz="5800" u="none">
          <a:ln>
            <a:noFill/>
          </a:ln>
          <a:solidFill>
            <a:srgbClr val="FFFFFF"/>
          </a:solidFill>
          <a:uFillTx/>
          <a:latin typeface="+mn-lt"/>
          <a:ea typeface="+mn-ea"/>
          <a:cs typeface="+mn-cs"/>
          <a:sym typeface="Gill Sans"/>
        </a:defRPr>
      </a:lvl2pPr>
      <a:lvl3pPr marL="1778000" marR="0" indent="-571500" algn="l" defTabSz="825500" rtl="0" latinLnBrk="0">
        <a:lnSpc>
          <a:spcPct val="100000"/>
        </a:lnSpc>
        <a:spcBef>
          <a:spcPts val="6800"/>
        </a:spcBef>
        <a:spcAft>
          <a:spcPts val="0"/>
        </a:spcAft>
        <a:buClrTx/>
        <a:buSzPct val="171000"/>
        <a:buFontTx/>
        <a:buChar char="•"/>
        <a:tabLst/>
        <a:defRPr b="0" baseline="0" cap="none" i="0" spc="0" strike="noStrike" sz="5800" u="none">
          <a:ln>
            <a:noFill/>
          </a:ln>
          <a:solidFill>
            <a:srgbClr val="FFFFFF"/>
          </a:solidFill>
          <a:uFillTx/>
          <a:latin typeface="+mn-lt"/>
          <a:ea typeface="+mn-ea"/>
          <a:cs typeface="+mn-cs"/>
          <a:sym typeface="Gill Sans"/>
        </a:defRPr>
      </a:lvl3pPr>
      <a:lvl4pPr marL="2222500" marR="0" indent="-571500" algn="l" defTabSz="825500" rtl="0" latinLnBrk="0">
        <a:lnSpc>
          <a:spcPct val="100000"/>
        </a:lnSpc>
        <a:spcBef>
          <a:spcPts val="6800"/>
        </a:spcBef>
        <a:spcAft>
          <a:spcPts val="0"/>
        </a:spcAft>
        <a:buClrTx/>
        <a:buSzPct val="171000"/>
        <a:buFontTx/>
        <a:buChar char="•"/>
        <a:tabLst/>
        <a:defRPr b="0" baseline="0" cap="none" i="0" spc="0" strike="noStrike" sz="5800" u="none">
          <a:ln>
            <a:noFill/>
          </a:ln>
          <a:solidFill>
            <a:srgbClr val="FFFFFF"/>
          </a:solidFill>
          <a:uFillTx/>
          <a:latin typeface="+mn-lt"/>
          <a:ea typeface="+mn-ea"/>
          <a:cs typeface="+mn-cs"/>
          <a:sym typeface="Gill Sans"/>
        </a:defRPr>
      </a:lvl4pPr>
      <a:lvl5pPr marL="2667000" marR="0" indent="-571500" algn="l" defTabSz="825500" rtl="0" latinLnBrk="0">
        <a:lnSpc>
          <a:spcPct val="100000"/>
        </a:lnSpc>
        <a:spcBef>
          <a:spcPts val="6800"/>
        </a:spcBef>
        <a:spcAft>
          <a:spcPts val="0"/>
        </a:spcAft>
        <a:buClrTx/>
        <a:buSzPct val="171000"/>
        <a:buFontTx/>
        <a:buChar char="•"/>
        <a:tabLst/>
        <a:defRPr b="0" baseline="0" cap="none" i="0" spc="0" strike="noStrike" sz="5800" u="none">
          <a:ln>
            <a:noFill/>
          </a:ln>
          <a:solidFill>
            <a:srgbClr val="FFFFFF"/>
          </a:solidFill>
          <a:uFillTx/>
          <a:latin typeface="+mn-lt"/>
          <a:ea typeface="+mn-ea"/>
          <a:cs typeface="+mn-cs"/>
          <a:sym typeface="Gill Sans"/>
        </a:defRPr>
      </a:lvl5pPr>
      <a:lvl6pPr marL="3022600" marR="0" indent="-571500" algn="l" defTabSz="825500" rtl="0" latinLnBrk="0">
        <a:lnSpc>
          <a:spcPct val="100000"/>
        </a:lnSpc>
        <a:spcBef>
          <a:spcPts val="6800"/>
        </a:spcBef>
        <a:spcAft>
          <a:spcPts val="0"/>
        </a:spcAft>
        <a:buClrTx/>
        <a:buSzPct val="171000"/>
        <a:buFontTx/>
        <a:buChar char="•"/>
        <a:tabLst/>
        <a:defRPr b="0" baseline="0" cap="none" i="0" spc="0" strike="noStrike" sz="5800" u="none">
          <a:ln>
            <a:noFill/>
          </a:ln>
          <a:solidFill>
            <a:srgbClr val="FFFFFF"/>
          </a:solidFill>
          <a:uFillTx/>
          <a:latin typeface="+mn-lt"/>
          <a:ea typeface="+mn-ea"/>
          <a:cs typeface="+mn-cs"/>
          <a:sym typeface="Gill Sans"/>
        </a:defRPr>
      </a:lvl6pPr>
      <a:lvl7pPr marL="3378200" marR="0" indent="-571500" algn="l" defTabSz="825500" rtl="0" latinLnBrk="0">
        <a:lnSpc>
          <a:spcPct val="100000"/>
        </a:lnSpc>
        <a:spcBef>
          <a:spcPts val="6800"/>
        </a:spcBef>
        <a:spcAft>
          <a:spcPts val="0"/>
        </a:spcAft>
        <a:buClrTx/>
        <a:buSzPct val="171000"/>
        <a:buFontTx/>
        <a:buChar char="•"/>
        <a:tabLst/>
        <a:defRPr b="0" baseline="0" cap="none" i="0" spc="0" strike="noStrike" sz="5800" u="none">
          <a:ln>
            <a:noFill/>
          </a:ln>
          <a:solidFill>
            <a:srgbClr val="FFFFFF"/>
          </a:solidFill>
          <a:uFillTx/>
          <a:latin typeface="+mn-lt"/>
          <a:ea typeface="+mn-ea"/>
          <a:cs typeface="+mn-cs"/>
          <a:sym typeface="Gill Sans"/>
        </a:defRPr>
      </a:lvl7pPr>
      <a:lvl8pPr marL="3733800" marR="0" indent="-571500" algn="l" defTabSz="825500" rtl="0" latinLnBrk="0">
        <a:lnSpc>
          <a:spcPct val="100000"/>
        </a:lnSpc>
        <a:spcBef>
          <a:spcPts val="6800"/>
        </a:spcBef>
        <a:spcAft>
          <a:spcPts val="0"/>
        </a:spcAft>
        <a:buClrTx/>
        <a:buSzPct val="171000"/>
        <a:buFontTx/>
        <a:buChar char="•"/>
        <a:tabLst/>
        <a:defRPr b="0" baseline="0" cap="none" i="0" spc="0" strike="noStrike" sz="5800" u="none">
          <a:ln>
            <a:noFill/>
          </a:ln>
          <a:solidFill>
            <a:srgbClr val="FFFFFF"/>
          </a:solidFill>
          <a:uFillTx/>
          <a:latin typeface="+mn-lt"/>
          <a:ea typeface="+mn-ea"/>
          <a:cs typeface="+mn-cs"/>
          <a:sym typeface="Gill Sans"/>
        </a:defRPr>
      </a:lvl8pPr>
      <a:lvl9pPr marL="4089400" marR="0" indent="-571500" algn="l" defTabSz="825500" rtl="0" latinLnBrk="0">
        <a:lnSpc>
          <a:spcPct val="100000"/>
        </a:lnSpc>
        <a:spcBef>
          <a:spcPts val="6800"/>
        </a:spcBef>
        <a:spcAft>
          <a:spcPts val="0"/>
        </a:spcAft>
        <a:buClrTx/>
        <a:buSzPct val="171000"/>
        <a:buFontTx/>
        <a:buChar char="•"/>
        <a:tabLst/>
        <a:defRPr b="0" baseline="0" cap="none" i="0" spc="0" strike="noStrike" sz="5800" u="none">
          <a:ln>
            <a:noFill/>
          </a:ln>
          <a:solidFill>
            <a:srgbClr val="FFFFFF"/>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7.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7.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7.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7.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7.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7.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7.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7.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7.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7.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7.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7.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7.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7.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7.png"/><Relationship Id="rId4" Type="http://schemas.openxmlformats.org/officeDocument/2006/relationships/image" Target="../media/image23.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7.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7.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7.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7.pn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7.pn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Yajna"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audio" Target="../media/media1.m4a"/><Relationship Id="rId5" Type="http://schemas.microsoft.com/office/2007/relationships/media" Target="../media/media1.m4a"/><Relationship Id="rId6"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9.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6.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6.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6.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png"/><Relationship Id="rId4" Type="http://schemas.openxmlformats.org/officeDocument/2006/relationships/image" Target="../media/image11.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2.png"/><Relationship Id="rId4"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4.png"/><Relationship Id="rId4" Type="http://schemas.openxmlformats.org/officeDocument/2006/relationships/image" Target="../media/image13.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png"/><Relationship Id="rId4" Type="http://schemas.openxmlformats.org/officeDocument/2006/relationships/image" Target="../media/image15.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15.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png"/><Relationship Id="rId4" Type="http://schemas.openxmlformats.org/officeDocument/2006/relationships/image" Target="../media/image17.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18.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png"/><Relationship Id="rId4" Type="http://schemas.openxmlformats.org/officeDocument/2006/relationships/image" Target="../media/image19.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png"/><Relationship Id="rId4" Type="http://schemas.openxmlformats.org/officeDocument/2006/relationships/image" Target="../media/image22.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png"/><Relationship Id="rId4" Type="http://schemas.openxmlformats.org/officeDocument/2006/relationships/image" Target="../media/image23.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png"/><Relationship Id="rId4" Type="http://schemas.openxmlformats.org/officeDocument/2006/relationships/image" Target="../media/image23.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png"/><Relationship Id="rId4" Type="http://schemas.openxmlformats.org/officeDocument/2006/relationships/image" Target="../media/image19.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61" name="Simple  Living Centers"/>
          <p:cNvSpPr txBox="1"/>
          <p:nvPr>
            <p:ph type="title"/>
          </p:nvPr>
        </p:nvSpPr>
        <p:spPr>
          <a:xfrm>
            <a:off x="3325700" y="2791776"/>
            <a:ext cx="15180408" cy="5749068"/>
          </a:xfrm>
          <a:prstGeom prst="rect">
            <a:avLst/>
          </a:prstGeom>
        </p:spPr>
        <p:txBody>
          <a:bodyPr/>
          <a:lstStyle/>
          <a:p>
            <a:pPr>
              <a:defRPr b="1" sz="10000">
                <a:latin typeface="Copperplate"/>
                <a:ea typeface="Copperplate"/>
                <a:cs typeface="Copperplate"/>
                <a:sym typeface="Copperplate"/>
              </a:defRPr>
            </a:pPr>
            <a:r>
              <a:rPr>
                <a:effectLst>
                  <a:outerShdw sx="100000" sy="100000" kx="0" ky="0" algn="b" rotWithShape="0" blurRad="76200" dist="0" dir="18900000">
                    <a:srgbClr val="000000">
                      <a:alpha val="80000"/>
                    </a:srgbClr>
                  </a:outerShdw>
                </a:effectLst>
              </a:rPr>
              <a:t>Simple </a:t>
            </a:r>
            <a:endParaRPr>
              <a:effectLst>
                <a:outerShdw sx="100000" sy="100000" kx="0" ky="0" algn="b" rotWithShape="0" blurRad="76200" dist="0" dir="18900000">
                  <a:srgbClr val="000000">
                    <a:alpha val="80000"/>
                  </a:srgbClr>
                </a:outerShdw>
              </a:effectLst>
            </a:endParaRPr>
          </a:p>
          <a:p>
            <a:pPr>
              <a:defRPr b="1" sz="10000">
                <a:latin typeface="Copperplate"/>
                <a:ea typeface="Copperplate"/>
                <a:cs typeface="Copperplate"/>
                <a:sym typeface="Copperplate"/>
              </a:defRPr>
            </a:pPr>
            <a:r>
              <a:rPr>
                <a:effectLst>
                  <a:outerShdw sx="100000" sy="100000" kx="0" ky="0" algn="b" rotWithShape="0" blurRad="76200" dist="0" dir="18900000">
                    <a:srgbClr val="000000">
                      <a:alpha val="80000"/>
                    </a:srgbClr>
                  </a:outerShdw>
                </a:effectLst>
              </a:rPr>
              <a:t>Living Centers</a:t>
            </a:r>
            <a:endParaRPr>
              <a:effectLst>
                <a:outerShdw sx="100000" sy="100000" kx="0" ky="0" algn="b" rotWithShape="0" blurRad="76200" dist="0" dir="18900000">
                  <a:srgbClr val="000000">
                    <a:alpha val="80000"/>
                  </a:srgbClr>
                </a:outerShdw>
              </a:effectLst>
            </a:endParaRPr>
          </a:p>
          <a:p>
            <a:pPr>
              <a:lnSpc>
                <a:spcPct val="110000"/>
              </a:lnSpc>
              <a:defRPr b="1" sz="3200">
                <a:latin typeface="Palatino"/>
                <a:ea typeface="Palatino"/>
                <a:cs typeface="Palatino"/>
                <a:sym typeface="Palatino"/>
              </a:defRPr>
            </a:pPr>
            <a:endParaRPr>
              <a:effectLst>
                <a:outerShdw sx="100000" sy="100000" kx="0" ky="0" algn="b" rotWithShape="0" blurRad="76200" dist="0" dir="18900000">
                  <a:srgbClr val="000000">
                    <a:alpha val="80000"/>
                  </a:srgbClr>
                </a:outerShdw>
              </a:effectLst>
            </a:endParaRPr>
          </a:p>
          <a:p>
            <a:pPr>
              <a:defRPr b="1" i="1" sz="5000">
                <a:latin typeface="Palatino"/>
                <a:ea typeface="Palatino"/>
                <a:cs typeface="Palatino"/>
                <a:sym typeface="Palatino"/>
              </a:defRPr>
            </a:pPr>
          </a:p>
        </p:txBody>
      </p:sp>
      <p:sp>
        <p:nvSpPr>
          <p:cNvPr id="2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3"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15" name="Simple  Living Centers   Simple  Living Centers"/>
          <p:cNvSpPr txBox="1"/>
          <p:nvPr>
            <p:ph type="title"/>
          </p:nvPr>
        </p:nvSpPr>
        <p:spPr>
          <a:xfrm>
            <a:off x="16042067" y="317240"/>
            <a:ext cx="4804684"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7" name="Simple Living Centers are…"/>
          <p:cNvSpPr txBox="1"/>
          <p:nvPr/>
        </p:nvSpPr>
        <p:spPr>
          <a:xfrm>
            <a:off x="1236016" y="1434274"/>
            <a:ext cx="19405601" cy="13078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r>
              <a:t>Simple Living Centers are </a:t>
            </a: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a:p>
            <a:pPr marL="898853" indent="-581353">
              <a:lnSpc>
                <a:spcPct val="110000"/>
              </a:lnSpc>
              <a:buSzPct val="171000"/>
              <a:buChar char="•"/>
              <a:defRPr sz="5900">
                <a:effectLst>
                  <a:outerShdw sx="100000" sy="100000" kx="0" ky="0" algn="b" rotWithShape="0" blurRad="12700" dist="63500" dir="18900000">
                    <a:srgbClr val="000000"/>
                  </a:outerShdw>
                </a:effectLst>
                <a:latin typeface="Palatino"/>
                <a:ea typeface="Palatino"/>
                <a:cs typeface="Palatino"/>
                <a:sym typeface="Palatino"/>
              </a:defRPr>
            </a:pPr>
            <a:r>
              <a:t>Key to understanding the political Kingdom of God</a:t>
            </a:r>
          </a:p>
          <a:p>
            <a:pPr lvl="1" indent="228600">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a:p>
            <a:pPr lvl="1" indent="228600">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r>
              <a:t>Key to understanding the Kingdom of God within each of us and key to the fulness and the Church of the Firstborn.</a:t>
            </a:r>
          </a:p>
          <a:p>
            <a:pPr marL="691661" indent="-691661">
              <a:lnSpc>
                <a:spcPct val="110000"/>
              </a:lnSpc>
              <a:buSzPct val="32000"/>
              <a:buBlip>
                <a:blip r:embed="rId2"/>
              </a:buBlip>
              <a:defRPr sz="5900">
                <a:effectLst>
                  <a:outerShdw sx="100000" sy="100000" kx="0" ky="0" algn="b" rotWithShape="0" blurRad="12700" dist="63500" dir="18900000">
                    <a:srgbClr val="000000"/>
                  </a:outerShdw>
                </a:effectLst>
                <a:latin typeface="Palatino"/>
                <a:ea typeface="Palatino"/>
                <a:cs typeface="Palatino"/>
                <a:sym typeface="Palatino"/>
              </a:defRPr>
            </a:pPr>
            <a:r>
              <a:t>They are key to the work of Elijah and our journey in living a healthy joy filled life for ourselves and generations to come.  </a:t>
            </a: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528"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9"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530"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3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532"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533"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534"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535"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53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537"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538"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39" name="Listening to each center of life will help awaken the next."/>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Listening to each center of life will help awaken the next. </a:t>
            </a:r>
          </a:p>
        </p:txBody>
      </p:sp>
      <p:sp>
        <p:nvSpPr>
          <p:cNvPr id="1540" name="Oval"/>
          <p:cNvSpPr/>
          <p:nvPr/>
        </p:nvSpPr>
        <p:spPr>
          <a:xfrm>
            <a:off x="11957609" y="7525602"/>
            <a:ext cx="3424487" cy="2511575"/>
          </a:xfrm>
          <a:prstGeom prst="ellipse">
            <a:avLst/>
          </a:prstGeom>
          <a:solidFill>
            <a:srgbClr val="FFF995">
              <a:alpha val="3314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41" name="Oval"/>
          <p:cNvSpPr/>
          <p:nvPr/>
        </p:nvSpPr>
        <p:spPr>
          <a:xfrm>
            <a:off x="5050507" y="7525602"/>
            <a:ext cx="3424486" cy="2511575"/>
          </a:xfrm>
          <a:prstGeom prst="ellipse">
            <a:avLst/>
          </a:prstGeom>
          <a:solidFill>
            <a:srgbClr val="FFF995">
              <a:alpha val="3249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42" name="Oval"/>
          <p:cNvSpPr/>
          <p:nvPr/>
        </p:nvSpPr>
        <p:spPr>
          <a:xfrm>
            <a:off x="9538096" y="5896107"/>
            <a:ext cx="1546910" cy="749432"/>
          </a:xfrm>
          <a:prstGeom prst="ellipse">
            <a:avLst/>
          </a:prstGeom>
          <a:solidFill>
            <a:srgbClr val="FF8C03">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43" name="Oval"/>
          <p:cNvSpPr/>
          <p:nvPr/>
        </p:nvSpPr>
        <p:spPr>
          <a:xfrm>
            <a:off x="9673028" y="5507860"/>
            <a:ext cx="1277046" cy="457201"/>
          </a:xfrm>
          <a:prstGeom prst="ellipse">
            <a:avLst/>
          </a:prstGeom>
          <a:solidFill>
            <a:srgbClr val="FFF129"/>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44" name="Oval"/>
          <p:cNvSpPr/>
          <p:nvPr/>
        </p:nvSpPr>
        <p:spPr>
          <a:xfrm>
            <a:off x="9362499" y="4913213"/>
            <a:ext cx="1898105" cy="571699"/>
          </a:xfrm>
          <a:prstGeom prst="ellipse">
            <a:avLst/>
          </a:prstGeom>
          <a:solidFill>
            <a:srgbClr val="17FF0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548"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9"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550"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5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552"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553"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554"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555"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55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557"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558"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59" name="In this center of life, we receive divine directed love."/>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In this center of life, we receive divine directed love. </a:t>
            </a:r>
          </a:p>
        </p:txBody>
      </p:sp>
      <p:sp>
        <p:nvSpPr>
          <p:cNvPr id="1560" name="Oval"/>
          <p:cNvSpPr/>
          <p:nvPr/>
        </p:nvSpPr>
        <p:spPr>
          <a:xfrm>
            <a:off x="11957609" y="7525602"/>
            <a:ext cx="3424487" cy="2511575"/>
          </a:xfrm>
          <a:prstGeom prst="ellipse">
            <a:avLst/>
          </a:prstGeom>
          <a:solidFill>
            <a:srgbClr val="FFF995">
              <a:alpha val="3314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61" name="Oval"/>
          <p:cNvSpPr/>
          <p:nvPr/>
        </p:nvSpPr>
        <p:spPr>
          <a:xfrm>
            <a:off x="5050507" y="7525602"/>
            <a:ext cx="3424486" cy="2511575"/>
          </a:xfrm>
          <a:prstGeom prst="ellipse">
            <a:avLst/>
          </a:prstGeom>
          <a:solidFill>
            <a:srgbClr val="FFF995">
              <a:alpha val="3249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62" name="Oval"/>
          <p:cNvSpPr/>
          <p:nvPr/>
        </p:nvSpPr>
        <p:spPr>
          <a:xfrm>
            <a:off x="9538096" y="5896107"/>
            <a:ext cx="1546910" cy="749432"/>
          </a:xfrm>
          <a:prstGeom prst="ellipse">
            <a:avLst/>
          </a:prstGeom>
          <a:solidFill>
            <a:srgbClr val="FF8C03">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63" name="Oval"/>
          <p:cNvSpPr/>
          <p:nvPr/>
        </p:nvSpPr>
        <p:spPr>
          <a:xfrm>
            <a:off x="9673028" y="5507860"/>
            <a:ext cx="1277046" cy="457201"/>
          </a:xfrm>
          <a:prstGeom prst="ellipse">
            <a:avLst/>
          </a:prstGeom>
          <a:solidFill>
            <a:srgbClr val="FFF129"/>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64" name="Oval"/>
          <p:cNvSpPr/>
          <p:nvPr/>
        </p:nvSpPr>
        <p:spPr>
          <a:xfrm>
            <a:off x="9362499" y="4913213"/>
            <a:ext cx="1898105" cy="571699"/>
          </a:xfrm>
          <a:prstGeom prst="ellipse">
            <a:avLst/>
          </a:prstGeom>
          <a:solidFill>
            <a:srgbClr val="17FF0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568"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9"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570"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7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572"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573"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574"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575"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57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577"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578"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79" name="Not man’s lustful nature - some call love"/>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Not man’s lustful nature - some call love </a:t>
            </a:r>
          </a:p>
        </p:txBody>
      </p:sp>
      <p:sp>
        <p:nvSpPr>
          <p:cNvPr id="1580" name="Oval"/>
          <p:cNvSpPr/>
          <p:nvPr/>
        </p:nvSpPr>
        <p:spPr>
          <a:xfrm>
            <a:off x="11957609" y="7525602"/>
            <a:ext cx="3424487" cy="2511575"/>
          </a:xfrm>
          <a:prstGeom prst="ellipse">
            <a:avLst/>
          </a:prstGeom>
          <a:solidFill>
            <a:srgbClr val="FFF995">
              <a:alpha val="3314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81" name="Oval"/>
          <p:cNvSpPr/>
          <p:nvPr/>
        </p:nvSpPr>
        <p:spPr>
          <a:xfrm>
            <a:off x="5050507" y="7525602"/>
            <a:ext cx="3424486" cy="2511575"/>
          </a:xfrm>
          <a:prstGeom prst="ellipse">
            <a:avLst/>
          </a:prstGeom>
          <a:solidFill>
            <a:srgbClr val="FFF995">
              <a:alpha val="5398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82" name="Oval"/>
          <p:cNvSpPr/>
          <p:nvPr/>
        </p:nvSpPr>
        <p:spPr>
          <a:xfrm>
            <a:off x="9538096" y="5896107"/>
            <a:ext cx="1546910" cy="749432"/>
          </a:xfrm>
          <a:prstGeom prst="ellipse">
            <a:avLst/>
          </a:prstGeom>
          <a:solidFill>
            <a:srgbClr val="FF8C03">
              <a:alpha val="6392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83" name="Oval"/>
          <p:cNvSpPr/>
          <p:nvPr/>
        </p:nvSpPr>
        <p:spPr>
          <a:xfrm>
            <a:off x="9673028" y="5507860"/>
            <a:ext cx="1277046" cy="457201"/>
          </a:xfrm>
          <a:prstGeom prst="ellipse">
            <a:avLst/>
          </a:prstGeom>
          <a:solidFill>
            <a:srgbClr val="FFF129">
              <a:alpha val="8210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84" name="Oval"/>
          <p:cNvSpPr/>
          <p:nvPr/>
        </p:nvSpPr>
        <p:spPr>
          <a:xfrm>
            <a:off x="9362499" y="4913213"/>
            <a:ext cx="1898105" cy="571699"/>
          </a:xfrm>
          <a:prstGeom prst="ellipse">
            <a:avLst/>
          </a:prstGeom>
          <a:solidFill>
            <a:srgbClr val="17FF0F">
              <a:alpha val="3111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588"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9"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590"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9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592"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593"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594"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595"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59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597"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598"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99" name="Or choices to control others, stressful ways, or anxious efforts that get us off the path."/>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Or choices to control others, stressful ways, or anxious efforts that get us off the path. </a:t>
            </a:r>
          </a:p>
        </p:txBody>
      </p:sp>
      <p:sp>
        <p:nvSpPr>
          <p:cNvPr id="1600" name="Oval"/>
          <p:cNvSpPr/>
          <p:nvPr/>
        </p:nvSpPr>
        <p:spPr>
          <a:xfrm>
            <a:off x="11957609" y="7525602"/>
            <a:ext cx="3424487" cy="2511575"/>
          </a:xfrm>
          <a:prstGeom prst="ellipse">
            <a:avLst/>
          </a:prstGeom>
          <a:solidFill>
            <a:srgbClr val="FFF995">
              <a:alpha val="5829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01" name="Oval"/>
          <p:cNvSpPr/>
          <p:nvPr/>
        </p:nvSpPr>
        <p:spPr>
          <a:xfrm>
            <a:off x="5050507" y="7525602"/>
            <a:ext cx="3424486" cy="2511575"/>
          </a:xfrm>
          <a:prstGeom prst="ellipse">
            <a:avLst/>
          </a:prstGeom>
          <a:solidFill>
            <a:srgbClr val="FFF995">
              <a:alpha val="3144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02" name="Oval"/>
          <p:cNvSpPr/>
          <p:nvPr/>
        </p:nvSpPr>
        <p:spPr>
          <a:xfrm>
            <a:off x="9538096" y="5896107"/>
            <a:ext cx="1546910" cy="749432"/>
          </a:xfrm>
          <a:prstGeom prst="ellipse">
            <a:avLst/>
          </a:prstGeom>
          <a:solidFill>
            <a:srgbClr val="FF8C03">
              <a:alpha val="6392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03" name="Oval"/>
          <p:cNvSpPr/>
          <p:nvPr/>
        </p:nvSpPr>
        <p:spPr>
          <a:xfrm>
            <a:off x="9673028" y="5507860"/>
            <a:ext cx="1277046" cy="457201"/>
          </a:xfrm>
          <a:prstGeom prst="ellipse">
            <a:avLst/>
          </a:prstGeom>
          <a:solidFill>
            <a:srgbClr val="FFF129">
              <a:alpha val="8210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04" name="Oval"/>
          <p:cNvSpPr/>
          <p:nvPr/>
        </p:nvSpPr>
        <p:spPr>
          <a:xfrm>
            <a:off x="9362499" y="4913213"/>
            <a:ext cx="1898105" cy="571699"/>
          </a:xfrm>
          <a:prstGeom prst="ellipse">
            <a:avLst/>
          </a:prstGeom>
          <a:solidFill>
            <a:srgbClr val="17FF0F">
              <a:alpha val="3111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608"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9"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610"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1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612"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613"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614"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615"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61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617"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618"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19" name="Receiving divinely directed love can change everything if we will listen to what comes."/>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Receiving divinely directed love can change everything if we will listen to what comes. </a:t>
            </a:r>
          </a:p>
        </p:txBody>
      </p:sp>
      <p:sp>
        <p:nvSpPr>
          <p:cNvPr id="1620" name="Oval"/>
          <p:cNvSpPr/>
          <p:nvPr/>
        </p:nvSpPr>
        <p:spPr>
          <a:xfrm>
            <a:off x="11957609" y="7525602"/>
            <a:ext cx="3424487" cy="2511575"/>
          </a:xfrm>
          <a:prstGeom prst="ellipse">
            <a:avLst/>
          </a:prstGeom>
          <a:solidFill>
            <a:srgbClr val="FFF995">
              <a:alpha val="2685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21" name="Oval"/>
          <p:cNvSpPr/>
          <p:nvPr/>
        </p:nvSpPr>
        <p:spPr>
          <a:xfrm>
            <a:off x="5050507" y="7525602"/>
            <a:ext cx="3424486" cy="2511575"/>
          </a:xfrm>
          <a:prstGeom prst="ellipse">
            <a:avLst/>
          </a:prstGeom>
          <a:solidFill>
            <a:srgbClr val="FFF995">
              <a:alpha val="3144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22" name="Oval"/>
          <p:cNvSpPr/>
          <p:nvPr/>
        </p:nvSpPr>
        <p:spPr>
          <a:xfrm>
            <a:off x="9538096" y="5896107"/>
            <a:ext cx="1546910" cy="749432"/>
          </a:xfrm>
          <a:prstGeom prst="ellipse">
            <a:avLst/>
          </a:prstGeom>
          <a:solidFill>
            <a:srgbClr val="FF8C03">
              <a:alpha val="8749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23" name="Oval"/>
          <p:cNvSpPr/>
          <p:nvPr/>
        </p:nvSpPr>
        <p:spPr>
          <a:xfrm>
            <a:off x="9673028" y="5507860"/>
            <a:ext cx="1277046" cy="457201"/>
          </a:xfrm>
          <a:prstGeom prst="ellipse">
            <a:avLst/>
          </a:prstGeom>
          <a:solidFill>
            <a:srgbClr val="FFF129">
              <a:alpha val="924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24" name="Oval"/>
          <p:cNvSpPr/>
          <p:nvPr/>
        </p:nvSpPr>
        <p:spPr>
          <a:xfrm>
            <a:off x="9362499" y="4913213"/>
            <a:ext cx="1898105" cy="571699"/>
          </a:xfrm>
          <a:prstGeom prst="ellipse">
            <a:avLst/>
          </a:prstGeom>
          <a:solidFill>
            <a:srgbClr val="17FF0F">
              <a:alpha val="8257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628"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9"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630"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3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632"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633"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634"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635"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63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637"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638"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39" name="The next level or lesson comes to seek a higher will or use our life for selfish ways."/>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The next level or lesson comes to seek a higher will or use our life for selfish ways. </a:t>
            </a:r>
          </a:p>
        </p:txBody>
      </p:sp>
      <p:sp>
        <p:nvSpPr>
          <p:cNvPr id="1640" name="Oval"/>
          <p:cNvSpPr/>
          <p:nvPr/>
        </p:nvSpPr>
        <p:spPr>
          <a:xfrm>
            <a:off x="11957609" y="7525602"/>
            <a:ext cx="3424487" cy="2511575"/>
          </a:xfrm>
          <a:prstGeom prst="ellipse">
            <a:avLst/>
          </a:prstGeom>
          <a:solidFill>
            <a:srgbClr val="FFF995">
              <a:alpha val="2685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41" name="Oval"/>
          <p:cNvSpPr/>
          <p:nvPr/>
        </p:nvSpPr>
        <p:spPr>
          <a:xfrm>
            <a:off x="5050507" y="7525602"/>
            <a:ext cx="3424486" cy="2511575"/>
          </a:xfrm>
          <a:prstGeom prst="ellipse">
            <a:avLst/>
          </a:prstGeom>
          <a:solidFill>
            <a:srgbClr val="FFF995">
              <a:alpha val="3144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42"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43"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44"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45" name="Oval"/>
          <p:cNvSpPr/>
          <p:nvPr/>
        </p:nvSpPr>
        <p:spPr>
          <a:xfrm>
            <a:off x="9362499" y="4316276"/>
            <a:ext cx="1898105" cy="571699"/>
          </a:xfrm>
          <a:prstGeom prst="ellipse">
            <a:avLst/>
          </a:prstGeom>
          <a:solidFill>
            <a:srgbClr val="14FFFF">
              <a:alpha val="8257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649"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0"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651"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52"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653"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654"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655"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656"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657"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658"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659"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60" name="Are we just concerned for our self? Turning off feelings of a higher way?"/>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Are we just concerned for our self? Turning off feelings of a higher way?</a:t>
            </a:r>
          </a:p>
        </p:txBody>
      </p:sp>
      <p:sp>
        <p:nvSpPr>
          <p:cNvPr id="1661" name="Oval"/>
          <p:cNvSpPr/>
          <p:nvPr/>
        </p:nvSpPr>
        <p:spPr>
          <a:xfrm>
            <a:off x="11957609" y="7525602"/>
            <a:ext cx="3424487" cy="2511575"/>
          </a:xfrm>
          <a:prstGeom prst="ellipse">
            <a:avLst/>
          </a:prstGeom>
          <a:solidFill>
            <a:srgbClr val="FFF995">
              <a:alpha val="2685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62" name="Oval"/>
          <p:cNvSpPr/>
          <p:nvPr/>
        </p:nvSpPr>
        <p:spPr>
          <a:xfrm>
            <a:off x="5050507" y="7525602"/>
            <a:ext cx="3424486" cy="2511575"/>
          </a:xfrm>
          <a:prstGeom prst="ellipse">
            <a:avLst/>
          </a:prstGeom>
          <a:solidFill>
            <a:srgbClr val="FFF995">
              <a:alpha val="7025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63"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64"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65"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66" name="Oval"/>
          <p:cNvSpPr/>
          <p:nvPr/>
        </p:nvSpPr>
        <p:spPr>
          <a:xfrm>
            <a:off x="9362499" y="4316276"/>
            <a:ext cx="1898105" cy="571699"/>
          </a:xfrm>
          <a:prstGeom prst="ellipse">
            <a:avLst/>
          </a:prstGeom>
          <a:solidFill>
            <a:srgbClr val="14FFFF">
              <a:alpha val="4688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670"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71"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672"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73"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674"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675"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676"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677"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678"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679"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680"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81" name="Or working and stressed by our own ambition and own timing?"/>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Or working and stressed by our own ambition and own timing?</a:t>
            </a:r>
          </a:p>
        </p:txBody>
      </p:sp>
      <p:sp>
        <p:nvSpPr>
          <p:cNvPr id="1682" name="Oval"/>
          <p:cNvSpPr/>
          <p:nvPr/>
        </p:nvSpPr>
        <p:spPr>
          <a:xfrm>
            <a:off x="11957609" y="7525602"/>
            <a:ext cx="3424487" cy="2511575"/>
          </a:xfrm>
          <a:prstGeom prst="ellipse">
            <a:avLst/>
          </a:prstGeom>
          <a:solidFill>
            <a:srgbClr val="FFF995">
              <a:alpha val="6902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83" name="Oval"/>
          <p:cNvSpPr/>
          <p:nvPr/>
        </p:nvSpPr>
        <p:spPr>
          <a:xfrm>
            <a:off x="5050507" y="7525602"/>
            <a:ext cx="3424486" cy="2511575"/>
          </a:xfrm>
          <a:prstGeom prst="ellipse">
            <a:avLst/>
          </a:prstGeom>
          <a:solidFill>
            <a:srgbClr val="FFF995">
              <a:alpha val="4773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84"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85"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86"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87" name="Oval"/>
          <p:cNvSpPr/>
          <p:nvPr/>
        </p:nvSpPr>
        <p:spPr>
          <a:xfrm>
            <a:off x="9362499" y="4316276"/>
            <a:ext cx="1898105" cy="571699"/>
          </a:xfrm>
          <a:prstGeom prst="ellipse">
            <a:avLst/>
          </a:prstGeom>
          <a:solidFill>
            <a:srgbClr val="14FFFF">
              <a:alpha val="2169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691"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92"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693"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694"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695"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696"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697"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698"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699"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700"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701"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702" name="Or working and stressed by our own ambition and own timing?"/>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Or working and stressed by our own ambition and own timing?</a:t>
            </a:r>
          </a:p>
        </p:txBody>
      </p:sp>
      <p:sp>
        <p:nvSpPr>
          <p:cNvPr id="1703" name="Oval"/>
          <p:cNvSpPr/>
          <p:nvPr/>
        </p:nvSpPr>
        <p:spPr>
          <a:xfrm>
            <a:off x="11957609" y="7525602"/>
            <a:ext cx="3424487" cy="2511575"/>
          </a:xfrm>
          <a:prstGeom prst="ellipse">
            <a:avLst/>
          </a:prstGeom>
          <a:solidFill>
            <a:srgbClr val="FFF995">
              <a:alpha val="6902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04" name="Oval"/>
          <p:cNvSpPr/>
          <p:nvPr/>
        </p:nvSpPr>
        <p:spPr>
          <a:xfrm>
            <a:off x="5050507" y="7525602"/>
            <a:ext cx="3424486" cy="2511575"/>
          </a:xfrm>
          <a:prstGeom prst="ellipse">
            <a:avLst/>
          </a:prstGeom>
          <a:solidFill>
            <a:srgbClr val="FFF995">
              <a:alpha val="4773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05"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06"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07"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08" name="Oval"/>
          <p:cNvSpPr/>
          <p:nvPr/>
        </p:nvSpPr>
        <p:spPr>
          <a:xfrm>
            <a:off x="9362499" y="4316276"/>
            <a:ext cx="1898105" cy="571699"/>
          </a:xfrm>
          <a:prstGeom prst="ellipse">
            <a:avLst/>
          </a:prstGeom>
          <a:solidFill>
            <a:srgbClr val="14FFFF">
              <a:alpha val="2169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712"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13"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714"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15"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716"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717"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718"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719"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720"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721"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722"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723" name="Learning to trust in divine timing as we are directed to a higher way can bring new light…"/>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Learning to trust in divine timing as we are directed to a higher way can bring new light </a:t>
            </a:r>
          </a:p>
          <a:p>
            <a:pPr defTabSz="1130300">
              <a:defRPr sz="2400">
                <a:solidFill>
                  <a:srgbClr val="000000"/>
                </a:solidFill>
                <a:effectLst>
                  <a:outerShdw sx="100000" sy="100000" kx="0" ky="0" algn="b" rotWithShape="0" blurRad="25400" dist="23998" dir="2700000">
                    <a:srgbClr val="000000">
                      <a:alpha val="31034"/>
                    </a:srgbClr>
                  </a:outerShdw>
                </a:effectLst>
              </a:defRPr>
            </a:pPr>
            <a:r>
              <a:t>and understanding. </a:t>
            </a:r>
          </a:p>
        </p:txBody>
      </p:sp>
      <p:sp>
        <p:nvSpPr>
          <p:cNvPr id="1724" name="Oval"/>
          <p:cNvSpPr/>
          <p:nvPr/>
        </p:nvSpPr>
        <p:spPr>
          <a:xfrm>
            <a:off x="11957609" y="7525602"/>
            <a:ext cx="3424487" cy="2511575"/>
          </a:xfrm>
          <a:prstGeom prst="ellipse">
            <a:avLst/>
          </a:prstGeom>
          <a:solidFill>
            <a:srgbClr val="FFF995">
              <a:alpha val="366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25" name="Oval"/>
          <p:cNvSpPr/>
          <p:nvPr/>
        </p:nvSpPr>
        <p:spPr>
          <a:xfrm>
            <a:off x="5114007" y="7525602"/>
            <a:ext cx="3424486" cy="2511575"/>
          </a:xfrm>
          <a:prstGeom prst="ellipse">
            <a:avLst/>
          </a:prstGeom>
          <a:solidFill>
            <a:srgbClr val="FFF995">
              <a:alpha val="3118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26"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27"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28"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29" name="Oval"/>
          <p:cNvSpPr/>
          <p:nvPr/>
        </p:nvSpPr>
        <p:spPr>
          <a:xfrm>
            <a:off x="9362499" y="4316276"/>
            <a:ext cx="1898105" cy="571699"/>
          </a:xfrm>
          <a:prstGeom prst="ellipse">
            <a:avLst/>
          </a:prstGeom>
          <a:solidFill>
            <a:srgbClr val="14FF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30" name="Oval"/>
          <p:cNvSpPr/>
          <p:nvPr/>
        </p:nvSpPr>
        <p:spPr>
          <a:xfrm>
            <a:off x="9477344" y="3836127"/>
            <a:ext cx="1668414" cy="457201"/>
          </a:xfrm>
          <a:prstGeom prst="ellipse">
            <a:avLst/>
          </a:prstGeom>
          <a:solidFill>
            <a:srgbClr val="1736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19" name="Simple  Living Centers   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1" name="Key to understanding how all things…"/>
          <p:cNvSpPr txBox="1"/>
          <p:nvPr/>
        </p:nvSpPr>
        <p:spPr>
          <a:xfrm>
            <a:off x="686119" y="4486909"/>
            <a:ext cx="19405601" cy="4361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Key to understanding how all things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come into one </a:t>
            </a: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734"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35"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736"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37"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738"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739"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740"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741"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742"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743"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744"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745" name="New living foods to help us heal?"/>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New living foods to help us heal?</a:t>
            </a:r>
          </a:p>
        </p:txBody>
      </p:sp>
      <p:sp>
        <p:nvSpPr>
          <p:cNvPr id="1746" name="Oval"/>
          <p:cNvSpPr/>
          <p:nvPr/>
        </p:nvSpPr>
        <p:spPr>
          <a:xfrm>
            <a:off x="11957609" y="7525602"/>
            <a:ext cx="3424487" cy="2511575"/>
          </a:xfrm>
          <a:prstGeom prst="ellipse">
            <a:avLst/>
          </a:prstGeom>
          <a:solidFill>
            <a:srgbClr val="FFF995">
              <a:alpha val="366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47" name="Oval"/>
          <p:cNvSpPr/>
          <p:nvPr/>
        </p:nvSpPr>
        <p:spPr>
          <a:xfrm>
            <a:off x="5114007" y="7525602"/>
            <a:ext cx="3424486" cy="2511575"/>
          </a:xfrm>
          <a:prstGeom prst="ellipse">
            <a:avLst/>
          </a:prstGeom>
          <a:solidFill>
            <a:srgbClr val="FFF995">
              <a:alpha val="3118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48"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49"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50"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51" name="Oval"/>
          <p:cNvSpPr/>
          <p:nvPr/>
        </p:nvSpPr>
        <p:spPr>
          <a:xfrm>
            <a:off x="9362499" y="4316276"/>
            <a:ext cx="1898105" cy="571699"/>
          </a:xfrm>
          <a:prstGeom prst="ellipse">
            <a:avLst/>
          </a:prstGeom>
          <a:solidFill>
            <a:srgbClr val="14FF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52" name="Oval"/>
          <p:cNvSpPr/>
          <p:nvPr/>
        </p:nvSpPr>
        <p:spPr>
          <a:xfrm>
            <a:off x="9477344" y="3836127"/>
            <a:ext cx="1668414" cy="457201"/>
          </a:xfrm>
          <a:prstGeom prst="ellipse">
            <a:avLst/>
          </a:prstGeom>
          <a:solidFill>
            <a:srgbClr val="1736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756"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57"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758"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59"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760"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761"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762"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763"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764"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765"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766"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767" name="New living foods that bring us strength, life, and learning."/>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New living foods that bring us strength, life, and learning. </a:t>
            </a:r>
          </a:p>
        </p:txBody>
      </p:sp>
      <p:sp>
        <p:nvSpPr>
          <p:cNvPr id="1768" name="Oval"/>
          <p:cNvSpPr/>
          <p:nvPr/>
        </p:nvSpPr>
        <p:spPr>
          <a:xfrm>
            <a:off x="11957609" y="7525602"/>
            <a:ext cx="3424487" cy="2511575"/>
          </a:xfrm>
          <a:prstGeom prst="ellipse">
            <a:avLst/>
          </a:prstGeom>
          <a:solidFill>
            <a:srgbClr val="FFF995">
              <a:alpha val="366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69" name="Oval"/>
          <p:cNvSpPr/>
          <p:nvPr/>
        </p:nvSpPr>
        <p:spPr>
          <a:xfrm>
            <a:off x="5114007" y="7525602"/>
            <a:ext cx="3424486" cy="2511575"/>
          </a:xfrm>
          <a:prstGeom prst="ellipse">
            <a:avLst/>
          </a:prstGeom>
          <a:solidFill>
            <a:srgbClr val="FFF995">
              <a:alpha val="3118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70"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71"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72"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73" name="Oval"/>
          <p:cNvSpPr/>
          <p:nvPr/>
        </p:nvSpPr>
        <p:spPr>
          <a:xfrm>
            <a:off x="9362499" y="4316276"/>
            <a:ext cx="1898105" cy="571699"/>
          </a:xfrm>
          <a:prstGeom prst="ellipse">
            <a:avLst/>
          </a:prstGeom>
          <a:solidFill>
            <a:srgbClr val="14FF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74" name="Oval"/>
          <p:cNvSpPr/>
          <p:nvPr/>
        </p:nvSpPr>
        <p:spPr>
          <a:xfrm>
            <a:off x="9477344" y="3836127"/>
            <a:ext cx="1668414" cy="457201"/>
          </a:xfrm>
          <a:prstGeom prst="ellipse">
            <a:avLst/>
          </a:prstGeom>
          <a:solidFill>
            <a:srgbClr val="1736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778"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79"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780"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8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782"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783"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784"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785"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78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787"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788"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789" name="We will decide to follow and learn truth?"/>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We will decide to follow and learn truth?</a:t>
            </a:r>
          </a:p>
        </p:txBody>
      </p:sp>
      <p:sp>
        <p:nvSpPr>
          <p:cNvPr id="1790" name="Oval"/>
          <p:cNvSpPr/>
          <p:nvPr/>
        </p:nvSpPr>
        <p:spPr>
          <a:xfrm>
            <a:off x="11957609" y="7525602"/>
            <a:ext cx="3424487" cy="2511575"/>
          </a:xfrm>
          <a:prstGeom prst="ellipse">
            <a:avLst/>
          </a:prstGeom>
          <a:solidFill>
            <a:srgbClr val="FFF995">
              <a:alpha val="366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91" name="Oval"/>
          <p:cNvSpPr/>
          <p:nvPr/>
        </p:nvSpPr>
        <p:spPr>
          <a:xfrm>
            <a:off x="5114007" y="7525602"/>
            <a:ext cx="3424486" cy="2511575"/>
          </a:xfrm>
          <a:prstGeom prst="ellipse">
            <a:avLst/>
          </a:prstGeom>
          <a:solidFill>
            <a:srgbClr val="FFF995">
              <a:alpha val="3118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92"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93"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94"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95" name="Oval"/>
          <p:cNvSpPr/>
          <p:nvPr/>
        </p:nvSpPr>
        <p:spPr>
          <a:xfrm>
            <a:off x="9362499" y="4316276"/>
            <a:ext cx="1898105" cy="571699"/>
          </a:xfrm>
          <a:prstGeom prst="ellipse">
            <a:avLst/>
          </a:prstGeom>
          <a:solidFill>
            <a:srgbClr val="14FF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796" name="Oval"/>
          <p:cNvSpPr/>
          <p:nvPr/>
        </p:nvSpPr>
        <p:spPr>
          <a:xfrm>
            <a:off x="9477344" y="3836127"/>
            <a:ext cx="1668414" cy="457201"/>
          </a:xfrm>
          <a:prstGeom prst="ellipse">
            <a:avLst/>
          </a:prstGeom>
          <a:solidFill>
            <a:srgbClr val="1736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800"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01"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802"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03"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804"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805"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806"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807"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808"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809"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810"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11" name="Or decide we do not care what is true?"/>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Or decide we do not care what is true?</a:t>
            </a:r>
          </a:p>
        </p:txBody>
      </p:sp>
      <p:sp>
        <p:nvSpPr>
          <p:cNvPr id="1812" name="Oval"/>
          <p:cNvSpPr/>
          <p:nvPr/>
        </p:nvSpPr>
        <p:spPr>
          <a:xfrm>
            <a:off x="11957609" y="7525602"/>
            <a:ext cx="3424487" cy="2511575"/>
          </a:xfrm>
          <a:prstGeom prst="ellipse">
            <a:avLst/>
          </a:prstGeom>
          <a:solidFill>
            <a:srgbClr val="FFF995">
              <a:alpha val="366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13" name="Oval"/>
          <p:cNvSpPr/>
          <p:nvPr/>
        </p:nvSpPr>
        <p:spPr>
          <a:xfrm>
            <a:off x="5241008" y="7525602"/>
            <a:ext cx="3424486" cy="2511575"/>
          </a:xfrm>
          <a:prstGeom prst="ellipse">
            <a:avLst/>
          </a:prstGeom>
          <a:solidFill>
            <a:srgbClr val="FFF995">
              <a:alpha val="4924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14"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15"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16"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17" name="Oval"/>
          <p:cNvSpPr/>
          <p:nvPr/>
        </p:nvSpPr>
        <p:spPr>
          <a:xfrm>
            <a:off x="9362499" y="4316276"/>
            <a:ext cx="1898105" cy="571699"/>
          </a:xfrm>
          <a:prstGeom prst="ellipse">
            <a:avLst/>
          </a:prstGeom>
          <a:solidFill>
            <a:srgbClr val="14FF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18" name="Oval"/>
          <p:cNvSpPr/>
          <p:nvPr/>
        </p:nvSpPr>
        <p:spPr>
          <a:xfrm>
            <a:off x="9477344" y="3836127"/>
            <a:ext cx="1668414" cy="457201"/>
          </a:xfrm>
          <a:prstGeom prst="ellipse">
            <a:avLst/>
          </a:prstGeom>
          <a:solidFill>
            <a:srgbClr val="1736FF">
              <a:alpha val="2885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822"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23"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824"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25"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826"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827"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828"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829"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830"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831"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832"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33" name="Will we pursue learning to the point of stress and anxiety? Fearful of what other say or  how they judge us?"/>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Will we pursue learning to the point of stress and anxiety? Fearful of what other say or  how they judge us?</a:t>
            </a:r>
          </a:p>
        </p:txBody>
      </p:sp>
      <p:sp>
        <p:nvSpPr>
          <p:cNvPr id="1834" name="Oval"/>
          <p:cNvSpPr/>
          <p:nvPr/>
        </p:nvSpPr>
        <p:spPr>
          <a:xfrm>
            <a:off x="11957609" y="7525602"/>
            <a:ext cx="3424487" cy="2511575"/>
          </a:xfrm>
          <a:prstGeom prst="ellipse">
            <a:avLst/>
          </a:prstGeom>
          <a:solidFill>
            <a:srgbClr val="BEBA6E">
              <a:alpha val="6985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35" name="Oval"/>
          <p:cNvSpPr/>
          <p:nvPr/>
        </p:nvSpPr>
        <p:spPr>
          <a:xfrm>
            <a:off x="5241008" y="7525602"/>
            <a:ext cx="3424486" cy="2511575"/>
          </a:xfrm>
          <a:prstGeom prst="ellipse">
            <a:avLst/>
          </a:prstGeom>
          <a:solidFill>
            <a:srgbClr val="FFF995">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36"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37"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38"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39" name="Oval"/>
          <p:cNvSpPr/>
          <p:nvPr/>
        </p:nvSpPr>
        <p:spPr>
          <a:xfrm>
            <a:off x="9362499" y="4316276"/>
            <a:ext cx="1898105" cy="571699"/>
          </a:xfrm>
          <a:prstGeom prst="ellipse">
            <a:avLst/>
          </a:prstGeom>
          <a:solidFill>
            <a:srgbClr val="14FF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40" name="Oval"/>
          <p:cNvSpPr/>
          <p:nvPr/>
        </p:nvSpPr>
        <p:spPr>
          <a:xfrm>
            <a:off x="9477344" y="3836127"/>
            <a:ext cx="1668414" cy="457201"/>
          </a:xfrm>
          <a:prstGeom prst="ellipse">
            <a:avLst/>
          </a:prstGeom>
          <a:solidFill>
            <a:srgbClr val="1736FF">
              <a:alpha val="1883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844"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45"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846"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47"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848"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849"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850"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851"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852"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853"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854"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55" name="Or will we decide to trust in revelation and inspiration that comes and where it takes us?"/>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Or will we decide to trust in revelation and inspiration that comes and where it takes us?</a:t>
            </a:r>
          </a:p>
        </p:txBody>
      </p:sp>
      <p:sp>
        <p:nvSpPr>
          <p:cNvPr id="1856" name="Oval"/>
          <p:cNvSpPr/>
          <p:nvPr/>
        </p:nvSpPr>
        <p:spPr>
          <a:xfrm>
            <a:off x="11957609" y="7525602"/>
            <a:ext cx="3424487" cy="2511575"/>
          </a:xfrm>
          <a:prstGeom prst="ellipse">
            <a:avLst/>
          </a:prstGeom>
          <a:solidFill>
            <a:srgbClr val="BEBA6E">
              <a:alpha val="2806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57" name="Oval"/>
          <p:cNvSpPr/>
          <p:nvPr/>
        </p:nvSpPr>
        <p:spPr>
          <a:xfrm>
            <a:off x="5241008" y="7525602"/>
            <a:ext cx="3424486" cy="2511575"/>
          </a:xfrm>
          <a:prstGeom prst="ellipse">
            <a:avLst/>
          </a:prstGeom>
          <a:solidFill>
            <a:srgbClr val="B4B068">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58"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59"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60"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61" name="Oval"/>
          <p:cNvSpPr/>
          <p:nvPr/>
        </p:nvSpPr>
        <p:spPr>
          <a:xfrm>
            <a:off x="9362499" y="4316276"/>
            <a:ext cx="1898105" cy="571699"/>
          </a:xfrm>
          <a:prstGeom prst="ellipse">
            <a:avLst/>
          </a:prstGeom>
          <a:solidFill>
            <a:srgbClr val="14FF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62" name="Oval"/>
          <p:cNvSpPr/>
          <p:nvPr/>
        </p:nvSpPr>
        <p:spPr>
          <a:xfrm>
            <a:off x="9477344" y="3836127"/>
            <a:ext cx="1668414" cy="457201"/>
          </a:xfrm>
          <a:prstGeom prst="ellipse">
            <a:avLst/>
          </a:prstGeom>
          <a:solidFill>
            <a:srgbClr val="1736FF">
              <a:alpha val="7472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866"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67"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868"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69"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870"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871"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872"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873"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874"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875"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876"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77" name="As we learn each lesson or pass our individual tests, we can awaken and be in the presence of divinity."/>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As we learn each lesson or pass our individual tests, we can awaken and be in the presence of divinity. </a:t>
            </a:r>
          </a:p>
        </p:txBody>
      </p:sp>
      <p:sp>
        <p:nvSpPr>
          <p:cNvPr id="1878" name="Oval"/>
          <p:cNvSpPr/>
          <p:nvPr/>
        </p:nvSpPr>
        <p:spPr>
          <a:xfrm>
            <a:off x="11957609" y="7525602"/>
            <a:ext cx="3424487" cy="2511575"/>
          </a:xfrm>
          <a:prstGeom prst="ellipse">
            <a:avLst/>
          </a:prstGeom>
          <a:solidFill>
            <a:srgbClr val="BEBA6E">
              <a:alpha val="2806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79" name="Oval"/>
          <p:cNvSpPr/>
          <p:nvPr/>
        </p:nvSpPr>
        <p:spPr>
          <a:xfrm>
            <a:off x="5241008" y="7525602"/>
            <a:ext cx="3424486" cy="2511575"/>
          </a:xfrm>
          <a:prstGeom prst="ellipse">
            <a:avLst/>
          </a:prstGeom>
          <a:solidFill>
            <a:srgbClr val="B4B068">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80"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81"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82"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83" name="Oval"/>
          <p:cNvSpPr/>
          <p:nvPr/>
        </p:nvSpPr>
        <p:spPr>
          <a:xfrm>
            <a:off x="9362499" y="4316276"/>
            <a:ext cx="1898105" cy="571699"/>
          </a:xfrm>
          <a:prstGeom prst="ellipse">
            <a:avLst/>
          </a:prstGeom>
          <a:solidFill>
            <a:srgbClr val="14FF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84" name="Oval"/>
          <p:cNvSpPr/>
          <p:nvPr/>
        </p:nvSpPr>
        <p:spPr>
          <a:xfrm>
            <a:off x="9477344" y="3836127"/>
            <a:ext cx="1668414" cy="457201"/>
          </a:xfrm>
          <a:prstGeom prst="ellipse">
            <a:avLst/>
          </a:prstGeom>
          <a:solidFill>
            <a:srgbClr val="1736FF">
              <a:alpha val="7472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85" name="Oval"/>
          <p:cNvSpPr/>
          <p:nvPr/>
        </p:nvSpPr>
        <p:spPr>
          <a:xfrm>
            <a:off x="9477344" y="3355978"/>
            <a:ext cx="1668414" cy="457201"/>
          </a:xfrm>
          <a:prstGeom prst="ellipse">
            <a:avLst/>
          </a:prstGeom>
          <a:solidFill>
            <a:srgbClr val="FF0CE7">
              <a:alpha val="7472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889"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90"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891"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892"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893"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894"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895"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896"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897"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898"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899"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00" name="We can receive of God’s love, healthy simple ways, or purpose.…"/>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p>
          <a:p>
            <a:pPr defTabSz="1130300">
              <a:defRPr sz="2400">
                <a:solidFill>
                  <a:srgbClr val="000000"/>
                </a:solidFill>
                <a:effectLst>
                  <a:outerShdw sx="100000" sy="100000" kx="0" ky="0" algn="b" rotWithShape="0" blurRad="25400" dist="23998" dir="2700000">
                    <a:srgbClr val="000000">
                      <a:alpha val="31034"/>
                    </a:srgbClr>
                  </a:outerShdw>
                </a:effectLst>
              </a:defRPr>
            </a:pPr>
            <a:r>
              <a:t>We can receive of God’s love, healthy simple ways, or purpose. </a:t>
            </a:r>
          </a:p>
          <a:p>
            <a:pPr defTabSz="1130300">
              <a:defRPr sz="2400">
                <a:solidFill>
                  <a:srgbClr val="000000"/>
                </a:solidFill>
                <a:effectLst>
                  <a:outerShdw sx="100000" sy="100000" kx="0" ky="0" algn="b" rotWithShape="0" blurRad="25400" dist="23998" dir="2700000">
                    <a:srgbClr val="000000">
                      <a:alpha val="31034"/>
                    </a:srgbClr>
                  </a:outerShdw>
                </a:effectLst>
              </a:defRPr>
            </a:pPr>
            <a:r>
              <a:t>We can receive all we need each moment. </a:t>
            </a:r>
          </a:p>
          <a:p>
            <a:pPr defTabSz="1130300">
              <a:defRPr sz="2400">
                <a:solidFill>
                  <a:srgbClr val="000000"/>
                </a:solidFill>
                <a:effectLst>
                  <a:outerShdw sx="100000" sy="100000" kx="0" ky="0" algn="b" rotWithShape="0" blurRad="25400" dist="23998" dir="2700000">
                    <a:srgbClr val="000000">
                      <a:alpha val="31034"/>
                    </a:srgbClr>
                  </a:outerShdw>
                </a:effectLst>
              </a:defRPr>
            </a:pPr>
            <a:r>
              <a:t>Live in the present. </a:t>
            </a:r>
          </a:p>
          <a:p>
            <a:pPr defTabSz="1130300">
              <a:defRPr sz="2400">
                <a:solidFill>
                  <a:srgbClr val="000000"/>
                </a:solidFill>
                <a:effectLst>
                  <a:outerShdw sx="100000" sy="100000" kx="0" ky="0" algn="b" rotWithShape="0" blurRad="25400" dist="23998" dir="2700000">
                    <a:srgbClr val="000000">
                      <a:alpha val="31034"/>
                    </a:srgbClr>
                  </a:outerShdw>
                </a:effectLst>
              </a:defRPr>
            </a:pPr>
          </a:p>
        </p:txBody>
      </p:sp>
      <p:sp>
        <p:nvSpPr>
          <p:cNvPr id="1901" name="Oval"/>
          <p:cNvSpPr/>
          <p:nvPr/>
        </p:nvSpPr>
        <p:spPr>
          <a:xfrm>
            <a:off x="11957609" y="7525602"/>
            <a:ext cx="3424487" cy="2511575"/>
          </a:xfrm>
          <a:prstGeom prst="ellipse">
            <a:avLst/>
          </a:prstGeom>
          <a:solidFill>
            <a:srgbClr val="BEBA6E">
              <a:alpha val="2806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02" name="Oval"/>
          <p:cNvSpPr/>
          <p:nvPr/>
        </p:nvSpPr>
        <p:spPr>
          <a:xfrm>
            <a:off x="5241008" y="7525602"/>
            <a:ext cx="3424486" cy="2511575"/>
          </a:xfrm>
          <a:prstGeom prst="ellipse">
            <a:avLst/>
          </a:prstGeom>
          <a:solidFill>
            <a:srgbClr val="B4B068">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03"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04"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05"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06" name="Oval"/>
          <p:cNvSpPr/>
          <p:nvPr/>
        </p:nvSpPr>
        <p:spPr>
          <a:xfrm>
            <a:off x="9362499" y="4316276"/>
            <a:ext cx="1898105" cy="571699"/>
          </a:xfrm>
          <a:prstGeom prst="ellipse">
            <a:avLst/>
          </a:prstGeom>
          <a:solidFill>
            <a:srgbClr val="14FF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07" name="Oval"/>
          <p:cNvSpPr/>
          <p:nvPr/>
        </p:nvSpPr>
        <p:spPr>
          <a:xfrm>
            <a:off x="9477344" y="3836127"/>
            <a:ext cx="1668414" cy="457201"/>
          </a:xfrm>
          <a:prstGeom prst="ellipse">
            <a:avLst/>
          </a:prstGeom>
          <a:solidFill>
            <a:srgbClr val="1736FF">
              <a:alpha val="7472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08" name="Oval"/>
          <p:cNvSpPr/>
          <p:nvPr/>
        </p:nvSpPr>
        <p:spPr>
          <a:xfrm>
            <a:off x="9477344" y="3355978"/>
            <a:ext cx="1668414" cy="457201"/>
          </a:xfrm>
          <a:prstGeom prst="ellipse">
            <a:avLst/>
          </a:prstGeom>
          <a:solidFill>
            <a:srgbClr val="FF0CE7">
              <a:alpha val="7472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912"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13"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914"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15"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916"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917"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918"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919"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920"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921"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922"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23" name="And Presence of God - the presence of love.…"/>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And Presence of God - the presence of love.</a:t>
            </a:r>
          </a:p>
          <a:p>
            <a:pPr defTabSz="1130300">
              <a:defRPr sz="2400">
                <a:solidFill>
                  <a:srgbClr val="000000"/>
                </a:solidFill>
                <a:effectLst>
                  <a:outerShdw sx="100000" sy="100000" kx="0" ky="0" algn="b" rotWithShape="0" blurRad="25400" dist="23998" dir="2700000">
                    <a:srgbClr val="000000">
                      <a:alpha val="31034"/>
                    </a:srgbClr>
                  </a:outerShdw>
                </a:effectLst>
              </a:defRPr>
            </a:pPr>
            <a:r>
              <a:t>We can learn that we receive or block love. </a:t>
            </a:r>
          </a:p>
        </p:txBody>
      </p:sp>
      <p:sp>
        <p:nvSpPr>
          <p:cNvPr id="1924" name="Oval"/>
          <p:cNvSpPr/>
          <p:nvPr/>
        </p:nvSpPr>
        <p:spPr>
          <a:xfrm>
            <a:off x="11957609" y="7525602"/>
            <a:ext cx="3424487" cy="2511575"/>
          </a:xfrm>
          <a:prstGeom prst="ellipse">
            <a:avLst/>
          </a:prstGeom>
          <a:solidFill>
            <a:srgbClr val="BEBA6E">
              <a:alpha val="2806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25" name="Oval"/>
          <p:cNvSpPr/>
          <p:nvPr/>
        </p:nvSpPr>
        <p:spPr>
          <a:xfrm>
            <a:off x="5241008" y="7525602"/>
            <a:ext cx="3424486" cy="2511575"/>
          </a:xfrm>
          <a:prstGeom prst="ellipse">
            <a:avLst/>
          </a:prstGeom>
          <a:solidFill>
            <a:srgbClr val="B4B068">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26" name="Oval"/>
          <p:cNvSpPr/>
          <p:nvPr/>
        </p:nvSpPr>
        <p:spPr>
          <a:xfrm>
            <a:off x="9538096" y="5896107"/>
            <a:ext cx="1546910" cy="749432"/>
          </a:xfrm>
          <a:prstGeom prst="ellipse">
            <a:avLst/>
          </a:prstGeom>
          <a:solidFill>
            <a:srgbClr val="FF8C03">
              <a:alpha val="8730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27" name="Oval"/>
          <p:cNvSpPr/>
          <p:nvPr/>
        </p:nvSpPr>
        <p:spPr>
          <a:xfrm>
            <a:off x="9673028" y="5507860"/>
            <a:ext cx="1277046" cy="457201"/>
          </a:xfrm>
          <a:prstGeom prst="ellipse">
            <a:avLst/>
          </a:prstGeom>
          <a:solidFill>
            <a:srgbClr val="FFF129">
              <a:alpha val="9007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28" name="Oval"/>
          <p:cNvSpPr/>
          <p:nvPr/>
        </p:nvSpPr>
        <p:spPr>
          <a:xfrm>
            <a:off x="9362499" y="4913213"/>
            <a:ext cx="1898105" cy="571699"/>
          </a:xfrm>
          <a:prstGeom prst="ellipse">
            <a:avLst/>
          </a:prstGeom>
          <a:solidFill>
            <a:srgbClr val="17FF0F">
              <a:alpha val="8856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29" name="Oval"/>
          <p:cNvSpPr/>
          <p:nvPr/>
        </p:nvSpPr>
        <p:spPr>
          <a:xfrm>
            <a:off x="9362499" y="4316276"/>
            <a:ext cx="1898105" cy="571699"/>
          </a:xfrm>
          <a:prstGeom prst="ellipse">
            <a:avLst/>
          </a:prstGeom>
          <a:solidFill>
            <a:srgbClr val="14FFFF">
              <a:alpha val="8286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30" name="Oval"/>
          <p:cNvSpPr/>
          <p:nvPr/>
        </p:nvSpPr>
        <p:spPr>
          <a:xfrm>
            <a:off x="9477344" y="3836127"/>
            <a:ext cx="1668414" cy="457201"/>
          </a:xfrm>
          <a:prstGeom prst="ellipse">
            <a:avLst/>
          </a:prstGeom>
          <a:solidFill>
            <a:srgbClr val="1736FF">
              <a:alpha val="7472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31" name="Oval"/>
          <p:cNvSpPr/>
          <p:nvPr/>
        </p:nvSpPr>
        <p:spPr>
          <a:xfrm>
            <a:off x="9477344" y="3355978"/>
            <a:ext cx="1668414" cy="457201"/>
          </a:xfrm>
          <a:prstGeom prst="ellipse">
            <a:avLst/>
          </a:prstGeom>
          <a:solidFill>
            <a:srgbClr val="FF0CE7">
              <a:alpha val="7472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935"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36"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937" name="Oval"/>
          <p:cNvSpPr/>
          <p:nvPr/>
        </p:nvSpPr>
        <p:spPr>
          <a:xfrm>
            <a:off x="9161184" y="6173713"/>
            <a:ext cx="2480232" cy="2648596"/>
          </a:xfrm>
          <a:prstGeom prst="ellipse">
            <a:avLst/>
          </a:prstGeom>
          <a:gradFill>
            <a:gsLst>
              <a:gs pos="0">
                <a:schemeClr val="accent5">
                  <a:alpha val="35466"/>
                </a:schemeClr>
              </a:gs>
              <a:gs pos="100000">
                <a:srgbClr val="F01A08">
                  <a:alpha val="35466"/>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38"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939"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940"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941"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942"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943"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944"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945"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46" name="With all our heart.…"/>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With all our heart. </a:t>
            </a:r>
          </a:p>
          <a:p>
            <a:pPr defTabSz="1130300">
              <a:defRPr sz="2400">
                <a:solidFill>
                  <a:srgbClr val="000000"/>
                </a:solidFill>
                <a:effectLst>
                  <a:outerShdw sx="100000" sy="100000" kx="0" ky="0" algn="b" rotWithShape="0" blurRad="25400" dist="23998" dir="2700000">
                    <a:srgbClr val="000000">
                      <a:alpha val="31034"/>
                    </a:srgbClr>
                  </a:outerShdw>
                </a:effectLst>
              </a:defRPr>
            </a:pPr>
            <a:r>
              <a:t>When we open our hearts to all God or divinity of the universe has to send us - </a:t>
            </a:r>
          </a:p>
          <a:p>
            <a:pPr defTabSz="1130300">
              <a:defRPr sz="2400">
                <a:solidFill>
                  <a:srgbClr val="000000"/>
                </a:solidFill>
                <a:effectLst>
                  <a:outerShdw sx="100000" sy="100000" kx="0" ky="0" algn="b" rotWithShape="0" blurRad="25400" dist="23998" dir="2700000">
                    <a:srgbClr val="000000">
                      <a:alpha val="31034"/>
                    </a:srgbClr>
                  </a:outerShdw>
                </a:effectLst>
              </a:defRPr>
            </a:pPr>
            <a:r>
              <a:t>we truly learn to love others in God’s way or a higher way. </a:t>
            </a:r>
          </a:p>
        </p:txBody>
      </p:sp>
      <p:sp>
        <p:nvSpPr>
          <p:cNvPr id="1947" name="Oval"/>
          <p:cNvSpPr/>
          <p:nvPr/>
        </p:nvSpPr>
        <p:spPr>
          <a:xfrm>
            <a:off x="11957609" y="7525602"/>
            <a:ext cx="3424487" cy="2511575"/>
          </a:xfrm>
          <a:prstGeom prst="ellipse">
            <a:avLst/>
          </a:prstGeom>
          <a:solidFill>
            <a:srgbClr val="BEBA6E">
              <a:alpha val="2806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48" name="Oval"/>
          <p:cNvSpPr/>
          <p:nvPr/>
        </p:nvSpPr>
        <p:spPr>
          <a:xfrm>
            <a:off x="5241008" y="7525602"/>
            <a:ext cx="3424486" cy="2511575"/>
          </a:xfrm>
          <a:prstGeom prst="ellipse">
            <a:avLst/>
          </a:prstGeom>
          <a:solidFill>
            <a:srgbClr val="B4B068">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49" name="Oval"/>
          <p:cNvSpPr/>
          <p:nvPr/>
        </p:nvSpPr>
        <p:spPr>
          <a:xfrm>
            <a:off x="9538096" y="5896107"/>
            <a:ext cx="1546910" cy="749432"/>
          </a:xfrm>
          <a:prstGeom prst="ellipse">
            <a:avLst/>
          </a:prstGeom>
          <a:solidFill>
            <a:srgbClr val="FF8C03">
              <a:alpha val="656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50" name="Oval"/>
          <p:cNvSpPr/>
          <p:nvPr/>
        </p:nvSpPr>
        <p:spPr>
          <a:xfrm>
            <a:off x="9673028" y="5507860"/>
            <a:ext cx="1277046" cy="457201"/>
          </a:xfrm>
          <a:prstGeom prst="ellipse">
            <a:avLst/>
          </a:prstGeom>
          <a:solidFill>
            <a:srgbClr val="FFF129">
              <a:alpha val="3734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51" name="Oval"/>
          <p:cNvSpPr/>
          <p:nvPr/>
        </p:nvSpPr>
        <p:spPr>
          <a:xfrm>
            <a:off x="9362499" y="4913213"/>
            <a:ext cx="1898105" cy="571699"/>
          </a:xfrm>
          <a:prstGeom prst="ellipse">
            <a:avLst/>
          </a:prstGeom>
          <a:solidFill>
            <a:srgbClr val="17FF0F">
              <a:alpha val="9910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52" name="Oval"/>
          <p:cNvSpPr/>
          <p:nvPr/>
        </p:nvSpPr>
        <p:spPr>
          <a:xfrm>
            <a:off x="9362499" y="4316276"/>
            <a:ext cx="1898105" cy="571699"/>
          </a:xfrm>
          <a:prstGeom prst="ellipse">
            <a:avLst/>
          </a:prstGeom>
          <a:solidFill>
            <a:srgbClr val="14FFFF">
              <a:alpha val="4373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53" name="Oval"/>
          <p:cNvSpPr/>
          <p:nvPr/>
        </p:nvSpPr>
        <p:spPr>
          <a:xfrm>
            <a:off x="9477344" y="3836127"/>
            <a:ext cx="1668414" cy="457201"/>
          </a:xfrm>
          <a:prstGeom prst="ellipse">
            <a:avLst/>
          </a:prstGeom>
          <a:solidFill>
            <a:srgbClr val="1736FF">
              <a:alpha val="1115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54" name="Oval"/>
          <p:cNvSpPr/>
          <p:nvPr/>
        </p:nvSpPr>
        <p:spPr>
          <a:xfrm>
            <a:off x="9477344" y="3355978"/>
            <a:ext cx="1668414" cy="457201"/>
          </a:xfrm>
          <a:prstGeom prst="ellipse">
            <a:avLst/>
          </a:prstGeom>
          <a:solidFill>
            <a:srgbClr val="FF0CE7">
              <a:alpha val="2018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23" name="Simple  Living Centers   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5" name="The Prophet Joseph and others told of a separate work foreseen to come in the last days prior to the second coming"/>
          <p:cNvSpPr txBox="1"/>
          <p:nvPr/>
        </p:nvSpPr>
        <p:spPr>
          <a:xfrm>
            <a:off x="686119" y="3942079"/>
            <a:ext cx="19405601" cy="54508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The Prophet Joseph and others told of a separate work foreseen to come in the last days prior to the second coming</a:t>
            </a: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958"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59"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960" name="Oval"/>
          <p:cNvSpPr/>
          <p:nvPr/>
        </p:nvSpPr>
        <p:spPr>
          <a:xfrm>
            <a:off x="9161184" y="6173713"/>
            <a:ext cx="2480232" cy="2648596"/>
          </a:xfrm>
          <a:prstGeom prst="ellipse">
            <a:avLst/>
          </a:prstGeom>
          <a:gradFill>
            <a:gsLst>
              <a:gs pos="0">
                <a:schemeClr val="accent5">
                  <a:alpha val="35466"/>
                </a:schemeClr>
              </a:gs>
              <a:gs pos="100000">
                <a:srgbClr val="F01A08">
                  <a:alpha val="35466"/>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6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962"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963"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964"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965"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96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967"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968"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69" name="With all our might."/>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With all our might. </a:t>
            </a:r>
          </a:p>
        </p:txBody>
      </p:sp>
      <p:sp>
        <p:nvSpPr>
          <p:cNvPr id="1970" name="Oval"/>
          <p:cNvSpPr/>
          <p:nvPr/>
        </p:nvSpPr>
        <p:spPr>
          <a:xfrm>
            <a:off x="11957609" y="7525602"/>
            <a:ext cx="3424487" cy="2511575"/>
          </a:xfrm>
          <a:prstGeom prst="ellipse">
            <a:avLst/>
          </a:prstGeom>
          <a:solidFill>
            <a:srgbClr val="BEBA6E">
              <a:alpha val="2806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71" name="Oval"/>
          <p:cNvSpPr/>
          <p:nvPr/>
        </p:nvSpPr>
        <p:spPr>
          <a:xfrm>
            <a:off x="5241008" y="7525602"/>
            <a:ext cx="3424486" cy="2511575"/>
          </a:xfrm>
          <a:prstGeom prst="ellipse">
            <a:avLst/>
          </a:prstGeom>
          <a:solidFill>
            <a:srgbClr val="B4B068">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72" name="Oval"/>
          <p:cNvSpPr/>
          <p:nvPr/>
        </p:nvSpPr>
        <p:spPr>
          <a:xfrm>
            <a:off x="9538096" y="5896107"/>
            <a:ext cx="1546910" cy="749432"/>
          </a:xfrm>
          <a:prstGeom prst="ellipse">
            <a:avLst/>
          </a:prstGeom>
          <a:solidFill>
            <a:srgbClr val="FF8C03">
              <a:alpha val="656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73" name="Oval"/>
          <p:cNvSpPr/>
          <p:nvPr/>
        </p:nvSpPr>
        <p:spPr>
          <a:xfrm>
            <a:off x="9673028" y="5507860"/>
            <a:ext cx="1277046" cy="457201"/>
          </a:xfrm>
          <a:prstGeom prst="ellipse">
            <a:avLst/>
          </a:prstGeom>
          <a:solidFill>
            <a:srgbClr val="FFF129">
              <a:alpha val="3734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74" name="Oval"/>
          <p:cNvSpPr/>
          <p:nvPr/>
        </p:nvSpPr>
        <p:spPr>
          <a:xfrm>
            <a:off x="9362499" y="4913213"/>
            <a:ext cx="1898105" cy="571699"/>
          </a:xfrm>
          <a:prstGeom prst="ellipse">
            <a:avLst/>
          </a:prstGeom>
          <a:solidFill>
            <a:srgbClr val="17FF0F">
              <a:alpha val="4993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75" name="Oval"/>
          <p:cNvSpPr/>
          <p:nvPr/>
        </p:nvSpPr>
        <p:spPr>
          <a:xfrm>
            <a:off x="9362499" y="4316276"/>
            <a:ext cx="1898105" cy="571699"/>
          </a:xfrm>
          <a:prstGeom prst="ellipse">
            <a:avLst/>
          </a:prstGeom>
          <a:solidFill>
            <a:srgbClr val="14FFFF">
              <a:alpha val="2801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76" name="Oval"/>
          <p:cNvSpPr/>
          <p:nvPr/>
        </p:nvSpPr>
        <p:spPr>
          <a:xfrm>
            <a:off x="9477344" y="3836127"/>
            <a:ext cx="1668414" cy="457201"/>
          </a:xfrm>
          <a:prstGeom prst="ellipse">
            <a:avLst/>
          </a:prstGeom>
          <a:solidFill>
            <a:srgbClr val="1736FF">
              <a:alpha val="6287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77" name="Oval"/>
          <p:cNvSpPr/>
          <p:nvPr/>
        </p:nvSpPr>
        <p:spPr>
          <a:xfrm>
            <a:off x="9477344" y="3355978"/>
            <a:ext cx="1668414" cy="457201"/>
          </a:xfrm>
          <a:prstGeom prst="ellipse">
            <a:avLst/>
          </a:prstGeom>
          <a:solidFill>
            <a:srgbClr val="FF0CE7">
              <a:alpha val="2018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981"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82"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983" name="Oval"/>
          <p:cNvSpPr/>
          <p:nvPr/>
        </p:nvSpPr>
        <p:spPr>
          <a:xfrm>
            <a:off x="9161184" y="6173713"/>
            <a:ext cx="2480232" cy="2648596"/>
          </a:xfrm>
          <a:prstGeom prst="ellipse">
            <a:avLst/>
          </a:prstGeom>
          <a:gradFill>
            <a:gsLst>
              <a:gs pos="0">
                <a:schemeClr val="accent5">
                  <a:alpha val="35466"/>
                </a:schemeClr>
              </a:gs>
              <a:gs pos="100000">
                <a:srgbClr val="F01A08">
                  <a:alpha val="35466"/>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84"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985"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986"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987"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988"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989"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990"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991"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92" name="With all our mind."/>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With all our mind. </a:t>
            </a:r>
          </a:p>
        </p:txBody>
      </p:sp>
      <p:sp>
        <p:nvSpPr>
          <p:cNvPr id="1993" name="Oval"/>
          <p:cNvSpPr/>
          <p:nvPr/>
        </p:nvSpPr>
        <p:spPr>
          <a:xfrm>
            <a:off x="11957609" y="7525602"/>
            <a:ext cx="3424487" cy="2511575"/>
          </a:xfrm>
          <a:prstGeom prst="ellipse">
            <a:avLst/>
          </a:prstGeom>
          <a:solidFill>
            <a:srgbClr val="BEBA6E">
              <a:alpha val="2806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94" name="Oval"/>
          <p:cNvSpPr/>
          <p:nvPr/>
        </p:nvSpPr>
        <p:spPr>
          <a:xfrm>
            <a:off x="5241008" y="7525602"/>
            <a:ext cx="3424486" cy="2511575"/>
          </a:xfrm>
          <a:prstGeom prst="ellipse">
            <a:avLst/>
          </a:prstGeom>
          <a:solidFill>
            <a:srgbClr val="B4B068">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95" name="Oval"/>
          <p:cNvSpPr/>
          <p:nvPr/>
        </p:nvSpPr>
        <p:spPr>
          <a:xfrm>
            <a:off x="9538096" y="5896107"/>
            <a:ext cx="1546910" cy="749432"/>
          </a:xfrm>
          <a:prstGeom prst="ellipse">
            <a:avLst/>
          </a:prstGeom>
          <a:solidFill>
            <a:srgbClr val="FF8C03">
              <a:alpha val="656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96" name="Oval"/>
          <p:cNvSpPr/>
          <p:nvPr/>
        </p:nvSpPr>
        <p:spPr>
          <a:xfrm>
            <a:off x="9673028" y="5507860"/>
            <a:ext cx="1277046" cy="457201"/>
          </a:xfrm>
          <a:prstGeom prst="ellipse">
            <a:avLst/>
          </a:prstGeom>
          <a:solidFill>
            <a:srgbClr val="FFF129">
              <a:alpha val="3734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97" name="Oval"/>
          <p:cNvSpPr/>
          <p:nvPr/>
        </p:nvSpPr>
        <p:spPr>
          <a:xfrm>
            <a:off x="9362499" y="4913213"/>
            <a:ext cx="1898105" cy="571699"/>
          </a:xfrm>
          <a:prstGeom prst="ellipse">
            <a:avLst/>
          </a:prstGeom>
          <a:solidFill>
            <a:srgbClr val="17FF0F">
              <a:alpha val="4993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98" name="Oval"/>
          <p:cNvSpPr/>
          <p:nvPr/>
        </p:nvSpPr>
        <p:spPr>
          <a:xfrm>
            <a:off x="9362499" y="4316276"/>
            <a:ext cx="1898105" cy="571699"/>
          </a:xfrm>
          <a:prstGeom prst="ellipse">
            <a:avLst/>
          </a:prstGeom>
          <a:solidFill>
            <a:srgbClr val="14FFFF">
              <a:alpha val="2801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999" name="Oval"/>
          <p:cNvSpPr/>
          <p:nvPr/>
        </p:nvSpPr>
        <p:spPr>
          <a:xfrm>
            <a:off x="9477344" y="3836127"/>
            <a:ext cx="1668414" cy="457201"/>
          </a:xfrm>
          <a:prstGeom prst="ellipse">
            <a:avLst/>
          </a:prstGeom>
          <a:solidFill>
            <a:srgbClr val="1736FF">
              <a:alpha val="6287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00" name="Oval"/>
          <p:cNvSpPr/>
          <p:nvPr/>
        </p:nvSpPr>
        <p:spPr>
          <a:xfrm>
            <a:off x="9477344" y="3355978"/>
            <a:ext cx="1668414" cy="457201"/>
          </a:xfrm>
          <a:prstGeom prst="ellipse">
            <a:avLst/>
          </a:prstGeom>
          <a:solidFill>
            <a:srgbClr val="FF0CE7">
              <a:alpha val="2018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004"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05"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2006" name="Oval"/>
          <p:cNvSpPr/>
          <p:nvPr/>
        </p:nvSpPr>
        <p:spPr>
          <a:xfrm>
            <a:off x="9161184" y="6173713"/>
            <a:ext cx="2480232" cy="2648596"/>
          </a:xfrm>
          <a:prstGeom prst="ellipse">
            <a:avLst/>
          </a:prstGeom>
          <a:gradFill>
            <a:gsLst>
              <a:gs pos="0">
                <a:schemeClr val="accent5">
                  <a:alpha val="96214"/>
                </a:schemeClr>
              </a:gs>
              <a:gs pos="100000">
                <a:srgbClr val="F01A08">
                  <a:alpha val="96214"/>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07"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2008"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2009"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2010"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2011"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2012"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2013"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2014"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015" name="With all our strength."/>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With all our strength. </a:t>
            </a:r>
          </a:p>
        </p:txBody>
      </p:sp>
      <p:sp>
        <p:nvSpPr>
          <p:cNvPr id="2016" name="Oval"/>
          <p:cNvSpPr/>
          <p:nvPr/>
        </p:nvSpPr>
        <p:spPr>
          <a:xfrm>
            <a:off x="11957609" y="7525602"/>
            <a:ext cx="3424487" cy="2511575"/>
          </a:xfrm>
          <a:prstGeom prst="ellipse">
            <a:avLst/>
          </a:prstGeom>
          <a:solidFill>
            <a:srgbClr val="BEBA6E">
              <a:alpha val="2806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17" name="Oval"/>
          <p:cNvSpPr/>
          <p:nvPr/>
        </p:nvSpPr>
        <p:spPr>
          <a:xfrm>
            <a:off x="5241008" y="7525602"/>
            <a:ext cx="3424486" cy="2511575"/>
          </a:xfrm>
          <a:prstGeom prst="ellipse">
            <a:avLst/>
          </a:prstGeom>
          <a:solidFill>
            <a:srgbClr val="B4B068">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18" name="Oval"/>
          <p:cNvSpPr/>
          <p:nvPr/>
        </p:nvSpPr>
        <p:spPr>
          <a:xfrm>
            <a:off x="9627845" y="5896107"/>
            <a:ext cx="1546910" cy="749432"/>
          </a:xfrm>
          <a:prstGeom prst="ellipse">
            <a:avLst/>
          </a:prstGeom>
          <a:solidFill>
            <a:srgbClr val="FF8C03">
              <a:alpha val="3879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19" name="Oval"/>
          <p:cNvSpPr/>
          <p:nvPr/>
        </p:nvSpPr>
        <p:spPr>
          <a:xfrm>
            <a:off x="9673028" y="5507860"/>
            <a:ext cx="1277046" cy="457201"/>
          </a:xfrm>
          <a:prstGeom prst="ellipse">
            <a:avLst/>
          </a:prstGeom>
          <a:solidFill>
            <a:srgbClr val="FFF129">
              <a:alpha val="2358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20" name="Oval"/>
          <p:cNvSpPr/>
          <p:nvPr/>
        </p:nvSpPr>
        <p:spPr>
          <a:xfrm>
            <a:off x="9362499" y="4913213"/>
            <a:ext cx="1898105" cy="571699"/>
          </a:xfrm>
          <a:prstGeom prst="ellipse">
            <a:avLst/>
          </a:prstGeom>
          <a:solidFill>
            <a:srgbClr val="17FF0F">
              <a:alpha val="4993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21" name="Oval"/>
          <p:cNvSpPr/>
          <p:nvPr/>
        </p:nvSpPr>
        <p:spPr>
          <a:xfrm>
            <a:off x="9362499" y="4316276"/>
            <a:ext cx="1898105" cy="571699"/>
          </a:xfrm>
          <a:prstGeom prst="ellipse">
            <a:avLst/>
          </a:prstGeom>
          <a:solidFill>
            <a:srgbClr val="14FFFF">
              <a:alpha val="1841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22" name="Oval"/>
          <p:cNvSpPr/>
          <p:nvPr/>
        </p:nvSpPr>
        <p:spPr>
          <a:xfrm>
            <a:off x="9477344" y="3836127"/>
            <a:ext cx="1668414" cy="457201"/>
          </a:xfrm>
          <a:prstGeom prst="ellipse">
            <a:avLst/>
          </a:prstGeom>
          <a:solidFill>
            <a:srgbClr val="1736FF">
              <a:alpha val="2824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23" name="Oval"/>
          <p:cNvSpPr/>
          <p:nvPr/>
        </p:nvSpPr>
        <p:spPr>
          <a:xfrm>
            <a:off x="9477344" y="3355978"/>
            <a:ext cx="1668414" cy="457201"/>
          </a:xfrm>
          <a:prstGeom prst="ellipse">
            <a:avLst/>
          </a:prstGeom>
          <a:solidFill>
            <a:srgbClr val="FF0CE7">
              <a:alpha val="2018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027"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28"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2029" name="Oval"/>
          <p:cNvSpPr/>
          <p:nvPr/>
        </p:nvSpPr>
        <p:spPr>
          <a:xfrm>
            <a:off x="9161184" y="6173713"/>
            <a:ext cx="2480232" cy="2648596"/>
          </a:xfrm>
          <a:prstGeom prst="ellipse">
            <a:avLst/>
          </a:prstGeom>
          <a:gradFill>
            <a:gsLst>
              <a:gs pos="0">
                <a:schemeClr val="accent5">
                  <a:alpha val="57373"/>
                </a:schemeClr>
              </a:gs>
              <a:gs pos="100000">
                <a:srgbClr val="F01A08">
                  <a:alpha val="57373"/>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30"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2031"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2032"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2033"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2034"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2035"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2036"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2037"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038" name="To  honor and love others."/>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To  honor and love others. </a:t>
            </a:r>
          </a:p>
        </p:txBody>
      </p:sp>
      <p:sp>
        <p:nvSpPr>
          <p:cNvPr id="2039" name="Oval"/>
          <p:cNvSpPr/>
          <p:nvPr/>
        </p:nvSpPr>
        <p:spPr>
          <a:xfrm>
            <a:off x="11957609" y="7525602"/>
            <a:ext cx="3424487" cy="2511575"/>
          </a:xfrm>
          <a:prstGeom prst="ellipse">
            <a:avLst/>
          </a:prstGeom>
          <a:solidFill>
            <a:srgbClr val="BEBA6E">
              <a:alpha val="2806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40" name="Oval"/>
          <p:cNvSpPr/>
          <p:nvPr/>
        </p:nvSpPr>
        <p:spPr>
          <a:xfrm>
            <a:off x="5241008" y="7525602"/>
            <a:ext cx="3424486" cy="2511575"/>
          </a:xfrm>
          <a:prstGeom prst="ellipse">
            <a:avLst/>
          </a:prstGeom>
          <a:solidFill>
            <a:srgbClr val="B4B068">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41" name="Oval"/>
          <p:cNvSpPr/>
          <p:nvPr/>
        </p:nvSpPr>
        <p:spPr>
          <a:xfrm>
            <a:off x="9627845" y="5896107"/>
            <a:ext cx="1546910" cy="749432"/>
          </a:xfrm>
          <a:prstGeom prst="ellipse">
            <a:avLst/>
          </a:prstGeom>
          <a:solidFill>
            <a:srgbClr val="FF8C03">
              <a:alpha val="7638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42" name="Oval"/>
          <p:cNvSpPr/>
          <p:nvPr/>
        </p:nvSpPr>
        <p:spPr>
          <a:xfrm>
            <a:off x="9673028" y="5507860"/>
            <a:ext cx="1277046" cy="457201"/>
          </a:xfrm>
          <a:prstGeom prst="ellipse">
            <a:avLst/>
          </a:prstGeom>
          <a:solidFill>
            <a:srgbClr val="FFF129">
              <a:alpha val="2358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43" name="Oval"/>
          <p:cNvSpPr/>
          <p:nvPr/>
        </p:nvSpPr>
        <p:spPr>
          <a:xfrm>
            <a:off x="9362499" y="4913213"/>
            <a:ext cx="1898105" cy="571699"/>
          </a:xfrm>
          <a:prstGeom prst="ellipse">
            <a:avLst/>
          </a:prstGeom>
          <a:solidFill>
            <a:srgbClr val="17FF0F">
              <a:alpha val="4993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44" name="Oval"/>
          <p:cNvSpPr/>
          <p:nvPr/>
        </p:nvSpPr>
        <p:spPr>
          <a:xfrm>
            <a:off x="9362499" y="4316276"/>
            <a:ext cx="1898105" cy="571699"/>
          </a:xfrm>
          <a:prstGeom prst="ellipse">
            <a:avLst/>
          </a:prstGeom>
          <a:solidFill>
            <a:srgbClr val="14FFFF">
              <a:alpha val="1841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45" name="Oval"/>
          <p:cNvSpPr/>
          <p:nvPr/>
        </p:nvSpPr>
        <p:spPr>
          <a:xfrm>
            <a:off x="9477344" y="3836127"/>
            <a:ext cx="1668414" cy="457201"/>
          </a:xfrm>
          <a:prstGeom prst="ellipse">
            <a:avLst/>
          </a:prstGeom>
          <a:solidFill>
            <a:srgbClr val="1736FF">
              <a:alpha val="2824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46" name="Oval"/>
          <p:cNvSpPr/>
          <p:nvPr/>
        </p:nvSpPr>
        <p:spPr>
          <a:xfrm>
            <a:off x="9477344" y="3355978"/>
            <a:ext cx="1668414" cy="457201"/>
          </a:xfrm>
          <a:prstGeom prst="ellipse">
            <a:avLst/>
          </a:prstGeom>
          <a:solidFill>
            <a:srgbClr val="FF0CE7">
              <a:alpha val="2018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050"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51"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2052" name="Oval"/>
          <p:cNvSpPr/>
          <p:nvPr/>
        </p:nvSpPr>
        <p:spPr>
          <a:xfrm>
            <a:off x="9161184" y="6173713"/>
            <a:ext cx="2480232" cy="2648596"/>
          </a:xfrm>
          <a:prstGeom prst="ellipse">
            <a:avLst/>
          </a:prstGeom>
          <a:gradFill>
            <a:gsLst>
              <a:gs pos="0">
                <a:schemeClr val="accent5">
                  <a:alpha val="50342"/>
                </a:schemeClr>
              </a:gs>
              <a:gs pos="100000">
                <a:srgbClr val="F01A08">
                  <a:alpha val="50342"/>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53"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2054"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2055"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2056"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2057"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2058"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2059"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2060"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061" name="To  honor and love self."/>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To  honor and love self. </a:t>
            </a:r>
          </a:p>
        </p:txBody>
      </p:sp>
      <p:sp>
        <p:nvSpPr>
          <p:cNvPr id="2062" name="Oval"/>
          <p:cNvSpPr/>
          <p:nvPr/>
        </p:nvSpPr>
        <p:spPr>
          <a:xfrm>
            <a:off x="11957609" y="7525602"/>
            <a:ext cx="3424487" cy="2511575"/>
          </a:xfrm>
          <a:prstGeom prst="ellipse">
            <a:avLst/>
          </a:prstGeom>
          <a:solidFill>
            <a:srgbClr val="BEBA6E">
              <a:alpha val="2806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63" name="Oval"/>
          <p:cNvSpPr/>
          <p:nvPr/>
        </p:nvSpPr>
        <p:spPr>
          <a:xfrm>
            <a:off x="5241008" y="7525602"/>
            <a:ext cx="3424486" cy="2511575"/>
          </a:xfrm>
          <a:prstGeom prst="ellipse">
            <a:avLst/>
          </a:prstGeom>
          <a:solidFill>
            <a:srgbClr val="B4B068">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64" name="Oval"/>
          <p:cNvSpPr/>
          <p:nvPr/>
        </p:nvSpPr>
        <p:spPr>
          <a:xfrm>
            <a:off x="9627845" y="5896107"/>
            <a:ext cx="1546910" cy="749432"/>
          </a:xfrm>
          <a:prstGeom prst="ellipse">
            <a:avLst/>
          </a:prstGeom>
          <a:solidFill>
            <a:srgbClr val="FF8C03">
              <a:alpha val="3879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65" name="Oval"/>
          <p:cNvSpPr/>
          <p:nvPr/>
        </p:nvSpPr>
        <p:spPr>
          <a:xfrm>
            <a:off x="9673028" y="5507860"/>
            <a:ext cx="1277046" cy="457201"/>
          </a:xfrm>
          <a:prstGeom prst="ellipse">
            <a:avLst/>
          </a:prstGeom>
          <a:solidFill>
            <a:srgbClr val="FFF129">
              <a:alpha val="9284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66" name="Oval"/>
          <p:cNvSpPr/>
          <p:nvPr/>
        </p:nvSpPr>
        <p:spPr>
          <a:xfrm>
            <a:off x="9362499" y="4913213"/>
            <a:ext cx="1898105" cy="571699"/>
          </a:xfrm>
          <a:prstGeom prst="ellipse">
            <a:avLst/>
          </a:prstGeom>
          <a:solidFill>
            <a:srgbClr val="17FF0F">
              <a:alpha val="4993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67" name="Oval"/>
          <p:cNvSpPr/>
          <p:nvPr/>
        </p:nvSpPr>
        <p:spPr>
          <a:xfrm>
            <a:off x="9362499" y="4316276"/>
            <a:ext cx="1898105" cy="571699"/>
          </a:xfrm>
          <a:prstGeom prst="ellipse">
            <a:avLst/>
          </a:prstGeom>
          <a:solidFill>
            <a:srgbClr val="14FFFF">
              <a:alpha val="1841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68" name="Oval"/>
          <p:cNvSpPr/>
          <p:nvPr/>
        </p:nvSpPr>
        <p:spPr>
          <a:xfrm>
            <a:off x="9477344" y="3836127"/>
            <a:ext cx="1668414" cy="457201"/>
          </a:xfrm>
          <a:prstGeom prst="ellipse">
            <a:avLst/>
          </a:prstGeom>
          <a:solidFill>
            <a:srgbClr val="1736FF">
              <a:alpha val="2824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69" name="Oval"/>
          <p:cNvSpPr/>
          <p:nvPr/>
        </p:nvSpPr>
        <p:spPr>
          <a:xfrm>
            <a:off x="9477344" y="3355978"/>
            <a:ext cx="1668414" cy="457201"/>
          </a:xfrm>
          <a:prstGeom prst="ellipse">
            <a:avLst/>
          </a:prstGeom>
          <a:solidFill>
            <a:srgbClr val="FF0CE7">
              <a:alpha val="2018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073"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74"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2075" name="Oval"/>
          <p:cNvSpPr/>
          <p:nvPr/>
        </p:nvSpPr>
        <p:spPr>
          <a:xfrm>
            <a:off x="9161184" y="6173713"/>
            <a:ext cx="2480232" cy="2648596"/>
          </a:xfrm>
          <a:prstGeom prst="ellipse">
            <a:avLst/>
          </a:prstGeom>
          <a:gradFill>
            <a:gsLst>
              <a:gs pos="0">
                <a:schemeClr val="accent5">
                  <a:alpha val="50342"/>
                </a:schemeClr>
              </a:gs>
              <a:gs pos="100000">
                <a:srgbClr val="F01A08">
                  <a:alpha val="50342"/>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76"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2077"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2078"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2079"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2080"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2081"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2082"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2083"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084" name="Full - healthy joy-filled living."/>
          <p:cNvSpPr/>
          <p:nvPr/>
        </p:nvSpPr>
        <p:spPr>
          <a:xfrm>
            <a:off x="31623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Full - healthy joy-filled living. </a:t>
            </a:r>
          </a:p>
        </p:txBody>
      </p:sp>
      <p:sp>
        <p:nvSpPr>
          <p:cNvPr id="2085" name="Oval"/>
          <p:cNvSpPr/>
          <p:nvPr/>
        </p:nvSpPr>
        <p:spPr>
          <a:xfrm>
            <a:off x="11957609" y="7525602"/>
            <a:ext cx="3424487" cy="2511575"/>
          </a:xfrm>
          <a:prstGeom prst="ellipse">
            <a:avLst/>
          </a:prstGeom>
          <a:solidFill>
            <a:srgbClr val="BEBA6E">
              <a:alpha val="2806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86" name="Oval"/>
          <p:cNvSpPr/>
          <p:nvPr/>
        </p:nvSpPr>
        <p:spPr>
          <a:xfrm>
            <a:off x="5241008" y="7525602"/>
            <a:ext cx="3424486" cy="2511575"/>
          </a:xfrm>
          <a:prstGeom prst="ellipse">
            <a:avLst/>
          </a:prstGeom>
          <a:solidFill>
            <a:srgbClr val="B4B068">
              <a:alpha val="3241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87" name="Oval"/>
          <p:cNvSpPr/>
          <p:nvPr/>
        </p:nvSpPr>
        <p:spPr>
          <a:xfrm>
            <a:off x="9627845" y="5896107"/>
            <a:ext cx="1546910" cy="749432"/>
          </a:xfrm>
          <a:prstGeom prst="ellipse">
            <a:avLst/>
          </a:prstGeom>
          <a:solidFill>
            <a:srgbClr val="FF8C03">
              <a:alpha val="3879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88" name="Oval"/>
          <p:cNvSpPr/>
          <p:nvPr/>
        </p:nvSpPr>
        <p:spPr>
          <a:xfrm>
            <a:off x="9673028" y="5507860"/>
            <a:ext cx="1277046" cy="457201"/>
          </a:xfrm>
          <a:prstGeom prst="ellipse">
            <a:avLst/>
          </a:prstGeom>
          <a:solidFill>
            <a:srgbClr val="FFF129">
              <a:alpha val="9284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89" name="Oval"/>
          <p:cNvSpPr/>
          <p:nvPr/>
        </p:nvSpPr>
        <p:spPr>
          <a:xfrm>
            <a:off x="9362499" y="4913213"/>
            <a:ext cx="1898105" cy="571699"/>
          </a:xfrm>
          <a:prstGeom prst="ellipse">
            <a:avLst/>
          </a:prstGeom>
          <a:solidFill>
            <a:srgbClr val="17FF0F">
              <a:alpha val="4993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90" name="Oval"/>
          <p:cNvSpPr/>
          <p:nvPr/>
        </p:nvSpPr>
        <p:spPr>
          <a:xfrm>
            <a:off x="9362499" y="4316276"/>
            <a:ext cx="1898105" cy="571699"/>
          </a:xfrm>
          <a:prstGeom prst="ellipse">
            <a:avLst/>
          </a:prstGeom>
          <a:solidFill>
            <a:srgbClr val="14FFFF">
              <a:alpha val="1841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91" name="Oval"/>
          <p:cNvSpPr/>
          <p:nvPr/>
        </p:nvSpPr>
        <p:spPr>
          <a:xfrm>
            <a:off x="9477344" y="3836127"/>
            <a:ext cx="1668414" cy="457201"/>
          </a:xfrm>
          <a:prstGeom prst="ellipse">
            <a:avLst/>
          </a:prstGeom>
          <a:solidFill>
            <a:srgbClr val="1736FF">
              <a:alpha val="2824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092" name="Oval"/>
          <p:cNvSpPr/>
          <p:nvPr/>
        </p:nvSpPr>
        <p:spPr>
          <a:xfrm>
            <a:off x="9477344" y="3355978"/>
            <a:ext cx="1668414" cy="457201"/>
          </a:xfrm>
          <a:prstGeom prst="ellipse">
            <a:avLst/>
          </a:prstGeom>
          <a:solidFill>
            <a:srgbClr val="FF0CE7">
              <a:alpha val="20185"/>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pic>
        <p:nvPicPr>
          <p:cNvPr id="2093" name="Screen Shot 2019-03-04 at 4.47.28 AM.png" descr="Screen Shot 2019-03-04 at 4.47.28 AM.png"/>
          <p:cNvPicPr>
            <a:picLocks noChangeAspect="1"/>
          </p:cNvPicPr>
          <p:nvPr/>
        </p:nvPicPr>
        <p:blipFill>
          <a:blip r:embed="rId4">
            <a:extLst/>
          </a:blip>
          <a:stretch>
            <a:fillRect/>
          </a:stretch>
        </p:blipFill>
        <p:spPr>
          <a:xfrm>
            <a:off x="8629650" y="2859087"/>
            <a:ext cx="3721100" cy="6299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097"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98" name="Screen shot 2011-12-30 at 8.56.20 AM.png" descr="Screen shot 2011-12-30 at 8.56.20 AM.png"/>
          <p:cNvPicPr>
            <a:picLocks noChangeAspect="1"/>
          </p:cNvPicPr>
          <p:nvPr/>
        </p:nvPicPr>
        <p:blipFill>
          <a:blip r:embed="rId3">
            <a:extLst/>
          </a:blip>
          <a:stretch>
            <a:fillRect/>
          </a:stretch>
        </p:blipFill>
        <p:spPr>
          <a:xfrm>
            <a:off x="8854649" y="3505200"/>
            <a:ext cx="2911476" cy="5233724"/>
          </a:xfrm>
          <a:prstGeom prst="rect">
            <a:avLst/>
          </a:prstGeom>
          <a:ln w="12700">
            <a:miter lim="400000"/>
          </a:ln>
        </p:spPr>
      </p:pic>
      <p:sp>
        <p:nvSpPr>
          <p:cNvPr id="2099"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00"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01"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02"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03"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04"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05"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06" name="Simple Living Centers"/>
          <p:cNvSpPr txBox="1"/>
          <p:nvPr/>
        </p:nvSpPr>
        <p:spPr>
          <a:xfrm>
            <a:off x="2175612" y="401653"/>
            <a:ext cx="17432123"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1800">
                <a:effectLst>
                  <a:outerShdw sx="100000" sy="100000" kx="0" ky="0" algn="b" rotWithShape="0" blurRad="76200" dist="0" dir="18900000">
                    <a:srgbClr val="000000">
                      <a:alpha val="80000"/>
                    </a:srgbClr>
                  </a:outerShdw>
                </a:effectLst>
                <a:latin typeface="Copperplate"/>
                <a:ea typeface="Copperplate"/>
                <a:cs typeface="Copperplate"/>
                <a:sym typeface="Copperplate"/>
              </a:defRPr>
            </a:lvl1pPr>
          </a:lstStyle>
          <a:p>
            <a:pPr>
              <a:defRPr b="0">
                <a:effectLst/>
              </a:defRPr>
            </a:pPr>
            <a:r>
              <a:rPr b="1">
                <a:effectLst>
                  <a:outerShdw sx="100000" sy="100000" kx="0" ky="0" algn="b" rotWithShape="0" blurRad="76200" dist="0" dir="18900000">
                    <a:srgbClr val="000000">
                      <a:alpha val="80000"/>
                    </a:srgbClr>
                  </a:outerShdw>
                </a:effectLst>
              </a:rPr>
              <a:t>Simple Living Centers</a:t>
            </a:r>
          </a:p>
        </p:txBody>
      </p:sp>
      <p:sp>
        <p:nvSpPr>
          <p:cNvPr id="2107" name="7.Connecting to a higher purpose or higher self. - finding your work or mission. (Love God)…"/>
          <p:cNvSpPr txBox="1"/>
          <p:nvPr/>
        </p:nvSpPr>
        <p:spPr>
          <a:xfrm>
            <a:off x="14145829" y="2533650"/>
            <a:ext cx="6388101" cy="10325100"/>
          </a:xfrm>
          <a:prstGeom prst="rect">
            <a:avLst/>
          </a:prstGeom>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400"/>
            </a:pPr>
            <a:r>
              <a:t>7.Connecting to a higher purpose or higher self. - finding your work or mission. (Love God)</a:t>
            </a:r>
          </a:p>
          <a:p>
            <a:pPr algn="l">
              <a:defRPr b="1" sz="2400"/>
            </a:pPr>
          </a:p>
          <a:p>
            <a:pPr algn="l">
              <a:defRPr b="1" sz="2400"/>
            </a:pPr>
            <a:r>
              <a:t>6.Seeking and speaking truth (Mind)</a:t>
            </a:r>
          </a:p>
          <a:p>
            <a:pPr algn="l">
              <a:defRPr b="1" sz="2400"/>
            </a:pPr>
          </a:p>
          <a:p>
            <a:pPr algn="l">
              <a:defRPr b="1" sz="2400"/>
            </a:pPr>
            <a:r>
              <a:t>5. Choosing a higher will over </a:t>
            </a:r>
          </a:p>
          <a:p>
            <a:pPr algn="l">
              <a:defRPr b="1" sz="2400"/>
            </a:pPr>
            <a:r>
              <a:t> selfish fear based desires. (Might)</a:t>
            </a:r>
          </a:p>
          <a:p>
            <a:pPr algn="l">
              <a:defRPr b="1" sz="2400"/>
            </a:pPr>
          </a:p>
          <a:p>
            <a:pPr algn="l">
              <a:defRPr b="1" sz="2400"/>
            </a:pPr>
            <a:r>
              <a:t>4.  Charity for all- and learning to  forgive and love our enemies with proper virtuous principles. (Heart) </a:t>
            </a:r>
          </a:p>
          <a:p>
            <a:pPr algn="l">
              <a:defRPr b="1" sz="2400"/>
            </a:pPr>
          </a:p>
          <a:p>
            <a:pPr algn="l">
              <a:defRPr b="1" sz="2400"/>
            </a:pPr>
            <a:r>
              <a:t>3.Honor self</a:t>
            </a:r>
          </a:p>
          <a:p>
            <a:pPr algn="l">
              <a:defRPr b="1" sz="2400"/>
            </a:pPr>
          </a:p>
          <a:p>
            <a:pPr algn="l">
              <a:defRPr b="1" sz="2400"/>
            </a:pPr>
            <a:r>
              <a:t>2. Honor others</a:t>
            </a:r>
          </a:p>
          <a:p>
            <a:pPr algn="l">
              <a:defRPr b="1" sz="2400"/>
            </a:pPr>
          </a:p>
          <a:p>
            <a:pPr algn="l">
              <a:defRPr b="1" sz="2400"/>
            </a:pPr>
            <a:r>
              <a:t>1. All sufficient needs are provided. (strength)</a:t>
            </a:r>
          </a:p>
          <a:p>
            <a:pPr algn="l">
              <a:defRPr b="1" sz="2400"/>
            </a:pPr>
          </a:p>
          <a:p>
            <a:pPr algn="l">
              <a:defRPr i="1" sz="2400"/>
            </a:pPr>
            <a:r>
              <a:t>This begins with our connection and trust with mother and “mother earth”, and a peace that comes through the atonement, taught with the proper use of authority while providing living foods that bring peace, joy or emotional trust - a unity of our spirit and body.</a:t>
            </a:r>
          </a:p>
          <a:p>
            <a:pPr>
              <a:defRPr sz="2400"/>
            </a:pPr>
          </a:p>
          <a:p>
            <a:pPr>
              <a:defRPr sz="2400"/>
            </a:pPr>
          </a:p>
          <a:p>
            <a:pPr defTabSz="1130300">
              <a:defRPr sz="1800">
                <a:solidFill>
                  <a:srgbClr val="000000"/>
                </a:solidFill>
                <a:effectLst>
                  <a:outerShdw sx="100000" sy="100000" kx="0" ky="0" algn="b" rotWithShape="0" blurRad="25400" dist="23998" dir="2700000">
                    <a:srgbClr val="000000">
                      <a:alpha val="31034"/>
                    </a:srgbClr>
                  </a:outerShdw>
                </a:effectLst>
              </a:defRPr>
            </a:pPr>
            <a:r>
              <a:t> </a:t>
            </a:r>
          </a:p>
        </p:txBody>
      </p:sp>
      <p:sp>
        <p:nvSpPr>
          <p:cNvPr id="2108" name="7 Living Centers"/>
          <p:cNvSpPr txBox="1"/>
          <p:nvPr/>
        </p:nvSpPr>
        <p:spPr>
          <a:xfrm>
            <a:off x="8420243" y="1954173"/>
            <a:ext cx="5484144"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7 Living Centers</a:t>
            </a:r>
          </a:p>
        </p:txBody>
      </p:sp>
      <p:sp>
        <p:nvSpPr>
          <p:cNvPr id="2109" name="Consider that each of these centers…"/>
          <p:cNvSpPr/>
          <p:nvPr/>
        </p:nvSpPr>
        <p:spPr>
          <a:xfrm>
            <a:off x="660400" y="2565400"/>
            <a:ext cx="7518400" cy="2959100"/>
          </a:xfrm>
          <a:prstGeom prst="ellipse">
            <a:avLst/>
          </a:prstGeom>
          <a:solidFill>
            <a:srgbClr val="FFF76B"/>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Consider that each of these centers</a:t>
            </a:r>
          </a:p>
          <a:p>
            <a:pPr defTabSz="1130300">
              <a:defRPr sz="2400">
                <a:solidFill>
                  <a:srgbClr val="000000"/>
                </a:solidFill>
                <a:effectLst>
                  <a:outerShdw sx="100000" sy="100000" kx="0" ky="0" algn="b" rotWithShape="0" blurRad="25400" dist="23998" dir="2700000">
                    <a:srgbClr val="000000">
                      <a:alpha val="31034"/>
                    </a:srgbClr>
                  </a:outerShdw>
                </a:effectLst>
              </a:defRPr>
            </a:pPr>
            <a:r>
              <a:t> store our personal and family emotional histories </a:t>
            </a:r>
          </a:p>
          <a:p>
            <a:pPr defTabSz="1130300">
              <a:defRPr sz="2400">
                <a:solidFill>
                  <a:srgbClr val="000000"/>
                </a:solidFill>
                <a:effectLst>
                  <a:outerShdw sx="100000" sy="100000" kx="0" ky="0" algn="b" rotWithShape="0" blurRad="25400" dist="23998" dir="2700000">
                    <a:srgbClr val="000000">
                      <a:alpha val="31034"/>
                    </a:srgbClr>
                  </a:outerShdw>
                </a:effectLst>
              </a:defRPr>
            </a:pPr>
            <a:r>
              <a:t>- as our biographies are influenced to become </a:t>
            </a:r>
          </a:p>
          <a:p>
            <a:pPr defTabSz="1130300">
              <a:defRPr sz="2400">
                <a:solidFill>
                  <a:srgbClr val="000000"/>
                </a:solidFill>
                <a:effectLst>
                  <a:outerShdw sx="100000" sy="100000" kx="0" ky="0" algn="b" rotWithShape="0" blurRad="25400" dist="23998" dir="2700000">
                    <a:srgbClr val="000000">
                      <a:alpha val="31034"/>
                    </a:srgbClr>
                  </a:outerShdw>
                </a:effectLst>
              </a:defRPr>
            </a:pPr>
            <a:r>
              <a:t>our biologies. </a:t>
            </a:r>
          </a:p>
        </p:txBody>
      </p:sp>
      <p:sp>
        <p:nvSpPr>
          <p:cNvPr id="2110"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111" name="The two great commandments…"/>
          <p:cNvSpPr txBox="1"/>
          <p:nvPr/>
        </p:nvSpPr>
        <p:spPr>
          <a:xfrm>
            <a:off x="820037" y="8959719"/>
            <a:ext cx="8665518" cy="196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p>
          <a:p>
            <a:pPr>
              <a:defRPr b="1" sz="2400"/>
            </a:pPr>
            <a:r>
              <a:rPr sz="3000"/>
              <a:t>The two great commandments     </a:t>
            </a:r>
            <a:r>
              <a:t>    </a:t>
            </a:r>
          </a:p>
          <a:p>
            <a:pPr>
              <a:defRPr b="1" sz="2400"/>
            </a:pPr>
            <a:r>
              <a:t>are common to all major religions.</a:t>
            </a:r>
          </a:p>
          <a:p>
            <a:pPr>
              <a:defRPr b="1" sz="2400"/>
            </a:pPr>
            <a:r>
              <a:t>Love God with all our heart, might, mind and strength,</a:t>
            </a:r>
          </a:p>
          <a:p>
            <a:pPr>
              <a:defRPr b="1" sz="2400"/>
            </a:pPr>
            <a:r>
              <a:t> and love our neighbors as ourselves.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115"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16" name="Screen shot 2011-12-30 at 8.56.20 AM.png" descr="Screen shot 2011-12-30 at 8.56.20 AM.png"/>
          <p:cNvPicPr>
            <a:picLocks noChangeAspect="1"/>
          </p:cNvPicPr>
          <p:nvPr/>
        </p:nvPicPr>
        <p:blipFill>
          <a:blip r:embed="rId3">
            <a:extLst/>
          </a:blip>
          <a:stretch>
            <a:fillRect/>
          </a:stretch>
        </p:blipFill>
        <p:spPr>
          <a:xfrm>
            <a:off x="8854649" y="3505200"/>
            <a:ext cx="2911476" cy="5233724"/>
          </a:xfrm>
          <a:prstGeom prst="rect">
            <a:avLst/>
          </a:prstGeom>
          <a:ln w="12700">
            <a:miter lim="400000"/>
          </a:ln>
        </p:spPr>
      </p:pic>
      <p:sp>
        <p:nvSpPr>
          <p:cNvPr id="2117"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18"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19"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20"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21"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22"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23"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24" name="Simple Living Centers"/>
          <p:cNvSpPr txBox="1"/>
          <p:nvPr/>
        </p:nvSpPr>
        <p:spPr>
          <a:xfrm>
            <a:off x="2175612" y="401653"/>
            <a:ext cx="17432123"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1800">
                <a:effectLst>
                  <a:outerShdw sx="100000" sy="100000" kx="0" ky="0" algn="b" rotWithShape="0" blurRad="76200" dist="0" dir="18900000">
                    <a:srgbClr val="000000">
                      <a:alpha val="80000"/>
                    </a:srgbClr>
                  </a:outerShdw>
                </a:effectLst>
                <a:latin typeface="Copperplate"/>
                <a:ea typeface="Copperplate"/>
                <a:cs typeface="Copperplate"/>
                <a:sym typeface="Copperplate"/>
              </a:defRPr>
            </a:lvl1pPr>
          </a:lstStyle>
          <a:p>
            <a:pPr>
              <a:defRPr b="0">
                <a:effectLst/>
              </a:defRPr>
            </a:pPr>
            <a:r>
              <a:rPr b="1">
                <a:effectLst>
                  <a:outerShdw sx="100000" sy="100000" kx="0" ky="0" algn="b" rotWithShape="0" blurRad="76200" dist="0" dir="18900000">
                    <a:srgbClr val="000000">
                      <a:alpha val="80000"/>
                    </a:srgbClr>
                  </a:outerShdw>
                </a:effectLst>
              </a:rPr>
              <a:t>Simple Living Centers</a:t>
            </a:r>
          </a:p>
        </p:txBody>
      </p:sp>
      <p:sp>
        <p:nvSpPr>
          <p:cNvPr id="2125" name="7.Connecting to a higher purpose or higher self. - finding your work or mission.…"/>
          <p:cNvSpPr txBox="1"/>
          <p:nvPr/>
        </p:nvSpPr>
        <p:spPr>
          <a:xfrm>
            <a:off x="14198600" y="2133600"/>
            <a:ext cx="6388100" cy="10680700"/>
          </a:xfrm>
          <a:prstGeom prst="rect">
            <a:avLst/>
          </a:prstGeom>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400"/>
            </a:pPr>
            <a:r>
              <a:t>7.Connecting to a higher purpose or higher self. - finding your work or mission. </a:t>
            </a:r>
          </a:p>
          <a:p>
            <a:pPr algn="l">
              <a:defRPr b="1" sz="2400"/>
            </a:pPr>
          </a:p>
          <a:p>
            <a:pPr algn="l">
              <a:defRPr b="1" sz="2400"/>
            </a:pPr>
            <a:r>
              <a:t>6.Seeking and speaking truth</a:t>
            </a:r>
          </a:p>
          <a:p>
            <a:pPr algn="l">
              <a:defRPr b="1" sz="2400"/>
            </a:pPr>
          </a:p>
          <a:p>
            <a:pPr algn="l">
              <a:defRPr b="1" sz="2400"/>
            </a:pPr>
            <a:r>
              <a:t>5. Choosing a higher will over </a:t>
            </a:r>
          </a:p>
          <a:p>
            <a:pPr algn="l">
              <a:defRPr b="1" sz="2400"/>
            </a:pPr>
            <a:r>
              <a:t> selfish fear based desires.</a:t>
            </a:r>
          </a:p>
          <a:p>
            <a:pPr algn="l">
              <a:defRPr b="1" sz="2400"/>
            </a:pPr>
          </a:p>
          <a:p>
            <a:pPr algn="l">
              <a:defRPr b="1" sz="2400"/>
            </a:pPr>
            <a:r>
              <a:t>4.  Charity for all- and learning to  forgive and love our enemies with proper virtuous principles. </a:t>
            </a:r>
          </a:p>
          <a:p>
            <a:pPr algn="l">
              <a:defRPr b="1" sz="2400"/>
            </a:pPr>
          </a:p>
          <a:p>
            <a:pPr algn="l">
              <a:defRPr b="1" sz="2400"/>
            </a:pPr>
            <a:r>
              <a:t>3.Honor self</a:t>
            </a:r>
          </a:p>
          <a:p>
            <a:pPr algn="l">
              <a:defRPr b="1" sz="2400"/>
            </a:pPr>
          </a:p>
          <a:p>
            <a:pPr algn="l">
              <a:defRPr b="1" sz="2400"/>
            </a:pPr>
            <a:r>
              <a:t>2. Honor others</a:t>
            </a:r>
          </a:p>
          <a:p>
            <a:pPr algn="l">
              <a:defRPr b="1" sz="2400"/>
            </a:pPr>
          </a:p>
          <a:p>
            <a:pPr algn="l">
              <a:defRPr b="1" sz="2400"/>
            </a:pPr>
            <a:r>
              <a:t>1.One with the earth and mankind- that all sufficient needs are provided. </a:t>
            </a:r>
          </a:p>
          <a:p>
            <a:pPr algn="l">
              <a:defRPr b="1" sz="2400"/>
            </a:pPr>
          </a:p>
          <a:p>
            <a:pPr algn="l">
              <a:defRPr i="1" sz="2400"/>
            </a:pPr>
            <a:r>
              <a:t>This begins with our connection and trust with mother and “mother earth”, and a peace that comes through the atonement, taught with the proper use of authority while providing living foods that bring peace, joy or emotional trust - a unity of our spirit and body.</a:t>
            </a:r>
          </a:p>
          <a:p>
            <a:pPr>
              <a:defRPr sz="2400"/>
            </a:pPr>
          </a:p>
          <a:p>
            <a:pPr>
              <a:defRPr sz="2400"/>
            </a:pPr>
          </a:p>
          <a:p>
            <a:pPr>
              <a:defRPr b="1" sz="2400"/>
            </a:pPr>
            <a:r>
              <a:t>These are common to all major religions.</a:t>
            </a:r>
          </a:p>
          <a:p>
            <a:pPr defTabSz="1130300">
              <a:defRPr sz="1800">
                <a:solidFill>
                  <a:srgbClr val="000000"/>
                </a:solidFill>
                <a:effectLst>
                  <a:outerShdw sx="100000" sy="100000" kx="0" ky="0" algn="b" rotWithShape="0" blurRad="25400" dist="23998" dir="2700000">
                    <a:srgbClr val="000000">
                      <a:alpha val="31034"/>
                    </a:srgbClr>
                  </a:outerShdw>
                </a:effectLst>
              </a:defRPr>
            </a:pPr>
            <a:r>
              <a:t> </a:t>
            </a:r>
          </a:p>
        </p:txBody>
      </p:sp>
      <p:sp>
        <p:nvSpPr>
          <p:cNvPr id="2126" name="7 Living Centers"/>
          <p:cNvSpPr txBox="1"/>
          <p:nvPr/>
        </p:nvSpPr>
        <p:spPr>
          <a:xfrm>
            <a:off x="8420243" y="1954173"/>
            <a:ext cx="5484144"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7 Living Centers</a:t>
            </a:r>
          </a:p>
        </p:txBody>
      </p:sp>
      <p:sp>
        <p:nvSpPr>
          <p:cNvPr id="2127"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2128"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2129"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2130"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2131"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2132"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2133" name="Each of these centers…"/>
          <p:cNvSpPr/>
          <p:nvPr/>
        </p:nvSpPr>
        <p:spPr>
          <a:xfrm>
            <a:off x="927100" y="2641600"/>
            <a:ext cx="7518400" cy="2959100"/>
          </a:xfrm>
          <a:prstGeom prst="ellipse">
            <a:avLst/>
          </a:prstGeom>
          <a:solidFill>
            <a:srgbClr val="FFF76B">
              <a:alpha val="20000"/>
            </a:srgb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Each of these centers</a:t>
            </a:r>
          </a:p>
          <a:p>
            <a:pPr defTabSz="1130300">
              <a:defRPr sz="2400">
                <a:solidFill>
                  <a:srgbClr val="000000"/>
                </a:solidFill>
                <a:effectLst>
                  <a:outerShdw sx="100000" sy="100000" kx="0" ky="0" algn="b" rotWithShape="0" blurRad="25400" dist="23998" dir="2700000">
                    <a:srgbClr val="000000">
                      <a:alpha val="31034"/>
                    </a:srgbClr>
                  </a:outerShdw>
                </a:effectLst>
              </a:defRPr>
            </a:pPr>
            <a:r>
              <a:t> store our personal and family emotional histories </a:t>
            </a:r>
          </a:p>
          <a:p>
            <a:pPr defTabSz="1130300">
              <a:defRPr sz="2400">
                <a:solidFill>
                  <a:srgbClr val="000000"/>
                </a:solidFill>
                <a:effectLst>
                  <a:outerShdw sx="100000" sy="100000" kx="0" ky="0" algn="b" rotWithShape="0" blurRad="25400" dist="23998" dir="2700000">
                    <a:srgbClr val="000000">
                      <a:alpha val="31034"/>
                    </a:srgbClr>
                  </a:outerShdw>
                </a:effectLst>
              </a:defRPr>
            </a:pPr>
            <a:r>
              <a:t>- as our biographies are influenced to become </a:t>
            </a:r>
          </a:p>
          <a:p>
            <a:pPr defTabSz="1130300">
              <a:defRPr sz="2400">
                <a:solidFill>
                  <a:srgbClr val="000000"/>
                </a:solidFill>
                <a:effectLst>
                  <a:outerShdw sx="100000" sy="100000" kx="0" ky="0" algn="b" rotWithShape="0" blurRad="25400" dist="23998" dir="2700000">
                    <a:srgbClr val="000000">
                      <a:alpha val="31034"/>
                    </a:srgbClr>
                  </a:outerShdw>
                </a:effectLst>
              </a:defRPr>
            </a:pPr>
            <a:r>
              <a:t>our biologies. </a:t>
            </a:r>
          </a:p>
        </p:txBody>
      </p:sp>
      <p:sp>
        <p:nvSpPr>
          <p:cNvPr id="2134" name="Our bodies physical center is at the navel or 3rd center- meaning honor or care for self.…"/>
          <p:cNvSpPr/>
          <p:nvPr/>
        </p:nvSpPr>
        <p:spPr>
          <a:xfrm>
            <a:off x="4254500" y="9499600"/>
            <a:ext cx="12103100" cy="2120900"/>
          </a:xfrm>
          <a:prstGeom prst="wedgeEllipseCallout">
            <a:avLst>
              <a:gd name="adj1" fmla="val -160"/>
              <a:gd name="adj2" fmla="val -131599"/>
            </a:avLst>
          </a:pr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Our bodies physical center is at the navel or 3rd center- meaning honor or care for self. </a:t>
            </a:r>
          </a:p>
          <a:p>
            <a:pPr defTabSz="1130300">
              <a:defRPr sz="2400">
                <a:solidFill>
                  <a:srgbClr val="000000"/>
                </a:solidFill>
                <a:effectLst>
                  <a:outerShdw sx="100000" sy="100000" kx="0" ky="0" algn="b" rotWithShape="0" blurRad="25400" dist="23998" dir="2700000">
                    <a:srgbClr val="000000">
                      <a:alpha val="31034"/>
                    </a:srgbClr>
                  </a:outerShdw>
                </a:effectLst>
              </a:defRPr>
            </a:pPr>
            <a:r>
              <a:t>Learning to listen to this center is key to begining to understand our health. We honor each other when we help each other listen to this center. </a:t>
            </a:r>
          </a:p>
        </p:txBody>
      </p:sp>
      <p:sp>
        <p:nvSpPr>
          <p:cNvPr id="2135"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139"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40" name="Screen shot 2011-12-30 at 8.56.20 AM.png" descr="Screen shot 2011-12-30 at 8.56.20 AM.png"/>
          <p:cNvPicPr>
            <a:picLocks noChangeAspect="1"/>
          </p:cNvPicPr>
          <p:nvPr/>
        </p:nvPicPr>
        <p:blipFill>
          <a:blip r:embed="rId3">
            <a:extLst/>
          </a:blip>
          <a:stretch>
            <a:fillRect/>
          </a:stretch>
        </p:blipFill>
        <p:spPr>
          <a:xfrm>
            <a:off x="8854649" y="3505200"/>
            <a:ext cx="2911476" cy="5233724"/>
          </a:xfrm>
          <a:prstGeom prst="rect">
            <a:avLst/>
          </a:prstGeom>
          <a:ln w="12700">
            <a:miter lim="400000"/>
          </a:ln>
        </p:spPr>
      </p:pic>
      <p:sp>
        <p:nvSpPr>
          <p:cNvPr id="2141"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42"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43"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44"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45"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46"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47"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48" name="Simple Living Centers"/>
          <p:cNvSpPr txBox="1"/>
          <p:nvPr/>
        </p:nvSpPr>
        <p:spPr>
          <a:xfrm>
            <a:off x="2175612" y="401653"/>
            <a:ext cx="17432123"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1800">
                <a:effectLst>
                  <a:outerShdw sx="100000" sy="100000" kx="0" ky="0" algn="b" rotWithShape="0" blurRad="76200" dist="0" dir="18900000">
                    <a:srgbClr val="000000">
                      <a:alpha val="80000"/>
                    </a:srgbClr>
                  </a:outerShdw>
                </a:effectLst>
                <a:latin typeface="Copperplate"/>
                <a:ea typeface="Copperplate"/>
                <a:cs typeface="Copperplate"/>
                <a:sym typeface="Copperplate"/>
              </a:defRPr>
            </a:lvl1pPr>
          </a:lstStyle>
          <a:p>
            <a:pPr>
              <a:defRPr b="0">
                <a:effectLst/>
              </a:defRPr>
            </a:pPr>
            <a:r>
              <a:rPr b="1">
                <a:effectLst>
                  <a:outerShdw sx="100000" sy="100000" kx="0" ky="0" algn="b" rotWithShape="0" blurRad="76200" dist="0" dir="18900000">
                    <a:srgbClr val="000000">
                      <a:alpha val="80000"/>
                    </a:srgbClr>
                  </a:outerShdw>
                </a:effectLst>
              </a:rPr>
              <a:t>Simple Living Centers</a:t>
            </a:r>
          </a:p>
        </p:txBody>
      </p:sp>
      <p:sp>
        <p:nvSpPr>
          <p:cNvPr id="2149" name="7.Connecting to a higher purpose or higher self. - finding your work or mission.…"/>
          <p:cNvSpPr txBox="1"/>
          <p:nvPr/>
        </p:nvSpPr>
        <p:spPr>
          <a:xfrm>
            <a:off x="14198600" y="2311400"/>
            <a:ext cx="6388100" cy="10325100"/>
          </a:xfrm>
          <a:prstGeom prst="rect">
            <a:avLst/>
          </a:prstGeom>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400"/>
            </a:pPr>
            <a:r>
              <a:t>7.Connecting to a higher purpose or higher self. - finding your work or mission. </a:t>
            </a:r>
          </a:p>
          <a:p>
            <a:pPr algn="l">
              <a:defRPr b="1" sz="2400"/>
            </a:pPr>
          </a:p>
          <a:p>
            <a:pPr algn="l">
              <a:defRPr b="1" sz="2400"/>
            </a:pPr>
            <a:r>
              <a:t>6.Seeking and speaking truth</a:t>
            </a:r>
          </a:p>
          <a:p>
            <a:pPr algn="l">
              <a:defRPr b="1" sz="2400"/>
            </a:pPr>
          </a:p>
          <a:p>
            <a:pPr algn="l">
              <a:defRPr b="1" sz="2400"/>
            </a:pPr>
            <a:r>
              <a:t>5. Choosing a higher will over </a:t>
            </a:r>
          </a:p>
          <a:p>
            <a:pPr algn="l">
              <a:defRPr b="1" sz="2400"/>
            </a:pPr>
            <a:r>
              <a:t> selfish fear based desires.</a:t>
            </a:r>
          </a:p>
          <a:p>
            <a:pPr algn="l">
              <a:defRPr b="1" sz="2400"/>
            </a:pPr>
          </a:p>
          <a:p>
            <a:pPr algn="l">
              <a:defRPr b="1" sz="2400"/>
            </a:pPr>
            <a:r>
              <a:t>4.  Charity for all- and learning to  forgive and love our enemies with proper virtuous principles. </a:t>
            </a:r>
          </a:p>
          <a:p>
            <a:pPr algn="l">
              <a:defRPr b="1" sz="2400"/>
            </a:pPr>
          </a:p>
          <a:p>
            <a:pPr algn="l">
              <a:defRPr b="1" sz="2400"/>
            </a:pPr>
            <a:r>
              <a:t>3.Honor self</a:t>
            </a:r>
          </a:p>
          <a:p>
            <a:pPr algn="l">
              <a:defRPr b="1" sz="2400"/>
            </a:pPr>
          </a:p>
          <a:p>
            <a:pPr algn="l">
              <a:defRPr b="1" sz="2400"/>
            </a:pPr>
            <a:r>
              <a:t>2. Honor others</a:t>
            </a:r>
          </a:p>
          <a:p>
            <a:pPr algn="l">
              <a:defRPr b="1" sz="2400"/>
            </a:pPr>
          </a:p>
          <a:p>
            <a:pPr algn="l">
              <a:defRPr b="1" sz="2400"/>
            </a:pPr>
            <a:r>
              <a:t>1. All sufficient needs are provided. </a:t>
            </a:r>
          </a:p>
          <a:p>
            <a:pPr algn="l">
              <a:defRPr b="1" sz="2400"/>
            </a:pPr>
          </a:p>
          <a:p>
            <a:pPr algn="l">
              <a:defRPr i="1" sz="2400"/>
            </a:pPr>
            <a:r>
              <a:t>This begins with our connection and trust with mother and “mother earth”, and a peace that comes through the atonement, taught with the proper use of authority while providing living foods that bring peace, joy or emotional trust - a unity of our spirit and body.</a:t>
            </a:r>
          </a:p>
          <a:p>
            <a:pPr>
              <a:defRPr sz="2400"/>
            </a:pPr>
          </a:p>
          <a:p>
            <a:pPr>
              <a:defRPr sz="2400"/>
            </a:pPr>
          </a:p>
          <a:p>
            <a:pPr>
              <a:defRPr b="1" sz="2400"/>
            </a:pPr>
            <a:r>
              <a:t>These are common to all major religions.</a:t>
            </a:r>
          </a:p>
          <a:p>
            <a:pPr defTabSz="1130300">
              <a:defRPr sz="1800">
                <a:solidFill>
                  <a:srgbClr val="000000"/>
                </a:solidFill>
                <a:effectLst>
                  <a:outerShdw sx="100000" sy="100000" kx="0" ky="0" algn="b" rotWithShape="0" blurRad="25400" dist="23998" dir="2700000">
                    <a:srgbClr val="000000">
                      <a:alpha val="31034"/>
                    </a:srgbClr>
                  </a:outerShdw>
                </a:effectLst>
              </a:defRPr>
            </a:pPr>
            <a:r>
              <a:t> </a:t>
            </a:r>
          </a:p>
        </p:txBody>
      </p:sp>
      <p:sp>
        <p:nvSpPr>
          <p:cNvPr id="2150" name="7 Living Centers"/>
          <p:cNvSpPr txBox="1"/>
          <p:nvPr/>
        </p:nvSpPr>
        <p:spPr>
          <a:xfrm>
            <a:off x="8420243" y="1954173"/>
            <a:ext cx="5484144"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7 Living Centers</a:t>
            </a:r>
          </a:p>
        </p:txBody>
      </p:sp>
      <p:sp>
        <p:nvSpPr>
          <p:cNvPr id="2151"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2152"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2153"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2154"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2155"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2156"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2157" name="Each of these centers…"/>
          <p:cNvSpPr/>
          <p:nvPr/>
        </p:nvSpPr>
        <p:spPr>
          <a:xfrm>
            <a:off x="927100" y="2641600"/>
            <a:ext cx="7518400" cy="2959100"/>
          </a:xfrm>
          <a:prstGeom prst="ellipse">
            <a:avLst/>
          </a:prstGeom>
          <a:solidFill>
            <a:srgbClr val="FFF76B">
              <a:alpha val="20000"/>
            </a:srgb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Each of these centers</a:t>
            </a:r>
          </a:p>
          <a:p>
            <a:pPr defTabSz="1130300">
              <a:defRPr sz="2400">
                <a:solidFill>
                  <a:srgbClr val="000000"/>
                </a:solidFill>
                <a:effectLst>
                  <a:outerShdw sx="100000" sy="100000" kx="0" ky="0" algn="b" rotWithShape="0" blurRad="25400" dist="23998" dir="2700000">
                    <a:srgbClr val="000000">
                      <a:alpha val="31034"/>
                    </a:srgbClr>
                  </a:outerShdw>
                </a:effectLst>
              </a:defRPr>
            </a:pPr>
            <a:r>
              <a:t> store our personal and family emotional histories </a:t>
            </a:r>
          </a:p>
          <a:p>
            <a:pPr defTabSz="1130300">
              <a:defRPr sz="2400">
                <a:solidFill>
                  <a:srgbClr val="000000"/>
                </a:solidFill>
                <a:effectLst>
                  <a:outerShdw sx="100000" sy="100000" kx="0" ky="0" algn="b" rotWithShape="0" blurRad="25400" dist="23998" dir="2700000">
                    <a:srgbClr val="000000">
                      <a:alpha val="31034"/>
                    </a:srgbClr>
                  </a:outerShdw>
                </a:effectLst>
              </a:defRPr>
            </a:pPr>
            <a:r>
              <a:t>- as our biographies are influenced to become </a:t>
            </a:r>
          </a:p>
          <a:p>
            <a:pPr defTabSz="1130300">
              <a:defRPr sz="2400">
                <a:solidFill>
                  <a:srgbClr val="000000"/>
                </a:solidFill>
                <a:effectLst>
                  <a:outerShdw sx="100000" sy="100000" kx="0" ky="0" algn="b" rotWithShape="0" blurRad="25400" dist="23998" dir="2700000">
                    <a:srgbClr val="000000">
                      <a:alpha val="31034"/>
                    </a:srgbClr>
                  </a:outerShdw>
                </a:effectLst>
              </a:defRPr>
            </a:pPr>
            <a:r>
              <a:t>our biologies. </a:t>
            </a:r>
          </a:p>
        </p:txBody>
      </p:sp>
      <p:sp>
        <p:nvSpPr>
          <p:cNvPr id="2158" name="Our bodies physical center is at the navel or 3rd center- meaning honor or care for self.…"/>
          <p:cNvSpPr/>
          <p:nvPr/>
        </p:nvSpPr>
        <p:spPr>
          <a:xfrm>
            <a:off x="1409700" y="8978900"/>
            <a:ext cx="10071100" cy="2120900"/>
          </a:xfrm>
          <a:prstGeom prst="wedgeEllipseCallout">
            <a:avLst>
              <a:gd name="adj1" fmla="val 13357"/>
              <a:gd name="adj2" fmla="val -101865"/>
            </a:avLst>
          </a:prstGeom>
          <a:solidFill>
            <a:srgbClr val="FFFC41">
              <a:alpha val="50000"/>
            </a:srgb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Our bodies physical center is at the navel or 3rd center- meaning honor or care for self. </a:t>
            </a:r>
          </a:p>
          <a:p>
            <a:pPr defTabSz="1130300">
              <a:defRPr sz="2400">
                <a:solidFill>
                  <a:srgbClr val="000000"/>
                </a:solidFill>
                <a:effectLst>
                  <a:outerShdw sx="100000" sy="100000" kx="0" ky="0" algn="b" rotWithShape="0" blurRad="25400" dist="23998" dir="2700000">
                    <a:srgbClr val="000000">
                      <a:alpha val="31034"/>
                    </a:srgbClr>
                  </a:outerShdw>
                </a:effectLst>
              </a:defRPr>
            </a:pPr>
            <a:r>
              <a:t>Learning to listen to this center is key to health. We honor each other when we help each other listen to this center. </a:t>
            </a:r>
          </a:p>
        </p:txBody>
      </p:sp>
      <p:sp>
        <p:nvSpPr>
          <p:cNvPr id="2159"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160" name="Our bodies are designed to know what foods they need. We often…"/>
          <p:cNvSpPr/>
          <p:nvPr/>
        </p:nvSpPr>
        <p:spPr>
          <a:xfrm>
            <a:off x="8483600" y="10134600"/>
            <a:ext cx="11518900" cy="2120900"/>
          </a:xfrm>
          <a:prstGeom prst="wedgeEllipseCallout">
            <a:avLst>
              <a:gd name="adj1" fmla="val 866"/>
              <a:gd name="adj2" fmla="val -141295"/>
            </a:avLst>
          </a:pr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Our bodies are designed to know what foods they need. We often </a:t>
            </a:r>
          </a:p>
          <a:p>
            <a:pPr defTabSz="1130300">
              <a:defRPr sz="2400">
                <a:solidFill>
                  <a:srgbClr val="000000"/>
                </a:solidFill>
                <a:effectLst>
                  <a:outerShdw sx="100000" sy="100000" kx="0" ky="0" algn="b" rotWithShape="0" blurRad="25400" dist="23998" dir="2700000">
                    <a:srgbClr val="000000">
                      <a:alpha val="31034"/>
                    </a:srgbClr>
                  </a:outerShdw>
                </a:effectLst>
              </a:defRPr>
            </a:pPr>
            <a:r>
              <a:t>tell  others what they will eat and fail to listen to one another’s healthy desires or ask simple questions.  Trust between parents and children can suffer at times. Anxiety or fears can develop when we fail to listen.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164"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65" name="Screen shot 2011-12-30 at 8.56.20 AM.png" descr="Screen shot 2011-12-30 at 8.56.20 AM.png"/>
          <p:cNvPicPr>
            <a:picLocks noChangeAspect="1"/>
          </p:cNvPicPr>
          <p:nvPr/>
        </p:nvPicPr>
        <p:blipFill>
          <a:blip r:embed="rId3">
            <a:extLst/>
          </a:blip>
          <a:stretch>
            <a:fillRect/>
          </a:stretch>
        </p:blipFill>
        <p:spPr>
          <a:xfrm>
            <a:off x="8854649" y="3505200"/>
            <a:ext cx="2911476" cy="5233724"/>
          </a:xfrm>
          <a:prstGeom prst="rect">
            <a:avLst/>
          </a:prstGeom>
          <a:ln w="12700">
            <a:miter lim="400000"/>
          </a:ln>
        </p:spPr>
      </p:pic>
      <p:sp>
        <p:nvSpPr>
          <p:cNvPr id="2166"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67"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68"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69"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70"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71"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72"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73" name="Simple Living Centers"/>
          <p:cNvSpPr txBox="1"/>
          <p:nvPr/>
        </p:nvSpPr>
        <p:spPr>
          <a:xfrm>
            <a:off x="2175612" y="401653"/>
            <a:ext cx="17432123"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1800">
                <a:effectLst>
                  <a:outerShdw sx="100000" sy="100000" kx="0" ky="0" algn="b" rotWithShape="0" blurRad="76200" dist="0" dir="18900000">
                    <a:srgbClr val="000000">
                      <a:alpha val="80000"/>
                    </a:srgbClr>
                  </a:outerShdw>
                </a:effectLst>
                <a:latin typeface="Copperplate"/>
                <a:ea typeface="Copperplate"/>
                <a:cs typeface="Copperplate"/>
                <a:sym typeface="Copperplate"/>
              </a:defRPr>
            </a:lvl1pPr>
          </a:lstStyle>
          <a:p>
            <a:pPr>
              <a:defRPr b="0">
                <a:effectLst/>
              </a:defRPr>
            </a:pPr>
            <a:r>
              <a:rPr b="1">
                <a:effectLst>
                  <a:outerShdw sx="100000" sy="100000" kx="0" ky="0" algn="b" rotWithShape="0" blurRad="76200" dist="0" dir="18900000">
                    <a:srgbClr val="000000">
                      <a:alpha val="80000"/>
                    </a:srgbClr>
                  </a:outerShdw>
                </a:effectLst>
              </a:rPr>
              <a:t>Simple Living Centers</a:t>
            </a:r>
          </a:p>
        </p:txBody>
      </p:sp>
      <p:sp>
        <p:nvSpPr>
          <p:cNvPr id="2174" name="7.Connecting to a higher purpose or higher self. - finding your work or mission.…"/>
          <p:cNvSpPr txBox="1"/>
          <p:nvPr/>
        </p:nvSpPr>
        <p:spPr>
          <a:xfrm>
            <a:off x="14198600" y="2489200"/>
            <a:ext cx="6388100" cy="9969500"/>
          </a:xfrm>
          <a:prstGeom prst="rect">
            <a:avLst/>
          </a:prstGeom>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400"/>
            </a:pPr>
            <a:r>
              <a:t>7.Connecting to a higher purpose or higher self. - finding your work or mission. </a:t>
            </a:r>
          </a:p>
          <a:p>
            <a:pPr algn="l">
              <a:defRPr b="1" sz="2400"/>
            </a:pPr>
          </a:p>
          <a:p>
            <a:pPr algn="l">
              <a:defRPr b="1" sz="2400"/>
            </a:pPr>
            <a:r>
              <a:t>6.Seeking and speaking truth</a:t>
            </a:r>
          </a:p>
          <a:p>
            <a:pPr algn="l">
              <a:defRPr b="1" sz="2400"/>
            </a:pPr>
          </a:p>
          <a:p>
            <a:pPr algn="l">
              <a:defRPr b="1" sz="2400"/>
            </a:pPr>
            <a:r>
              <a:t>5. Choosing a higher will over </a:t>
            </a:r>
          </a:p>
          <a:p>
            <a:pPr algn="l">
              <a:defRPr b="1" sz="2400"/>
            </a:pPr>
            <a:r>
              <a:t> selfish fear based desires.</a:t>
            </a:r>
          </a:p>
          <a:p>
            <a:pPr algn="l">
              <a:defRPr b="1" sz="2400"/>
            </a:pPr>
          </a:p>
          <a:p>
            <a:pPr algn="l">
              <a:defRPr b="1" sz="2400"/>
            </a:pPr>
            <a:r>
              <a:t>4.  Charity for all- and learning to  forgive and love our enemies with proper virtuous principles. </a:t>
            </a:r>
          </a:p>
          <a:p>
            <a:pPr algn="l">
              <a:defRPr b="1" sz="2400"/>
            </a:pPr>
          </a:p>
          <a:p>
            <a:pPr algn="l">
              <a:defRPr b="1" sz="2400"/>
            </a:pPr>
            <a:r>
              <a:t>3.Honor self</a:t>
            </a:r>
          </a:p>
          <a:p>
            <a:pPr algn="l">
              <a:defRPr b="1" sz="2400"/>
            </a:pPr>
          </a:p>
          <a:p>
            <a:pPr algn="l">
              <a:defRPr b="1" sz="2400"/>
            </a:pPr>
            <a:r>
              <a:t>2. Honor others</a:t>
            </a:r>
          </a:p>
          <a:p>
            <a:pPr algn="l">
              <a:defRPr b="1" sz="2400"/>
            </a:pPr>
          </a:p>
          <a:p>
            <a:pPr algn="l">
              <a:defRPr b="1" sz="2400"/>
            </a:pPr>
            <a:r>
              <a:t>1. All sufficient needs are provided. </a:t>
            </a:r>
          </a:p>
          <a:p>
            <a:pPr algn="l">
              <a:defRPr b="1" sz="2400"/>
            </a:pPr>
          </a:p>
          <a:p>
            <a:pPr algn="l">
              <a:defRPr i="1" sz="2400"/>
            </a:pPr>
            <a:r>
              <a:t>This begins with our connection and trust with mother and “mother earth”, and a peace that comes through the atonement, taught with the proper use of authority while providing living foods that bring peace, joy or emotional trust - a unity of our spirit and body.</a:t>
            </a:r>
          </a:p>
          <a:p>
            <a:pPr>
              <a:defRPr sz="2400"/>
            </a:pPr>
          </a:p>
          <a:p>
            <a:pPr>
              <a:defRPr b="1" sz="2400"/>
            </a:pPr>
            <a:r>
              <a:t>These are common to all major religions.</a:t>
            </a:r>
          </a:p>
          <a:p>
            <a:pPr defTabSz="1130300">
              <a:defRPr sz="1800">
                <a:solidFill>
                  <a:srgbClr val="000000"/>
                </a:solidFill>
                <a:effectLst>
                  <a:outerShdw sx="100000" sy="100000" kx="0" ky="0" algn="b" rotWithShape="0" blurRad="25400" dist="23998" dir="2700000">
                    <a:srgbClr val="000000">
                      <a:alpha val="31034"/>
                    </a:srgbClr>
                  </a:outerShdw>
                </a:effectLst>
              </a:defRPr>
            </a:pPr>
            <a:r>
              <a:t> </a:t>
            </a:r>
          </a:p>
        </p:txBody>
      </p:sp>
      <p:sp>
        <p:nvSpPr>
          <p:cNvPr id="2175" name="7 Living Centers"/>
          <p:cNvSpPr txBox="1"/>
          <p:nvPr/>
        </p:nvSpPr>
        <p:spPr>
          <a:xfrm>
            <a:off x="8420243" y="1954173"/>
            <a:ext cx="5484144"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7 Living Centers</a:t>
            </a:r>
          </a:p>
        </p:txBody>
      </p:sp>
      <p:sp>
        <p:nvSpPr>
          <p:cNvPr id="2176"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2177"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2178"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2179"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2180"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2181"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2182" name="Each of these centers…"/>
          <p:cNvSpPr/>
          <p:nvPr/>
        </p:nvSpPr>
        <p:spPr>
          <a:xfrm>
            <a:off x="927100" y="2641600"/>
            <a:ext cx="7518400" cy="2959100"/>
          </a:xfrm>
          <a:prstGeom prst="ellipse">
            <a:avLst/>
          </a:prstGeom>
          <a:solidFill>
            <a:srgbClr val="FFF76B">
              <a:alpha val="20000"/>
            </a:srgb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Each of these centers</a:t>
            </a:r>
          </a:p>
          <a:p>
            <a:pPr defTabSz="1130300">
              <a:defRPr sz="2400">
                <a:solidFill>
                  <a:srgbClr val="000000"/>
                </a:solidFill>
                <a:effectLst>
                  <a:outerShdw sx="100000" sy="100000" kx="0" ky="0" algn="b" rotWithShape="0" blurRad="25400" dist="23998" dir="2700000">
                    <a:srgbClr val="000000">
                      <a:alpha val="31034"/>
                    </a:srgbClr>
                  </a:outerShdw>
                </a:effectLst>
              </a:defRPr>
            </a:pPr>
            <a:r>
              <a:t> store our personal and family emotional histories </a:t>
            </a:r>
          </a:p>
          <a:p>
            <a:pPr defTabSz="1130300">
              <a:defRPr sz="2400">
                <a:solidFill>
                  <a:srgbClr val="000000"/>
                </a:solidFill>
                <a:effectLst>
                  <a:outerShdw sx="100000" sy="100000" kx="0" ky="0" algn="b" rotWithShape="0" blurRad="25400" dist="23998" dir="2700000">
                    <a:srgbClr val="000000">
                      <a:alpha val="31034"/>
                    </a:srgbClr>
                  </a:outerShdw>
                </a:effectLst>
              </a:defRPr>
            </a:pPr>
            <a:r>
              <a:t>- as our biographies are influenced to become </a:t>
            </a:r>
          </a:p>
          <a:p>
            <a:pPr defTabSz="1130300">
              <a:defRPr sz="2400">
                <a:solidFill>
                  <a:srgbClr val="000000"/>
                </a:solidFill>
                <a:effectLst>
                  <a:outerShdw sx="100000" sy="100000" kx="0" ky="0" algn="b" rotWithShape="0" blurRad="25400" dist="23998" dir="2700000">
                    <a:srgbClr val="000000">
                      <a:alpha val="31034"/>
                    </a:srgbClr>
                  </a:outerShdw>
                </a:effectLst>
              </a:defRPr>
            </a:pPr>
            <a:r>
              <a:t>our biologies. </a:t>
            </a:r>
          </a:p>
        </p:txBody>
      </p:sp>
      <p:sp>
        <p:nvSpPr>
          <p:cNvPr id="2183" name="Reflecting on these simple centers and choices we make can help us understand new foundations for creating healthy living."/>
          <p:cNvSpPr/>
          <p:nvPr/>
        </p:nvSpPr>
        <p:spPr>
          <a:xfrm>
            <a:off x="12649200" y="4838700"/>
            <a:ext cx="8204200" cy="1968500"/>
          </a:xfrm>
          <a:prstGeom prst="ellipse">
            <a:avLst/>
          </a:prstGeom>
          <a:solidFill>
            <a:srgbClr val="FFF76B"/>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Reflecting on these simple centers and choices we make can help us understand new foundations for creating healthy living. </a:t>
            </a:r>
          </a:p>
        </p:txBody>
      </p:sp>
      <p:sp>
        <p:nvSpPr>
          <p:cNvPr id="2184" name="Our bodies physical center is at the navel or 3rd center- meaning honor or care for self.…"/>
          <p:cNvSpPr/>
          <p:nvPr/>
        </p:nvSpPr>
        <p:spPr>
          <a:xfrm>
            <a:off x="1371600" y="8940800"/>
            <a:ext cx="8204200" cy="2120900"/>
          </a:xfrm>
          <a:prstGeom prst="wedgeEllipseCallout">
            <a:avLst>
              <a:gd name="adj1" fmla="val 27774"/>
              <a:gd name="adj2" fmla="val -101865"/>
            </a:avLst>
          </a:prstGeom>
          <a:solidFill>
            <a:srgbClr val="FFFC41">
              <a:alpha val="30000"/>
            </a:srgb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Our bodies physical center is at the navel or 3rd center- meaning honor or care for self. </a:t>
            </a:r>
          </a:p>
          <a:p>
            <a:pPr defTabSz="1130300">
              <a:defRPr sz="2400">
                <a:solidFill>
                  <a:srgbClr val="000000"/>
                </a:solidFill>
                <a:effectLst>
                  <a:outerShdw sx="100000" sy="100000" kx="0" ky="0" algn="b" rotWithShape="0" blurRad="25400" dist="23998" dir="2700000">
                    <a:srgbClr val="000000">
                      <a:alpha val="31034"/>
                    </a:srgbClr>
                  </a:outerShdw>
                </a:effectLst>
              </a:defRPr>
            </a:pPr>
            <a:r>
              <a:t>Our spiritual center is the heart or 4th center.  Both vital and working together.</a:t>
            </a:r>
          </a:p>
        </p:txBody>
      </p:sp>
      <p:sp>
        <p:nvSpPr>
          <p:cNvPr id="2185"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186" name="Text"/>
          <p:cNvSpPr txBox="1"/>
          <p:nvPr/>
        </p:nvSpPr>
        <p:spPr>
          <a:xfrm>
            <a:off x="13931900" y="9639300"/>
            <a:ext cx="127000" cy="1295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2400"/>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27" name="Simple  Living Centers   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9" name="A work to bring the east and west together…"/>
          <p:cNvSpPr txBox="1"/>
          <p:nvPr/>
        </p:nvSpPr>
        <p:spPr>
          <a:xfrm>
            <a:off x="965200" y="2307589"/>
            <a:ext cx="19405600" cy="8719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A work to bring the east and west together</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A work to bring the spirit and body together</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A work to bring forth a higher level of revelation and trust in God. Trust needed in these times. </a:t>
            </a: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190"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91" name="Screen shot 2011-12-30 at 8.56.20 AM.png" descr="Screen shot 2011-12-30 at 8.56.20 AM.png"/>
          <p:cNvPicPr>
            <a:picLocks noChangeAspect="1"/>
          </p:cNvPicPr>
          <p:nvPr/>
        </p:nvPicPr>
        <p:blipFill>
          <a:blip r:embed="rId3">
            <a:extLst/>
          </a:blip>
          <a:stretch>
            <a:fillRect/>
          </a:stretch>
        </p:blipFill>
        <p:spPr>
          <a:xfrm>
            <a:off x="8854649" y="3505200"/>
            <a:ext cx="2911476" cy="5233724"/>
          </a:xfrm>
          <a:prstGeom prst="rect">
            <a:avLst/>
          </a:prstGeom>
          <a:ln w="12700">
            <a:miter lim="400000"/>
          </a:ln>
        </p:spPr>
      </p:pic>
      <p:sp>
        <p:nvSpPr>
          <p:cNvPr id="2192" name="Oval"/>
          <p:cNvSpPr/>
          <p:nvPr/>
        </p:nvSpPr>
        <p:spPr>
          <a:xfrm>
            <a:off x="10020300" y="3975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93" name="Oval"/>
          <p:cNvSpPr/>
          <p:nvPr/>
        </p:nvSpPr>
        <p:spPr>
          <a:xfrm>
            <a:off x="10020300" y="4914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94" name="Oval"/>
          <p:cNvSpPr/>
          <p:nvPr/>
        </p:nvSpPr>
        <p:spPr>
          <a:xfrm>
            <a:off x="10020300" y="6350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95" name="Oval"/>
          <p:cNvSpPr/>
          <p:nvPr/>
        </p:nvSpPr>
        <p:spPr>
          <a:xfrm>
            <a:off x="10020300" y="58547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96" name="Oval"/>
          <p:cNvSpPr/>
          <p:nvPr/>
        </p:nvSpPr>
        <p:spPr>
          <a:xfrm>
            <a:off x="10020300" y="4445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97" name="Oval"/>
          <p:cNvSpPr/>
          <p:nvPr/>
        </p:nvSpPr>
        <p:spPr>
          <a:xfrm>
            <a:off x="10020300" y="53975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98"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199" name="Simple Living Centers"/>
          <p:cNvSpPr txBox="1"/>
          <p:nvPr/>
        </p:nvSpPr>
        <p:spPr>
          <a:xfrm>
            <a:off x="3750412" y="344503"/>
            <a:ext cx="12395201" cy="102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200">
                <a:effectLst>
                  <a:outerShdw sx="100000" sy="100000" kx="0" ky="0" algn="b" rotWithShape="0" blurRad="76200" dist="0" dir="18900000">
                    <a:srgbClr val="000000">
                      <a:alpha val="80000"/>
                    </a:srgbClr>
                  </a:outerShdw>
                </a:effectLst>
                <a:latin typeface="Copperplate"/>
                <a:ea typeface="Copperplate"/>
                <a:cs typeface="Copperplate"/>
                <a:sym typeface="Copperplate"/>
              </a:defRPr>
            </a:lvl1pPr>
          </a:lstStyle>
          <a:p>
            <a:pPr>
              <a:defRPr b="0">
                <a:effectLst/>
              </a:defRPr>
            </a:pPr>
            <a:r>
              <a:rPr b="1">
                <a:effectLst>
                  <a:outerShdw sx="100000" sy="100000" kx="0" ky="0" algn="b" rotWithShape="0" blurRad="76200" dist="0" dir="18900000">
                    <a:srgbClr val="000000">
                      <a:alpha val="80000"/>
                    </a:srgbClr>
                  </a:outerShdw>
                </a:effectLst>
              </a:rPr>
              <a:t>Simple Living Centers</a:t>
            </a:r>
          </a:p>
        </p:txBody>
      </p:sp>
      <p:sp>
        <p:nvSpPr>
          <p:cNvPr id="2200" name="7.Connecting to a higher purpose or higher self. - finding your work or mission.…"/>
          <p:cNvSpPr txBox="1"/>
          <p:nvPr/>
        </p:nvSpPr>
        <p:spPr>
          <a:xfrm>
            <a:off x="14782800" y="1841500"/>
            <a:ext cx="6388100" cy="9969500"/>
          </a:xfrm>
          <a:prstGeom prst="rect">
            <a:avLst/>
          </a:prstGeom>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400"/>
            </a:pPr>
            <a:r>
              <a:t>7.Connecting to a higher purpose or higher self. - finding your work or mission. </a:t>
            </a:r>
          </a:p>
          <a:p>
            <a:pPr algn="l">
              <a:defRPr b="1" sz="2400"/>
            </a:pPr>
          </a:p>
          <a:p>
            <a:pPr algn="l">
              <a:defRPr b="1" sz="2400"/>
            </a:pPr>
            <a:r>
              <a:t>6.Seeking and speaking truth</a:t>
            </a:r>
          </a:p>
          <a:p>
            <a:pPr algn="l">
              <a:defRPr b="1" sz="2400"/>
            </a:pPr>
          </a:p>
          <a:p>
            <a:pPr algn="l">
              <a:defRPr b="1" sz="2400"/>
            </a:pPr>
            <a:r>
              <a:t>5. Choosing a higher will over </a:t>
            </a:r>
          </a:p>
          <a:p>
            <a:pPr algn="l">
              <a:defRPr b="1" sz="2400"/>
            </a:pPr>
            <a:r>
              <a:t> selfish fear based desires.</a:t>
            </a:r>
          </a:p>
          <a:p>
            <a:pPr algn="l">
              <a:defRPr b="1" sz="2400"/>
            </a:pPr>
          </a:p>
          <a:p>
            <a:pPr algn="l">
              <a:defRPr b="1" sz="2400"/>
            </a:pPr>
            <a:r>
              <a:t>4.  Charity for all- and learning to love our enemies with proper virtuous principles. </a:t>
            </a:r>
          </a:p>
          <a:p>
            <a:pPr algn="l">
              <a:defRPr b="1" sz="2400"/>
            </a:pPr>
          </a:p>
          <a:p>
            <a:pPr algn="l">
              <a:defRPr b="1" sz="2400"/>
            </a:pPr>
            <a:r>
              <a:t>3. Honor self</a:t>
            </a:r>
          </a:p>
          <a:p>
            <a:pPr algn="l">
              <a:defRPr b="1" sz="2400"/>
            </a:pPr>
          </a:p>
          <a:p>
            <a:pPr algn="l">
              <a:defRPr b="1" sz="2400"/>
            </a:pPr>
            <a:r>
              <a:t>2. Honor others</a:t>
            </a:r>
          </a:p>
          <a:p>
            <a:pPr algn="l">
              <a:defRPr b="1" sz="2400"/>
            </a:pPr>
          </a:p>
          <a:p>
            <a:pPr algn="l">
              <a:defRPr b="1" sz="2400"/>
            </a:pPr>
            <a:r>
              <a:t>1. All sufficient needs are provided. </a:t>
            </a:r>
          </a:p>
          <a:p>
            <a:pPr algn="l">
              <a:defRPr b="1" sz="2400"/>
            </a:pPr>
          </a:p>
          <a:p>
            <a:pPr algn="l">
              <a:defRPr i="1" sz="2400"/>
            </a:pPr>
            <a:r>
              <a:t>This begins with our connection and trust with mother and “mother earth”, and a peace that comes through the atonement, taught with the proper use of authority while providing living foods that bring peace, joy or emotional trust - a unity of our spirit and body.</a:t>
            </a:r>
          </a:p>
          <a:p>
            <a:pPr>
              <a:defRPr sz="2400"/>
            </a:pPr>
          </a:p>
          <a:p>
            <a:pPr>
              <a:defRPr b="1" sz="2400"/>
            </a:pPr>
            <a:r>
              <a:t>These are common to all major religions -laws that govern each center.</a:t>
            </a:r>
          </a:p>
          <a:p>
            <a:pPr defTabSz="1130300">
              <a:defRPr sz="1800">
                <a:solidFill>
                  <a:srgbClr val="000000"/>
                </a:solidFill>
                <a:effectLst>
                  <a:outerShdw sx="100000" sy="100000" kx="0" ky="0" algn="b" rotWithShape="0" blurRad="25400" dist="23998" dir="2700000">
                    <a:srgbClr val="000000">
                      <a:alpha val="31034"/>
                    </a:srgbClr>
                  </a:outerShdw>
                </a:effectLst>
              </a:defRPr>
            </a:pPr>
            <a:r>
              <a:t> </a:t>
            </a:r>
          </a:p>
        </p:txBody>
      </p:sp>
      <p:sp>
        <p:nvSpPr>
          <p:cNvPr id="2201" name="7 Living Centers"/>
          <p:cNvSpPr txBox="1"/>
          <p:nvPr/>
        </p:nvSpPr>
        <p:spPr>
          <a:xfrm>
            <a:off x="15588760" y="487323"/>
            <a:ext cx="4558308"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Palatino"/>
                <a:ea typeface="Palatino"/>
                <a:cs typeface="Palatino"/>
                <a:sym typeface="Palatino"/>
              </a:defRPr>
            </a:lvl1pPr>
          </a:lstStyle>
          <a:p>
            <a:pPr/>
            <a:r>
              <a:t>7 Living Centers</a:t>
            </a:r>
          </a:p>
        </p:txBody>
      </p:sp>
      <p:sp>
        <p:nvSpPr>
          <p:cNvPr id="2202"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2203"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2204"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2205"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220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2207"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2208" name="Line"/>
          <p:cNvSpPr/>
          <p:nvPr/>
        </p:nvSpPr>
        <p:spPr>
          <a:xfrm>
            <a:off x="10251762" y="3252815"/>
            <a:ext cx="200413" cy="6228140"/>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209" name="Explore your biographies and how they influence your biologies. At each moment each center is in fear, faith or shutdown (shutdown meaning - past feeling- or turning feelings off)."/>
          <p:cNvSpPr/>
          <p:nvPr/>
        </p:nvSpPr>
        <p:spPr>
          <a:xfrm>
            <a:off x="723900" y="2463800"/>
            <a:ext cx="8370888" cy="2565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7" y="0"/>
                </a:moveTo>
                <a:cubicBezTo>
                  <a:pt x="697" y="0"/>
                  <a:pt x="0" y="2274"/>
                  <a:pt x="0" y="5079"/>
                </a:cubicBezTo>
                <a:lnTo>
                  <a:pt x="0" y="16521"/>
                </a:lnTo>
                <a:cubicBezTo>
                  <a:pt x="0" y="19326"/>
                  <a:pt x="697" y="21600"/>
                  <a:pt x="1557" y="21600"/>
                </a:cubicBezTo>
                <a:lnTo>
                  <a:pt x="14829" y="21600"/>
                </a:lnTo>
                <a:cubicBezTo>
                  <a:pt x="15688" y="21600"/>
                  <a:pt x="16385" y="19326"/>
                  <a:pt x="16385" y="16521"/>
                </a:cubicBezTo>
                <a:lnTo>
                  <a:pt x="16385" y="13961"/>
                </a:lnTo>
                <a:lnTo>
                  <a:pt x="21600" y="13406"/>
                </a:lnTo>
                <a:lnTo>
                  <a:pt x="16385" y="10810"/>
                </a:lnTo>
                <a:lnTo>
                  <a:pt x="16385" y="5079"/>
                </a:lnTo>
                <a:cubicBezTo>
                  <a:pt x="16385" y="2274"/>
                  <a:pt x="15688" y="0"/>
                  <a:pt x="14829" y="0"/>
                </a:cubicBezTo>
                <a:lnTo>
                  <a:pt x="1557"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400">
                <a:solidFill>
                  <a:srgbClr val="000000"/>
                </a:solidFill>
              </a:defRPr>
            </a:pPr>
            <a:r>
              <a:t>Explore your biographies and how they influence your biologies. At each moment each center is in fear, faith or shutdown </a:t>
            </a:r>
            <a:r>
              <a:rPr i="1"/>
              <a:t>(shutdown meaning - past feeling- or turning feelings off).</a:t>
            </a:r>
          </a:p>
        </p:txBody>
      </p:sp>
      <p:sp>
        <p:nvSpPr>
          <p:cNvPr id="2210" name="stress, fear…"/>
          <p:cNvSpPr txBox="1"/>
          <p:nvPr/>
        </p:nvSpPr>
        <p:spPr>
          <a:xfrm>
            <a:off x="6644313" y="6235700"/>
            <a:ext cx="1588593"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stress, fear </a:t>
            </a:r>
          </a:p>
          <a:p>
            <a:pPr>
              <a:defRPr sz="2400"/>
            </a:pPr>
            <a:r>
              <a:t>or anger</a:t>
            </a:r>
          </a:p>
        </p:txBody>
      </p:sp>
      <p:sp>
        <p:nvSpPr>
          <p:cNvPr id="2211" name="balanced- centered…"/>
          <p:cNvSpPr txBox="1"/>
          <p:nvPr/>
        </p:nvSpPr>
        <p:spPr>
          <a:xfrm>
            <a:off x="9174447" y="9067800"/>
            <a:ext cx="2544218"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balanced- centered</a:t>
            </a:r>
          </a:p>
          <a:p>
            <a:pPr>
              <a:defRPr sz="2400"/>
            </a:pPr>
            <a:r>
              <a:t> in </a:t>
            </a:r>
          </a:p>
          <a:p>
            <a:pPr>
              <a:defRPr sz="2400"/>
            </a:pPr>
            <a:r>
              <a:t>peace or faith</a:t>
            </a:r>
          </a:p>
        </p:txBody>
      </p:sp>
      <p:sp>
        <p:nvSpPr>
          <p:cNvPr id="2212" name="feelings shut down…"/>
          <p:cNvSpPr txBox="1"/>
          <p:nvPr/>
        </p:nvSpPr>
        <p:spPr>
          <a:xfrm>
            <a:off x="11855239" y="6235700"/>
            <a:ext cx="2567435"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feelings shut down </a:t>
            </a:r>
          </a:p>
          <a:p>
            <a:pPr>
              <a:defRPr sz="2400"/>
            </a:pPr>
            <a:r>
              <a:t>or turned off</a:t>
            </a:r>
          </a:p>
        </p:txBody>
      </p:sp>
      <p:sp>
        <p:nvSpPr>
          <p:cNvPr id="2213" name="leading to life or…"/>
          <p:cNvSpPr txBox="1"/>
          <p:nvPr/>
        </p:nvSpPr>
        <p:spPr>
          <a:xfrm>
            <a:off x="9188375" y="2146300"/>
            <a:ext cx="2304158"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leading to life or</a:t>
            </a:r>
          </a:p>
          <a:p>
            <a:pPr>
              <a:defRPr sz="2400"/>
            </a:pPr>
            <a:r>
              <a:t> the living waters</a:t>
            </a:r>
          </a:p>
          <a:p>
            <a:pPr>
              <a:defRPr sz="2400"/>
            </a:pPr>
            <a:r>
              <a:t>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217"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18" name="Screen shot 2011-12-30 at 8.56.20 AM.png" descr="Screen shot 2011-12-30 at 8.56.20 AM.png"/>
          <p:cNvPicPr>
            <a:picLocks noChangeAspect="1"/>
          </p:cNvPicPr>
          <p:nvPr/>
        </p:nvPicPr>
        <p:blipFill>
          <a:blip r:embed="rId3">
            <a:extLst/>
          </a:blip>
          <a:stretch>
            <a:fillRect/>
          </a:stretch>
        </p:blipFill>
        <p:spPr>
          <a:xfrm>
            <a:off x="8854649" y="3505200"/>
            <a:ext cx="2911476" cy="5233724"/>
          </a:xfrm>
          <a:prstGeom prst="rect">
            <a:avLst/>
          </a:prstGeom>
          <a:ln w="12700">
            <a:miter lim="400000"/>
          </a:ln>
        </p:spPr>
      </p:pic>
      <p:sp>
        <p:nvSpPr>
          <p:cNvPr id="2219" name="Oval"/>
          <p:cNvSpPr/>
          <p:nvPr/>
        </p:nvSpPr>
        <p:spPr>
          <a:xfrm>
            <a:off x="10020300" y="3975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220" name="Oval"/>
          <p:cNvSpPr/>
          <p:nvPr/>
        </p:nvSpPr>
        <p:spPr>
          <a:xfrm>
            <a:off x="10020300" y="4914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221" name="Oval"/>
          <p:cNvSpPr/>
          <p:nvPr/>
        </p:nvSpPr>
        <p:spPr>
          <a:xfrm>
            <a:off x="10020300" y="6350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222" name="Oval"/>
          <p:cNvSpPr/>
          <p:nvPr/>
        </p:nvSpPr>
        <p:spPr>
          <a:xfrm>
            <a:off x="10020300" y="58547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223" name="Oval"/>
          <p:cNvSpPr/>
          <p:nvPr/>
        </p:nvSpPr>
        <p:spPr>
          <a:xfrm>
            <a:off x="10020300" y="4445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224" name="Oval"/>
          <p:cNvSpPr/>
          <p:nvPr/>
        </p:nvSpPr>
        <p:spPr>
          <a:xfrm>
            <a:off x="10020300" y="53975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225"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2226" name="Simple Living Centers"/>
          <p:cNvSpPr txBox="1"/>
          <p:nvPr/>
        </p:nvSpPr>
        <p:spPr>
          <a:xfrm>
            <a:off x="3750412" y="344503"/>
            <a:ext cx="12395201" cy="102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200">
                <a:effectLst>
                  <a:outerShdw sx="100000" sy="100000" kx="0" ky="0" algn="b" rotWithShape="0" blurRad="76200" dist="0" dir="18900000">
                    <a:srgbClr val="000000">
                      <a:alpha val="80000"/>
                    </a:srgbClr>
                  </a:outerShdw>
                </a:effectLst>
                <a:latin typeface="Copperplate"/>
                <a:ea typeface="Copperplate"/>
                <a:cs typeface="Copperplate"/>
                <a:sym typeface="Copperplate"/>
              </a:defRPr>
            </a:lvl1pPr>
          </a:lstStyle>
          <a:p>
            <a:pPr>
              <a:defRPr b="0">
                <a:effectLst/>
              </a:defRPr>
            </a:pPr>
            <a:r>
              <a:rPr b="1">
                <a:effectLst>
                  <a:outerShdw sx="100000" sy="100000" kx="0" ky="0" algn="b" rotWithShape="0" blurRad="76200" dist="0" dir="18900000">
                    <a:srgbClr val="000000">
                      <a:alpha val="80000"/>
                    </a:srgbClr>
                  </a:outerShdw>
                </a:effectLst>
              </a:rPr>
              <a:t>Simple Living Centers</a:t>
            </a:r>
          </a:p>
        </p:txBody>
      </p:sp>
      <p:sp>
        <p:nvSpPr>
          <p:cNvPr id="2227" name="7 Living Centers"/>
          <p:cNvSpPr txBox="1"/>
          <p:nvPr/>
        </p:nvSpPr>
        <p:spPr>
          <a:xfrm>
            <a:off x="15588760" y="487323"/>
            <a:ext cx="4558308"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Palatino"/>
                <a:ea typeface="Palatino"/>
                <a:cs typeface="Palatino"/>
                <a:sym typeface="Palatino"/>
              </a:defRPr>
            </a:lvl1pPr>
          </a:lstStyle>
          <a:p>
            <a:pPr/>
            <a:r>
              <a:t>7 Living Centers</a:t>
            </a:r>
          </a:p>
        </p:txBody>
      </p:sp>
      <p:sp>
        <p:nvSpPr>
          <p:cNvPr id="2228" name="Line"/>
          <p:cNvSpPr/>
          <p:nvPr/>
        </p:nvSpPr>
        <p:spPr>
          <a:xfrm>
            <a:off x="10251762" y="3252815"/>
            <a:ext cx="200413" cy="6228140"/>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229" name="Understanding these centers of our spiritual anatomy or our living constitution can entirely shift how we view our health, change our language, our connections with others, and our life journey. We can make simple choices that keep us centered in faith,  learning  and the connection with we need."/>
          <p:cNvSpPr/>
          <p:nvPr/>
        </p:nvSpPr>
        <p:spPr>
          <a:xfrm>
            <a:off x="4305300" y="10541000"/>
            <a:ext cx="12014200" cy="2006600"/>
          </a:xfrm>
          <a:prstGeom prst="ellipse">
            <a:avLst/>
          </a:prstGeom>
          <a:solidFill>
            <a:srgbClr val="FFF76B"/>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Understanding these centers of our spiritual anatomy or </a:t>
            </a:r>
            <a:r>
              <a:rPr i="1"/>
              <a:t>our living constitution</a:t>
            </a:r>
            <a:r>
              <a:t> can entirely shift how we view our health, change our language, our connections with others, and our life journey. We can make simple choices that keep us centered in faith,  learning  and the connection with we need.</a:t>
            </a:r>
          </a:p>
        </p:txBody>
      </p:sp>
      <p:sp>
        <p:nvSpPr>
          <p:cNvPr id="2230" name="stress, fear…"/>
          <p:cNvSpPr txBox="1"/>
          <p:nvPr/>
        </p:nvSpPr>
        <p:spPr>
          <a:xfrm>
            <a:off x="6644313" y="6235700"/>
            <a:ext cx="1588593"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stress, fear </a:t>
            </a:r>
          </a:p>
          <a:p>
            <a:pPr>
              <a:defRPr sz="2400"/>
            </a:pPr>
            <a:r>
              <a:t>or anger</a:t>
            </a:r>
          </a:p>
        </p:txBody>
      </p:sp>
      <p:sp>
        <p:nvSpPr>
          <p:cNvPr id="2231" name="balanced- centered…"/>
          <p:cNvSpPr txBox="1"/>
          <p:nvPr/>
        </p:nvSpPr>
        <p:spPr>
          <a:xfrm>
            <a:off x="9174447" y="9067800"/>
            <a:ext cx="2544218"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balanced- centered</a:t>
            </a:r>
          </a:p>
          <a:p>
            <a:pPr>
              <a:defRPr sz="2400"/>
            </a:pPr>
            <a:r>
              <a:t> in </a:t>
            </a:r>
          </a:p>
          <a:p>
            <a:pPr>
              <a:defRPr sz="2400"/>
            </a:pPr>
            <a:r>
              <a:t>peace or faith</a:t>
            </a:r>
          </a:p>
        </p:txBody>
      </p:sp>
      <p:sp>
        <p:nvSpPr>
          <p:cNvPr id="2232" name="feelings shut down…"/>
          <p:cNvSpPr txBox="1"/>
          <p:nvPr/>
        </p:nvSpPr>
        <p:spPr>
          <a:xfrm>
            <a:off x="11855239" y="6235700"/>
            <a:ext cx="2567435"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feelings shut down </a:t>
            </a:r>
          </a:p>
          <a:p>
            <a:pPr>
              <a:defRPr sz="2400"/>
            </a:pPr>
            <a:r>
              <a:t>or turned off</a:t>
            </a:r>
          </a:p>
        </p:txBody>
      </p:sp>
      <p:sp>
        <p:nvSpPr>
          <p:cNvPr id="2233" name="leading to life or…"/>
          <p:cNvSpPr txBox="1"/>
          <p:nvPr/>
        </p:nvSpPr>
        <p:spPr>
          <a:xfrm>
            <a:off x="9188375" y="2146300"/>
            <a:ext cx="2304158"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leading to life or</a:t>
            </a:r>
          </a:p>
          <a:p>
            <a:pPr>
              <a:defRPr sz="2400"/>
            </a:pPr>
            <a:r>
              <a:t> the living waters</a:t>
            </a:r>
          </a:p>
          <a:p>
            <a:pPr>
              <a:defRPr sz="2400"/>
            </a:pPr>
            <a:r>
              <a:t>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237" name="Slide Number"/>
          <p:cNvSpPr txBox="1"/>
          <p:nvPr>
            <p:ph type="sldNum" sz="quarter" idx="2"/>
          </p:nvPr>
        </p:nvSpPr>
        <p:spPr>
          <a:xfrm>
            <a:off x="10375899" y="12700000"/>
            <a:ext cx="571501"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38" name="Simple  Living Centers"/>
          <p:cNvSpPr txBox="1"/>
          <p:nvPr>
            <p:ph type="title"/>
          </p:nvPr>
        </p:nvSpPr>
        <p:spPr>
          <a:xfrm>
            <a:off x="368300" y="-812800"/>
            <a:ext cx="20002500"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a:p>
            <a:pPr>
              <a:defRPr i="1" sz="5000">
                <a:latin typeface="Palatino"/>
                <a:ea typeface="Palatino"/>
                <a:cs typeface="Palatino"/>
                <a:sym typeface="Palatino"/>
              </a:defRPr>
            </a:pPr>
          </a:p>
        </p:txBody>
      </p:sp>
      <p:sp>
        <p:nvSpPr>
          <p:cNvPr id="2239" name="A Quiet Grass Roots Effort:…"/>
          <p:cNvSpPr txBox="1"/>
          <p:nvPr/>
        </p:nvSpPr>
        <p:spPr>
          <a:xfrm>
            <a:off x="1298159" y="5334000"/>
            <a:ext cx="18745201" cy="728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latin typeface="Palatino"/>
                <a:ea typeface="Palatino"/>
                <a:cs typeface="Palatino"/>
                <a:sym typeface="Palatino"/>
              </a:defRPr>
            </a:pPr>
          </a:p>
          <a:p>
            <a:pPr lvl="2" algn="l">
              <a:defRPr b="1" sz="4800">
                <a:latin typeface="Palatino"/>
                <a:ea typeface="Palatino"/>
                <a:cs typeface="Palatino"/>
                <a:sym typeface="Palatino"/>
              </a:defRPr>
            </a:pPr>
            <a:r>
              <a:t>A Quiet Grass Roots Effort:</a:t>
            </a:r>
          </a:p>
          <a:p>
            <a:pPr lvl="2" algn="l">
              <a:defRPr b="1" i="1" sz="3600">
                <a:latin typeface="Palatino"/>
                <a:ea typeface="Palatino"/>
                <a:cs typeface="Palatino"/>
                <a:sym typeface="Palatino"/>
              </a:defRPr>
            </a:pPr>
          </a:p>
          <a:p>
            <a:pPr lvl="2" algn="l">
              <a:defRPr i="1" sz="3600">
                <a:latin typeface="Palatino"/>
                <a:ea typeface="Palatino"/>
                <a:cs typeface="Palatino"/>
                <a:sym typeface="Palatino"/>
              </a:defRPr>
            </a:pPr>
            <a:r>
              <a:t>Films and quality teaching materials will be developed using these basic guidelines. Those familiar with this work may want to assist  in developing what you can for this effort. </a:t>
            </a:r>
          </a:p>
          <a:p>
            <a:pPr lvl="2" algn="l">
              <a:defRPr i="1" sz="3600">
                <a:latin typeface="Palatino"/>
                <a:ea typeface="Palatino"/>
                <a:cs typeface="Palatino"/>
                <a:sym typeface="Palatino"/>
              </a:defRPr>
            </a:pPr>
          </a:p>
          <a:p>
            <a:pPr lvl="2" algn="l">
              <a:defRPr i="1" sz="3600">
                <a:latin typeface="Palatino"/>
                <a:ea typeface="Palatino"/>
                <a:cs typeface="Palatino"/>
                <a:sym typeface="Palatino"/>
              </a:defRPr>
            </a:pPr>
            <a:r>
              <a:t>. </a:t>
            </a:r>
          </a:p>
          <a:p>
            <a:pPr>
              <a:defRPr sz="3600">
                <a:latin typeface="Palatino"/>
                <a:ea typeface="Palatino"/>
                <a:cs typeface="Palatino"/>
                <a:sym typeface="Palatino"/>
              </a:defRPr>
            </a:pPr>
          </a:p>
          <a:p>
            <a:pPr>
              <a:defRPr sz="3600">
                <a:latin typeface="Palatino"/>
                <a:ea typeface="Palatino"/>
                <a:cs typeface="Palatino"/>
                <a:sym typeface="Palatino"/>
              </a:defRPr>
            </a:pPr>
            <a:r>
              <a:t> </a:t>
            </a:r>
          </a:p>
          <a:p>
            <a:pPr>
              <a:defRPr i="1" sz="3600">
                <a:latin typeface="Palatino"/>
                <a:ea typeface="Palatino"/>
                <a:cs typeface="Palatino"/>
                <a:sym typeface="Palatino"/>
              </a:defRPr>
            </a:pPr>
          </a:p>
          <a:p>
            <a:pPr>
              <a:defRPr sz="3600">
                <a:latin typeface="Palatino"/>
                <a:ea typeface="Palatino"/>
                <a:cs typeface="Palatino"/>
                <a:sym typeface="Palatino"/>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31" name="Simple  Living Centers   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3" name="In the minutes of the Political Kingdom of God, released in 2010 for publication, Joseph spoke of a LIVING CONSTITUTION…"/>
          <p:cNvSpPr txBox="1"/>
          <p:nvPr/>
        </p:nvSpPr>
        <p:spPr>
          <a:xfrm>
            <a:off x="663207" y="1762759"/>
            <a:ext cx="19405601" cy="9809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In the minutes of the Political Kingdom of God, released in 2010 for publication, Joseph spoke of a LIVING CONSTITUTION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within each of us and in Joseph’s day they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rPr sz="2500"/>
              <a:t>(and perhaps the entire culture in and out of the Church)</a:t>
            </a:r>
            <a:r>
              <a:t>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could not understand such an idea.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35" name="Simple  Living Centers   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7" name="Elder Bednar has given hints…"/>
          <p:cNvSpPr txBox="1"/>
          <p:nvPr/>
        </p:nvSpPr>
        <p:spPr>
          <a:xfrm>
            <a:off x="686119" y="3397249"/>
            <a:ext cx="19405601" cy="654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Elder Bednar has given hints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in his October 2018 conference talk on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All things coming together into one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39" name="Simple  Living Centers   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1" name="President Nelson has been given hints of this…"/>
          <p:cNvSpPr txBox="1"/>
          <p:nvPr/>
        </p:nvSpPr>
        <p:spPr>
          <a:xfrm>
            <a:off x="686119" y="1217929"/>
            <a:ext cx="19405601" cy="108991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President Nelson has been given hints of this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by the Lord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with the surprise announcement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of the 7th temple announced that day….</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to be in India</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an area where Chakras or we say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Simple Living Centers were commonly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accepted. </a:t>
            </a: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43" name="Simple  Living Centers   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5" name="The term Chakra appears to first emerge within the Vedas, the most authoritative Hindu text, though not precisely in the sense of psychic energy centers, rather as chakravartin or the king who &quot;turns the wheel of his empire&quot; in all directions from a center, representing his influence and power.[17] The iconography popular in representing the Chakras, states White, trace back to the five symbols of yajna, the Vedic fire altar: &quot;square, circle, triangle, half moon and dumpling&quot;.[18]"/>
          <p:cNvSpPr txBox="1"/>
          <p:nvPr/>
        </p:nvSpPr>
        <p:spPr>
          <a:xfrm>
            <a:off x="1602614" y="4852669"/>
            <a:ext cx="19405601" cy="5687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800">
                <a:solidFill>
                  <a:srgbClr val="222222"/>
                </a:solidFill>
                <a:latin typeface="Helvetica"/>
                <a:ea typeface="Helvetica"/>
                <a:cs typeface="Helvetica"/>
                <a:sym typeface="Helvetica"/>
              </a:defRPr>
            </a:pPr>
            <a:r>
              <a:t>The term </a:t>
            </a:r>
            <a:r>
              <a:rPr i="1"/>
              <a:t>Chakra</a:t>
            </a:r>
            <a:r>
              <a:t> appears to first emerge within the Vedas, the most authoritative Hindu text, though not precisely in the sense of psychic energy centers, rather as </a:t>
            </a:r>
            <a:r>
              <a:rPr i="1"/>
              <a:t>chakravartin</a:t>
            </a:r>
            <a:r>
              <a:t> or the king who "turns the wheel of his empire" in all directions from a center, representing his influence and power.</a:t>
            </a:r>
            <a:r>
              <a:rPr baseline="31999">
                <a:solidFill>
                  <a:srgbClr val="0645AD"/>
                </a:solidFill>
              </a:rPr>
              <a:t>[17]</a:t>
            </a:r>
            <a:r>
              <a:t> The iconography popular in representing the </a:t>
            </a:r>
            <a:r>
              <a:rPr i="1"/>
              <a:t>Chakras</a:t>
            </a:r>
            <a:r>
              <a:t>, states White, trace back to the five symbols of </a:t>
            </a:r>
            <a:r>
              <a:rPr>
                <a:solidFill>
                  <a:srgbClr val="0645AD"/>
                </a:solidFill>
                <a:hlinkClick r:id="rId2" invalidUrl="" action="" tgtFrame="" tooltip="" history="1" highlightClick="0" endSnd="0"/>
              </a:rPr>
              <a:t>yajna</a:t>
            </a:r>
            <a:r>
              <a:t>, the Vedic fire altar: "square, circle, triangle, half moon and dumpling".</a:t>
            </a:r>
            <a:r>
              <a:rPr baseline="31999">
                <a:solidFill>
                  <a:srgbClr val="0645AD"/>
                </a:solidFill>
              </a:rPr>
              <a:t>[18]</a:t>
            </a: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p:txBody>
      </p:sp>
      <p:sp>
        <p:nvSpPr>
          <p:cNvPr id="346" name="Text"/>
          <p:cNvSpPr txBox="1"/>
          <p:nvPr/>
        </p:nvSpPr>
        <p:spPr>
          <a:xfrm>
            <a:off x="2674256" y="3677239"/>
            <a:ext cx="1415220" cy="939801"/>
          </a:xfrm>
          <a:prstGeom prst="rect">
            <a:avLst/>
          </a:prstGeom>
          <a:ln w="12700">
            <a:miter lim="400000"/>
          </a:ln>
        </p:spPr>
        <p:txBody>
          <a:bodyPr wrap="none" lIns="50800" tIns="50800" rIns="50800" bIns="50800" anchor="ctr">
            <a:spAutoFit/>
          </a:bodyP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48" name="Simple  Living Centers   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0" name="It is necessary…"/>
          <p:cNvSpPr txBox="1"/>
          <p:nvPr/>
        </p:nvSpPr>
        <p:spPr>
          <a:xfrm>
            <a:off x="686119" y="2852420"/>
            <a:ext cx="19405601" cy="7630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It is necessary</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for our faith to be tested and for our lessons to be learned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that the Church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not speak directly of these keys. </a:t>
            </a: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52" name="Simple  Living Centers   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4" name="This Living Constitution or our spiritual anatomy…"/>
          <p:cNvSpPr txBox="1"/>
          <p:nvPr/>
        </p:nvSpPr>
        <p:spPr>
          <a:xfrm>
            <a:off x="686119" y="3397249"/>
            <a:ext cx="19405601" cy="654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This Living Constitution or our spiritual anatomy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is key </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to our nature</a:t>
            </a:r>
          </a:p>
          <a:p>
            <a:pPr>
              <a:lnSpc>
                <a:spcPct val="110000"/>
              </a:lnSpc>
              <a:defRPr b="1" sz="5900">
                <a:effectLst>
                  <a:outerShdw sx="100000" sy="100000" kx="0" ky="0" algn="b" rotWithShape="0" blurRad="12700" dist="63500" dir="18900000">
                    <a:srgbClr val="000000"/>
                  </a:outerShdw>
                </a:effectLst>
                <a:latin typeface="Palatino"/>
                <a:ea typeface="Palatino"/>
                <a:cs typeface="Palatino"/>
                <a:sym typeface="Palatino"/>
              </a:defRPr>
            </a:pPr>
            <a:r>
              <a:t>and the nature of God. </a:t>
            </a: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65" name="Simple  Living Centers"/>
          <p:cNvSpPr txBox="1"/>
          <p:nvPr>
            <p:ph type="title"/>
          </p:nvPr>
        </p:nvSpPr>
        <p:spPr>
          <a:xfrm>
            <a:off x="3325700" y="2791776"/>
            <a:ext cx="15180408" cy="5749068"/>
          </a:xfrm>
          <a:prstGeom prst="rect">
            <a:avLst/>
          </a:prstGeom>
        </p:spPr>
        <p:txBody>
          <a:bodyPr/>
          <a:lstStyle/>
          <a:p>
            <a:pPr>
              <a:defRPr b="1" sz="10000">
                <a:latin typeface="Copperplate"/>
                <a:ea typeface="Copperplate"/>
                <a:cs typeface="Copperplate"/>
                <a:sym typeface="Copperplate"/>
              </a:defRPr>
            </a:pPr>
            <a:r>
              <a:rPr>
                <a:effectLst>
                  <a:outerShdw sx="100000" sy="100000" kx="0" ky="0" algn="b" rotWithShape="0" blurRad="76200" dist="0" dir="18900000">
                    <a:srgbClr val="000000">
                      <a:alpha val="80000"/>
                    </a:srgbClr>
                  </a:outerShdw>
                </a:effectLst>
              </a:rPr>
              <a:t>Simple </a:t>
            </a:r>
            <a:endParaRPr>
              <a:effectLst>
                <a:outerShdw sx="100000" sy="100000" kx="0" ky="0" algn="b" rotWithShape="0" blurRad="76200" dist="0" dir="18900000">
                  <a:srgbClr val="000000">
                    <a:alpha val="80000"/>
                  </a:srgbClr>
                </a:outerShdw>
              </a:effectLst>
            </a:endParaRPr>
          </a:p>
          <a:p>
            <a:pPr>
              <a:defRPr b="1" sz="10000">
                <a:latin typeface="Copperplate"/>
                <a:ea typeface="Copperplate"/>
                <a:cs typeface="Copperplate"/>
                <a:sym typeface="Copperplate"/>
              </a:defRPr>
            </a:pPr>
            <a:r>
              <a:rPr>
                <a:effectLst>
                  <a:outerShdw sx="100000" sy="100000" kx="0" ky="0" algn="b" rotWithShape="0" blurRad="76200" dist="0" dir="18900000">
                    <a:srgbClr val="000000">
                      <a:alpha val="80000"/>
                    </a:srgbClr>
                  </a:outerShdw>
                </a:effectLst>
              </a:rPr>
              <a:t>Living Centers</a:t>
            </a:r>
            <a:endParaRPr>
              <a:effectLst>
                <a:outerShdw sx="100000" sy="100000" kx="0" ky="0" algn="b" rotWithShape="0" blurRad="76200" dist="0" dir="18900000">
                  <a:srgbClr val="000000">
                    <a:alpha val="80000"/>
                  </a:srgbClr>
                </a:outerShdw>
              </a:effectLst>
            </a:endParaRPr>
          </a:p>
          <a:p>
            <a:pPr>
              <a:lnSpc>
                <a:spcPct val="110000"/>
              </a:lnSpc>
              <a:defRPr b="1" sz="3200">
                <a:latin typeface="Palatino"/>
                <a:ea typeface="Palatino"/>
                <a:cs typeface="Palatino"/>
                <a:sym typeface="Palatino"/>
              </a:defRPr>
            </a:pPr>
            <a:endParaRPr>
              <a:effectLst>
                <a:outerShdw sx="100000" sy="100000" kx="0" ky="0" algn="b" rotWithShape="0" blurRad="76200" dist="0" dir="18900000">
                  <a:srgbClr val="000000">
                    <a:alpha val="80000"/>
                  </a:srgbClr>
                </a:outerShdw>
              </a:effectLst>
            </a:endParaRPr>
          </a:p>
          <a:p>
            <a:pPr>
              <a:defRPr b="1" i="1" sz="5000">
                <a:latin typeface="Palatino"/>
                <a:ea typeface="Palatino"/>
                <a:cs typeface="Palatino"/>
                <a:sym typeface="Palatino"/>
              </a:defRPr>
            </a:pPr>
          </a:p>
        </p:txBody>
      </p:sp>
      <p:sp>
        <p:nvSpPr>
          <p:cNvPr id="2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7"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grpSp>
        <p:nvGrpSpPr>
          <p:cNvPr id="270" name="Image Gallery"/>
          <p:cNvGrpSpPr/>
          <p:nvPr/>
        </p:nvGrpSpPr>
        <p:grpSpPr>
          <a:xfrm>
            <a:off x="3724337" y="9583777"/>
            <a:ext cx="2794001" cy="2686718"/>
            <a:chOff x="0" y="0"/>
            <a:chExt cx="2794000" cy="2686717"/>
          </a:xfrm>
        </p:grpSpPr>
        <p:pic>
          <p:nvPicPr>
            <p:cNvPr id="268" name="Screen Shot 2019-05-24 at 9.12.43 AM.png" descr="Screen Shot 2019-05-24 at 9.12.43 AM.png"/>
            <p:cNvPicPr>
              <a:picLocks noChangeAspect="1"/>
            </p:cNvPicPr>
            <p:nvPr/>
          </p:nvPicPr>
          <p:blipFill>
            <a:blip r:embed="rId3">
              <a:extLst/>
            </a:blip>
            <a:srcRect l="0" t="0" r="0" b="489"/>
            <a:stretch>
              <a:fillRect/>
            </a:stretch>
          </p:blipFill>
          <p:spPr>
            <a:xfrm>
              <a:off x="442251" y="0"/>
              <a:ext cx="1909498" cy="2166018"/>
            </a:xfrm>
            <a:prstGeom prst="rect">
              <a:avLst/>
            </a:prstGeom>
            <a:ln w="12700" cap="flat">
              <a:noFill/>
              <a:miter lim="400000"/>
            </a:ln>
            <a:effectLst/>
          </p:spPr>
        </p:pic>
        <p:sp>
          <p:nvSpPr>
            <p:cNvPr id="269" name="Type to enter a caption."/>
            <p:cNvSpPr/>
            <p:nvPr/>
          </p:nvSpPr>
          <p:spPr>
            <a:xfrm>
              <a:off x="0" y="2242217"/>
              <a:ext cx="2794000"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Type to enter a caption.</a:t>
              </a:r>
            </a:p>
          </p:txBody>
        </p:sp>
      </p:grpSp>
      <p:pic>
        <p:nvPicPr>
          <p:cNvPr id="271"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9841734" y="6644547"/>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8084991" fill="hold"/>
                                        <p:tgtEl>
                                          <p:spTgt spid="27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56" name="Simple  Living Centers   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8" name="The kingdom within was symbolically taught…"/>
          <p:cNvSpPr txBox="1"/>
          <p:nvPr/>
        </p:nvSpPr>
        <p:spPr>
          <a:xfrm>
            <a:off x="965200" y="2559664"/>
            <a:ext cx="19405600" cy="98653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3800">
                <a:effectLst>
                  <a:outerShdw sx="100000" sy="100000" kx="0" ky="0" algn="b" rotWithShape="0" blurRad="12700" dist="63500" dir="18900000">
                    <a:srgbClr val="000000"/>
                  </a:outerShdw>
                </a:effectLst>
                <a:latin typeface="Palatino"/>
                <a:ea typeface="Palatino"/>
                <a:cs typeface="Palatino"/>
                <a:sym typeface="Palatino"/>
              </a:defRPr>
            </a:pPr>
            <a:r>
              <a:t>The kingdom within was symbolically taught </a:t>
            </a:r>
          </a:p>
          <a:p>
            <a:pPr>
              <a:lnSpc>
                <a:spcPct val="110000"/>
              </a:lnSpc>
              <a:defRPr b="1" sz="3800">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sz="3800">
                <a:effectLst>
                  <a:outerShdw sx="100000" sy="100000" kx="0" ky="0" algn="b" rotWithShape="0" blurRad="12700" dist="63500" dir="18900000">
                    <a:srgbClr val="000000"/>
                  </a:outerShdw>
                </a:effectLst>
                <a:latin typeface="Palatino"/>
                <a:ea typeface="Palatino"/>
                <a:cs typeface="Palatino"/>
                <a:sym typeface="Palatino"/>
              </a:defRPr>
            </a:pPr>
            <a:r>
              <a:t>by Joseph for those who have eyes to see.</a:t>
            </a:r>
          </a:p>
          <a:p>
            <a:pPr>
              <a:lnSpc>
                <a:spcPct val="110000"/>
              </a:lnSpc>
              <a:defRPr b="1" sz="3800">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sz="3800">
                <a:effectLst>
                  <a:outerShdw sx="100000" sy="100000" kx="0" ky="0" algn="b" rotWithShape="0" blurRad="12700" dist="63500" dir="18900000">
                    <a:srgbClr val="000000"/>
                  </a:outerShdw>
                </a:effectLst>
                <a:latin typeface="Palatino"/>
                <a:ea typeface="Palatino"/>
                <a:cs typeface="Palatino"/>
                <a:sym typeface="Palatino"/>
              </a:defRPr>
            </a:pPr>
            <a:r>
              <a:t>It was sacred or secret in that </a:t>
            </a:r>
          </a:p>
          <a:p>
            <a:pPr>
              <a:lnSpc>
                <a:spcPct val="110000"/>
              </a:lnSpc>
              <a:defRPr b="1" sz="3800">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sz="3800">
                <a:effectLst>
                  <a:outerShdw sx="100000" sy="100000" kx="0" ky="0" algn="b" rotWithShape="0" blurRad="12700" dist="63500" dir="18900000">
                    <a:srgbClr val="000000"/>
                  </a:outerShdw>
                </a:effectLst>
                <a:latin typeface="Palatino"/>
                <a:ea typeface="Palatino"/>
                <a:cs typeface="Palatino"/>
                <a:sym typeface="Palatino"/>
              </a:defRPr>
            </a:pPr>
            <a:r>
              <a:t>we each need to discover how it works</a:t>
            </a:r>
          </a:p>
          <a:p>
            <a:pPr>
              <a:lnSpc>
                <a:spcPct val="110000"/>
              </a:lnSpc>
              <a:defRPr b="1" sz="3800">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sz="3800">
                <a:effectLst>
                  <a:outerShdw sx="100000" sy="100000" kx="0" ky="0" algn="b" rotWithShape="0" blurRad="12700" dist="63500" dir="18900000">
                    <a:srgbClr val="000000"/>
                  </a:outerShdw>
                </a:effectLst>
                <a:latin typeface="Palatino"/>
                <a:ea typeface="Palatino"/>
                <a:cs typeface="Palatino"/>
                <a:sym typeface="Palatino"/>
              </a:defRPr>
            </a:pPr>
            <a:r>
              <a:t>through our own experience and journey to </a:t>
            </a:r>
          </a:p>
          <a:p>
            <a:pPr>
              <a:lnSpc>
                <a:spcPct val="110000"/>
              </a:lnSpc>
              <a:defRPr b="1" sz="3800">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sz="3800">
                <a:effectLst>
                  <a:outerShdw sx="100000" sy="100000" kx="0" ky="0" algn="b" rotWithShape="0" blurRad="12700" dist="63500" dir="18900000">
                    <a:srgbClr val="000000"/>
                  </a:outerShdw>
                </a:effectLst>
                <a:latin typeface="Palatino"/>
                <a:ea typeface="Palatino"/>
                <a:cs typeface="Palatino"/>
                <a:sym typeface="Palatino"/>
              </a:defRPr>
            </a:pPr>
            <a:r>
              <a:t>a higher - more exalted way of life. </a:t>
            </a:r>
          </a:p>
          <a:p>
            <a:pPr>
              <a:lnSpc>
                <a:spcPct val="110000"/>
              </a:lnSpc>
              <a:defRPr sz="5900">
                <a:effectLst>
                  <a:outerShdw sx="100000" sy="100000" kx="0" ky="0" algn="b" rotWithShape="0" blurRad="12700" dist="63500" dir="18900000">
                    <a:srgbClr val="000000"/>
                  </a:outerShdw>
                </a:effectLst>
                <a:latin typeface="Palatino"/>
                <a:ea typeface="Palatino"/>
                <a:cs typeface="Palatino"/>
                <a:sym typeface="Palatino"/>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1"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362" name="This presentation in not parents to show youth, but for parents to return to a simple language of life.…"/>
          <p:cNvSpPr txBox="1"/>
          <p:nvPr/>
        </p:nvSpPr>
        <p:spPr>
          <a:xfrm>
            <a:off x="4972050" y="-477837"/>
            <a:ext cx="11391900" cy="1046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a:p>
            <a:pPr>
              <a:defRPr i="1" sz="3600">
                <a:latin typeface="Palatino"/>
                <a:ea typeface="Palatino"/>
                <a:cs typeface="Palatino"/>
                <a:sym typeface="Palatino"/>
              </a:defRPr>
            </a:pPr>
          </a:p>
          <a:p>
            <a:pPr>
              <a:defRPr i="1" sz="3600">
                <a:latin typeface="Palatino"/>
                <a:ea typeface="Palatino"/>
                <a:cs typeface="Palatino"/>
                <a:sym typeface="Palatino"/>
              </a:defRPr>
            </a:pPr>
          </a:p>
          <a:p>
            <a:pPr>
              <a:defRPr i="1" sz="3600">
                <a:latin typeface="Palatino"/>
                <a:ea typeface="Palatino"/>
                <a:cs typeface="Palatino"/>
                <a:sym typeface="Palatino"/>
              </a:defRPr>
            </a:pPr>
          </a:p>
          <a:p>
            <a:pPr marL="672224" indent="-354724">
              <a:buSzPct val="171000"/>
              <a:buChar char="•"/>
              <a:defRPr b="1" sz="3600">
                <a:latin typeface="Palatino"/>
                <a:ea typeface="Palatino"/>
                <a:cs typeface="Palatino"/>
                <a:sym typeface="Palatino"/>
              </a:defRPr>
            </a:pPr>
            <a:r>
              <a:t>This presentation in not parents to show youth, but for parents to return to a simple language of life.</a:t>
            </a:r>
          </a:p>
          <a:p>
            <a:pPr marL="672224" indent="-354724">
              <a:buSzPct val="171000"/>
              <a:buChar char="•"/>
              <a:defRPr b="1" sz="3600">
                <a:latin typeface="Palatino"/>
                <a:ea typeface="Palatino"/>
                <a:cs typeface="Palatino"/>
                <a:sym typeface="Palatino"/>
              </a:defRPr>
            </a:pPr>
          </a:p>
          <a:p>
            <a:pPr marL="672224" indent="-354724">
              <a:buSzPct val="171000"/>
              <a:buChar char="•"/>
              <a:defRPr b="1" sz="3600">
                <a:latin typeface="Palatino"/>
                <a:ea typeface="Palatino"/>
                <a:cs typeface="Palatino"/>
                <a:sym typeface="Palatino"/>
              </a:defRPr>
            </a:pPr>
            <a:r>
              <a:t>Perhaps unknowingly  we have adopted a lower  or more corrupt complex language that blocks us from receiving or being open to what we need.</a:t>
            </a:r>
          </a:p>
          <a:p>
            <a:pPr>
              <a:defRPr b="1" sz="3600">
                <a:latin typeface="Palatino"/>
                <a:ea typeface="Palatino"/>
                <a:cs typeface="Palatino"/>
                <a:sym typeface="Palatino"/>
              </a:defRPr>
            </a:pPr>
          </a:p>
          <a:p>
            <a:pPr marL="672224" indent="-354724">
              <a:buSzPct val="171000"/>
              <a:buChar char="•"/>
              <a:defRPr b="1" sz="3600">
                <a:latin typeface="Palatino"/>
                <a:ea typeface="Palatino"/>
                <a:cs typeface="Palatino"/>
                <a:sym typeface="Palatino"/>
              </a:defRPr>
            </a:pPr>
            <a:r>
              <a:t>There is a higher way. There is a divine nature within each of us. </a:t>
            </a:r>
          </a:p>
          <a:p>
            <a:pPr>
              <a:defRPr i="1" sz="3600">
                <a:latin typeface="Palatino"/>
                <a:ea typeface="Palatino"/>
                <a:cs typeface="Palatino"/>
                <a:sym typeface="Palatino"/>
              </a:defRPr>
            </a:pPr>
          </a:p>
        </p:txBody>
      </p:sp>
      <p:sp>
        <p:nvSpPr>
          <p:cNvPr id="363"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65"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366" name="These slides are for parents to teach their children, -typically mothers or those in mother roles-"/>
          <p:cNvSpPr txBox="1"/>
          <p:nvPr/>
        </p:nvSpPr>
        <p:spPr>
          <a:xfrm>
            <a:off x="3895027" y="4643834"/>
            <a:ext cx="11391901"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a:p>
            <a:pPr>
              <a:defRPr b="1" sz="3600">
                <a:latin typeface="Palatino"/>
                <a:ea typeface="Palatino"/>
                <a:cs typeface="Palatino"/>
                <a:sym typeface="Palatino"/>
              </a:defRPr>
            </a:pPr>
          </a:p>
          <a:p>
            <a:pPr>
              <a:defRPr b="1" sz="3600">
                <a:latin typeface="Palatino"/>
                <a:ea typeface="Palatino"/>
                <a:cs typeface="Palatino"/>
                <a:sym typeface="Palatino"/>
              </a:defRPr>
            </a:pPr>
          </a:p>
          <a:p>
            <a:pPr marL="672224" indent="-354724">
              <a:buSzPct val="171000"/>
              <a:buChar char="•"/>
              <a:defRPr b="1" sz="3600">
                <a:latin typeface="Palatino"/>
                <a:ea typeface="Palatino"/>
                <a:cs typeface="Palatino"/>
                <a:sym typeface="Palatino"/>
              </a:defRPr>
            </a:pPr>
            <a:r>
              <a:t>These slides are for parents to teach their children, -typically mothers or those in mother roles- </a:t>
            </a:r>
          </a:p>
          <a:p>
            <a:pPr marL="672224" indent="-354724">
              <a:buSzPct val="171000"/>
              <a:buChar char="•"/>
              <a:defRPr i="1" sz="3600">
                <a:latin typeface="Palatino"/>
                <a:ea typeface="Palatino"/>
                <a:cs typeface="Palatino"/>
                <a:sym typeface="Palatino"/>
              </a:defRPr>
            </a:pPr>
          </a:p>
        </p:txBody>
      </p:sp>
      <p:pic>
        <p:nvPicPr>
          <p:cNvPr id="367" name="Screen Shot 2019-03-12 at 12.38.04 PM.png" descr="Screen Shot 2019-03-12 at 12.38.04 PM.png"/>
          <p:cNvPicPr>
            <a:picLocks noChangeAspect="1"/>
          </p:cNvPicPr>
          <p:nvPr/>
        </p:nvPicPr>
        <p:blipFill>
          <a:blip r:embed="rId2">
            <a:extLst/>
          </a:blip>
          <a:stretch>
            <a:fillRect/>
          </a:stretch>
        </p:blipFill>
        <p:spPr>
          <a:xfrm>
            <a:off x="6520647" y="2486770"/>
            <a:ext cx="5683168" cy="4090308"/>
          </a:xfrm>
          <a:prstGeom prst="rect">
            <a:avLst/>
          </a:prstGeom>
          <a:ln w="12700">
            <a:miter lim="400000"/>
          </a:ln>
        </p:spPr>
      </p:pic>
      <p:sp>
        <p:nvSpPr>
          <p:cNvPr id="3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9"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71"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372" name="The visual aid for doing this is your hands. This is not intended to be taught with these slides - but through our everyday language with ourselves, with God,  and with our children. Discover how the heavens speak this simple language."/>
          <p:cNvSpPr txBox="1"/>
          <p:nvPr/>
        </p:nvSpPr>
        <p:spPr>
          <a:xfrm>
            <a:off x="4422152" y="3330890"/>
            <a:ext cx="11391901"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a:p>
            <a:pPr>
              <a:defRPr i="1" sz="3600">
                <a:latin typeface="Palatino"/>
                <a:ea typeface="Palatino"/>
                <a:cs typeface="Palatino"/>
                <a:sym typeface="Palatino"/>
              </a:defRPr>
            </a:pPr>
          </a:p>
          <a:p>
            <a:pPr>
              <a:defRPr i="1" sz="3600">
                <a:latin typeface="Palatino"/>
                <a:ea typeface="Palatino"/>
                <a:cs typeface="Palatino"/>
                <a:sym typeface="Palatino"/>
              </a:defRPr>
            </a:pPr>
          </a:p>
          <a:p>
            <a:pPr marL="672224" indent="-354724">
              <a:buSzPct val="171000"/>
              <a:buChar char="•"/>
              <a:defRPr i="1" sz="3600">
                <a:latin typeface="Palatino"/>
                <a:ea typeface="Palatino"/>
                <a:cs typeface="Palatino"/>
                <a:sym typeface="Palatino"/>
              </a:defRPr>
            </a:pPr>
          </a:p>
          <a:p>
            <a:pPr marL="672224" indent="-354724">
              <a:buSzPct val="171000"/>
              <a:buChar char="•"/>
              <a:defRPr i="1" sz="3600">
                <a:latin typeface="Palatino"/>
                <a:ea typeface="Palatino"/>
                <a:cs typeface="Palatino"/>
                <a:sym typeface="Palatino"/>
              </a:defRPr>
            </a:pPr>
            <a:r>
              <a:t>The visual aid for doing this is your hands. This is not intended to be taught with these slides - but through our everyday language with ourselves, with God,  and with our children. Discover how the heavens speak this simple language. </a:t>
            </a:r>
          </a:p>
        </p:txBody>
      </p:sp>
      <p:pic>
        <p:nvPicPr>
          <p:cNvPr id="373" name="Screen Shot 2019-03-12 at 12.38.04 PM.png" descr="Screen Shot 2019-03-12 at 12.38.04 PM.png"/>
          <p:cNvPicPr>
            <a:picLocks noChangeAspect="1"/>
          </p:cNvPicPr>
          <p:nvPr/>
        </p:nvPicPr>
        <p:blipFill>
          <a:blip r:embed="rId2">
            <a:extLst/>
          </a:blip>
          <a:stretch>
            <a:fillRect/>
          </a:stretch>
        </p:blipFill>
        <p:spPr>
          <a:xfrm>
            <a:off x="8001392" y="2965888"/>
            <a:ext cx="4233421" cy="3046892"/>
          </a:xfrm>
          <a:prstGeom prst="rect">
            <a:avLst/>
          </a:prstGeom>
          <a:ln w="12700">
            <a:miter lim="400000"/>
          </a:ln>
        </p:spPr>
      </p:pic>
      <p:sp>
        <p:nvSpPr>
          <p:cNvPr id="3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5"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377" name="Screen Shot 2019-03-12 at 12.38.04 PM.png" descr="Screen Shot 2019-03-12 at 12.38.04 PM.png"/>
          <p:cNvPicPr>
            <a:picLocks noChangeAspect="1"/>
          </p:cNvPicPr>
          <p:nvPr/>
        </p:nvPicPr>
        <p:blipFill>
          <a:blip r:embed="rId2">
            <a:extLst/>
          </a:blip>
          <a:srcRect l="806" t="0" r="806" b="4036"/>
          <a:stretch>
            <a:fillRect/>
          </a:stretch>
        </p:blipFill>
        <p:spPr>
          <a:xfrm>
            <a:off x="-470979" y="2387699"/>
            <a:ext cx="15515787" cy="10892037"/>
          </a:xfrm>
          <a:prstGeom prst="rect">
            <a:avLst/>
          </a:prstGeom>
          <a:ln w="12700">
            <a:miter lim="400000"/>
          </a:ln>
        </p:spPr>
      </p:pic>
      <p:sp>
        <p:nvSpPr>
          <p:cNvPr id="378" name="Text"/>
          <p:cNvSpPr txBox="1"/>
          <p:nvPr/>
        </p:nvSpPr>
        <p:spPr>
          <a:xfrm>
            <a:off x="965200" y="5414913"/>
            <a:ext cx="19405600"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379" name="Key words for a higher way of life"/>
          <p:cNvSpPr txBox="1"/>
          <p:nvPr/>
        </p:nvSpPr>
        <p:spPr>
          <a:xfrm>
            <a:off x="4972050" y="-2605814"/>
            <a:ext cx="11391900" cy="386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a:p>
            <a:pPr>
              <a:defRPr i="1" sz="3600">
                <a:latin typeface="Palatino"/>
                <a:ea typeface="Palatino"/>
                <a:cs typeface="Palatino"/>
                <a:sym typeface="Palatino"/>
              </a:defRPr>
            </a:pPr>
          </a:p>
          <a:p>
            <a:pPr>
              <a:defRPr i="1" sz="3600">
                <a:latin typeface="Palatino"/>
                <a:ea typeface="Palatino"/>
                <a:cs typeface="Palatino"/>
                <a:sym typeface="Palatino"/>
              </a:defRPr>
            </a:pPr>
          </a:p>
          <a:p>
            <a:pPr marL="672224" indent="-354724">
              <a:buSzPct val="171000"/>
              <a:buChar char="•"/>
              <a:defRPr i="1" sz="3600">
                <a:latin typeface="Palatino"/>
                <a:ea typeface="Palatino"/>
                <a:cs typeface="Palatino"/>
                <a:sym typeface="Palatino"/>
              </a:defRPr>
            </a:pPr>
          </a:p>
          <a:p>
            <a:pPr marL="672224" indent="-354724">
              <a:buSzPct val="171000"/>
              <a:buChar char="•"/>
              <a:defRPr b="1" sz="4300">
                <a:latin typeface="Palatino"/>
                <a:ea typeface="Palatino"/>
                <a:cs typeface="Palatino"/>
                <a:sym typeface="Palatino"/>
              </a:defRPr>
            </a:pPr>
            <a:r>
              <a:t>Key words for a higher way of life</a:t>
            </a:r>
          </a:p>
        </p:txBody>
      </p:sp>
      <p:sp>
        <p:nvSpPr>
          <p:cNvPr id="3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1" name="Simple  Living Centers"/>
          <p:cNvSpPr txBox="1"/>
          <p:nvPr>
            <p:ph type="title"/>
          </p:nvPr>
        </p:nvSpPr>
        <p:spPr>
          <a:xfrm>
            <a:off x="16110804" y="121701"/>
            <a:ext cx="4536090"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82" name="Inside-outside"/>
          <p:cNvSpPr txBox="1"/>
          <p:nvPr/>
        </p:nvSpPr>
        <p:spPr>
          <a:xfrm>
            <a:off x="10319467" y="8187310"/>
            <a:ext cx="317160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Inside-outside</a:t>
            </a:r>
          </a:p>
        </p:txBody>
      </p:sp>
      <p:sp>
        <p:nvSpPr>
          <p:cNvPr id="383" name="Peace"/>
          <p:cNvSpPr txBox="1"/>
          <p:nvPr/>
        </p:nvSpPr>
        <p:spPr>
          <a:xfrm>
            <a:off x="9260565" y="10359448"/>
            <a:ext cx="134847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Peace</a:t>
            </a:r>
          </a:p>
        </p:txBody>
      </p:sp>
      <p:sp>
        <p:nvSpPr>
          <p:cNvPr id="384" name="Joy"/>
          <p:cNvSpPr txBox="1"/>
          <p:nvPr/>
        </p:nvSpPr>
        <p:spPr>
          <a:xfrm>
            <a:off x="8647748" y="9447490"/>
            <a:ext cx="78694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Joy</a:t>
            </a:r>
          </a:p>
        </p:txBody>
      </p:sp>
      <p:sp>
        <p:nvSpPr>
          <p:cNvPr id="385" name="Trust"/>
          <p:cNvSpPr txBox="1"/>
          <p:nvPr/>
        </p:nvSpPr>
        <p:spPr>
          <a:xfrm>
            <a:off x="7479240" y="8187310"/>
            <a:ext cx="129097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Trust</a:t>
            </a:r>
          </a:p>
        </p:txBody>
      </p:sp>
      <p:sp>
        <p:nvSpPr>
          <p:cNvPr id="386" name="Simple"/>
          <p:cNvSpPr txBox="1"/>
          <p:nvPr/>
        </p:nvSpPr>
        <p:spPr>
          <a:xfrm>
            <a:off x="9475950" y="6375399"/>
            <a:ext cx="1559254"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Simple</a:t>
            </a:r>
          </a:p>
        </p:txBody>
      </p:sp>
      <p:sp>
        <p:nvSpPr>
          <p:cNvPr id="387" name="Living"/>
          <p:cNvSpPr txBox="1"/>
          <p:nvPr/>
        </p:nvSpPr>
        <p:spPr>
          <a:xfrm>
            <a:off x="9013480" y="5059138"/>
            <a:ext cx="138306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Living</a:t>
            </a:r>
          </a:p>
        </p:txBody>
      </p:sp>
      <p:sp>
        <p:nvSpPr>
          <p:cNvPr id="388" name="Centers"/>
          <p:cNvSpPr txBox="1"/>
          <p:nvPr/>
        </p:nvSpPr>
        <p:spPr>
          <a:xfrm>
            <a:off x="8491808" y="3923776"/>
            <a:ext cx="178619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Centers</a:t>
            </a:r>
          </a:p>
        </p:txBody>
      </p:sp>
      <p:sp>
        <p:nvSpPr>
          <p:cNvPr id="389" name="Habitat"/>
          <p:cNvSpPr txBox="1"/>
          <p:nvPr/>
        </p:nvSpPr>
        <p:spPr>
          <a:xfrm>
            <a:off x="10705413" y="5940064"/>
            <a:ext cx="175816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Habitat</a:t>
            </a:r>
          </a:p>
        </p:txBody>
      </p:sp>
      <p:sp>
        <p:nvSpPr>
          <p:cNvPr id="390" name="Charity"/>
          <p:cNvSpPr txBox="1"/>
          <p:nvPr/>
        </p:nvSpPr>
        <p:spPr>
          <a:xfrm>
            <a:off x="11263707" y="10843312"/>
            <a:ext cx="1695544"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Charity</a:t>
            </a:r>
          </a:p>
        </p:txBody>
      </p:sp>
      <p:sp>
        <p:nvSpPr>
          <p:cNvPr id="391" name="for"/>
          <p:cNvSpPr txBox="1"/>
          <p:nvPr/>
        </p:nvSpPr>
        <p:spPr>
          <a:xfrm>
            <a:off x="11212507" y="4816442"/>
            <a:ext cx="74397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for</a:t>
            </a:r>
          </a:p>
        </p:txBody>
      </p:sp>
      <p:sp>
        <p:nvSpPr>
          <p:cNvPr id="392" name="Health"/>
          <p:cNvSpPr txBox="1"/>
          <p:nvPr/>
        </p:nvSpPr>
        <p:spPr>
          <a:xfrm>
            <a:off x="10641207" y="3257484"/>
            <a:ext cx="156580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Health</a:t>
            </a:r>
          </a:p>
        </p:txBody>
      </p:sp>
      <p:sp>
        <p:nvSpPr>
          <p:cNvPr id="393" name="Family"/>
          <p:cNvSpPr txBox="1"/>
          <p:nvPr/>
        </p:nvSpPr>
        <p:spPr>
          <a:xfrm>
            <a:off x="11867431" y="6375399"/>
            <a:ext cx="154206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Family</a:t>
            </a:r>
          </a:p>
        </p:txBody>
      </p:sp>
      <p:sp>
        <p:nvSpPr>
          <p:cNvPr id="394" name="Health"/>
          <p:cNvSpPr txBox="1"/>
          <p:nvPr/>
        </p:nvSpPr>
        <p:spPr>
          <a:xfrm>
            <a:off x="12061773" y="5138132"/>
            <a:ext cx="156580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Health</a:t>
            </a:r>
          </a:p>
        </p:txBody>
      </p:sp>
      <p:sp>
        <p:nvSpPr>
          <p:cNvPr id="395" name="Education"/>
          <p:cNvSpPr txBox="1"/>
          <p:nvPr/>
        </p:nvSpPr>
        <p:spPr>
          <a:xfrm>
            <a:off x="11957541" y="3923776"/>
            <a:ext cx="223251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Education</a:t>
            </a:r>
          </a:p>
        </p:txBody>
      </p:sp>
      <p:sp>
        <p:nvSpPr>
          <p:cNvPr id="396" name="Find"/>
          <p:cNvSpPr txBox="1"/>
          <p:nvPr/>
        </p:nvSpPr>
        <p:spPr>
          <a:xfrm>
            <a:off x="13242661" y="7018779"/>
            <a:ext cx="103701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Find</a:t>
            </a:r>
          </a:p>
        </p:txBody>
      </p:sp>
      <p:sp>
        <p:nvSpPr>
          <p:cNvPr id="397" name="Your"/>
          <p:cNvSpPr txBox="1"/>
          <p:nvPr/>
        </p:nvSpPr>
        <p:spPr>
          <a:xfrm>
            <a:off x="13448859" y="6245028"/>
            <a:ext cx="112869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Your</a:t>
            </a:r>
          </a:p>
        </p:txBody>
      </p:sp>
      <p:sp>
        <p:nvSpPr>
          <p:cNvPr id="398" name="Work"/>
          <p:cNvSpPr txBox="1"/>
          <p:nvPr/>
        </p:nvSpPr>
        <p:spPr>
          <a:xfrm>
            <a:off x="13732868" y="5471278"/>
            <a:ext cx="133517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solidFill>
                  <a:srgbClr val="C82506"/>
                </a:solidFill>
              </a:defRPr>
            </a:lvl1pPr>
          </a:lstStyle>
          <a:p>
            <a:pPr>
              <a:defRPr b="0">
                <a:solidFill>
                  <a:srgbClr val="FFFFFF"/>
                </a:solidFill>
              </a:defRPr>
            </a:pPr>
            <a:r>
              <a:rPr b="1">
                <a:solidFill>
                  <a:srgbClr val="C82506"/>
                </a:solidFill>
              </a:rPr>
              <a:t>Work</a:t>
            </a:r>
          </a:p>
        </p:txBody>
      </p:sp>
      <p:sp>
        <p:nvSpPr>
          <p:cNvPr id="399" name="With these hands - instructive…"/>
          <p:cNvSpPr txBox="1"/>
          <p:nvPr/>
        </p:nvSpPr>
        <p:spPr>
          <a:xfrm>
            <a:off x="14935715" y="1250622"/>
            <a:ext cx="6314337" cy="685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p>
          <a:p>
            <a:pPr>
              <a:defRPr sz="3300"/>
            </a:pPr>
          </a:p>
          <a:p>
            <a:pPr marL="642663" indent="-325163">
              <a:buSzPct val="171000"/>
              <a:buChar char="•"/>
              <a:defRPr sz="3300"/>
            </a:pPr>
            <a:r>
              <a:t>With these hands - instructive</a:t>
            </a:r>
          </a:p>
          <a:p>
            <a:pPr>
              <a:defRPr sz="3300"/>
            </a:pPr>
            <a:r>
              <a:t>dreams come often </a:t>
            </a:r>
          </a:p>
          <a:p>
            <a:pPr>
              <a:defRPr sz="3300"/>
            </a:pPr>
            <a:r>
              <a:t>come to help us</a:t>
            </a:r>
          </a:p>
          <a:p>
            <a:pPr>
              <a:defRPr sz="3300"/>
            </a:pPr>
            <a:r>
              <a:t>carry out this work. </a:t>
            </a:r>
          </a:p>
          <a:p>
            <a:pPr>
              <a:defRPr sz="3300"/>
            </a:pPr>
          </a:p>
          <a:p>
            <a:pPr marL="642663" indent="-325163" algn="l">
              <a:buSzPct val="171000"/>
              <a:buChar char="•"/>
              <a:defRPr sz="3300"/>
            </a:pPr>
            <a:r>
              <a:t>There is a way to communicate </a:t>
            </a:r>
          </a:p>
          <a:p>
            <a:pPr algn="l">
              <a:defRPr sz="3300"/>
            </a:pPr>
            <a:r>
              <a:t>       with those of other cultures.</a:t>
            </a:r>
          </a:p>
          <a:p>
            <a:pPr algn="l">
              <a:defRPr sz="3300"/>
            </a:pPr>
            <a:r>
              <a:t>           A simple sign language.</a:t>
            </a:r>
          </a:p>
          <a:p>
            <a:pPr algn="l">
              <a:defRPr sz="3300"/>
            </a:pPr>
          </a:p>
          <a:p>
            <a:pPr marL="642663" indent="-325163" algn="l">
              <a:buSzPct val="171000"/>
              <a:buChar char="•"/>
              <a:defRPr sz="3300"/>
            </a:pPr>
            <a:r>
              <a:t> The hand is a simple reminder</a:t>
            </a:r>
          </a:p>
          <a:p>
            <a:pPr algn="l">
              <a:defRPr sz="3300"/>
            </a:pPr>
            <a:r>
              <a:t>             of the plan of life.- a more </a:t>
            </a:r>
          </a:p>
          <a:p>
            <a:pPr algn="l">
              <a:defRPr sz="3300"/>
            </a:pPr>
            <a:r>
              <a:t>                exalted way of life </a:t>
            </a:r>
          </a:p>
        </p:txBody>
      </p:sp>
      <p:pic>
        <p:nvPicPr>
          <p:cNvPr id="400" name="Image" descr="Image"/>
          <p:cNvPicPr>
            <a:picLocks noChangeAspect="1"/>
          </p:cNvPicPr>
          <p:nvPr/>
        </p:nvPicPr>
        <p:blipFill>
          <a:blip r:embed="rId3">
            <a:alphaModFix amt="88572"/>
            <a:extLst/>
          </a:blip>
          <a:stretch>
            <a:fillRect/>
          </a:stretch>
        </p:blipFill>
        <p:spPr>
          <a:xfrm>
            <a:off x="-362100" y="2295366"/>
            <a:ext cx="7575474" cy="154381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4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3"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404"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sp>
        <p:nvSpPr>
          <p:cNvPr id="405" name="are for uniting our body and our spirit…"/>
          <p:cNvSpPr txBox="1"/>
          <p:nvPr/>
        </p:nvSpPr>
        <p:spPr>
          <a:xfrm>
            <a:off x="5796425" y="1825493"/>
            <a:ext cx="8501807" cy="650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4200">
                <a:latin typeface="Palatino"/>
                <a:ea typeface="Palatino"/>
                <a:cs typeface="Palatino"/>
                <a:sym typeface="Palatino"/>
              </a:defRPr>
            </a:pPr>
            <a:r>
              <a:t>are for uniting our body and our spirit</a:t>
            </a:r>
          </a:p>
          <a:p>
            <a:pPr>
              <a:defRPr i="1" sz="4200">
                <a:latin typeface="Palatino"/>
                <a:ea typeface="Palatino"/>
                <a:cs typeface="Palatino"/>
                <a:sym typeface="Palatino"/>
              </a:defRPr>
            </a:pPr>
          </a:p>
          <a:p>
            <a:pPr>
              <a:defRPr i="1" sz="4200">
                <a:latin typeface="Palatino"/>
                <a:ea typeface="Palatino"/>
                <a:cs typeface="Palatino"/>
                <a:sym typeface="Palatino"/>
              </a:defRPr>
            </a:pPr>
            <a:r>
              <a:t>common sense keys to health . .</a:t>
            </a:r>
          </a:p>
          <a:p>
            <a:pPr>
              <a:defRPr i="1" sz="4200">
                <a:latin typeface="Palatino"/>
                <a:ea typeface="Palatino"/>
                <a:cs typeface="Palatino"/>
                <a:sym typeface="Palatino"/>
              </a:defRPr>
            </a:pPr>
          </a:p>
          <a:p>
            <a:pPr>
              <a:defRPr i="1" sz="4200">
                <a:latin typeface="Palatino"/>
                <a:ea typeface="Palatino"/>
                <a:cs typeface="Palatino"/>
                <a:sym typeface="Palatino"/>
              </a:defRPr>
            </a:pPr>
            <a:r>
              <a:t>almost lost in today’s world…</a:t>
            </a:r>
          </a:p>
          <a:p>
            <a:pPr>
              <a:defRPr i="1" sz="4200">
                <a:latin typeface="Palatino"/>
                <a:ea typeface="Palatino"/>
                <a:cs typeface="Palatino"/>
                <a:sym typeface="Palatino"/>
              </a:defRPr>
            </a:pPr>
          </a:p>
          <a:p>
            <a:pPr>
              <a:defRPr i="1" sz="4200">
                <a:latin typeface="Palatino"/>
                <a:ea typeface="Palatino"/>
                <a:cs typeface="Palatino"/>
                <a:sym typeface="Palatino"/>
              </a:defRPr>
            </a:pPr>
            <a:r>
              <a:t>Connecting to the universe and earth </a:t>
            </a:r>
          </a:p>
          <a:p>
            <a:pPr>
              <a:defRPr i="1" sz="4200">
                <a:latin typeface="Palatino"/>
                <a:ea typeface="Palatino"/>
                <a:cs typeface="Palatino"/>
                <a:sym typeface="Palatino"/>
              </a:defRPr>
            </a:pPr>
          </a:p>
          <a:p>
            <a:pPr>
              <a:defRPr i="1" sz="4200">
                <a:latin typeface="Palatino"/>
                <a:ea typeface="Palatino"/>
                <a:cs typeface="Palatino"/>
                <a:sym typeface="Palatino"/>
              </a:defRPr>
            </a:pPr>
            <a:r>
              <a:t>where all we need comes.</a:t>
            </a:r>
          </a:p>
        </p:txBody>
      </p:sp>
      <p:pic>
        <p:nvPicPr>
          <p:cNvPr id="406" name="Screen Shot 2019-03-06 at 6.14.37 AM.png" descr="Screen Shot 2019-03-06 at 6.14.37 AM.png"/>
          <p:cNvPicPr>
            <a:picLocks noChangeAspect="1"/>
          </p:cNvPicPr>
          <p:nvPr/>
        </p:nvPicPr>
        <p:blipFill>
          <a:blip r:embed="rId2">
            <a:alphaModFix amt="38690"/>
            <a:extLst/>
          </a:blip>
          <a:stretch>
            <a:fillRect/>
          </a:stretch>
        </p:blipFill>
        <p:spPr>
          <a:xfrm>
            <a:off x="3675487" y="3689548"/>
            <a:ext cx="1564335" cy="2431738"/>
          </a:xfrm>
          <a:prstGeom prst="rect">
            <a:avLst/>
          </a:prstGeom>
          <a:ln w="12700">
            <a:miter lim="400000"/>
          </a:ln>
        </p:spPr>
      </p:pic>
      <p:pic>
        <p:nvPicPr>
          <p:cNvPr id="407" name="Screen shot 2011-12-30 at 8.56.20 AM.png" descr="Screen shot 2011-12-30 at 8.56.20 AM.png"/>
          <p:cNvPicPr>
            <a:picLocks noChangeAspect="1"/>
          </p:cNvPicPr>
          <p:nvPr/>
        </p:nvPicPr>
        <p:blipFill>
          <a:blip r:embed="rId3">
            <a:alphaModFix amt="40320"/>
            <a:extLst/>
          </a:blip>
          <a:stretch>
            <a:fillRect/>
          </a:stretch>
        </p:blipFill>
        <p:spPr>
          <a:xfrm>
            <a:off x="14694448" y="3915281"/>
            <a:ext cx="1292168" cy="2322825"/>
          </a:xfrm>
          <a:prstGeom prst="rect">
            <a:avLst/>
          </a:prstGeom>
          <a:ln w="12700">
            <a:miter lim="400000"/>
          </a:ln>
        </p:spPr>
      </p:pic>
      <p:sp>
        <p:nvSpPr>
          <p:cNvPr id="408"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4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1"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412" name="Text"/>
          <p:cNvSpPr txBox="1"/>
          <p:nvPr/>
        </p:nvSpPr>
        <p:spPr>
          <a:xfrm>
            <a:off x="5419130" y="7529717"/>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sp>
        <p:nvSpPr>
          <p:cNvPr id="413" name="We are here to have Joy…."/>
          <p:cNvSpPr txBox="1"/>
          <p:nvPr/>
        </p:nvSpPr>
        <p:spPr>
          <a:xfrm>
            <a:off x="5808212" y="5413857"/>
            <a:ext cx="8339876"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Palatino"/>
                <a:ea typeface="Palatino"/>
                <a:cs typeface="Palatino"/>
                <a:sym typeface="Palatino"/>
              </a:defRPr>
            </a:pPr>
            <a:r>
              <a:rPr sz="5500"/>
              <a:t>We are here to have Joy….</a:t>
            </a:r>
            <a:r>
              <a:t> </a:t>
            </a:r>
          </a:p>
        </p:txBody>
      </p:sp>
      <p:sp>
        <p:nvSpPr>
          <p:cNvPr id="414"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4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7"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418"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419" name="Screen Shot 2019-03-12 at 6.13.15 AM.png" descr="Screen Shot 2019-03-12 at 6.13.15 AM.png"/>
          <p:cNvPicPr>
            <a:picLocks noChangeAspect="1"/>
          </p:cNvPicPr>
          <p:nvPr/>
        </p:nvPicPr>
        <p:blipFill>
          <a:blip r:embed="rId2">
            <a:extLst/>
          </a:blip>
          <a:stretch>
            <a:fillRect/>
          </a:stretch>
        </p:blipFill>
        <p:spPr>
          <a:xfrm>
            <a:off x="6980878" y="3263019"/>
            <a:ext cx="5246582" cy="3600595"/>
          </a:xfrm>
          <a:prstGeom prst="rect">
            <a:avLst/>
          </a:prstGeom>
          <a:ln w="12700">
            <a:miter lim="400000"/>
          </a:ln>
        </p:spPr>
      </p:pic>
      <p:sp>
        <p:nvSpPr>
          <p:cNvPr id="420" name="Oval"/>
          <p:cNvSpPr/>
          <p:nvPr/>
        </p:nvSpPr>
        <p:spPr>
          <a:xfrm>
            <a:off x="10707402" y="6106655"/>
            <a:ext cx="325885" cy="347961"/>
          </a:xfrm>
          <a:prstGeom prst="ellipse">
            <a:avLst/>
          </a:prstGeom>
          <a:solidFill>
            <a:srgbClr val="3CED5C"/>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21" name="Parenting…"/>
          <p:cNvSpPr/>
          <p:nvPr/>
        </p:nvSpPr>
        <p:spPr>
          <a:xfrm>
            <a:off x="13162319" y="5538259"/>
            <a:ext cx="2769990" cy="1016001"/>
          </a:xfrm>
          <a:prstGeom prst="rect">
            <a:avLst/>
          </a:prstGeom>
          <a:gradFill>
            <a:gsLst>
              <a:gs pos="0">
                <a:srgbClr val="67F833"/>
              </a:gs>
              <a:gs pos="100000">
                <a:srgbClr val="22D446"/>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sz="3200">
                <a:effectLst>
                  <a:outerShdw sx="100000" sy="100000" kx="0" ky="0" algn="b" rotWithShape="0" blurRad="25400" dist="23998" dir="2700000">
                    <a:srgbClr val="000000">
                      <a:alpha val="31034"/>
                    </a:srgbClr>
                  </a:outerShdw>
                </a:effectLst>
              </a:defRPr>
            </a:pPr>
            <a:r>
              <a:t>Parenting </a:t>
            </a:r>
          </a:p>
          <a:p>
            <a:pPr defTabSz="1130300">
              <a:defRPr sz="3200">
                <a:effectLst>
                  <a:outerShdw sx="100000" sy="100000" kx="0" ky="0" algn="b" rotWithShape="0" blurRad="25400" dist="23998" dir="2700000">
                    <a:srgbClr val="000000">
                      <a:alpha val="31034"/>
                    </a:srgbClr>
                  </a:outerShdw>
                </a:effectLst>
              </a:defRPr>
            </a:pPr>
            <a:r>
              <a:t>starts with Love</a:t>
            </a:r>
          </a:p>
        </p:txBody>
      </p:sp>
      <p:sp>
        <p:nvSpPr>
          <p:cNvPr id="422" name="Oval"/>
          <p:cNvSpPr/>
          <p:nvPr/>
        </p:nvSpPr>
        <p:spPr>
          <a:xfrm>
            <a:off x="8159269" y="6106655"/>
            <a:ext cx="419101" cy="347961"/>
          </a:xfrm>
          <a:prstGeom prst="ellipse">
            <a:avLst/>
          </a:prstGeom>
          <a:solidFill>
            <a:srgbClr val="58F271"/>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23"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4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6"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427"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428" name="Screen Shot 2019-03-12 at 6.13.15 AM.png" descr="Screen Shot 2019-03-12 at 6.13.15 AM.png"/>
          <p:cNvPicPr>
            <a:picLocks noChangeAspect="1"/>
          </p:cNvPicPr>
          <p:nvPr/>
        </p:nvPicPr>
        <p:blipFill>
          <a:blip r:embed="rId3">
            <a:extLst/>
          </a:blip>
          <a:stretch>
            <a:fillRect/>
          </a:stretch>
        </p:blipFill>
        <p:spPr>
          <a:xfrm>
            <a:off x="7095440" y="3125545"/>
            <a:ext cx="5246582" cy="3600595"/>
          </a:xfrm>
          <a:prstGeom prst="rect">
            <a:avLst/>
          </a:prstGeom>
          <a:ln w="12700">
            <a:miter lim="400000"/>
          </a:ln>
        </p:spPr>
      </p:pic>
      <p:sp>
        <p:nvSpPr>
          <p:cNvPr id="429" name="Oval"/>
          <p:cNvSpPr/>
          <p:nvPr/>
        </p:nvSpPr>
        <p:spPr>
          <a:xfrm>
            <a:off x="10752962" y="6285155"/>
            <a:ext cx="325885" cy="347962"/>
          </a:xfrm>
          <a:prstGeom prst="ellipse">
            <a:avLst/>
          </a:prstGeom>
          <a:solidFill>
            <a:schemeClr val="accent2">
              <a:hueOff val="-1342298"/>
              <a:satOff val="-4651"/>
              <a:lumOff val="19617"/>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30" name="When we ask… parents can receive pure love…"/>
          <p:cNvSpPr/>
          <p:nvPr/>
        </p:nvSpPr>
        <p:spPr>
          <a:xfrm>
            <a:off x="5445074" y="7148055"/>
            <a:ext cx="9072450" cy="2336801"/>
          </a:xfrm>
          <a:prstGeom prst="rect">
            <a:avLst/>
          </a:prstGeom>
          <a:gradFill>
            <a:gsLst>
              <a:gs pos="0">
                <a:schemeClr val="accent2"/>
              </a:gs>
              <a:gs pos="100000">
                <a:schemeClr val="accent2">
                  <a:hueOff val="-1101185"/>
                  <a:satOff val="4910"/>
                  <a:lumOff val="-14610"/>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130300">
              <a:defRPr b="1" sz="3800">
                <a:effectLst>
                  <a:outerShdw sx="100000" sy="100000" kx="0" ky="0" algn="b" rotWithShape="0" blurRad="25400" dist="23998" dir="2700000">
                    <a:srgbClr val="000000">
                      <a:alpha val="31034"/>
                    </a:srgbClr>
                  </a:outerShdw>
                </a:effectLst>
              </a:defRPr>
            </a:pPr>
            <a:r>
              <a:t>When we ask… parents can receive pure love </a:t>
            </a:r>
          </a:p>
          <a:p>
            <a:pPr defTabSz="1130300">
              <a:defRPr b="1" sz="3800">
                <a:effectLst>
                  <a:outerShdw sx="100000" sy="100000" kx="0" ky="0" algn="b" rotWithShape="0" blurRad="25400" dist="23998" dir="2700000">
                    <a:srgbClr val="000000">
                      <a:alpha val="31034"/>
                    </a:srgbClr>
                  </a:outerShdw>
                </a:effectLst>
              </a:defRPr>
            </a:pPr>
            <a:r>
              <a:t>or charity for their children - divinely directed love. </a:t>
            </a:r>
          </a:p>
        </p:txBody>
      </p:sp>
      <p:sp>
        <p:nvSpPr>
          <p:cNvPr id="431"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4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6"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437"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438" name="Screen Shot 2019-03-12 at 6.13.15 AM.png" descr="Screen Shot 2019-03-12 at 6.13.15 AM.png"/>
          <p:cNvPicPr>
            <a:picLocks noChangeAspect="1"/>
          </p:cNvPicPr>
          <p:nvPr/>
        </p:nvPicPr>
        <p:blipFill>
          <a:blip r:embed="rId3">
            <a:extLst/>
          </a:blip>
          <a:stretch>
            <a:fillRect/>
          </a:stretch>
        </p:blipFill>
        <p:spPr>
          <a:xfrm>
            <a:off x="7232914" y="2854020"/>
            <a:ext cx="5246582" cy="3600596"/>
          </a:xfrm>
          <a:prstGeom prst="rect">
            <a:avLst/>
          </a:prstGeom>
          <a:ln w="12700">
            <a:miter lim="400000"/>
          </a:ln>
        </p:spPr>
      </p:pic>
      <p:sp>
        <p:nvSpPr>
          <p:cNvPr id="439" name="Oval"/>
          <p:cNvSpPr/>
          <p:nvPr/>
        </p:nvSpPr>
        <p:spPr>
          <a:xfrm>
            <a:off x="11073286" y="5826908"/>
            <a:ext cx="325885" cy="347961"/>
          </a:xfrm>
          <a:prstGeom prst="ellipse">
            <a:avLst/>
          </a:prstGeom>
          <a:gradFill>
            <a:gsLst>
              <a:gs pos="0">
                <a:schemeClr val="accent2"/>
              </a:gs>
              <a:gs pos="100000">
                <a:srgbClr val="55E11B">
                  <a:alpha val="21242"/>
                </a:srgb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40" name="When that power comes to their hearts…"/>
          <p:cNvSpPr/>
          <p:nvPr/>
        </p:nvSpPr>
        <p:spPr>
          <a:xfrm>
            <a:off x="3750991" y="6921499"/>
            <a:ext cx="12906394" cy="1549401"/>
          </a:xfrm>
          <a:prstGeom prst="rect">
            <a:avLst/>
          </a:prstGeom>
          <a:gradFill>
            <a:gsLst>
              <a:gs pos="0">
                <a:schemeClr val="accent2"/>
              </a:gs>
              <a:gs pos="100000">
                <a:schemeClr val="accent2">
                  <a:hueOff val="-1101185"/>
                  <a:satOff val="4910"/>
                  <a:lumOff val="-14610"/>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b="1" sz="4900">
                <a:effectLst>
                  <a:outerShdw sx="100000" sy="100000" kx="0" ky="0" algn="b" rotWithShape="0" blurRad="25400" dist="23998" dir="2700000">
                    <a:srgbClr val="000000">
                      <a:alpha val="31034"/>
                    </a:srgbClr>
                  </a:outerShdw>
                </a:effectLst>
              </a:defRPr>
            </a:pPr>
            <a:r>
              <a:t>When that power comes to their hearts</a:t>
            </a:r>
          </a:p>
          <a:p>
            <a:pPr defTabSz="1130300">
              <a:defRPr b="1" sz="4900">
                <a:effectLst>
                  <a:outerShdw sx="100000" sy="100000" kx="0" ky="0" algn="b" rotWithShape="0" blurRad="25400" dist="23998" dir="2700000">
                    <a:srgbClr val="000000">
                      <a:alpha val="31034"/>
                    </a:srgbClr>
                  </a:outerShdw>
                </a:effectLst>
              </a:defRPr>
            </a:pPr>
            <a:r>
              <a:t>peace is felt</a:t>
            </a:r>
          </a:p>
        </p:txBody>
      </p:sp>
      <p:sp>
        <p:nvSpPr>
          <p:cNvPr id="441" name="Oval"/>
          <p:cNvSpPr/>
          <p:nvPr/>
        </p:nvSpPr>
        <p:spPr>
          <a:xfrm>
            <a:off x="11349937" y="5356746"/>
            <a:ext cx="325885" cy="347961"/>
          </a:xfrm>
          <a:prstGeom prst="ellipse">
            <a:avLst/>
          </a:prstGeom>
          <a:gradFill>
            <a:gsLst>
              <a:gs pos="0">
                <a:schemeClr val="accent2"/>
              </a:gs>
              <a:gs pos="100000">
                <a:schemeClr val="accent2">
                  <a:hueOff val="-1101185"/>
                  <a:satOff val="4910"/>
                  <a:lumOff val="-14610"/>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42"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75" name="Simple  Living Centers"/>
          <p:cNvSpPr txBox="1"/>
          <p:nvPr>
            <p:ph type="title"/>
          </p:nvPr>
        </p:nvSpPr>
        <p:spPr>
          <a:xfrm>
            <a:off x="3325700" y="2791776"/>
            <a:ext cx="15180408" cy="5749068"/>
          </a:xfrm>
          <a:prstGeom prst="rect">
            <a:avLst/>
          </a:prstGeom>
        </p:spPr>
        <p:txBody>
          <a:bodyPr/>
          <a:lstStyle/>
          <a:p>
            <a:pPr>
              <a:defRPr b="1" sz="10000">
                <a:latin typeface="Copperplate"/>
                <a:ea typeface="Copperplate"/>
                <a:cs typeface="Copperplate"/>
                <a:sym typeface="Copperplate"/>
              </a:defRPr>
            </a:pPr>
            <a:r>
              <a:rPr>
                <a:effectLst>
                  <a:outerShdw sx="100000" sy="100000" kx="0" ky="0" algn="b" rotWithShape="0" blurRad="76200" dist="0" dir="18900000">
                    <a:srgbClr val="000000">
                      <a:alpha val="80000"/>
                    </a:srgbClr>
                  </a:outerShdw>
                </a:effectLst>
              </a:rPr>
              <a:t>Simple </a:t>
            </a:r>
            <a:endParaRPr>
              <a:effectLst>
                <a:outerShdw sx="100000" sy="100000" kx="0" ky="0" algn="b" rotWithShape="0" blurRad="76200" dist="0" dir="18900000">
                  <a:srgbClr val="000000">
                    <a:alpha val="80000"/>
                  </a:srgbClr>
                </a:outerShdw>
              </a:effectLst>
            </a:endParaRPr>
          </a:p>
          <a:p>
            <a:pPr>
              <a:defRPr b="1" sz="10000">
                <a:latin typeface="Copperplate"/>
                <a:ea typeface="Copperplate"/>
                <a:cs typeface="Copperplate"/>
                <a:sym typeface="Copperplate"/>
              </a:defRPr>
            </a:pPr>
            <a:r>
              <a:rPr>
                <a:effectLst>
                  <a:outerShdw sx="100000" sy="100000" kx="0" ky="0" algn="b" rotWithShape="0" blurRad="76200" dist="0" dir="18900000">
                    <a:srgbClr val="000000">
                      <a:alpha val="80000"/>
                    </a:srgbClr>
                  </a:outerShdw>
                </a:effectLst>
              </a:rPr>
              <a:t>Living Centers</a:t>
            </a:r>
            <a:endParaRPr>
              <a:effectLst>
                <a:outerShdw sx="100000" sy="100000" kx="0" ky="0" algn="b" rotWithShape="0" blurRad="76200" dist="0" dir="18900000">
                  <a:srgbClr val="000000">
                    <a:alpha val="80000"/>
                  </a:srgbClr>
                </a:outerShdw>
              </a:effectLst>
            </a:endParaRPr>
          </a:p>
          <a:p>
            <a:pPr>
              <a:lnSpc>
                <a:spcPct val="110000"/>
              </a:lnSpc>
              <a:defRPr b="1" sz="3200">
                <a:latin typeface="Palatino"/>
                <a:ea typeface="Palatino"/>
                <a:cs typeface="Palatino"/>
                <a:sym typeface="Palatino"/>
              </a:defRPr>
            </a:pPr>
            <a:endParaRPr>
              <a:effectLst>
                <a:outerShdw sx="100000" sy="100000" kx="0" ky="0" algn="b" rotWithShape="0" blurRad="76200" dist="0" dir="18900000">
                  <a:srgbClr val="000000">
                    <a:alpha val="80000"/>
                  </a:srgbClr>
                </a:outerShdw>
              </a:effectLst>
            </a:endParaRPr>
          </a:p>
          <a:p>
            <a:pPr>
              <a:defRPr b="1" i="1" sz="5000">
                <a:latin typeface="Palatino"/>
                <a:ea typeface="Palatino"/>
                <a:cs typeface="Palatino"/>
                <a:sym typeface="Palatino"/>
              </a:defRPr>
            </a:pPr>
          </a:p>
        </p:txBody>
      </p:sp>
      <p:sp>
        <p:nvSpPr>
          <p:cNvPr id="2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7"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4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7"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448" name="Text"/>
          <p:cNvSpPr txBox="1"/>
          <p:nvPr/>
        </p:nvSpPr>
        <p:spPr>
          <a:xfrm>
            <a:off x="4208857" y="772730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449" name="Screen Shot 2019-03-12 at 6.13.15 AM.png" descr="Screen Shot 2019-03-12 at 6.13.15 AM.png"/>
          <p:cNvPicPr>
            <a:picLocks noChangeAspect="1"/>
          </p:cNvPicPr>
          <p:nvPr/>
        </p:nvPicPr>
        <p:blipFill>
          <a:blip r:embed="rId2">
            <a:extLst/>
          </a:blip>
          <a:stretch>
            <a:fillRect/>
          </a:stretch>
        </p:blipFill>
        <p:spPr>
          <a:xfrm>
            <a:off x="7111513" y="3423405"/>
            <a:ext cx="5246582" cy="3600596"/>
          </a:xfrm>
          <a:prstGeom prst="rect">
            <a:avLst/>
          </a:prstGeom>
          <a:ln w="12700">
            <a:miter lim="400000"/>
          </a:ln>
        </p:spPr>
      </p:pic>
      <p:sp>
        <p:nvSpPr>
          <p:cNvPr id="450" name="Oval"/>
          <p:cNvSpPr/>
          <p:nvPr/>
        </p:nvSpPr>
        <p:spPr>
          <a:xfrm>
            <a:off x="10752962" y="6308068"/>
            <a:ext cx="325885" cy="347961"/>
          </a:xfrm>
          <a:prstGeom prst="ellipse">
            <a:avLst/>
          </a:prstGeom>
          <a:solidFill>
            <a:srgbClr val="38D453">
              <a:alpha val="2818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51" name="Joy is felt…"/>
          <p:cNvSpPr/>
          <p:nvPr/>
        </p:nvSpPr>
        <p:spPr>
          <a:xfrm>
            <a:off x="6152925" y="7213724"/>
            <a:ext cx="7503766" cy="1930401"/>
          </a:xfrm>
          <a:prstGeom prst="rect">
            <a:avLst/>
          </a:prstGeom>
          <a:gradFill>
            <a:gsLst>
              <a:gs pos="0">
                <a:srgbClr val="1AE20D"/>
              </a:gs>
              <a:gs pos="100000">
                <a:srgbClr val="33D14E"/>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b="1" sz="4100">
                <a:effectLst>
                  <a:outerShdw sx="100000" sy="100000" kx="0" ky="0" algn="b" rotWithShape="0" blurRad="25400" dist="23998" dir="2700000">
                    <a:srgbClr val="000000">
                      <a:alpha val="31034"/>
                    </a:srgbClr>
                  </a:outerShdw>
                </a:effectLst>
              </a:defRPr>
            </a:pPr>
            <a:r>
              <a:t>Joy is felt  </a:t>
            </a:r>
          </a:p>
          <a:p>
            <a:pPr defTabSz="1130300">
              <a:defRPr b="1" sz="4100">
                <a:effectLst>
                  <a:outerShdw sx="100000" sy="100000" kx="0" ky="0" algn="b" rotWithShape="0" blurRad="25400" dist="23998" dir="2700000">
                    <a:srgbClr val="000000">
                      <a:alpha val="31034"/>
                    </a:srgbClr>
                  </a:outerShdw>
                </a:effectLst>
              </a:defRPr>
            </a:pPr>
            <a:r>
              <a:t>within children </a:t>
            </a:r>
            <a:r>
              <a:rPr u="sng"/>
              <a:t>and</a:t>
            </a:r>
            <a:r>
              <a:t> parents</a:t>
            </a:r>
          </a:p>
        </p:txBody>
      </p:sp>
      <p:sp>
        <p:nvSpPr>
          <p:cNvPr id="452" name="Oval"/>
          <p:cNvSpPr/>
          <p:nvPr/>
        </p:nvSpPr>
        <p:spPr>
          <a:xfrm>
            <a:off x="11296050" y="5883731"/>
            <a:ext cx="325885" cy="347961"/>
          </a:xfrm>
          <a:prstGeom prst="ellipse">
            <a:avLst/>
          </a:prstGeom>
          <a:solidFill>
            <a:srgbClr val="13D445">
              <a:alpha val="2818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53" name="Oval"/>
          <p:cNvSpPr/>
          <p:nvPr/>
        </p:nvSpPr>
        <p:spPr>
          <a:xfrm>
            <a:off x="11656886" y="5556250"/>
            <a:ext cx="325885" cy="347961"/>
          </a:xfrm>
          <a:prstGeom prst="ellipse">
            <a:avLst/>
          </a:prstGeom>
          <a:solidFill>
            <a:srgbClr val="07D428"/>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54"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4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7"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458"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459" name="Screen Shot 2019-03-12 at 6.13.15 AM.png" descr="Screen Shot 2019-03-12 at 6.13.15 AM.png"/>
          <p:cNvPicPr>
            <a:picLocks noChangeAspect="1"/>
          </p:cNvPicPr>
          <p:nvPr/>
        </p:nvPicPr>
        <p:blipFill>
          <a:blip r:embed="rId3">
            <a:extLst/>
          </a:blip>
          <a:stretch>
            <a:fillRect/>
          </a:stretch>
        </p:blipFill>
        <p:spPr>
          <a:xfrm>
            <a:off x="7111513" y="2955620"/>
            <a:ext cx="5246582" cy="3600596"/>
          </a:xfrm>
          <a:prstGeom prst="rect">
            <a:avLst/>
          </a:prstGeom>
          <a:ln w="12700">
            <a:miter lim="400000"/>
          </a:ln>
        </p:spPr>
      </p:pic>
      <p:sp>
        <p:nvSpPr>
          <p:cNvPr id="460" name="Oval"/>
          <p:cNvSpPr/>
          <p:nvPr/>
        </p:nvSpPr>
        <p:spPr>
          <a:xfrm>
            <a:off x="10752962" y="5872733"/>
            <a:ext cx="325885" cy="347961"/>
          </a:xfrm>
          <a:prstGeom prst="ellipse">
            <a:avLst/>
          </a:prstGeom>
          <a:solidFill>
            <a:srgbClr val="4FD448">
              <a:alpha val="4529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61" name="From peace and joy-…"/>
          <p:cNvSpPr/>
          <p:nvPr/>
        </p:nvSpPr>
        <p:spPr>
          <a:xfrm>
            <a:off x="6730084" y="6970255"/>
            <a:ext cx="6009439" cy="2946401"/>
          </a:xfrm>
          <a:prstGeom prst="rect">
            <a:avLst/>
          </a:prstGeom>
          <a:gradFill>
            <a:gsLst>
              <a:gs pos="0">
                <a:srgbClr val="119705"/>
              </a:gs>
              <a:gs pos="100000">
                <a:srgbClr val="52F26D"/>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sz="4900">
                <a:effectLst>
                  <a:outerShdw sx="100000" sy="100000" kx="0" ky="0" algn="b" rotWithShape="0" blurRad="25400" dist="23998" dir="2700000">
                    <a:srgbClr val="000000">
                      <a:alpha val="31034"/>
                    </a:srgbClr>
                  </a:outerShdw>
                </a:effectLst>
              </a:defRPr>
            </a:pPr>
            <a:r>
              <a:t>From peace and joy-</a:t>
            </a:r>
          </a:p>
          <a:p>
            <a:pPr defTabSz="1130300">
              <a:defRPr sz="4900">
                <a:effectLst>
                  <a:outerShdw sx="100000" sy="100000" kx="0" ky="0" algn="b" rotWithShape="0" blurRad="25400" dist="23998" dir="2700000">
                    <a:srgbClr val="000000">
                      <a:alpha val="31034"/>
                    </a:srgbClr>
                  </a:outerShdw>
                </a:effectLst>
              </a:defRPr>
            </a:pPr>
            <a:r>
              <a:t>come inner feelings of </a:t>
            </a:r>
          </a:p>
          <a:p>
            <a:pPr defTabSz="1130300">
              <a:defRPr sz="4900">
                <a:effectLst>
                  <a:outerShdw sx="100000" sy="100000" kx="0" ky="0" algn="b" rotWithShape="0" blurRad="25400" dist="23998" dir="2700000">
                    <a:srgbClr val="000000">
                      <a:alpha val="31034"/>
                    </a:srgbClr>
                  </a:outerShdw>
                </a:effectLst>
              </a:defRPr>
            </a:pPr>
            <a:r>
              <a:t>TRUST</a:t>
            </a:r>
          </a:p>
        </p:txBody>
      </p:sp>
      <p:sp>
        <p:nvSpPr>
          <p:cNvPr id="462" name="Oval"/>
          <p:cNvSpPr/>
          <p:nvPr/>
        </p:nvSpPr>
        <p:spPr>
          <a:xfrm>
            <a:off x="11273137" y="5446278"/>
            <a:ext cx="325885" cy="347962"/>
          </a:xfrm>
          <a:prstGeom prst="ellipse">
            <a:avLst/>
          </a:prstGeom>
          <a:solidFill>
            <a:srgbClr val="45D452">
              <a:alpha val="4529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63" name="Oval"/>
          <p:cNvSpPr/>
          <p:nvPr/>
        </p:nvSpPr>
        <p:spPr>
          <a:xfrm>
            <a:off x="11496500" y="5014108"/>
            <a:ext cx="325885" cy="347961"/>
          </a:xfrm>
          <a:prstGeom prst="ellipse">
            <a:avLst/>
          </a:prstGeom>
          <a:solidFill>
            <a:srgbClr val="14D420">
              <a:alpha val="4529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64" name="Oval"/>
          <p:cNvSpPr/>
          <p:nvPr/>
        </p:nvSpPr>
        <p:spPr>
          <a:xfrm>
            <a:off x="11730076" y="4581937"/>
            <a:ext cx="325885" cy="347961"/>
          </a:xfrm>
          <a:prstGeom prst="ellipse">
            <a:avLst/>
          </a:prstGeom>
          <a:solidFill>
            <a:srgbClr val="17D40D"/>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65"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469" name="Simple  Living Centers"/>
          <p:cNvSpPr txBox="1"/>
          <p:nvPr>
            <p:ph type="title"/>
          </p:nvPr>
        </p:nvSpPr>
        <p:spPr>
          <a:xfrm>
            <a:off x="412750" y="1371600"/>
            <a:ext cx="20002500"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4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1"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472"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473" name="Screen Shot 2019-03-12 at 6.13.15 AM.png" descr="Screen Shot 2019-03-12 at 6.13.15 AM.png"/>
          <p:cNvPicPr>
            <a:picLocks noChangeAspect="1"/>
          </p:cNvPicPr>
          <p:nvPr/>
        </p:nvPicPr>
        <p:blipFill>
          <a:blip r:embed="rId2">
            <a:extLst/>
          </a:blip>
          <a:stretch>
            <a:fillRect/>
          </a:stretch>
        </p:blipFill>
        <p:spPr>
          <a:xfrm>
            <a:off x="5102064" y="7501807"/>
            <a:ext cx="5246582" cy="3600596"/>
          </a:xfrm>
          <a:prstGeom prst="rect">
            <a:avLst/>
          </a:prstGeom>
          <a:ln w="12700">
            <a:miter lim="400000"/>
          </a:ln>
        </p:spPr>
      </p:pic>
      <p:sp>
        <p:nvSpPr>
          <p:cNvPr id="474" name="Oval"/>
          <p:cNvSpPr/>
          <p:nvPr/>
        </p:nvSpPr>
        <p:spPr>
          <a:xfrm>
            <a:off x="8782050" y="10432295"/>
            <a:ext cx="325884" cy="347961"/>
          </a:xfrm>
          <a:prstGeom prst="ellipse">
            <a:avLst/>
          </a:prstGeom>
          <a:solidFill>
            <a:srgbClr val="28D438">
              <a:alpha val="9855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75" name="Trust or bonds…"/>
          <p:cNvSpPr/>
          <p:nvPr/>
        </p:nvSpPr>
        <p:spPr>
          <a:xfrm>
            <a:off x="11997112" y="8752075"/>
            <a:ext cx="6136086" cy="2997201"/>
          </a:xfrm>
          <a:prstGeom prst="rect">
            <a:avLst/>
          </a:prstGeom>
          <a:gradFill>
            <a:gsLst>
              <a:gs pos="0">
                <a:schemeClr val="accent2">
                  <a:hueOff val="-1342298"/>
                  <a:satOff val="-4651"/>
                  <a:lumOff val="19617"/>
                </a:schemeClr>
              </a:gs>
              <a:gs pos="100000">
                <a:schemeClr val="accent2">
                  <a:hueOff val="-1342298"/>
                  <a:satOff val="-4651"/>
                  <a:lumOff val="19617"/>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b="1" sz="3200">
                <a:effectLst>
                  <a:outerShdw sx="100000" sy="100000" kx="0" ky="0" algn="b" rotWithShape="0" blurRad="25400" dist="23998" dir="2700000">
                    <a:srgbClr val="000000">
                      <a:alpha val="31034"/>
                    </a:srgbClr>
                  </a:outerShdw>
                </a:effectLst>
              </a:defRPr>
            </a:pPr>
            <a:r>
              <a:t>Trust or bonds </a:t>
            </a:r>
          </a:p>
          <a:p>
            <a:pPr defTabSz="1130300">
              <a:defRPr b="1" sz="3200">
                <a:effectLst>
                  <a:outerShdw sx="100000" sy="100000" kx="0" ky="0" algn="b" rotWithShape="0" blurRad="25400" dist="23998" dir="2700000">
                    <a:srgbClr val="000000">
                      <a:alpha val="31034"/>
                    </a:srgbClr>
                  </a:outerShdw>
                </a:effectLst>
              </a:defRPr>
            </a:pPr>
            <a:r>
              <a:t>that seal or bind us together</a:t>
            </a:r>
          </a:p>
          <a:p>
            <a:pPr defTabSz="1130300">
              <a:defRPr b="1" sz="3200">
                <a:effectLst>
                  <a:outerShdw sx="100000" sy="100000" kx="0" ky="0" algn="b" rotWithShape="0" blurRad="25400" dist="23998" dir="2700000">
                    <a:srgbClr val="000000">
                      <a:alpha val="31034"/>
                    </a:srgbClr>
                  </a:outerShdw>
                </a:effectLst>
              </a:defRPr>
            </a:pPr>
            <a:r>
              <a:t> in a higher pure </a:t>
            </a:r>
          </a:p>
          <a:p>
            <a:pPr defTabSz="1130300">
              <a:defRPr b="1" sz="3200">
                <a:effectLst>
                  <a:outerShdw sx="100000" sy="100000" kx="0" ky="0" algn="b" rotWithShape="0" blurRad="25400" dist="23998" dir="2700000">
                    <a:srgbClr val="000000">
                      <a:alpha val="31034"/>
                    </a:srgbClr>
                  </a:outerShdw>
                </a:effectLst>
              </a:defRPr>
            </a:pPr>
            <a:r>
              <a:t>lasting </a:t>
            </a:r>
          </a:p>
          <a:p>
            <a:pPr defTabSz="1130300">
              <a:defRPr b="1" sz="3200">
                <a:effectLst>
                  <a:outerShdw sx="100000" sy="100000" kx="0" ky="0" algn="b" rotWithShape="0" blurRad="25400" dist="23998" dir="2700000">
                    <a:srgbClr val="000000">
                      <a:alpha val="31034"/>
                    </a:srgbClr>
                  </a:outerShdw>
                </a:effectLst>
              </a:defRPr>
            </a:pPr>
            <a:r>
              <a:t>love</a:t>
            </a:r>
          </a:p>
        </p:txBody>
      </p:sp>
      <p:sp>
        <p:nvSpPr>
          <p:cNvPr id="476" name="Oval"/>
          <p:cNvSpPr/>
          <p:nvPr/>
        </p:nvSpPr>
        <p:spPr>
          <a:xfrm>
            <a:off x="9279761" y="10076695"/>
            <a:ext cx="325885" cy="347961"/>
          </a:xfrm>
          <a:prstGeom prst="ellipse">
            <a:avLst/>
          </a:prstGeom>
          <a:solidFill>
            <a:srgbClr val="55D435">
              <a:alpha val="9855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77" name="Oval"/>
          <p:cNvSpPr/>
          <p:nvPr/>
        </p:nvSpPr>
        <p:spPr>
          <a:xfrm>
            <a:off x="9571861" y="9619495"/>
            <a:ext cx="325885" cy="347961"/>
          </a:xfrm>
          <a:prstGeom prst="ellipse">
            <a:avLst/>
          </a:prstGeom>
          <a:solidFill>
            <a:srgbClr val="1CD434">
              <a:alpha val="98553"/>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78" name="Oval"/>
          <p:cNvSpPr/>
          <p:nvPr/>
        </p:nvSpPr>
        <p:spPr>
          <a:xfrm>
            <a:off x="9851261" y="9220467"/>
            <a:ext cx="325885" cy="347961"/>
          </a:xfrm>
          <a:prstGeom prst="ellipse">
            <a:avLst/>
          </a:prstGeom>
          <a:solidFill>
            <a:srgbClr val="69D434"/>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480" name="Simple  Living Centers"/>
          <p:cNvSpPr txBox="1"/>
          <p:nvPr>
            <p:ph type="title"/>
          </p:nvPr>
        </p:nvSpPr>
        <p:spPr>
          <a:xfrm>
            <a:off x="438150" y="1371600"/>
            <a:ext cx="20002500"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4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2"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483"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484" name="Screen Shot 2019-03-12 at 6.13.15 AM.png" descr="Screen Shot 2019-03-12 at 6.13.15 AM.png"/>
          <p:cNvPicPr>
            <a:picLocks noChangeAspect="1"/>
          </p:cNvPicPr>
          <p:nvPr/>
        </p:nvPicPr>
        <p:blipFill>
          <a:blip r:embed="rId3">
            <a:extLst/>
          </a:blip>
          <a:stretch>
            <a:fillRect/>
          </a:stretch>
        </p:blipFill>
        <p:spPr>
          <a:xfrm>
            <a:off x="5102064" y="7501807"/>
            <a:ext cx="5246582" cy="3600596"/>
          </a:xfrm>
          <a:prstGeom prst="rect">
            <a:avLst/>
          </a:prstGeom>
          <a:ln w="12700">
            <a:miter lim="400000"/>
          </a:ln>
        </p:spPr>
      </p:pic>
      <p:sp>
        <p:nvSpPr>
          <p:cNvPr id="485" name="Oval"/>
          <p:cNvSpPr/>
          <p:nvPr/>
        </p:nvSpPr>
        <p:spPr>
          <a:xfrm>
            <a:off x="8782050" y="10432295"/>
            <a:ext cx="325884" cy="347961"/>
          </a:xfrm>
          <a:prstGeom prst="ellipse">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86" name="Sometimes it helps to see the…"/>
          <p:cNvSpPr/>
          <p:nvPr/>
        </p:nvSpPr>
        <p:spPr>
          <a:xfrm>
            <a:off x="12432506" y="9882375"/>
            <a:ext cx="5221288" cy="1016001"/>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sz="3200">
                <a:effectLst>
                  <a:outerShdw sx="100000" sy="100000" kx="0" ky="0" algn="b" rotWithShape="0" blurRad="25400" dist="23998" dir="2700000">
                    <a:srgbClr val="000000">
                      <a:alpha val="31034"/>
                    </a:srgbClr>
                  </a:outerShdw>
                </a:effectLst>
              </a:defRPr>
            </a:pPr>
            <a:r>
              <a:t>Sometimes it helps to see the </a:t>
            </a:r>
          </a:p>
          <a:p>
            <a:pPr defTabSz="1130300">
              <a:defRPr sz="3200">
                <a:effectLst>
                  <a:outerShdw sx="100000" sy="100000" kx="0" ky="0" algn="b" rotWithShape="0" blurRad="25400" dist="23998" dir="2700000">
                    <a:srgbClr val="000000">
                      <a:alpha val="31034"/>
                    </a:srgbClr>
                  </a:outerShdw>
                </a:effectLst>
              </a:defRPr>
            </a:pPr>
            <a:r>
              <a:t>the opposite</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490" name="Simple  Living Centers"/>
          <p:cNvSpPr txBox="1"/>
          <p:nvPr>
            <p:ph type="title"/>
          </p:nvPr>
        </p:nvSpPr>
        <p:spPr>
          <a:xfrm>
            <a:off x="438150" y="1371600"/>
            <a:ext cx="20002500"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4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2"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493"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494" name="Screen Shot 2019-03-12 at 6.13.15 AM.png" descr="Screen Shot 2019-03-12 at 6.13.15 AM.png"/>
          <p:cNvPicPr>
            <a:picLocks noChangeAspect="1"/>
          </p:cNvPicPr>
          <p:nvPr/>
        </p:nvPicPr>
        <p:blipFill>
          <a:blip r:embed="rId3">
            <a:extLst/>
          </a:blip>
          <a:stretch>
            <a:fillRect/>
          </a:stretch>
        </p:blipFill>
        <p:spPr>
          <a:xfrm>
            <a:off x="5102064" y="7501807"/>
            <a:ext cx="5246582" cy="3600596"/>
          </a:xfrm>
          <a:prstGeom prst="rect">
            <a:avLst/>
          </a:prstGeom>
          <a:ln w="12700">
            <a:miter lim="400000"/>
          </a:ln>
        </p:spPr>
      </p:pic>
      <p:sp>
        <p:nvSpPr>
          <p:cNvPr id="495" name="Oval"/>
          <p:cNvSpPr/>
          <p:nvPr/>
        </p:nvSpPr>
        <p:spPr>
          <a:xfrm>
            <a:off x="8782050" y="10432295"/>
            <a:ext cx="325884" cy="347961"/>
          </a:xfrm>
          <a:prstGeom prst="ellipse">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496" name="Teaching with force, pressuring with time, manipulation…"/>
          <p:cNvSpPr/>
          <p:nvPr/>
        </p:nvSpPr>
        <p:spPr>
          <a:xfrm>
            <a:off x="10372625" y="9882375"/>
            <a:ext cx="9341050" cy="1016001"/>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sz="3200">
                <a:effectLst>
                  <a:outerShdw sx="100000" sy="100000" kx="0" ky="0" algn="b" rotWithShape="0" blurRad="25400" dist="23998" dir="2700000">
                    <a:srgbClr val="000000">
                      <a:alpha val="31034"/>
                    </a:srgbClr>
                  </a:outerShdw>
                </a:effectLst>
              </a:defRPr>
            </a:pPr>
            <a:r>
              <a:t>Teaching with force, pressuring with time, manipulation </a:t>
            </a:r>
          </a:p>
          <a:p>
            <a:pPr defTabSz="1130300">
              <a:defRPr sz="3200">
                <a:effectLst>
                  <a:outerShdw sx="100000" sy="100000" kx="0" ky="0" algn="b" rotWithShape="0" blurRad="25400" dist="23998" dir="2700000">
                    <a:srgbClr val="000000">
                      <a:alpha val="31034"/>
                    </a:srgbClr>
                  </a:outerShdw>
                </a:effectLst>
              </a:defRPr>
            </a:pPr>
            <a:r>
              <a:t>and control</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500" name="Simple  Living Centers"/>
          <p:cNvSpPr txBox="1"/>
          <p:nvPr>
            <p:ph type="title"/>
          </p:nvPr>
        </p:nvSpPr>
        <p:spPr>
          <a:xfrm>
            <a:off x="463550" y="1562100"/>
            <a:ext cx="20002500"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5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2"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503"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504" name="Screen Shot 2019-03-12 at 6.13.15 AM.png" descr="Screen Shot 2019-03-12 at 6.13.15 AM.png"/>
          <p:cNvPicPr>
            <a:picLocks noChangeAspect="1"/>
          </p:cNvPicPr>
          <p:nvPr/>
        </p:nvPicPr>
        <p:blipFill>
          <a:blip r:embed="rId3">
            <a:extLst/>
          </a:blip>
          <a:stretch>
            <a:fillRect/>
          </a:stretch>
        </p:blipFill>
        <p:spPr>
          <a:xfrm>
            <a:off x="4682964" y="7933607"/>
            <a:ext cx="5246582" cy="3600596"/>
          </a:xfrm>
          <a:prstGeom prst="rect">
            <a:avLst/>
          </a:prstGeom>
          <a:ln w="12700">
            <a:miter lim="400000"/>
          </a:ln>
        </p:spPr>
      </p:pic>
      <p:sp>
        <p:nvSpPr>
          <p:cNvPr id="505" name="Oval"/>
          <p:cNvSpPr/>
          <p:nvPr/>
        </p:nvSpPr>
        <p:spPr>
          <a:xfrm>
            <a:off x="8324850" y="10737095"/>
            <a:ext cx="325884" cy="347961"/>
          </a:xfrm>
          <a:prstGeom prst="ellipse">
            <a:avLst/>
          </a:prstGeom>
          <a:gradFill>
            <a:gsLst>
              <a:gs pos="0">
                <a:srgbClr val="F9F406"/>
              </a:gs>
              <a:gs pos="100000">
                <a:srgbClr val="F3F64E"/>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06" name="Or helping our children learn…"/>
          <p:cNvSpPr/>
          <p:nvPr/>
        </p:nvSpPr>
        <p:spPr>
          <a:xfrm>
            <a:off x="10343852" y="9374375"/>
            <a:ext cx="9398596" cy="2032001"/>
          </a:xfrm>
          <a:prstGeom prst="rect">
            <a:avLst/>
          </a:prstGeom>
          <a:gradFill>
            <a:gsLst>
              <a:gs pos="0">
                <a:srgbClr val="E7C019"/>
              </a:gs>
              <a:gs pos="100000">
                <a:srgbClr val="F0E666"/>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b="1" sz="3200">
                <a:effectLst>
                  <a:outerShdw sx="100000" sy="100000" kx="0" ky="0" algn="b" rotWithShape="0" blurRad="25400" dist="23998" dir="2700000">
                    <a:srgbClr val="000000">
                      <a:alpha val="31034"/>
                    </a:srgbClr>
                  </a:outerShdw>
                </a:effectLst>
              </a:defRPr>
            </a:pPr>
            <a:r>
              <a:t>Or helping our children learn</a:t>
            </a:r>
          </a:p>
          <a:p>
            <a:pPr defTabSz="1130300">
              <a:defRPr b="1" sz="3200">
                <a:effectLst>
                  <a:outerShdw sx="100000" sy="100000" kx="0" ky="0" algn="b" rotWithShape="0" blurRad="25400" dist="23998" dir="2700000">
                    <a:srgbClr val="000000">
                      <a:alpha val="31034"/>
                    </a:srgbClr>
                  </a:outerShdw>
                </a:effectLst>
              </a:defRPr>
            </a:pPr>
            <a:r>
              <a:t> to make choices - within themselves</a:t>
            </a:r>
          </a:p>
          <a:p>
            <a:pPr defTabSz="1130300">
              <a:defRPr b="1" sz="3200">
                <a:effectLst>
                  <a:outerShdw sx="100000" sy="100000" kx="0" ky="0" algn="b" rotWithShape="0" blurRad="25400" dist="23998" dir="2700000">
                    <a:srgbClr val="000000">
                      <a:alpha val="31034"/>
                    </a:srgbClr>
                  </a:outerShdw>
                </a:effectLst>
              </a:defRPr>
            </a:pPr>
            <a:r>
              <a:t>to learn when guided by the love we receive </a:t>
            </a:r>
          </a:p>
          <a:p>
            <a:pPr defTabSz="1130300">
              <a:defRPr b="1" sz="3200">
                <a:effectLst>
                  <a:outerShdw sx="100000" sy="100000" kx="0" ky="0" algn="b" rotWithShape="0" blurRad="25400" dist="23998" dir="2700000">
                    <a:srgbClr val="000000">
                      <a:alpha val="31034"/>
                    </a:srgbClr>
                  </a:outerShdw>
                </a:effectLst>
              </a:defRPr>
            </a:pPr>
            <a:r>
              <a:t>from their first parents - God. </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510" name="Simple  Living Centers"/>
          <p:cNvSpPr txBox="1"/>
          <p:nvPr>
            <p:ph type="title"/>
          </p:nvPr>
        </p:nvSpPr>
        <p:spPr>
          <a:xfrm>
            <a:off x="1296569" y="-218796"/>
            <a:ext cx="20002501" cy="9537701"/>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5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2"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513"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514" name="Screen Shot 2019-03-12 at 6.13.15 AM.png" descr="Screen Shot 2019-03-12 at 6.13.15 AM.png"/>
          <p:cNvPicPr>
            <a:picLocks noChangeAspect="1"/>
          </p:cNvPicPr>
          <p:nvPr/>
        </p:nvPicPr>
        <p:blipFill>
          <a:blip r:embed="rId2">
            <a:extLst/>
          </a:blip>
          <a:stretch>
            <a:fillRect/>
          </a:stretch>
        </p:blipFill>
        <p:spPr>
          <a:xfrm>
            <a:off x="1870085" y="7297298"/>
            <a:ext cx="5246582" cy="3600596"/>
          </a:xfrm>
          <a:prstGeom prst="rect">
            <a:avLst/>
          </a:prstGeom>
          <a:ln w="12700">
            <a:miter lim="400000"/>
          </a:ln>
        </p:spPr>
      </p:pic>
      <p:sp>
        <p:nvSpPr>
          <p:cNvPr id="515" name="Oval"/>
          <p:cNvSpPr/>
          <p:nvPr/>
        </p:nvSpPr>
        <p:spPr>
          <a:xfrm>
            <a:off x="5553494" y="10187207"/>
            <a:ext cx="325885" cy="347961"/>
          </a:xfrm>
          <a:prstGeom prst="ellipse">
            <a:avLst/>
          </a:prstGeom>
          <a:gradFill>
            <a:gsLst>
              <a:gs pos="0">
                <a:schemeClr val="accent6">
                  <a:hueOff val="7068528"/>
                  <a:satOff val="-63217"/>
                  <a:lumOff val="21330"/>
                  <a:alpha val="35091"/>
                </a:schemeClr>
              </a:gs>
              <a:gs pos="100000">
                <a:schemeClr val="accent6">
                  <a:hueOff val="10811956"/>
                  <a:satOff val="-58544"/>
                  <a:lumOff val="-9736"/>
                  <a:alpha val="35091"/>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16" name="Force leads to stress or anxiety  -…"/>
          <p:cNvSpPr/>
          <p:nvPr/>
        </p:nvSpPr>
        <p:spPr>
          <a:xfrm>
            <a:off x="1209764" y="11403471"/>
            <a:ext cx="7131249" cy="1549401"/>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b="1" sz="3200">
                <a:effectLst>
                  <a:outerShdw sx="100000" sy="100000" kx="0" ky="0" algn="b" rotWithShape="0" blurRad="25400" dist="23998" dir="2700000">
                    <a:srgbClr val="000000">
                      <a:alpha val="31034"/>
                    </a:srgbClr>
                  </a:outerShdw>
                </a:effectLst>
              </a:defRPr>
            </a:pPr>
            <a:r>
              <a:t>Force leads to stress or anxiety  -</a:t>
            </a:r>
          </a:p>
          <a:p>
            <a:pPr defTabSz="1130300">
              <a:defRPr b="1" sz="3200">
                <a:effectLst>
                  <a:outerShdw sx="100000" sy="100000" kx="0" ky="0" algn="b" rotWithShape="0" blurRad="25400" dist="23998" dir="2700000">
                    <a:srgbClr val="000000">
                      <a:alpha val="31034"/>
                    </a:srgbClr>
                  </a:outerShdw>
                </a:effectLst>
              </a:defRPr>
            </a:pPr>
            <a:r>
              <a:t> perhaps anger</a:t>
            </a:r>
          </a:p>
          <a:p>
            <a:pPr defTabSz="1130300">
              <a:defRPr b="1" sz="3200">
                <a:effectLst>
                  <a:outerShdw sx="100000" sy="100000" kx="0" ky="0" algn="b" rotWithShape="0" blurRad="25400" dist="23998" dir="2700000">
                    <a:srgbClr val="000000">
                      <a:alpha val="31034"/>
                    </a:srgbClr>
                  </a:outerShdw>
                </a:effectLst>
              </a:defRPr>
            </a:pPr>
            <a:r>
              <a:t>within teachers and learners</a:t>
            </a:r>
          </a:p>
        </p:txBody>
      </p:sp>
      <p:sp>
        <p:nvSpPr>
          <p:cNvPr id="517" name="Oval"/>
          <p:cNvSpPr/>
          <p:nvPr/>
        </p:nvSpPr>
        <p:spPr>
          <a:xfrm>
            <a:off x="6027461" y="9685053"/>
            <a:ext cx="325885" cy="347962"/>
          </a:xfrm>
          <a:prstGeom prst="ellipse">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18" name="Receiving pure love leads…"/>
          <p:cNvSpPr/>
          <p:nvPr/>
        </p:nvSpPr>
        <p:spPr>
          <a:xfrm>
            <a:off x="14720746" y="5892799"/>
            <a:ext cx="6145610" cy="1549401"/>
          </a:xfrm>
          <a:prstGeom prst="rect">
            <a:avLst/>
          </a:prstGeom>
          <a:gradFill>
            <a:gsLst>
              <a:gs pos="0">
                <a:srgbClr val="EFE853"/>
              </a:gs>
              <a:gs pos="100000">
                <a:srgbClr val="DFC11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b="1" sz="3200">
                <a:effectLst>
                  <a:outerShdw sx="100000" sy="100000" kx="0" ky="0" algn="b" rotWithShape="0" blurRad="25400" dist="23998" dir="2700000">
                    <a:srgbClr val="000000">
                      <a:alpha val="31034"/>
                    </a:srgbClr>
                  </a:outerShdw>
                </a:effectLst>
              </a:defRPr>
            </a:pPr>
            <a:r>
              <a:t>Receiving pure love leads </a:t>
            </a:r>
          </a:p>
          <a:p>
            <a:pPr defTabSz="1130300">
              <a:defRPr b="1" sz="3200">
                <a:effectLst>
                  <a:outerShdw sx="100000" sy="100000" kx="0" ky="0" algn="b" rotWithShape="0" blurRad="25400" dist="23998" dir="2700000">
                    <a:srgbClr val="000000">
                      <a:alpha val="31034"/>
                    </a:srgbClr>
                  </a:outerShdw>
                </a:effectLst>
              </a:defRPr>
            </a:pPr>
            <a:r>
              <a:t>to peace within for teachers </a:t>
            </a:r>
          </a:p>
          <a:p>
            <a:pPr defTabSz="1130300">
              <a:defRPr b="1" sz="3200">
                <a:effectLst>
                  <a:outerShdw sx="100000" sy="100000" kx="0" ky="0" algn="b" rotWithShape="0" blurRad="25400" dist="23998" dir="2700000">
                    <a:srgbClr val="000000">
                      <a:alpha val="31034"/>
                    </a:srgbClr>
                  </a:outerShdw>
                </a:effectLst>
              </a:defRPr>
            </a:pPr>
            <a:r>
              <a:t>and learners</a:t>
            </a:r>
          </a:p>
        </p:txBody>
      </p:sp>
      <p:pic>
        <p:nvPicPr>
          <p:cNvPr id="519" name="Screen Shot 2019-03-12 at 6.13.15 AM.png" descr="Screen Shot 2019-03-12 at 6.13.15 AM.png"/>
          <p:cNvPicPr>
            <a:picLocks noChangeAspect="1"/>
          </p:cNvPicPr>
          <p:nvPr/>
        </p:nvPicPr>
        <p:blipFill>
          <a:blip r:embed="rId2">
            <a:extLst/>
          </a:blip>
          <a:stretch>
            <a:fillRect/>
          </a:stretch>
        </p:blipFill>
        <p:spPr>
          <a:xfrm>
            <a:off x="15364966" y="7870107"/>
            <a:ext cx="5246581" cy="3600596"/>
          </a:xfrm>
          <a:prstGeom prst="rect">
            <a:avLst/>
          </a:prstGeom>
          <a:ln w="12700">
            <a:miter lim="400000"/>
          </a:ln>
        </p:spPr>
      </p:pic>
      <p:sp>
        <p:nvSpPr>
          <p:cNvPr id="520" name="Oval"/>
          <p:cNvSpPr/>
          <p:nvPr/>
        </p:nvSpPr>
        <p:spPr>
          <a:xfrm>
            <a:off x="19481736" y="10479275"/>
            <a:ext cx="325885" cy="347961"/>
          </a:xfrm>
          <a:prstGeom prst="ellipse">
            <a:avLst/>
          </a:prstGeom>
          <a:gradFill>
            <a:gsLst>
              <a:gs pos="0">
                <a:srgbClr val="EAEF07">
                  <a:alpha val="87227"/>
                </a:srgbClr>
              </a:gs>
              <a:gs pos="100000">
                <a:srgbClr val="FBEA44">
                  <a:alpha val="87227"/>
                </a:srgb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21" name="Oval"/>
          <p:cNvSpPr/>
          <p:nvPr/>
        </p:nvSpPr>
        <p:spPr>
          <a:xfrm>
            <a:off x="18992724" y="10737095"/>
            <a:ext cx="325885" cy="347961"/>
          </a:xfrm>
          <a:prstGeom prst="ellipse">
            <a:avLst/>
          </a:prstGeom>
          <a:gradFill>
            <a:gsLst>
              <a:gs pos="0">
                <a:srgbClr val="E3D442"/>
              </a:gs>
              <a:gs pos="100000">
                <a:srgbClr val="F6E74E"/>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523" name="Simple  Living Centers"/>
          <p:cNvSpPr txBox="1"/>
          <p:nvPr>
            <p:ph type="title"/>
          </p:nvPr>
        </p:nvSpPr>
        <p:spPr>
          <a:xfrm>
            <a:off x="438150" y="1371600"/>
            <a:ext cx="20002500"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5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5"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526"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527" name="Screen Shot 2019-03-12 at 6.13.15 AM.png" descr="Screen Shot 2019-03-12 at 6.13.15 AM.png"/>
          <p:cNvPicPr>
            <a:picLocks noChangeAspect="1"/>
          </p:cNvPicPr>
          <p:nvPr/>
        </p:nvPicPr>
        <p:blipFill>
          <a:blip r:embed="rId3">
            <a:extLst/>
          </a:blip>
          <a:stretch>
            <a:fillRect/>
          </a:stretch>
        </p:blipFill>
        <p:spPr>
          <a:xfrm>
            <a:off x="2917664" y="7705007"/>
            <a:ext cx="5246582" cy="3600596"/>
          </a:xfrm>
          <a:prstGeom prst="rect">
            <a:avLst/>
          </a:prstGeom>
          <a:ln w="12700">
            <a:miter lim="400000"/>
          </a:ln>
        </p:spPr>
      </p:pic>
      <p:sp>
        <p:nvSpPr>
          <p:cNvPr id="528" name="Oval"/>
          <p:cNvSpPr/>
          <p:nvPr/>
        </p:nvSpPr>
        <p:spPr>
          <a:xfrm>
            <a:off x="6661150" y="10444995"/>
            <a:ext cx="325884" cy="347961"/>
          </a:xfrm>
          <a:prstGeom prst="ellipse">
            <a:avLst/>
          </a:prstGeom>
          <a:gradFill>
            <a:gsLst>
              <a:gs pos="0">
                <a:schemeClr val="accent6">
                  <a:hueOff val="7068528"/>
                  <a:satOff val="-63217"/>
                  <a:lumOff val="21330"/>
                  <a:alpha val="35091"/>
                </a:schemeClr>
              </a:gs>
              <a:gs pos="100000">
                <a:schemeClr val="accent6">
                  <a:hueOff val="10811956"/>
                  <a:satOff val="-58544"/>
                  <a:lumOff val="-9736"/>
                  <a:alpha val="35091"/>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29" name="Force leads to stress or anxiety…"/>
          <p:cNvSpPr/>
          <p:nvPr/>
        </p:nvSpPr>
        <p:spPr>
          <a:xfrm>
            <a:off x="8957265" y="8948925"/>
            <a:ext cx="5802909" cy="1473201"/>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sz="3200">
                <a:effectLst>
                  <a:outerShdw sx="100000" sy="100000" kx="0" ky="0" algn="b" rotWithShape="0" blurRad="25400" dist="23998" dir="2700000">
                    <a:srgbClr val="000000">
                      <a:alpha val="31034"/>
                    </a:srgbClr>
                  </a:outerShdw>
                </a:effectLst>
              </a:defRPr>
            </a:pPr>
            <a:r>
              <a:t>Force leads to stress or anxiety </a:t>
            </a:r>
          </a:p>
          <a:p>
            <a:pPr defTabSz="1130300">
              <a:defRPr sz="3200">
                <a:effectLst>
                  <a:outerShdw sx="100000" sy="100000" kx="0" ky="0" algn="b" rotWithShape="0" blurRad="25400" dist="23998" dir="2700000">
                    <a:srgbClr val="000000">
                      <a:alpha val="31034"/>
                    </a:srgbClr>
                  </a:outerShdw>
                </a:effectLst>
              </a:defRPr>
            </a:pPr>
            <a:r>
              <a:t>within teachers and </a:t>
            </a:r>
          </a:p>
          <a:p>
            <a:pPr defTabSz="1130300">
              <a:defRPr sz="3200">
                <a:effectLst>
                  <a:outerShdw sx="100000" sy="100000" kx="0" ky="0" algn="b" rotWithShape="0" blurRad="25400" dist="23998" dir="2700000">
                    <a:srgbClr val="000000">
                      <a:alpha val="31034"/>
                    </a:srgbClr>
                  </a:outerShdw>
                </a:effectLst>
              </a:defRPr>
            </a:pPr>
            <a:r>
              <a:t>often students pick that feeling up </a:t>
            </a:r>
          </a:p>
        </p:txBody>
      </p:sp>
      <p:sp>
        <p:nvSpPr>
          <p:cNvPr id="530" name="Oval"/>
          <p:cNvSpPr/>
          <p:nvPr/>
        </p:nvSpPr>
        <p:spPr>
          <a:xfrm>
            <a:off x="7181850" y="10216395"/>
            <a:ext cx="325884" cy="347961"/>
          </a:xfrm>
          <a:prstGeom prst="ellipse">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31" name="Oval"/>
          <p:cNvSpPr/>
          <p:nvPr/>
        </p:nvSpPr>
        <p:spPr>
          <a:xfrm>
            <a:off x="7448550" y="9733795"/>
            <a:ext cx="325884" cy="347961"/>
          </a:xfrm>
          <a:prstGeom prst="ellipse">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535" name="Simple  Living Centers"/>
          <p:cNvSpPr txBox="1"/>
          <p:nvPr>
            <p:ph type="title"/>
          </p:nvPr>
        </p:nvSpPr>
        <p:spPr>
          <a:xfrm>
            <a:off x="463550" y="1562100"/>
            <a:ext cx="20002500"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5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7"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538"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539" name="Screen Shot 2019-03-12 at 6.13.15 AM.png" descr="Screen Shot 2019-03-12 at 6.13.15 AM.png"/>
          <p:cNvPicPr>
            <a:picLocks noChangeAspect="1"/>
          </p:cNvPicPr>
          <p:nvPr/>
        </p:nvPicPr>
        <p:blipFill>
          <a:blip r:embed="rId3">
            <a:extLst/>
          </a:blip>
          <a:stretch>
            <a:fillRect/>
          </a:stretch>
        </p:blipFill>
        <p:spPr>
          <a:xfrm>
            <a:off x="4682964" y="7933607"/>
            <a:ext cx="5246582" cy="3600596"/>
          </a:xfrm>
          <a:prstGeom prst="rect">
            <a:avLst/>
          </a:prstGeom>
          <a:ln w="12700">
            <a:miter lim="400000"/>
          </a:ln>
        </p:spPr>
      </p:pic>
      <p:sp>
        <p:nvSpPr>
          <p:cNvPr id="540" name="Oval"/>
          <p:cNvSpPr/>
          <p:nvPr/>
        </p:nvSpPr>
        <p:spPr>
          <a:xfrm>
            <a:off x="8324850" y="10737095"/>
            <a:ext cx="325884" cy="347961"/>
          </a:xfrm>
          <a:prstGeom prst="ellipse">
            <a:avLst/>
          </a:prstGeom>
          <a:gradFill>
            <a:gsLst>
              <a:gs pos="0">
                <a:srgbClr val="F9F406"/>
              </a:gs>
              <a:gs pos="100000">
                <a:srgbClr val="F3F64E"/>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41" name="Or we can follow the path of helping…"/>
          <p:cNvSpPr/>
          <p:nvPr/>
        </p:nvSpPr>
        <p:spPr>
          <a:xfrm>
            <a:off x="11154326" y="8717905"/>
            <a:ext cx="7865667" cy="2032001"/>
          </a:xfrm>
          <a:prstGeom prst="rect">
            <a:avLst/>
          </a:prstGeom>
          <a:gradFill>
            <a:gsLst>
              <a:gs pos="0">
                <a:srgbClr val="E7D841"/>
              </a:gs>
              <a:gs pos="100000">
                <a:srgbClr val="F0E666"/>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130300">
              <a:defRPr b="1" sz="3200">
                <a:effectLst>
                  <a:outerShdw sx="100000" sy="100000" kx="0" ky="0" algn="b" rotWithShape="0" blurRad="25400" dist="23998" dir="2700000">
                    <a:srgbClr val="000000">
                      <a:alpha val="31034"/>
                    </a:srgbClr>
                  </a:outerShdw>
                </a:effectLst>
              </a:defRPr>
            </a:pPr>
            <a:r>
              <a:t>Or we can follow the path of helping </a:t>
            </a:r>
          </a:p>
          <a:p>
            <a:pPr defTabSz="1130300">
              <a:defRPr b="1" sz="3200">
                <a:effectLst>
                  <a:outerShdw sx="100000" sy="100000" kx="0" ky="0" algn="b" rotWithShape="0" blurRad="25400" dist="23998" dir="2700000">
                    <a:srgbClr val="000000">
                      <a:alpha val="31034"/>
                    </a:srgbClr>
                  </a:outerShdw>
                </a:effectLst>
              </a:defRPr>
            </a:pPr>
            <a:r>
              <a:t>our children learn</a:t>
            </a:r>
          </a:p>
          <a:p>
            <a:pPr defTabSz="1130300">
              <a:defRPr b="1" sz="3200">
                <a:effectLst>
                  <a:outerShdw sx="100000" sy="100000" kx="0" ky="0" algn="b" rotWithShape="0" blurRad="25400" dist="23998" dir="2700000">
                    <a:srgbClr val="000000">
                      <a:alpha val="31034"/>
                    </a:srgbClr>
                  </a:outerShdw>
                </a:effectLst>
              </a:defRPr>
            </a:pPr>
            <a:r>
              <a:t> to make choices - within themselves</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545" name="Simple  Living Centers"/>
          <p:cNvSpPr txBox="1"/>
          <p:nvPr>
            <p:ph type="title"/>
          </p:nvPr>
        </p:nvSpPr>
        <p:spPr>
          <a:xfrm>
            <a:off x="506553" y="-1303888"/>
            <a:ext cx="20002501" cy="9537701"/>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5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7"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548"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549" name="Screen Shot 2019-03-06 at 6.14.37 AM.png" descr="Screen Shot 2019-03-06 at 6.14.37 AM.png"/>
          <p:cNvPicPr>
            <a:picLocks noChangeAspect="1"/>
          </p:cNvPicPr>
          <p:nvPr/>
        </p:nvPicPr>
        <p:blipFill>
          <a:blip r:embed="rId3">
            <a:extLst/>
          </a:blip>
          <a:stretch>
            <a:fillRect/>
          </a:stretch>
        </p:blipFill>
        <p:spPr>
          <a:xfrm>
            <a:off x="8598158" y="4249018"/>
            <a:ext cx="3111614" cy="4836964"/>
          </a:xfrm>
          <a:prstGeom prst="rect">
            <a:avLst/>
          </a:prstGeom>
          <a:ln w="12700">
            <a:miter lim="400000"/>
          </a:ln>
        </p:spPr>
      </p:pic>
      <p:sp>
        <p:nvSpPr>
          <p:cNvPr id="550" name="The great secret is now made simple"/>
          <p:cNvSpPr txBox="1"/>
          <p:nvPr/>
        </p:nvSpPr>
        <p:spPr>
          <a:xfrm>
            <a:off x="4452807" y="9740396"/>
            <a:ext cx="11094245"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great secret is now made simple</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2" name="The great secret"/>
          <p:cNvSpPr txBox="1"/>
          <p:nvPr/>
        </p:nvSpPr>
        <p:spPr>
          <a:xfrm>
            <a:off x="525506" y="4244804"/>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10000"/>
              </a:lnSpc>
              <a:defRPr b="1" i="1" sz="5600">
                <a:effectLst>
                  <a:outerShdw sx="100000" sy="100000" kx="0" ky="0" algn="b" rotWithShape="0" blurRad="12700" dist="63500" dir="18900000">
                    <a:srgbClr val="000000"/>
                  </a:outerShdw>
                </a:effectLst>
                <a:latin typeface="Palatino"/>
                <a:ea typeface="Palatino"/>
                <a:cs typeface="Palatino"/>
                <a:sym typeface="Palatino"/>
              </a:defRPr>
            </a:lvl1pPr>
          </a:lstStyle>
          <a:p>
            <a:pPr/>
            <a:r>
              <a:t>The great secret</a:t>
            </a:r>
          </a:p>
        </p:txBody>
      </p:sp>
      <p:sp>
        <p:nvSpPr>
          <p:cNvPr id="283"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5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5" name="Simple  Living Centers"/>
          <p:cNvSpPr txBox="1"/>
          <p:nvPr>
            <p:ph type="title"/>
          </p:nvPr>
        </p:nvSpPr>
        <p:spPr>
          <a:xfrm>
            <a:off x="386771" y="-41496"/>
            <a:ext cx="20002501" cy="9537701"/>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556"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557" name="Teaching with the hand"/>
          <p:cNvSpPr txBox="1"/>
          <p:nvPr/>
        </p:nvSpPr>
        <p:spPr>
          <a:xfrm>
            <a:off x="4311398" y="448784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a:p>
            <a:pPr>
              <a:defRPr i="1" sz="3600">
                <a:latin typeface="Palatino"/>
                <a:ea typeface="Palatino"/>
                <a:cs typeface="Palatino"/>
                <a:sym typeface="Palatino"/>
              </a:defRPr>
            </a:pPr>
            <a:r>
              <a:t>Teaching with the hand</a:t>
            </a:r>
          </a:p>
          <a:p>
            <a:pPr>
              <a:defRPr i="1" sz="3600">
                <a:latin typeface="Palatino"/>
                <a:ea typeface="Palatino"/>
                <a:cs typeface="Palatino"/>
                <a:sym typeface="Palatino"/>
              </a:defRPr>
            </a:pPr>
          </a:p>
        </p:txBody>
      </p:sp>
      <p:pic>
        <p:nvPicPr>
          <p:cNvPr id="558" name="Screen Shot 2019-03-12 at 6.13.15 AM.png" descr="Screen Shot 2019-03-12 at 6.13.15 AM.png"/>
          <p:cNvPicPr>
            <a:picLocks noChangeAspect="1"/>
          </p:cNvPicPr>
          <p:nvPr/>
        </p:nvPicPr>
        <p:blipFill>
          <a:blip r:embed="rId3">
            <a:extLst/>
          </a:blip>
          <a:stretch>
            <a:fillRect/>
          </a:stretch>
        </p:blipFill>
        <p:spPr>
          <a:xfrm>
            <a:off x="8843777" y="7908984"/>
            <a:ext cx="2327143" cy="15970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562" name="Simple  Living Centers"/>
          <p:cNvSpPr txBox="1"/>
          <p:nvPr>
            <p:ph type="title"/>
          </p:nvPr>
        </p:nvSpPr>
        <p:spPr>
          <a:xfrm>
            <a:off x="1835150" y="-368300"/>
            <a:ext cx="20002500"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5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4"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565"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566" name="Screen Shot 2019-03-12 at 6.13.15 AM.png" descr="Screen Shot 2019-03-12 at 6.13.15 AM.png"/>
          <p:cNvPicPr>
            <a:picLocks noChangeAspect="1"/>
          </p:cNvPicPr>
          <p:nvPr/>
        </p:nvPicPr>
        <p:blipFill>
          <a:blip r:embed="rId3">
            <a:extLst/>
          </a:blip>
          <a:stretch>
            <a:fillRect/>
          </a:stretch>
        </p:blipFill>
        <p:spPr>
          <a:xfrm>
            <a:off x="5102064" y="7501807"/>
            <a:ext cx="5246582" cy="3600596"/>
          </a:xfrm>
          <a:prstGeom prst="rect">
            <a:avLst/>
          </a:prstGeom>
          <a:ln w="12700">
            <a:miter lim="400000"/>
          </a:ln>
        </p:spPr>
      </p:pic>
      <p:sp>
        <p:nvSpPr>
          <p:cNvPr id="567" name="Oval"/>
          <p:cNvSpPr/>
          <p:nvPr/>
        </p:nvSpPr>
        <p:spPr>
          <a:xfrm>
            <a:off x="9086850" y="8743195"/>
            <a:ext cx="325884" cy="347961"/>
          </a:xfrm>
          <a:prstGeom prst="ellipse">
            <a:avLst/>
          </a:prstGeom>
          <a:solidFill>
            <a:schemeClr val="accent5">
              <a:hueOff val="100859"/>
              <a:satOff val="-13629"/>
              <a:lumOff val="23879"/>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68" name="Simple"/>
          <p:cNvSpPr/>
          <p:nvPr/>
        </p:nvSpPr>
        <p:spPr>
          <a:xfrm>
            <a:off x="11527234" y="8583155"/>
            <a:ext cx="1189832" cy="558801"/>
          </a:xfrm>
          <a:prstGeom prst="rect">
            <a:avLst/>
          </a:prstGeom>
          <a:gradFill>
            <a:gsLst>
              <a:gs pos="0">
                <a:schemeClr val="accent5"/>
              </a:gs>
              <a:gs pos="100000">
                <a:schemeClr val="accent5">
                  <a:hueOff val="243286"/>
                  <a:satOff val="19694"/>
                  <a:lumOff val="-10952"/>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defRPr sz="3200">
                <a:effectLst>
                  <a:outerShdw sx="100000" sy="100000" kx="0" ky="0" algn="b" rotWithShape="0" blurRad="25400" dist="23998" dir="2700000">
                    <a:srgbClr val="000000">
                      <a:alpha val="31034"/>
                    </a:srgbClr>
                  </a:outerShdw>
                </a:effectLst>
              </a:defRPr>
            </a:lvl1pPr>
          </a:lstStyle>
          <a:p>
            <a:pPr/>
            <a:r>
              <a:t>Simple</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572" name="Simple  Living Centers"/>
          <p:cNvSpPr txBox="1"/>
          <p:nvPr>
            <p:ph type="title"/>
          </p:nvPr>
        </p:nvSpPr>
        <p:spPr>
          <a:xfrm>
            <a:off x="2444750" y="-419100"/>
            <a:ext cx="20002500"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5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4"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pic>
        <p:nvPicPr>
          <p:cNvPr id="575" name="Screen Shot 2019-03-12 at 6.13.15 AM.png" descr="Screen Shot 2019-03-12 at 6.13.15 AM.png"/>
          <p:cNvPicPr>
            <a:picLocks noChangeAspect="1"/>
          </p:cNvPicPr>
          <p:nvPr/>
        </p:nvPicPr>
        <p:blipFill>
          <a:blip r:embed="rId3">
            <a:extLst/>
          </a:blip>
          <a:stretch>
            <a:fillRect/>
          </a:stretch>
        </p:blipFill>
        <p:spPr>
          <a:xfrm>
            <a:off x="5102064" y="7501807"/>
            <a:ext cx="5246582" cy="3600596"/>
          </a:xfrm>
          <a:prstGeom prst="rect">
            <a:avLst/>
          </a:prstGeom>
          <a:ln w="12700">
            <a:miter lim="400000"/>
          </a:ln>
        </p:spPr>
      </p:pic>
      <p:sp>
        <p:nvSpPr>
          <p:cNvPr id="576" name="Oval"/>
          <p:cNvSpPr/>
          <p:nvPr/>
        </p:nvSpPr>
        <p:spPr>
          <a:xfrm>
            <a:off x="9303201" y="8317100"/>
            <a:ext cx="279005" cy="252711"/>
          </a:xfrm>
          <a:prstGeom prst="ellipse">
            <a:avLst/>
          </a:prstGeom>
          <a:gradFill>
            <a:gsLst>
              <a:gs pos="0">
                <a:srgbClr val="FFF51E"/>
              </a:gs>
              <a:gs pos="100000">
                <a:srgbClr val="E2E64E"/>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77" name="Oval"/>
          <p:cNvSpPr/>
          <p:nvPr/>
        </p:nvSpPr>
        <p:spPr>
          <a:xfrm>
            <a:off x="9175750" y="8736200"/>
            <a:ext cx="279004" cy="252711"/>
          </a:xfrm>
          <a:prstGeom prst="ellipse">
            <a:avLst/>
          </a:prstGeom>
          <a:solidFill>
            <a:schemeClr val="accent5">
              <a:hueOff val="100859"/>
              <a:satOff val="-13629"/>
              <a:lumOff val="23879"/>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78" name="Simple"/>
          <p:cNvSpPr/>
          <p:nvPr/>
        </p:nvSpPr>
        <p:spPr>
          <a:xfrm>
            <a:off x="11527234" y="8583155"/>
            <a:ext cx="1189832" cy="558801"/>
          </a:xfrm>
          <a:prstGeom prst="rect">
            <a:avLst/>
          </a:prstGeom>
          <a:gradFill>
            <a:gsLst>
              <a:gs pos="0">
                <a:schemeClr val="accent5"/>
              </a:gs>
              <a:gs pos="100000">
                <a:schemeClr val="accent5">
                  <a:hueOff val="243286"/>
                  <a:satOff val="19694"/>
                  <a:lumOff val="-10952"/>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defRPr sz="3200">
                <a:effectLst>
                  <a:outerShdw sx="100000" sy="100000" kx="0" ky="0" algn="b" rotWithShape="0" blurRad="25400" dist="23998" dir="2700000">
                    <a:srgbClr val="000000">
                      <a:alpha val="31034"/>
                    </a:srgbClr>
                  </a:outerShdw>
                </a:effectLst>
              </a:defRPr>
            </a:lvl1pPr>
          </a:lstStyle>
          <a:p>
            <a:pPr/>
            <a:r>
              <a:t>Simple</a:t>
            </a:r>
          </a:p>
        </p:txBody>
      </p:sp>
      <p:sp>
        <p:nvSpPr>
          <p:cNvPr id="579" name="Living"/>
          <p:cNvSpPr/>
          <p:nvPr/>
        </p:nvSpPr>
        <p:spPr>
          <a:xfrm>
            <a:off x="13014070" y="8164055"/>
            <a:ext cx="1727995" cy="558801"/>
          </a:xfrm>
          <a:prstGeom prst="rect">
            <a:avLst/>
          </a:prstGeom>
          <a:gradFill>
            <a:gsLst>
              <a:gs pos="0">
                <a:srgbClr val="F3E228"/>
              </a:gs>
              <a:gs pos="100000">
                <a:srgbClr val="FFF122"/>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defTabSz="1130300">
              <a:defRPr sz="3200">
                <a:effectLst>
                  <a:outerShdw sx="100000" sy="100000" kx="0" ky="0" algn="b" rotWithShape="0" blurRad="25400" dist="23998" dir="2700000">
                    <a:srgbClr val="000000">
                      <a:alpha val="31034"/>
                    </a:srgbClr>
                  </a:outerShdw>
                </a:effectLst>
              </a:defRPr>
            </a:pPr>
            <a:r>
              <a:t>Living   </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583" name="Simple  Living Centers"/>
          <p:cNvSpPr txBox="1"/>
          <p:nvPr>
            <p:ph type="title"/>
          </p:nvPr>
        </p:nvSpPr>
        <p:spPr>
          <a:xfrm>
            <a:off x="2444750" y="-419100"/>
            <a:ext cx="20002500"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5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5"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586"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587" name="Screen Shot 2019-03-12 at 6.13.15 AM.png" descr="Screen Shot 2019-03-12 at 6.13.15 AM.png"/>
          <p:cNvPicPr>
            <a:picLocks noChangeAspect="1"/>
          </p:cNvPicPr>
          <p:nvPr/>
        </p:nvPicPr>
        <p:blipFill>
          <a:blip r:embed="rId3">
            <a:extLst/>
          </a:blip>
          <a:stretch>
            <a:fillRect/>
          </a:stretch>
        </p:blipFill>
        <p:spPr>
          <a:xfrm>
            <a:off x="5102064" y="7501807"/>
            <a:ext cx="5246582" cy="3600596"/>
          </a:xfrm>
          <a:prstGeom prst="rect">
            <a:avLst/>
          </a:prstGeom>
          <a:ln w="12700">
            <a:miter lim="400000"/>
          </a:ln>
        </p:spPr>
      </p:pic>
      <p:sp>
        <p:nvSpPr>
          <p:cNvPr id="588" name="Oval"/>
          <p:cNvSpPr/>
          <p:nvPr/>
        </p:nvSpPr>
        <p:spPr>
          <a:xfrm>
            <a:off x="9303201" y="8317100"/>
            <a:ext cx="279005" cy="252711"/>
          </a:xfrm>
          <a:prstGeom prst="ellipse">
            <a:avLst/>
          </a:prstGeom>
          <a:gradFill>
            <a:gsLst>
              <a:gs pos="0">
                <a:srgbClr val="FFF51E"/>
              </a:gs>
              <a:gs pos="100000">
                <a:srgbClr val="E2E64E"/>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89" name="Oval"/>
          <p:cNvSpPr/>
          <p:nvPr/>
        </p:nvSpPr>
        <p:spPr>
          <a:xfrm>
            <a:off x="9175750" y="8736200"/>
            <a:ext cx="279004" cy="252711"/>
          </a:xfrm>
          <a:prstGeom prst="ellipse">
            <a:avLst/>
          </a:prstGeom>
          <a:solidFill>
            <a:schemeClr val="accent5">
              <a:hueOff val="100859"/>
              <a:satOff val="-13629"/>
              <a:lumOff val="23879"/>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90" name="Oval"/>
          <p:cNvSpPr/>
          <p:nvPr/>
        </p:nvSpPr>
        <p:spPr>
          <a:xfrm>
            <a:off x="9404350" y="8013322"/>
            <a:ext cx="279004" cy="252711"/>
          </a:xfrm>
          <a:prstGeom prst="ellipse">
            <a:avLst/>
          </a:prstGeom>
          <a:gradFill>
            <a:gsLst>
              <a:gs pos="0">
                <a:schemeClr val="accent3">
                  <a:satOff val="-13807"/>
                  <a:lumOff val="19329"/>
                </a:schemeClr>
              </a:gs>
              <a:gs pos="100000">
                <a:srgbClr val="16B7ED"/>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591" name="Simple"/>
          <p:cNvSpPr/>
          <p:nvPr/>
        </p:nvSpPr>
        <p:spPr>
          <a:xfrm>
            <a:off x="11527234" y="8583155"/>
            <a:ext cx="1189832" cy="558801"/>
          </a:xfrm>
          <a:prstGeom prst="rect">
            <a:avLst/>
          </a:prstGeom>
          <a:gradFill>
            <a:gsLst>
              <a:gs pos="0">
                <a:schemeClr val="accent5"/>
              </a:gs>
              <a:gs pos="100000">
                <a:schemeClr val="accent5">
                  <a:hueOff val="243286"/>
                  <a:satOff val="19694"/>
                  <a:lumOff val="-10952"/>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defRPr sz="3200">
                <a:effectLst>
                  <a:outerShdw sx="100000" sy="100000" kx="0" ky="0" algn="b" rotWithShape="0" blurRad="25400" dist="23998" dir="2700000">
                    <a:srgbClr val="000000">
                      <a:alpha val="31034"/>
                    </a:srgbClr>
                  </a:outerShdw>
                </a:effectLst>
              </a:defRPr>
            </a:lvl1pPr>
          </a:lstStyle>
          <a:p>
            <a:pPr/>
            <a:r>
              <a:t>Simple</a:t>
            </a:r>
          </a:p>
        </p:txBody>
      </p:sp>
      <p:sp>
        <p:nvSpPr>
          <p:cNvPr id="592" name="Living"/>
          <p:cNvSpPr/>
          <p:nvPr/>
        </p:nvSpPr>
        <p:spPr>
          <a:xfrm>
            <a:off x="13014070" y="8164055"/>
            <a:ext cx="1727995" cy="558801"/>
          </a:xfrm>
          <a:prstGeom prst="rect">
            <a:avLst/>
          </a:prstGeom>
          <a:gradFill>
            <a:gsLst>
              <a:gs pos="0">
                <a:srgbClr val="F3E228"/>
              </a:gs>
              <a:gs pos="100000">
                <a:srgbClr val="FFF122"/>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defTabSz="1130300">
              <a:defRPr sz="3200">
                <a:effectLst>
                  <a:outerShdw sx="100000" sy="100000" kx="0" ky="0" algn="b" rotWithShape="0" blurRad="25400" dist="23998" dir="2700000">
                    <a:srgbClr val="000000">
                      <a:alpha val="31034"/>
                    </a:srgbClr>
                  </a:outerShdw>
                </a:effectLst>
              </a:defRPr>
            </a:pPr>
            <a:r>
              <a:t>Living   </a:t>
            </a:r>
          </a:p>
        </p:txBody>
      </p:sp>
      <p:sp>
        <p:nvSpPr>
          <p:cNvPr id="593" name="Centers"/>
          <p:cNvSpPr/>
          <p:nvPr/>
        </p:nvSpPr>
        <p:spPr>
          <a:xfrm>
            <a:off x="14941847" y="7416800"/>
            <a:ext cx="1447206" cy="558801"/>
          </a:xfrm>
          <a:prstGeom prst="rect">
            <a:avLst/>
          </a:prstGeom>
          <a:gradFill>
            <a:gsLst>
              <a:gs pos="0">
                <a:schemeClr val="accent3">
                  <a:lumOff val="5363"/>
                </a:schemeClr>
              </a:gs>
              <a:gs pos="100000">
                <a:srgbClr val="19A0DC"/>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defRPr sz="3200">
                <a:effectLst>
                  <a:outerShdw sx="100000" sy="100000" kx="0" ky="0" algn="b" rotWithShape="0" blurRad="25400" dist="23998" dir="2700000">
                    <a:srgbClr val="000000">
                      <a:alpha val="31034"/>
                    </a:srgbClr>
                  </a:outerShdw>
                </a:effectLst>
              </a:defRPr>
            </a:lvl1pPr>
          </a:lstStyle>
          <a:p>
            <a:pPr/>
            <a:r>
              <a:t>Centers</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597" name="Simple  Living Centers"/>
          <p:cNvSpPr txBox="1"/>
          <p:nvPr>
            <p:ph type="title"/>
          </p:nvPr>
        </p:nvSpPr>
        <p:spPr>
          <a:xfrm>
            <a:off x="2444750" y="-419100"/>
            <a:ext cx="20002500"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5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9"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600" name="Text"/>
          <p:cNvSpPr txBox="1"/>
          <p:nvPr/>
        </p:nvSpPr>
        <p:spPr>
          <a:xfrm>
            <a:off x="3746753" y="6741655"/>
            <a:ext cx="11391901"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601" name="Screen Shot 2019-03-12 at 6.13.15 AM.png" descr="Screen Shot 2019-03-12 at 6.13.15 AM.png"/>
          <p:cNvPicPr>
            <a:picLocks noChangeAspect="1"/>
          </p:cNvPicPr>
          <p:nvPr/>
        </p:nvPicPr>
        <p:blipFill>
          <a:blip r:embed="rId3">
            <a:extLst/>
          </a:blip>
          <a:stretch>
            <a:fillRect/>
          </a:stretch>
        </p:blipFill>
        <p:spPr>
          <a:xfrm>
            <a:off x="5102064" y="7501807"/>
            <a:ext cx="5246582" cy="3600596"/>
          </a:xfrm>
          <a:prstGeom prst="rect">
            <a:avLst/>
          </a:prstGeom>
          <a:ln w="12700">
            <a:miter lim="400000"/>
          </a:ln>
        </p:spPr>
      </p:pic>
      <p:sp>
        <p:nvSpPr>
          <p:cNvPr id="602" name="Oval"/>
          <p:cNvSpPr/>
          <p:nvPr/>
        </p:nvSpPr>
        <p:spPr>
          <a:xfrm>
            <a:off x="9303201" y="8317100"/>
            <a:ext cx="279005" cy="252711"/>
          </a:xfrm>
          <a:prstGeom prst="ellipse">
            <a:avLst/>
          </a:prstGeom>
          <a:gradFill>
            <a:gsLst>
              <a:gs pos="0">
                <a:srgbClr val="FFF51E"/>
              </a:gs>
              <a:gs pos="100000">
                <a:srgbClr val="E2E64E"/>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03" name="Oval"/>
          <p:cNvSpPr/>
          <p:nvPr/>
        </p:nvSpPr>
        <p:spPr>
          <a:xfrm>
            <a:off x="9175750" y="8736200"/>
            <a:ext cx="279004" cy="252711"/>
          </a:xfrm>
          <a:prstGeom prst="ellipse">
            <a:avLst/>
          </a:prstGeom>
          <a:solidFill>
            <a:schemeClr val="accent5">
              <a:hueOff val="100859"/>
              <a:satOff val="-13629"/>
              <a:lumOff val="23879"/>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04" name="Oval"/>
          <p:cNvSpPr/>
          <p:nvPr/>
        </p:nvSpPr>
        <p:spPr>
          <a:xfrm>
            <a:off x="9404350" y="8013322"/>
            <a:ext cx="279004" cy="252711"/>
          </a:xfrm>
          <a:prstGeom prst="ellipse">
            <a:avLst/>
          </a:prstGeom>
          <a:gradFill>
            <a:gsLst>
              <a:gs pos="0">
                <a:schemeClr val="accent3">
                  <a:satOff val="-13807"/>
                  <a:lumOff val="19329"/>
                </a:schemeClr>
              </a:gs>
              <a:gs pos="100000">
                <a:srgbClr val="16B7ED"/>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05" name="Simple"/>
          <p:cNvSpPr/>
          <p:nvPr/>
        </p:nvSpPr>
        <p:spPr>
          <a:xfrm>
            <a:off x="11527234" y="8583155"/>
            <a:ext cx="1189832" cy="558801"/>
          </a:xfrm>
          <a:prstGeom prst="rect">
            <a:avLst/>
          </a:prstGeom>
          <a:gradFill>
            <a:gsLst>
              <a:gs pos="0">
                <a:schemeClr val="accent5"/>
              </a:gs>
              <a:gs pos="100000">
                <a:srgbClr val="FD9818"/>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defRPr sz="3200">
                <a:effectLst>
                  <a:outerShdw sx="100000" sy="100000" kx="0" ky="0" algn="b" rotWithShape="0" blurRad="25400" dist="23998" dir="2700000">
                    <a:srgbClr val="000000">
                      <a:alpha val="31034"/>
                    </a:srgbClr>
                  </a:outerShdw>
                </a:effectLst>
              </a:defRPr>
            </a:lvl1pPr>
          </a:lstStyle>
          <a:p>
            <a:pPr/>
            <a:r>
              <a:t>Simple</a:t>
            </a:r>
          </a:p>
        </p:txBody>
      </p:sp>
      <p:sp>
        <p:nvSpPr>
          <p:cNvPr id="606" name="Living"/>
          <p:cNvSpPr/>
          <p:nvPr/>
        </p:nvSpPr>
        <p:spPr>
          <a:xfrm>
            <a:off x="13052170" y="8037055"/>
            <a:ext cx="1727995" cy="558801"/>
          </a:xfrm>
          <a:prstGeom prst="rect">
            <a:avLst/>
          </a:prstGeom>
          <a:gradFill>
            <a:gsLst>
              <a:gs pos="0">
                <a:srgbClr val="F3E228"/>
              </a:gs>
              <a:gs pos="100000">
                <a:srgbClr val="21FF2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defTabSz="1130300">
              <a:defRPr sz="3200">
                <a:effectLst>
                  <a:outerShdw sx="100000" sy="100000" kx="0" ky="0" algn="b" rotWithShape="0" blurRad="25400" dist="23998" dir="2700000">
                    <a:srgbClr val="000000">
                      <a:alpha val="31034"/>
                    </a:srgbClr>
                  </a:outerShdw>
                </a:effectLst>
              </a:defRPr>
            </a:pPr>
            <a:r>
              <a:t>Living   </a:t>
            </a:r>
          </a:p>
        </p:txBody>
      </p:sp>
      <p:sp>
        <p:nvSpPr>
          <p:cNvPr id="607" name="Centers"/>
          <p:cNvSpPr/>
          <p:nvPr/>
        </p:nvSpPr>
        <p:spPr>
          <a:xfrm>
            <a:off x="14941847" y="7416800"/>
            <a:ext cx="1447206" cy="558801"/>
          </a:xfrm>
          <a:prstGeom prst="rect">
            <a:avLst/>
          </a:prstGeom>
          <a:gradFill>
            <a:gsLst>
              <a:gs pos="0">
                <a:schemeClr val="accent3">
                  <a:lumOff val="5363"/>
                </a:schemeClr>
              </a:gs>
              <a:gs pos="100000">
                <a:srgbClr val="8810DC"/>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130300">
              <a:defRPr sz="3200">
                <a:effectLst>
                  <a:outerShdw sx="100000" sy="100000" kx="0" ky="0" algn="b" rotWithShape="0" blurRad="25400" dist="23998" dir="2700000">
                    <a:srgbClr val="000000">
                      <a:alpha val="31034"/>
                    </a:srgbClr>
                  </a:outerShdw>
                </a:effectLst>
              </a:defRPr>
            </a:lvl1pPr>
          </a:lstStyle>
          <a:p>
            <a:pPr/>
            <a:r>
              <a:t>Centers</a:t>
            </a:r>
          </a:p>
        </p:txBody>
      </p:sp>
      <p:sp>
        <p:nvSpPr>
          <p:cNvPr id="608" name="7"/>
          <p:cNvSpPr txBox="1"/>
          <p:nvPr/>
        </p:nvSpPr>
        <p:spPr>
          <a:xfrm>
            <a:off x="9544050" y="6591299"/>
            <a:ext cx="482601"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0F8"/>
                </a:solidFill>
              </a:defRPr>
            </a:lvl1pPr>
          </a:lstStyle>
          <a:p>
            <a:pPr/>
            <a:r>
              <a:t>7</a:t>
            </a:r>
          </a:p>
        </p:txBody>
      </p:sp>
      <p:sp>
        <p:nvSpPr>
          <p:cNvPr id="609" name="6"/>
          <p:cNvSpPr txBox="1"/>
          <p:nvPr/>
        </p:nvSpPr>
        <p:spPr>
          <a:xfrm>
            <a:off x="10585251" y="8568410"/>
            <a:ext cx="482601"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757FF"/>
                </a:solidFill>
              </a:defRPr>
            </a:lvl1pPr>
          </a:lstStyle>
          <a:p>
            <a:pPr/>
            <a:r>
              <a:t>6</a:t>
            </a:r>
          </a:p>
        </p:txBody>
      </p:sp>
      <p:sp>
        <p:nvSpPr>
          <p:cNvPr id="610" name="5"/>
          <p:cNvSpPr txBox="1"/>
          <p:nvPr/>
        </p:nvSpPr>
        <p:spPr>
          <a:xfrm>
            <a:off x="7484054" y="6736705"/>
            <a:ext cx="41910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15FCFF"/>
                </a:solidFill>
              </a:defRPr>
            </a:lvl1pPr>
          </a:lstStyle>
          <a:p>
            <a:pPr/>
            <a:r>
              <a:t>5</a:t>
            </a:r>
          </a:p>
        </p:txBody>
      </p:sp>
      <p:sp>
        <p:nvSpPr>
          <p:cNvPr id="611" name="4"/>
          <p:cNvSpPr txBox="1"/>
          <p:nvPr/>
        </p:nvSpPr>
        <p:spPr>
          <a:xfrm>
            <a:off x="6823526" y="6591299"/>
            <a:ext cx="482601"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1FFF11"/>
                </a:solidFill>
              </a:defRPr>
            </a:lvl1pPr>
          </a:lstStyle>
          <a:p>
            <a:pPr/>
            <a:r>
              <a:t>4</a:t>
            </a:r>
          </a:p>
        </p:txBody>
      </p:sp>
      <p:sp>
        <p:nvSpPr>
          <p:cNvPr id="612" name="3"/>
          <p:cNvSpPr txBox="1"/>
          <p:nvPr/>
        </p:nvSpPr>
        <p:spPr>
          <a:xfrm>
            <a:off x="6283422" y="6310500"/>
            <a:ext cx="482601"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82D"/>
                </a:solidFill>
              </a:defRPr>
            </a:lvl1pPr>
          </a:lstStyle>
          <a:p>
            <a:pPr/>
            <a:r>
              <a:t>3</a:t>
            </a:r>
          </a:p>
        </p:txBody>
      </p:sp>
      <p:sp>
        <p:nvSpPr>
          <p:cNvPr id="613" name="2"/>
          <p:cNvSpPr txBox="1"/>
          <p:nvPr/>
        </p:nvSpPr>
        <p:spPr>
          <a:xfrm>
            <a:off x="5156851" y="6489699"/>
            <a:ext cx="482601"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9D10"/>
                </a:solidFill>
              </a:defRPr>
            </a:lvl1pPr>
          </a:lstStyle>
          <a:p>
            <a:pPr/>
            <a:r>
              <a:t>2</a:t>
            </a:r>
          </a:p>
        </p:txBody>
      </p:sp>
      <p:sp>
        <p:nvSpPr>
          <p:cNvPr id="614" name="1"/>
          <p:cNvSpPr txBox="1"/>
          <p:nvPr/>
        </p:nvSpPr>
        <p:spPr>
          <a:xfrm>
            <a:off x="4293758" y="7973555"/>
            <a:ext cx="482601"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030D"/>
                </a:solidFill>
              </a:defRPr>
            </a:lvl1pPr>
          </a:lstStyle>
          <a:p>
            <a:pPr/>
            <a:r>
              <a:t>1</a:t>
            </a:r>
          </a:p>
        </p:txBody>
      </p:sp>
      <p:pic>
        <p:nvPicPr>
          <p:cNvPr id="615" name="Screen Shot 2019-03-06 at 6.14.37 AM.png" descr="Screen Shot 2019-03-06 at 6.14.37 AM.png"/>
          <p:cNvPicPr>
            <a:picLocks noChangeAspect="1"/>
          </p:cNvPicPr>
          <p:nvPr/>
        </p:nvPicPr>
        <p:blipFill>
          <a:blip r:embed="rId4">
            <a:extLst/>
          </a:blip>
          <a:stretch>
            <a:fillRect/>
          </a:stretch>
        </p:blipFill>
        <p:spPr>
          <a:xfrm>
            <a:off x="17055448" y="5059927"/>
            <a:ext cx="3962401" cy="6159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6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0" name="Simple  Living Centers"/>
          <p:cNvSpPr txBox="1"/>
          <p:nvPr>
            <p:ph type="title"/>
          </p:nvPr>
        </p:nvSpPr>
        <p:spPr>
          <a:xfrm>
            <a:off x="559053" y="1625600"/>
            <a:ext cx="20002501"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621"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622" name="Text"/>
          <p:cNvSpPr txBox="1"/>
          <p:nvPr/>
        </p:nvSpPr>
        <p:spPr>
          <a:xfrm>
            <a:off x="4591477" y="7175500"/>
            <a:ext cx="11391901" cy="314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623" name="IMG_7965.JPG" descr="IMG_7965.JPG"/>
          <p:cNvPicPr>
            <a:picLocks noChangeAspect="1"/>
          </p:cNvPicPr>
          <p:nvPr/>
        </p:nvPicPr>
        <p:blipFill>
          <a:blip r:embed="rId3">
            <a:extLst/>
          </a:blip>
          <a:stretch>
            <a:fillRect/>
          </a:stretch>
        </p:blipFill>
        <p:spPr>
          <a:xfrm>
            <a:off x="8016070" y="7175500"/>
            <a:ext cx="4199467" cy="3149600"/>
          </a:xfrm>
          <a:prstGeom prst="rect">
            <a:avLst/>
          </a:prstGeom>
          <a:ln w="12700">
            <a:miter lim="400000"/>
          </a:ln>
        </p:spPr>
      </p:pic>
      <p:sp>
        <p:nvSpPr>
          <p:cNvPr id="624" name="So  many choices on each side of us."/>
          <p:cNvSpPr/>
          <p:nvPr/>
        </p:nvSpPr>
        <p:spPr>
          <a:xfrm>
            <a:off x="5928748" y="11074400"/>
            <a:ext cx="8717310" cy="983705"/>
          </a:xfrm>
          <a:prstGeom prst="wedgeEllipseCallout">
            <a:avLst>
              <a:gd name="adj1" fmla="val -1063"/>
              <a:gd name="adj2" fmla="val -100689"/>
            </a:avLst>
          </a:pr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So  many choices on each side of us.</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6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9" name="Simple  Living Centers"/>
          <p:cNvSpPr txBox="1"/>
          <p:nvPr>
            <p:ph type="title"/>
          </p:nvPr>
        </p:nvSpPr>
        <p:spPr>
          <a:xfrm>
            <a:off x="559053" y="1625600"/>
            <a:ext cx="20002501"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630"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631" name="Text"/>
          <p:cNvSpPr txBox="1"/>
          <p:nvPr/>
        </p:nvSpPr>
        <p:spPr>
          <a:xfrm>
            <a:off x="4591477" y="7175500"/>
            <a:ext cx="11391901" cy="314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632" name="IMG_7965.JPG" descr="IMG_7965.JPG"/>
          <p:cNvPicPr>
            <a:picLocks noChangeAspect="1"/>
          </p:cNvPicPr>
          <p:nvPr/>
        </p:nvPicPr>
        <p:blipFill>
          <a:blip r:embed="rId3">
            <a:extLst/>
          </a:blip>
          <a:stretch>
            <a:fillRect/>
          </a:stretch>
        </p:blipFill>
        <p:spPr>
          <a:xfrm>
            <a:off x="8016070" y="7175500"/>
            <a:ext cx="4199467" cy="3149600"/>
          </a:xfrm>
          <a:prstGeom prst="rect">
            <a:avLst/>
          </a:prstGeom>
          <a:ln w="12700">
            <a:miter lim="400000"/>
          </a:ln>
        </p:spPr>
      </p:pic>
      <p:sp>
        <p:nvSpPr>
          <p:cNvPr id="633" name="So  many choices on each side of us."/>
          <p:cNvSpPr/>
          <p:nvPr/>
        </p:nvSpPr>
        <p:spPr>
          <a:xfrm>
            <a:off x="5928748" y="11074400"/>
            <a:ext cx="8717310" cy="983705"/>
          </a:xfrm>
          <a:prstGeom prst="wedgeEllipseCallout">
            <a:avLst>
              <a:gd name="adj1" fmla="val -1063"/>
              <a:gd name="adj2" fmla="val -100689"/>
            </a:avLst>
          </a:pr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So  many choices on each side of us.</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6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8" name="Simple  Living Centers"/>
          <p:cNvSpPr txBox="1"/>
          <p:nvPr>
            <p:ph type="title"/>
          </p:nvPr>
        </p:nvSpPr>
        <p:spPr>
          <a:xfrm>
            <a:off x="559053" y="1625600"/>
            <a:ext cx="20002501" cy="9537700"/>
          </a:xfrm>
          <a:prstGeom prst="rect">
            <a:avLst/>
          </a:prstGeom>
        </p:spPr>
        <p:txBody>
          <a:bodyPr/>
          <a:lstStyle/>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100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p>
        </p:txBody>
      </p:sp>
      <p:sp>
        <p:nvSpPr>
          <p:cNvPr id="639" name="Text"/>
          <p:cNvSpPr txBox="1"/>
          <p:nvPr/>
        </p:nvSpPr>
        <p:spPr>
          <a:xfrm>
            <a:off x="1213103" y="7751305"/>
            <a:ext cx="194056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a:lnSpc>
                <a:spcPct val="110000"/>
              </a:lnSpc>
              <a:defRPr i="1" sz="3200">
                <a:latin typeface="Palatino"/>
                <a:ea typeface="Palatino"/>
                <a:cs typeface="Palatino"/>
                <a:sym typeface="Palatino"/>
              </a:defRPr>
            </a:pPr>
            <a:endParaRPr sz="3600"/>
          </a:p>
        </p:txBody>
      </p:sp>
      <p:sp>
        <p:nvSpPr>
          <p:cNvPr id="640" name="Text"/>
          <p:cNvSpPr txBox="1"/>
          <p:nvPr/>
        </p:nvSpPr>
        <p:spPr>
          <a:xfrm>
            <a:off x="4591477" y="7175500"/>
            <a:ext cx="11391901" cy="314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latin typeface="Palatino"/>
                <a:ea typeface="Palatino"/>
                <a:cs typeface="Palatino"/>
                <a:sym typeface="Palatino"/>
              </a:defRPr>
            </a:pPr>
          </a:p>
          <a:p>
            <a:pPr>
              <a:defRPr i="1" sz="3600">
                <a:latin typeface="Palatino"/>
                <a:ea typeface="Palatino"/>
                <a:cs typeface="Palatino"/>
                <a:sym typeface="Palatino"/>
              </a:defRPr>
            </a:pPr>
          </a:p>
        </p:txBody>
      </p:sp>
      <p:pic>
        <p:nvPicPr>
          <p:cNvPr id="641" name="IMG_7965.JPG" descr="IMG_7965.JPG"/>
          <p:cNvPicPr>
            <a:picLocks noChangeAspect="1"/>
          </p:cNvPicPr>
          <p:nvPr/>
        </p:nvPicPr>
        <p:blipFill>
          <a:blip r:embed="rId3">
            <a:extLst/>
          </a:blip>
          <a:stretch>
            <a:fillRect/>
          </a:stretch>
        </p:blipFill>
        <p:spPr>
          <a:xfrm>
            <a:off x="8016070" y="7175500"/>
            <a:ext cx="4199467" cy="3149600"/>
          </a:xfrm>
          <a:prstGeom prst="rect">
            <a:avLst/>
          </a:prstGeom>
          <a:ln w="12700">
            <a:miter lim="400000"/>
          </a:ln>
        </p:spPr>
      </p:pic>
      <p:sp>
        <p:nvSpPr>
          <p:cNvPr id="642" name="Education means to bring forth from within."/>
          <p:cNvSpPr/>
          <p:nvPr/>
        </p:nvSpPr>
        <p:spPr>
          <a:xfrm>
            <a:off x="5928748" y="11074400"/>
            <a:ext cx="8717310" cy="983705"/>
          </a:xfrm>
          <a:prstGeom prst="wedgeEllipseCallout">
            <a:avLst>
              <a:gd name="adj1" fmla="val -1063"/>
              <a:gd name="adj2" fmla="val -100689"/>
            </a:avLst>
          </a:pr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Education means </a:t>
            </a:r>
            <a:r>
              <a:rPr i="1"/>
              <a:t>to bring forth from within. </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6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7" name="Screen shot 2011-12-30 at 8.56.20 AM.png" descr="Screen shot 2011-12-30 at 8.56.20 AM.png"/>
          <p:cNvPicPr>
            <a:picLocks noChangeAspect="1"/>
          </p:cNvPicPr>
          <p:nvPr/>
        </p:nvPicPr>
        <p:blipFill>
          <a:blip r:embed="rId3">
            <a:extLst/>
          </a:blip>
          <a:stretch>
            <a:fillRect/>
          </a:stretch>
        </p:blipFill>
        <p:spPr>
          <a:xfrm>
            <a:off x="8855813" y="3449654"/>
            <a:ext cx="2911476" cy="5233724"/>
          </a:xfrm>
          <a:prstGeom prst="rect">
            <a:avLst/>
          </a:prstGeom>
          <a:ln w="12700">
            <a:miter lim="400000"/>
          </a:ln>
        </p:spPr>
      </p:pic>
      <p:sp>
        <p:nvSpPr>
          <p:cNvPr id="648"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49"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50"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51"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52"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53"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54"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55" name="Simple Living…"/>
          <p:cNvSpPr txBox="1"/>
          <p:nvPr/>
        </p:nvSpPr>
        <p:spPr>
          <a:xfrm>
            <a:off x="7748128" y="1492249"/>
            <a:ext cx="5484144"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Palatino"/>
                <a:ea typeface="Palatino"/>
                <a:cs typeface="Palatino"/>
                <a:sym typeface="Palatino"/>
              </a:defRPr>
            </a:pPr>
            <a:r>
              <a:t>Simple Living </a:t>
            </a:r>
          </a:p>
          <a:p>
            <a:pPr>
              <a:defRPr>
                <a:latin typeface="Palatino"/>
                <a:ea typeface="Palatino"/>
                <a:cs typeface="Palatino"/>
                <a:sym typeface="Palatino"/>
              </a:defRPr>
            </a:pPr>
            <a:r>
              <a:t>Centers</a:t>
            </a:r>
          </a:p>
        </p:txBody>
      </p:sp>
      <p:sp>
        <p:nvSpPr>
          <p:cNvPr id="65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657"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58" name="Our souls can know. We are each given a path to discovering…"/>
          <p:cNvSpPr/>
          <p:nvPr/>
        </p:nvSpPr>
        <p:spPr>
          <a:xfrm>
            <a:off x="3162300" y="9372600"/>
            <a:ext cx="14655800" cy="308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9952" y="5867"/>
                </a:lnTo>
                <a:lnTo>
                  <a:pt x="1563" y="5867"/>
                </a:lnTo>
                <a:cubicBezTo>
                  <a:pt x="700" y="5867"/>
                  <a:pt x="0" y="9190"/>
                  <a:pt x="0" y="13289"/>
                </a:cubicBezTo>
                <a:lnTo>
                  <a:pt x="0" y="14178"/>
                </a:lnTo>
                <a:cubicBezTo>
                  <a:pt x="0" y="18277"/>
                  <a:pt x="700" y="21600"/>
                  <a:pt x="1563" y="21600"/>
                </a:cubicBezTo>
                <a:lnTo>
                  <a:pt x="20037" y="21600"/>
                </a:lnTo>
                <a:cubicBezTo>
                  <a:pt x="20900" y="21600"/>
                  <a:pt x="21600" y="18277"/>
                  <a:pt x="21600" y="14178"/>
                </a:cubicBezTo>
                <a:lnTo>
                  <a:pt x="21600" y="13289"/>
                </a:lnTo>
                <a:cubicBezTo>
                  <a:pt x="21600" y="9190"/>
                  <a:pt x="20900" y="5867"/>
                  <a:pt x="20037" y="5867"/>
                </a:cubicBezTo>
                <a:lnTo>
                  <a:pt x="11456" y="5867"/>
                </a:lnTo>
                <a:lnTo>
                  <a:pt x="10570"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Our souls can know. We are each given a path to discovering </a:t>
            </a:r>
          </a:p>
          <a:p>
            <a:pPr defTabSz="1130300">
              <a:defRPr sz="2400">
                <a:solidFill>
                  <a:srgbClr val="000000"/>
                </a:solidFill>
                <a:effectLst>
                  <a:outerShdw sx="100000" sy="100000" kx="0" ky="0" algn="b" rotWithShape="0" blurRad="25400" dist="23998" dir="2700000">
                    <a:srgbClr val="000000">
                      <a:alpha val="31034"/>
                    </a:srgbClr>
                  </a:outerShdw>
                </a:effectLst>
              </a:defRPr>
            </a:pPr>
            <a:r>
              <a:t>seven simple living centers inside of us.  </a:t>
            </a:r>
          </a:p>
        </p:txBody>
      </p:sp>
    </p:spTree>
  </p:cSld>
  <p:clrMapOvr>
    <a:masterClrMapping/>
  </p:clrMapOvr>
  <mc:AlternateContent xmlns:mc="http://schemas.openxmlformats.org/markup-compatibility/2006">
    <mc:Choice xmlns:p14="http://schemas.microsoft.com/office/powerpoint/2010/main" Requires="p14">
      <p:transition spd="slow" advClick="1" p14:dur="3500">
        <p:dissolv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6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3" name="Screen shot 2011-12-30 at 8.56.20 AM.png" descr="Screen shot 2011-12-30 at 8.56.20 AM.png"/>
          <p:cNvPicPr>
            <a:picLocks noChangeAspect="1"/>
          </p:cNvPicPr>
          <p:nvPr/>
        </p:nvPicPr>
        <p:blipFill>
          <a:blip r:embed="rId3">
            <a:extLst/>
          </a:blip>
          <a:stretch>
            <a:fillRect/>
          </a:stretch>
        </p:blipFill>
        <p:spPr>
          <a:xfrm>
            <a:off x="8855813" y="3449654"/>
            <a:ext cx="2911476" cy="5233724"/>
          </a:xfrm>
          <a:prstGeom prst="rect">
            <a:avLst/>
          </a:prstGeom>
          <a:ln w="12700">
            <a:miter lim="400000"/>
          </a:ln>
        </p:spPr>
      </p:pic>
      <p:sp>
        <p:nvSpPr>
          <p:cNvPr id="664"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65"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66"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67"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68"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69"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70"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71" name="Simple Living…"/>
          <p:cNvSpPr txBox="1"/>
          <p:nvPr/>
        </p:nvSpPr>
        <p:spPr>
          <a:xfrm>
            <a:off x="7748128" y="1492249"/>
            <a:ext cx="5484144"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Palatino"/>
                <a:ea typeface="Palatino"/>
                <a:cs typeface="Palatino"/>
                <a:sym typeface="Palatino"/>
              </a:defRPr>
            </a:pPr>
            <a:r>
              <a:t>Simple Living </a:t>
            </a:r>
          </a:p>
          <a:p>
            <a:pPr>
              <a:defRPr>
                <a:latin typeface="Palatino"/>
                <a:ea typeface="Palatino"/>
                <a:cs typeface="Palatino"/>
                <a:sym typeface="Palatino"/>
              </a:defRPr>
            </a:pPr>
            <a:r>
              <a:t>Centers</a:t>
            </a:r>
          </a:p>
        </p:txBody>
      </p:sp>
      <p:sp>
        <p:nvSpPr>
          <p:cNvPr id="672"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673"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74" name="They are like climbing a ladder of trust,…"/>
          <p:cNvSpPr/>
          <p:nvPr/>
        </p:nvSpPr>
        <p:spPr>
          <a:xfrm>
            <a:off x="3162300" y="9372600"/>
            <a:ext cx="14655800" cy="308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9952" y="5867"/>
                </a:lnTo>
                <a:lnTo>
                  <a:pt x="1563" y="5867"/>
                </a:lnTo>
                <a:cubicBezTo>
                  <a:pt x="700" y="5867"/>
                  <a:pt x="0" y="9190"/>
                  <a:pt x="0" y="13289"/>
                </a:cubicBezTo>
                <a:lnTo>
                  <a:pt x="0" y="14178"/>
                </a:lnTo>
                <a:cubicBezTo>
                  <a:pt x="0" y="18277"/>
                  <a:pt x="700" y="21600"/>
                  <a:pt x="1563" y="21600"/>
                </a:cubicBezTo>
                <a:lnTo>
                  <a:pt x="20037" y="21600"/>
                </a:lnTo>
                <a:cubicBezTo>
                  <a:pt x="20900" y="21600"/>
                  <a:pt x="21600" y="18277"/>
                  <a:pt x="21600" y="14178"/>
                </a:cubicBezTo>
                <a:lnTo>
                  <a:pt x="21600" y="13289"/>
                </a:lnTo>
                <a:cubicBezTo>
                  <a:pt x="21600" y="9190"/>
                  <a:pt x="20900" y="5867"/>
                  <a:pt x="20037" y="5867"/>
                </a:cubicBezTo>
                <a:lnTo>
                  <a:pt x="11456" y="5867"/>
                </a:lnTo>
                <a:lnTo>
                  <a:pt x="10570"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They are like climbing a ladder of trust, </a:t>
            </a:r>
          </a:p>
          <a:p>
            <a:pPr defTabSz="1130300">
              <a:defRPr sz="2400">
                <a:solidFill>
                  <a:srgbClr val="000000"/>
                </a:solidFill>
                <a:effectLst>
                  <a:outerShdw sx="100000" sy="100000" kx="0" ky="0" algn="b" rotWithShape="0" blurRad="25400" dist="23998" dir="2700000">
                    <a:srgbClr val="000000">
                      <a:alpha val="31034"/>
                    </a:srgbClr>
                  </a:outerShdw>
                </a:effectLst>
              </a:defRPr>
            </a:pPr>
            <a:r>
              <a:t>a path to becoming all we can become.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8" name="God once was…"/>
          <p:cNvSpPr txBox="1"/>
          <p:nvPr/>
        </p:nvSpPr>
        <p:spPr>
          <a:xfrm>
            <a:off x="1197710" y="5022612"/>
            <a:ext cx="13555427" cy="1755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i="1" sz="4800">
                <a:effectLst>
                  <a:outerShdw sx="100000" sy="100000" kx="0" ky="0" algn="b" rotWithShape="0" blurRad="12700" dist="63500" dir="18900000">
                    <a:srgbClr val="000000"/>
                  </a:outerShdw>
                </a:effectLst>
                <a:latin typeface="Palatino"/>
                <a:ea typeface="Palatino"/>
                <a:cs typeface="Palatino"/>
                <a:sym typeface="Palatino"/>
              </a:defRPr>
            </a:pPr>
            <a:r>
              <a:t>God once was </a:t>
            </a:r>
          </a:p>
          <a:p>
            <a:pPr>
              <a:lnSpc>
                <a:spcPct val="110000"/>
              </a:lnSpc>
              <a:defRPr b="1" i="1" sz="4800">
                <a:effectLst>
                  <a:outerShdw sx="100000" sy="100000" kx="0" ky="0" algn="b" rotWithShape="0" blurRad="12700" dist="63500" dir="18900000">
                    <a:srgbClr val="000000"/>
                  </a:outerShdw>
                </a:effectLst>
                <a:latin typeface="Palatino"/>
                <a:ea typeface="Palatino"/>
                <a:cs typeface="Palatino"/>
                <a:sym typeface="Palatino"/>
              </a:defRPr>
            </a:pPr>
            <a:r>
              <a:t>                                        as man is now. </a:t>
            </a:r>
          </a:p>
        </p:txBody>
      </p:sp>
      <p:sp>
        <p:nvSpPr>
          <p:cNvPr id="289"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6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9" name="Screen shot 2011-12-30 at 8.56.20 AM.png" descr="Screen shot 2011-12-30 at 8.56.20 AM.png"/>
          <p:cNvPicPr>
            <a:picLocks noChangeAspect="1"/>
          </p:cNvPicPr>
          <p:nvPr/>
        </p:nvPicPr>
        <p:blipFill>
          <a:blip r:embed="rId3">
            <a:extLst/>
          </a:blip>
          <a:stretch>
            <a:fillRect/>
          </a:stretch>
        </p:blipFill>
        <p:spPr>
          <a:xfrm>
            <a:off x="8855813" y="3449654"/>
            <a:ext cx="2911476" cy="5233724"/>
          </a:xfrm>
          <a:prstGeom prst="rect">
            <a:avLst/>
          </a:prstGeom>
          <a:ln w="12700">
            <a:miter lim="400000"/>
          </a:ln>
        </p:spPr>
      </p:pic>
      <p:sp>
        <p:nvSpPr>
          <p:cNvPr id="680"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81"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82"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83"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84"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85"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86"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87" name="Simple Living…"/>
          <p:cNvSpPr txBox="1"/>
          <p:nvPr/>
        </p:nvSpPr>
        <p:spPr>
          <a:xfrm>
            <a:off x="7748128" y="1492249"/>
            <a:ext cx="5484144"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Palatino"/>
                <a:ea typeface="Palatino"/>
                <a:cs typeface="Palatino"/>
                <a:sym typeface="Palatino"/>
              </a:defRPr>
            </a:pPr>
            <a:r>
              <a:t>Simple Living </a:t>
            </a:r>
          </a:p>
          <a:p>
            <a:pPr>
              <a:defRPr>
                <a:latin typeface="Palatino"/>
                <a:ea typeface="Palatino"/>
                <a:cs typeface="Palatino"/>
                <a:sym typeface="Palatino"/>
              </a:defRPr>
            </a:pPr>
            <a:r>
              <a:t>Centers</a:t>
            </a:r>
          </a:p>
        </p:txBody>
      </p:sp>
      <p:sp>
        <p:nvSpPr>
          <p:cNvPr id="688"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689"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90" name="We can learn how to listen and discover a higher way of life."/>
          <p:cNvSpPr/>
          <p:nvPr/>
        </p:nvSpPr>
        <p:spPr>
          <a:xfrm>
            <a:off x="3162300" y="9372600"/>
            <a:ext cx="14655800" cy="308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9952" y="5867"/>
                </a:lnTo>
                <a:lnTo>
                  <a:pt x="1563" y="5867"/>
                </a:lnTo>
                <a:cubicBezTo>
                  <a:pt x="700" y="5867"/>
                  <a:pt x="0" y="9190"/>
                  <a:pt x="0" y="13289"/>
                </a:cubicBezTo>
                <a:lnTo>
                  <a:pt x="0" y="14178"/>
                </a:lnTo>
                <a:cubicBezTo>
                  <a:pt x="0" y="18277"/>
                  <a:pt x="700" y="21600"/>
                  <a:pt x="1563" y="21600"/>
                </a:cubicBezTo>
                <a:lnTo>
                  <a:pt x="20037" y="21600"/>
                </a:lnTo>
                <a:cubicBezTo>
                  <a:pt x="20900" y="21600"/>
                  <a:pt x="21600" y="18277"/>
                  <a:pt x="21600" y="14178"/>
                </a:cubicBezTo>
                <a:lnTo>
                  <a:pt x="21600" y="13289"/>
                </a:lnTo>
                <a:cubicBezTo>
                  <a:pt x="21600" y="9190"/>
                  <a:pt x="20900" y="5867"/>
                  <a:pt x="20037" y="5867"/>
                </a:cubicBezTo>
                <a:lnTo>
                  <a:pt x="11456" y="5867"/>
                </a:lnTo>
                <a:lnTo>
                  <a:pt x="10570"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We can learn how to listen and discover a higher way of life.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6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5" name="Screen shot 2011-12-30 at 8.56.20 AM.png" descr="Screen shot 2011-12-30 at 8.56.20 AM.png"/>
          <p:cNvPicPr>
            <a:picLocks noChangeAspect="1"/>
          </p:cNvPicPr>
          <p:nvPr/>
        </p:nvPicPr>
        <p:blipFill>
          <a:blip r:embed="rId3">
            <a:extLst/>
          </a:blip>
          <a:stretch>
            <a:fillRect/>
          </a:stretch>
        </p:blipFill>
        <p:spPr>
          <a:xfrm>
            <a:off x="8855813" y="3449654"/>
            <a:ext cx="2911476" cy="5233724"/>
          </a:xfrm>
          <a:prstGeom prst="rect">
            <a:avLst/>
          </a:prstGeom>
          <a:ln w="12700">
            <a:miter lim="400000"/>
          </a:ln>
        </p:spPr>
      </p:pic>
      <p:sp>
        <p:nvSpPr>
          <p:cNvPr id="696"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97"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98"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699"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00"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01"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02"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03" name="Simple Living…"/>
          <p:cNvSpPr txBox="1"/>
          <p:nvPr/>
        </p:nvSpPr>
        <p:spPr>
          <a:xfrm>
            <a:off x="7748128" y="1492249"/>
            <a:ext cx="5484144"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Palatino"/>
                <a:ea typeface="Palatino"/>
                <a:cs typeface="Palatino"/>
                <a:sym typeface="Palatino"/>
              </a:defRPr>
            </a:pPr>
            <a:r>
              <a:t>Simple Living </a:t>
            </a:r>
          </a:p>
          <a:p>
            <a:pPr>
              <a:defRPr>
                <a:latin typeface="Palatino"/>
                <a:ea typeface="Palatino"/>
                <a:cs typeface="Palatino"/>
                <a:sym typeface="Palatino"/>
              </a:defRPr>
            </a:pPr>
            <a:r>
              <a:t>Centers</a:t>
            </a:r>
          </a:p>
        </p:txBody>
      </p:sp>
      <p:sp>
        <p:nvSpPr>
          <p:cNvPr id="704"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705"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06" name="We progress as we learn by asking honest questions?"/>
          <p:cNvSpPr/>
          <p:nvPr/>
        </p:nvSpPr>
        <p:spPr>
          <a:xfrm>
            <a:off x="3162300" y="9372600"/>
            <a:ext cx="14655800" cy="308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9952" y="5867"/>
                </a:lnTo>
                <a:lnTo>
                  <a:pt x="1563" y="5867"/>
                </a:lnTo>
                <a:cubicBezTo>
                  <a:pt x="700" y="5867"/>
                  <a:pt x="0" y="9190"/>
                  <a:pt x="0" y="13289"/>
                </a:cubicBezTo>
                <a:lnTo>
                  <a:pt x="0" y="14178"/>
                </a:lnTo>
                <a:cubicBezTo>
                  <a:pt x="0" y="18277"/>
                  <a:pt x="700" y="21600"/>
                  <a:pt x="1563" y="21600"/>
                </a:cubicBezTo>
                <a:lnTo>
                  <a:pt x="20037" y="21600"/>
                </a:lnTo>
                <a:cubicBezTo>
                  <a:pt x="20900" y="21600"/>
                  <a:pt x="21600" y="18277"/>
                  <a:pt x="21600" y="14178"/>
                </a:cubicBezTo>
                <a:lnTo>
                  <a:pt x="21600" y="13289"/>
                </a:lnTo>
                <a:cubicBezTo>
                  <a:pt x="21600" y="9190"/>
                  <a:pt x="20900" y="5867"/>
                  <a:pt x="20037" y="5867"/>
                </a:cubicBezTo>
                <a:lnTo>
                  <a:pt x="11456" y="5867"/>
                </a:lnTo>
                <a:lnTo>
                  <a:pt x="10570"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We progress as we learn by asking honest questions?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7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1" name="Screen shot 2011-12-30 at 8.56.20 AM.png" descr="Screen shot 2011-12-30 at 8.56.20 AM.png"/>
          <p:cNvPicPr>
            <a:picLocks noChangeAspect="1"/>
          </p:cNvPicPr>
          <p:nvPr/>
        </p:nvPicPr>
        <p:blipFill>
          <a:blip r:embed="rId3">
            <a:extLst/>
          </a:blip>
          <a:stretch>
            <a:fillRect/>
          </a:stretch>
        </p:blipFill>
        <p:spPr>
          <a:xfrm>
            <a:off x="8855813" y="3449654"/>
            <a:ext cx="2911476" cy="5233724"/>
          </a:xfrm>
          <a:prstGeom prst="rect">
            <a:avLst/>
          </a:prstGeom>
          <a:ln w="12700">
            <a:miter lim="400000"/>
          </a:ln>
        </p:spPr>
      </p:pic>
      <p:sp>
        <p:nvSpPr>
          <p:cNvPr id="712"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13"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14"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15"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16"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17"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18"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19" name="Simple Living…"/>
          <p:cNvSpPr txBox="1"/>
          <p:nvPr/>
        </p:nvSpPr>
        <p:spPr>
          <a:xfrm>
            <a:off x="7748128" y="1492249"/>
            <a:ext cx="5484144"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Palatino"/>
                <a:ea typeface="Palatino"/>
                <a:cs typeface="Palatino"/>
                <a:sym typeface="Palatino"/>
              </a:defRPr>
            </a:pPr>
            <a:r>
              <a:t>Simple Living </a:t>
            </a:r>
          </a:p>
          <a:p>
            <a:pPr>
              <a:defRPr>
                <a:latin typeface="Palatino"/>
                <a:ea typeface="Palatino"/>
                <a:cs typeface="Palatino"/>
                <a:sym typeface="Palatino"/>
              </a:defRPr>
            </a:pPr>
            <a:r>
              <a:t>Centers</a:t>
            </a:r>
          </a:p>
        </p:txBody>
      </p:sp>
      <p:sp>
        <p:nvSpPr>
          <p:cNvPr id="720"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721"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22" name="What is an honest question?"/>
          <p:cNvSpPr/>
          <p:nvPr/>
        </p:nvSpPr>
        <p:spPr>
          <a:xfrm>
            <a:off x="3162300" y="9372600"/>
            <a:ext cx="14655800" cy="308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9952" y="5867"/>
                </a:lnTo>
                <a:lnTo>
                  <a:pt x="1563" y="5867"/>
                </a:lnTo>
                <a:cubicBezTo>
                  <a:pt x="700" y="5867"/>
                  <a:pt x="0" y="9190"/>
                  <a:pt x="0" y="13289"/>
                </a:cubicBezTo>
                <a:lnTo>
                  <a:pt x="0" y="14178"/>
                </a:lnTo>
                <a:cubicBezTo>
                  <a:pt x="0" y="18277"/>
                  <a:pt x="700" y="21600"/>
                  <a:pt x="1563" y="21600"/>
                </a:cubicBezTo>
                <a:lnTo>
                  <a:pt x="20037" y="21600"/>
                </a:lnTo>
                <a:cubicBezTo>
                  <a:pt x="20900" y="21600"/>
                  <a:pt x="21600" y="18277"/>
                  <a:pt x="21600" y="14178"/>
                </a:cubicBezTo>
                <a:lnTo>
                  <a:pt x="21600" y="13289"/>
                </a:lnTo>
                <a:cubicBezTo>
                  <a:pt x="21600" y="9190"/>
                  <a:pt x="20900" y="5867"/>
                  <a:pt x="20037" y="5867"/>
                </a:cubicBezTo>
                <a:lnTo>
                  <a:pt x="11456" y="5867"/>
                </a:lnTo>
                <a:lnTo>
                  <a:pt x="10570"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What is an honest question?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7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7" name="Screen shot 2011-12-30 at 8.56.20 AM.png" descr="Screen shot 2011-12-30 at 8.56.20 AM.png"/>
          <p:cNvPicPr>
            <a:picLocks noChangeAspect="1"/>
          </p:cNvPicPr>
          <p:nvPr/>
        </p:nvPicPr>
        <p:blipFill>
          <a:blip r:embed="rId3">
            <a:extLst/>
          </a:blip>
          <a:stretch>
            <a:fillRect/>
          </a:stretch>
        </p:blipFill>
        <p:spPr>
          <a:xfrm>
            <a:off x="8855813" y="3449654"/>
            <a:ext cx="2911476" cy="5233724"/>
          </a:xfrm>
          <a:prstGeom prst="rect">
            <a:avLst/>
          </a:prstGeom>
          <a:ln w="12700">
            <a:miter lim="400000"/>
          </a:ln>
        </p:spPr>
      </p:pic>
      <p:sp>
        <p:nvSpPr>
          <p:cNvPr id="728"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29"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30"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31"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32"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33"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34"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35" name="Simple Living…"/>
          <p:cNvSpPr txBox="1"/>
          <p:nvPr/>
        </p:nvSpPr>
        <p:spPr>
          <a:xfrm>
            <a:off x="7748128" y="1492249"/>
            <a:ext cx="5484144"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Palatino"/>
                <a:ea typeface="Palatino"/>
                <a:cs typeface="Palatino"/>
                <a:sym typeface="Palatino"/>
              </a:defRPr>
            </a:pPr>
            <a:r>
              <a:t>Simple Living </a:t>
            </a:r>
          </a:p>
          <a:p>
            <a:pPr>
              <a:defRPr>
                <a:latin typeface="Palatino"/>
                <a:ea typeface="Palatino"/>
                <a:cs typeface="Palatino"/>
                <a:sym typeface="Palatino"/>
              </a:defRPr>
            </a:pPr>
            <a:r>
              <a:t>Centers</a:t>
            </a:r>
          </a:p>
        </p:txBody>
      </p:sp>
      <p:sp>
        <p:nvSpPr>
          <p:cNvPr id="73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737"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38" name="It is learning to talk with God about how we really feel.-…"/>
          <p:cNvSpPr/>
          <p:nvPr/>
        </p:nvSpPr>
        <p:spPr>
          <a:xfrm>
            <a:off x="3162300" y="9372600"/>
            <a:ext cx="14655800" cy="308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9952" y="5867"/>
                </a:lnTo>
                <a:lnTo>
                  <a:pt x="1563" y="5867"/>
                </a:lnTo>
                <a:cubicBezTo>
                  <a:pt x="700" y="5867"/>
                  <a:pt x="0" y="9190"/>
                  <a:pt x="0" y="13289"/>
                </a:cubicBezTo>
                <a:lnTo>
                  <a:pt x="0" y="14178"/>
                </a:lnTo>
                <a:cubicBezTo>
                  <a:pt x="0" y="18277"/>
                  <a:pt x="700" y="21600"/>
                  <a:pt x="1563" y="21600"/>
                </a:cubicBezTo>
                <a:lnTo>
                  <a:pt x="20037" y="21600"/>
                </a:lnTo>
                <a:cubicBezTo>
                  <a:pt x="20900" y="21600"/>
                  <a:pt x="21600" y="18277"/>
                  <a:pt x="21600" y="14178"/>
                </a:cubicBezTo>
                <a:lnTo>
                  <a:pt x="21600" y="13289"/>
                </a:lnTo>
                <a:cubicBezTo>
                  <a:pt x="21600" y="9190"/>
                  <a:pt x="20900" y="5867"/>
                  <a:pt x="20037" y="5867"/>
                </a:cubicBezTo>
                <a:lnTo>
                  <a:pt x="11456" y="5867"/>
                </a:lnTo>
                <a:lnTo>
                  <a:pt x="10570"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It is learning to talk with God about how we really feel.- </a:t>
            </a:r>
          </a:p>
          <a:p>
            <a:pPr defTabSz="1130300">
              <a:defRPr sz="2400">
                <a:solidFill>
                  <a:srgbClr val="000000"/>
                </a:solidFill>
                <a:effectLst>
                  <a:outerShdw sx="100000" sy="100000" kx="0" ky="0" algn="b" rotWithShape="0" blurRad="25400" dist="23998" dir="2700000">
                    <a:srgbClr val="000000">
                      <a:alpha val="31034"/>
                    </a:srgbClr>
                  </a:outerShdw>
                </a:effectLst>
              </a:defRPr>
            </a:pPr>
            <a:r>
              <a:t>our true desires… </a:t>
            </a:r>
          </a:p>
          <a:p>
            <a:pPr defTabSz="1130300">
              <a:defRPr sz="2400">
                <a:solidFill>
                  <a:srgbClr val="000000"/>
                </a:solidFill>
                <a:effectLst>
                  <a:outerShdw sx="100000" sy="100000" kx="0" ky="0" algn="b" rotWithShape="0" blurRad="25400" dist="23998" dir="2700000">
                    <a:srgbClr val="000000">
                      <a:alpha val="31034"/>
                    </a:srgbClr>
                  </a:outerShdw>
                </a:effectLst>
              </a:defRPr>
            </a:pPr>
            <a:r>
              <a:t>good or bad as they may be.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7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3" name="Screen shot 2011-12-30 at 8.56.20 AM.png" descr="Screen shot 2011-12-30 at 8.56.20 AM.png"/>
          <p:cNvPicPr>
            <a:picLocks noChangeAspect="1"/>
          </p:cNvPicPr>
          <p:nvPr/>
        </p:nvPicPr>
        <p:blipFill>
          <a:blip r:embed="rId3">
            <a:extLst/>
          </a:blip>
          <a:stretch>
            <a:fillRect/>
          </a:stretch>
        </p:blipFill>
        <p:spPr>
          <a:xfrm>
            <a:off x="8855813" y="3449654"/>
            <a:ext cx="2911476" cy="5233724"/>
          </a:xfrm>
          <a:prstGeom prst="rect">
            <a:avLst/>
          </a:prstGeom>
          <a:ln w="12700">
            <a:miter lim="400000"/>
          </a:ln>
        </p:spPr>
      </p:pic>
      <p:sp>
        <p:nvSpPr>
          <p:cNvPr id="744"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45"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46"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47"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48"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49"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50"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51" name="Simple Living…"/>
          <p:cNvSpPr txBox="1"/>
          <p:nvPr/>
        </p:nvSpPr>
        <p:spPr>
          <a:xfrm>
            <a:off x="7748128" y="1492249"/>
            <a:ext cx="5484144"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Palatino"/>
                <a:ea typeface="Palatino"/>
                <a:cs typeface="Palatino"/>
                <a:sym typeface="Palatino"/>
              </a:defRPr>
            </a:pPr>
            <a:r>
              <a:t>Simple Living </a:t>
            </a:r>
          </a:p>
          <a:p>
            <a:pPr>
              <a:defRPr>
                <a:latin typeface="Palatino"/>
                <a:ea typeface="Palatino"/>
                <a:cs typeface="Palatino"/>
                <a:sym typeface="Palatino"/>
              </a:defRPr>
            </a:pPr>
            <a:r>
              <a:t>Centers</a:t>
            </a:r>
          </a:p>
        </p:txBody>
      </p:sp>
      <p:sp>
        <p:nvSpPr>
          <p:cNvPr id="752"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753"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54" name="He will answer us… in a language the respects our agency."/>
          <p:cNvSpPr/>
          <p:nvPr/>
        </p:nvSpPr>
        <p:spPr>
          <a:xfrm>
            <a:off x="3162300" y="9372600"/>
            <a:ext cx="14655800" cy="308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9952" y="5867"/>
                </a:lnTo>
                <a:lnTo>
                  <a:pt x="1563" y="5867"/>
                </a:lnTo>
                <a:cubicBezTo>
                  <a:pt x="700" y="5867"/>
                  <a:pt x="0" y="9190"/>
                  <a:pt x="0" y="13289"/>
                </a:cubicBezTo>
                <a:lnTo>
                  <a:pt x="0" y="14178"/>
                </a:lnTo>
                <a:cubicBezTo>
                  <a:pt x="0" y="18277"/>
                  <a:pt x="700" y="21600"/>
                  <a:pt x="1563" y="21600"/>
                </a:cubicBezTo>
                <a:lnTo>
                  <a:pt x="20037" y="21600"/>
                </a:lnTo>
                <a:cubicBezTo>
                  <a:pt x="20900" y="21600"/>
                  <a:pt x="21600" y="18277"/>
                  <a:pt x="21600" y="14178"/>
                </a:cubicBezTo>
                <a:lnTo>
                  <a:pt x="21600" y="13289"/>
                </a:lnTo>
                <a:cubicBezTo>
                  <a:pt x="21600" y="9190"/>
                  <a:pt x="20900" y="5867"/>
                  <a:pt x="20037" y="5867"/>
                </a:cubicBezTo>
                <a:lnTo>
                  <a:pt x="11456" y="5867"/>
                </a:lnTo>
                <a:lnTo>
                  <a:pt x="10570"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He will answer us… in a language the respects our agency.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7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9" name="Screen shot 2011-12-30 at 8.56.20 AM.png" descr="Screen shot 2011-12-30 at 8.56.20 AM.png"/>
          <p:cNvPicPr>
            <a:picLocks noChangeAspect="1"/>
          </p:cNvPicPr>
          <p:nvPr/>
        </p:nvPicPr>
        <p:blipFill>
          <a:blip r:embed="rId3">
            <a:extLst/>
          </a:blip>
          <a:stretch>
            <a:fillRect/>
          </a:stretch>
        </p:blipFill>
        <p:spPr>
          <a:xfrm>
            <a:off x="8855813" y="3475054"/>
            <a:ext cx="2911476" cy="5233724"/>
          </a:xfrm>
          <a:prstGeom prst="rect">
            <a:avLst/>
          </a:prstGeom>
          <a:ln w="12700">
            <a:miter lim="400000"/>
          </a:ln>
        </p:spPr>
      </p:pic>
      <p:sp>
        <p:nvSpPr>
          <p:cNvPr id="760"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61"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62"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63"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64"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65"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66"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67" name="Simple Living…"/>
          <p:cNvSpPr txBox="1"/>
          <p:nvPr/>
        </p:nvSpPr>
        <p:spPr>
          <a:xfrm>
            <a:off x="7748128" y="1492249"/>
            <a:ext cx="5484144"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Palatino"/>
                <a:ea typeface="Palatino"/>
                <a:cs typeface="Palatino"/>
                <a:sym typeface="Palatino"/>
              </a:defRPr>
            </a:pPr>
            <a:r>
              <a:t>Simple Living </a:t>
            </a:r>
          </a:p>
          <a:p>
            <a:pPr>
              <a:defRPr>
                <a:latin typeface="Palatino"/>
                <a:ea typeface="Palatino"/>
                <a:cs typeface="Palatino"/>
                <a:sym typeface="Palatino"/>
              </a:defRPr>
            </a:pPr>
            <a:r>
              <a:t>Centers</a:t>
            </a:r>
          </a:p>
        </p:txBody>
      </p:sp>
      <p:sp>
        <p:nvSpPr>
          <p:cNvPr id="768"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69" name="We may have feelings in one or more of our Simple Living Centers…"/>
          <p:cNvSpPr/>
          <p:nvPr/>
        </p:nvSpPr>
        <p:spPr>
          <a:xfrm>
            <a:off x="3162300" y="9023350"/>
            <a:ext cx="14655800" cy="308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9952" y="5867"/>
                </a:lnTo>
                <a:lnTo>
                  <a:pt x="1563" y="5867"/>
                </a:lnTo>
                <a:cubicBezTo>
                  <a:pt x="700" y="5867"/>
                  <a:pt x="0" y="9190"/>
                  <a:pt x="0" y="13289"/>
                </a:cubicBezTo>
                <a:lnTo>
                  <a:pt x="0" y="14178"/>
                </a:lnTo>
                <a:cubicBezTo>
                  <a:pt x="0" y="18277"/>
                  <a:pt x="700" y="21600"/>
                  <a:pt x="1563" y="21600"/>
                </a:cubicBezTo>
                <a:lnTo>
                  <a:pt x="20037" y="21600"/>
                </a:lnTo>
                <a:cubicBezTo>
                  <a:pt x="20900" y="21600"/>
                  <a:pt x="21600" y="18277"/>
                  <a:pt x="21600" y="14178"/>
                </a:cubicBezTo>
                <a:lnTo>
                  <a:pt x="21600" y="13289"/>
                </a:lnTo>
                <a:cubicBezTo>
                  <a:pt x="21600" y="9190"/>
                  <a:pt x="20900" y="5867"/>
                  <a:pt x="20037" y="5867"/>
                </a:cubicBezTo>
                <a:lnTo>
                  <a:pt x="11456" y="5867"/>
                </a:lnTo>
                <a:lnTo>
                  <a:pt x="10570"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p>
          <a:p>
            <a:pPr defTabSz="1130300">
              <a:defRPr sz="2400">
                <a:solidFill>
                  <a:srgbClr val="000000"/>
                </a:solidFill>
                <a:effectLst>
                  <a:outerShdw sx="100000" sy="100000" kx="0" ky="0" algn="b" rotWithShape="0" blurRad="25400" dist="23998" dir="2700000">
                    <a:srgbClr val="000000">
                      <a:alpha val="31034"/>
                    </a:srgbClr>
                  </a:outerShdw>
                </a:effectLst>
              </a:defRPr>
            </a:pPr>
            <a:r>
              <a:t> We may have feelings in one or more of our Simple Living Centers</a:t>
            </a:r>
          </a:p>
          <a:p>
            <a:pPr defTabSz="1130300">
              <a:defRPr sz="2400">
                <a:solidFill>
                  <a:srgbClr val="000000"/>
                </a:solidFill>
                <a:effectLst>
                  <a:outerShdw sx="100000" sy="100000" kx="0" ky="0" algn="b" rotWithShape="0" blurRad="25400" dist="23998" dir="2700000">
                    <a:srgbClr val="000000">
                      <a:alpha val="31034"/>
                    </a:srgbClr>
                  </a:outerShdw>
                </a:effectLst>
              </a:defRPr>
            </a:pPr>
            <a:r>
              <a:t>We may have dreams about our hands..</a:t>
            </a:r>
          </a:p>
          <a:p>
            <a:pPr defTabSz="1130300">
              <a:defRPr sz="2400">
                <a:solidFill>
                  <a:srgbClr val="000000"/>
                </a:solidFill>
                <a:effectLst>
                  <a:outerShdw sx="100000" sy="100000" kx="0" ky="0" algn="b" rotWithShape="0" blurRad="25400" dist="23998" dir="2700000">
                    <a:srgbClr val="000000">
                      <a:alpha val="31034"/>
                    </a:srgbClr>
                  </a:outerShdw>
                </a:effectLst>
              </a:defRPr>
            </a:pPr>
            <a:r>
              <a:t>We may </a:t>
            </a:r>
          </a:p>
          <a:p>
            <a:pPr defTabSz="1130300">
              <a:defRPr sz="2400">
                <a:solidFill>
                  <a:srgbClr val="000000"/>
                </a:solidFill>
                <a:effectLst>
                  <a:outerShdw sx="100000" sy="100000" kx="0" ky="0" algn="b" rotWithShape="0" blurRad="25400" dist="23998" dir="2700000">
                    <a:srgbClr val="000000">
                      <a:alpha val="31034"/>
                    </a:srgbClr>
                  </a:outerShdw>
                </a:effectLst>
              </a:defRPr>
            </a:pPr>
            <a:r>
              <a:t>find each center of life  can be like a compass - guiding us, </a:t>
            </a:r>
          </a:p>
        </p:txBody>
      </p:sp>
      <p:pic>
        <p:nvPicPr>
          <p:cNvPr id="770" name="Screen Shot 2019-03-04 at 10.38.16 AM.png" descr="Screen Shot 2019-03-04 at 10.38.16 AM.png"/>
          <p:cNvPicPr>
            <a:picLocks noChangeAspect="1"/>
          </p:cNvPicPr>
          <p:nvPr/>
        </p:nvPicPr>
        <p:blipFill>
          <a:blip r:embed="rId4">
            <a:alphaModFix amt="47607"/>
            <a:extLst/>
          </a:blip>
          <a:stretch>
            <a:fillRect/>
          </a:stretch>
        </p:blipFill>
        <p:spPr>
          <a:xfrm>
            <a:off x="14325500" y="4709269"/>
            <a:ext cx="4076701" cy="43307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7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5" name="Screen shot 2011-12-30 at 8.56.20 AM.png" descr="Screen shot 2011-12-30 at 8.56.20 AM.png"/>
          <p:cNvPicPr>
            <a:picLocks noChangeAspect="1"/>
          </p:cNvPicPr>
          <p:nvPr/>
        </p:nvPicPr>
        <p:blipFill>
          <a:blip r:embed="rId3">
            <a:extLst/>
          </a:blip>
          <a:stretch>
            <a:fillRect/>
          </a:stretch>
        </p:blipFill>
        <p:spPr>
          <a:xfrm>
            <a:off x="8855813" y="3348054"/>
            <a:ext cx="2911476" cy="5233724"/>
          </a:xfrm>
          <a:prstGeom prst="rect">
            <a:avLst/>
          </a:prstGeom>
          <a:ln w="12700">
            <a:miter lim="400000"/>
          </a:ln>
        </p:spPr>
      </p:pic>
      <p:sp>
        <p:nvSpPr>
          <p:cNvPr id="776" name="Oval"/>
          <p:cNvSpPr/>
          <p:nvPr/>
        </p:nvSpPr>
        <p:spPr>
          <a:xfrm>
            <a:off x="10020300" y="3898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77" name="Oval"/>
          <p:cNvSpPr/>
          <p:nvPr/>
        </p:nvSpPr>
        <p:spPr>
          <a:xfrm>
            <a:off x="10020300" y="47498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78" name="Oval"/>
          <p:cNvSpPr/>
          <p:nvPr/>
        </p:nvSpPr>
        <p:spPr>
          <a:xfrm>
            <a:off x="10020300" y="6134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79" name="Oval"/>
          <p:cNvSpPr/>
          <p:nvPr/>
        </p:nvSpPr>
        <p:spPr>
          <a:xfrm>
            <a:off x="10020300" y="5676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80" name="Oval"/>
          <p:cNvSpPr/>
          <p:nvPr/>
        </p:nvSpPr>
        <p:spPr>
          <a:xfrm>
            <a:off x="10020300" y="42926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81" name="Oval"/>
          <p:cNvSpPr/>
          <p:nvPr/>
        </p:nvSpPr>
        <p:spPr>
          <a:xfrm>
            <a:off x="10020300" y="5207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82"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83" name="Simple Living…"/>
          <p:cNvSpPr txBox="1"/>
          <p:nvPr/>
        </p:nvSpPr>
        <p:spPr>
          <a:xfrm>
            <a:off x="7748128" y="1492249"/>
            <a:ext cx="5484144"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Palatino"/>
                <a:ea typeface="Palatino"/>
                <a:cs typeface="Palatino"/>
                <a:sym typeface="Palatino"/>
              </a:defRPr>
            </a:pPr>
            <a:r>
              <a:t>Simple Living </a:t>
            </a:r>
          </a:p>
          <a:p>
            <a:pPr>
              <a:defRPr>
                <a:latin typeface="Palatino"/>
                <a:ea typeface="Palatino"/>
                <a:cs typeface="Palatino"/>
                <a:sym typeface="Palatino"/>
              </a:defRPr>
            </a:pPr>
            <a:r>
              <a:t>Centers</a:t>
            </a:r>
          </a:p>
        </p:txBody>
      </p:sp>
      <p:sp>
        <p:nvSpPr>
          <p:cNvPr id="784" name="Line"/>
          <p:cNvSpPr/>
          <p:nvPr/>
        </p:nvSpPr>
        <p:spPr>
          <a:xfrm>
            <a:off x="10286090" y="3309880"/>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85" name="or a way or connection to the heavens and earth."/>
          <p:cNvSpPr/>
          <p:nvPr/>
        </p:nvSpPr>
        <p:spPr>
          <a:xfrm>
            <a:off x="3162300" y="9023350"/>
            <a:ext cx="14655800" cy="308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0" y="0"/>
                </a:moveTo>
                <a:lnTo>
                  <a:pt x="9952" y="5867"/>
                </a:lnTo>
                <a:lnTo>
                  <a:pt x="1563" y="5867"/>
                </a:lnTo>
                <a:cubicBezTo>
                  <a:pt x="700" y="5867"/>
                  <a:pt x="0" y="9190"/>
                  <a:pt x="0" y="13289"/>
                </a:cubicBezTo>
                <a:lnTo>
                  <a:pt x="0" y="14178"/>
                </a:lnTo>
                <a:cubicBezTo>
                  <a:pt x="0" y="18277"/>
                  <a:pt x="700" y="21600"/>
                  <a:pt x="1563" y="21600"/>
                </a:cubicBezTo>
                <a:lnTo>
                  <a:pt x="20037" y="21600"/>
                </a:lnTo>
                <a:cubicBezTo>
                  <a:pt x="20900" y="21600"/>
                  <a:pt x="21600" y="18277"/>
                  <a:pt x="21600" y="14178"/>
                </a:cubicBezTo>
                <a:lnTo>
                  <a:pt x="21600" y="13289"/>
                </a:lnTo>
                <a:cubicBezTo>
                  <a:pt x="21600" y="9190"/>
                  <a:pt x="20900" y="5867"/>
                  <a:pt x="20037" y="5867"/>
                </a:cubicBezTo>
                <a:lnTo>
                  <a:pt x="11456" y="5867"/>
                </a:lnTo>
                <a:lnTo>
                  <a:pt x="10570"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or a way or connection to the heavens and earth.</a:t>
            </a:r>
          </a:p>
        </p:txBody>
      </p:sp>
      <p:pic>
        <p:nvPicPr>
          <p:cNvPr id="786" name="Screen Shot 2019-03-04 at 10.38.16 AM.png" descr="Screen Shot 2019-03-04 at 10.38.16 AM.png"/>
          <p:cNvPicPr>
            <a:picLocks noChangeAspect="1"/>
          </p:cNvPicPr>
          <p:nvPr/>
        </p:nvPicPr>
        <p:blipFill>
          <a:blip r:embed="rId4">
            <a:alphaModFix amt="21934"/>
            <a:extLst/>
          </a:blip>
          <a:stretch>
            <a:fillRect/>
          </a:stretch>
        </p:blipFill>
        <p:spPr>
          <a:xfrm>
            <a:off x="14325500" y="4709269"/>
            <a:ext cx="4076701" cy="4330701"/>
          </a:xfrm>
          <a:prstGeom prst="rect">
            <a:avLst/>
          </a:prstGeom>
          <a:ln w="12700">
            <a:miter lim="400000"/>
          </a:ln>
        </p:spPr>
      </p:pic>
      <p:pic>
        <p:nvPicPr>
          <p:cNvPr id="787" name="Image" descr="Image"/>
          <p:cNvPicPr>
            <a:picLocks noChangeAspect="1"/>
          </p:cNvPicPr>
          <p:nvPr/>
        </p:nvPicPr>
        <p:blipFill>
          <a:blip r:embed="rId5">
            <a:extLst/>
          </a:blip>
          <a:stretch>
            <a:fillRect/>
          </a:stretch>
        </p:blipFill>
        <p:spPr>
          <a:xfrm>
            <a:off x="1751607" y="4745764"/>
            <a:ext cx="4925575" cy="368703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7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2"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793" name="Oval"/>
          <p:cNvSpPr/>
          <p:nvPr/>
        </p:nvSpPr>
        <p:spPr>
          <a:xfrm>
            <a:off x="10025801" y="39370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94" name="Oval"/>
          <p:cNvSpPr/>
          <p:nvPr/>
        </p:nvSpPr>
        <p:spPr>
          <a:xfrm>
            <a:off x="10025801" y="47752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95" name="Oval"/>
          <p:cNvSpPr/>
          <p:nvPr/>
        </p:nvSpPr>
        <p:spPr>
          <a:xfrm>
            <a:off x="10025801" y="6118423"/>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96" name="Oval"/>
          <p:cNvSpPr/>
          <p:nvPr/>
        </p:nvSpPr>
        <p:spPr>
          <a:xfrm>
            <a:off x="10025801" y="56134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97" name="Oval"/>
          <p:cNvSpPr/>
          <p:nvPr/>
        </p:nvSpPr>
        <p:spPr>
          <a:xfrm>
            <a:off x="10025801" y="43561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98" name="Oval"/>
          <p:cNvSpPr/>
          <p:nvPr/>
        </p:nvSpPr>
        <p:spPr>
          <a:xfrm>
            <a:off x="10025801" y="51943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799" name="Oval"/>
          <p:cNvSpPr/>
          <p:nvPr/>
        </p:nvSpPr>
        <p:spPr>
          <a:xfrm>
            <a:off x="10025801" y="3431976"/>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00"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801"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802" name="Our centers of life are in one of three conditions…"/>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Our centers of life are in one of three conditions </a:t>
            </a:r>
          </a:p>
          <a:p>
            <a:pPr defTabSz="1130300">
              <a:defRPr sz="2400">
                <a:solidFill>
                  <a:srgbClr val="000000"/>
                </a:solidFill>
                <a:effectLst>
                  <a:outerShdw sx="100000" sy="100000" kx="0" ky="0" algn="b" rotWithShape="0" blurRad="25400" dist="23998" dir="2700000">
                    <a:srgbClr val="000000">
                      <a:alpha val="31034"/>
                    </a:srgbClr>
                  </a:outerShdw>
                </a:effectLst>
              </a:defRPr>
            </a:pPr>
            <a:r>
              <a:t>each moment of each day.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806" name="Screen shot 2011-12-30 at 8.56.20 AM.png" descr="Screen shot 2011-12-30 at 8.56.20 AM.png"/>
          <p:cNvPicPr>
            <a:picLocks noChangeAspect="1"/>
          </p:cNvPicPr>
          <p:nvPr/>
        </p:nvPicPr>
        <p:blipFill>
          <a:blip r:embed="rId3">
            <a:extLst/>
          </a:blip>
          <a:stretch>
            <a:fillRect/>
          </a:stretch>
        </p:blipFill>
        <p:spPr>
          <a:xfrm>
            <a:off x="8854649" y="3505200"/>
            <a:ext cx="2911476" cy="5233724"/>
          </a:xfrm>
          <a:prstGeom prst="rect">
            <a:avLst/>
          </a:prstGeom>
          <a:ln w="12700">
            <a:miter lim="400000"/>
          </a:ln>
        </p:spPr>
      </p:pic>
      <p:sp>
        <p:nvSpPr>
          <p:cNvPr id="807" name="Oval"/>
          <p:cNvSpPr/>
          <p:nvPr/>
        </p:nvSpPr>
        <p:spPr>
          <a:xfrm>
            <a:off x="10020300" y="39751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08" name="Oval"/>
          <p:cNvSpPr/>
          <p:nvPr/>
        </p:nvSpPr>
        <p:spPr>
          <a:xfrm>
            <a:off x="10020300" y="4914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09" name="Oval"/>
          <p:cNvSpPr/>
          <p:nvPr/>
        </p:nvSpPr>
        <p:spPr>
          <a:xfrm>
            <a:off x="10020300" y="6350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10" name="Oval"/>
          <p:cNvSpPr/>
          <p:nvPr/>
        </p:nvSpPr>
        <p:spPr>
          <a:xfrm>
            <a:off x="10020300" y="58547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11" name="Oval"/>
          <p:cNvSpPr/>
          <p:nvPr/>
        </p:nvSpPr>
        <p:spPr>
          <a:xfrm>
            <a:off x="10020300" y="44450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12" name="Oval"/>
          <p:cNvSpPr/>
          <p:nvPr/>
        </p:nvSpPr>
        <p:spPr>
          <a:xfrm>
            <a:off x="10020300" y="53975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13" name="Oval"/>
          <p:cNvSpPr/>
          <p:nvPr/>
        </p:nvSpPr>
        <p:spPr>
          <a:xfrm>
            <a:off x="10020300" y="3505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14" name="Simple Living Centers"/>
          <p:cNvSpPr txBox="1"/>
          <p:nvPr/>
        </p:nvSpPr>
        <p:spPr>
          <a:xfrm>
            <a:off x="3750412" y="344503"/>
            <a:ext cx="12395201" cy="102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200">
                <a:effectLst>
                  <a:outerShdw sx="100000" sy="100000" kx="0" ky="0" algn="b" rotWithShape="0" blurRad="76200" dist="0" dir="18900000">
                    <a:srgbClr val="000000">
                      <a:alpha val="80000"/>
                    </a:srgbClr>
                  </a:outerShdw>
                </a:effectLst>
                <a:latin typeface="Copperplate"/>
                <a:ea typeface="Copperplate"/>
                <a:cs typeface="Copperplate"/>
                <a:sym typeface="Copperplate"/>
              </a:defRPr>
            </a:lvl1pPr>
          </a:lstStyle>
          <a:p>
            <a:pPr>
              <a:defRPr b="0">
                <a:effectLst/>
              </a:defRPr>
            </a:pPr>
            <a:r>
              <a:rPr b="1">
                <a:effectLst>
                  <a:outerShdw sx="100000" sy="100000" kx="0" ky="0" algn="b" rotWithShape="0" blurRad="76200" dist="0" dir="18900000">
                    <a:srgbClr val="000000">
                      <a:alpha val="80000"/>
                    </a:srgbClr>
                  </a:outerShdw>
                </a:effectLst>
              </a:rPr>
              <a:t>Simple Living Centers</a:t>
            </a:r>
          </a:p>
        </p:txBody>
      </p:sp>
      <p:sp>
        <p:nvSpPr>
          <p:cNvPr id="815" name="7 Living Centers"/>
          <p:cNvSpPr txBox="1"/>
          <p:nvPr/>
        </p:nvSpPr>
        <p:spPr>
          <a:xfrm>
            <a:off x="15588760" y="487323"/>
            <a:ext cx="4558308"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Palatino"/>
                <a:ea typeface="Palatino"/>
                <a:cs typeface="Palatino"/>
                <a:sym typeface="Palatino"/>
              </a:defRPr>
            </a:lvl1pPr>
          </a:lstStyle>
          <a:p>
            <a:pPr/>
            <a:r>
              <a:t>7 Living Centers</a:t>
            </a:r>
          </a:p>
        </p:txBody>
      </p:sp>
      <p:sp>
        <p:nvSpPr>
          <p:cNvPr id="81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817" name="Line"/>
          <p:cNvSpPr/>
          <p:nvPr/>
        </p:nvSpPr>
        <p:spPr>
          <a:xfrm>
            <a:off x="10251762" y="3252815"/>
            <a:ext cx="200413" cy="6228140"/>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818" name="Understanding these centers of our spiritual anatomy or our living constitution can entirely shift how we view our health, change our language, our connections with others, and our life journey. We can make simple choices that keep us centered in faith,  learning  and the connection with we need."/>
          <p:cNvSpPr/>
          <p:nvPr/>
        </p:nvSpPr>
        <p:spPr>
          <a:xfrm>
            <a:off x="4305300" y="10541000"/>
            <a:ext cx="12014200" cy="2006600"/>
          </a:xfrm>
          <a:prstGeom prst="ellipse">
            <a:avLst/>
          </a:prstGeom>
          <a:solidFill>
            <a:srgbClr val="FFF76B"/>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Understanding these centers of our spiritual anatomy or </a:t>
            </a:r>
            <a:r>
              <a:rPr i="1"/>
              <a:t>our living constitution</a:t>
            </a:r>
            <a:r>
              <a:t> can entirely shift how we view our health, change our language, our connections with others, and our life journey. We can make simple choices that keep us centered in faith,  learning  and the connection with we need.</a:t>
            </a:r>
          </a:p>
        </p:txBody>
      </p:sp>
      <p:sp>
        <p:nvSpPr>
          <p:cNvPr id="819" name="stress, fear…"/>
          <p:cNvSpPr txBox="1"/>
          <p:nvPr/>
        </p:nvSpPr>
        <p:spPr>
          <a:xfrm>
            <a:off x="6644313" y="6235700"/>
            <a:ext cx="1588593"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stress, fear </a:t>
            </a:r>
          </a:p>
          <a:p>
            <a:pPr>
              <a:defRPr sz="2400"/>
            </a:pPr>
            <a:r>
              <a:t>or anger</a:t>
            </a:r>
          </a:p>
        </p:txBody>
      </p:sp>
      <p:sp>
        <p:nvSpPr>
          <p:cNvPr id="820" name="balanced- centered…"/>
          <p:cNvSpPr txBox="1"/>
          <p:nvPr/>
        </p:nvSpPr>
        <p:spPr>
          <a:xfrm>
            <a:off x="9174447" y="9067800"/>
            <a:ext cx="2544218"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balanced- centered</a:t>
            </a:r>
          </a:p>
          <a:p>
            <a:pPr>
              <a:defRPr sz="2400"/>
            </a:pPr>
            <a:r>
              <a:t> in </a:t>
            </a:r>
          </a:p>
          <a:p>
            <a:pPr>
              <a:defRPr sz="2400"/>
            </a:pPr>
            <a:r>
              <a:t>peace or faith</a:t>
            </a:r>
          </a:p>
        </p:txBody>
      </p:sp>
      <p:sp>
        <p:nvSpPr>
          <p:cNvPr id="821" name="feelings shut down…"/>
          <p:cNvSpPr txBox="1"/>
          <p:nvPr/>
        </p:nvSpPr>
        <p:spPr>
          <a:xfrm>
            <a:off x="11855239" y="6235700"/>
            <a:ext cx="2567435"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feelings shut down </a:t>
            </a:r>
          </a:p>
          <a:p>
            <a:pPr>
              <a:defRPr sz="2400"/>
            </a:pPr>
            <a:r>
              <a:t>or turned off</a:t>
            </a:r>
          </a:p>
        </p:txBody>
      </p:sp>
      <p:sp>
        <p:nvSpPr>
          <p:cNvPr id="822" name="leading to life or…"/>
          <p:cNvSpPr txBox="1"/>
          <p:nvPr/>
        </p:nvSpPr>
        <p:spPr>
          <a:xfrm>
            <a:off x="9188375" y="2146300"/>
            <a:ext cx="2304158"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leading to life or</a:t>
            </a:r>
          </a:p>
          <a:p>
            <a:pPr>
              <a:defRPr sz="2400"/>
            </a:pPr>
            <a:r>
              <a:t> the living waters</a:t>
            </a:r>
          </a:p>
          <a:p>
            <a:pPr>
              <a:defRPr sz="2400"/>
            </a:pPr>
            <a:r>
              <a:t> </a:t>
            </a:r>
          </a:p>
        </p:txBody>
      </p:sp>
      <p:sp>
        <p:nvSpPr>
          <p:cNvPr id="8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8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8"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829" name="Oval"/>
          <p:cNvSpPr/>
          <p:nvPr/>
        </p:nvSpPr>
        <p:spPr>
          <a:xfrm>
            <a:off x="9167702" y="38608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30" name="Oval"/>
          <p:cNvSpPr/>
          <p:nvPr/>
        </p:nvSpPr>
        <p:spPr>
          <a:xfrm>
            <a:off x="9167702" y="46990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31" name="Oval"/>
          <p:cNvSpPr/>
          <p:nvPr/>
        </p:nvSpPr>
        <p:spPr>
          <a:xfrm>
            <a:off x="10883900" y="6161833"/>
            <a:ext cx="571500"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32" name="Oval"/>
          <p:cNvSpPr/>
          <p:nvPr/>
        </p:nvSpPr>
        <p:spPr>
          <a:xfrm>
            <a:off x="9167702" y="56261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33" name="Oval"/>
          <p:cNvSpPr/>
          <p:nvPr/>
        </p:nvSpPr>
        <p:spPr>
          <a:xfrm>
            <a:off x="9283700" y="42799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34" name="Oval"/>
          <p:cNvSpPr/>
          <p:nvPr/>
        </p:nvSpPr>
        <p:spPr>
          <a:xfrm>
            <a:off x="10883900" y="49403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35" name="Oval"/>
          <p:cNvSpPr/>
          <p:nvPr/>
        </p:nvSpPr>
        <p:spPr>
          <a:xfrm>
            <a:off x="10382250" y="3378200"/>
            <a:ext cx="571500"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36"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837"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838"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839"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840"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841"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842"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843" name="Line"/>
          <p:cNvSpPr/>
          <p:nvPr/>
        </p:nvSpPr>
        <p:spPr>
          <a:xfrm>
            <a:off x="113655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844" name="Sometimes we feel all over the place…"/>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Sometimes we feel all over the place </a:t>
            </a:r>
          </a:p>
          <a:p>
            <a:pPr defTabSz="1130300">
              <a:defRPr sz="2400">
                <a:solidFill>
                  <a:srgbClr val="000000"/>
                </a:solidFill>
                <a:effectLst>
                  <a:outerShdw sx="100000" sy="100000" kx="0" ky="0" algn="b" rotWithShape="0" blurRad="25400" dist="23998" dir="2700000">
                    <a:srgbClr val="000000">
                      <a:alpha val="31034"/>
                    </a:srgbClr>
                  </a:outerShdw>
                </a:effectLst>
              </a:defRPr>
            </a:pPr>
            <a:r>
              <a:t>- sick - afraid - or maybe nothing at all.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 name="Just what is the nature of God…"/>
          <p:cNvSpPr txBox="1"/>
          <p:nvPr/>
        </p:nvSpPr>
        <p:spPr>
          <a:xfrm>
            <a:off x="44573" y="4057649"/>
            <a:ext cx="19405601" cy="5219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i="1" sz="4800">
                <a:effectLst>
                  <a:outerShdw sx="100000" sy="100000" kx="0" ky="0" algn="b" rotWithShape="0" blurRad="12700" dist="63500" dir="18900000">
                    <a:srgbClr val="000000"/>
                  </a:outerShdw>
                </a:effectLst>
                <a:latin typeface="Palatino"/>
                <a:ea typeface="Palatino"/>
                <a:cs typeface="Palatino"/>
                <a:sym typeface="Palatino"/>
              </a:defRPr>
            </a:pPr>
            <a:r>
              <a:t>Just what is the nature of God </a:t>
            </a:r>
          </a:p>
          <a:p>
            <a:pPr>
              <a:lnSpc>
                <a:spcPct val="110000"/>
              </a:lnSpc>
              <a:defRPr b="1" i="1" sz="4800">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i="1" sz="4800">
                <a:effectLst>
                  <a:outerShdw sx="100000" sy="100000" kx="0" ky="0" algn="b" rotWithShape="0" blurRad="12700" dist="63500" dir="18900000">
                    <a:srgbClr val="000000"/>
                  </a:outerShdw>
                </a:effectLst>
                <a:latin typeface="Palatino"/>
                <a:ea typeface="Palatino"/>
                <a:cs typeface="Palatino"/>
                <a:sym typeface="Palatino"/>
              </a:defRPr>
            </a:pPr>
            <a:r>
              <a:t>                             and the divinity within man</a:t>
            </a:r>
          </a:p>
          <a:p>
            <a:pPr>
              <a:lnSpc>
                <a:spcPct val="110000"/>
              </a:lnSpc>
              <a:defRPr b="1" i="1" sz="4800">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i="1" sz="4800">
                <a:effectLst>
                  <a:outerShdw sx="100000" sy="100000" kx="0" ky="0" algn="b" rotWithShape="0" blurRad="12700" dist="63500" dir="18900000">
                    <a:srgbClr val="000000"/>
                  </a:outerShdw>
                </a:effectLst>
                <a:latin typeface="Palatino"/>
                <a:ea typeface="Palatino"/>
                <a:cs typeface="Palatino"/>
                <a:sym typeface="Palatino"/>
              </a:defRPr>
            </a:pPr>
            <a:r>
              <a:t>How are we like God in this mortal realm?</a:t>
            </a:r>
          </a:p>
        </p:txBody>
      </p:sp>
      <p:sp>
        <p:nvSpPr>
          <p:cNvPr id="295"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8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9"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850" name="Oval"/>
          <p:cNvSpPr/>
          <p:nvPr/>
        </p:nvSpPr>
        <p:spPr>
          <a:xfrm>
            <a:off x="10025801" y="39370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51" name="Oval"/>
          <p:cNvSpPr/>
          <p:nvPr/>
        </p:nvSpPr>
        <p:spPr>
          <a:xfrm>
            <a:off x="10025801" y="47752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52" name="Oval"/>
          <p:cNvSpPr/>
          <p:nvPr/>
        </p:nvSpPr>
        <p:spPr>
          <a:xfrm>
            <a:off x="10025801" y="6118423"/>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53" name="Oval"/>
          <p:cNvSpPr/>
          <p:nvPr/>
        </p:nvSpPr>
        <p:spPr>
          <a:xfrm>
            <a:off x="10025801" y="56134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54" name="Oval"/>
          <p:cNvSpPr/>
          <p:nvPr/>
        </p:nvSpPr>
        <p:spPr>
          <a:xfrm>
            <a:off x="10025801" y="43561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55" name="Oval"/>
          <p:cNvSpPr/>
          <p:nvPr/>
        </p:nvSpPr>
        <p:spPr>
          <a:xfrm>
            <a:off x="10025801" y="51943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56" name="Oval"/>
          <p:cNvSpPr/>
          <p:nvPr/>
        </p:nvSpPr>
        <p:spPr>
          <a:xfrm>
            <a:off x="10025801" y="3431976"/>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57"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858"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859"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860"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861"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862"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863"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864"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865" name="We can learn how to make choices…"/>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We can learn how to make choices </a:t>
            </a:r>
          </a:p>
          <a:p>
            <a:pPr defTabSz="1130300">
              <a:defRPr sz="2400">
                <a:solidFill>
                  <a:srgbClr val="000000"/>
                </a:solidFill>
                <a:effectLst>
                  <a:outerShdw sx="100000" sy="100000" kx="0" ky="0" algn="b" rotWithShape="0" blurRad="25400" dist="23998" dir="2700000">
                    <a:srgbClr val="000000">
                      <a:alpha val="31034"/>
                    </a:srgbClr>
                  </a:outerShdw>
                </a:effectLst>
              </a:defRPr>
            </a:pPr>
            <a:r>
              <a:t>and receive from the heavens or earth ways to keep centered in LIFE.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8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0"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871" name="Oval"/>
          <p:cNvSpPr/>
          <p:nvPr/>
        </p:nvSpPr>
        <p:spPr>
          <a:xfrm>
            <a:off x="10025801" y="39370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72" name="Oval"/>
          <p:cNvSpPr/>
          <p:nvPr/>
        </p:nvSpPr>
        <p:spPr>
          <a:xfrm>
            <a:off x="10025801" y="47752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73" name="Oval"/>
          <p:cNvSpPr/>
          <p:nvPr/>
        </p:nvSpPr>
        <p:spPr>
          <a:xfrm>
            <a:off x="10025801" y="6118423"/>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74" name="Oval"/>
          <p:cNvSpPr/>
          <p:nvPr/>
        </p:nvSpPr>
        <p:spPr>
          <a:xfrm>
            <a:off x="10025801" y="56134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75" name="Oval"/>
          <p:cNvSpPr/>
          <p:nvPr/>
        </p:nvSpPr>
        <p:spPr>
          <a:xfrm>
            <a:off x="10025801" y="43561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76" name="Oval"/>
          <p:cNvSpPr/>
          <p:nvPr/>
        </p:nvSpPr>
        <p:spPr>
          <a:xfrm>
            <a:off x="10025801" y="51943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77" name="Oval"/>
          <p:cNvSpPr/>
          <p:nvPr/>
        </p:nvSpPr>
        <p:spPr>
          <a:xfrm>
            <a:off x="10025801" y="3431976"/>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78"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879"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880"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881"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882"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883"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884"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885"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886" name="We may be centered in peace. ……"/>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We may be centered in peace. …</a:t>
            </a:r>
          </a:p>
          <a:p>
            <a:pPr defTabSz="1130300">
              <a:defRPr sz="2400">
                <a:solidFill>
                  <a:srgbClr val="000000"/>
                </a:solidFill>
                <a:effectLst>
                  <a:outerShdw sx="100000" sy="100000" kx="0" ky="0" algn="b" rotWithShape="0" blurRad="25400" dist="23998" dir="2700000">
                    <a:srgbClr val="000000">
                      <a:alpha val="31034"/>
                    </a:srgbClr>
                  </a:outerShdw>
                </a:effectLst>
              </a:defRPr>
            </a:pPr>
            <a:r>
              <a:t>-awakened to some form of learning, health, joy, love, or life. </a:t>
            </a:r>
          </a:p>
        </p:txBody>
      </p:sp>
      <p:pic>
        <p:nvPicPr>
          <p:cNvPr id="887" name="Screen Shot 2019-03-06 at 6.14.37 AM.png" descr="Screen Shot 2019-03-06 at 6.14.37 AM.png"/>
          <p:cNvPicPr>
            <a:picLocks noChangeAspect="1"/>
          </p:cNvPicPr>
          <p:nvPr/>
        </p:nvPicPr>
        <p:blipFill>
          <a:blip r:embed="rId4">
            <a:extLst/>
          </a:blip>
          <a:stretch>
            <a:fillRect/>
          </a:stretch>
        </p:blipFill>
        <p:spPr>
          <a:xfrm>
            <a:off x="8330351" y="3288109"/>
            <a:ext cx="3962401" cy="6159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8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2"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893" name="Oval"/>
          <p:cNvSpPr/>
          <p:nvPr/>
        </p:nvSpPr>
        <p:spPr>
          <a:xfrm>
            <a:off x="10635401" y="39370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94" name="Oval"/>
          <p:cNvSpPr/>
          <p:nvPr/>
        </p:nvSpPr>
        <p:spPr>
          <a:xfrm>
            <a:off x="11092601" y="47625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95" name="Oval"/>
          <p:cNvSpPr/>
          <p:nvPr/>
        </p:nvSpPr>
        <p:spPr>
          <a:xfrm>
            <a:off x="12095901" y="65151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96" name="Oval"/>
          <p:cNvSpPr/>
          <p:nvPr/>
        </p:nvSpPr>
        <p:spPr>
          <a:xfrm>
            <a:off x="12743601" y="57658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97" name="Oval"/>
          <p:cNvSpPr/>
          <p:nvPr/>
        </p:nvSpPr>
        <p:spPr>
          <a:xfrm>
            <a:off x="11499001" y="42799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98" name="Oval"/>
          <p:cNvSpPr/>
          <p:nvPr/>
        </p:nvSpPr>
        <p:spPr>
          <a:xfrm>
            <a:off x="10546501" y="5148262"/>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899" name="Oval"/>
          <p:cNvSpPr/>
          <p:nvPr/>
        </p:nvSpPr>
        <p:spPr>
          <a:xfrm>
            <a:off x="11892701" y="3393876"/>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00"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901"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902"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903"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904"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905"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906"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907"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908" name="Or we may choose to be in anger, blame or some form of fear."/>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Or we may choose to be in anger, blame or some form of fear.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9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3"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914" name="Oval"/>
          <p:cNvSpPr/>
          <p:nvPr/>
        </p:nvSpPr>
        <p:spPr>
          <a:xfrm>
            <a:off x="8705001" y="39624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15" name="Oval"/>
          <p:cNvSpPr/>
          <p:nvPr/>
        </p:nvSpPr>
        <p:spPr>
          <a:xfrm>
            <a:off x="8222401" y="49276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16" name="Oval"/>
          <p:cNvSpPr/>
          <p:nvPr/>
        </p:nvSpPr>
        <p:spPr>
          <a:xfrm>
            <a:off x="7308001" y="65151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17" name="Oval"/>
          <p:cNvSpPr/>
          <p:nvPr/>
        </p:nvSpPr>
        <p:spPr>
          <a:xfrm>
            <a:off x="6660301" y="58674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18" name="Oval"/>
          <p:cNvSpPr/>
          <p:nvPr/>
        </p:nvSpPr>
        <p:spPr>
          <a:xfrm>
            <a:off x="8451001" y="45720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19" name="Oval"/>
          <p:cNvSpPr/>
          <p:nvPr/>
        </p:nvSpPr>
        <p:spPr>
          <a:xfrm>
            <a:off x="7308001" y="5300662"/>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20" name="Oval"/>
          <p:cNvSpPr/>
          <p:nvPr/>
        </p:nvSpPr>
        <p:spPr>
          <a:xfrm>
            <a:off x="8222401" y="3546276"/>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2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922"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923"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924"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925"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92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927"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928"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929" name="Or we may decide to not care, turn our feelings off, and feel numb or nothing."/>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Or we may decide to not care, turn our feelings off, and feel numb or nothing.</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9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4"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935" name="Oval"/>
          <p:cNvSpPr/>
          <p:nvPr/>
        </p:nvSpPr>
        <p:spPr>
          <a:xfrm>
            <a:off x="10025801" y="39370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36" name="Oval"/>
          <p:cNvSpPr/>
          <p:nvPr/>
        </p:nvSpPr>
        <p:spPr>
          <a:xfrm>
            <a:off x="10025801" y="47752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37" name="Oval"/>
          <p:cNvSpPr/>
          <p:nvPr/>
        </p:nvSpPr>
        <p:spPr>
          <a:xfrm>
            <a:off x="10025801" y="6118423"/>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38" name="Oval"/>
          <p:cNvSpPr/>
          <p:nvPr/>
        </p:nvSpPr>
        <p:spPr>
          <a:xfrm>
            <a:off x="10025801" y="56134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39" name="Oval"/>
          <p:cNvSpPr/>
          <p:nvPr/>
        </p:nvSpPr>
        <p:spPr>
          <a:xfrm>
            <a:off x="10025801" y="43561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40" name="Oval"/>
          <p:cNvSpPr/>
          <p:nvPr/>
        </p:nvSpPr>
        <p:spPr>
          <a:xfrm>
            <a:off x="10025801" y="51943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41" name="Oval"/>
          <p:cNvSpPr/>
          <p:nvPr/>
        </p:nvSpPr>
        <p:spPr>
          <a:xfrm>
            <a:off x="10025801" y="3431976"/>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42"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943"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944"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945"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946"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947"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948"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949"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950" name="To be awakened…"/>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To be awakened</a:t>
            </a:r>
          </a:p>
          <a:p>
            <a:pPr defTabSz="1130300">
              <a:defRPr sz="2400">
                <a:solidFill>
                  <a:srgbClr val="000000"/>
                </a:solidFill>
                <a:effectLst>
                  <a:outerShdw sx="100000" sy="100000" kx="0" ky="0" algn="b" rotWithShape="0" blurRad="25400" dist="23998" dir="2700000">
                    <a:srgbClr val="000000">
                      <a:alpha val="31034"/>
                    </a:srgbClr>
                  </a:outerShdw>
                </a:effectLst>
              </a:defRPr>
            </a:pPr>
            <a:r>
              <a:t>Each center has a test or lesson to learn.</a:t>
            </a:r>
          </a:p>
        </p:txBody>
      </p:sp>
      <p:pic>
        <p:nvPicPr>
          <p:cNvPr id="951" name="Screen Shot 2019-03-06 at 6.14.37 AM.png" descr="Screen Shot 2019-03-06 at 6.14.37 AM.png"/>
          <p:cNvPicPr>
            <a:picLocks noChangeAspect="1"/>
          </p:cNvPicPr>
          <p:nvPr/>
        </p:nvPicPr>
        <p:blipFill>
          <a:blip r:embed="rId4">
            <a:extLst/>
          </a:blip>
          <a:stretch>
            <a:fillRect/>
          </a:stretch>
        </p:blipFill>
        <p:spPr>
          <a:xfrm>
            <a:off x="8483600" y="3191073"/>
            <a:ext cx="3962400" cy="6159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9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6"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957" name="Oval"/>
          <p:cNvSpPr/>
          <p:nvPr/>
        </p:nvSpPr>
        <p:spPr>
          <a:xfrm>
            <a:off x="10025801" y="39370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58" name="Oval"/>
          <p:cNvSpPr/>
          <p:nvPr/>
        </p:nvSpPr>
        <p:spPr>
          <a:xfrm>
            <a:off x="10025801" y="47752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59" name="Oval"/>
          <p:cNvSpPr/>
          <p:nvPr/>
        </p:nvSpPr>
        <p:spPr>
          <a:xfrm>
            <a:off x="10025801" y="6118423"/>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60" name="Oval"/>
          <p:cNvSpPr/>
          <p:nvPr/>
        </p:nvSpPr>
        <p:spPr>
          <a:xfrm>
            <a:off x="10025801" y="56134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61" name="Oval"/>
          <p:cNvSpPr/>
          <p:nvPr/>
        </p:nvSpPr>
        <p:spPr>
          <a:xfrm>
            <a:off x="10025801" y="43561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62" name="Oval"/>
          <p:cNvSpPr/>
          <p:nvPr/>
        </p:nvSpPr>
        <p:spPr>
          <a:xfrm>
            <a:off x="10025801" y="51943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63" name="Oval"/>
          <p:cNvSpPr/>
          <p:nvPr/>
        </p:nvSpPr>
        <p:spPr>
          <a:xfrm>
            <a:off x="10025801" y="3431976"/>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64"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965"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966"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967"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968"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969"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970"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971"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972" name="Life is a journey to learn to trust our simple living centers"/>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Life is a journey to learn to trust our simple living centers</a:t>
            </a:r>
          </a:p>
        </p:txBody>
      </p:sp>
      <p:pic>
        <p:nvPicPr>
          <p:cNvPr id="973" name="Screen Shot 2019-03-06 at 6.14.37 AM.png" descr="Screen Shot 2019-03-06 at 6.14.37 AM.png"/>
          <p:cNvPicPr>
            <a:picLocks noChangeAspect="1"/>
          </p:cNvPicPr>
          <p:nvPr/>
        </p:nvPicPr>
        <p:blipFill>
          <a:blip r:embed="rId4">
            <a:extLst/>
          </a:blip>
          <a:stretch>
            <a:fillRect/>
          </a:stretch>
        </p:blipFill>
        <p:spPr>
          <a:xfrm>
            <a:off x="8483600" y="3191073"/>
            <a:ext cx="3962400" cy="6159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977"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978" name="Oval"/>
          <p:cNvSpPr/>
          <p:nvPr/>
        </p:nvSpPr>
        <p:spPr>
          <a:xfrm>
            <a:off x="10025801" y="3937000"/>
            <a:ext cx="571501" cy="304800"/>
          </a:xfrm>
          <a:prstGeom prst="ellipse">
            <a:avLst/>
          </a:prstGeom>
          <a:gradFill>
            <a:gsLst>
              <a:gs pos="0">
                <a:srgbClr val="2A4FF8">
                  <a:alpha val="50000"/>
                </a:srgbClr>
              </a:gs>
              <a:gs pos="100000">
                <a:srgbClr val="22DEF0">
                  <a:alpha val="50000"/>
                </a:srgb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79" name="Oval"/>
          <p:cNvSpPr/>
          <p:nvPr/>
        </p:nvSpPr>
        <p:spPr>
          <a:xfrm>
            <a:off x="10025801" y="4775200"/>
            <a:ext cx="571501" cy="304800"/>
          </a:xfrm>
          <a:prstGeom prst="ellipse">
            <a:avLst/>
          </a:prstGeom>
          <a:gradFill>
            <a:gsLst>
              <a:gs pos="0">
                <a:srgbClr val="55F81B">
                  <a:alpha val="50000"/>
                </a:srgbClr>
              </a:gs>
              <a:gs pos="100000">
                <a:srgbClr val="48F03B">
                  <a:alpha val="50000"/>
                </a:srgb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80" name="Oval"/>
          <p:cNvSpPr/>
          <p:nvPr/>
        </p:nvSpPr>
        <p:spPr>
          <a:xfrm>
            <a:off x="10025801" y="6118423"/>
            <a:ext cx="571501" cy="304801"/>
          </a:xfrm>
          <a:prstGeom prst="ellipse">
            <a:avLst/>
          </a:prstGeom>
          <a:solidFill>
            <a:schemeClr val="accent5">
              <a:hueOff val="100859"/>
              <a:satOff val="-13629"/>
              <a:lumOff val="23879"/>
              <a:alpha val="91468"/>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81" name="Oval"/>
          <p:cNvSpPr/>
          <p:nvPr/>
        </p:nvSpPr>
        <p:spPr>
          <a:xfrm>
            <a:off x="10025801" y="5613400"/>
            <a:ext cx="571501" cy="304800"/>
          </a:xfrm>
          <a:prstGeom prst="ellipse">
            <a:avLst/>
          </a:prstGeom>
          <a:solidFill>
            <a:schemeClr val="accent6">
              <a:hueOff val="105381"/>
              <a:satOff val="14341"/>
              <a:lumOff val="10801"/>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82" name="Oval"/>
          <p:cNvSpPr/>
          <p:nvPr/>
        </p:nvSpPr>
        <p:spPr>
          <a:xfrm>
            <a:off x="10025801" y="4356100"/>
            <a:ext cx="571501" cy="304800"/>
          </a:xfrm>
          <a:prstGeom prst="ellipse">
            <a:avLst/>
          </a:prstGeom>
          <a:gradFill>
            <a:gsLst>
              <a:gs pos="0">
                <a:srgbClr val="0FF8D9">
                  <a:alpha val="50000"/>
                </a:srgbClr>
              </a:gs>
              <a:gs pos="100000">
                <a:srgbClr val="1CF0BD">
                  <a:alpha val="50000"/>
                </a:srgb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83" name="Oval"/>
          <p:cNvSpPr/>
          <p:nvPr/>
        </p:nvSpPr>
        <p:spPr>
          <a:xfrm>
            <a:off x="10025801" y="5194300"/>
            <a:ext cx="571501" cy="304800"/>
          </a:xfrm>
          <a:prstGeom prst="ellipse">
            <a:avLst/>
          </a:prstGeom>
          <a:gradFill>
            <a:gsLst>
              <a:gs pos="0">
                <a:srgbClr val="F8F729">
                  <a:alpha val="77203"/>
                </a:srgbClr>
              </a:gs>
              <a:gs pos="100000">
                <a:srgbClr val="F0ED24">
                  <a:alpha val="77203"/>
                </a:srgbClr>
              </a:gs>
            </a:gsLst>
            <a:lin ang="5400000"/>
          </a:gradFill>
          <a:ln w="12700">
            <a:miter lim="400000"/>
          </a:ln>
          <a:effectLst>
            <a:outerShdw sx="100000" sy="100000" kx="0" ky="0" algn="b" rotWithShape="0" blurRad="76200" dist="0" dir="18900000">
              <a:srgbClr val="D6DA3B">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84" name="Oval"/>
          <p:cNvSpPr/>
          <p:nvPr/>
        </p:nvSpPr>
        <p:spPr>
          <a:xfrm>
            <a:off x="10025801" y="3431976"/>
            <a:ext cx="571501" cy="304801"/>
          </a:xfrm>
          <a:prstGeom prst="ellipse">
            <a:avLst/>
          </a:prstGeom>
          <a:gradFill>
            <a:gsLst>
              <a:gs pos="0">
                <a:srgbClr val="A81EF8">
                  <a:alpha val="50000"/>
                </a:srgbClr>
              </a:gs>
              <a:gs pos="100000">
                <a:srgbClr val="F02BE4">
                  <a:alpha val="50000"/>
                </a:srgb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85"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986"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987" name="With our choices…"/>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With our choices</a:t>
            </a:r>
          </a:p>
          <a:p>
            <a:pPr defTabSz="1130300">
              <a:defRPr sz="2400">
                <a:solidFill>
                  <a:srgbClr val="000000"/>
                </a:solidFill>
                <a:effectLst>
                  <a:outerShdw sx="100000" sy="100000" kx="0" ky="0" algn="b" rotWithShape="0" blurRad="25400" dist="23998" dir="2700000">
                    <a:srgbClr val="000000">
                      <a:alpha val="31034"/>
                    </a:srgbClr>
                  </a:outerShdw>
                </a:effectLst>
              </a:defRPr>
            </a:pPr>
            <a:r>
              <a:t>We can learn to turn all of our lights on inside us</a:t>
            </a:r>
          </a:p>
        </p:txBody>
      </p:sp>
      <p:sp>
        <p:nvSpPr>
          <p:cNvPr id="9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992"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993" name="Oval"/>
          <p:cNvSpPr/>
          <p:nvPr/>
        </p:nvSpPr>
        <p:spPr>
          <a:xfrm>
            <a:off x="10025801" y="3937000"/>
            <a:ext cx="571501" cy="304800"/>
          </a:xfrm>
          <a:prstGeom prst="ellipse">
            <a:avLst/>
          </a:prstGeom>
          <a:gradFill>
            <a:gsLst>
              <a:gs pos="0">
                <a:srgbClr val="2A4FF8">
                  <a:alpha val="50000"/>
                </a:srgbClr>
              </a:gs>
              <a:gs pos="100000">
                <a:srgbClr val="22DEF0">
                  <a:alpha val="50000"/>
                </a:srgb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94" name="Oval"/>
          <p:cNvSpPr/>
          <p:nvPr/>
        </p:nvSpPr>
        <p:spPr>
          <a:xfrm>
            <a:off x="10025801" y="4775200"/>
            <a:ext cx="571501" cy="304800"/>
          </a:xfrm>
          <a:prstGeom prst="ellipse">
            <a:avLst/>
          </a:prstGeom>
          <a:gradFill>
            <a:gsLst>
              <a:gs pos="0">
                <a:srgbClr val="55F81B">
                  <a:alpha val="50000"/>
                </a:srgbClr>
              </a:gs>
              <a:gs pos="100000">
                <a:srgbClr val="48F03B">
                  <a:alpha val="50000"/>
                </a:srgb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95" name="Oval"/>
          <p:cNvSpPr/>
          <p:nvPr/>
        </p:nvSpPr>
        <p:spPr>
          <a:xfrm>
            <a:off x="10025801" y="6118423"/>
            <a:ext cx="571501" cy="304801"/>
          </a:xfrm>
          <a:prstGeom prst="ellipse">
            <a:avLst/>
          </a:prstGeom>
          <a:solidFill>
            <a:schemeClr val="accent5">
              <a:hueOff val="100859"/>
              <a:satOff val="-13629"/>
              <a:lumOff val="23879"/>
              <a:alpha val="91468"/>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96" name="Oval"/>
          <p:cNvSpPr/>
          <p:nvPr/>
        </p:nvSpPr>
        <p:spPr>
          <a:xfrm>
            <a:off x="10025801" y="5613400"/>
            <a:ext cx="571501" cy="304800"/>
          </a:xfrm>
          <a:prstGeom prst="ellipse">
            <a:avLst/>
          </a:prstGeom>
          <a:solidFill>
            <a:schemeClr val="accent6">
              <a:hueOff val="105381"/>
              <a:satOff val="14341"/>
              <a:lumOff val="10801"/>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97" name="Oval"/>
          <p:cNvSpPr/>
          <p:nvPr/>
        </p:nvSpPr>
        <p:spPr>
          <a:xfrm>
            <a:off x="10025801" y="4356100"/>
            <a:ext cx="571501" cy="304800"/>
          </a:xfrm>
          <a:prstGeom prst="ellipse">
            <a:avLst/>
          </a:prstGeom>
          <a:gradFill>
            <a:gsLst>
              <a:gs pos="0">
                <a:srgbClr val="0FF8D9">
                  <a:alpha val="50000"/>
                </a:srgbClr>
              </a:gs>
              <a:gs pos="100000">
                <a:srgbClr val="1CF0BD">
                  <a:alpha val="50000"/>
                </a:srgb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98" name="Oval"/>
          <p:cNvSpPr/>
          <p:nvPr/>
        </p:nvSpPr>
        <p:spPr>
          <a:xfrm>
            <a:off x="10025801" y="5194300"/>
            <a:ext cx="571501" cy="304800"/>
          </a:xfrm>
          <a:prstGeom prst="ellipse">
            <a:avLst/>
          </a:prstGeom>
          <a:gradFill>
            <a:gsLst>
              <a:gs pos="0">
                <a:srgbClr val="F8F729">
                  <a:alpha val="77203"/>
                </a:srgbClr>
              </a:gs>
              <a:gs pos="100000">
                <a:srgbClr val="F0ED24">
                  <a:alpha val="77203"/>
                </a:srgbClr>
              </a:gs>
            </a:gsLst>
            <a:lin ang="5400000"/>
          </a:gradFill>
          <a:ln w="12700">
            <a:miter lim="400000"/>
          </a:ln>
          <a:effectLst>
            <a:outerShdw sx="100000" sy="100000" kx="0" ky="0" algn="b" rotWithShape="0" blurRad="76200" dist="0" dir="18900000">
              <a:srgbClr val="D6DA3B">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999" name="Oval"/>
          <p:cNvSpPr/>
          <p:nvPr/>
        </p:nvSpPr>
        <p:spPr>
          <a:xfrm>
            <a:off x="10025801" y="3431976"/>
            <a:ext cx="571501" cy="304801"/>
          </a:xfrm>
          <a:prstGeom prst="ellipse">
            <a:avLst/>
          </a:prstGeom>
          <a:gradFill>
            <a:gsLst>
              <a:gs pos="0">
                <a:srgbClr val="A81EF8">
                  <a:alpha val="50000"/>
                </a:srgbClr>
              </a:gs>
              <a:gs pos="100000">
                <a:srgbClr val="F02BE4">
                  <a:alpha val="50000"/>
                </a:srgbClr>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000"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001"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002" name="They are like a rainbow"/>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They are like a rainbow</a:t>
            </a:r>
          </a:p>
        </p:txBody>
      </p:sp>
      <p:pic>
        <p:nvPicPr>
          <p:cNvPr id="1003" name="Screen Shot 2019-03-04 at 10.42.40 AM.png" descr="Screen Shot 2019-03-04 at 10.42.40 AM.png"/>
          <p:cNvPicPr>
            <a:picLocks noChangeAspect="1"/>
          </p:cNvPicPr>
          <p:nvPr/>
        </p:nvPicPr>
        <p:blipFill>
          <a:blip r:embed="rId4">
            <a:alphaModFix amt="96301"/>
            <a:extLst/>
          </a:blip>
          <a:stretch>
            <a:fillRect/>
          </a:stretch>
        </p:blipFill>
        <p:spPr>
          <a:xfrm>
            <a:off x="12291800" y="3393426"/>
            <a:ext cx="8171670" cy="5447780"/>
          </a:xfrm>
          <a:prstGeom prst="rect">
            <a:avLst/>
          </a:prstGeom>
          <a:ln w="12700">
            <a:miter lim="400000"/>
          </a:ln>
        </p:spPr>
      </p:pic>
      <p:sp>
        <p:nvSpPr>
          <p:cNvPr id="10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0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9"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010" name="Oval"/>
          <p:cNvSpPr/>
          <p:nvPr/>
        </p:nvSpPr>
        <p:spPr>
          <a:xfrm>
            <a:off x="10025801" y="39370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011" name="Oval"/>
          <p:cNvSpPr/>
          <p:nvPr/>
        </p:nvSpPr>
        <p:spPr>
          <a:xfrm>
            <a:off x="10025801" y="47752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012" name="Oval"/>
          <p:cNvSpPr/>
          <p:nvPr/>
        </p:nvSpPr>
        <p:spPr>
          <a:xfrm>
            <a:off x="9400971" y="6118423"/>
            <a:ext cx="1821161" cy="2773364"/>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013" name="Oval"/>
          <p:cNvSpPr/>
          <p:nvPr/>
        </p:nvSpPr>
        <p:spPr>
          <a:xfrm>
            <a:off x="10025801" y="56134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014" name="Oval"/>
          <p:cNvSpPr/>
          <p:nvPr/>
        </p:nvSpPr>
        <p:spPr>
          <a:xfrm>
            <a:off x="10025801" y="43561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015" name="Oval"/>
          <p:cNvSpPr/>
          <p:nvPr/>
        </p:nvSpPr>
        <p:spPr>
          <a:xfrm>
            <a:off x="10025801" y="51943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016" name="Oval"/>
          <p:cNvSpPr/>
          <p:nvPr/>
        </p:nvSpPr>
        <p:spPr>
          <a:xfrm>
            <a:off x="10025801" y="3431976"/>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017"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018"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019"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020"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021"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022"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023"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024"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025" name="One of our first lessons to learn or questions to ask ourselves is …"/>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One of our first lessons to learn or questions to ask ourselves is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0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30"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031"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032"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033"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034"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035"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036" name="Is my strength from the earth…"/>
          <p:cNvSpPr/>
          <p:nvPr/>
        </p:nvSpPr>
        <p:spPr>
          <a:xfrm>
            <a:off x="31496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Is my strength from the earth </a:t>
            </a:r>
          </a:p>
          <a:p>
            <a:pPr defTabSz="1130300">
              <a:defRPr sz="2400">
                <a:solidFill>
                  <a:srgbClr val="000000"/>
                </a:solidFill>
                <a:effectLst>
                  <a:outerShdw sx="100000" sy="100000" kx="0" ky="0" algn="b" rotWithShape="0" blurRad="25400" dist="23998" dir="2700000">
                    <a:srgbClr val="000000">
                      <a:alpha val="31034"/>
                    </a:srgbClr>
                  </a:outerShdw>
                </a:effectLst>
              </a:defRPr>
            </a:pPr>
            <a:r>
              <a:t>from choosing healthy foods and turning the lights on</a:t>
            </a:r>
          </a:p>
          <a:p>
            <a:pPr defTabSz="1130300">
              <a:defRPr sz="2400">
                <a:solidFill>
                  <a:srgbClr val="000000"/>
                </a:solidFill>
                <a:effectLst>
                  <a:outerShdw sx="100000" sy="100000" kx="0" ky="0" algn="b" rotWithShape="0" blurRad="25400" dist="23998" dir="2700000">
                    <a:srgbClr val="000000">
                      <a:alpha val="31034"/>
                    </a:srgbClr>
                  </a:outerShdw>
                </a:effectLst>
              </a:defRPr>
            </a:pPr>
            <a:r>
              <a:t>or following the crowd in fear of being different? </a:t>
            </a:r>
          </a:p>
        </p:txBody>
      </p:sp>
      <p:pic>
        <p:nvPicPr>
          <p:cNvPr id="1037" name="Screen Shot 2019-03-06 at 6.28.37 AM.png" descr="Screen Shot 2019-03-06 at 6.28.37 AM.png"/>
          <p:cNvPicPr>
            <a:picLocks noChangeAspect="1"/>
          </p:cNvPicPr>
          <p:nvPr/>
        </p:nvPicPr>
        <p:blipFill>
          <a:blip r:embed="rId3">
            <a:extLst/>
          </a:blip>
          <a:stretch>
            <a:fillRect/>
          </a:stretch>
        </p:blipFill>
        <p:spPr>
          <a:xfrm>
            <a:off x="5590296" y="2861978"/>
            <a:ext cx="3937001" cy="6477001"/>
          </a:xfrm>
          <a:prstGeom prst="rect">
            <a:avLst/>
          </a:prstGeom>
          <a:ln w="12700">
            <a:miter lim="400000"/>
          </a:ln>
        </p:spPr>
      </p:pic>
      <p:pic>
        <p:nvPicPr>
          <p:cNvPr id="1038" name="Screen Shot 2019-03-06 at 6.29.48 AM.png" descr="Screen Shot 2019-03-06 at 6.29.48 AM.png"/>
          <p:cNvPicPr>
            <a:picLocks noChangeAspect="1"/>
          </p:cNvPicPr>
          <p:nvPr/>
        </p:nvPicPr>
        <p:blipFill>
          <a:blip r:embed="rId4">
            <a:extLst/>
          </a:blip>
          <a:stretch>
            <a:fillRect/>
          </a:stretch>
        </p:blipFill>
        <p:spPr>
          <a:xfrm>
            <a:off x="11218465" y="2881028"/>
            <a:ext cx="3403601" cy="64389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297"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2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9" name="Added revelation has come…"/>
          <p:cNvSpPr txBox="1"/>
          <p:nvPr/>
        </p:nvSpPr>
        <p:spPr>
          <a:xfrm>
            <a:off x="663207" y="5295478"/>
            <a:ext cx="19405601" cy="3271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i="1" sz="5900">
                <a:effectLst>
                  <a:outerShdw sx="100000" sy="100000" kx="0" ky="0" algn="b" rotWithShape="0" blurRad="12700" dist="63500" dir="18900000">
                    <a:srgbClr val="000000"/>
                  </a:outerShdw>
                </a:effectLst>
                <a:latin typeface="Palatino"/>
                <a:ea typeface="Palatino"/>
                <a:cs typeface="Palatino"/>
                <a:sym typeface="Palatino"/>
              </a:defRPr>
            </a:pPr>
            <a:r>
              <a:t>Added revelation has come</a:t>
            </a:r>
          </a:p>
          <a:p>
            <a:pPr>
              <a:lnSpc>
                <a:spcPct val="110000"/>
              </a:lnSpc>
              <a:defRPr i="1" sz="5900">
                <a:effectLst>
                  <a:outerShdw sx="100000" sy="100000" kx="0" ky="0" algn="b" rotWithShape="0" blurRad="12700" dist="63500" dir="18900000">
                    <a:srgbClr val="000000"/>
                  </a:outerShdw>
                </a:effectLst>
                <a:latin typeface="Palatino"/>
                <a:ea typeface="Palatino"/>
                <a:cs typeface="Palatino"/>
                <a:sym typeface="Palatino"/>
              </a:defRPr>
            </a:pPr>
            <a:r>
              <a:t>regarding the nature of God and how it relates to our health. </a:t>
            </a: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0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43"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044"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045"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046"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047"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048"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049" name="Is my strength from the earth…"/>
          <p:cNvSpPr/>
          <p:nvPr/>
        </p:nvSpPr>
        <p:spPr>
          <a:xfrm>
            <a:off x="31496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Is my strength from the earth </a:t>
            </a:r>
          </a:p>
          <a:p>
            <a:pPr defTabSz="1130300">
              <a:defRPr sz="2400">
                <a:solidFill>
                  <a:srgbClr val="000000"/>
                </a:solidFill>
                <a:effectLst>
                  <a:outerShdw sx="100000" sy="100000" kx="0" ky="0" algn="b" rotWithShape="0" blurRad="25400" dist="23998" dir="2700000">
                    <a:srgbClr val="000000">
                      <a:alpha val="31034"/>
                    </a:srgbClr>
                  </a:outerShdw>
                </a:effectLst>
              </a:defRPr>
            </a:pPr>
            <a:r>
              <a:t>from choosing healthy foods and turning the lights on</a:t>
            </a:r>
          </a:p>
          <a:p>
            <a:pPr defTabSz="1130300">
              <a:defRPr sz="2400">
                <a:solidFill>
                  <a:srgbClr val="000000"/>
                </a:solidFill>
                <a:effectLst>
                  <a:outerShdw sx="100000" sy="100000" kx="0" ky="0" algn="b" rotWithShape="0" blurRad="25400" dist="23998" dir="2700000">
                    <a:srgbClr val="000000">
                      <a:alpha val="31034"/>
                    </a:srgbClr>
                  </a:outerShdw>
                </a:effectLst>
              </a:defRPr>
            </a:pPr>
            <a:r>
              <a:t>or following the crowd in fear of being different? </a:t>
            </a:r>
          </a:p>
        </p:txBody>
      </p:sp>
      <p:pic>
        <p:nvPicPr>
          <p:cNvPr id="1050" name="Screen Shot 2019-03-06 at 6.25.12 AM.png" descr="Screen Shot 2019-03-06 at 6.25.12 AM.png"/>
          <p:cNvPicPr>
            <a:picLocks noChangeAspect="1"/>
          </p:cNvPicPr>
          <p:nvPr/>
        </p:nvPicPr>
        <p:blipFill>
          <a:blip r:embed="rId3">
            <a:alphaModFix amt="74639"/>
            <a:extLst/>
          </a:blip>
          <a:stretch>
            <a:fillRect/>
          </a:stretch>
        </p:blipFill>
        <p:spPr>
          <a:xfrm>
            <a:off x="13468399" y="4186065"/>
            <a:ext cx="4231416" cy="5579045"/>
          </a:xfrm>
          <a:prstGeom prst="rect">
            <a:avLst/>
          </a:prstGeom>
          <a:ln w="12700">
            <a:miter lim="400000"/>
          </a:ln>
        </p:spPr>
      </p:pic>
      <p:pic>
        <p:nvPicPr>
          <p:cNvPr id="1051" name="Screen Shot 2019-03-06 at 6.29.48 AM.png" descr="Screen Shot 2019-03-06 at 6.29.48 AM.png"/>
          <p:cNvPicPr>
            <a:picLocks noChangeAspect="1"/>
          </p:cNvPicPr>
          <p:nvPr/>
        </p:nvPicPr>
        <p:blipFill>
          <a:blip r:embed="rId4">
            <a:extLst/>
          </a:blip>
          <a:stretch>
            <a:fillRect/>
          </a:stretch>
        </p:blipFill>
        <p:spPr>
          <a:xfrm>
            <a:off x="8775700" y="2842928"/>
            <a:ext cx="3403600" cy="64389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0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6"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057"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058"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059"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060"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061"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062"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063"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064"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065" name="Do I simply not care and turning off my feeling of what I know?…"/>
          <p:cNvSpPr/>
          <p:nvPr/>
        </p:nvSpPr>
        <p:spPr>
          <a:xfrm>
            <a:off x="31496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Do I simply not care and turning off my feeling of what I know?</a:t>
            </a:r>
          </a:p>
          <a:p>
            <a:pPr defTabSz="1130300">
              <a:defRPr sz="2400">
                <a:solidFill>
                  <a:srgbClr val="000000"/>
                </a:solidFill>
                <a:effectLst>
                  <a:outerShdw sx="100000" sy="100000" kx="0" ky="0" algn="b" rotWithShape="0" blurRad="25400" dist="23998" dir="2700000">
                    <a:srgbClr val="000000">
                      <a:alpha val="31034"/>
                    </a:srgbClr>
                  </a:outerShdw>
                </a:effectLst>
              </a:defRPr>
            </a:pPr>
            <a:r>
              <a:t>Do our foods make us sleepy?</a:t>
            </a:r>
          </a:p>
        </p:txBody>
      </p:sp>
      <p:pic>
        <p:nvPicPr>
          <p:cNvPr id="1066" name="Screen Shot 2019-03-04 at 10.54.24 AM.png" descr="Screen Shot 2019-03-04 at 10.54.24 AM.png"/>
          <p:cNvPicPr>
            <a:picLocks noChangeAspect="1"/>
          </p:cNvPicPr>
          <p:nvPr/>
        </p:nvPicPr>
        <p:blipFill>
          <a:blip r:embed="rId4">
            <a:extLst/>
          </a:blip>
          <a:stretch>
            <a:fillRect/>
          </a:stretch>
        </p:blipFill>
        <p:spPr>
          <a:xfrm>
            <a:off x="3058219" y="3922166"/>
            <a:ext cx="3233701" cy="22234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0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1"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072"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073"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074"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075"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076"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077"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078"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079"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080" name="Am I tired of fighting the crowd?"/>
          <p:cNvSpPr/>
          <p:nvPr/>
        </p:nvSpPr>
        <p:spPr>
          <a:xfrm>
            <a:off x="31496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p>
          <a:p>
            <a:pPr defTabSz="1130300">
              <a:defRPr sz="2400">
                <a:solidFill>
                  <a:srgbClr val="000000"/>
                </a:solidFill>
                <a:effectLst>
                  <a:outerShdw sx="100000" sy="100000" kx="0" ky="0" algn="b" rotWithShape="0" blurRad="25400" dist="23998" dir="2700000">
                    <a:srgbClr val="000000">
                      <a:alpha val="31034"/>
                    </a:srgbClr>
                  </a:outerShdw>
                </a:effectLst>
              </a:defRPr>
            </a:pPr>
            <a:r>
              <a:t>Am I tired of fighting the crowd?</a:t>
            </a:r>
          </a:p>
        </p:txBody>
      </p:sp>
      <p:pic>
        <p:nvPicPr>
          <p:cNvPr id="1081" name="Screen Shot 2019-03-04 at 10.52.39 AM.png" descr="Screen Shot 2019-03-04 at 10.52.39 AM.png"/>
          <p:cNvPicPr>
            <a:picLocks noChangeAspect="1"/>
          </p:cNvPicPr>
          <p:nvPr/>
        </p:nvPicPr>
        <p:blipFill>
          <a:blip r:embed="rId4">
            <a:alphaModFix amt="27755"/>
            <a:extLst/>
          </a:blip>
          <a:stretch>
            <a:fillRect/>
          </a:stretch>
        </p:blipFill>
        <p:spPr>
          <a:xfrm>
            <a:off x="4588371" y="6716638"/>
            <a:ext cx="3055985" cy="2223458"/>
          </a:xfrm>
          <a:prstGeom prst="rect">
            <a:avLst/>
          </a:prstGeom>
          <a:ln w="12700">
            <a:miter lim="400000"/>
          </a:ln>
        </p:spPr>
      </p:pic>
      <p:pic>
        <p:nvPicPr>
          <p:cNvPr id="1082" name="Screen Shot 2019-03-04 at 10.54.24 AM.png" descr="Screen Shot 2019-03-04 at 10.54.24 AM.png"/>
          <p:cNvPicPr>
            <a:picLocks noChangeAspect="1"/>
          </p:cNvPicPr>
          <p:nvPr/>
        </p:nvPicPr>
        <p:blipFill>
          <a:blip r:embed="rId5">
            <a:alphaModFix amt="48515"/>
            <a:extLst/>
          </a:blip>
          <a:stretch>
            <a:fillRect/>
          </a:stretch>
        </p:blipFill>
        <p:spPr>
          <a:xfrm>
            <a:off x="3058219" y="3922166"/>
            <a:ext cx="3233701" cy="22234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0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7"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088" name="Simple  Living Centers"/>
          <p:cNvSpPr txBox="1"/>
          <p:nvPr/>
        </p:nvSpPr>
        <p:spPr>
          <a:xfrm>
            <a:off x="6887387" y="1951037"/>
            <a:ext cx="756122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Simple  Living Centers</a:t>
            </a:r>
          </a:p>
        </p:txBody>
      </p:sp>
      <p:sp>
        <p:nvSpPr>
          <p:cNvPr id="1089"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090"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091"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092"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093"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094"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095"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096" name="or Stressed."/>
          <p:cNvSpPr/>
          <p:nvPr/>
        </p:nvSpPr>
        <p:spPr>
          <a:xfrm>
            <a:off x="31496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or Stressed. </a:t>
            </a:r>
          </a:p>
        </p:txBody>
      </p:sp>
      <p:pic>
        <p:nvPicPr>
          <p:cNvPr id="1097" name="Screen Shot 2019-03-06 at 6.45.44 AM.png" descr="Screen Shot 2019-03-06 at 6.45.44 AM.png"/>
          <p:cNvPicPr>
            <a:picLocks noChangeAspect="1"/>
          </p:cNvPicPr>
          <p:nvPr/>
        </p:nvPicPr>
        <p:blipFill>
          <a:blip r:embed="rId4">
            <a:extLst/>
          </a:blip>
          <a:stretch>
            <a:fillRect/>
          </a:stretch>
        </p:blipFill>
        <p:spPr>
          <a:xfrm>
            <a:off x="14560032" y="3500454"/>
            <a:ext cx="4090435" cy="52337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1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2"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pic>
        <p:nvPicPr>
          <p:cNvPr id="1103" name="Screen Shot 2019-03-04 at 10.56.17 AM.png" descr="Screen Shot 2019-03-04 at 10.56.17 AM.png"/>
          <p:cNvPicPr>
            <a:picLocks noChangeAspect="1"/>
          </p:cNvPicPr>
          <p:nvPr/>
        </p:nvPicPr>
        <p:blipFill>
          <a:blip r:embed="rId4">
            <a:extLst/>
          </a:blip>
          <a:srcRect l="0" t="5003" r="6087" b="5011"/>
          <a:stretch>
            <a:fillRect/>
          </a:stretch>
        </p:blipFill>
        <p:spPr>
          <a:xfrm>
            <a:off x="9179327" y="2908288"/>
            <a:ext cx="2264548" cy="1577662"/>
          </a:xfrm>
          <a:custGeom>
            <a:avLst/>
            <a:gdLst/>
            <a:ahLst/>
            <a:cxnLst>
              <a:cxn ang="0">
                <a:pos x="wd2" y="hd2"/>
              </a:cxn>
              <a:cxn ang="5400000">
                <a:pos x="wd2" y="hd2"/>
              </a:cxn>
              <a:cxn ang="10800000">
                <a:pos x="wd2" y="hd2"/>
              </a:cxn>
              <a:cxn ang="16200000">
                <a:pos x="wd2" y="hd2"/>
              </a:cxn>
            </a:cxnLst>
            <a:rect l="0" t="0" r="r" b="b"/>
            <a:pathLst>
              <a:path w="20496" h="20595" fill="norm" stroke="1" extrusionOk="0">
                <a:moveTo>
                  <a:pt x="9188" y="0"/>
                </a:moveTo>
                <a:cubicBezTo>
                  <a:pt x="6294" y="0"/>
                  <a:pt x="3397" y="1004"/>
                  <a:pt x="1189" y="3015"/>
                </a:cubicBezTo>
                <a:cubicBezTo>
                  <a:pt x="743" y="3421"/>
                  <a:pt x="356" y="3859"/>
                  <a:pt x="0" y="4310"/>
                </a:cubicBezTo>
                <a:lnTo>
                  <a:pt x="0" y="16288"/>
                </a:lnTo>
                <a:cubicBezTo>
                  <a:pt x="356" y="16740"/>
                  <a:pt x="743" y="17173"/>
                  <a:pt x="1189" y="17578"/>
                </a:cubicBezTo>
                <a:cubicBezTo>
                  <a:pt x="5605" y="21600"/>
                  <a:pt x="12767" y="21600"/>
                  <a:pt x="17183" y="17578"/>
                </a:cubicBezTo>
                <a:cubicBezTo>
                  <a:pt x="21600" y="13557"/>
                  <a:pt x="21600" y="7037"/>
                  <a:pt x="17183" y="3015"/>
                </a:cubicBezTo>
                <a:cubicBezTo>
                  <a:pt x="14975" y="1004"/>
                  <a:pt x="12082" y="0"/>
                  <a:pt x="9188" y="0"/>
                </a:cubicBezTo>
                <a:close/>
              </a:path>
            </a:pathLst>
          </a:custGeom>
          <a:ln w="12700">
            <a:miter lim="400000"/>
          </a:ln>
          <a:effectLst>
            <a:outerShdw sx="100000" sy="100000" kx="0" ky="0" algn="b" rotWithShape="0" blurRad="76200" dist="0" dir="18900000">
              <a:srgbClr val="000000">
                <a:alpha val="80000"/>
              </a:srgbClr>
            </a:outerShdw>
          </a:effectLst>
        </p:spPr>
      </p:pic>
      <p:sp>
        <p:nvSpPr>
          <p:cNvPr id="1104"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105"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106"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107"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108"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109"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110"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111"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112" name="Is there another way?"/>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Is there another way?</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1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7"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118"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119"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120"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121"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122"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123"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124"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125"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126" name="We are in one of three states…"/>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We are in one of three states </a:t>
            </a:r>
          </a:p>
          <a:p>
            <a:pPr defTabSz="1130300">
              <a:defRPr sz="2400">
                <a:solidFill>
                  <a:srgbClr val="000000"/>
                </a:solidFill>
                <a:effectLst>
                  <a:outerShdw sx="100000" sy="100000" kx="0" ky="0" algn="b" rotWithShape="0" blurRad="25400" dist="23998" dir="2700000">
                    <a:srgbClr val="000000">
                      <a:alpha val="31034"/>
                    </a:srgbClr>
                  </a:outerShdw>
                </a:effectLst>
              </a:defRPr>
            </a:pPr>
            <a:r>
              <a:t>  I DONT CARE</a:t>
            </a:r>
          </a:p>
        </p:txBody>
      </p:sp>
      <p:pic>
        <p:nvPicPr>
          <p:cNvPr id="1127" name="Screen Shot 2019-03-04 at 11.00.24 AM.png" descr="Screen Shot 2019-03-04 at 11.00.24 AM.png"/>
          <p:cNvPicPr>
            <a:picLocks noChangeAspect="1"/>
          </p:cNvPicPr>
          <p:nvPr/>
        </p:nvPicPr>
        <p:blipFill>
          <a:blip r:embed="rId4">
            <a:extLst/>
          </a:blip>
          <a:stretch>
            <a:fillRect/>
          </a:stretch>
        </p:blipFill>
        <p:spPr>
          <a:xfrm>
            <a:off x="4394993" y="5783014"/>
            <a:ext cx="3310405" cy="31253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1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2"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133"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134"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135"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136"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137"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138"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139"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140" name="In peace or awakened to listen within to what we need."/>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In peace or awakened to listen within to what we need.</a:t>
            </a:r>
          </a:p>
        </p:txBody>
      </p:sp>
      <p:pic>
        <p:nvPicPr>
          <p:cNvPr id="1141" name="Screen Shot 2019-03-04 at 11.00.24 AM.png" descr="Screen Shot 2019-03-04 at 11.00.24 AM.png"/>
          <p:cNvPicPr>
            <a:picLocks noChangeAspect="1"/>
          </p:cNvPicPr>
          <p:nvPr/>
        </p:nvPicPr>
        <p:blipFill>
          <a:blip r:embed="rId4">
            <a:alphaModFix amt="27098"/>
            <a:extLst/>
          </a:blip>
          <a:stretch>
            <a:fillRect/>
          </a:stretch>
        </p:blipFill>
        <p:spPr>
          <a:xfrm>
            <a:off x="4394993" y="5783014"/>
            <a:ext cx="3310405" cy="3125392"/>
          </a:xfrm>
          <a:prstGeom prst="rect">
            <a:avLst/>
          </a:prstGeom>
          <a:ln w="12700">
            <a:miter lim="400000"/>
          </a:ln>
        </p:spPr>
      </p:pic>
      <p:pic>
        <p:nvPicPr>
          <p:cNvPr id="1142" name="Screen Shot 2019-03-04 at 10.46.28 AM.png" descr="Screen Shot 2019-03-04 at 10.46.28 AM.png"/>
          <p:cNvPicPr>
            <a:picLocks noChangeAspect="1"/>
          </p:cNvPicPr>
          <p:nvPr/>
        </p:nvPicPr>
        <p:blipFill>
          <a:blip r:embed="rId5">
            <a:extLst/>
          </a:blip>
          <a:stretch>
            <a:fillRect/>
          </a:stretch>
        </p:blipFill>
        <p:spPr>
          <a:xfrm>
            <a:off x="8731274" y="1217043"/>
            <a:ext cx="3160555" cy="1813495"/>
          </a:xfrm>
          <a:prstGeom prst="rect">
            <a:avLst/>
          </a:prstGeom>
          <a:ln w="12700">
            <a:miter lim="400000"/>
          </a:ln>
        </p:spPr>
      </p:pic>
      <p:pic>
        <p:nvPicPr>
          <p:cNvPr id="1143" name="Screen Shot 2019-03-04 at 10.48.52 AM.png" descr="Screen Shot 2019-03-04 at 10.48.52 AM.png"/>
          <p:cNvPicPr>
            <a:picLocks noChangeAspect="1"/>
          </p:cNvPicPr>
          <p:nvPr/>
        </p:nvPicPr>
        <p:blipFill>
          <a:blip r:embed="rId6">
            <a:alphaModFix amt="24956"/>
            <a:extLst/>
          </a:blip>
          <a:stretch>
            <a:fillRect/>
          </a:stretch>
        </p:blipFill>
        <p:spPr>
          <a:xfrm>
            <a:off x="14219753" y="5516481"/>
            <a:ext cx="2387432" cy="3293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1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8"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149"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150"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151"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152"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153"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154"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155"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156" name="Or in some form of stress or fear."/>
          <p:cNvSpPr/>
          <p:nvPr/>
        </p:nvSpPr>
        <p:spPr>
          <a:xfrm>
            <a:off x="31369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Or in some form of stress or fear. </a:t>
            </a:r>
          </a:p>
        </p:txBody>
      </p:sp>
      <p:pic>
        <p:nvPicPr>
          <p:cNvPr id="1157" name="Screen Shot 2019-03-04 at 11.00.24 AM.png" descr="Screen Shot 2019-03-04 at 11.00.24 AM.png"/>
          <p:cNvPicPr>
            <a:picLocks noChangeAspect="1"/>
          </p:cNvPicPr>
          <p:nvPr/>
        </p:nvPicPr>
        <p:blipFill>
          <a:blip r:embed="rId4">
            <a:alphaModFix amt="27098"/>
            <a:extLst/>
          </a:blip>
          <a:stretch>
            <a:fillRect/>
          </a:stretch>
        </p:blipFill>
        <p:spPr>
          <a:xfrm>
            <a:off x="4394993" y="5783014"/>
            <a:ext cx="3310405" cy="3125392"/>
          </a:xfrm>
          <a:prstGeom prst="rect">
            <a:avLst/>
          </a:prstGeom>
          <a:ln w="12700">
            <a:miter lim="400000"/>
          </a:ln>
        </p:spPr>
      </p:pic>
      <p:pic>
        <p:nvPicPr>
          <p:cNvPr id="1158" name="Screen Shot 2019-03-04 at 10.46.28 AM.png" descr="Screen Shot 2019-03-04 at 10.46.28 AM.png"/>
          <p:cNvPicPr>
            <a:picLocks noChangeAspect="1"/>
          </p:cNvPicPr>
          <p:nvPr/>
        </p:nvPicPr>
        <p:blipFill>
          <a:blip r:embed="rId5">
            <a:alphaModFix amt="26161"/>
            <a:extLst/>
          </a:blip>
          <a:stretch>
            <a:fillRect/>
          </a:stretch>
        </p:blipFill>
        <p:spPr>
          <a:xfrm>
            <a:off x="8731274" y="1217043"/>
            <a:ext cx="3160555" cy="1813495"/>
          </a:xfrm>
          <a:prstGeom prst="rect">
            <a:avLst/>
          </a:prstGeom>
          <a:ln w="12700">
            <a:miter lim="400000"/>
          </a:ln>
        </p:spPr>
      </p:pic>
      <p:pic>
        <p:nvPicPr>
          <p:cNvPr id="1159" name="Screen Shot 2019-03-04 at 10.48.52 AM.png" descr="Screen Shot 2019-03-04 at 10.48.52 AM.png"/>
          <p:cNvPicPr>
            <a:picLocks noChangeAspect="1"/>
          </p:cNvPicPr>
          <p:nvPr/>
        </p:nvPicPr>
        <p:blipFill>
          <a:blip r:embed="rId6">
            <a:alphaModFix amt="94321"/>
            <a:extLst/>
          </a:blip>
          <a:stretch>
            <a:fillRect/>
          </a:stretch>
        </p:blipFill>
        <p:spPr>
          <a:xfrm>
            <a:off x="14219753" y="5516481"/>
            <a:ext cx="2387432" cy="3293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1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4"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165" name="Oval"/>
          <p:cNvSpPr/>
          <p:nvPr/>
        </p:nvSpPr>
        <p:spPr>
          <a:xfrm>
            <a:off x="8599308" y="6202114"/>
            <a:ext cx="3424486" cy="2511575"/>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166" name="Simple Living Centers"/>
          <p:cNvSpPr txBox="1"/>
          <p:nvPr/>
        </p:nvSpPr>
        <p:spPr>
          <a:xfrm>
            <a:off x="6979462" y="1951037"/>
            <a:ext cx="737707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Simple Living Centers</a:t>
            </a:r>
          </a:p>
        </p:txBody>
      </p:sp>
      <p:sp>
        <p:nvSpPr>
          <p:cNvPr id="1167"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168"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169"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170"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171"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172"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173"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174" name="When do our foods bring us strength - awaken us to life…"/>
          <p:cNvSpPr/>
          <p:nvPr/>
        </p:nvSpPr>
        <p:spPr>
          <a:xfrm>
            <a:off x="33401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When do our foods bring us strength - awaken us to life </a:t>
            </a:r>
          </a:p>
          <a:p>
            <a:pPr defTabSz="1130300">
              <a:defRPr sz="2400">
                <a:solidFill>
                  <a:srgbClr val="000000"/>
                </a:solidFill>
                <a:effectLst>
                  <a:outerShdw sx="100000" sy="100000" kx="0" ky="0" algn="b" rotWithShape="0" blurRad="25400" dist="23998" dir="2700000">
                    <a:srgbClr val="000000">
                      <a:alpha val="31034"/>
                    </a:srgbClr>
                  </a:outerShdw>
                </a:effectLst>
              </a:defRPr>
            </a:pPr>
            <a:r>
              <a:t>and love and learning? </a:t>
            </a:r>
          </a:p>
        </p:txBody>
      </p:sp>
      <p:sp>
        <p:nvSpPr>
          <p:cNvPr id="1175" name="Oval"/>
          <p:cNvSpPr/>
          <p:nvPr/>
        </p:nvSpPr>
        <p:spPr>
          <a:xfrm>
            <a:off x="10025801" y="5732078"/>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176" name="Oval"/>
          <p:cNvSpPr/>
          <p:nvPr/>
        </p:nvSpPr>
        <p:spPr>
          <a:xfrm>
            <a:off x="10025801" y="5262041"/>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177" name="Oval"/>
          <p:cNvSpPr/>
          <p:nvPr/>
        </p:nvSpPr>
        <p:spPr>
          <a:xfrm>
            <a:off x="10025801" y="47625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178" name="Oval"/>
          <p:cNvSpPr/>
          <p:nvPr/>
        </p:nvSpPr>
        <p:spPr>
          <a:xfrm>
            <a:off x="10025801" y="4321968"/>
            <a:ext cx="571501" cy="304801"/>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179" name="Oval"/>
          <p:cNvSpPr/>
          <p:nvPr/>
        </p:nvSpPr>
        <p:spPr>
          <a:xfrm>
            <a:off x="10025801" y="39116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180" name="Oval"/>
          <p:cNvSpPr/>
          <p:nvPr/>
        </p:nvSpPr>
        <p:spPr>
          <a:xfrm>
            <a:off x="10025801" y="3505200"/>
            <a:ext cx="571501" cy="304800"/>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pic>
        <p:nvPicPr>
          <p:cNvPr id="1181" name="Screen Shot 2019-03-06 at 6.51.46 AM.png" descr="Screen Shot 2019-03-06 at 6.51.46 AM.png"/>
          <p:cNvPicPr>
            <a:picLocks noChangeAspect="1"/>
          </p:cNvPicPr>
          <p:nvPr/>
        </p:nvPicPr>
        <p:blipFill>
          <a:blip r:embed="rId4">
            <a:extLst/>
          </a:blip>
          <a:stretch>
            <a:fillRect/>
          </a:stretch>
        </p:blipFill>
        <p:spPr>
          <a:xfrm>
            <a:off x="8362950" y="3051373"/>
            <a:ext cx="4610100" cy="64389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1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6"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187" name="Oval"/>
          <p:cNvSpPr/>
          <p:nvPr/>
        </p:nvSpPr>
        <p:spPr>
          <a:xfrm>
            <a:off x="10428108" y="6440413"/>
            <a:ext cx="3424486" cy="2511575"/>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188"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189"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190"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191"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192"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193"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194"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195"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196" name="Do our foods bring a feel of stress, congestion, a running nose, or sickness?"/>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Do our foods bring a feel of stress, congestion, a running nose, or sickness?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03"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5" name="Who did this come to?…"/>
          <p:cNvSpPr txBox="1"/>
          <p:nvPr/>
        </p:nvSpPr>
        <p:spPr>
          <a:xfrm>
            <a:off x="663207" y="5840308"/>
            <a:ext cx="19405601" cy="2181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i="1" sz="5900">
                <a:effectLst>
                  <a:outerShdw sx="100000" sy="100000" kx="0" ky="0" algn="b" rotWithShape="0" blurRad="12700" dist="63500" dir="18900000">
                    <a:srgbClr val="000000"/>
                  </a:outerShdw>
                </a:effectLst>
                <a:latin typeface="Palatino"/>
                <a:ea typeface="Palatino"/>
                <a:cs typeface="Palatino"/>
                <a:sym typeface="Palatino"/>
              </a:defRPr>
            </a:pPr>
            <a:r>
              <a:t>Who did this come to? </a:t>
            </a:r>
          </a:p>
          <a:p>
            <a:pPr>
              <a:lnSpc>
                <a:spcPct val="110000"/>
              </a:lnSpc>
              <a:defRPr i="1" sz="5900">
                <a:effectLst>
                  <a:outerShdw sx="100000" sy="100000" kx="0" ky="0" algn="b" rotWithShape="0" blurRad="12700" dist="63500" dir="18900000">
                    <a:srgbClr val="000000"/>
                  </a:outerShdw>
                </a:effectLst>
                <a:latin typeface="Palatino"/>
                <a:ea typeface="Palatino"/>
                <a:cs typeface="Palatino"/>
                <a:sym typeface="Palatino"/>
              </a:defRPr>
            </a:pPr>
            <a:r>
              <a:t>Did it come to our Prophet- President Nelson?</a:t>
            </a: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2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1"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202" name="Oval"/>
          <p:cNvSpPr/>
          <p:nvPr/>
        </p:nvSpPr>
        <p:spPr>
          <a:xfrm>
            <a:off x="8459608" y="6326113"/>
            <a:ext cx="3424486" cy="2511575"/>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03"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204"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205"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206"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207"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208"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209"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210"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211" name="We make choices everyday that matter …that add to our personal wisdom…"/>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We make choices everyday that matter …that add to our personal wisdom</a:t>
            </a:r>
          </a:p>
          <a:p>
            <a:pPr defTabSz="1130300">
              <a:defRPr sz="2400">
                <a:solidFill>
                  <a:srgbClr val="000000"/>
                </a:solidFill>
                <a:effectLst>
                  <a:outerShdw sx="100000" sy="100000" kx="0" ky="0" algn="b" rotWithShape="0" blurRad="25400" dist="23998" dir="2700000">
                    <a:srgbClr val="000000">
                      <a:alpha val="31034"/>
                    </a:srgbClr>
                  </a:outerShdw>
                </a:effectLst>
              </a:defRPr>
            </a:pPr>
          </a:p>
          <a:p>
            <a:pPr defTabSz="1130300">
              <a:defRPr sz="2400">
                <a:solidFill>
                  <a:srgbClr val="000000"/>
                </a:solidFill>
                <a:effectLst>
                  <a:outerShdw sx="100000" sy="100000" kx="0" ky="0" algn="b" rotWithShape="0" blurRad="25400" dist="23998" dir="2700000">
                    <a:srgbClr val="000000">
                      <a:alpha val="31034"/>
                    </a:srgbClr>
                  </a:outerShdw>
                </a:effectLst>
              </a:defRPr>
            </a:pPr>
            <a:r>
              <a:t>or bring illness and pain. </a:t>
            </a:r>
          </a:p>
        </p:txBody>
      </p:sp>
      <p:sp>
        <p:nvSpPr>
          <p:cNvPr id="1212" name="Oval"/>
          <p:cNvSpPr/>
          <p:nvPr/>
        </p:nvSpPr>
        <p:spPr>
          <a:xfrm>
            <a:off x="11957609" y="7525602"/>
            <a:ext cx="3424487" cy="2511575"/>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13" name="Oval"/>
          <p:cNvSpPr/>
          <p:nvPr/>
        </p:nvSpPr>
        <p:spPr>
          <a:xfrm>
            <a:off x="5050507" y="7525602"/>
            <a:ext cx="3424486" cy="2511575"/>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2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8"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219" name="Oval"/>
          <p:cNvSpPr/>
          <p:nvPr/>
        </p:nvSpPr>
        <p:spPr>
          <a:xfrm>
            <a:off x="8459608" y="6326113"/>
            <a:ext cx="3424486" cy="2511575"/>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20"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221"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222"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223"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224"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225"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226"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227"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228" name="We make choices everyday that matter.—-in higher ways."/>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We make choices everyday that matter.—-in higher ways. </a:t>
            </a:r>
          </a:p>
        </p:txBody>
      </p:sp>
      <p:sp>
        <p:nvSpPr>
          <p:cNvPr id="1229"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30"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pic>
        <p:nvPicPr>
          <p:cNvPr id="1231" name="Screen Shot 2019-03-04 at 4.47.28 AM.png" descr="Screen Shot 2019-03-04 at 4.47.28 AM.png"/>
          <p:cNvPicPr>
            <a:picLocks noChangeAspect="1"/>
          </p:cNvPicPr>
          <p:nvPr/>
        </p:nvPicPr>
        <p:blipFill>
          <a:blip r:embed="rId4">
            <a:extLst/>
          </a:blip>
          <a:stretch>
            <a:fillRect/>
          </a:stretch>
        </p:blipFill>
        <p:spPr>
          <a:xfrm>
            <a:off x="8311301" y="3148409"/>
            <a:ext cx="3721101" cy="6299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2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6"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237" name="Oval"/>
          <p:cNvSpPr/>
          <p:nvPr/>
        </p:nvSpPr>
        <p:spPr>
          <a:xfrm>
            <a:off x="8459608" y="6326113"/>
            <a:ext cx="3424486" cy="2511575"/>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38"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239"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240"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241"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242"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243"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244"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245"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246" name="Choices that can turn all our lights on."/>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Choices that can turn all our lights on. </a:t>
            </a:r>
          </a:p>
        </p:txBody>
      </p:sp>
      <p:sp>
        <p:nvSpPr>
          <p:cNvPr id="1247"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48"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pic>
        <p:nvPicPr>
          <p:cNvPr id="1249" name="Screen Shot 2019-03-04 at 4.47.28 AM.png" descr="Screen Shot 2019-03-04 at 4.47.28 AM.png"/>
          <p:cNvPicPr>
            <a:picLocks noChangeAspect="1"/>
          </p:cNvPicPr>
          <p:nvPr/>
        </p:nvPicPr>
        <p:blipFill>
          <a:blip r:embed="rId4">
            <a:extLst/>
          </a:blip>
          <a:stretch>
            <a:fillRect/>
          </a:stretch>
        </p:blipFill>
        <p:spPr>
          <a:xfrm>
            <a:off x="8311301" y="3148409"/>
            <a:ext cx="3721101" cy="6299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2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4" name="Screen shot 2011-12-30 at 8.56.20 AM.png" descr="Screen shot 2011-12-30 at 8.56.20 AM.png"/>
          <p:cNvPicPr>
            <a:picLocks noChangeAspect="1"/>
          </p:cNvPicPr>
          <p:nvPr/>
        </p:nvPicPr>
        <p:blipFill>
          <a:blip r:embed="rId3">
            <a:extLst/>
          </a:blip>
          <a:stretch>
            <a:fillRect/>
          </a:stretch>
        </p:blipFill>
        <p:spPr>
          <a:xfrm>
            <a:off x="8855813" y="3500454"/>
            <a:ext cx="2911476" cy="5233724"/>
          </a:xfrm>
          <a:prstGeom prst="rect">
            <a:avLst/>
          </a:prstGeom>
          <a:ln w="12700">
            <a:miter lim="400000"/>
          </a:ln>
        </p:spPr>
      </p:pic>
      <p:sp>
        <p:nvSpPr>
          <p:cNvPr id="1255" name="Oval"/>
          <p:cNvSpPr/>
          <p:nvPr/>
        </p:nvSpPr>
        <p:spPr>
          <a:xfrm>
            <a:off x="8599308" y="6326113"/>
            <a:ext cx="3424486" cy="2511575"/>
          </a:xfrm>
          <a:prstGeom prst="ellipse">
            <a:avLst/>
          </a:prstGeom>
          <a:gradFill>
            <a:gsLst>
              <a:gs pos="0">
                <a:schemeClr val="accent5">
                  <a:alpha val="10029"/>
                </a:schemeClr>
              </a:gs>
              <a:gs pos="100000">
                <a:schemeClr val="accent5">
                  <a:hueOff val="243286"/>
                  <a:satOff val="19694"/>
                  <a:lumOff val="-10952"/>
                  <a:alpha val="10029"/>
                </a:schemeClr>
              </a:gs>
            </a:gsLst>
            <a:lin ang="5400000"/>
          </a:gradFill>
          <a:ln w="12700">
            <a:miter lim="400000"/>
          </a:ln>
          <a:effectLst>
            <a:outerShdw sx="100000" sy="100000" kx="0" ky="0" algn="b" rotWithShape="0" blurRad="76200" dist="0" dir="18900000">
              <a:srgbClr val="000000">
                <a:alpha val="12836"/>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56"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257"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258"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259"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260"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261"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262"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263" name="Line"/>
          <p:cNvSpPr/>
          <p:nvPr/>
        </p:nvSpPr>
        <p:spPr>
          <a:xfrm>
            <a:off x="10286090" y="3266469"/>
            <a:ext cx="50922" cy="6008708"/>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264" name="We make choices that turn the lights off"/>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We make choices that turn the lights off</a:t>
            </a:r>
          </a:p>
        </p:txBody>
      </p:sp>
      <p:sp>
        <p:nvSpPr>
          <p:cNvPr id="1265" name="Oval"/>
          <p:cNvSpPr/>
          <p:nvPr/>
        </p:nvSpPr>
        <p:spPr>
          <a:xfrm>
            <a:off x="11957609" y="7525602"/>
            <a:ext cx="3424487" cy="2511575"/>
          </a:xfrm>
          <a:prstGeom prst="ellipse">
            <a:avLst/>
          </a:prstGeom>
          <a:solidFill>
            <a:srgbClr val="FFF995">
              <a:alpha val="37219"/>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66" name="Oval"/>
          <p:cNvSpPr/>
          <p:nvPr/>
        </p:nvSpPr>
        <p:spPr>
          <a:xfrm>
            <a:off x="5050507" y="7525602"/>
            <a:ext cx="3424486" cy="2511575"/>
          </a:xfrm>
          <a:prstGeom prst="ellipse">
            <a:avLst/>
          </a:prstGeom>
          <a:solidFill>
            <a:srgbClr val="FFF995">
              <a:alpha val="37246"/>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1270"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271" name="Oval"/>
          <p:cNvSpPr/>
          <p:nvPr/>
        </p:nvSpPr>
        <p:spPr>
          <a:xfrm>
            <a:off x="9275484" y="6161013"/>
            <a:ext cx="2072135" cy="2648596"/>
          </a:xfrm>
          <a:prstGeom prst="ellipse">
            <a:avLst/>
          </a:prstGeom>
          <a:gradFill>
            <a:gsLst>
              <a:gs pos="0">
                <a:schemeClr val="accent5">
                  <a:alpha val="39498"/>
                </a:schemeClr>
              </a:gs>
              <a:gs pos="100000">
                <a:schemeClr val="accent5">
                  <a:hueOff val="243286"/>
                  <a:satOff val="19694"/>
                  <a:lumOff val="-10952"/>
                  <a:alpha val="39498"/>
                </a:scheme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72"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273"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274"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275" name="When we pass or first test or learn our first lesson,"/>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When we pass or first test or learn our first lesson, </a:t>
            </a:r>
          </a:p>
        </p:txBody>
      </p:sp>
      <p:sp>
        <p:nvSpPr>
          <p:cNvPr id="1276"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77"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78" name="Oval"/>
          <p:cNvSpPr/>
          <p:nvPr/>
        </p:nvSpPr>
        <p:spPr>
          <a:xfrm>
            <a:off x="9794671" y="5633972"/>
            <a:ext cx="1033761" cy="749432"/>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1283"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284" name="Oval"/>
          <p:cNvSpPr/>
          <p:nvPr/>
        </p:nvSpPr>
        <p:spPr>
          <a:xfrm>
            <a:off x="9275484" y="6161013"/>
            <a:ext cx="2072135" cy="2648596"/>
          </a:xfrm>
          <a:prstGeom prst="ellipse">
            <a:avLst/>
          </a:prstGeom>
          <a:gradFill>
            <a:gsLst>
              <a:gs pos="0">
                <a:schemeClr val="accent5">
                  <a:alpha val="39498"/>
                </a:schemeClr>
              </a:gs>
              <a:gs pos="100000">
                <a:schemeClr val="accent5">
                  <a:hueOff val="243286"/>
                  <a:satOff val="19694"/>
                  <a:lumOff val="-10952"/>
                  <a:alpha val="39498"/>
                </a:scheme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85"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28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287"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288" name="Making healthy choices… begins with our connection to the earth.…"/>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Making healthy choices… begins with our connection to the earth. </a:t>
            </a:r>
          </a:p>
          <a:p>
            <a:pPr defTabSz="1130300">
              <a:defRPr sz="2400">
                <a:solidFill>
                  <a:srgbClr val="000000"/>
                </a:solidFill>
                <a:effectLst>
                  <a:outerShdw sx="100000" sy="100000" kx="0" ky="0" algn="b" rotWithShape="0" blurRad="25400" dist="23998" dir="2700000">
                    <a:srgbClr val="000000">
                      <a:alpha val="31034"/>
                    </a:srgbClr>
                  </a:outerShdw>
                </a:effectLst>
              </a:defRPr>
            </a:pPr>
            <a:r>
              <a:t>What are we connected to.</a:t>
            </a:r>
          </a:p>
        </p:txBody>
      </p:sp>
      <p:sp>
        <p:nvSpPr>
          <p:cNvPr id="1289"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90"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91" name="Oval"/>
          <p:cNvSpPr/>
          <p:nvPr/>
        </p:nvSpPr>
        <p:spPr>
          <a:xfrm>
            <a:off x="9794671" y="5633972"/>
            <a:ext cx="1033761" cy="749432"/>
          </a:xfrm>
          <a:prstGeom prst="ellipse">
            <a:avLst/>
          </a:prstGeom>
          <a:solidFill>
            <a:srgbClr val="FFF995">
              <a:alpha val="5000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1296"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297" name="Oval"/>
          <p:cNvSpPr/>
          <p:nvPr/>
        </p:nvSpPr>
        <p:spPr>
          <a:xfrm>
            <a:off x="9275484" y="6161013"/>
            <a:ext cx="2072135" cy="2648596"/>
          </a:xfrm>
          <a:prstGeom prst="ellipse">
            <a:avLst/>
          </a:prstGeom>
          <a:gradFill>
            <a:gsLst>
              <a:gs pos="0">
                <a:srgbClr val="F12525">
                  <a:alpha val="54873"/>
                </a:srgbClr>
              </a:gs>
              <a:gs pos="100000">
                <a:srgbClr val="FF1B09">
                  <a:alpha val="54873"/>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298"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299"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300"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01" name="How do we honor others…"/>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How do we honor others</a:t>
            </a:r>
          </a:p>
          <a:p>
            <a:pPr defTabSz="1130300">
              <a:defRPr sz="2400">
                <a:solidFill>
                  <a:srgbClr val="000000"/>
                </a:solidFill>
                <a:effectLst>
                  <a:outerShdw sx="100000" sy="100000" kx="0" ky="0" algn="b" rotWithShape="0" blurRad="25400" dist="23998" dir="2700000">
                    <a:srgbClr val="000000">
                      <a:alpha val="31034"/>
                    </a:srgbClr>
                  </a:outerShdw>
                </a:effectLst>
              </a:defRPr>
            </a:pPr>
            <a:r>
              <a:t> when we seek God’s will or inner peace with healthy choices?</a:t>
            </a:r>
          </a:p>
        </p:txBody>
      </p:sp>
      <p:sp>
        <p:nvSpPr>
          <p:cNvPr id="1302"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03"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04" name="Oval"/>
          <p:cNvSpPr/>
          <p:nvPr/>
        </p:nvSpPr>
        <p:spPr>
          <a:xfrm>
            <a:off x="9794671" y="5633972"/>
            <a:ext cx="1033761" cy="749432"/>
          </a:xfrm>
          <a:prstGeom prst="ellipse">
            <a:avLst/>
          </a:prstGeom>
          <a:gradFill>
            <a:gsLst>
              <a:gs pos="0">
                <a:srgbClr val="FFB653">
                  <a:alpha val="97936"/>
                </a:srgbClr>
              </a:gs>
              <a:gs pos="100000">
                <a:srgbClr val="FFAB46">
                  <a:alpha val="97936"/>
                </a:srgbClr>
              </a:gs>
            </a:gsLst>
            <a:lin ang="834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1309"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310" name="Oval"/>
          <p:cNvSpPr/>
          <p:nvPr/>
        </p:nvSpPr>
        <p:spPr>
          <a:xfrm>
            <a:off x="9275484" y="6161013"/>
            <a:ext cx="2072135" cy="2648596"/>
          </a:xfrm>
          <a:prstGeom prst="ellipse">
            <a:avLst/>
          </a:prstGeom>
          <a:gradFill>
            <a:gsLst>
              <a:gs pos="0">
                <a:srgbClr val="F12525">
                  <a:alpha val="54873"/>
                </a:srgbClr>
              </a:gs>
              <a:gs pos="100000">
                <a:srgbClr val="FF1B09">
                  <a:alpha val="54873"/>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1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312"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313"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14" name="Do we turn our feelings off.  We don’t care about others?"/>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Do we turn our feelings off.  We don’t care about others?</a:t>
            </a:r>
          </a:p>
        </p:txBody>
      </p:sp>
      <p:sp>
        <p:nvSpPr>
          <p:cNvPr id="1315"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16"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17" name="Oval"/>
          <p:cNvSpPr/>
          <p:nvPr/>
        </p:nvSpPr>
        <p:spPr>
          <a:xfrm>
            <a:off x="6639569" y="6026084"/>
            <a:ext cx="1033762" cy="749432"/>
          </a:xfrm>
          <a:prstGeom prst="ellipse">
            <a:avLst/>
          </a:prstGeom>
          <a:gradFill>
            <a:gsLst>
              <a:gs pos="0">
                <a:srgbClr val="FFB653">
                  <a:alpha val="63283"/>
                </a:srgbClr>
              </a:gs>
              <a:gs pos="100000">
                <a:srgbClr val="FFAB46">
                  <a:alpha val="63283"/>
                </a:srgbClr>
              </a:gs>
            </a:gsLst>
            <a:lin ang="834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pic>
        <p:nvPicPr>
          <p:cNvPr id="1318" name="Screen Shot 2019-03-04 at 11.00.24 AM.png" descr="Screen Shot 2019-03-04 at 11.00.24 AM.png"/>
          <p:cNvPicPr>
            <a:picLocks noChangeAspect="1"/>
          </p:cNvPicPr>
          <p:nvPr/>
        </p:nvPicPr>
        <p:blipFill>
          <a:blip r:embed="rId4">
            <a:alphaModFix amt="51357"/>
            <a:extLst/>
          </a:blip>
          <a:stretch>
            <a:fillRect/>
          </a:stretch>
        </p:blipFill>
        <p:spPr>
          <a:xfrm>
            <a:off x="5726683" y="7803226"/>
            <a:ext cx="2072134" cy="1956327"/>
          </a:xfrm>
          <a:prstGeom prst="rect">
            <a:avLst/>
          </a:prstGeom>
          <a:ln w="12700">
            <a:miter lim="400000"/>
          </a:ln>
        </p:spPr>
      </p:pic>
      <p:sp>
        <p:nvSpPr>
          <p:cNvPr id="13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1323"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324" name="Oval"/>
          <p:cNvSpPr/>
          <p:nvPr/>
        </p:nvSpPr>
        <p:spPr>
          <a:xfrm>
            <a:off x="9275484" y="6161013"/>
            <a:ext cx="2072135" cy="2648596"/>
          </a:xfrm>
          <a:prstGeom prst="ellipse">
            <a:avLst/>
          </a:prstGeom>
          <a:gradFill>
            <a:gsLst>
              <a:gs pos="0">
                <a:srgbClr val="F12525">
                  <a:alpha val="54873"/>
                </a:srgbClr>
              </a:gs>
              <a:gs pos="100000">
                <a:srgbClr val="FF1B09">
                  <a:alpha val="54873"/>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25"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32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327"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28" name="Do we feel we are better than others? Feel we need to control them?"/>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Do we feel we are better than others? Feel we need to control them?</a:t>
            </a:r>
          </a:p>
        </p:txBody>
      </p:sp>
      <p:sp>
        <p:nvSpPr>
          <p:cNvPr id="1329"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30"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31" name="Oval"/>
          <p:cNvSpPr/>
          <p:nvPr/>
        </p:nvSpPr>
        <p:spPr>
          <a:xfrm>
            <a:off x="13152972" y="6495984"/>
            <a:ext cx="1033761" cy="749432"/>
          </a:xfrm>
          <a:prstGeom prst="ellipse">
            <a:avLst/>
          </a:prstGeom>
          <a:gradFill>
            <a:gsLst>
              <a:gs pos="0">
                <a:srgbClr val="FFB653">
                  <a:alpha val="63283"/>
                </a:srgbClr>
              </a:gs>
              <a:gs pos="100000">
                <a:srgbClr val="FFAB46">
                  <a:alpha val="63283"/>
                </a:srgbClr>
              </a:gs>
            </a:gsLst>
            <a:lin ang="834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1336"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337" name="Oval"/>
          <p:cNvSpPr/>
          <p:nvPr/>
        </p:nvSpPr>
        <p:spPr>
          <a:xfrm>
            <a:off x="9275484" y="6161013"/>
            <a:ext cx="2072135"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38"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339"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340"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41" name="Our do we have the inner peace to just quietly lead, by example and faith in God’s timing or the timing of the universe?…"/>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Our do we have the inner peace to just quietly lead, by example and faith in God’s timing or the timing of the universe?</a:t>
            </a:r>
          </a:p>
          <a:p>
            <a:pPr defTabSz="1130300">
              <a:defRPr sz="2400">
                <a:solidFill>
                  <a:srgbClr val="000000"/>
                </a:solidFill>
                <a:effectLst>
                  <a:outerShdw sx="100000" sy="100000" kx="0" ky="0" algn="b" rotWithShape="0" blurRad="25400" dist="23998" dir="2700000">
                    <a:srgbClr val="000000">
                      <a:alpha val="31034"/>
                    </a:srgbClr>
                  </a:outerShdw>
                </a:effectLst>
              </a:defRPr>
            </a:pPr>
            <a:r>
              <a:t>Our tests or lessons may be very personal to us </a:t>
            </a:r>
          </a:p>
          <a:p>
            <a:pPr defTabSz="1130300">
              <a:defRPr sz="2400">
                <a:solidFill>
                  <a:srgbClr val="000000"/>
                </a:solidFill>
                <a:effectLst>
                  <a:outerShdw sx="100000" sy="100000" kx="0" ky="0" algn="b" rotWithShape="0" blurRad="25400" dist="23998" dir="2700000">
                    <a:srgbClr val="000000">
                      <a:alpha val="31034"/>
                    </a:srgbClr>
                  </a:outerShdw>
                </a:effectLst>
              </a:defRPr>
            </a:pPr>
            <a:r>
              <a:t>If we listen within. </a:t>
            </a:r>
          </a:p>
        </p:txBody>
      </p:sp>
      <p:sp>
        <p:nvSpPr>
          <p:cNvPr id="1342"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43"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44" name="Oval"/>
          <p:cNvSpPr/>
          <p:nvPr/>
        </p:nvSpPr>
        <p:spPr>
          <a:xfrm>
            <a:off x="9538096" y="5896107"/>
            <a:ext cx="1546910" cy="749432"/>
          </a:xfrm>
          <a:prstGeom prst="ellipse">
            <a:avLst/>
          </a:prstGeom>
          <a:solidFill>
            <a:srgbClr val="FF8C03">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309" name="Simple  Living Centers"/>
          <p:cNvSpPr txBox="1"/>
          <p:nvPr>
            <p:ph type="title"/>
          </p:nvPr>
        </p:nvSpPr>
        <p:spPr>
          <a:xfrm>
            <a:off x="16110804" y="317240"/>
            <a:ext cx="4804683" cy="1249114"/>
          </a:xfrm>
          <a:prstGeom prst="rect">
            <a:avLst/>
          </a:prstGeom>
          <a:effectLst>
            <a:reflection blurRad="0" stA="50000" stPos="0" endA="0" endPos="40000" dist="0" dir="5400000" fadeDir="5400000" sx="100000" sy="-100000" kx="0" ky="0" algn="bl" rotWithShape="0"/>
          </a:effectLst>
        </p:spPr>
        <p:txBody>
          <a:bodyPr/>
          <a:lstStyle/>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Simple </a:t>
            </a:r>
            <a:endParaRPr b="1">
              <a:effectLst>
                <a:outerShdw sx="100000" sy="100000" kx="0" ky="0" algn="b" rotWithShape="0" blurRad="76200" dist="0" dir="18900000">
                  <a:srgbClr val="000000">
                    <a:alpha val="80000"/>
                  </a:srgbClr>
                </a:outerShdw>
              </a:effectLst>
            </a:endParaRPr>
          </a:p>
          <a:p>
            <a:pPr>
              <a:defRPr sz="3700">
                <a:latin typeface="Copperplate"/>
                <a:ea typeface="Copperplate"/>
                <a:cs typeface="Copperplate"/>
                <a:sym typeface="Copperplate"/>
              </a:defRPr>
            </a:pPr>
            <a:r>
              <a:rPr b="1">
                <a:effectLst>
                  <a:outerShdw sx="100000" sy="100000" kx="0" ky="0" algn="b" rotWithShape="0" blurRad="76200" dist="0" dir="18900000">
                    <a:srgbClr val="000000">
                      <a:alpha val="80000"/>
                    </a:srgbClr>
                  </a:outerShdw>
                </a:effectLst>
              </a:rPr>
              <a:t>Living Centers</a:t>
            </a:r>
            <a:endParaRPr b="1">
              <a:effectLst>
                <a:outerShdw sx="100000" sy="100000" kx="0" ky="0" algn="b" rotWithShape="0" blurRad="76200" dist="0" dir="18900000">
                  <a:srgbClr val="000000">
                    <a:alpha val="80000"/>
                  </a:srgbClr>
                </a:outerShdw>
              </a:effectLst>
            </a:endParaRPr>
          </a:p>
          <a:p>
            <a:pPr>
              <a:lnSpc>
                <a:spcPct val="110000"/>
              </a:lnSpc>
              <a:defRPr sz="32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a:p>
            <a:pPr>
              <a:defRPr i="1" sz="5000">
                <a:latin typeface="Palatino"/>
                <a:ea typeface="Palatino"/>
                <a:cs typeface="Palatino"/>
                <a:sym typeface="Palatino"/>
              </a:defRPr>
            </a:pPr>
            <a:endParaRPr b="1">
              <a:effectLst>
                <a:outerShdw sx="100000" sy="100000" kx="0" ky="0" algn="b" rotWithShape="0" blurRad="76200" dist="0" dir="18900000">
                  <a:srgbClr val="000000">
                    <a:alpha val="80000"/>
                  </a:srgbClr>
                </a:outerShdw>
              </a:effectLst>
            </a:endParaRPr>
          </a:p>
        </p:txBody>
      </p:sp>
      <p:sp>
        <p:nvSpPr>
          <p:cNvPr id="3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1" name="This understanding started to be unfolded to me  in the year 2000. Keys were revealed to understanding our health, the work of Elijah…and how they all come together into one."/>
          <p:cNvSpPr txBox="1"/>
          <p:nvPr/>
        </p:nvSpPr>
        <p:spPr>
          <a:xfrm>
            <a:off x="663207" y="5295478"/>
            <a:ext cx="19405601" cy="3271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10000"/>
              </a:lnSpc>
              <a:defRPr i="1" sz="5900">
                <a:effectLst>
                  <a:outerShdw sx="100000" sy="100000" kx="0" ky="0" algn="b" rotWithShape="0" blurRad="12700" dist="63500" dir="18900000">
                    <a:srgbClr val="000000"/>
                  </a:outerShdw>
                </a:effectLst>
                <a:latin typeface="Palatino"/>
                <a:ea typeface="Palatino"/>
                <a:cs typeface="Palatino"/>
                <a:sym typeface="Palatino"/>
              </a:defRPr>
            </a:lvl1pPr>
          </a:lstStyle>
          <a:p>
            <a:pPr/>
            <a:r>
              <a:t>This understanding started to be unfolded to me  in the year 2000. Keys were revealed to understanding our health, the work of Elijah…and how they all come together into one. </a:t>
            </a:r>
          </a:p>
        </p:txBody>
      </p:sp>
    </p:spTree>
  </p:cSld>
  <p:clrMapOvr>
    <a:masterClrMapping/>
  </p:clrMapOvr>
  <mc:AlternateContent xmlns:mc="http://schemas.openxmlformats.org/markup-compatibility/2006">
    <mc:Choice xmlns:p14="http://schemas.microsoft.com/office/powerpoint/2010/main" Requires="p14">
      <p:transition spd="slow" advClick="1" p14:dur="2750">
        <p:dissolve/>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1349"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350" name="Oval"/>
          <p:cNvSpPr/>
          <p:nvPr/>
        </p:nvSpPr>
        <p:spPr>
          <a:xfrm>
            <a:off x="9275484" y="6161013"/>
            <a:ext cx="2072135"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5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352"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353"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54" name="Our our healthy choices become a way to be better than others?…"/>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Our our healthy choices become a way to be better than others? </a:t>
            </a:r>
          </a:p>
          <a:p>
            <a:pPr defTabSz="1130300">
              <a:defRPr sz="2400">
                <a:solidFill>
                  <a:srgbClr val="000000"/>
                </a:solidFill>
                <a:effectLst>
                  <a:outerShdw sx="100000" sy="100000" kx="0" ky="0" algn="b" rotWithShape="0" blurRad="25400" dist="23998" dir="2700000">
                    <a:srgbClr val="000000">
                      <a:alpha val="31034"/>
                    </a:srgbClr>
                  </a:outerShdw>
                </a:effectLst>
              </a:defRPr>
            </a:pPr>
            <a:r>
              <a:t>Can pride get in the way and get us off the center.</a:t>
            </a:r>
          </a:p>
        </p:txBody>
      </p:sp>
      <p:sp>
        <p:nvSpPr>
          <p:cNvPr id="1355" name="Oval"/>
          <p:cNvSpPr/>
          <p:nvPr/>
        </p:nvSpPr>
        <p:spPr>
          <a:xfrm>
            <a:off x="11957609" y="7525602"/>
            <a:ext cx="3424487" cy="2511575"/>
          </a:xfrm>
          <a:prstGeom prst="ellipse">
            <a:avLst/>
          </a:prstGeom>
          <a:solidFill>
            <a:srgbClr val="FFF995">
              <a:alpha val="7560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56"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57" name="Oval"/>
          <p:cNvSpPr/>
          <p:nvPr/>
        </p:nvSpPr>
        <p:spPr>
          <a:xfrm>
            <a:off x="9538096" y="5896107"/>
            <a:ext cx="1546910" cy="749432"/>
          </a:xfrm>
          <a:prstGeom prst="ellipse">
            <a:avLst/>
          </a:prstGeom>
          <a:solidFill>
            <a:srgbClr val="FF8C03">
              <a:alpha val="53380"/>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pic>
        <p:nvPicPr>
          <p:cNvPr id="1362"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363" name="Oval"/>
          <p:cNvSpPr/>
          <p:nvPr/>
        </p:nvSpPr>
        <p:spPr>
          <a:xfrm>
            <a:off x="9275484" y="6161013"/>
            <a:ext cx="2072135"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64"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365"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366"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67" name="Or can we simply keep our focus on making healthy choices to better love and serve God or the higher good?"/>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Or can we simply keep our focus on making healthy choices to better love and serve God or the higher good?</a:t>
            </a:r>
          </a:p>
        </p:txBody>
      </p:sp>
      <p:sp>
        <p:nvSpPr>
          <p:cNvPr id="1368" name="Oval"/>
          <p:cNvSpPr/>
          <p:nvPr/>
        </p:nvSpPr>
        <p:spPr>
          <a:xfrm>
            <a:off x="11957609" y="7525602"/>
            <a:ext cx="3424487" cy="2511575"/>
          </a:xfrm>
          <a:prstGeom prst="ellipse">
            <a:avLst/>
          </a:prstGeom>
          <a:solidFill>
            <a:srgbClr val="FFF995">
              <a:alpha val="4065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69"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70" name="Oval"/>
          <p:cNvSpPr/>
          <p:nvPr/>
        </p:nvSpPr>
        <p:spPr>
          <a:xfrm>
            <a:off x="9538096" y="5896107"/>
            <a:ext cx="1546910" cy="749432"/>
          </a:xfrm>
          <a:prstGeom prst="ellipse">
            <a:avLst/>
          </a:prstGeom>
          <a:solidFill>
            <a:srgbClr val="FF8C03"/>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3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6"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377"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78"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379"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380"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381"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382"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383"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384"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385"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86" name="Honor self"/>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Honor self </a:t>
            </a:r>
          </a:p>
        </p:txBody>
      </p:sp>
      <p:sp>
        <p:nvSpPr>
          <p:cNvPr id="1387"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88"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89" name="Oval"/>
          <p:cNvSpPr/>
          <p:nvPr/>
        </p:nvSpPr>
        <p:spPr>
          <a:xfrm>
            <a:off x="9538096" y="5896107"/>
            <a:ext cx="1546910" cy="749432"/>
          </a:xfrm>
          <a:prstGeom prst="ellipse">
            <a:avLst/>
          </a:prstGeom>
          <a:solidFill>
            <a:srgbClr val="FF8C03">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90" name="Oval"/>
          <p:cNvSpPr/>
          <p:nvPr/>
        </p:nvSpPr>
        <p:spPr>
          <a:xfrm>
            <a:off x="9673028" y="5578607"/>
            <a:ext cx="1277046" cy="457201"/>
          </a:xfrm>
          <a:prstGeom prst="ellipse">
            <a:avLst/>
          </a:prstGeom>
          <a:solidFill>
            <a:srgbClr val="FFF129">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3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5"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396"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397"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398"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399"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400"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401"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402"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403"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404"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05" name="Love Self- listen to self"/>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Love Self- listen to self</a:t>
            </a:r>
          </a:p>
        </p:txBody>
      </p:sp>
      <p:sp>
        <p:nvSpPr>
          <p:cNvPr id="1406"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07"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08" name="Oval"/>
          <p:cNvSpPr/>
          <p:nvPr/>
        </p:nvSpPr>
        <p:spPr>
          <a:xfrm>
            <a:off x="9538096" y="5896107"/>
            <a:ext cx="1546910" cy="749432"/>
          </a:xfrm>
          <a:prstGeom prst="ellipse">
            <a:avLst/>
          </a:prstGeom>
          <a:solidFill>
            <a:srgbClr val="FF8C03">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09" name="Oval"/>
          <p:cNvSpPr/>
          <p:nvPr/>
        </p:nvSpPr>
        <p:spPr>
          <a:xfrm>
            <a:off x="9673028" y="5578607"/>
            <a:ext cx="1277046" cy="457201"/>
          </a:xfrm>
          <a:prstGeom prst="ellipse">
            <a:avLst/>
          </a:prstGeom>
          <a:solidFill>
            <a:srgbClr val="FFF129">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4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4"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415"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16"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417"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418"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419"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420"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421"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422"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423"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24" name="As we listen to our self, more inspiration or light comes"/>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As we listen to our self, more inspiration or light comes</a:t>
            </a:r>
          </a:p>
        </p:txBody>
      </p:sp>
      <p:sp>
        <p:nvSpPr>
          <p:cNvPr id="1425"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26"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27" name="Oval"/>
          <p:cNvSpPr/>
          <p:nvPr/>
        </p:nvSpPr>
        <p:spPr>
          <a:xfrm>
            <a:off x="9538096" y="5896107"/>
            <a:ext cx="1546910" cy="749432"/>
          </a:xfrm>
          <a:prstGeom prst="ellipse">
            <a:avLst/>
          </a:prstGeom>
          <a:solidFill>
            <a:srgbClr val="FF8C03">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28" name="Oval"/>
          <p:cNvSpPr/>
          <p:nvPr/>
        </p:nvSpPr>
        <p:spPr>
          <a:xfrm>
            <a:off x="9673028" y="5578607"/>
            <a:ext cx="1277046" cy="457201"/>
          </a:xfrm>
          <a:prstGeom prst="ellipse">
            <a:avLst/>
          </a:prstGeom>
          <a:solidFill>
            <a:srgbClr val="FFF129">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4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3"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434"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35"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436"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437"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438"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439"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440"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441"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442"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43" name="A piece at a time."/>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A piece at a time. </a:t>
            </a:r>
          </a:p>
        </p:txBody>
      </p:sp>
      <p:sp>
        <p:nvSpPr>
          <p:cNvPr id="1444"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45"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46" name="Oval"/>
          <p:cNvSpPr/>
          <p:nvPr/>
        </p:nvSpPr>
        <p:spPr>
          <a:xfrm>
            <a:off x="9538096" y="5896107"/>
            <a:ext cx="1546910" cy="749432"/>
          </a:xfrm>
          <a:prstGeom prst="ellipse">
            <a:avLst/>
          </a:prstGeom>
          <a:solidFill>
            <a:srgbClr val="FF8C03">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47" name="Oval"/>
          <p:cNvSpPr/>
          <p:nvPr/>
        </p:nvSpPr>
        <p:spPr>
          <a:xfrm>
            <a:off x="9673028" y="5578607"/>
            <a:ext cx="1277046" cy="457201"/>
          </a:xfrm>
          <a:prstGeom prst="ellipse">
            <a:avLst/>
          </a:prstGeom>
          <a:solidFill>
            <a:srgbClr val="FFF129">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4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2"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453"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54"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455"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456"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457"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458"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459"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460"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461"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62" name="For healthy living, do we listen to this area of our body."/>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For healthy living, do we listen to this area of our body. </a:t>
            </a:r>
          </a:p>
        </p:txBody>
      </p:sp>
      <p:sp>
        <p:nvSpPr>
          <p:cNvPr id="1463"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64" name="Oval"/>
          <p:cNvSpPr/>
          <p:nvPr/>
        </p:nvSpPr>
        <p:spPr>
          <a:xfrm>
            <a:off x="5050507" y="7525602"/>
            <a:ext cx="3424486" cy="2511575"/>
          </a:xfrm>
          <a:prstGeom prst="ellipse">
            <a:avLst/>
          </a:prstGeom>
          <a:solidFill>
            <a:srgbClr val="FFF995">
              <a:alpha val="20792"/>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65" name="Oval"/>
          <p:cNvSpPr/>
          <p:nvPr/>
        </p:nvSpPr>
        <p:spPr>
          <a:xfrm>
            <a:off x="9538096" y="5896107"/>
            <a:ext cx="1546910" cy="749432"/>
          </a:xfrm>
          <a:prstGeom prst="ellipse">
            <a:avLst/>
          </a:prstGeom>
          <a:solidFill>
            <a:srgbClr val="FF8C03">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66" name="Oval"/>
          <p:cNvSpPr/>
          <p:nvPr/>
        </p:nvSpPr>
        <p:spPr>
          <a:xfrm>
            <a:off x="9673028" y="5578607"/>
            <a:ext cx="1277046" cy="457201"/>
          </a:xfrm>
          <a:prstGeom prst="ellipse">
            <a:avLst/>
          </a:prstGeom>
          <a:solidFill>
            <a:srgbClr val="FFF129">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4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1"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472"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73"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474"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475"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476"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477"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478"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479"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480"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81" name="Our do we make choices that we do not care."/>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Our do we make choices that we do not care. </a:t>
            </a:r>
          </a:p>
        </p:txBody>
      </p:sp>
      <p:sp>
        <p:nvSpPr>
          <p:cNvPr id="1482" name="Oval"/>
          <p:cNvSpPr/>
          <p:nvPr/>
        </p:nvSpPr>
        <p:spPr>
          <a:xfrm>
            <a:off x="11957609" y="7525602"/>
            <a:ext cx="3424487" cy="2511575"/>
          </a:xfrm>
          <a:prstGeom prst="ellipse">
            <a:avLst/>
          </a:prstGeom>
          <a:solidFill>
            <a:srgbClr val="FFF995">
              <a:alpha val="27968"/>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83" name="Oval"/>
          <p:cNvSpPr/>
          <p:nvPr/>
        </p:nvSpPr>
        <p:spPr>
          <a:xfrm>
            <a:off x="5050507" y="7525602"/>
            <a:ext cx="3424486" cy="2511575"/>
          </a:xfrm>
          <a:prstGeom prst="ellipse">
            <a:avLst/>
          </a:prstGeom>
          <a:solidFill>
            <a:srgbClr val="FFF995">
              <a:alpha val="4749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84" name="Oval"/>
          <p:cNvSpPr/>
          <p:nvPr/>
        </p:nvSpPr>
        <p:spPr>
          <a:xfrm>
            <a:off x="9538096" y="5896107"/>
            <a:ext cx="1546910" cy="749432"/>
          </a:xfrm>
          <a:prstGeom prst="ellipse">
            <a:avLst/>
          </a:prstGeom>
          <a:solidFill>
            <a:srgbClr val="FF8C03">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85" name="Oval"/>
          <p:cNvSpPr/>
          <p:nvPr/>
        </p:nvSpPr>
        <p:spPr>
          <a:xfrm>
            <a:off x="9673028" y="5578607"/>
            <a:ext cx="1277046" cy="457201"/>
          </a:xfrm>
          <a:prstGeom prst="ellipse">
            <a:avLst/>
          </a:prstGeom>
          <a:solidFill>
            <a:srgbClr val="FFF129">
              <a:alpha val="5610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4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0"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491"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492"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493"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494"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495"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496"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497"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498"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499"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00" name="Or make choices from fear to run too fast or work too hard to get what we need."/>
          <p:cNvSpPr/>
          <p:nvPr/>
        </p:nvSpPr>
        <p:spPr>
          <a:xfrm>
            <a:off x="31877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2400">
                <a:solidFill>
                  <a:srgbClr val="000000"/>
                </a:solidFill>
                <a:effectLst>
                  <a:outerShdw sx="100000" sy="100000" kx="0" ky="0" algn="b" rotWithShape="0" blurRad="25400" dist="23998" dir="2700000">
                    <a:srgbClr val="000000">
                      <a:alpha val="31034"/>
                    </a:srgbClr>
                  </a:outerShdw>
                </a:effectLst>
              </a:defRPr>
            </a:pPr>
            <a:r>
              <a:t>Or make choices from </a:t>
            </a:r>
            <a:r>
              <a:rPr b="1"/>
              <a:t>fear</a:t>
            </a:r>
            <a:r>
              <a:t> to run too fast or work too hard to get what we need. </a:t>
            </a:r>
          </a:p>
        </p:txBody>
      </p:sp>
      <p:sp>
        <p:nvSpPr>
          <p:cNvPr id="1501" name="Oval"/>
          <p:cNvSpPr/>
          <p:nvPr/>
        </p:nvSpPr>
        <p:spPr>
          <a:xfrm>
            <a:off x="11957609" y="7525602"/>
            <a:ext cx="3424487" cy="2511575"/>
          </a:xfrm>
          <a:prstGeom prst="ellipse">
            <a:avLst/>
          </a:prstGeom>
          <a:solidFill>
            <a:srgbClr val="FFF995">
              <a:alpha val="7548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02" name="Oval"/>
          <p:cNvSpPr/>
          <p:nvPr/>
        </p:nvSpPr>
        <p:spPr>
          <a:xfrm>
            <a:off x="5050507" y="7525602"/>
            <a:ext cx="3424486" cy="2511575"/>
          </a:xfrm>
          <a:prstGeom prst="ellipse">
            <a:avLst/>
          </a:prstGeom>
          <a:solidFill>
            <a:srgbClr val="FFF995">
              <a:alpha val="3249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03" name="Oval"/>
          <p:cNvSpPr/>
          <p:nvPr/>
        </p:nvSpPr>
        <p:spPr>
          <a:xfrm>
            <a:off x="9538096" y="5896107"/>
            <a:ext cx="1546910" cy="749432"/>
          </a:xfrm>
          <a:prstGeom prst="ellipse">
            <a:avLst/>
          </a:prstGeom>
          <a:solidFill>
            <a:srgbClr val="FF8C03">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04" name="Oval"/>
          <p:cNvSpPr/>
          <p:nvPr/>
        </p:nvSpPr>
        <p:spPr>
          <a:xfrm>
            <a:off x="9673028" y="5578607"/>
            <a:ext cx="1277046" cy="457201"/>
          </a:xfrm>
          <a:prstGeom prst="ellipse">
            <a:avLst/>
          </a:prstGeom>
          <a:solidFill>
            <a:srgbClr val="FFF129">
              <a:alpha val="56104"/>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4FF29"/>
            </a:gs>
            <a:gs pos="100000">
              <a:srgbClr val="00580D"/>
            </a:gs>
          </a:gsLst>
          <a:lin ang="8340000" scaled="0"/>
        </a:gradFill>
      </p:bgPr>
    </p:bg>
    <p:spTree>
      <p:nvGrpSpPr>
        <p:cNvPr id="1" name=""/>
        <p:cNvGrpSpPr/>
        <p:nvPr/>
      </p:nvGrpSpPr>
      <p:grpSpPr>
        <a:xfrm>
          <a:off x="0" y="0"/>
          <a:ext cx="0" cy="0"/>
          <a:chOff x="0" y="0"/>
          <a:chExt cx="0" cy="0"/>
        </a:xfrm>
      </p:grpSpPr>
      <p:sp>
        <p:nvSpPr>
          <p:cNvPr id="15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9" name="Screen shot 2011-12-30 at 8.56.20 AM.png" descr="Screen shot 2011-12-30 at 8.56.20 AM.png"/>
          <p:cNvPicPr>
            <a:picLocks noChangeAspect="1"/>
          </p:cNvPicPr>
          <p:nvPr/>
        </p:nvPicPr>
        <p:blipFill>
          <a:blip r:embed="rId3">
            <a:extLst/>
          </a:blip>
          <a:stretch>
            <a:fillRect/>
          </a:stretch>
        </p:blipFill>
        <p:spPr>
          <a:xfrm>
            <a:off x="8855813" y="3487754"/>
            <a:ext cx="2911476" cy="5233724"/>
          </a:xfrm>
          <a:prstGeom prst="rect">
            <a:avLst/>
          </a:prstGeom>
          <a:ln w="12700">
            <a:miter lim="400000"/>
          </a:ln>
        </p:spPr>
      </p:pic>
      <p:sp>
        <p:nvSpPr>
          <p:cNvPr id="1510" name="Oval"/>
          <p:cNvSpPr/>
          <p:nvPr/>
        </p:nvSpPr>
        <p:spPr>
          <a:xfrm>
            <a:off x="9161184" y="6173713"/>
            <a:ext cx="2480232" cy="2648596"/>
          </a:xfrm>
          <a:prstGeom prst="ellipse">
            <a:avLst/>
          </a:prstGeom>
          <a:gradFill>
            <a:gsLst>
              <a:gs pos="0">
                <a:schemeClr val="accent5">
                  <a:alpha val="91597"/>
                </a:schemeClr>
              </a:gs>
              <a:gs pos="100000">
                <a:srgbClr val="F01A08">
                  <a:alpha val="91597"/>
                </a:srgbClr>
              </a:gs>
            </a:gsLst>
            <a:lin ang="5400000"/>
          </a:gradFill>
          <a:ln w="12700">
            <a:miter lim="400000"/>
          </a:ln>
          <a:effectLst>
            <a:outerShdw sx="100000" sy="100000" kx="0" ky="0" algn="b" rotWithShape="0" blurRad="152400" dist="0" dir="18900000">
              <a:schemeClr val="accent5">
                <a:hueOff val="100859"/>
                <a:satOff val="-13629"/>
                <a:lumOff val="23879"/>
                <a:alpha val="29315"/>
              </a:scheme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11" name="Seven  Living Centers"/>
          <p:cNvSpPr txBox="1"/>
          <p:nvPr/>
        </p:nvSpPr>
        <p:spPr>
          <a:xfrm>
            <a:off x="7049417" y="1951037"/>
            <a:ext cx="7237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Seven  Living Centers</a:t>
            </a:r>
          </a:p>
        </p:txBody>
      </p:sp>
      <p:sp>
        <p:nvSpPr>
          <p:cNvPr id="1512" name="Outline"/>
          <p:cNvSpPr txBox="1"/>
          <p:nvPr/>
        </p:nvSpPr>
        <p:spPr>
          <a:xfrm>
            <a:off x="244313" y="12725758"/>
            <a:ext cx="13589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Outline</a:t>
            </a:r>
          </a:p>
        </p:txBody>
      </p:sp>
      <p:sp>
        <p:nvSpPr>
          <p:cNvPr id="1513" name="Next">
            <a:hlinkClick r:id="" invalidUrl="" action="ppaction://hlinkshowjump?jump=nextslide" tgtFrame="" tooltip="" history="1" highlightClick="0" endSnd="0"/>
          </p:cNvPr>
          <p:cNvSpPr txBox="1"/>
          <p:nvPr/>
        </p:nvSpPr>
        <p:spPr>
          <a:xfrm>
            <a:off x="32512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Next</a:t>
            </a:r>
          </a:p>
        </p:txBody>
      </p:sp>
      <p:sp>
        <p:nvSpPr>
          <p:cNvPr id="1514" name="Previous">
            <a:hlinkClick r:id="" invalidUrl="" action="ppaction://hlinkshowjump?jump=lastslideviewed" tgtFrame="" tooltip="" history="1" highlightClick="0" endSnd="0"/>
          </p:cNvPr>
          <p:cNvSpPr txBox="1"/>
          <p:nvPr/>
        </p:nvSpPr>
        <p:spPr>
          <a:xfrm>
            <a:off x="64770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Previous</a:t>
            </a:r>
          </a:p>
        </p:txBody>
      </p:sp>
      <p:sp>
        <p:nvSpPr>
          <p:cNvPr id="1515" name="Back">
            <a:hlinkClick r:id="" invalidUrl="" action="ppaction://hlinkshowjump?jump=previousslide" tgtFrame="" tooltip="" history="1" highlightClick="0" endSnd="0"/>
          </p:cNvPr>
          <p:cNvSpPr txBox="1"/>
          <p:nvPr/>
        </p:nvSpPr>
        <p:spPr>
          <a:xfrm>
            <a:off x="159258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Back</a:t>
            </a:r>
          </a:p>
        </p:txBody>
      </p:sp>
      <p:sp>
        <p:nvSpPr>
          <p:cNvPr id="1516" name="Beginning"/>
          <p:cNvSpPr txBox="1"/>
          <p:nvPr/>
        </p:nvSpPr>
        <p:spPr>
          <a:xfrm>
            <a:off x="192659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Beginning</a:t>
            </a:r>
          </a:p>
        </p:txBody>
      </p:sp>
      <p:sp>
        <p:nvSpPr>
          <p:cNvPr id="1517" name="Explore"/>
          <p:cNvSpPr txBox="1"/>
          <p:nvPr/>
        </p:nvSpPr>
        <p:spPr>
          <a:xfrm>
            <a:off x="12458700" y="12729809"/>
            <a:ext cx="13589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Explore</a:t>
            </a:r>
          </a:p>
        </p:txBody>
      </p:sp>
      <p:sp>
        <p:nvSpPr>
          <p:cNvPr id="1518" name="Line"/>
          <p:cNvSpPr/>
          <p:nvPr/>
        </p:nvSpPr>
        <p:spPr>
          <a:xfrm>
            <a:off x="10286091" y="2961670"/>
            <a:ext cx="50921" cy="6094035"/>
          </a:xfrm>
          <a:prstGeom prst="line">
            <a:avLst/>
          </a:prstGeom>
          <a:ln w="25400">
            <a:solidFill>
              <a:srgbClr val="FFFFFF"/>
            </a:solidFill>
            <a:miter lim="400000"/>
            <a:headEnd type="stealth"/>
            <a:tailEnd type="stealth"/>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19" name="Listening to each center of life will help awaken the next center of life."/>
          <p:cNvSpPr/>
          <p:nvPr/>
        </p:nvSpPr>
        <p:spPr>
          <a:xfrm>
            <a:off x="3238500" y="9511109"/>
            <a:ext cx="14655800" cy="312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6" y="0"/>
                </a:moveTo>
                <a:lnTo>
                  <a:pt x="9955" y="6064"/>
                </a:lnTo>
                <a:lnTo>
                  <a:pt x="1563" y="6064"/>
                </a:lnTo>
                <a:cubicBezTo>
                  <a:pt x="700" y="6064"/>
                  <a:pt x="0" y="9346"/>
                  <a:pt x="0" y="13393"/>
                </a:cubicBezTo>
                <a:lnTo>
                  <a:pt x="0" y="14271"/>
                </a:lnTo>
                <a:cubicBezTo>
                  <a:pt x="0" y="18319"/>
                  <a:pt x="700" y="21600"/>
                  <a:pt x="1563" y="21600"/>
                </a:cubicBezTo>
                <a:lnTo>
                  <a:pt x="20037" y="21600"/>
                </a:lnTo>
                <a:cubicBezTo>
                  <a:pt x="20900" y="21600"/>
                  <a:pt x="21600" y="18319"/>
                  <a:pt x="21600" y="14271"/>
                </a:cubicBezTo>
                <a:lnTo>
                  <a:pt x="21600" y="13393"/>
                </a:lnTo>
                <a:cubicBezTo>
                  <a:pt x="21600" y="9346"/>
                  <a:pt x="20900" y="6064"/>
                  <a:pt x="20037" y="6064"/>
                </a:cubicBezTo>
                <a:lnTo>
                  <a:pt x="11459" y="6064"/>
                </a:lnTo>
                <a:lnTo>
                  <a:pt x="10576" y="0"/>
                </a:lnTo>
                <a:close/>
              </a:path>
            </a:pathLst>
          </a:custGeom>
          <a:solidFill>
            <a:srgbClr val="FFFC41"/>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130300">
              <a:defRPr sz="2400">
                <a:solidFill>
                  <a:srgbClr val="000000"/>
                </a:solidFill>
                <a:effectLst>
                  <a:outerShdw sx="100000" sy="100000" kx="0" ky="0" algn="b" rotWithShape="0" blurRad="25400" dist="23998" dir="2700000">
                    <a:srgbClr val="000000">
                      <a:alpha val="31034"/>
                    </a:srgbClr>
                  </a:outerShdw>
                </a:effectLst>
              </a:defRPr>
            </a:lvl1pPr>
          </a:lstStyle>
          <a:p>
            <a:pPr/>
            <a:r>
              <a:t>Listening to each center of life will help awaken the next center of life. </a:t>
            </a:r>
          </a:p>
        </p:txBody>
      </p:sp>
      <p:sp>
        <p:nvSpPr>
          <p:cNvPr id="1520" name="Oval"/>
          <p:cNvSpPr/>
          <p:nvPr/>
        </p:nvSpPr>
        <p:spPr>
          <a:xfrm>
            <a:off x="11957609" y="7525602"/>
            <a:ext cx="3424487" cy="2511575"/>
          </a:xfrm>
          <a:prstGeom prst="ellipse">
            <a:avLst/>
          </a:prstGeom>
          <a:solidFill>
            <a:srgbClr val="FFF995">
              <a:alpha val="3314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21" name="Oval"/>
          <p:cNvSpPr/>
          <p:nvPr/>
        </p:nvSpPr>
        <p:spPr>
          <a:xfrm>
            <a:off x="5050507" y="7525602"/>
            <a:ext cx="3424486" cy="2511575"/>
          </a:xfrm>
          <a:prstGeom prst="ellipse">
            <a:avLst/>
          </a:prstGeom>
          <a:solidFill>
            <a:srgbClr val="FFF995">
              <a:alpha val="32497"/>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22" name="Oval"/>
          <p:cNvSpPr/>
          <p:nvPr/>
        </p:nvSpPr>
        <p:spPr>
          <a:xfrm>
            <a:off x="9538096" y="5896107"/>
            <a:ext cx="1546910" cy="749432"/>
          </a:xfrm>
          <a:prstGeom prst="ellipse">
            <a:avLst/>
          </a:prstGeom>
          <a:solidFill>
            <a:srgbClr val="FF8C03">
              <a:alpha val="95431"/>
            </a:srgb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23" name="Oval"/>
          <p:cNvSpPr/>
          <p:nvPr/>
        </p:nvSpPr>
        <p:spPr>
          <a:xfrm>
            <a:off x="9673028" y="5507860"/>
            <a:ext cx="1277046" cy="457201"/>
          </a:xfrm>
          <a:prstGeom prst="ellipse">
            <a:avLst/>
          </a:prstGeom>
          <a:solidFill>
            <a:srgbClr val="FFF129"/>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
        <p:nvSpPr>
          <p:cNvPr id="1524" name="Oval"/>
          <p:cNvSpPr/>
          <p:nvPr/>
        </p:nvSpPr>
        <p:spPr>
          <a:xfrm>
            <a:off x="9362499" y="4913213"/>
            <a:ext cx="1898105" cy="571699"/>
          </a:xfrm>
          <a:prstGeom prst="ellipse">
            <a:avLst/>
          </a:prstGeom>
          <a:solidFill>
            <a:srgbClr val="17FF0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Gill Sans"/>
        <a:ea typeface="Gill Sans"/>
        <a:cs typeface="Gill Sans"/>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Gill Sans"/>
        <a:ea typeface="Gill Sans"/>
        <a:cs typeface="Gill Sans"/>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