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ov" ContentType="audio/unknown"/>
  <Override PartName="/ppt/media/media2.mov" ContentType="audio/unknown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  <Override PartName="/ppt/media/media7.mov" ContentType="audio/unknown"/>
  <Override PartName="/ppt/media/media8.mov" ContentType="audio/unknown"/>
  <Override PartName="/ppt/media/media9.mov" ContentType="audio/unknown"/>
  <Override PartName="/ppt/media/media10.mov" ContentType="audio/unknown"/>
  <Override PartName="/ppt/media/media11.mov" ContentType="audio/unknown"/>
  <Override PartName="/ppt/media/media12.mov" ContentType="audio/unknown"/>
  <Override PartName="/ppt/media/media13.mov" ContentType="audio/unknown"/>
  <Override PartName="/ppt/media/media14.mov" ContentType="audio/unknown"/>
  <Override PartName="/ppt/media/media15.mov" ContentType="audio/unknown"/>
  <Override PartName="/ppt/media/media16.mov" ContentType="audio/unknown"/>
  <Override PartName="/ppt/media/media17.mov" ContentType="audio/unknown"/>
  <Override PartName="/ppt/media/media18.mov" ContentType="audio/unknown"/>
  <Override PartName="/ppt/media/media19.mov" ContentType="audio/unknown"/>
  <Override PartName="/ppt/media/media20.mov" ContentType="audio/unknown"/>
  <Override PartName="/ppt/media/media21.mov" ContentType="audio/unknown"/>
  <Override PartName="/ppt/notesSlides/notesSlide2.xml" ContentType="application/vnd.openxmlformats-officedocument.presentationml.notesSlide+xml"/>
  <Override PartName="/ppt/media/media22.mov" ContentType="audio/unknown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26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FF2600"/>
        </a:fontRef>
        <a:srgbClr val="FF26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65C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65C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we ask… parents can receive pure love </a:t>
            </a:r>
          </a:p>
          <a:p>
            <a:pPr/>
            <a:r>
              <a:t>or charity for their children - divinely directed love.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hape 3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,,,some will consider us a sister organization to Habitat for Humanity. </a:t>
            </a:r>
          </a:p>
          <a:p>
            <a:pPr/>
            <a:r>
              <a:t>They build homes, we bring health to homes and communities. but we really do so much more.</a:t>
            </a:r>
          </a:p>
          <a:p>
            <a:pPr/>
            <a:r>
              <a:t>Let me tell you our story...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hape 3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,,,some will consider us a sister organization to Habitat for Humanity. </a:t>
            </a:r>
          </a:p>
          <a:p>
            <a:pPr/>
            <a:r>
              <a:t>They build homes, we bring health to homes and communities. but we really do so much more.</a:t>
            </a:r>
          </a:p>
          <a:p>
            <a:pPr/>
            <a:r>
              <a:t>Let me tell you our story...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大標題文字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大標題文字</a:t>
            </a:r>
          </a:p>
        </p:txBody>
      </p:sp>
      <p:sp>
        <p:nvSpPr>
          <p:cNvPr id="89" name="內文層級一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大標題文字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大標題文字</a:t>
            </a:r>
          </a:p>
        </p:txBody>
      </p:sp>
      <p:sp>
        <p:nvSpPr>
          <p:cNvPr id="99" name="內文層級一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09" name="內文層級一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18" name="內文層級一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大標題文字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27" name="內文層級一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36" name="內文層級一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45" name="內文層級一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1" name="內文層級一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大標題文字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5" name="大標題文字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4" name="大標題文字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3" name="大標題文字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大標題文字</a:t>
            </a:r>
          </a:p>
        </p:txBody>
      </p:sp>
      <p:sp>
        <p:nvSpPr>
          <p:cNvPr id="204" name="內文層級一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大標題文字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大標題文字</a:t>
            </a:r>
          </a:p>
        </p:txBody>
      </p:sp>
      <p:sp>
        <p:nvSpPr>
          <p:cNvPr id="214" name="內文層級一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3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24" name="內文層級一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33" name="內文層級一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42" name="內文層級一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51" name="內文層級一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0" name="內文層級一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大標題文字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大標題文字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大標題文字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大標題文字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/>
          <p:nvPr>
            <p:ph type="body" idx="1"/>
          </p:nvPr>
        </p:nvSpPr>
        <p:spPr>
          <a:xfrm>
            <a:off x="2095500" y="1739900"/>
            <a:ext cx="17170400" cy="986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3196695" y="2667000"/>
            <a:ext cx="17068801" cy="9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大標題文字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audi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2.png"/><Relationship Id="rId6" Type="http://schemas.openxmlformats.org/officeDocument/2006/relationships/audio" Target="../media/media3.mov"/><Relationship Id="rId7" Type="http://schemas.microsoft.com/office/2007/relationships/media" Target="../media/media3.mov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2.png"/><Relationship Id="rId6" Type="http://schemas.openxmlformats.org/officeDocument/2006/relationships/audio" Target="../media/media5.mov"/><Relationship Id="rId7" Type="http://schemas.microsoft.com/office/2007/relationships/media" Target="../media/media5.mov"/><Relationship Id="rId8" Type="http://schemas.openxmlformats.org/officeDocument/2006/relationships/audio" Target="../media/media6.mov"/><Relationship Id="rId9" Type="http://schemas.microsoft.com/office/2007/relationships/media" Target="../media/media6.mov"/><Relationship Id="rId10" Type="http://schemas.openxmlformats.org/officeDocument/2006/relationships/audio" Target="../media/media7.mov"/><Relationship Id="rId11" Type="http://schemas.microsoft.com/office/2007/relationships/media" Target="../media/media7.mov"/><Relationship Id="rId12" Type="http://schemas.openxmlformats.org/officeDocument/2006/relationships/audio" Target="../media/media8.mov"/><Relationship Id="rId13" Type="http://schemas.microsoft.com/office/2007/relationships/media" Target="../media/media8.mov"/><Relationship Id="rId14" Type="http://schemas.openxmlformats.org/officeDocument/2006/relationships/audio" Target="../media/media9.mov"/><Relationship Id="rId15" Type="http://schemas.microsoft.com/office/2007/relationships/media" Target="../media/media9.mov"/><Relationship Id="rId16" Type="http://schemas.openxmlformats.org/officeDocument/2006/relationships/audio" Target="../media/media10.mov"/><Relationship Id="rId17" Type="http://schemas.microsoft.com/office/2007/relationships/media" Target="../media/media10.mov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1.mov"/><Relationship Id="rId4" Type="http://schemas.microsoft.com/office/2007/relationships/media" Target="../media/media11.mov"/><Relationship Id="rId5" Type="http://schemas.openxmlformats.org/officeDocument/2006/relationships/image" Target="../media/image2.png"/><Relationship Id="rId6" Type="http://schemas.openxmlformats.org/officeDocument/2006/relationships/audio" Target="../media/media12.mov"/><Relationship Id="rId7" Type="http://schemas.microsoft.com/office/2007/relationships/media" Target="../media/media12.mov"/><Relationship Id="rId8" Type="http://schemas.openxmlformats.org/officeDocument/2006/relationships/image" Target="../media/image3.png"/><Relationship Id="rId9" Type="http://schemas.openxmlformats.org/officeDocument/2006/relationships/audio" Target="../media/media13.mov"/><Relationship Id="rId10" Type="http://schemas.microsoft.com/office/2007/relationships/media" Target="../media/media13.mov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3.mov"/><Relationship Id="rId4" Type="http://schemas.microsoft.com/office/2007/relationships/media" Target="../media/media13.mov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audio" Target="../media/media14.mov"/><Relationship Id="rId7" Type="http://schemas.microsoft.com/office/2007/relationships/media" Target="../media/media14.mov"/><Relationship Id="rId8" Type="http://schemas.openxmlformats.org/officeDocument/2006/relationships/image" Target="../media/image2.png"/><Relationship Id="rId9" Type="http://schemas.openxmlformats.org/officeDocument/2006/relationships/audio" Target="../media/media15.mov"/><Relationship Id="rId10" Type="http://schemas.microsoft.com/office/2007/relationships/media" Target="../media/media15.mov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6.mov"/><Relationship Id="rId4" Type="http://schemas.microsoft.com/office/2007/relationships/media" Target="../media/media16.mov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7.mov"/><Relationship Id="rId4" Type="http://schemas.microsoft.com/office/2007/relationships/media" Target="../media/media17.mov"/><Relationship Id="rId5" Type="http://schemas.openxmlformats.org/officeDocument/2006/relationships/image" Target="../media/image2.png"/><Relationship Id="rId6" Type="http://schemas.openxmlformats.org/officeDocument/2006/relationships/audio" Target="../media/media18.mov"/><Relationship Id="rId7" Type="http://schemas.microsoft.com/office/2007/relationships/media" Target="../media/media18.mov"/><Relationship Id="rId8" Type="http://schemas.openxmlformats.org/officeDocument/2006/relationships/audio" Target="../media/media19.mov"/><Relationship Id="rId9" Type="http://schemas.microsoft.com/office/2007/relationships/media" Target="../media/media19.mov"/><Relationship Id="rId10" Type="http://schemas.openxmlformats.org/officeDocument/2006/relationships/audio" Target="../media/media20.mov"/><Relationship Id="rId11" Type="http://schemas.microsoft.com/office/2007/relationships/media" Target="../media/media20.mov"/><Relationship Id="rId12" Type="http://schemas.openxmlformats.org/officeDocument/2006/relationships/audio" Target="../media/media21.mov"/><Relationship Id="rId13" Type="http://schemas.microsoft.com/office/2007/relationships/media" Target="../media/media21.mov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audio" Target="../media/media22.mov"/><Relationship Id="rId5" Type="http://schemas.microsoft.com/office/2007/relationships/media" Target="../media/media22.mov"/><Relationship Id="rId6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2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8091" y="3607532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Oval"/>
          <p:cNvSpPr/>
          <p:nvPr/>
        </p:nvSpPr>
        <p:spPr>
          <a:xfrm>
            <a:off x="11395612" y="6652383"/>
            <a:ext cx="325887" cy="347963"/>
          </a:xfrm>
          <a:prstGeom prst="ellipse">
            <a:avLst/>
          </a:prstGeom>
          <a:solidFill>
            <a:srgbClr val="75DB3C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64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65" name="media23.mov" descr="media23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382697" y="781508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8323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imple…"/>
          <p:cNvSpPr txBox="1"/>
          <p:nvPr>
            <p:ph type="title"/>
          </p:nvPr>
        </p:nvSpPr>
        <p:spPr>
          <a:xfrm>
            <a:off x="463550" y="15621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6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2964" y="7933607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Oval"/>
          <p:cNvSpPr/>
          <p:nvPr/>
        </p:nvSpPr>
        <p:spPr>
          <a:xfrm>
            <a:off x="8324850" y="10737095"/>
            <a:ext cx="325885" cy="347963"/>
          </a:xfrm>
          <a:prstGeom prst="ellipse">
            <a:avLst/>
          </a:prstGeom>
          <a:gradFill>
            <a:gsLst>
              <a:gs pos="0">
                <a:srgbClr val="F9F406"/>
              </a:gs>
              <a:gs pos="100000">
                <a:srgbClr val="F3F6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7" name="Or helping our children learn…"/>
          <p:cNvSpPr/>
          <p:nvPr/>
        </p:nvSpPr>
        <p:spPr>
          <a:xfrm>
            <a:off x="10343851" y="9374374"/>
            <a:ext cx="9398597" cy="2032001"/>
          </a:xfrm>
          <a:prstGeom prst="rect">
            <a:avLst/>
          </a:prstGeom>
          <a:gradFill>
            <a:gsLst>
              <a:gs pos="0">
                <a:srgbClr val="E7C019"/>
              </a:gs>
              <a:gs pos="100000">
                <a:srgbClr val="F0E666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Or helping our children learn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 to make choices - within themselves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to learn when guided by the love we receive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from their first parents - God.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imple…"/>
          <p:cNvSpPr txBox="1"/>
          <p:nvPr>
            <p:ph type="title"/>
          </p:nvPr>
        </p:nvSpPr>
        <p:spPr>
          <a:xfrm>
            <a:off x="1296569" y="-218796"/>
            <a:ext cx="20002502" cy="9537701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7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0085" y="7297297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Oval"/>
          <p:cNvSpPr/>
          <p:nvPr/>
        </p:nvSpPr>
        <p:spPr>
          <a:xfrm>
            <a:off x="5553493" y="10187206"/>
            <a:ext cx="325887" cy="347963"/>
          </a:xfrm>
          <a:prstGeom prst="ellipse">
            <a:avLst/>
          </a:prstGeom>
          <a:gradFill>
            <a:gsLst>
              <a:gs pos="0">
                <a:srgbClr val="A6AAA8">
                  <a:alpha val="35091"/>
                </a:srgbClr>
              </a:gs>
              <a:gs pos="100000">
                <a:srgbClr val="52575F">
                  <a:alpha val="35091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73" name="Force leads to stress or anxiety  -…"/>
          <p:cNvSpPr/>
          <p:nvPr/>
        </p:nvSpPr>
        <p:spPr>
          <a:xfrm>
            <a:off x="1209763" y="11403470"/>
            <a:ext cx="7131249" cy="15494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Force leads to stress or anxiety  -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 perhaps anger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within teachers and learners</a:t>
            </a:r>
          </a:p>
        </p:txBody>
      </p:sp>
      <p:sp>
        <p:nvSpPr>
          <p:cNvPr id="374" name="Oval"/>
          <p:cNvSpPr/>
          <p:nvPr/>
        </p:nvSpPr>
        <p:spPr>
          <a:xfrm>
            <a:off x="6027461" y="9685053"/>
            <a:ext cx="325887" cy="347963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75" name="Receiving pure love leads…"/>
          <p:cNvSpPr/>
          <p:nvPr/>
        </p:nvSpPr>
        <p:spPr>
          <a:xfrm>
            <a:off x="14720746" y="5892797"/>
            <a:ext cx="6145610" cy="1549401"/>
          </a:xfrm>
          <a:prstGeom prst="rect">
            <a:avLst/>
          </a:prstGeom>
          <a:gradFill>
            <a:gsLst>
              <a:gs pos="0">
                <a:srgbClr val="EFE853"/>
              </a:gs>
              <a:gs pos="100000">
                <a:srgbClr val="DFC11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Receiving pure love leads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to peace within for teachers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and learners</a:t>
            </a:r>
          </a:p>
        </p:txBody>
      </p:sp>
      <p:pic>
        <p:nvPicPr>
          <p:cNvPr id="376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64966" y="7870107"/>
            <a:ext cx="5246581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Oval"/>
          <p:cNvSpPr/>
          <p:nvPr/>
        </p:nvSpPr>
        <p:spPr>
          <a:xfrm>
            <a:off x="19481736" y="10479275"/>
            <a:ext cx="325887" cy="347963"/>
          </a:xfrm>
          <a:prstGeom prst="ellipse">
            <a:avLst/>
          </a:prstGeom>
          <a:gradFill>
            <a:gsLst>
              <a:gs pos="0">
                <a:srgbClr val="EAEF07">
                  <a:alpha val="87227"/>
                </a:srgbClr>
              </a:gs>
              <a:gs pos="100000">
                <a:srgbClr val="FBEA44">
                  <a:alpha val="87227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78" name="Oval"/>
          <p:cNvSpPr/>
          <p:nvPr/>
        </p:nvSpPr>
        <p:spPr>
          <a:xfrm>
            <a:off x="18992724" y="10737095"/>
            <a:ext cx="325887" cy="347963"/>
          </a:xfrm>
          <a:prstGeom prst="ellipse">
            <a:avLst/>
          </a:prstGeom>
          <a:gradFill>
            <a:gsLst>
              <a:gs pos="0">
                <a:srgbClr val="E3D442"/>
              </a:gs>
              <a:gs pos="100000">
                <a:srgbClr val="F6E7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imple…"/>
          <p:cNvSpPr txBox="1"/>
          <p:nvPr>
            <p:ph type="title"/>
          </p:nvPr>
        </p:nvSpPr>
        <p:spPr>
          <a:xfrm>
            <a:off x="438150" y="13716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8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2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7663" y="7705007"/>
            <a:ext cx="5246584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Oval"/>
          <p:cNvSpPr/>
          <p:nvPr/>
        </p:nvSpPr>
        <p:spPr>
          <a:xfrm>
            <a:off x="6661150" y="10444995"/>
            <a:ext cx="325885" cy="347963"/>
          </a:xfrm>
          <a:prstGeom prst="ellipse">
            <a:avLst/>
          </a:prstGeom>
          <a:gradFill>
            <a:gsLst>
              <a:gs pos="0">
                <a:srgbClr val="A6AAA8">
                  <a:alpha val="35091"/>
                </a:srgbClr>
              </a:gs>
              <a:gs pos="100000">
                <a:srgbClr val="52575F">
                  <a:alpha val="35091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4" name="Force leads to stress or anxiety…"/>
          <p:cNvSpPr/>
          <p:nvPr/>
        </p:nvSpPr>
        <p:spPr>
          <a:xfrm>
            <a:off x="8957264" y="8948924"/>
            <a:ext cx="5802909" cy="14732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Force leads to stress or anxiety </a:t>
            </a:r>
          </a:p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within teachers and </a:t>
            </a:r>
          </a:p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often students pick that feeling up </a:t>
            </a:r>
          </a:p>
        </p:txBody>
      </p:sp>
      <p:sp>
        <p:nvSpPr>
          <p:cNvPr id="385" name="Oval"/>
          <p:cNvSpPr/>
          <p:nvPr/>
        </p:nvSpPr>
        <p:spPr>
          <a:xfrm>
            <a:off x="7181850" y="10216395"/>
            <a:ext cx="325885" cy="347963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6" name="Oval"/>
          <p:cNvSpPr/>
          <p:nvPr/>
        </p:nvSpPr>
        <p:spPr>
          <a:xfrm>
            <a:off x="7448550" y="9733795"/>
            <a:ext cx="325885" cy="347963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imple…"/>
          <p:cNvSpPr txBox="1"/>
          <p:nvPr>
            <p:ph type="title"/>
          </p:nvPr>
        </p:nvSpPr>
        <p:spPr>
          <a:xfrm>
            <a:off x="172074" y="-1741288"/>
            <a:ext cx="20002501" cy="9537701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9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931" y="4703088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Oval"/>
          <p:cNvSpPr/>
          <p:nvPr/>
        </p:nvSpPr>
        <p:spPr>
          <a:xfrm>
            <a:off x="7280396" y="7870920"/>
            <a:ext cx="325885" cy="347963"/>
          </a:xfrm>
          <a:prstGeom prst="ellipse">
            <a:avLst/>
          </a:prstGeom>
          <a:gradFill>
            <a:gsLst>
              <a:gs pos="0">
                <a:srgbClr val="F9F406"/>
              </a:gs>
              <a:gs pos="100000">
                <a:srgbClr val="F3F6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94" name="Or we can follow the path of helping…"/>
          <p:cNvSpPr/>
          <p:nvPr/>
        </p:nvSpPr>
        <p:spPr>
          <a:xfrm>
            <a:off x="10474216" y="5410200"/>
            <a:ext cx="9122638" cy="2514601"/>
          </a:xfrm>
          <a:prstGeom prst="rect">
            <a:avLst/>
          </a:prstGeom>
          <a:gradFill>
            <a:gsLst>
              <a:gs pos="0">
                <a:srgbClr val="E7D841"/>
              </a:gs>
              <a:gs pos="100000">
                <a:srgbClr val="F0E666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Or we can follow the path of helping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our children learn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 to make choices - within themselves and discern between peace and force. Building trust.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0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2914" y="2854019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Oval"/>
          <p:cNvSpPr/>
          <p:nvPr/>
        </p:nvSpPr>
        <p:spPr>
          <a:xfrm>
            <a:off x="11073286" y="5826907"/>
            <a:ext cx="325887" cy="347963"/>
          </a:xfrm>
          <a:prstGeom prst="ellipse">
            <a:avLst/>
          </a:prstGeom>
          <a:gradFill>
            <a:gsLst>
              <a:gs pos="0">
                <a:srgbClr val="189B1A"/>
              </a:gs>
              <a:gs pos="100000">
                <a:srgbClr val="55E11B">
                  <a:alpha val="21242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72" name="When that power comes to their hearts…"/>
          <p:cNvSpPr/>
          <p:nvPr/>
        </p:nvSpPr>
        <p:spPr>
          <a:xfrm>
            <a:off x="3750990" y="6921498"/>
            <a:ext cx="12906394" cy="15494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When that power comes to their hearts</a:t>
            </a:r>
          </a:p>
          <a:p>
            <a:pPr defTabSz="1130300"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peace comes </a:t>
            </a:r>
          </a:p>
        </p:txBody>
      </p:sp>
      <p:sp>
        <p:nvSpPr>
          <p:cNvPr id="273" name="Oval"/>
          <p:cNvSpPr/>
          <p:nvPr/>
        </p:nvSpPr>
        <p:spPr>
          <a:xfrm>
            <a:off x="11349936" y="5356745"/>
            <a:ext cx="325887" cy="347963"/>
          </a:xfrm>
          <a:prstGeom prst="ellipse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74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75" name="media24.mov" descr="media24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526794" y="926105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media25.mov" descr="media25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40227" y="93299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666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38322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9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1513" y="3423404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Oval"/>
          <p:cNvSpPr/>
          <p:nvPr/>
        </p:nvSpPr>
        <p:spPr>
          <a:xfrm>
            <a:off x="10752962" y="6308068"/>
            <a:ext cx="325887" cy="347963"/>
          </a:xfrm>
          <a:prstGeom prst="ellipse">
            <a:avLst/>
          </a:prstGeom>
          <a:solidFill>
            <a:srgbClr val="38D453">
              <a:alpha val="28184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81" name="Joy is felt…"/>
          <p:cNvSpPr/>
          <p:nvPr/>
        </p:nvSpPr>
        <p:spPr>
          <a:xfrm>
            <a:off x="6230216" y="7518524"/>
            <a:ext cx="7349184" cy="1320801"/>
          </a:xfrm>
          <a:prstGeom prst="rect">
            <a:avLst/>
          </a:prstGeom>
          <a:gradFill>
            <a:gsLst>
              <a:gs pos="0">
                <a:srgbClr val="1AE20D"/>
              </a:gs>
              <a:gs pos="100000">
                <a:srgbClr val="33D1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Joy is felt  </a:t>
            </a:r>
          </a:p>
          <a:p>
            <a:pPr defTabSz="1130300"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within children </a:t>
            </a:r>
            <a:r>
              <a:rPr u="sng"/>
              <a:t>and</a:t>
            </a:r>
            <a:r>
              <a:t> parents</a:t>
            </a:r>
          </a:p>
        </p:txBody>
      </p:sp>
      <p:sp>
        <p:nvSpPr>
          <p:cNvPr id="282" name="Oval"/>
          <p:cNvSpPr/>
          <p:nvPr/>
        </p:nvSpPr>
        <p:spPr>
          <a:xfrm>
            <a:off x="11296050" y="5883731"/>
            <a:ext cx="325887" cy="347963"/>
          </a:xfrm>
          <a:prstGeom prst="ellipse">
            <a:avLst/>
          </a:prstGeom>
          <a:solidFill>
            <a:srgbClr val="13D445">
              <a:alpha val="28184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83" name="Oval"/>
          <p:cNvSpPr/>
          <p:nvPr/>
        </p:nvSpPr>
        <p:spPr>
          <a:xfrm>
            <a:off x="11656886" y="5556250"/>
            <a:ext cx="325887" cy="347962"/>
          </a:xfrm>
          <a:prstGeom prst="ellipse">
            <a:avLst/>
          </a:prstGeom>
          <a:solidFill>
            <a:srgbClr val="07D428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84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85" name="media26.mov" descr="media26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38119" y="574942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media27.mov" descr="media27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69324" y="825117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media28.mov" descr="media28.mov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008782" y="972008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media29.mov" descr="media29.mo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025349" y="960533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media30.mov" descr="media30.mov"/>
          <p:cNvPicPr>
            <a:picLocks noChangeAspect="0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307457" y="921514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media31.mov" descr="media31.mov"/>
          <p:cNvPicPr>
            <a:picLocks noChangeAspect="0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464927" y="740195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media32.mov" descr="media32.mov"/>
          <p:cNvPicPr>
            <a:picLocks noChangeAspect="0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658420" y="545105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9999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03332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91655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931655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933334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9558319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323333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audio>
            <p:audio isNarration="0">
              <p:cMediaNode mute="0" showWhenStopped="0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audio>
            <p:audio isNarration="0">
              <p:cMediaNode mute="0" showWhenStopped="0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audio>
            <p:audio isNarration="0">
              <p:cMediaNode mute="0" showWhenStopped="0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audio>
            <p:audio isNarration="0">
              <p:cMediaNode mute="0" showWhenStopped="0" numSld="1" vol="100000">
                <p:cTn id="35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audio>
            <p:audio isNarration="0">
              <p:cMediaNode mute="0" showWhenStopped="0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audio>
            <p:audio isNarration="0">
              <p:cMediaNode mute="0" showWhenStopped="0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1513" y="2955619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Oval"/>
          <p:cNvSpPr/>
          <p:nvPr/>
        </p:nvSpPr>
        <p:spPr>
          <a:xfrm>
            <a:off x="10752962" y="5872733"/>
            <a:ext cx="325887" cy="347963"/>
          </a:xfrm>
          <a:prstGeom prst="ellipse">
            <a:avLst/>
          </a:prstGeom>
          <a:solidFill>
            <a:srgbClr val="4FD448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96" name="From peace and joy-…"/>
          <p:cNvSpPr/>
          <p:nvPr/>
        </p:nvSpPr>
        <p:spPr>
          <a:xfrm>
            <a:off x="6730084" y="7325855"/>
            <a:ext cx="6009439" cy="2235201"/>
          </a:xfrm>
          <a:prstGeom prst="rect">
            <a:avLst/>
          </a:prstGeom>
          <a:gradFill>
            <a:gsLst>
              <a:gs pos="0">
                <a:srgbClr val="119705"/>
              </a:gs>
              <a:gs pos="100000">
                <a:srgbClr val="52F26D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From peace and joy-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come inner feelings of 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TRUST</a:t>
            </a:r>
          </a:p>
        </p:txBody>
      </p:sp>
      <p:sp>
        <p:nvSpPr>
          <p:cNvPr id="297" name="Oval"/>
          <p:cNvSpPr/>
          <p:nvPr/>
        </p:nvSpPr>
        <p:spPr>
          <a:xfrm>
            <a:off x="11273136" y="5446278"/>
            <a:ext cx="325887" cy="347963"/>
          </a:xfrm>
          <a:prstGeom prst="ellipse">
            <a:avLst/>
          </a:prstGeom>
          <a:solidFill>
            <a:srgbClr val="45D452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98" name="Oval"/>
          <p:cNvSpPr/>
          <p:nvPr/>
        </p:nvSpPr>
        <p:spPr>
          <a:xfrm>
            <a:off x="11496499" y="5014107"/>
            <a:ext cx="325887" cy="347963"/>
          </a:xfrm>
          <a:prstGeom prst="ellipse">
            <a:avLst/>
          </a:prstGeom>
          <a:solidFill>
            <a:srgbClr val="14D420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99" name="Oval"/>
          <p:cNvSpPr/>
          <p:nvPr/>
        </p:nvSpPr>
        <p:spPr>
          <a:xfrm>
            <a:off x="11730076" y="4581936"/>
            <a:ext cx="325887" cy="347963"/>
          </a:xfrm>
          <a:prstGeom prst="ellipse">
            <a:avLst/>
          </a:prstGeom>
          <a:solidFill>
            <a:srgbClr val="17D40D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00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301" name="media33.mov" descr="media3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52879" y="551990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media34.mov" descr="media34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969565" y="1077587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16.png" descr="image1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134088" y="8070539"/>
            <a:ext cx="3529042" cy="264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media35.mov" descr="media35.mov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314143" y="607075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6668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061660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21632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audio>
            <p:audio isNarration="0">
              <p:cMediaNode mute="0" showWhenStopped="0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audio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7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1513" y="2955619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Oval"/>
          <p:cNvSpPr/>
          <p:nvPr/>
        </p:nvSpPr>
        <p:spPr>
          <a:xfrm>
            <a:off x="10752962" y="5872733"/>
            <a:ext cx="325887" cy="347963"/>
          </a:xfrm>
          <a:prstGeom prst="ellipse">
            <a:avLst/>
          </a:prstGeom>
          <a:solidFill>
            <a:srgbClr val="4FD448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09" name="From peace and joy-…"/>
          <p:cNvSpPr/>
          <p:nvPr/>
        </p:nvSpPr>
        <p:spPr>
          <a:xfrm>
            <a:off x="5836286" y="7799306"/>
            <a:ext cx="7797032" cy="3657601"/>
          </a:xfrm>
          <a:prstGeom prst="rect">
            <a:avLst/>
          </a:prstGeom>
          <a:gradFill>
            <a:gsLst>
              <a:gs pos="0">
                <a:srgbClr val="119705"/>
              </a:gs>
              <a:gs pos="100000">
                <a:srgbClr val="52F26D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From peace and joy-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come inner feelings of 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TRUST- Bonding to mother 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in early years where patterns </a:t>
            </a:r>
          </a:p>
          <a:p>
            <a: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of inner peace develop</a:t>
            </a:r>
          </a:p>
        </p:txBody>
      </p:sp>
      <p:sp>
        <p:nvSpPr>
          <p:cNvPr id="310" name="Oval"/>
          <p:cNvSpPr/>
          <p:nvPr/>
        </p:nvSpPr>
        <p:spPr>
          <a:xfrm>
            <a:off x="11273136" y="5446278"/>
            <a:ext cx="325887" cy="347963"/>
          </a:xfrm>
          <a:prstGeom prst="ellipse">
            <a:avLst/>
          </a:prstGeom>
          <a:solidFill>
            <a:srgbClr val="45D452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1" name="Oval"/>
          <p:cNvSpPr/>
          <p:nvPr/>
        </p:nvSpPr>
        <p:spPr>
          <a:xfrm>
            <a:off x="11496499" y="5014107"/>
            <a:ext cx="325887" cy="347963"/>
          </a:xfrm>
          <a:prstGeom prst="ellipse">
            <a:avLst/>
          </a:prstGeom>
          <a:solidFill>
            <a:srgbClr val="14D420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2" name="Oval"/>
          <p:cNvSpPr/>
          <p:nvPr/>
        </p:nvSpPr>
        <p:spPr>
          <a:xfrm>
            <a:off x="11730076" y="4581936"/>
            <a:ext cx="325887" cy="347963"/>
          </a:xfrm>
          <a:prstGeom prst="ellipse">
            <a:avLst/>
          </a:prstGeom>
          <a:solidFill>
            <a:srgbClr val="17D40D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3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314" name="media35.mov" descr="media35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314145" y="607075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17.png" descr="image1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01811" y="7764047"/>
            <a:ext cx="4804684" cy="512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18.png" descr="image1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84284" y="440409"/>
            <a:ext cx="5246583" cy="530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19.png" descr="image1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379" y="2700448"/>
            <a:ext cx="5493069" cy="4975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1632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0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1513" y="2955619"/>
            <a:ext cx="5246583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val"/>
          <p:cNvSpPr/>
          <p:nvPr/>
        </p:nvSpPr>
        <p:spPr>
          <a:xfrm>
            <a:off x="10752962" y="5872733"/>
            <a:ext cx="325887" cy="347963"/>
          </a:xfrm>
          <a:prstGeom prst="ellipse">
            <a:avLst/>
          </a:prstGeom>
          <a:solidFill>
            <a:srgbClr val="4FD448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22" name="The bonding cycle"/>
          <p:cNvSpPr/>
          <p:nvPr/>
        </p:nvSpPr>
        <p:spPr>
          <a:xfrm>
            <a:off x="7301641" y="7289800"/>
            <a:ext cx="4866327" cy="812801"/>
          </a:xfrm>
          <a:prstGeom prst="rect">
            <a:avLst/>
          </a:prstGeom>
          <a:gradFill>
            <a:gsLst>
              <a:gs pos="0">
                <a:srgbClr val="119705"/>
              </a:gs>
              <a:gs pos="100000">
                <a:srgbClr val="52F26D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4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The bonding cycle </a:t>
            </a:r>
          </a:p>
        </p:txBody>
      </p:sp>
      <p:sp>
        <p:nvSpPr>
          <p:cNvPr id="323" name="Oval"/>
          <p:cNvSpPr/>
          <p:nvPr/>
        </p:nvSpPr>
        <p:spPr>
          <a:xfrm>
            <a:off x="11273136" y="5446278"/>
            <a:ext cx="325887" cy="347963"/>
          </a:xfrm>
          <a:prstGeom prst="ellipse">
            <a:avLst/>
          </a:prstGeom>
          <a:solidFill>
            <a:srgbClr val="45D452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24" name="Oval"/>
          <p:cNvSpPr/>
          <p:nvPr/>
        </p:nvSpPr>
        <p:spPr>
          <a:xfrm>
            <a:off x="11496499" y="5014107"/>
            <a:ext cx="325887" cy="347963"/>
          </a:xfrm>
          <a:prstGeom prst="ellipse">
            <a:avLst/>
          </a:prstGeom>
          <a:solidFill>
            <a:srgbClr val="14D420">
              <a:alpha val="4529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25" name="Oval"/>
          <p:cNvSpPr/>
          <p:nvPr/>
        </p:nvSpPr>
        <p:spPr>
          <a:xfrm>
            <a:off x="11730076" y="4581936"/>
            <a:ext cx="325887" cy="347963"/>
          </a:xfrm>
          <a:prstGeom prst="ellipse">
            <a:avLst/>
          </a:prstGeom>
          <a:solidFill>
            <a:srgbClr val="17D40D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26" name="Simple…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327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180" y="2657936"/>
            <a:ext cx="3486724" cy="433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21.png" descr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76042" y="8625713"/>
            <a:ext cx="4517523" cy="334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22.png" descr="image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02681" y="2710369"/>
            <a:ext cx="4517522" cy="423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media36.mov" descr="media36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772578" y="882496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media37.mov" descr="media37.mov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5051794" y="89626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21655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436668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imple…"/>
          <p:cNvSpPr txBox="1"/>
          <p:nvPr>
            <p:ph type="title"/>
          </p:nvPr>
        </p:nvSpPr>
        <p:spPr>
          <a:xfrm>
            <a:off x="412750" y="13716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3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5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064" y="7501807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Oval"/>
          <p:cNvSpPr/>
          <p:nvPr/>
        </p:nvSpPr>
        <p:spPr>
          <a:xfrm>
            <a:off x="8782050" y="10432295"/>
            <a:ext cx="325885" cy="347963"/>
          </a:xfrm>
          <a:prstGeom prst="ellipse">
            <a:avLst/>
          </a:prstGeom>
          <a:solidFill>
            <a:srgbClr val="28D438">
              <a:alpha val="98553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37" name="Trust or bonds…"/>
          <p:cNvSpPr/>
          <p:nvPr/>
        </p:nvSpPr>
        <p:spPr>
          <a:xfrm>
            <a:off x="11997112" y="8993375"/>
            <a:ext cx="6136086" cy="2514601"/>
          </a:xfrm>
          <a:prstGeom prst="rect">
            <a:avLst/>
          </a:prstGeom>
          <a:gradFill>
            <a:gsLst>
              <a:gs pos="0">
                <a:srgbClr val="75DB3C"/>
              </a:gs>
              <a:gs pos="100000">
                <a:srgbClr val="75DB3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Trust or bonds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that seal or bind us together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 in a higher pure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lasting </a:t>
            </a:r>
          </a:p>
          <a:p>
            <a:pPr defTabSz="1130300"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love</a:t>
            </a:r>
          </a:p>
        </p:txBody>
      </p:sp>
      <p:sp>
        <p:nvSpPr>
          <p:cNvPr id="338" name="Oval"/>
          <p:cNvSpPr/>
          <p:nvPr/>
        </p:nvSpPr>
        <p:spPr>
          <a:xfrm>
            <a:off x="9279760" y="10076695"/>
            <a:ext cx="325887" cy="347963"/>
          </a:xfrm>
          <a:prstGeom prst="ellipse">
            <a:avLst/>
          </a:prstGeom>
          <a:solidFill>
            <a:srgbClr val="55D435">
              <a:alpha val="98553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39" name="Oval"/>
          <p:cNvSpPr/>
          <p:nvPr/>
        </p:nvSpPr>
        <p:spPr>
          <a:xfrm>
            <a:off x="9571860" y="9619495"/>
            <a:ext cx="325887" cy="347963"/>
          </a:xfrm>
          <a:prstGeom prst="ellipse">
            <a:avLst/>
          </a:prstGeom>
          <a:solidFill>
            <a:srgbClr val="1CD434">
              <a:alpha val="98553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0" name="Oval"/>
          <p:cNvSpPr/>
          <p:nvPr/>
        </p:nvSpPr>
        <p:spPr>
          <a:xfrm>
            <a:off x="9851260" y="9220466"/>
            <a:ext cx="325887" cy="347963"/>
          </a:xfrm>
          <a:prstGeom prst="ellipse">
            <a:avLst/>
          </a:prstGeom>
          <a:solidFill>
            <a:srgbClr val="69D434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pic>
        <p:nvPicPr>
          <p:cNvPr id="341" name="media38.mov" descr="media38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973060" y="70576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23333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imple…"/>
          <p:cNvSpPr txBox="1"/>
          <p:nvPr>
            <p:ph type="title"/>
          </p:nvPr>
        </p:nvSpPr>
        <p:spPr>
          <a:xfrm>
            <a:off x="438150" y="13716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4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5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064" y="7501807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Oval"/>
          <p:cNvSpPr/>
          <p:nvPr/>
        </p:nvSpPr>
        <p:spPr>
          <a:xfrm>
            <a:off x="8782050" y="10432295"/>
            <a:ext cx="325885" cy="347963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7" name="Sometimes it helps to see the…"/>
          <p:cNvSpPr/>
          <p:nvPr/>
        </p:nvSpPr>
        <p:spPr>
          <a:xfrm>
            <a:off x="12432506" y="9882374"/>
            <a:ext cx="5221288" cy="1016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Sometimes it helps to see the </a:t>
            </a:r>
          </a:p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the opposite</a:t>
            </a:r>
          </a:p>
        </p:txBody>
      </p:sp>
      <p:pic>
        <p:nvPicPr>
          <p:cNvPr id="348" name="media39.mov" descr="media39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68000" y="7792138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media40.mov" descr="media40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82879" y="744786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media41.mov" descr="media41.mov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671493" y="643798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media42.mov" descr="media42.mov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507638" y="55658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media43.mov" descr="media43.mov"/>
          <p:cNvPicPr>
            <a:picLocks noChangeAspect="0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389686" y="779213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04985" fill="hold"/>
                                        <p:tgtEl>
                                          <p:spTgt spid="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786666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8499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6669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5631652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348"/>
                </p:tgtEl>
              </p:cMediaNode>
            </p:audio>
            <p:audio isNarration="0">
              <p:cMediaNode mute="0" showWhenStopped="0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audio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  <p:audio isNarration="0">
              <p:cMediaNode mute="0" showWhenStopped="0" numSld="1" vol="100000">
                <p:cTn id="26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audio>
            <p:audio isNarration="0">
              <p:cMediaNode mute="0" showWhenStopped="0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imple…"/>
          <p:cNvSpPr txBox="1"/>
          <p:nvPr>
            <p:ph type="title"/>
          </p:nvPr>
        </p:nvSpPr>
        <p:spPr>
          <a:xfrm>
            <a:off x="438150" y="13716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>
              <a:lnSpc>
                <a:spcPct val="110000"/>
              </a:lnSpc>
              <a:defRPr b="1" sz="32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5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6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2064" y="7501807"/>
            <a:ext cx="5246583" cy="36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Oval"/>
          <p:cNvSpPr/>
          <p:nvPr/>
        </p:nvSpPr>
        <p:spPr>
          <a:xfrm>
            <a:off x="8782050" y="10432295"/>
            <a:ext cx="325885" cy="347963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58" name="Teaching with force, pressuring with time, manipulation…"/>
          <p:cNvSpPr/>
          <p:nvPr/>
        </p:nvSpPr>
        <p:spPr>
          <a:xfrm>
            <a:off x="10372625" y="9882374"/>
            <a:ext cx="9341049" cy="1016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2575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Teaching with force, pressuring with time, manipulation </a:t>
            </a:r>
          </a:p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and control</a:t>
            </a:r>
          </a:p>
        </p:txBody>
      </p:sp>
      <p:pic>
        <p:nvPicPr>
          <p:cNvPr id="359" name="media44.mov" descr="media44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520709" y="81364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21636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26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26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26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26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26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