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media/media1.m4a" ContentType="audio/unknown"/>
  <Override PartName="/ppt/media/image2.jpeg" ContentType="image/jpeg"/>
  <Override PartName="/ppt/media/image3.jpeg" ContentType="image/jpeg"/>
  <Override PartName="/ppt/media/image4.jpeg" ContentType="image/jpeg"/>
  <Override PartName="/ppt/media/media2.m4a" ContentType="audio/unknown"/>
  <Override PartName="/ppt/media/media3.m4a" ContentType="audio/unknown"/>
  <Override PartName="/ppt/notesSlides/notesSlide1.xml" ContentType="application/vnd.openxmlformats-officedocument.presentationml.notesSlide+xml"/>
  <Override PartName="/ppt/media/media4.m4a"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13360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2600"/>
        </a:fontRef>
        <a:srgbClr val="FF26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5C1"/>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7" name="Shape 267"/>
          <p:cNvSpPr/>
          <p:nvPr>
            <p:ph type="sldImg"/>
          </p:nvPr>
        </p:nvSpPr>
        <p:spPr>
          <a:xfrm>
            <a:off x="1143000" y="685800"/>
            <a:ext cx="4572000" cy="3429000"/>
          </a:xfrm>
          <a:prstGeom prst="rect">
            <a:avLst/>
          </a:prstGeom>
        </p:spPr>
        <p:txBody>
          <a:bodyPr/>
          <a:lstStyle/>
          <a:p>
            <a:pPr/>
          </a:p>
        </p:txBody>
      </p:sp>
      <p:sp>
        <p:nvSpPr>
          <p:cNvPr id="268" name="Shape 2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r>
              <a:t>Once the board is in place and elected by our local leaders, plans are to seek approval to call our  international support organization “Habitat for Health. ” The mission of this organization is to raise funds to support primarily - local plant based food production and the construction of Simple Living Centers in interested neighborhoods, along with collecting and developing educational materials to support these centers and local projects.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“Counsels of 50” and funding these efforts. </a:t>
            </a:r>
          </a:p>
          <a:p>
            <a:pPr/>
          </a:p>
          <a:p>
            <a:pPr/>
            <a:r>
              <a:t>You are encouraged to pledge the monthly $3 token donation on line:  Remember; 90% will be committed to your community “Counsel”, and  10% to the international organization  (Habitat for Health)  to support local food production town wide with the building of  sustainable, potentially off the grid facilities called Simple Living Centers. There are three key aspects of funding for Simple Living Centers. </a:t>
            </a:r>
          </a:p>
          <a:p>
            <a:pPr/>
          </a:p>
          <a:p>
            <a:pPr/>
            <a:r>
              <a:t>This was given to me while in the temple in the Summer of 2010.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p>
            <a:pPr defTabSz="825500"/>
            <a:r>
              <a:t>Welcome ,,,some will consider us a sister organization to Habitat for Humanity. </a:t>
            </a:r>
          </a:p>
          <a:p>
            <a:pPr defTabSz="825500"/>
            <a:r>
              <a:t>They build homes, we bring health to homes and communities. but we really do so much more.</a:t>
            </a:r>
          </a:p>
          <a:p>
            <a:pPr defTabSz="825500"/>
            <a:r>
              <a:t>Let me tell you our story...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I was given the economic model in the summer of 2010. I was told John was bringing this economic system forth, and I believe those who understand will receive ministering also. </a:t>
            </a:r>
          </a:p>
          <a:p>
            <a:pPr/>
            <a:r>
              <a:t>This is a way to transition to a low cost or no cost educational movement. This website with a speciality focus can be taught by those who would like to hold a class. For example some specialities may be from a master herbalist, a film maker, perhaps a writer, or an organic farmer- or specialist with children and helping to foster an education that brings forth within, what gifts youth are given.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defTabSz="825500"/>
            <a:r>
              <a:t>Welcome ,,,some will consider us a sister organization to Habitat for Humanity. </a:t>
            </a:r>
          </a:p>
          <a:p>
            <a:pPr defTabSz="825500"/>
            <a:r>
              <a:t>They build homes, we bring health to homes and communities. but we really do so much more.</a:t>
            </a:r>
          </a:p>
          <a:p>
            <a:pPr defTabSz="825500"/>
            <a:r>
              <a:t>Let me tell you our story...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大標題文字"/>
          <p:cNvSpPr txBox="1"/>
          <p:nvPr>
            <p:ph type="title"/>
          </p:nvPr>
        </p:nvSpPr>
        <p:spPr>
          <a:xfrm>
            <a:off x="2095500" y="2235200"/>
            <a:ext cx="17170400" cy="4521200"/>
          </a:xfrm>
          <a:prstGeom prst="rect">
            <a:avLst/>
          </a:prstGeom>
        </p:spPr>
        <p:txBody>
          <a:bodyPr anchor="b">
            <a:normAutofit fontScale="100000" lnSpcReduction="0"/>
          </a:bodyPr>
          <a:lstStyle/>
          <a:p>
            <a:pPr/>
            <a:r>
              <a:t>大標題文字</a:t>
            </a:r>
          </a:p>
        </p:txBody>
      </p:sp>
      <p:sp>
        <p:nvSpPr>
          <p:cNvPr id="12" name="內文層級一…"/>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內文層級一</a:t>
            </a:r>
          </a:p>
          <a:p>
            <a:pPr lvl="1"/>
            <a:r>
              <a:t>內文層級二</a:t>
            </a:r>
          </a:p>
          <a:p>
            <a:pPr lvl="2"/>
            <a:r>
              <a:t>內文層級三</a:t>
            </a:r>
          </a:p>
          <a:p>
            <a:pPr lvl="3"/>
            <a:r>
              <a:t>內文層級四</a:t>
            </a:r>
          </a:p>
          <a:p>
            <a:pPr lvl="4"/>
            <a:r>
              <a:t>內文層級五</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88" name="大標題文字"/>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大標題文字</a:t>
            </a:r>
          </a:p>
        </p:txBody>
      </p:sp>
      <p:sp>
        <p:nvSpPr>
          <p:cNvPr id="89" name="內文層級一…"/>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內文層級一</a:t>
            </a:r>
          </a:p>
          <a:p>
            <a:pPr lvl="1"/>
            <a:r>
              <a:t>內文層級二</a:t>
            </a:r>
          </a:p>
          <a:p>
            <a:pPr lvl="2"/>
            <a:r>
              <a:t>內文層級三</a:t>
            </a:r>
          </a:p>
          <a:p>
            <a:pPr lvl="3"/>
            <a:r>
              <a:t>內文層級四</a:t>
            </a:r>
          </a:p>
          <a:p>
            <a:pPr lvl="4"/>
            <a:r>
              <a:t>內文層級五</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大標題文字"/>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大標題文字</a:t>
            </a:r>
          </a:p>
        </p:txBody>
      </p:sp>
      <p:sp>
        <p:nvSpPr>
          <p:cNvPr id="99" name="內文層級一…"/>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內文層級一</a:t>
            </a:r>
          </a:p>
          <a:p>
            <a:pPr lvl="1"/>
            <a:r>
              <a:t>內文層級二</a:t>
            </a:r>
          </a:p>
          <a:p>
            <a:pPr lvl="2"/>
            <a:r>
              <a:t>內文層級三</a:t>
            </a:r>
          </a:p>
          <a:p>
            <a:pPr lvl="3"/>
            <a:r>
              <a:t>內文層級四</a:t>
            </a:r>
          </a:p>
          <a:p>
            <a:pPr lvl="4"/>
            <a:r>
              <a:t>內文層級五</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108"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109" name="內文層級一…"/>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118" name="內文層級一…"/>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大標題文字"/>
          <p:cNvSpPr txBox="1"/>
          <p:nvPr>
            <p:ph type="title"/>
          </p:nvPr>
        </p:nvSpPr>
        <p:spPr>
          <a:xfrm>
            <a:off x="2095500" y="2235200"/>
            <a:ext cx="17170400" cy="4521200"/>
          </a:xfrm>
          <a:prstGeom prst="rect">
            <a:avLst/>
          </a:prstGeom>
        </p:spPr>
        <p:txBody>
          <a:bodyPr anchor="b">
            <a:normAutofit fontScale="100000" lnSpcReduction="0"/>
          </a:bodyPr>
          <a:lstStyle/>
          <a:p>
            <a:pPr/>
            <a:r>
              <a:t>大標題文字</a:t>
            </a:r>
          </a:p>
        </p:txBody>
      </p:sp>
      <p:sp>
        <p:nvSpPr>
          <p:cNvPr id="127" name="內文層級一…"/>
          <p:cNvSpPr txBox="1"/>
          <p:nvPr>
            <p:ph type="body" sz="quarter" idx="1"/>
          </p:nvPr>
        </p:nvSpPr>
        <p:spPr>
          <a:xfrm>
            <a:off x="2095500" y="6883400"/>
            <a:ext cx="17170400" cy="1549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內文層級一</a:t>
            </a:r>
          </a:p>
          <a:p>
            <a:pPr lvl="1"/>
            <a:r>
              <a:t>內文層級二</a:t>
            </a:r>
          </a:p>
          <a:p>
            <a:pPr lvl="2"/>
            <a:r>
              <a:t>內文層級三</a:t>
            </a:r>
          </a:p>
          <a:p>
            <a:pPr lvl="3"/>
            <a:r>
              <a:t>內文層級四</a:t>
            </a:r>
          </a:p>
          <a:p>
            <a:pPr lvl="4"/>
            <a:r>
              <a:t>內文層級五</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136" name="內文層級一…"/>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內文層級一</a:t>
            </a:r>
          </a:p>
          <a:p>
            <a:pPr lvl="1"/>
            <a:r>
              <a:t>內文層級二</a:t>
            </a:r>
          </a:p>
          <a:p>
            <a:pPr lvl="2"/>
            <a:r>
              <a:t>內文層級三</a:t>
            </a:r>
          </a:p>
          <a:p>
            <a:pPr lvl="3"/>
            <a:r>
              <a:t>內文層級四</a:t>
            </a:r>
          </a:p>
          <a:p>
            <a:pPr lvl="4"/>
            <a:r>
              <a:t>內文層級五</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144"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145" name="內文層級一…"/>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153" name="內文層級一…"/>
          <p:cNvSpPr txBox="1"/>
          <p:nvPr>
            <p:ph type="body" idx="1"/>
          </p:nvPr>
        </p:nvSpPr>
        <p:spPr>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68"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21" name="內文層級一…"/>
          <p:cNvSpPr txBox="1"/>
          <p:nvPr>
            <p:ph type="body" idx="1"/>
          </p:nvPr>
        </p:nvSpPr>
        <p:spPr>
          <a:xfrm>
            <a:off x="2095500" y="3784600"/>
            <a:ext cx="17170400" cy="78105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內文層級一</a:t>
            </a:r>
          </a:p>
          <a:p>
            <a:pPr lvl="1"/>
            <a:r>
              <a:t>內文層級二</a:t>
            </a:r>
          </a:p>
          <a:p>
            <a:pPr lvl="2"/>
            <a:r>
              <a:t>內文層級三</a:t>
            </a:r>
          </a:p>
          <a:p>
            <a:pPr lvl="3"/>
            <a:r>
              <a:t>內文層級四</a:t>
            </a:r>
          </a:p>
          <a:p>
            <a:pPr lvl="4"/>
            <a:r>
              <a:t>內文層級五</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176" name="大標題文字"/>
          <p:cNvSpPr txBox="1"/>
          <p:nvPr>
            <p:ph type="title"/>
          </p:nvPr>
        </p:nvSpPr>
        <p:spPr>
          <a:xfrm>
            <a:off x="2095500" y="4064000"/>
            <a:ext cx="17170400" cy="5207000"/>
          </a:xfrm>
          <a:prstGeom prst="rect">
            <a:avLst/>
          </a:prstGeom>
        </p:spPr>
        <p:txBody>
          <a:bodyPr>
            <a:normAutofit fontScale="100000" lnSpcReduction="0"/>
          </a:bodyPr>
          <a:lstStyle/>
          <a:p>
            <a:pPr/>
            <a:r>
              <a:t>大標題文字</a:t>
            </a: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84"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185" name="大標題文字"/>
          <p:cNvSpPr txBox="1"/>
          <p:nvPr>
            <p:ph type="title"/>
          </p:nvPr>
        </p:nvSpPr>
        <p:spPr>
          <a:xfrm>
            <a:off x="2095500" y="10071100"/>
            <a:ext cx="17170400" cy="2324100"/>
          </a:xfrm>
          <a:prstGeom prst="rect">
            <a:avLst/>
          </a:prstGeom>
        </p:spPr>
        <p:txBody>
          <a:bodyPr>
            <a:normAutofit fontScale="100000" lnSpcReduction="0"/>
          </a:bodyPr>
          <a:lstStyle/>
          <a:p>
            <a:pPr/>
            <a:r>
              <a:t>大標題文字</a:t>
            </a: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193"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194" name="大標題文字"/>
          <p:cNvSpPr txBox="1"/>
          <p:nvPr>
            <p:ph type="title"/>
          </p:nvPr>
        </p:nvSpPr>
        <p:spPr>
          <a:xfrm>
            <a:off x="2095500" y="10071100"/>
            <a:ext cx="17170400" cy="2324100"/>
          </a:xfrm>
          <a:prstGeom prst="rect">
            <a:avLst/>
          </a:prstGeom>
        </p:spPr>
        <p:txBody>
          <a:bodyPr>
            <a:normAutofit fontScale="100000" lnSpcReduction="0"/>
          </a:bodyPr>
          <a:lstStyle/>
          <a:p>
            <a:pPr/>
            <a:r>
              <a:t>大標題文字</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202" name="Image"/>
          <p:cNvSpPr/>
          <p:nvPr>
            <p:ph type="pic" sz="half" idx="13"/>
          </p:nvPr>
        </p:nvSpPr>
        <p:spPr>
          <a:xfrm>
            <a:off x="8420100" y="2933700"/>
            <a:ext cx="11251291" cy="7505700"/>
          </a:xfrm>
          <a:prstGeom prst="rect">
            <a:avLst/>
          </a:prstGeom>
          <a:ln w="25400">
            <a:solidFill>
              <a:srgbClr val="FFFFFF"/>
            </a:solidFill>
          </a:ln>
        </p:spPr>
        <p:txBody>
          <a:bodyPr lIns="91439" tIns="45719" rIns="91439" bIns="45719" anchor="t">
            <a:noAutofit/>
          </a:bodyPr>
          <a:lstStyle/>
          <a:p>
            <a:pPr/>
          </a:p>
        </p:txBody>
      </p:sp>
      <p:sp>
        <p:nvSpPr>
          <p:cNvPr id="203" name="大標題文字"/>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大標題文字</a:t>
            </a:r>
          </a:p>
        </p:txBody>
      </p:sp>
      <p:sp>
        <p:nvSpPr>
          <p:cNvPr id="204" name="內文層級一…"/>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內文層級一</a:t>
            </a:r>
          </a:p>
          <a:p>
            <a:pPr lvl="1"/>
            <a:r>
              <a:t>內文層級二</a:t>
            </a:r>
          </a:p>
          <a:p>
            <a:pPr lvl="2"/>
            <a:r>
              <a:t>內文層級三</a:t>
            </a:r>
          </a:p>
          <a:p>
            <a:pPr lvl="3"/>
            <a:r>
              <a:t>內文層級四</a:t>
            </a:r>
          </a:p>
          <a:p>
            <a:pPr lvl="4"/>
            <a:r>
              <a:t>內文層級五</a:t>
            </a:r>
          </a:p>
        </p:txBody>
      </p:sp>
      <p:sp>
        <p:nvSpPr>
          <p:cNvPr id="2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212" name="Image"/>
          <p:cNvSpPr/>
          <p:nvPr>
            <p:ph type="pic" sz="half" idx="13"/>
          </p:nvPr>
        </p:nvSpPr>
        <p:spPr>
          <a:xfrm>
            <a:off x="8420100" y="2933700"/>
            <a:ext cx="11244154" cy="75057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213" name="大標題文字"/>
          <p:cNvSpPr txBox="1"/>
          <p:nvPr>
            <p:ph type="title"/>
          </p:nvPr>
        </p:nvSpPr>
        <p:spPr>
          <a:xfrm>
            <a:off x="1041400" y="2082800"/>
            <a:ext cx="9626600" cy="4521200"/>
          </a:xfrm>
          <a:prstGeom prst="rect">
            <a:avLst/>
          </a:prstGeom>
        </p:spPr>
        <p:txBody>
          <a:bodyPr anchor="b">
            <a:normAutofit fontScale="100000" lnSpcReduction="0"/>
          </a:bodyPr>
          <a:lstStyle>
            <a:lvl1pPr>
              <a:defRPr sz="9800"/>
            </a:lvl1pPr>
          </a:lstStyle>
          <a:p>
            <a:pPr/>
            <a:r>
              <a:t>大標題文字</a:t>
            </a:r>
          </a:p>
        </p:txBody>
      </p:sp>
      <p:sp>
        <p:nvSpPr>
          <p:cNvPr id="214" name="內文層級一…"/>
          <p:cNvSpPr txBox="1"/>
          <p:nvPr>
            <p:ph type="body" sz="quarter" idx="1"/>
          </p:nvPr>
        </p:nvSpPr>
        <p:spPr>
          <a:xfrm>
            <a:off x="1041400" y="6705600"/>
            <a:ext cx="9626600" cy="4521200"/>
          </a:xfrm>
          <a:prstGeom prst="rect">
            <a:avLst/>
          </a:prstGeom>
        </p:spPr>
        <p:txBody>
          <a:bodyPr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a:r>
              <a:t>內文層級一</a:t>
            </a:r>
          </a:p>
          <a:p>
            <a:pPr lvl="1"/>
            <a:r>
              <a:t>內文層級二</a:t>
            </a:r>
          </a:p>
          <a:p>
            <a:pPr lvl="2"/>
            <a:r>
              <a:t>內文層級三</a:t>
            </a:r>
          </a:p>
          <a:p>
            <a:pPr lvl="3"/>
            <a:r>
              <a:t>內文層級四</a:t>
            </a:r>
          </a:p>
          <a:p>
            <a:pPr lvl="4"/>
            <a:r>
              <a:t>內文層級五</a:t>
            </a:r>
          </a:p>
        </p:txBody>
      </p:sp>
      <p:sp>
        <p:nvSpPr>
          <p:cNvPr id="2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222" name="Image"/>
          <p:cNvSpPr/>
          <p:nvPr>
            <p:ph type="pic" sz="half" idx="13"/>
          </p:nvPr>
        </p:nvSpPr>
        <p:spPr>
          <a:xfrm>
            <a:off x="9105900" y="4241800"/>
            <a:ext cx="10072887" cy="6718300"/>
          </a:xfrm>
          <a:prstGeom prst="rect">
            <a:avLst/>
          </a:prstGeom>
          <a:ln w="25400">
            <a:solidFill>
              <a:srgbClr val="FFFFFF"/>
            </a:solidFill>
          </a:ln>
        </p:spPr>
        <p:txBody>
          <a:bodyPr lIns="91439" tIns="45719" rIns="91439" bIns="45719" anchor="t">
            <a:noAutofit/>
          </a:bodyPr>
          <a:lstStyle/>
          <a:p>
            <a:pPr/>
          </a:p>
        </p:txBody>
      </p:sp>
      <p:sp>
        <p:nvSpPr>
          <p:cNvPr id="223"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224" name="內文層級一…"/>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2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232"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233" name="內文層級一…"/>
          <p:cNvSpPr txBox="1"/>
          <p:nvPr>
            <p:ph type="body" sz="half" idx="1"/>
          </p:nvPr>
        </p:nvSpPr>
        <p:spPr>
          <a:xfrm>
            <a:off x="2095500" y="3784600"/>
            <a:ext cx="82677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2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41"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242" name="內文層級一…"/>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250"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251" name="內文層級一…"/>
          <p:cNvSpPr txBox="1"/>
          <p:nvPr>
            <p:ph type="body" sz="quarter" idx="1"/>
          </p:nvPr>
        </p:nvSpPr>
        <p:spPr>
          <a:xfrm>
            <a:off x="12763500" y="3784600"/>
            <a:ext cx="6502400" cy="7810500"/>
          </a:xfrm>
          <a:prstGeom prst="rect">
            <a:avLst/>
          </a:prstGeom>
        </p:spPr>
        <p:txBody>
          <a:bodyPr/>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2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9" name="大標題文字"/>
          <p:cNvSpPr txBox="1"/>
          <p:nvPr>
            <p:ph type="title"/>
          </p:nvPr>
        </p:nvSpPr>
        <p:spPr>
          <a:xfrm>
            <a:off x="2095500" y="342900"/>
            <a:ext cx="17170400" cy="3340100"/>
          </a:xfrm>
          <a:prstGeom prst="rect">
            <a:avLst/>
          </a:prstGeom>
        </p:spPr>
        <p:txBody>
          <a:bodyPr/>
          <a:lstStyle/>
          <a:p>
            <a:pPr/>
            <a:r>
              <a:t>大標題文字</a:t>
            </a:r>
          </a:p>
        </p:txBody>
      </p:sp>
      <p:sp>
        <p:nvSpPr>
          <p:cNvPr id="260" name="內文層級一…"/>
          <p:cNvSpPr txBox="1"/>
          <p:nvPr>
            <p:ph type="body" idx="1"/>
          </p:nvPr>
        </p:nvSpPr>
        <p:spPr>
          <a:xfrm>
            <a:off x="2095500" y="3784600"/>
            <a:ext cx="17170400" cy="7810500"/>
          </a:xfrm>
          <a:prstGeom prst="rect">
            <a:avLst/>
          </a:prstGeom>
        </p:spPr>
        <p:txBody>
          <a:bodyPr>
            <a:noAutofit/>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內文層級一</a:t>
            </a:r>
          </a:p>
          <a:p>
            <a:pPr lvl="1"/>
            <a:r>
              <a:t>內文層級二</a:t>
            </a:r>
          </a:p>
          <a:p>
            <a:pPr lvl="2"/>
            <a:r>
              <a:t>內文層級三</a:t>
            </a:r>
          </a:p>
          <a:p>
            <a:pPr lvl="3"/>
            <a:r>
              <a:t>內文層級四</a:t>
            </a:r>
          </a:p>
          <a:p>
            <a:pPr lvl="4"/>
            <a:r>
              <a:t>內文層級五</a:t>
            </a:r>
          </a:p>
        </p:txBody>
      </p:sp>
      <p:sp>
        <p:nvSpPr>
          <p:cNvPr id="2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30" name="內文層級一…"/>
          <p:cNvSpPr txBox="1"/>
          <p:nvPr>
            <p:ph type="body" idx="1"/>
          </p:nvPr>
        </p:nvSpPr>
        <p:spPr>
          <a:xfrm>
            <a:off x="2095500" y="3784600"/>
            <a:ext cx="17170400" cy="7810500"/>
          </a:xfrm>
          <a:prstGeom prst="rect">
            <a:avLst/>
          </a:prstGeom>
        </p:spPr>
        <p:txBody>
          <a:bodyPr numCol="2" spcCol="858519" anchor="t"/>
          <a:lstStyle>
            <a:lvl1pPr marL="812120" indent="-494620">
              <a:spcBef>
                <a:spcPts val="5300"/>
              </a:spcBef>
              <a:defRPr sz="4400"/>
            </a:lvl1pPr>
            <a:lvl2pPr marL="1256620" indent="-494620">
              <a:spcBef>
                <a:spcPts val="5300"/>
              </a:spcBef>
              <a:defRPr sz="4400"/>
            </a:lvl2pPr>
            <a:lvl3pPr marL="1701120" indent="-494620">
              <a:spcBef>
                <a:spcPts val="5300"/>
              </a:spcBef>
              <a:defRPr sz="4400"/>
            </a:lvl3pPr>
            <a:lvl4pPr marL="2145620" indent="-494620">
              <a:spcBef>
                <a:spcPts val="5300"/>
              </a:spcBef>
              <a:defRPr sz="4400"/>
            </a:lvl4pPr>
            <a:lvl5pPr marL="2590120" indent="-494620">
              <a:spcBef>
                <a:spcPts val="5300"/>
              </a:spcBef>
              <a:defRPr sz="4400"/>
            </a:lvl5pPr>
          </a:lstStyle>
          <a:p>
            <a:pPr/>
            <a:r>
              <a:t>內文層級一</a:t>
            </a:r>
          </a:p>
          <a:p>
            <a:pPr lvl="1"/>
            <a:r>
              <a:t>內文層級二</a:t>
            </a:r>
          </a:p>
          <a:p>
            <a:pPr lvl="2"/>
            <a:r>
              <a:t>內文層級三</a:t>
            </a:r>
          </a:p>
          <a:p>
            <a:pPr lvl="3"/>
            <a:r>
              <a:t>內文層級四</a:t>
            </a:r>
          </a:p>
          <a:p>
            <a:pPr lvl="4"/>
            <a:r>
              <a:t>內文層級五</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內文層級一…"/>
          <p:cNvSpPr txBox="1"/>
          <p:nvPr>
            <p:ph type="body" idx="1"/>
          </p:nvPr>
        </p:nvSpPr>
        <p:spPr>
          <a:prstGeom prst="rect">
            <a:avLst/>
          </a:prstGeom>
        </p:spPr>
        <p:txBody>
          <a:bodyPr/>
          <a:lstStyle/>
          <a:p>
            <a:pPr/>
            <a:r>
              <a:t>內文層級一</a:t>
            </a:r>
          </a:p>
          <a:p>
            <a:pPr lvl="1"/>
            <a:r>
              <a:t>內文層級二</a:t>
            </a:r>
          </a:p>
          <a:p>
            <a:pPr lvl="2"/>
            <a:r>
              <a:t>內文層級三</a:t>
            </a:r>
          </a:p>
          <a:p>
            <a:pPr lvl="3"/>
            <a:r>
              <a:t>內文層級四</a:t>
            </a:r>
          </a:p>
          <a:p>
            <a:pPr lvl="4"/>
            <a:r>
              <a:t>內文層級五</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大標題文字"/>
          <p:cNvSpPr txBox="1"/>
          <p:nvPr>
            <p:ph type="title"/>
          </p:nvPr>
        </p:nvSpPr>
        <p:spPr>
          <a:xfrm>
            <a:off x="2095500" y="342900"/>
            <a:ext cx="17170400" cy="3340100"/>
          </a:xfrm>
          <a:prstGeom prst="rect">
            <a:avLst/>
          </a:prstGeom>
        </p:spPr>
        <p:txBody>
          <a:bodyPr>
            <a:normAutofit fontScale="100000" lnSpcReduction="0"/>
          </a:bodyPr>
          <a:lstStyle/>
          <a:p>
            <a:pPr/>
            <a:r>
              <a:t>大標題文字</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大標題文字"/>
          <p:cNvSpPr txBox="1"/>
          <p:nvPr>
            <p:ph type="title"/>
          </p:nvPr>
        </p:nvSpPr>
        <p:spPr>
          <a:xfrm>
            <a:off x="2095500" y="4064000"/>
            <a:ext cx="17170400" cy="5207000"/>
          </a:xfrm>
          <a:prstGeom prst="rect">
            <a:avLst/>
          </a:prstGeom>
        </p:spPr>
        <p:txBody>
          <a:bodyPr>
            <a:normAutofit fontScale="100000" lnSpcReduction="0"/>
          </a:bodyPr>
          <a:lstStyle/>
          <a:p>
            <a:pPr/>
            <a:r>
              <a:t>大標題文字</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quarter" idx="13"/>
          </p:nvPr>
        </p:nvSpPr>
        <p:spPr>
          <a:xfrm>
            <a:off x="6451600" y="3403600"/>
            <a:ext cx="8433115" cy="5625704"/>
          </a:xfrm>
          <a:prstGeom prst="rect">
            <a:avLst/>
          </a:prstGeom>
          <a:ln w="25400">
            <a:solidFill>
              <a:srgbClr val="FFFFFF"/>
            </a:solidFill>
          </a:ln>
        </p:spPr>
        <p:txBody>
          <a:bodyPr lIns="91439" tIns="45719" rIns="91439" bIns="45719" anchor="t">
            <a:noAutofit/>
          </a:bodyPr>
          <a:lstStyle/>
          <a:p>
            <a:pPr/>
          </a:p>
        </p:txBody>
      </p:sp>
      <p:sp>
        <p:nvSpPr>
          <p:cNvPr id="70" name="大標題文字"/>
          <p:cNvSpPr txBox="1"/>
          <p:nvPr>
            <p:ph type="title"/>
          </p:nvPr>
        </p:nvSpPr>
        <p:spPr>
          <a:xfrm>
            <a:off x="2095500" y="10071100"/>
            <a:ext cx="17170400" cy="2324100"/>
          </a:xfrm>
          <a:prstGeom prst="rect">
            <a:avLst/>
          </a:prstGeom>
        </p:spPr>
        <p:txBody>
          <a:bodyPr>
            <a:normAutofit fontScale="100000" lnSpcReduction="0"/>
          </a:bodyPr>
          <a:lstStyle/>
          <a:p>
            <a:pPr/>
            <a:r>
              <a:t>大標題文字</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quarter" idx="13"/>
          </p:nvPr>
        </p:nvSpPr>
        <p:spPr>
          <a:xfrm>
            <a:off x="6451600" y="3403600"/>
            <a:ext cx="8433115" cy="5625704"/>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大標題文字"/>
          <p:cNvSpPr txBox="1"/>
          <p:nvPr>
            <p:ph type="title"/>
          </p:nvPr>
        </p:nvSpPr>
        <p:spPr>
          <a:xfrm>
            <a:off x="2095500" y="10071100"/>
            <a:ext cx="17170400" cy="2324100"/>
          </a:xfrm>
          <a:prstGeom prst="rect">
            <a:avLst/>
          </a:prstGeom>
        </p:spPr>
        <p:txBody>
          <a:bodyPr>
            <a:normAutofit fontScale="100000" lnSpcReduction="0"/>
          </a:bodyPr>
          <a:lstStyle/>
          <a:p>
            <a:pPr/>
            <a:r>
              <a:t>大標題文字</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內文層級一…"/>
          <p:cNvSpPr txBox="1"/>
          <p:nvPr>
            <p:ph type="body" idx="1"/>
          </p:nvPr>
        </p:nvSpPr>
        <p:spPr>
          <a:xfrm>
            <a:off x="2095500" y="1739900"/>
            <a:ext cx="17170400" cy="986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內文層級一</a:t>
            </a:r>
          </a:p>
          <a:p>
            <a:pPr lvl="1"/>
            <a:r>
              <a:t>內文層級二</a:t>
            </a:r>
          </a:p>
          <a:p>
            <a:pPr lvl="2"/>
            <a:r>
              <a:t>內文層級三</a:t>
            </a:r>
          </a:p>
          <a:p>
            <a:pPr lvl="3"/>
            <a:r>
              <a:t>內文層級四</a:t>
            </a:r>
          </a:p>
          <a:p>
            <a:pPr lvl="4"/>
            <a:r>
              <a:t>內文層級五</a:t>
            </a:r>
          </a:p>
        </p:txBody>
      </p:sp>
      <p:sp>
        <p:nvSpPr>
          <p:cNvPr id="3" name="大標題文字"/>
          <p:cNvSpPr txBox="1"/>
          <p:nvPr>
            <p:ph type="title"/>
          </p:nvPr>
        </p:nvSpPr>
        <p:spPr>
          <a:xfrm>
            <a:off x="3196695" y="2667000"/>
            <a:ext cx="17068801" cy="9044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大標題文字</a:t>
            </a:r>
          </a:p>
        </p:txBody>
      </p:sp>
      <p:sp>
        <p:nvSpPr>
          <p:cNvPr id="4" name="Slide Number"/>
          <p:cNvSpPr txBox="1"/>
          <p:nvPr>
            <p:ph type="sldNum" sz="quarter" idx="2"/>
          </p:nvPr>
        </p:nvSpPr>
        <p:spPr>
          <a:xfrm>
            <a:off x="10452100" y="12700000"/>
            <a:ext cx="419100" cy="457200"/>
          </a:xfrm>
          <a:prstGeom prst="rect">
            <a:avLst/>
          </a:prstGeom>
          <a:ln w="12700">
            <a:miter lim="400000"/>
          </a:ln>
        </p:spPr>
        <p:txBody>
          <a:bodyPr wrap="none" lIns="50800" tIns="50800" rIns="50800" bIns="50800">
            <a:spAutoFit/>
          </a:bodyPr>
          <a:lstStyle>
            <a:lvl1pPr>
              <a:defRPr sz="24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1pPr>
      <a:lvl2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2pPr>
      <a:lvl3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3pPr>
      <a:lvl4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4pPr>
      <a:lvl5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5pPr>
      <a:lvl6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6pPr>
      <a:lvl7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7pPr>
      <a:lvl8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8pPr>
      <a:lvl9pPr marL="0" marR="0" indent="0" algn="ctr" defTabSz="825500" rtl="0" latinLnBrk="0">
        <a:lnSpc>
          <a:spcPct val="100000"/>
        </a:lnSpc>
        <a:spcBef>
          <a:spcPts val="0"/>
        </a:spcBef>
        <a:spcAft>
          <a:spcPts val="0"/>
        </a:spcAft>
        <a:buClrTx/>
        <a:buSzTx/>
        <a:buFontTx/>
        <a:buNone/>
        <a:tabLst/>
        <a:defRPr b="0" baseline="0" cap="none" i="0" spc="0" strike="noStrike" sz="11800" u="none">
          <a:solidFill>
            <a:srgbClr val="FFFFFF"/>
          </a:solidFill>
          <a:uFillTx/>
          <a:latin typeface="+mn-lt"/>
          <a:ea typeface="+mn-ea"/>
          <a:cs typeface="+mn-cs"/>
          <a:sym typeface="Gill Sans"/>
        </a:defRPr>
      </a:lvl9pPr>
    </p:titleStyle>
    <p:bodyStyle>
      <a:lvl1pPr marL="889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1pPr>
      <a:lvl2pPr marL="1333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2pPr>
      <a:lvl3pPr marL="1778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3pPr>
      <a:lvl4pPr marL="22225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4pPr>
      <a:lvl5pPr marL="26670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5pPr>
      <a:lvl6pPr marL="30226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6pPr>
      <a:lvl7pPr marL="33782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7pPr>
      <a:lvl8pPr marL="37338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8pPr>
      <a:lvl9pPr marL="4089400" marR="0" indent="-571500" algn="l" defTabSz="825500" rtl="0" latinLnBrk="0">
        <a:lnSpc>
          <a:spcPct val="100000"/>
        </a:lnSpc>
        <a:spcBef>
          <a:spcPts val="6800"/>
        </a:spcBef>
        <a:spcAft>
          <a:spcPts val="0"/>
        </a:spcAft>
        <a:buClrTx/>
        <a:buSzPct val="171000"/>
        <a:buFontTx/>
        <a:buChar char="•"/>
        <a:tabLst/>
        <a:defRPr b="0" baseline="0" cap="none" i="0" spc="0" strike="noStrike" sz="5800" u="none">
          <a:solidFill>
            <a:srgbClr val="FFFFFF"/>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audio" Target="../media/media1.m4a"/><Relationship Id="rId3" Type="http://schemas.microsoft.com/office/2007/relationships/media" Target="../media/media1.m4a"/><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audio" Target="../media/media2.m4a"/><Relationship Id="rId6" Type="http://schemas.microsoft.com/office/2007/relationships/media" Target="../media/media2.m4a"/><Relationship Id="rId7" Type="http://schemas.openxmlformats.org/officeDocument/2006/relationships/image" Target="../media/image1.png"/><Relationship Id="rId8" Type="http://schemas.openxmlformats.org/officeDocument/2006/relationships/audio" Target="../media/media3.m4a"/><Relationship Id="rId9" Type="http://schemas.microsoft.com/office/2007/relationships/media" Target="../media/media3.m4a"/></Relationships>

</file>

<file path=ppt/slides/_rels/slide4.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audio" Target="../media/media4.m4a"/><Relationship Id="rId5" Type="http://schemas.microsoft.com/office/2007/relationships/media" Target="../media/media4.m4a"/><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2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 name="Simple  Living Centers  Habitat for Health…"/>
          <p:cNvSpPr txBox="1"/>
          <p:nvPr>
            <p:ph type="title"/>
          </p:nvPr>
        </p:nvSpPr>
        <p:spPr>
          <a:xfrm>
            <a:off x="1615344" y="705155"/>
            <a:ext cx="18834101" cy="10248901"/>
          </a:xfrm>
          <a:prstGeom prst="rect">
            <a:avLst/>
          </a:prstGeom>
          <a:effectLst>
            <a:outerShdw sx="100000" sy="100000" kx="0" ky="0" algn="b" rotWithShape="0" blurRad="190500" dist="8455" dir="5400000">
              <a:srgbClr val="000000"/>
            </a:outerShdw>
            <a:reflection blurRad="0" stA="100000" stPos="0" endA="0" endPos="40000" dist="0" dir="5400000" fadeDir="5400000" sx="100000" sy="-100000" kx="0" ky="0" algn="bl" rotWithShape="0"/>
          </a:effectLst>
        </p:spPr>
        <p:txBody>
          <a:bodyPr/>
          <a:lstStyle/>
          <a:p>
            <a:pPr>
              <a:defRPr sz="3800">
                <a:latin typeface="Copperplate"/>
                <a:ea typeface="Copperplate"/>
                <a:cs typeface="Copperplate"/>
                <a:sym typeface="Copperplate"/>
              </a:defRPr>
            </a:pPr>
            <a:r>
              <a:rPr>
                <a:effectLst>
                  <a:outerShdw sx="100000" sy="100000" kx="0" ky="0" algn="b" rotWithShape="0" blurRad="76200" dist="0" dir="18900000">
                    <a:srgbClr val="000000">
                      <a:alpha val="80000"/>
                    </a:srgbClr>
                  </a:outerShdw>
                </a:effectLst>
              </a:rPr>
              <a:t>Simple </a:t>
            </a:r>
            <a:endParaRPr>
              <a:effectLst>
                <a:outerShdw sx="100000" sy="100000" kx="0" ky="0" algn="b" rotWithShape="0" blurRad="76200" dist="0" dir="18900000">
                  <a:srgbClr val="000000">
                    <a:alpha val="80000"/>
                  </a:srgbClr>
                </a:outerShdw>
              </a:effectLst>
            </a:endParaRPr>
          </a:p>
          <a:p>
            <a:pPr>
              <a:defRPr sz="3800">
                <a:latin typeface="Copperplate"/>
                <a:ea typeface="Copperplate"/>
                <a:cs typeface="Copperplate"/>
                <a:sym typeface="Copperplate"/>
              </a:defRPr>
            </a:pPr>
            <a:r>
              <a:rPr>
                <a:effectLst>
                  <a:outerShdw sx="100000" sy="100000" kx="0" ky="0" algn="b" rotWithShape="0" blurRad="76200" dist="0" dir="18900000">
                    <a:srgbClr val="000000">
                      <a:alpha val="80000"/>
                    </a:srgbClr>
                  </a:outerShdw>
                </a:effectLst>
              </a:rPr>
              <a:t>Living Centers</a:t>
            </a:r>
            <a:endParaRPr b="1">
              <a:effectLst>
                <a:outerShdw sx="100000" sy="100000" kx="0" ky="0" algn="b" rotWithShape="0" blurRad="76200" dist="0" dir="18900000">
                  <a:srgbClr val="000000">
                    <a:alpha val="80000"/>
                  </a:srgbClr>
                </a:outerShdw>
              </a:effectLst>
            </a:endParaRPr>
          </a:p>
          <a:p>
            <a:pPr>
              <a:defRPr sz="5000">
                <a:latin typeface="Copperplate"/>
                <a:ea typeface="Copperplate"/>
                <a:cs typeface="Copperplate"/>
                <a:sym typeface="Copperplate"/>
              </a:defRPr>
            </a:pPr>
            <a:endParaRPr b="1">
              <a:effectLst>
                <a:outerShdw sx="100000" sy="100000" kx="0" ky="0" algn="b" rotWithShape="0" blurRad="76200" dist="0" dir="18900000">
                  <a:srgbClr val="000000">
                    <a:alpha val="80000"/>
                  </a:srgbClr>
                </a:outerShdw>
              </a:effectLst>
            </a:endParaRPr>
          </a:p>
          <a:p>
            <a:pPr>
              <a:defRPr sz="10700">
                <a:latin typeface="Palatino"/>
                <a:ea typeface="Palatino"/>
                <a:cs typeface="Palatino"/>
                <a:sym typeface="Palatino"/>
              </a:defRPr>
            </a:pPr>
            <a:r>
              <a:t>Habitat for Health</a:t>
            </a:r>
          </a:p>
          <a:p>
            <a:pPr>
              <a:defRPr sz="5000">
                <a:latin typeface="Palatino"/>
                <a:ea typeface="Palatino"/>
                <a:cs typeface="Palatino"/>
                <a:sym typeface="Palatino"/>
              </a:defRPr>
            </a:pPr>
            <a:r>
              <a:t>working with </a:t>
            </a:r>
          </a:p>
          <a:p>
            <a:pPr>
              <a:defRPr sz="5000">
                <a:latin typeface="Palatino"/>
                <a:ea typeface="Palatino"/>
                <a:cs typeface="Palatino"/>
                <a:sym typeface="Palatino"/>
              </a:defRPr>
            </a:pPr>
            <a:r>
              <a:t>Habitat for Humanity for a new generation of neighborhood homes.</a:t>
            </a:r>
          </a:p>
        </p:txBody>
      </p:sp>
      <p:pic>
        <p:nvPicPr>
          <p:cNvPr id="272" name="Audio Recording.m4a" descr="Audio Recording.m4a"/>
          <p:cNvPicPr>
            <a:picLocks noChangeAspect="0"/>
          </p:cNvPicPr>
          <p:nvPr>
            <a:audioFile r:link="rId2"/>
            <p:extLst>
              <p:ext uri="{DAA4B4D4-6D71-4841-9C94-3DE7FCFB9230}">
                <p14:media xmlns:p14="http://schemas.microsoft.com/office/powerpoint/2010/main" r:embed="rId3"/>
              </p:ext>
            </p:extLst>
          </p:nvPr>
        </p:nvPicPr>
        <p:blipFill>
          <a:blip r:embed="rId4">
            <a:extLst/>
          </a:blip>
          <a:stretch>
            <a:fillRect/>
          </a:stretch>
        </p:blipFill>
        <p:spPr>
          <a:xfrm>
            <a:off x="10257966" y="10714352"/>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90324996" fill="hold"/>
                                        <p:tgtEl>
                                          <p:spTgt spid="272"/>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7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66DA00"/>
            </a:gs>
            <a:gs pos="100000">
              <a:srgbClr val="008166"/>
            </a:gs>
          </a:gsLst>
          <a:lin ang="4079999" scaled="0"/>
        </a:gradFill>
      </p:bgPr>
    </p:bg>
    <p:spTree>
      <p:nvGrpSpPr>
        <p:cNvPr id="1" name=""/>
        <p:cNvGrpSpPr/>
        <p:nvPr/>
      </p:nvGrpSpPr>
      <p:grpSpPr>
        <a:xfrm>
          <a:off x="0" y="0"/>
          <a:ext cx="0" cy="0"/>
          <a:chOff x="0" y="0"/>
          <a:chExt cx="0" cy="0"/>
        </a:xfrm>
      </p:grpSpPr>
      <p:sp>
        <p:nvSpPr>
          <p:cNvPr id="2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5" name="Screen shot 2012-02-14 at 2.38.10 PM.png" descr="Screen shot 2012-02-14 at 2.38.10 PM.png"/>
          <p:cNvPicPr>
            <a:picLocks noChangeAspect="1"/>
          </p:cNvPicPr>
          <p:nvPr/>
        </p:nvPicPr>
        <p:blipFill>
          <a:blip r:embed="rId2">
            <a:extLst/>
          </a:blip>
          <a:stretch>
            <a:fillRect/>
          </a:stretch>
        </p:blipFill>
        <p:spPr>
          <a:xfrm>
            <a:off x="5422900" y="4660900"/>
            <a:ext cx="9994900" cy="3675746"/>
          </a:xfrm>
          <a:prstGeom prst="rect">
            <a:avLst/>
          </a:prstGeom>
          <a:ln w="12700">
            <a:miter lim="400000"/>
          </a:ln>
        </p:spPr>
      </p:pic>
      <p:pic>
        <p:nvPicPr>
          <p:cNvPr id="276" name="Screen shot 2012-02-14 at 2.14.28 PM.png" descr="Screen shot 2012-02-14 at 2.14.28 PM.png"/>
          <p:cNvPicPr>
            <a:picLocks noChangeAspect="1"/>
          </p:cNvPicPr>
          <p:nvPr/>
        </p:nvPicPr>
        <p:blipFill>
          <a:blip r:embed="rId3">
            <a:extLst/>
          </a:blip>
          <a:stretch>
            <a:fillRect/>
          </a:stretch>
        </p:blipFill>
        <p:spPr>
          <a:xfrm>
            <a:off x="1706112" y="7304469"/>
            <a:ext cx="1270994" cy="1346201"/>
          </a:xfrm>
          <a:prstGeom prst="rect">
            <a:avLst/>
          </a:prstGeom>
          <a:ln w="12700">
            <a:miter lim="400000"/>
          </a:ln>
        </p:spPr>
      </p:pic>
      <p:pic>
        <p:nvPicPr>
          <p:cNvPr id="277" name="Screen shot 2012-02-14 at 2.14.28 PM.png" descr="Screen shot 2012-02-14 at 2.14.28 PM.png"/>
          <p:cNvPicPr>
            <a:picLocks noChangeAspect="1"/>
          </p:cNvPicPr>
          <p:nvPr/>
        </p:nvPicPr>
        <p:blipFill>
          <a:blip r:embed="rId3">
            <a:extLst/>
          </a:blip>
          <a:stretch>
            <a:fillRect/>
          </a:stretch>
        </p:blipFill>
        <p:spPr>
          <a:xfrm>
            <a:off x="5630819" y="2310924"/>
            <a:ext cx="1270995" cy="1346201"/>
          </a:xfrm>
          <a:prstGeom prst="rect">
            <a:avLst/>
          </a:prstGeom>
          <a:ln w="12700">
            <a:miter lim="400000"/>
          </a:ln>
        </p:spPr>
      </p:pic>
      <p:pic>
        <p:nvPicPr>
          <p:cNvPr id="278" name="Screen shot 2012-02-14 at 2.14.28 PM.png" descr="Screen shot 2012-02-14 at 2.14.28 PM.png"/>
          <p:cNvPicPr>
            <a:picLocks noChangeAspect="1"/>
          </p:cNvPicPr>
          <p:nvPr/>
        </p:nvPicPr>
        <p:blipFill>
          <a:blip r:embed="rId3">
            <a:extLst/>
          </a:blip>
          <a:stretch>
            <a:fillRect/>
          </a:stretch>
        </p:blipFill>
        <p:spPr>
          <a:xfrm>
            <a:off x="15671800" y="7632700"/>
            <a:ext cx="1270994" cy="1346200"/>
          </a:xfrm>
          <a:prstGeom prst="rect">
            <a:avLst/>
          </a:prstGeom>
          <a:ln w="12700">
            <a:miter lim="400000"/>
          </a:ln>
        </p:spPr>
      </p:pic>
      <p:pic>
        <p:nvPicPr>
          <p:cNvPr id="279" name="Screen shot 2012-02-14 at 2.14.28 PM.png" descr="Screen shot 2012-02-14 at 2.14.28 PM.png"/>
          <p:cNvPicPr>
            <a:picLocks noChangeAspect="1"/>
          </p:cNvPicPr>
          <p:nvPr/>
        </p:nvPicPr>
        <p:blipFill>
          <a:blip r:embed="rId3">
            <a:extLst/>
          </a:blip>
          <a:stretch>
            <a:fillRect/>
          </a:stretch>
        </p:blipFill>
        <p:spPr>
          <a:xfrm>
            <a:off x="11898881" y="2578337"/>
            <a:ext cx="1270994" cy="1346201"/>
          </a:xfrm>
          <a:prstGeom prst="rect">
            <a:avLst/>
          </a:prstGeom>
          <a:ln w="12700">
            <a:miter lim="400000"/>
          </a:ln>
        </p:spPr>
      </p:pic>
      <p:sp>
        <p:nvSpPr>
          <p:cNvPr id="280" name="Councils of 50…"/>
          <p:cNvSpPr txBox="1"/>
          <p:nvPr/>
        </p:nvSpPr>
        <p:spPr>
          <a:xfrm>
            <a:off x="2749346" y="1826380"/>
            <a:ext cx="3162301" cy="10099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Councils of 50</a:t>
            </a:r>
            <a:endParaRPr b="1">
              <a:effectLst>
                <a:outerShdw sx="100000" sy="100000" kx="0" ky="0" algn="b" rotWithShape="0" blurRad="76200" dist="0" dir="18900000">
                  <a:srgbClr val="000000">
                    <a:alpha val="80000"/>
                  </a:srgbClr>
                </a:outerShdw>
              </a:effectLst>
            </a:endParaRPr>
          </a:p>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or Neighborhood Councils</a:t>
            </a:r>
          </a:p>
        </p:txBody>
      </p:sp>
      <p:sp>
        <p:nvSpPr>
          <p:cNvPr id="281" name="councils of 50"/>
          <p:cNvSpPr txBox="1"/>
          <p:nvPr/>
        </p:nvSpPr>
        <p:spPr>
          <a:xfrm>
            <a:off x="12268200" y="2128132"/>
            <a:ext cx="3162300"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400">
                <a:solidFill>
                  <a:srgbClr val="FFFFFF"/>
                </a:solidFill>
                <a:effectLst>
                  <a:outerShdw sx="100000" sy="100000" kx="0" ky="0" algn="b" rotWithShape="0" blurRad="76200" dist="0" dir="18900000">
                    <a:srgbClr val="000000">
                      <a:alpha val="80000"/>
                    </a:srgbClr>
                  </a:outerShdw>
                </a:effectLst>
                <a:latin typeface="Copperplate"/>
                <a:ea typeface="Copperplate"/>
                <a:cs typeface="Copperplate"/>
                <a:sym typeface="Copperplate"/>
              </a:defRPr>
            </a:lvl1pPr>
          </a:lstStyle>
          <a:p>
            <a:pPr>
              <a:defRPr b="0">
                <a:effectLst/>
              </a:defRPr>
            </a:pPr>
            <a:r>
              <a:rPr b="1">
                <a:effectLst>
                  <a:outerShdw sx="100000" sy="100000" kx="0" ky="0" algn="b" rotWithShape="0" blurRad="76200" dist="0" dir="18900000">
                    <a:srgbClr val="000000">
                      <a:alpha val="80000"/>
                    </a:srgbClr>
                  </a:outerShdw>
                </a:effectLst>
              </a:rPr>
              <a:t>councils of 50</a:t>
            </a:r>
          </a:p>
        </p:txBody>
      </p:sp>
      <p:sp>
        <p:nvSpPr>
          <p:cNvPr id="282" name="Habitat  For Health…"/>
          <p:cNvSpPr/>
          <p:nvPr/>
        </p:nvSpPr>
        <p:spPr>
          <a:xfrm>
            <a:off x="7124700" y="7382231"/>
            <a:ext cx="6591300" cy="2781301"/>
          </a:xfrm>
          <a:prstGeom prst="ellipse">
            <a:avLst/>
          </a:prstGeom>
          <a:gradFill>
            <a:gsLst>
              <a:gs pos="0">
                <a:srgbClr val="0066C1"/>
              </a:gs>
              <a:gs pos="100000">
                <a:srgbClr val="094593"/>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p>
            <a:pPr defTabSz="1130300">
              <a:defRPr sz="3200">
                <a:solidFill>
                  <a:srgbClr val="FFFFFF"/>
                </a:solidFill>
                <a:effectLst>
                  <a:outerShdw sx="100000" sy="100000" kx="0" ky="0" algn="b" rotWithShape="0" blurRad="25400" dist="23998" dir="2700000">
                    <a:srgbClr val="000000">
                      <a:alpha val="31034"/>
                    </a:srgbClr>
                  </a:outerShdw>
                </a:effectLst>
                <a:latin typeface="Palatino"/>
                <a:ea typeface="Palatino"/>
                <a:cs typeface="Palatino"/>
                <a:sym typeface="Palatino"/>
              </a:defRPr>
            </a:pPr>
            <a:r>
              <a:t>Habitat  For Health</a:t>
            </a:r>
          </a:p>
          <a:p>
            <a:pPr defTabSz="1130300">
              <a:defRPr sz="3200">
                <a:solidFill>
                  <a:srgbClr val="FFFFFF"/>
                </a:solidFill>
                <a:effectLst>
                  <a:outerShdw sx="100000" sy="100000" kx="0" ky="0" algn="b" rotWithShape="0" blurRad="25400" dist="23998" dir="2700000">
                    <a:srgbClr val="000000">
                      <a:alpha val="31034"/>
                    </a:srgbClr>
                  </a:outerShdw>
                </a:effectLst>
                <a:latin typeface="Palatino"/>
                <a:ea typeface="Palatino"/>
                <a:cs typeface="Palatino"/>
                <a:sym typeface="Palatino"/>
              </a:defRPr>
            </a:pPr>
            <a:r>
              <a:t> International</a:t>
            </a:r>
          </a:p>
          <a:p>
            <a:pPr defTabSz="1130300">
              <a:defRPr sz="1600">
                <a:solidFill>
                  <a:srgbClr val="FFFFFF"/>
                </a:solidFill>
                <a:effectLst>
                  <a:outerShdw sx="100000" sy="100000" kx="0" ky="0" algn="b" rotWithShape="0" blurRad="25400" dist="23998" dir="2700000">
                    <a:srgbClr val="000000">
                      <a:alpha val="31034"/>
                    </a:srgbClr>
                  </a:outerShdw>
                </a:effectLst>
                <a:latin typeface="Palatino"/>
                <a:ea typeface="Palatino"/>
                <a:cs typeface="Palatino"/>
                <a:sym typeface="Palatino"/>
              </a:defRPr>
            </a:pPr>
            <a:r>
              <a:t>t</a:t>
            </a:r>
          </a:p>
        </p:txBody>
      </p:sp>
      <p:sp>
        <p:nvSpPr>
          <p:cNvPr id="283" name="Councils of 50…"/>
          <p:cNvSpPr txBox="1"/>
          <p:nvPr/>
        </p:nvSpPr>
        <p:spPr>
          <a:xfrm>
            <a:off x="8313746" y="653797"/>
            <a:ext cx="3162301" cy="1009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Councils of 50</a:t>
            </a:r>
            <a:endParaRPr b="1">
              <a:effectLst>
                <a:outerShdw sx="100000" sy="100000" kx="0" ky="0" algn="b" rotWithShape="0" blurRad="76200" dist="0" dir="18900000">
                  <a:srgbClr val="000000">
                    <a:alpha val="80000"/>
                  </a:srgbClr>
                </a:outerShdw>
              </a:effectLst>
            </a:endParaRPr>
          </a:p>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or Neighborhood Councils</a:t>
            </a:r>
          </a:p>
        </p:txBody>
      </p:sp>
      <p:sp>
        <p:nvSpPr>
          <p:cNvPr id="284" name="Councils of 50…"/>
          <p:cNvSpPr txBox="1"/>
          <p:nvPr/>
        </p:nvSpPr>
        <p:spPr>
          <a:xfrm>
            <a:off x="16480966" y="6162548"/>
            <a:ext cx="3162301" cy="10099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Councils of 50</a:t>
            </a:r>
            <a:endParaRPr b="1">
              <a:effectLst>
                <a:outerShdw sx="100000" sy="100000" kx="0" ky="0" algn="b" rotWithShape="0" blurRad="76200" dist="0" dir="18900000">
                  <a:srgbClr val="000000">
                    <a:alpha val="80000"/>
                  </a:srgbClr>
                </a:outerShdw>
              </a:effectLst>
            </a:endParaRPr>
          </a:p>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or Neighborhood Councils</a:t>
            </a:r>
          </a:p>
        </p:txBody>
      </p:sp>
      <p:sp>
        <p:nvSpPr>
          <p:cNvPr id="285" name="Councils of 50…"/>
          <p:cNvSpPr txBox="1"/>
          <p:nvPr/>
        </p:nvSpPr>
        <p:spPr>
          <a:xfrm>
            <a:off x="571500" y="5757433"/>
            <a:ext cx="3162300" cy="1009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Councils of 50</a:t>
            </a:r>
            <a:endParaRPr b="1">
              <a:effectLst>
                <a:outerShdw sx="100000" sy="100000" kx="0" ky="0" algn="b" rotWithShape="0" blurRad="76200" dist="0" dir="18900000">
                  <a:srgbClr val="000000">
                    <a:alpha val="80000"/>
                  </a:srgbClr>
                </a:outerShdw>
              </a:effectLst>
            </a:endParaRPr>
          </a:p>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or Neighborhood Councils</a:t>
            </a:r>
          </a:p>
        </p:txBody>
      </p:sp>
      <p:sp>
        <p:nvSpPr>
          <p:cNvPr id="286" name="Councils of 50…"/>
          <p:cNvSpPr txBox="1"/>
          <p:nvPr/>
        </p:nvSpPr>
        <p:spPr>
          <a:xfrm>
            <a:off x="14470868" y="1826380"/>
            <a:ext cx="3162301" cy="10099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Councils of 50</a:t>
            </a:r>
            <a:endParaRPr b="1">
              <a:effectLst>
                <a:outerShdw sx="100000" sy="100000" kx="0" ky="0" algn="b" rotWithShape="0" blurRad="76200" dist="0" dir="18900000">
                  <a:srgbClr val="000000">
                    <a:alpha val="80000"/>
                  </a:srgbClr>
                </a:outerShdw>
              </a:effectLst>
            </a:endParaRPr>
          </a:p>
          <a:p>
            <a:pPr>
              <a:defRPr sz="2400">
                <a:solidFill>
                  <a:srgbClr val="FFFFFF"/>
                </a:solidFill>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or Neighborhood Councils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B0E33C"/>
            </a:gs>
            <a:gs pos="100000">
              <a:srgbClr val="56D096"/>
            </a:gs>
          </a:gsLst>
          <a:lin ang="6659999" scaled="0"/>
        </a:gradFill>
      </p:bgPr>
    </p:bg>
    <p:spTree>
      <p:nvGrpSpPr>
        <p:cNvPr id="1" name=""/>
        <p:cNvGrpSpPr/>
        <p:nvPr/>
      </p:nvGrpSpPr>
      <p:grpSpPr>
        <a:xfrm>
          <a:off x="0" y="0"/>
          <a:ext cx="0" cy="0"/>
          <a:chOff x="0" y="0"/>
          <a:chExt cx="0" cy="0"/>
        </a:xfrm>
      </p:grpSpPr>
      <p:sp>
        <p:nvSpPr>
          <p:cNvPr id="288" name="Simple Living Centers"/>
          <p:cNvSpPr txBox="1"/>
          <p:nvPr>
            <p:ph type="body" idx="1"/>
          </p:nvPr>
        </p:nvSpPr>
        <p:spPr>
          <a:xfrm>
            <a:off x="1066800" y="571500"/>
            <a:ext cx="19697700" cy="11239500"/>
          </a:xfrm>
          <a:prstGeom prst="rect">
            <a:avLst/>
          </a:prstGeom>
        </p:spPr>
        <p:txBody>
          <a:bodyPr anchor="t"/>
          <a:lstStyle/>
          <a:p>
            <a:pPr marL="0" indent="0" algn="ctr">
              <a:lnSpc>
                <a:spcPct val="70000"/>
              </a:lnSpc>
              <a:buSzTx/>
              <a:buNone/>
              <a:defRPr sz="6600" u="sng">
                <a:effectLst>
                  <a:outerShdw sx="100000" sy="100000" kx="0" ky="0" algn="b" rotWithShape="0" blurRad="76200" dist="0" dir="18900000">
                    <a:srgbClr val="000000">
                      <a:alpha val="80000"/>
                    </a:srgbClr>
                  </a:outerShdw>
                </a:effectLst>
                <a:latin typeface="Palatino"/>
                <a:ea typeface="Palatino"/>
                <a:cs typeface="Palatino"/>
                <a:sym typeface="Palatino"/>
              </a:defRPr>
            </a:pPr>
            <a:r>
              <a:t>Simple Living Centers</a:t>
            </a:r>
          </a:p>
          <a:p>
            <a:pPr marL="0" indent="0">
              <a:lnSpc>
                <a:spcPct val="70000"/>
              </a:lnSpc>
              <a:buSzTx/>
              <a:buNone/>
              <a:defRPr sz="1800">
                <a:latin typeface="Palatino"/>
                <a:ea typeface="Palatino"/>
                <a:cs typeface="Palatino"/>
                <a:sym typeface="Palatino"/>
              </a:defRPr>
            </a:pPr>
          </a:p>
          <a:p>
            <a:pPr marL="0" indent="0">
              <a:lnSpc>
                <a:spcPct val="90000"/>
              </a:lnSpc>
              <a:buSzTx/>
              <a:buNone/>
              <a:defRPr sz="3200">
                <a:latin typeface="Palatino"/>
                <a:ea typeface="Palatino"/>
                <a:cs typeface="Palatino"/>
                <a:sym typeface="Palatino"/>
              </a:defRPr>
            </a:pPr>
          </a:p>
          <a:p>
            <a:pPr marL="0" indent="0">
              <a:lnSpc>
                <a:spcPct val="90000"/>
              </a:lnSpc>
              <a:buSzTx/>
              <a:buNone/>
              <a:defRPr sz="3200">
                <a:latin typeface="Palatino"/>
                <a:ea typeface="Palatino"/>
                <a:cs typeface="Palatino"/>
                <a:sym typeface="Palatino"/>
              </a:defRPr>
            </a:pPr>
            <a:r>
              <a:t> </a:t>
            </a:r>
          </a:p>
        </p:txBody>
      </p:sp>
      <p:sp>
        <p:nvSpPr>
          <p:cNvPr id="2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0" name="20x40…"/>
          <p:cNvSpPr/>
          <p:nvPr/>
        </p:nvSpPr>
        <p:spPr>
          <a:xfrm>
            <a:off x="8978900" y="7620000"/>
            <a:ext cx="3022600" cy="4343400"/>
          </a:xfrm>
          <a:prstGeom prst="rect">
            <a:avLst/>
          </a:prstGeom>
          <a:solidFill>
            <a:srgbClr val="BE38F3">
              <a:alpha val="90000"/>
            </a:srgbClr>
          </a:solidFill>
          <a:ln w="12700">
            <a:miter lim="400000"/>
          </a:ln>
          <a:effectLst>
            <a:outerShdw sx="100000" sy="100000" kx="0" ky="0" algn="b" rotWithShape="0" blurRad="76200" dist="0" dir="18900000">
              <a:srgbClr val="000000">
                <a:alpha val="80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4"/>
                    </a:srgbClr>
                  </a:outerShdw>
                </a:effectLst>
              </a:defRPr>
            </a:pPr>
          </a:p>
          <a:p>
            <a:pPr>
              <a:defRPr sz="1800">
                <a:solidFill>
                  <a:srgbClr val="FFFFFF"/>
                </a:solidFill>
              </a:defRPr>
            </a:pPr>
            <a:r>
              <a:t>20x40 </a:t>
            </a:r>
          </a:p>
          <a:p>
            <a:pPr>
              <a:defRPr sz="1800">
                <a:solidFill>
                  <a:srgbClr val="FFFFFF"/>
                </a:solidFill>
              </a:defRPr>
            </a:pPr>
            <a:r>
              <a:t>or 800sf</a:t>
            </a:r>
          </a:p>
        </p:txBody>
      </p:sp>
      <p:sp>
        <p:nvSpPr>
          <p:cNvPr id="291" name="Rectangle"/>
          <p:cNvSpPr/>
          <p:nvPr/>
        </p:nvSpPr>
        <p:spPr>
          <a:xfrm>
            <a:off x="12877800" y="7594600"/>
            <a:ext cx="3022600" cy="3429000"/>
          </a:xfrm>
          <a:prstGeom prst="rect">
            <a:avLst/>
          </a:prstGeom>
          <a:solidFill>
            <a:srgbClr val="BE38F3">
              <a:alpha val="9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4"/>
                    </a:srgbClr>
                  </a:outerShdw>
                </a:effectLst>
              </a:defRPr>
            </a:pPr>
          </a:p>
        </p:txBody>
      </p:sp>
      <p:sp>
        <p:nvSpPr>
          <p:cNvPr id="292" name="Rectangle"/>
          <p:cNvSpPr/>
          <p:nvPr/>
        </p:nvSpPr>
        <p:spPr>
          <a:xfrm>
            <a:off x="5092700" y="7594600"/>
            <a:ext cx="3022600" cy="3517900"/>
          </a:xfrm>
          <a:prstGeom prst="rect">
            <a:avLst/>
          </a:prstGeom>
          <a:solidFill>
            <a:srgbClr val="BE38F3">
              <a:alpha val="9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4"/>
                    </a:srgbClr>
                  </a:outerShdw>
                </a:effectLst>
              </a:defRPr>
            </a:pPr>
          </a:p>
        </p:txBody>
      </p:sp>
      <p:sp>
        <p:nvSpPr>
          <p:cNvPr id="293" name="Rectangle"/>
          <p:cNvSpPr/>
          <p:nvPr/>
        </p:nvSpPr>
        <p:spPr>
          <a:xfrm>
            <a:off x="5029200" y="3365500"/>
            <a:ext cx="3022600" cy="3340100"/>
          </a:xfrm>
          <a:prstGeom prst="rect">
            <a:avLst/>
          </a:prstGeom>
          <a:solidFill>
            <a:srgbClr val="BE38F3">
              <a:alpha val="9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4"/>
                    </a:srgbClr>
                  </a:outerShdw>
                </a:effectLst>
              </a:defRPr>
            </a:pPr>
          </a:p>
        </p:txBody>
      </p:sp>
      <p:sp>
        <p:nvSpPr>
          <p:cNvPr id="294" name="Reflective Learning…"/>
          <p:cNvSpPr/>
          <p:nvPr/>
        </p:nvSpPr>
        <p:spPr>
          <a:xfrm>
            <a:off x="8953500" y="2362200"/>
            <a:ext cx="3022600" cy="4343400"/>
          </a:xfrm>
          <a:prstGeom prst="rect">
            <a:avLst/>
          </a:prstGeom>
          <a:solidFill>
            <a:srgbClr val="BE38F3">
              <a:alpha val="80000"/>
            </a:srgbClr>
          </a:solidFill>
          <a:ln w="12700">
            <a:miter lim="400000"/>
          </a:ln>
          <a:effectLst>
            <a:outerShdw sx="100000" sy="100000" kx="0" ky="0" algn="b" rotWithShape="0" blurRad="76200" dist="0" dir="18900000">
              <a:srgbClr val="000000">
                <a:alpha val="80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4"/>
                    </a:srgbClr>
                  </a:outerShdw>
                </a:effectLst>
              </a:defRPr>
            </a:pPr>
            <a:r>
              <a:t>Reflective Learning </a:t>
            </a:r>
          </a:p>
          <a:p>
            <a:pPr defTabSz="1130300">
              <a:defRPr sz="3200">
                <a:solidFill>
                  <a:srgbClr val="FFFFFF"/>
                </a:solidFill>
                <a:effectLst>
                  <a:outerShdw sx="100000" sy="100000" kx="0" ky="0" algn="b" rotWithShape="0" blurRad="25400" dist="23998" dir="2700000">
                    <a:srgbClr val="000000">
                      <a:alpha val="31034"/>
                    </a:srgbClr>
                  </a:outerShdw>
                </a:effectLst>
              </a:defRPr>
            </a:pPr>
            <a:r>
              <a:t>Rooms</a:t>
            </a:r>
          </a:p>
          <a:p>
            <a:pPr defTabSz="1130300">
              <a:defRPr sz="3200">
                <a:solidFill>
                  <a:srgbClr val="FFFFFF"/>
                </a:solidFill>
                <a:effectLst>
                  <a:outerShdw sx="100000" sy="100000" kx="0" ky="0" algn="b" rotWithShape="0" blurRad="25400" dist="23998" dir="2700000">
                    <a:srgbClr val="000000">
                      <a:alpha val="31034"/>
                    </a:srgbClr>
                  </a:outerShdw>
                </a:effectLst>
              </a:defRPr>
            </a:pPr>
          </a:p>
          <a:p>
            <a:pPr>
              <a:defRPr sz="1800">
                <a:solidFill>
                  <a:srgbClr val="FFFFFF"/>
                </a:solidFill>
              </a:defRPr>
            </a:pPr>
            <a:r>
              <a:t>20x40 </a:t>
            </a:r>
          </a:p>
          <a:p>
            <a:pPr>
              <a:defRPr sz="1800">
                <a:solidFill>
                  <a:srgbClr val="FFFFFF"/>
                </a:solidFill>
              </a:defRPr>
            </a:pPr>
            <a:r>
              <a:t>or 800sf</a:t>
            </a:r>
          </a:p>
        </p:txBody>
      </p:sp>
      <p:sp>
        <p:nvSpPr>
          <p:cNvPr id="295" name="Rectangle"/>
          <p:cNvSpPr/>
          <p:nvPr/>
        </p:nvSpPr>
        <p:spPr>
          <a:xfrm>
            <a:off x="12877800" y="3429000"/>
            <a:ext cx="3022600" cy="3340100"/>
          </a:xfrm>
          <a:prstGeom prst="rect">
            <a:avLst/>
          </a:prstGeom>
          <a:solidFill>
            <a:srgbClr val="BE38F3">
              <a:alpha val="50000"/>
            </a:srgbClr>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defTabSz="1130300">
              <a:defRPr sz="3200">
                <a:solidFill>
                  <a:srgbClr val="FFFFFF"/>
                </a:solidFill>
                <a:effectLst>
                  <a:outerShdw sx="100000" sy="100000" kx="0" ky="0" algn="b" rotWithShape="0" blurRad="25400" dist="23998" dir="2700000">
                    <a:srgbClr val="000000">
                      <a:alpha val="31034"/>
                    </a:srgbClr>
                  </a:outerShdw>
                </a:effectLst>
              </a:defRPr>
            </a:pPr>
          </a:p>
        </p:txBody>
      </p:sp>
      <p:sp>
        <p:nvSpPr>
          <p:cNvPr id="296" name="Activity Center"/>
          <p:cNvSpPr txBox="1"/>
          <p:nvPr/>
        </p:nvSpPr>
        <p:spPr>
          <a:xfrm>
            <a:off x="9374004" y="7772151"/>
            <a:ext cx="2400301"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800">
                <a:solidFill>
                  <a:srgbClr val="FFFFFF"/>
                </a:solidFill>
              </a:defRPr>
            </a:pPr>
            <a:r>
              <a:t>Activity Center</a:t>
            </a:r>
          </a:p>
          <a:p>
            <a:pPr>
              <a:defRPr sz="1800">
                <a:solidFill>
                  <a:srgbClr val="FFFFFF"/>
                </a:solidFill>
              </a:defRPr>
            </a:pPr>
          </a:p>
        </p:txBody>
      </p:sp>
      <p:sp>
        <p:nvSpPr>
          <p:cNvPr id="297" name="Working space for Creating, Producing…"/>
          <p:cNvSpPr txBox="1"/>
          <p:nvPr/>
        </p:nvSpPr>
        <p:spPr>
          <a:xfrm>
            <a:off x="13033009" y="7905501"/>
            <a:ext cx="2540001" cy="196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FFFFFF"/>
                </a:solidFill>
              </a:defRPr>
            </a:pPr>
            <a:r>
              <a:rPr sz="1800"/>
              <a:t> Working space for Creating, Producing</a:t>
            </a:r>
            <a:endParaRPr sz="1800"/>
          </a:p>
          <a:p>
            <a:pPr>
              <a:defRPr>
                <a:solidFill>
                  <a:srgbClr val="FFFFFF"/>
                </a:solidFill>
              </a:defRPr>
            </a:pPr>
            <a:r>
              <a:rPr sz="1800"/>
              <a:t> Storing and enjoying</a:t>
            </a:r>
            <a:endParaRPr sz="1800"/>
          </a:p>
          <a:p>
            <a:pPr>
              <a:defRPr>
                <a:solidFill>
                  <a:srgbClr val="FFFFFF"/>
                </a:solidFill>
              </a:defRPr>
            </a:pPr>
            <a:r>
              <a:rPr sz="1800"/>
              <a:t>Living and whole Foods and herbs</a:t>
            </a:r>
            <a:endParaRPr sz="1800"/>
          </a:p>
          <a:p>
            <a:pPr>
              <a:defRPr>
                <a:solidFill>
                  <a:srgbClr val="FFFFFF"/>
                </a:solidFill>
              </a:defRPr>
            </a:pPr>
            <a:endParaRPr sz="1800"/>
          </a:p>
          <a:p>
            <a:pPr>
              <a:defRPr sz="1800">
                <a:solidFill>
                  <a:srgbClr val="FFFFFF"/>
                </a:solidFill>
              </a:defRPr>
            </a:pPr>
            <a:r>
              <a:t>20x40 or 800sf </a:t>
            </a:r>
          </a:p>
        </p:txBody>
      </p:sp>
      <p:sp>
        <p:nvSpPr>
          <p:cNvPr id="298" name="Offices and- or Caretaker Quarters…"/>
          <p:cNvSpPr txBox="1"/>
          <p:nvPr/>
        </p:nvSpPr>
        <p:spPr>
          <a:xfrm>
            <a:off x="5765837" y="8347686"/>
            <a:ext cx="1663701"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800">
                <a:solidFill>
                  <a:srgbClr val="FFFFFF"/>
                </a:solidFill>
              </a:defRPr>
            </a:pPr>
            <a:r>
              <a:t>Offices and- or Caretaker Quarters</a:t>
            </a:r>
          </a:p>
          <a:p>
            <a:pPr>
              <a:defRPr sz="1800">
                <a:solidFill>
                  <a:srgbClr val="FFFFFF"/>
                </a:solidFill>
              </a:defRPr>
            </a:pPr>
          </a:p>
          <a:p>
            <a:pPr>
              <a:defRPr sz="1800">
                <a:solidFill>
                  <a:srgbClr val="FFFFFF"/>
                </a:solidFill>
              </a:defRPr>
            </a:pPr>
            <a:r>
              <a:t>20x40 or 800sf </a:t>
            </a:r>
          </a:p>
        </p:txBody>
      </p:sp>
      <p:sp>
        <p:nvSpPr>
          <p:cNvPr id="299" name="Film…"/>
          <p:cNvSpPr txBox="1"/>
          <p:nvPr/>
        </p:nvSpPr>
        <p:spPr>
          <a:xfrm>
            <a:off x="12630555" y="3433409"/>
            <a:ext cx="3238501" cy="3124201"/>
          </a:xfrm>
          <a:prstGeom prst="rect">
            <a:avLst/>
          </a:prstGeom>
          <a:solidFill>
            <a:srgbClr val="BE38F3">
              <a:alpha val="80000"/>
            </a:srgb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defRPr>
            </a:pPr>
            <a:r>
              <a:t>Film </a:t>
            </a:r>
          </a:p>
          <a:p>
            <a:pPr>
              <a:defRPr sz="2400">
                <a:solidFill>
                  <a:srgbClr val="FFFFFF"/>
                </a:solidFill>
              </a:defRPr>
            </a:pPr>
            <a:r>
              <a:t> rooms </a:t>
            </a:r>
          </a:p>
          <a:p>
            <a:pPr>
              <a:defRPr sz="2400">
                <a:solidFill>
                  <a:srgbClr val="FFFFFF"/>
                </a:solidFill>
              </a:defRPr>
            </a:pPr>
            <a:r>
              <a:t>supporting </a:t>
            </a:r>
          </a:p>
          <a:p>
            <a:pPr>
              <a:defRPr sz="2400">
                <a:solidFill>
                  <a:srgbClr val="FFFFFF"/>
                </a:solidFill>
              </a:defRPr>
            </a:pPr>
            <a:r>
              <a:t>agency education and emotional health education</a:t>
            </a:r>
          </a:p>
          <a:p>
            <a:pPr>
              <a:defRPr sz="2400">
                <a:solidFill>
                  <a:srgbClr val="FFFFFF"/>
                </a:solidFill>
              </a:defRPr>
            </a:pPr>
          </a:p>
          <a:p>
            <a:pPr>
              <a:defRPr sz="1800">
                <a:solidFill>
                  <a:srgbClr val="FFFFFF"/>
                </a:solidFill>
              </a:defRPr>
            </a:pPr>
            <a:r>
              <a:t>20x40 </a:t>
            </a:r>
          </a:p>
          <a:p>
            <a:pPr>
              <a:defRPr sz="1800">
                <a:solidFill>
                  <a:srgbClr val="FFFFFF"/>
                </a:solidFill>
              </a:defRPr>
            </a:pPr>
            <a:r>
              <a:t>or 800sf</a:t>
            </a:r>
          </a:p>
        </p:txBody>
      </p:sp>
      <p:pic>
        <p:nvPicPr>
          <p:cNvPr id="300" name="DSC00660.jpg" descr="DSC00660.jpg"/>
          <p:cNvPicPr>
            <a:picLocks noChangeAspect="1"/>
          </p:cNvPicPr>
          <p:nvPr/>
        </p:nvPicPr>
        <p:blipFill>
          <a:blip r:embed="rId2">
            <a:extLst/>
          </a:blip>
          <a:stretch>
            <a:fillRect/>
          </a:stretch>
        </p:blipFill>
        <p:spPr>
          <a:xfrm>
            <a:off x="15925800" y="3390900"/>
            <a:ext cx="3522923" cy="2566988"/>
          </a:xfrm>
          <a:prstGeom prst="rect">
            <a:avLst/>
          </a:prstGeom>
          <a:ln w="12700">
            <a:miter lim="400000"/>
          </a:ln>
        </p:spPr>
      </p:pic>
      <p:pic>
        <p:nvPicPr>
          <p:cNvPr id="301" name="DSC00659.jpg" descr="DSC00659.jpg"/>
          <p:cNvPicPr>
            <a:picLocks noChangeAspect="1"/>
          </p:cNvPicPr>
          <p:nvPr/>
        </p:nvPicPr>
        <p:blipFill>
          <a:blip r:embed="rId3">
            <a:extLst/>
          </a:blip>
          <a:stretch>
            <a:fillRect/>
          </a:stretch>
        </p:blipFill>
        <p:spPr>
          <a:xfrm>
            <a:off x="1854200" y="9182100"/>
            <a:ext cx="3047256" cy="2285442"/>
          </a:xfrm>
          <a:prstGeom prst="rect">
            <a:avLst/>
          </a:prstGeom>
          <a:ln w="12700">
            <a:miter lim="400000"/>
          </a:ln>
        </p:spPr>
      </p:pic>
      <p:pic>
        <p:nvPicPr>
          <p:cNvPr id="302" name="Taiwantemple.jpg" descr="Taiwantemple.jpg"/>
          <p:cNvPicPr>
            <a:picLocks noChangeAspect="1"/>
          </p:cNvPicPr>
          <p:nvPr/>
        </p:nvPicPr>
        <p:blipFill>
          <a:blip r:embed="rId4">
            <a:alphaModFix amt="13957"/>
            <a:extLst/>
          </a:blip>
          <a:stretch>
            <a:fillRect/>
          </a:stretch>
        </p:blipFill>
        <p:spPr>
          <a:xfrm>
            <a:off x="203200" y="774700"/>
            <a:ext cx="6063754" cy="7518400"/>
          </a:xfrm>
          <a:prstGeom prst="rect">
            <a:avLst/>
          </a:prstGeom>
          <a:ln w="12700">
            <a:miter lim="400000"/>
          </a:ln>
        </p:spPr>
      </p:pic>
      <p:sp>
        <p:nvSpPr>
          <p:cNvPr id="303" name="Tools for Searching how…"/>
          <p:cNvSpPr txBox="1"/>
          <p:nvPr/>
        </p:nvSpPr>
        <p:spPr>
          <a:xfrm>
            <a:off x="5097417" y="3572817"/>
            <a:ext cx="2692401" cy="2857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solidFill>
                  <a:srgbClr val="FFFFFF"/>
                </a:solidFill>
              </a:defRPr>
            </a:pPr>
            <a:r>
              <a:t>Tools for Searching how   </a:t>
            </a:r>
          </a:p>
          <a:p>
            <a:pPr>
              <a:defRPr sz="2400">
                <a:solidFill>
                  <a:srgbClr val="FFFFFF"/>
                </a:solidFill>
              </a:defRPr>
            </a:pPr>
            <a:r>
              <a:t>health and </a:t>
            </a:r>
          </a:p>
          <a:p>
            <a:pPr>
              <a:defRPr sz="2400">
                <a:solidFill>
                  <a:srgbClr val="FFFFFF"/>
                </a:solidFill>
              </a:defRPr>
            </a:pPr>
            <a:r>
              <a:t>our personal and family histories</a:t>
            </a:r>
          </a:p>
          <a:p>
            <a:pPr>
              <a:defRPr sz="2400">
                <a:solidFill>
                  <a:srgbClr val="FFFFFF"/>
                </a:solidFill>
              </a:defRPr>
            </a:pPr>
            <a:r>
              <a:t>connect</a:t>
            </a:r>
          </a:p>
          <a:p>
            <a:pPr>
              <a:defRPr sz="2400">
                <a:solidFill>
                  <a:srgbClr val="FFFFFF"/>
                </a:solidFill>
              </a:defRPr>
            </a:pPr>
          </a:p>
          <a:p>
            <a:pPr>
              <a:defRPr sz="1800">
                <a:solidFill>
                  <a:srgbClr val="FFFFFF"/>
                </a:solidFill>
              </a:defRPr>
            </a:pPr>
            <a:r>
              <a:t>20x40 or 800sf</a:t>
            </a:r>
          </a:p>
        </p:txBody>
      </p:sp>
      <p:pic>
        <p:nvPicPr>
          <p:cNvPr id="304" name="Audio Recording.m4a" descr="Audio Recording.m4a"/>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7478120" y="7451911"/>
            <a:ext cx="571501" cy="571501"/>
          </a:xfrm>
          <a:prstGeom prst="rect">
            <a:avLst/>
          </a:prstGeom>
          <a:ln w="12700">
            <a:miter lim="400000"/>
          </a:ln>
        </p:spPr>
      </p:pic>
      <p:pic>
        <p:nvPicPr>
          <p:cNvPr id="305" name="Audio Recording.m4a" descr="Audio Recording.m4a"/>
          <p:cNvPicPr>
            <a:picLocks noChangeAspect="0"/>
          </p:cNvPicPr>
          <p:nvPr>
            <a:audioFile r:link="rId8"/>
            <p:extLst>
              <p:ext uri="{DAA4B4D4-6D71-4841-9C94-3DE7FCFB9230}">
                <p14:media xmlns:p14="http://schemas.microsoft.com/office/powerpoint/2010/main" r:embed="rId9"/>
              </p:ext>
            </p:extLst>
          </p:nvPr>
        </p:nvPicPr>
        <p:blipFill>
          <a:blip r:embed="rId7">
            <a:extLst/>
          </a:blip>
          <a:stretch>
            <a:fillRect/>
          </a:stretch>
        </p:blipFill>
        <p:spPr>
          <a:xfrm>
            <a:off x="17638568" y="10072560"/>
            <a:ext cx="571501" cy="571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77898330" fill="hold"/>
                                        <p:tgtEl>
                                          <p:spTgt spid="304"/>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1" grpId="2" fill="hold">
                                  <p:stCondLst>
                                    <p:cond delay="0"/>
                                  </p:stCondLst>
                                  <p:childTnLst>
                                    <p:cmd type="call" cmd="playFrom(0.0)">
                                      <p:cBhvr>
                                        <p:cTn id="10" dur="68138336" fill="hold"/>
                                        <p:tgtEl>
                                          <p:spTgt spid="30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1" fill="hold" display="0">
                  <p:stCondLst>
                    <p:cond delay="indefinite"/>
                  </p:stCondLst>
                </p:cTn>
                <p:tgtEl>
                  <p:spTgt spid="304"/>
                </p:tgtEl>
              </p:cMediaNode>
            </p:audio>
            <p:audio isNarration="0">
              <p:cMediaNode mute="0" showWhenStopped="0" numSld="1" vol="100000">
                <p:cTn id="12" fill="hold" display="0">
                  <p:stCondLst>
                    <p:cond delay="indefinite"/>
                  </p:stCondLst>
                </p:cTn>
                <p:tgtEl>
                  <p:spTgt spid="30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pic>
        <p:nvPicPr>
          <p:cNvPr id="307" name="Screen Shot 2019-08-06 at 8.01.55 AM.png" descr="Screen Shot 2019-08-06 at 8.01.55 AM.png"/>
          <p:cNvPicPr>
            <a:picLocks noChangeAspect="1"/>
          </p:cNvPicPr>
          <p:nvPr/>
        </p:nvPicPr>
        <p:blipFill>
          <a:blip r:embed="rId3">
            <a:extLst/>
          </a:blip>
          <a:stretch>
            <a:fillRect/>
          </a:stretch>
        </p:blipFill>
        <p:spPr>
          <a:xfrm>
            <a:off x="7632700" y="3415444"/>
            <a:ext cx="6070600" cy="5765801"/>
          </a:xfrm>
          <a:prstGeom prst="rect">
            <a:avLst/>
          </a:prstGeom>
          <a:ln w="12700">
            <a:miter lim="400000"/>
          </a:ln>
        </p:spPr>
      </p:pic>
      <p:sp>
        <p:nvSpPr>
          <p:cNvPr id="3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9" name="Title"/>
          <p:cNvSpPr txBox="1"/>
          <p:nvPr>
            <p:ph type="title"/>
          </p:nvPr>
        </p:nvSpPr>
        <p:spPr>
          <a:xfrm>
            <a:off x="1250950" y="-1312978"/>
            <a:ext cx="18834100" cy="10248901"/>
          </a:xfrm>
          <a:prstGeom prst="rect">
            <a:avLst/>
          </a:prstGeom>
        </p:spPr>
        <p:txBody>
          <a:bodyPr/>
          <a:lstStyle/>
          <a:p>
            <a:pPr>
              <a:defRPr sz="10000">
                <a:latin typeface="Copperplate"/>
                <a:ea typeface="Copperplate"/>
                <a:cs typeface="Copperplate"/>
                <a:sym typeface="Copperplate"/>
              </a:defRPr>
            </a:pPr>
            <a:endParaRPr b="1">
              <a:effectLst>
                <a:outerShdw sx="100000" sy="100000" kx="0" ky="0" algn="b" rotWithShape="0" blurRad="76200" dist="0" dir="18900000">
                  <a:srgbClr val="000000">
                    <a:alpha val="80000"/>
                  </a:srgbClr>
                </a:outerShdw>
              </a:effectLst>
            </a:endParaRPr>
          </a:p>
          <a:p>
            <a:pPr>
              <a:defRPr sz="5000">
                <a:latin typeface="Copperplate"/>
                <a:ea typeface="Copperplate"/>
                <a:cs typeface="Copperplate"/>
                <a:sym typeface="Copperplate"/>
              </a:defRPr>
            </a:pPr>
            <a:endParaRPr b="1">
              <a:effectLst>
                <a:outerShdw sx="100000" sy="100000" kx="0" ky="0" algn="b" rotWithShape="0" blurRad="76200" dist="0" dir="18900000">
                  <a:srgbClr val="000000">
                    <a:alpha val="80000"/>
                  </a:srgbClr>
                </a:outerShdw>
              </a:effectLst>
            </a:endParaRPr>
          </a:p>
          <a:p>
            <a:pPr>
              <a:defRPr i="1" sz="5000">
                <a:latin typeface="Palatino"/>
                <a:ea typeface="Palatino"/>
                <a:cs typeface="Palatino"/>
                <a:sym typeface="Palatino"/>
              </a:defRPr>
            </a:pPr>
          </a:p>
          <a:p>
            <a:pPr>
              <a:defRPr i="1" sz="5000">
                <a:latin typeface="Palatino"/>
                <a:ea typeface="Palatino"/>
                <a:cs typeface="Palatino"/>
                <a:sym typeface="Palatino"/>
              </a:defRPr>
            </a:pPr>
          </a:p>
        </p:txBody>
      </p:sp>
      <p:pic>
        <p:nvPicPr>
          <p:cNvPr id="310" name="Audio Recording.m4a" descr="Audio Recording.m4a"/>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0721482" y="1550996"/>
            <a:ext cx="571501" cy="571501"/>
          </a:xfrm>
          <a:prstGeom prst="rect">
            <a:avLst/>
          </a:prstGeom>
          <a:ln w="12700">
            <a:miter lim="400000"/>
          </a:ln>
        </p:spPr>
      </p:pic>
      <p:pic>
        <p:nvPicPr>
          <p:cNvPr id="311" name="Screen Shot 2019-08-06 at 8.05.19 AM.png" descr="Screen Shot 2019-08-06 at 8.05.19 AM.png"/>
          <p:cNvPicPr>
            <a:picLocks noChangeAspect="1"/>
          </p:cNvPicPr>
          <p:nvPr/>
        </p:nvPicPr>
        <p:blipFill>
          <a:blip r:embed="rId7">
            <a:extLst/>
          </a:blip>
          <a:stretch>
            <a:fillRect/>
          </a:stretch>
        </p:blipFill>
        <p:spPr>
          <a:xfrm>
            <a:off x="2683072" y="651922"/>
            <a:ext cx="6616701" cy="4572001"/>
          </a:xfrm>
          <a:prstGeom prst="rect">
            <a:avLst/>
          </a:prstGeom>
          <a:ln w="12700">
            <a:miter lim="400000"/>
          </a:ln>
        </p:spPr>
      </p:pic>
      <p:pic>
        <p:nvPicPr>
          <p:cNvPr id="312" name="Screen Shot 2019-08-06 at 8.04.57 AM.png" descr="Screen Shot 2019-08-06 at 8.04.57 AM.png"/>
          <p:cNvPicPr>
            <a:picLocks noChangeAspect="1"/>
          </p:cNvPicPr>
          <p:nvPr/>
        </p:nvPicPr>
        <p:blipFill>
          <a:blip r:embed="rId8">
            <a:extLst/>
          </a:blip>
          <a:stretch>
            <a:fillRect/>
          </a:stretch>
        </p:blipFill>
        <p:spPr>
          <a:xfrm>
            <a:off x="13231102" y="1151229"/>
            <a:ext cx="4433466" cy="4859604"/>
          </a:xfrm>
          <a:prstGeom prst="rect">
            <a:avLst/>
          </a:prstGeom>
          <a:ln w="12700">
            <a:miter lim="400000"/>
          </a:ln>
        </p:spPr>
      </p:pic>
      <p:pic>
        <p:nvPicPr>
          <p:cNvPr id="313" name="Screen Shot 2019-08-06 at 8.04.12 AM.png" descr="Screen Shot 2019-08-06 at 8.04.12 AM.png"/>
          <p:cNvPicPr>
            <a:picLocks noChangeAspect="1"/>
          </p:cNvPicPr>
          <p:nvPr/>
        </p:nvPicPr>
        <p:blipFill>
          <a:blip r:embed="rId9">
            <a:extLst/>
          </a:blip>
          <a:stretch>
            <a:fillRect/>
          </a:stretch>
        </p:blipFill>
        <p:spPr>
          <a:xfrm>
            <a:off x="14139699" y="9501379"/>
            <a:ext cx="4433467" cy="2922435"/>
          </a:xfrm>
          <a:prstGeom prst="rect">
            <a:avLst/>
          </a:prstGeom>
          <a:ln w="12700">
            <a:miter lim="400000"/>
          </a:ln>
        </p:spPr>
      </p:pic>
      <p:pic>
        <p:nvPicPr>
          <p:cNvPr id="314" name="Screen Shot 2019-08-06 at 8.02.52 AM.png" descr="Screen Shot 2019-08-06 at 8.02.52 AM.png"/>
          <p:cNvPicPr>
            <a:picLocks noChangeAspect="1"/>
          </p:cNvPicPr>
          <p:nvPr/>
        </p:nvPicPr>
        <p:blipFill>
          <a:blip r:embed="rId10">
            <a:extLst/>
          </a:blip>
          <a:stretch>
            <a:fillRect/>
          </a:stretch>
        </p:blipFill>
        <p:spPr>
          <a:xfrm>
            <a:off x="15405918" y="5240015"/>
            <a:ext cx="4656261" cy="3143717"/>
          </a:xfrm>
          <a:prstGeom prst="rect">
            <a:avLst/>
          </a:prstGeom>
          <a:ln w="12700">
            <a:miter lim="400000"/>
          </a:ln>
        </p:spPr>
      </p:pic>
      <p:pic>
        <p:nvPicPr>
          <p:cNvPr id="315" name="Screen Shot 2019-08-06 at 8.01.41 AM.png" descr="Screen Shot 2019-08-06 at 8.01.41 AM.png"/>
          <p:cNvPicPr>
            <a:picLocks noChangeAspect="1"/>
          </p:cNvPicPr>
          <p:nvPr/>
        </p:nvPicPr>
        <p:blipFill>
          <a:blip r:embed="rId11">
            <a:extLst/>
          </a:blip>
          <a:stretch>
            <a:fillRect/>
          </a:stretch>
        </p:blipFill>
        <p:spPr>
          <a:xfrm>
            <a:off x="1923778" y="4422874"/>
            <a:ext cx="4433467" cy="3012851"/>
          </a:xfrm>
          <a:prstGeom prst="rect">
            <a:avLst/>
          </a:prstGeom>
          <a:ln w="12700">
            <a:miter lim="400000"/>
          </a:ln>
        </p:spPr>
      </p:pic>
      <p:pic>
        <p:nvPicPr>
          <p:cNvPr id="316" name="Screen Shot 2019-08-06 at 7.54.52 AM.png" descr="Screen Shot 2019-08-06 at 7.54.52 AM.png"/>
          <p:cNvPicPr>
            <a:picLocks noChangeAspect="1"/>
          </p:cNvPicPr>
          <p:nvPr/>
        </p:nvPicPr>
        <p:blipFill>
          <a:blip r:embed="rId12">
            <a:extLst/>
          </a:blip>
          <a:stretch>
            <a:fillRect/>
          </a:stretch>
        </p:blipFill>
        <p:spPr>
          <a:xfrm>
            <a:off x="3419370" y="8349426"/>
            <a:ext cx="5696652" cy="36471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66720001" fill="hold"/>
                                        <p:tgtEl>
                                          <p:spTgt spid="310"/>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3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2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1" name="Habitat for Humanity"/>
          <p:cNvSpPr txBox="1"/>
          <p:nvPr>
            <p:ph type="title"/>
          </p:nvPr>
        </p:nvSpPr>
        <p:spPr>
          <a:xfrm>
            <a:off x="304800" y="-571500"/>
            <a:ext cx="20002500" cy="9537700"/>
          </a:xfrm>
          <a:prstGeom prst="rect">
            <a:avLst/>
          </a:prstGeom>
        </p:spPr>
        <p:txBody>
          <a:bodyPr/>
          <a:lstStyle/>
          <a:p>
            <a:pPr>
              <a:defRPr sz="10000">
                <a:latin typeface="Copperplate"/>
                <a:ea typeface="Copperplate"/>
                <a:cs typeface="Copperplate"/>
                <a:sym typeface="Copperplate"/>
              </a:defRPr>
            </a:pPr>
            <a:r>
              <a:rPr b="1">
                <a:effectLst>
                  <a:outerShdw sx="100000" sy="100000" kx="0" ky="0" algn="b" rotWithShape="0" blurRad="76200" dist="0" dir="18900000">
                    <a:srgbClr val="000000">
                      <a:alpha val="80000"/>
                    </a:srgbClr>
                  </a:outerShdw>
                </a:effectLst>
              </a:rPr>
              <a:t>Habitat for Humanity</a:t>
            </a:r>
            <a:endParaRPr b="1">
              <a:effectLst>
                <a:outerShdw sx="100000" sy="100000" kx="0" ky="0" algn="b" rotWithShape="0" blurRad="76200" dist="0" dir="18900000">
                  <a:srgbClr val="000000">
                    <a:alpha val="80000"/>
                  </a:srgbClr>
                </a:outerShdw>
              </a:effectLst>
            </a:endParaRPr>
          </a:p>
          <a:p>
            <a:pPr>
              <a:lnSpc>
                <a:spcPct val="110000"/>
              </a:lnSpc>
              <a:defRPr sz="3200">
                <a:latin typeface="Palatino"/>
                <a:ea typeface="Palatino"/>
                <a:cs typeface="Palatino"/>
                <a:sym typeface="Palatino"/>
              </a:defRPr>
            </a:pPr>
            <a:endParaRPr b="1">
              <a:effectLst>
                <a:outerShdw sx="100000" sy="100000" kx="0" ky="0" algn="b" rotWithShape="0" blurRad="76200" dist="0" dir="18900000">
                  <a:srgbClr val="000000">
                    <a:alpha val="80000"/>
                  </a:srgbClr>
                </a:outerShdw>
              </a:effectLst>
            </a:endParaRPr>
          </a:p>
          <a:p>
            <a:pPr>
              <a:defRPr i="1" sz="5000">
                <a:latin typeface="Palatino"/>
                <a:ea typeface="Palatino"/>
                <a:cs typeface="Palatino"/>
                <a:sym typeface="Palatino"/>
              </a:defRPr>
            </a:pPr>
          </a:p>
          <a:p>
            <a:pPr>
              <a:defRPr i="1" sz="5000">
                <a:latin typeface="Palatino"/>
                <a:ea typeface="Palatino"/>
                <a:cs typeface="Palatino"/>
                <a:sym typeface="Palatino"/>
              </a:defRPr>
            </a:pPr>
          </a:p>
        </p:txBody>
      </p:sp>
      <p:sp>
        <p:nvSpPr>
          <p:cNvPr id="322" name="“Counsels of 50” or neighborhood councils…"/>
          <p:cNvSpPr txBox="1"/>
          <p:nvPr/>
        </p:nvSpPr>
        <p:spPr>
          <a:xfrm>
            <a:off x="790159" y="4958127"/>
            <a:ext cx="18745201" cy="607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800">
                <a:solidFill>
                  <a:srgbClr val="FFFFFF"/>
                </a:solidFill>
                <a:latin typeface="Palatino"/>
                <a:ea typeface="Palatino"/>
                <a:cs typeface="Palatino"/>
                <a:sym typeface="Palatino"/>
              </a:defRPr>
            </a:pPr>
            <a:r>
              <a:t>“Counsels of 50” or neighborhood councils</a:t>
            </a:r>
          </a:p>
          <a:p>
            <a:pPr>
              <a:defRPr b="1" sz="4800">
                <a:solidFill>
                  <a:srgbClr val="FFFFFF"/>
                </a:solidFill>
                <a:latin typeface="Palatino"/>
                <a:ea typeface="Palatino"/>
                <a:cs typeface="Palatino"/>
                <a:sym typeface="Palatino"/>
              </a:defRPr>
            </a:pPr>
            <a:r>
              <a:t>working with town wide and international fundraising </a:t>
            </a:r>
          </a:p>
          <a:p>
            <a:pPr>
              <a:defRPr b="1" sz="4800">
                <a:solidFill>
                  <a:srgbClr val="FFFFFF"/>
                </a:solidFill>
                <a:latin typeface="Palatino"/>
                <a:ea typeface="Palatino"/>
                <a:cs typeface="Palatino"/>
                <a:sym typeface="Palatino"/>
              </a:defRPr>
            </a:pPr>
            <a:r>
              <a:t>to build neighborhood Simple Living Centers</a:t>
            </a:r>
          </a:p>
          <a:p>
            <a:pPr>
              <a:defRPr b="1" sz="4800">
                <a:solidFill>
                  <a:srgbClr val="FFFFFF"/>
                </a:solidFill>
                <a:latin typeface="Palatino"/>
                <a:ea typeface="Palatino"/>
                <a:cs typeface="Palatino"/>
                <a:sym typeface="Palatino"/>
              </a:defRPr>
            </a:pPr>
            <a:r>
              <a:t>and support local CSA’s </a:t>
            </a:r>
          </a:p>
          <a:p>
            <a:pPr>
              <a:defRPr b="1" sz="4800">
                <a:solidFill>
                  <a:srgbClr val="FFFFFF"/>
                </a:solidFill>
                <a:latin typeface="Palatino"/>
                <a:ea typeface="Palatino"/>
                <a:cs typeface="Palatino"/>
                <a:sym typeface="Palatino"/>
              </a:defRPr>
            </a:pPr>
            <a:r>
              <a:t>Community Supported Agriculture</a:t>
            </a:r>
          </a:p>
          <a:p>
            <a:pPr algn="l">
              <a:defRPr sz="3600">
                <a:solidFill>
                  <a:srgbClr val="FFFFFF"/>
                </a:solidFill>
                <a:latin typeface="Palatino"/>
                <a:ea typeface="Palatino"/>
                <a:cs typeface="Palatino"/>
                <a:sym typeface="Palatino"/>
              </a:defRPr>
            </a:pPr>
          </a:p>
          <a:p>
            <a:pPr algn="l">
              <a:defRPr sz="3600">
                <a:solidFill>
                  <a:srgbClr val="FFFFFF"/>
                </a:solidFill>
                <a:latin typeface="Palatino"/>
                <a:ea typeface="Palatino"/>
                <a:cs typeface="Palatino"/>
                <a:sym typeface="Palatino"/>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26" name="Part 1 as revealed…"/>
          <p:cNvSpPr txBox="1"/>
          <p:nvPr>
            <p:ph type="title"/>
          </p:nvPr>
        </p:nvSpPr>
        <p:spPr>
          <a:xfrm>
            <a:off x="4497973" y="1237570"/>
            <a:ext cx="10718418" cy="10575647"/>
          </a:xfrm>
          <a:prstGeom prst="rect">
            <a:avLst/>
          </a:prstGeom>
        </p:spPr>
        <p:txBody>
          <a:bodyPr/>
          <a:lstStyle/>
          <a:p>
            <a:pPr algn="l" defTabSz="647700">
              <a:spcBef>
                <a:spcPts val="700"/>
              </a:spcBef>
              <a:defRPr b="1" i="1" sz="54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rPr i="0"/>
              <a:t>              Part 1 as revealed</a:t>
            </a:r>
            <a:endParaRPr i="0"/>
          </a:p>
          <a:p>
            <a:pPr algn="l" defTabSz="647700">
              <a:spcBef>
                <a:spcPts val="700"/>
              </a:spcBef>
              <a:defRPr b="1" i="1" sz="54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endParaRPr i="0"/>
          </a:p>
          <a:p>
            <a:pPr defTabSz="647700">
              <a:spcBef>
                <a:spcPts val="700"/>
              </a:spcBef>
              <a:defRPr b="1" i="1" sz="54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rPr i="0"/>
              <a:t>$3/month donations:</a:t>
            </a:r>
            <a:r>
              <a:t> </a:t>
            </a:r>
          </a:p>
          <a:p>
            <a:pPr defTabSz="647700">
              <a:spcBef>
                <a:spcPts val="700"/>
              </a:spcBef>
              <a:defRPr b="1" i="1" sz="54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	Habitat for Healt has been given  fiscal model for fundraising in communities beginning with $3/month donations or about the cost of one meal a month. </a:t>
            </a: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 </a:t>
            </a: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It was revealed the organization is to be patterned after Habitat for Humanity</a:t>
            </a: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meaning…</a:t>
            </a: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90% of these funds remain local</a:t>
            </a: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10% go to  Habitat International</a:t>
            </a:r>
          </a:p>
          <a:p>
            <a:pPr defTabSz="647700">
              <a:defRPr sz="4800">
                <a:solidFill>
                  <a:srgbClr val="FFF9F7"/>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p>
        </p:txBody>
      </p:sp>
      <p:sp>
        <p:nvSpPr>
          <p:cNvPr id="32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8" name="Outline"/>
          <p:cNvSpPr txBox="1"/>
          <p:nvPr/>
        </p:nvSpPr>
        <p:spPr>
          <a:xfrm>
            <a:off x="160969" y="12725758"/>
            <a:ext cx="1358901"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329" name="Next">
            <a:hlinkClick r:id="" invalidUrl="" action="ppaction://hlinkshowjump?jump=nextslide" tgtFrame="" tooltip="" history="1" highlightClick="0" endSnd="0"/>
          </p:cNvPr>
          <p:cNvSpPr txBox="1"/>
          <p:nvPr/>
        </p:nvSpPr>
        <p:spPr>
          <a:xfrm>
            <a:off x="31623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330" name="Previous">
            <a:hlinkClick r:id="" invalidUrl="" action="ppaction://hlinkshowjump?jump=lastslideviewed" tgtFrame="" tooltip="" history="1" highlightClick="0" endSnd="0"/>
          </p:cNvPr>
          <p:cNvSpPr txBox="1"/>
          <p:nvPr/>
        </p:nvSpPr>
        <p:spPr>
          <a:xfrm>
            <a:off x="6400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331"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332"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333" name="Explore"/>
          <p:cNvSpPr txBox="1"/>
          <p:nvPr/>
        </p:nvSpPr>
        <p:spPr>
          <a:xfrm>
            <a:off x="123825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Tree>
  </p:cSld>
  <p:clrMapOvr>
    <a:masterClrMapping/>
  </p:clrMapOvr>
  <mc:AlternateContent xmlns:mc="http://schemas.openxmlformats.org/markup-compatibility/2006">
    <mc:Choice xmlns:p14="http://schemas.microsoft.com/office/powerpoint/2010/main" Requires="p14">
      <p:transition spd="slow" advClick="1" p14:dur="3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37" name="Part II…"/>
          <p:cNvSpPr txBox="1"/>
          <p:nvPr>
            <p:ph type="title"/>
          </p:nvPr>
        </p:nvSpPr>
        <p:spPr>
          <a:xfrm>
            <a:off x="1250950" y="1069007"/>
            <a:ext cx="18834100" cy="10248901"/>
          </a:xfrm>
          <a:prstGeom prst="rect">
            <a:avLst/>
          </a:prstGeom>
        </p:spPr>
        <p:txBody>
          <a:bodyPr/>
          <a:lstStyle/>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Part II</a:t>
            </a: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Education in neighborhood councils….</a:t>
            </a: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$1 a day for 8 weeks </a:t>
            </a: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or </a:t>
            </a: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barter for needs in the community </a:t>
            </a: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Key area are organized </a:t>
            </a:r>
          </a:p>
          <a:p>
            <a:pPr defTabSz="647700">
              <a:spcBef>
                <a:spcPts val="700"/>
              </a:spcBef>
              <a:defRPr b="1" sz="64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with the Hand Curriculum. </a:t>
            </a:r>
            <a:endParaRPr b="0"/>
          </a:p>
          <a:p>
            <a:pPr defTabSz="647700">
              <a:spcBef>
                <a:spcPts val="700"/>
              </a:spcBef>
              <a:defRPr b="1" i="1" sz="50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endParaRPr b="0" i="0"/>
          </a:p>
        </p:txBody>
      </p:sp>
      <p:sp>
        <p:nvSpPr>
          <p:cNvPr id="3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24FF29"/>
            </a:gs>
            <a:gs pos="100000">
              <a:srgbClr val="00580D"/>
            </a:gs>
          </a:gsLst>
          <a:lin ang="8340000" scaled="0"/>
        </a:gradFill>
      </p:bgPr>
    </p:bg>
    <p:spTree>
      <p:nvGrpSpPr>
        <p:cNvPr id="1" name=""/>
        <p:cNvGrpSpPr/>
        <p:nvPr/>
      </p:nvGrpSpPr>
      <p:grpSpPr>
        <a:xfrm>
          <a:off x="0" y="0"/>
          <a:ext cx="0" cy="0"/>
          <a:chOff x="0" y="0"/>
          <a:chExt cx="0" cy="0"/>
        </a:xfrm>
      </p:grpSpPr>
      <p:sp>
        <p:nvSpPr>
          <p:cNvPr id="342" name="Part 3…"/>
          <p:cNvSpPr txBox="1"/>
          <p:nvPr>
            <p:ph type="title"/>
          </p:nvPr>
        </p:nvSpPr>
        <p:spPr>
          <a:xfrm>
            <a:off x="1244600" y="3632200"/>
            <a:ext cx="18834100" cy="2120900"/>
          </a:xfrm>
          <a:prstGeom prst="rect">
            <a:avLst/>
          </a:prstGeom>
        </p:spPr>
        <p:txBody>
          <a:bodyPr/>
          <a:lstStyle/>
          <a:p>
            <a:pPr defTabSz="647700">
              <a:spcBef>
                <a:spcPts val="700"/>
              </a:spcBef>
              <a:defRPr b="1" sz="50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Part 3 </a:t>
            </a:r>
          </a:p>
          <a:p>
            <a:pPr defTabSz="647700">
              <a:spcBef>
                <a:spcPts val="700"/>
              </a:spcBef>
              <a:defRPr b="1" sz="5000">
                <a:solidFill>
                  <a:srgbClr val="FFFBF6"/>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pPr>
            <a:r>
              <a:t>A Locally Managed Micro Loan Program</a:t>
            </a:r>
          </a:p>
        </p:txBody>
      </p:sp>
      <p:sp>
        <p:nvSpPr>
          <p:cNvPr id="3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4" name="Outline"/>
          <p:cNvSpPr txBox="1"/>
          <p:nvPr/>
        </p:nvSpPr>
        <p:spPr>
          <a:xfrm>
            <a:off x="160969" y="12725758"/>
            <a:ext cx="1358901"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Outline</a:t>
            </a:r>
          </a:p>
        </p:txBody>
      </p:sp>
      <p:sp>
        <p:nvSpPr>
          <p:cNvPr id="345" name="Next">
            <a:hlinkClick r:id="" invalidUrl="" action="ppaction://hlinkshowjump?jump=nextslide" tgtFrame="" tooltip="" history="1" highlightClick="0" endSnd="0"/>
          </p:cNvPr>
          <p:cNvSpPr txBox="1"/>
          <p:nvPr/>
        </p:nvSpPr>
        <p:spPr>
          <a:xfrm>
            <a:off x="31623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Next</a:t>
            </a:r>
          </a:p>
        </p:txBody>
      </p:sp>
      <p:sp>
        <p:nvSpPr>
          <p:cNvPr id="346" name="Previous">
            <a:hlinkClick r:id="" invalidUrl="" action="ppaction://hlinkshowjump?jump=lastslideviewed" tgtFrame="" tooltip="" history="1" highlightClick="0" endSnd="0"/>
          </p:cNvPr>
          <p:cNvSpPr txBox="1"/>
          <p:nvPr/>
        </p:nvSpPr>
        <p:spPr>
          <a:xfrm>
            <a:off x="6400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Previous</a:t>
            </a:r>
          </a:p>
        </p:txBody>
      </p:sp>
      <p:sp>
        <p:nvSpPr>
          <p:cNvPr id="347" name="Back">
            <a:hlinkClick r:id="" invalidUrl="" action="ppaction://hlinkshowjump?jump=previousslide" tgtFrame="" tooltip="" history="1" highlightClick="0" endSnd="0"/>
          </p:cNvPr>
          <p:cNvSpPr txBox="1"/>
          <p:nvPr/>
        </p:nvSpPr>
        <p:spPr>
          <a:xfrm>
            <a:off x="159258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Back</a:t>
            </a:r>
          </a:p>
        </p:txBody>
      </p:sp>
      <p:sp>
        <p:nvSpPr>
          <p:cNvPr id="348" name="Beginning"/>
          <p:cNvSpPr txBox="1"/>
          <p:nvPr/>
        </p:nvSpPr>
        <p:spPr>
          <a:xfrm>
            <a:off x="192659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Beginning</a:t>
            </a:r>
          </a:p>
        </p:txBody>
      </p:sp>
      <p:sp>
        <p:nvSpPr>
          <p:cNvPr id="349" name="Explore"/>
          <p:cNvSpPr txBox="1"/>
          <p:nvPr/>
        </p:nvSpPr>
        <p:spPr>
          <a:xfrm>
            <a:off x="12382500" y="12729809"/>
            <a:ext cx="135890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rgbClr val="FFFFFF"/>
                </a:solidFill>
              </a:defRPr>
            </a:lvl1pPr>
          </a:lstStyle>
          <a:p>
            <a:pPr/>
            <a:r>
              <a:t>Explore</a:t>
            </a:r>
          </a:p>
        </p:txBody>
      </p:sp>
      <p:sp>
        <p:nvSpPr>
          <p:cNvPr id="350" name="Simple Living Centers each organize  neighborhood councils once called “Councils of 50” Their Living Constitution guides them to decide on uses of  monthly donations - along developing a neighborhood education program…with barter and  micro loan system for those in need."/>
          <p:cNvSpPr txBox="1"/>
          <p:nvPr/>
        </p:nvSpPr>
        <p:spPr>
          <a:xfrm>
            <a:off x="1854200" y="5817387"/>
            <a:ext cx="16484600" cy="37576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647700">
              <a:spcBef>
                <a:spcPts val="700"/>
              </a:spcBef>
              <a:defRPr i="1" sz="5000">
                <a:solidFill>
                  <a:srgbClr val="FFFAF9"/>
                </a:solidFill>
                <a:effectLst>
                  <a:outerShdw sx="100000" sy="100000" kx="0" ky="0" algn="b" rotWithShape="0" blurRad="76200" dist="0" dir="18900000">
                    <a:srgbClr val="000000">
                      <a:alpha val="80000"/>
                    </a:srgbClr>
                  </a:outerShdw>
                </a:effectLst>
                <a:latin typeface="Times New Roman"/>
                <a:ea typeface="Times New Roman"/>
                <a:cs typeface="Times New Roman"/>
                <a:sym typeface="Times New Roman"/>
              </a:defRPr>
            </a:lvl1pPr>
          </a:lstStyle>
          <a:p>
            <a:pPr/>
            <a:r>
              <a:t>Simple Living Centers each organize  neighborhood councils once called “Councils of 50” Their Living Constitution guides them to decide on uses of  monthly donations - along developing a neighborhood education program…with barter and  micro loan system for those in need.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2600"/>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65C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800" u="none" kumimoji="0" normalizeH="0">
            <a:ln>
              <a:noFill/>
            </a:ln>
            <a:solidFill>
              <a:srgbClr val="FF26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