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70" r:id="rId3"/>
    <p:sldId id="262" r:id="rId4"/>
    <p:sldId id="265" r:id="rId5"/>
    <p:sldId id="258" r:id="rId6"/>
    <p:sldId id="266" r:id="rId7"/>
    <p:sldId id="268" r:id="rId8"/>
    <p:sldId id="259"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A106B8-CD3A-4487-B20A-40EF37C20D6C}" v="7" dt="2024-02-11T16:31:49.9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72" autoAdjust="0"/>
    <p:restoredTop sz="94660"/>
  </p:normalViewPr>
  <p:slideViewPr>
    <p:cSldViewPr snapToGrid="0">
      <p:cViewPr varScale="1">
        <p:scale>
          <a:sx n="88" d="100"/>
          <a:sy n="88" d="100"/>
        </p:scale>
        <p:origin x="111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5/10/relationships/revisionInfo" Target="revisionInfo.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BCA2-3564-6A0A-D727-C987B45C5D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9210F3-A3EB-A50D-1A71-024DAEE2CD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EF0447-8F44-081E-A98B-63877AC94125}"/>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7CF3AB9F-F337-D8EF-768D-12E4041DA2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E381E-CC8C-AEAC-951F-ECDB3E3B993C}"/>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064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BD4E1-7FA2-EBE4-F9E0-488DAF69D1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7B6702-CA6E-490B-F3B0-4E8BD4DFD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6CABD-943D-F3DB-6E30-9B85CFA202DD}"/>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9ACF6A39-E1AC-8214-2557-7206632DB0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5337B9-8160-40D3-2EF1-5EE6BFACEB7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39545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21F0DF-74AA-7F1A-34D6-A76BBC564C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E45E97-EF62-ABE1-F9CD-19BDA7E115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348958-A84D-552B-3700-19CB9A430152}"/>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99114AA5-56A0-A5D1-0EF0-4011802C7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262D2-E967-43B1-0302-5ED43AD44896}"/>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11317731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2/14/2024</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478953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2/14/2024</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451532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2/14/2024</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03028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2/14/2024</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4323398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2/14/2024</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2478005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2/14/2024</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66660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2/14/2024</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2272956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2/14/2024</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851244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814C4-C850-6A97-BF95-051D765978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3B24E-1C93-5521-1010-3ECA85E8B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D8FC6-E1C2-A8EF-E111-E8FA01F40090}"/>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5134F26E-99DB-3CFF-CCE2-C676FE81B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BC07C-EF29-FA09-F3B0-D47F13427B2F}"/>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30745956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2/14/2024</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875836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2/14/2024</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765892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2/14/2024</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0781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64CA-B21D-D8E0-80F6-DF9CD1E26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33ADC-45F9-155A-EC9C-F50E8A0D1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924427-345D-A393-CC49-82DD06D91CDB}"/>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77807D63-3F8B-359D-C7BA-7F9C3905D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C0D77-658E-2696-A412-31C48C77B334}"/>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13935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8598-B7C3-BD15-D646-58EB27AF4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4DBF93-B728-ABF6-F913-850D457412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4CB6CE-EFC8-0492-B307-781FC0765D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000884-69FA-23C7-F8D5-FC39AD39F3DB}"/>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6" name="Footer Placeholder 5">
            <a:extLst>
              <a:ext uri="{FF2B5EF4-FFF2-40B4-BE49-F238E27FC236}">
                <a16:creationId xmlns:a16="http://schemas.microsoft.com/office/drawing/2014/main" id="{9819021B-6EF1-4E34-1902-B31C8038BE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02F88-C8A9-2DB1-6C68-793A9958A3A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14080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989BF-92A4-D41F-A408-36287B742D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DBE761-6EA4-26CE-E420-DDADD23A6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6E5FF2-96D8-D58D-A038-3666A914A4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16E5C1-A040-8B15-B735-DBD045943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A5BB2F-F6A9-714E-5A0F-F04560ED26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D23E34-64E4-DAF3-530F-CA3BF8933CCD}"/>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8" name="Footer Placeholder 7">
            <a:extLst>
              <a:ext uri="{FF2B5EF4-FFF2-40B4-BE49-F238E27FC236}">
                <a16:creationId xmlns:a16="http://schemas.microsoft.com/office/drawing/2014/main" id="{40670DD8-7EC0-D200-0A9B-13C1944BE7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080F93-7364-F919-0A80-81F3FF9E043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47016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456A-226C-FD99-29EB-897FED3AA8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F8CA71-7D58-7966-67F9-67828D034962}"/>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4" name="Footer Placeholder 3">
            <a:extLst>
              <a:ext uri="{FF2B5EF4-FFF2-40B4-BE49-F238E27FC236}">
                <a16:creationId xmlns:a16="http://schemas.microsoft.com/office/drawing/2014/main" id="{32A5700B-260F-6CA0-2478-CDE7910C4B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CCFFB-3C2E-EFE1-DCC0-37B8B768B251}"/>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86479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E91B4C-0BAB-29A0-BFE5-D8A1DB196617}"/>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3" name="Footer Placeholder 2">
            <a:extLst>
              <a:ext uri="{FF2B5EF4-FFF2-40B4-BE49-F238E27FC236}">
                <a16:creationId xmlns:a16="http://schemas.microsoft.com/office/drawing/2014/main" id="{88E4C503-9192-84B7-2D51-0416D0B027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E4F407-020D-234A-64C3-56A90174DEAE}"/>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135671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60AB-6AFF-1F03-EFDC-D2B6F4B0B5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FA47CE-543B-8EE4-C3AD-34A36F5CA6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CA35AC-1E44-099C-94E3-7A02649E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C47B43-F270-CC84-3986-6B48AFBAF747}"/>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6" name="Footer Placeholder 5">
            <a:extLst>
              <a:ext uri="{FF2B5EF4-FFF2-40B4-BE49-F238E27FC236}">
                <a16:creationId xmlns:a16="http://schemas.microsoft.com/office/drawing/2014/main" id="{4CD96F00-CBD4-6824-E106-C29696BB8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7F3E9C-613E-D646-A0BD-C1A308D75D62}"/>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8546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EFE3D-BEE6-EF85-FFA0-812813FD2E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ADD4E2-D316-671A-3B59-A8879167B0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C7C8F-49FF-BC2F-E322-E4084AEE5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5AFED0-8397-27E1-4448-F1001619A30A}"/>
              </a:ext>
            </a:extLst>
          </p:cNvPr>
          <p:cNvSpPr>
            <a:spLocks noGrp="1"/>
          </p:cNvSpPr>
          <p:nvPr>
            <p:ph type="dt" sz="half" idx="10"/>
          </p:nvPr>
        </p:nvSpPr>
        <p:spPr/>
        <p:txBody>
          <a:bodyPr/>
          <a:lstStyle/>
          <a:p>
            <a:fld id="{E9145DF9-3DCC-4E5E-BCF3-42B952CF5E67}" type="datetimeFigureOut">
              <a:rPr lang="en-US" smtClean="0"/>
              <a:t>2/14/2024</a:t>
            </a:fld>
            <a:endParaRPr lang="en-US"/>
          </a:p>
        </p:txBody>
      </p:sp>
      <p:sp>
        <p:nvSpPr>
          <p:cNvPr id="6" name="Footer Placeholder 5">
            <a:extLst>
              <a:ext uri="{FF2B5EF4-FFF2-40B4-BE49-F238E27FC236}">
                <a16:creationId xmlns:a16="http://schemas.microsoft.com/office/drawing/2014/main" id="{117A43B1-4CF4-FDEC-8A69-7DC46CC08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0E6500-967B-B330-63C6-8D15776FAC9E}"/>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33119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F4FE0-E89A-2333-F342-18779CB6CF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7D05CB-8047-DC9B-8D91-AF1C81C74F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F69CA-7CDB-BEA4-6D17-62EEA8212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45DF9-3DCC-4E5E-BCF3-42B952CF5E67}" type="datetimeFigureOut">
              <a:rPr lang="en-US" smtClean="0"/>
              <a:t>2/14/2024</a:t>
            </a:fld>
            <a:endParaRPr lang="en-US"/>
          </a:p>
        </p:txBody>
      </p:sp>
      <p:sp>
        <p:nvSpPr>
          <p:cNvPr id="5" name="Footer Placeholder 4">
            <a:extLst>
              <a:ext uri="{FF2B5EF4-FFF2-40B4-BE49-F238E27FC236}">
                <a16:creationId xmlns:a16="http://schemas.microsoft.com/office/drawing/2014/main" id="{B10D431A-0A1A-0581-B5ED-20B7C620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D5F4C8-792A-AFFD-D7D9-550B8645CA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1AA70-816B-45E4-92E7-D200B8C47AB8}" type="slidenum">
              <a:rPr lang="en-US" smtClean="0"/>
              <a:t>‹#›</a:t>
            </a:fld>
            <a:endParaRPr lang="en-US"/>
          </a:p>
        </p:txBody>
      </p:sp>
    </p:spTree>
    <p:extLst>
      <p:ext uri="{BB962C8B-B14F-4D97-AF65-F5344CB8AC3E}">
        <p14:creationId xmlns:p14="http://schemas.microsoft.com/office/powerpoint/2010/main" val="53694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2/14/2024</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822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eatonsolutionsinc.com/" TargetMode="External"/><Relationship Id="rId2" Type="http://schemas.openxmlformats.org/officeDocument/2006/relationships/hyperlink" Target="mailto:bailey@eatonsolutionsin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Franklin Gothic Book" panose="020F0502020204030204"/>
              <a:ea typeface="+mn-ea"/>
              <a:cs typeface="+mn-cs"/>
            </a:endParaRPr>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1066783" y="489760"/>
            <a:ext cx="10058400" cy="3892168"/>
          </a:xfrm>
        </p:spPr>
        <p:txBody>
          <a:bodyPr anchor="ctr">
            <a:normAutofit/>
          </a:bodyPr>
          <a:lstStyle/>
          <a:p>
            <a:pPr lvl="0"/>
            <a:r>
              <a:rPr lang="en-US" sz="4800" i="1" dirty="0">
                <a:solidFill>
                  <a:srgbClr val="FFFFFF"/>
                </a:solidFill>
              </a:rPr>
              <a:t>“The soldier above all others prays for peace, for it </a:t>
            </a:r>
            <a:r>
              <a:rPr lang="en-US" sz="4800" i="1">
                <a:solidFill>
                  <a:srgbClr val="FFFFFF"/>
                </a:solidFill>
              </a:rPr>
              <a:t>is they </a:t>
            </a:r>
            <a:r>
              <a:rPr lang="en-US" sz="4800" i="1" dirty="0">
                <a:solidFill>
                  <a:srgbClr val="FFFFFF"/>
                </a:solidFill>
              </a:rPr>
              <a:t>bear the brunt of its horrors!"</a:t>
            </a:r>
          </a:p>
        </p:txBody>
      </p:sp>
      <p:sp>
        <p:nvSpPr>
          <p:cNvPr id="49" name="Rectangle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Franklin Gothic Book" panose="020F0502020204030204"/>
              <a:ea typeface="+mn-ea"/>
              <a:cs typeface="+mn-cs"/>
            </a:endParaRPr>
          </a:p>
        </p:txBody>
      </p:sp>
      <p:sp>
        <p:nvSpPr>
          <p:cNvPr id="3" name="Subtitle 2">
            <a:extLst>
              <a:ext uri="{FF2B5EF4-FFF2-40B4-BE49-F238E27FC236}">
                <a16:creationId xmlns:a16="http://schemas.microsoft.com/office/drawing/2014/main" id="{255E1F2F-E259-4EA8-9FFD-3A10AF541859}"/>
              </a:ext>
            </a:extLst>
          </p:cNvPr>
          <p:cNvSpPr>
            <a:spLocks noGrp="1"/>
          </p:cNvSpPr>
          <p:nvPr>
            <p:ph type="subTitle" idx="1"/>
          </p:nvPr>
        </p:nvSpPr>
        <p:spPr>
          <a:xfrm>
            <a:off x="1100051" y="5225240"/>
            <a:ext cx="10058400" cy="1143000"/>
          </a:xfrm>
        </p:spPr>
        <p:txBody>
          <a:bodyPr>
            <a:normAutofit/>
          </a:bodyPr>
          <a:lstStyle/>
          <a:p>
            <a:r>
              <a:rPr lang="en-US" sz="2400" i="1" dirty="0">
                <a:solidFill>
                  <a:srgbClr val="FFFFFF"/>
                </a:solidFill>
              </a:rPr>
              <a:t>--GEN douglas macarthur</a:t>
            </a:r>
            <a:endParaRPr lang="en-US" dirty="0">
              <a:solidFill>
                <a:srgbClr val="FFFFFF"/>
              </a:solidFill>
            </a:endParaRPr>
          </a:p>
        </p:txBody>
      </p:sp>
      <p:pic>
        <p:nvPicPr>
          <p:cNvPr id="4" name="Picture 3">
            <a:extLst>
              <a:ext uri="{FF2B5EF4-FFF2-40B4-BE49-F238E27FC236}">
                <a16:creationId xmlns:a16="http://schemas.microsoft.com/office/drawing/2014/main" id="{DF70F056-518C-0D11-3633-DF99650BF145}"/>
              </a:ext>
            </a:extLst>
          </p:cNvPr>
          <p:cNvPicPr>
            <a:picLocks noChangeAspect="1"/>
          </p:cNvPicPr>
          <p:nvPr/>
        </p:nvPicPr>
        <p:blipFill>
          <a:blip r:embed="rId2"/>
          <a:stretch>
            <a:fillRect/>
          </a:stretch>
        </p:blipFill>
        <p:spPr>
          <a:xfrm>
            <a:off x="10256884" y="2846711"/>
            <a:ext cx="1933575" cy="2895600"/>
          </a:xfrm>
          <a:prstGeom prst="rect">
            <a:avLst/>
          </a:prstGeom>
        </p:spPr>
      </p:pic>
    </p:spTree>
    <p:extLst>
      <p:ext uri="{BB962C8B-B14F-4D97-AF65-F5344CB8AC3E}">
        <p14:creationId xmlns:p14="http://schemas.microsoft.com/office/powerpoint/2010/main" val="3963901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a:bodyPr>
          <a:lstStyle/>
          <a:p>
            <a:r>
              <a:rPr lang="en-US" sz="3600" b="1" dirty="0"/>
              <a:t>DHS Releases its $8.4B PACTS III Program Management, Technical Services RFP</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932468" y="1719096"/>
            <a:ext cx="10515600" cy="4857977"/>
          </a:xfrm>
        </p:spPr>
        <p:txBody>
          <a:bodyPr>
            <a:normAutofit fontScale="70000" lnSpcReduction="20000"/>
          </a:bodyPr>
          <a:lstStyle/>
          <a:p>
            <a:pPr marL="0">
              <a:lnSpc>
                <a:spcPct val="115000"/>
              </a:lnSpc>
              <a:spcBef>
                <a:spcPts val="0"/>
              </a:spcBef>
              <a:spcAft>
                <a:spcPts val="10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O</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n </a:t>
            </a:r>
            <a:r>
              <a:rPr lang="en-US" sz="3200" dirty="0">
                <a:latin typeface="Times New Roman" panose="02020603050405020304" pitchFamily="18" charset="0"/>
                <a:ea typeface="Calibri" panose="020F0502020204030204" pitchFamily="34" charset="0"/>
                <a:cs typeface="Times New Roman" panose="02020603050405020304" pitchFamily="18" charset="0"/>
              </a:rPr>
              <a:t>5</a:t>
            </a: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February DHS released the Program Management, Administrative, Clerical, and Technical Services (PACTS) III RFP, which is a suite of Department-wide Indefinite-Delivery Indefinite-Quantity (IDIQ) contracts are intended to provide program management, administrative, clerical, technical, and engineering commercial services and solutions that will enable the Department of Homeland Security (DHS) to accomplish its mission objectives. </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It has an aggregate ceiling value of $8.4 billion and could be used to procure services in three functional categories: administrative and general management consulting services; office administrative services; and engineering.</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 It is a 100% small business set-aside (SBSA) acquisition for service-disabled veteran-owned small business, women-owned small business, historically underutilized business zones and 8(a) businesses and has a performance period of 15 years with a maximum ordering period of 10 years.</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TextBox 4">
            <a:extLst>
              <a:ext uri="{FF2B5EF4-FFF2-40B4-BE49-F238E27FC236}">
                <a16:creationId xmlns:a16="http://schemas.microsoft.com/office/drawing/2014/main" id="{2340F203-7061-9888-E99E-F1E58077934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598866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dirty="0"/>
              <a:t>PACTS III Details  </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838200" y="1725217"/>
            <a:ext cx="11020720" cy="5260045"/>
          </a:xfrm>
        </p:spPr>
        <p:txBody>
          <a:bodyPr>
            <a:normAutofit fontScale="85000" lnSpcReduction="10000"/>
          </a:bodyPr>
          <a:lstStyle/>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DHS intends to make eight contract awards under each functional category.</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FC1: Administrative and General Management Consulting Services – 541611</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FC2: Office Administrative Services – 561110</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FC3: Engineering Services – 541330 </a:t>
            </a:r>
          </a:p>
          <a:p>
            <a:pPr marL="0">
              <a:lnSpc>
                <a:spcPct val="115000"/>
              </a:lnSpc>
              <a:spcBef>
                <a:spcPts val="0"/>
              </a:spcBef>
              <a:spcAft>
                <a:spcPts val="1000"/>
              </a:spcAft>
            </a:pPr>
            <a:r>
              <a:rPr lang="en-US" sz="3200" b="1" i="1" dirty="0">
                <a:latin typeface="Times New Roman" panose="02020603050405020304" pitchFamily="18" charset="0"/>
                <a:ea typeface="Calibri" panose="020F0502020204030204" pitchFamily="34" charset="0"/>
                <a:cs typeface="Times New Roman" panose="02020603050405020304" pitchFamily="18" charset="0"/>
              </a:rPr>
              <a:t>Questions and Comments are </a:t>
            </a:r>
            <a:r>
              <a:rPr lang="en-US" sz="3200" b="1" i="1">
                <a:latin typeface="Times New Roman" panose="02020603050405020304" pitchFamily="18" charset="0"/>
                <a:ea typeface="Calibri" panose="020F0502020204030204" pitchFamily="34" charset="0"/>
                <a:cs typeface="Times New Roman" panose="02020603050405020304" pitchFamily="18" charset="0"/>
              </a:rPr>
              <a:t>Due TODAY- FEB </a:t>
            </a:r>
            <a:r>
              <a:rPr lang="en-US" sz="3200" b="1" i="1" dirty="0">
                <a:latin typeface="Times New Roman" panose="02020603050405020304" pitchFamily="18" charset="0"/>
                <a:ea typeface="Calibri" panose="020F0502020204030204" pitchFamily="34" charset="0"/>
                <a:cs typeface="Times New Roman" panose="02020603050405020304" pitchFamily="18" charset="0"/>
              </a:rPr>
              <a:t>14, 2024</a:t>
            </a:r>
          </a:p>
          <a:p>
            <a:pPr marL="0">
              <a:lnSpc>
                <a:spcPct val="115000"/>
              </a:lnSpc>
              <a:spcBef>
                <a:spcPts val="0"/>
              </a:spcBef>
              <a:spcAft>
                <a:spcPts val="1000"/>
              </a:spcAft>
            </a:pPr>
            <a:r>
              <a:rPr lang="en-US" sz="3200" b="1" i="1" dirty="0">
                <a:latin typeface="Times New Roman" panose="02020603050405020304" pitchFamily="18" charset="0"/>
                <a:ea typeface="Calibri" panose="020F0502020204030204" pitchFamily="34" charset="0"/>
                <a:cs typeface="Times New Roman" panose="02020603050405020304" pitchFamily="18" charset="0"/>
              </a:rPr>
              <a:t>Proposal is due March 29, 2024 </a:t>
            </a:r>
          </a:p>
          <a:p>
            <a:pPr marL="0">
              <a:lnSpc>
                <a:spcPct val="115000"/>
              </a:lnSpc>
              <a:spcBef>
                <a:spcPts val="0"/>
              </a:spcBef>
              <a:spcAft>
                <a:spcPts val="1000"/>
              </a:spcAft>
            </a:pPr>
            <a:r>
              <a:rPr lang="en-US" sz="3200" b="1" i="1" dirty="0">
                <a:latin typeface="Times New Roman" panose="02020603050405020304" pitchFamily="18" charset="0"/>
                <a:ea typeface="Calibri" panose="020F0502020204030204" pitchFamily="34" charset="0"/>
                <a:cs typeface="Times New Roman" panose="02020603050405020304" pitchFamily="18" charset="0"/>
              </a:rPr>
              <a:t>PACTS II Sunsets in February 2025 </a:t>
            </a:r>
          </a:p>
          <a:p>
            <a:pPr marL="0" marR="0" indent="0">
              <a:lnSpc>
                <a:spcPct val="115000"/>
              </a:lnSpc>
              <a:spcBef>
                <a:spcPts val="0"/>
              </a:spcBef>
              <a:spcAft>
                <a:spcPts val="1000"/>
              </a:spcAft>
              <a:buNone/>
            </a:pPr>
            <a:r>
              <a:rPr lang="en-US" sz="3200" dirty="0">
                <a:latin typeface="Times New Roman" panose="02020603050405020304" pitchFamily="18" charset="0"/>
                <a:ea typeface="Calibri" panose="020F0502020204030204" pitchFamily="34" charset="0"/>
                <a:cs typeface="Times New Roman" panose="02020603050405020304" pitchFamily="18" charset="0"/>
              </a:rPr>
              <a:t> </a:t>
            </a:r>
            <a:endParaRPr lang="en-US" dirty="0"/>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F4E94B1B-2427-FF4F-A26A-04C8729A9D77}"/>
              </a:ext>
            </a:extLst>
          </p:cNvPr>
          <p:cNvPicPr>
            <a:picLocks noChangeAspect="1"/>
          </p:cNvPicPr>
          <p:nvPr/>
        </p:nvPicPr>
        <p:blipFill>
          <a:blip r:embed="rId2"/>
          <a:stretch>
            <a:fillRect/>
          </a:stretch>
        </p:blipFill>
        <p:spPr>
          <a:xfrm>
            <a:off x="7598087" y="6130196"/>
            <a:ext cx="3877392" cy="536494"/>
          </a:xfrm>
          <a:prstGeom prst="rect">
            <a:avLst/>
          </a:prstGeom>
        </p:spPr>
      </p:pic>
    </p:spTree>
    <p:extLst>
      <p:ext uri="{BB962C8B-B14F-4D97-AF65-F5344CB8AC3E}">
        <p14:creationId xmlns:p14="http://schemas.microsoft.com/office/powerpoint/2010/main" val="927553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dirty="0"/>
              <a:t>PACTS III Functional Categories</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a:xfrm>
            <a:off x="838200" y="1825624"/>
            <a:ext cx="10879318" cy="4751443"/>
          </a:xfrm>
        </p:spPr>
        <p:txBody>
          <a:bodyPr>
            <a:normAutofit fontScale="70000" lnSpcReduction="20000"/>
          </a:bodyPr>
          <a:lstStyle/>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C.2.1 FUNCTIONAL CATEGORY 1 – PROGRAM MANAGEMENT AND TECHNICAL – NAICS CODE 541611.</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contractor shall provide support services for administrative management issues. Services under this FC may also include, but are not limited to, general management consultants that provide a full range of administrative, or other management consulting services. Contractors will be required to fulfill any of the services below, but are not limited to the following:</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Management Support – for situations where the preponderance of work is Program Management in nature with day-to-day operations such as:</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Financial Planning (excluding investment advice) and budgeting</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Records Management</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Office Planning</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Strategic and Organizational Planning</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Physical Distribution and Logistics</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Management Advisory Services</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General Management Consultants (including administrative or management consulting services)</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Program management</a:t>
            </a:r>
          </a:p>
          <a:p>
            <a:r>
              <a:rPr lang="en-US" sz="2400" dirty="0">
                <a:effectLst/>
                <a:latin typeface="Times New Roman" panose="02020603050405020304" pitchFamily="18" charset="0"/>
                <a:ea typeface="Calibri" panose="020F0502020204030204" pitchFamily="34" charset="0"/>
                <a:cs typeface="Times New Roman" panose="02020603050405020304" pitchFamily="18" charset="0"/>
              </a:rPr>
              <a:t>Contractor shall provide program management support to government personnel.</a:t>
            </a:r>
          </a:p>
          <a:p>
            <a:endParaRPr lang="en-US" dirty="0"/>
          </a:p>
        </p:txBody>
      </p:sp>
      <p:pic>
        <p:nvPicPr>
          <p:cNvPr id="4" name="Picture 3">
            <a:extLst>
              <a:ext uri="{FF2B5EF4-FFF2-40B4-BE49-F238E27FC236}">
                <a16:creationId xmlns:a16="http://schemas.microsoft.com/office/drawing/2014/main" id="{035E833D-6DC6-75BC-C16F-6B1093C8FC0F}"/>
              </a:ext>
            </a:extLst>
          </p:cNvPr>
          <p:cNvPicPr>
            <a:picLocks noChangeAspect="1"/>
          </p:cNvPicPr>
          <p:nvPr/>
        </p:nvPicPr>
        <p:blipFill>
          <a:blip r:embed="rId2"/>
          <a:stretch>
            <a:fillRect/>
          </a:stretch>
        </p:blipFill>
        <p:spPr>
          <a:xfrm>
            <a:off x="7476408" y="6224628"/>
            <a:ext cx="3877392" cy="536494"/>
          </a:xfrm>
          <a:prstGeom prst="rect">
            <a:avLst/>
          </a:prstGeom>
        </p:spPr>
      </p:pic>
    </p:spTree>
    <p:extLst>
      <p:ext uri="{BB962C8B-B14F-4D97-AF65-F5344CB8AC3E}">
        <p14:creationId xmlns:p14="http://schemas.microsoft.com/office/powerpoint/2010/main" val="33116062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dirty="0"/>
              <a:t>PACTS III Functional Categories</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a:xfrm>
            <a:off x="838200" y="1825624"/>
            <a:ext cx="11277600" cy="4667245"/>
          </a:xfrm>
        </p:spPr>
        <p:txBody>
          <a:bodyPr>
            <a:normAutofit fontScale="92500"/>
          </a:bodyPr>
          <a:lstStyle/>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C.2.2 FUNCTIONAL CATEGORY 2 – ADMINISTRATIVE AND OPERATIONS SERVICES- NAICS CODE 561110</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The contractor shall provide a range of business operations support services to include letter drafting, document editing or proofreading, typing, word processing or desktop publishing, other secretarial services, such as answering telephone calls and relaying messages to clients, postal and mailing services and one or more other office support se1vices, such as facsimile support. Contractors will be required to fulfill any of the services below, but are not limited to the following:</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Word Processing/Typing, Paper Shredding, Transcription, Stenographic- for situations that require duties typically associated with a secretary, administrative assistant, or office management operations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Contract/Procurement/ Acquisition Support for situations that require contract support, management, or services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Court Reporting- for situations that support legal and court services, or policy analysis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Mailing/Distribution, Courier/Messenger to assist with mail room operations, shipping, and chain of custody procedures.</a:t>
            </a:r>
          </a:p>
          <a:p>
            <a:endParaRPr lang="en-US" dirty="0"/>
          </a:p>
        </p:txBody>
      </p:sp>
      <p:sp>
        <p:nvSpPr>
          <p:cNvPr id="4" name="TextBox 4">
            <a:extLst>
              <a:ext uri="{FF2B5EF4-FFF2-40B4-BE49-F238E27FC236}">
                <a16:creationId xmlns:a16="http://schemas.microsoft.com/office/drawing/2014/main" id="{1E4900D6-DDD4-3C32-E774-96AB5C54475C}"/>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74073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F83C97-1EB8-2D59-3BD0-76218AC7EA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F738F63-94C6-BE30-9974-C25910DABB21}"/>
              </a:ext>
            </a:extLst>
          </p:cNvPr>
          <p:cNvSpPr>
            <a:spLocks noGrp="1"/>
          </p:cNvSpPr>
          <p:nvPr>
            <p:ph type="title"/>
          </p:nvPr>
        </p:nvSpPr>
        <p:spPr/>
        <p:txBody>
          <a:bodyPr/>
          <a:lstStyle/>
          <a:p>
            <a:r>
              <a:rPr lang="en-US" dirty="0"/>
              <a:t>PACTS III Functional Categories</a:t>
            </a:r>
          </a:p>
        </p:txBody>
      </p:sp>
      <p:cxnSp>
        <p:nvCxnSpPr>
          <p:cNvPr id="6" name="Straight Connector 5">
            <a:extLst>
              <a:ext uri="{FF2B5EF4-FFF2-40B4-BE49-F238E27FC236}">
                <a16:creationId xmlns:a16="http://schemas.microsoft.com/office/drawing/2014/main" id="{5983130C-D658-2CC9-FDBD-E899DD547A02}"/>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5974D3AE-E4F3-751E-FD6D-C8CDC9EE049C}"/>
              </a:ext>
            </a:extLst>
          </p:cNvPr>
          <p:cNvSpPr>
            <a:spLocks noGrp="1"/>
          </p:cNvSpPr>
          <p:nvPr>
            <p:ph idx="1"/>
          </p:nvPr>
        </p:nvSpPr>
        <p:spPr>
          <a:xfrm>
            <a:off x="838199" y="1825624"/>
            <a:ext cx="11576901" cy="4820272"/>
          </a:xfrm>
        </p:spPr>
        <p:txBody>
          <a:bodyPr>
            <a:normAutofit fontScale="47500" lnSpcReduction="20000"/>
          </a:bodyPr>
          <a:lstStyle/>
          <a:p>
            <a:endParaRPr lang="en-US" sz="22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C.2.3 FC3 – ENGINEERING SERVICES-NAICS CODE 541330</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Program Management Support – for situations where the preponderance of work is Engineering in nature</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Program Evaluation/Review/Development, and Operations Reseat-di/Quantitative Analysis – for situations where the preponderance of work is engineering and the day-to-day operations involve program management, staff planning, or analysis (excluding capabilities to perfo1m an Independent Test Agent [ITA] for level 1 and 2 Major Acquisition Programs)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Environmental Management</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Environmental Site Assessments and Planning</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Environmental Consulting and Remediation</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Engineering Process Improvement</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Systems Engineering and Training:</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Lifecycle Management</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Configuration Management</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Quality Assurance</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Requirements Analysis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Concept Development</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Design Documentation and Technical Data</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Data Management and Analytics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Mechanical Engineering Services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Robotics Automation Engineering Services – design, integration, and related consulting services</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Prototype and Fabrication Support/Modeling and Simulation</a:t>
            </a:r>
          </a:p>
          <a:p>
            <a:r>
              <a:rPr lang="en-US" sz="2200" dirty="0">
                <a:effectLst/>
                <a:latin typeface="Times New Roman" panose="02020603050405020304" pitchFamily="18" charset="0"/>
                <a:ea typeface="Calibri" panose="020F0502020204030204" pitchFamily="34" charset="0"/>
                <a:cs typeface="Times New Roman" panose="02020603050405020304" pitchFamily="18" charset="0"/>
              </a:rPr>
              <a:t>Technical Writing: documentation of service manuals and other support materials for operational requirements</a:t>
            </a:r>
            <a:endParaRPr lang="en-US" sz="3600" dirty="0">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
        <p:nvSpPr>
          <p:cNvPr id="4" name="TextBox 4">
            <a:extLst>
              <a:ext uri="{FF2B5EF4-FFF2-40B4-BE49-F238E27FC236}">
                <a16:creationId xmlns:a16="http://schemas.microsoft.com/office/drawing/2014/main" id="{7BF0D183-6B9A-05CB-D2DA-AC1B81C82376}"/>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52115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dirty="0"/>
              <a:t>How We Can Help</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p:txBody>
          <a:bodyPr>
            <a:normAutofit lnSpcReduction="10000"/>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 have won </a:t>
            </a:r>
            <a:r>
              <a:rPr lang="en-US" sz="3600" dirty="0">
                <a:latin typeface="Times New Roman" panose="02020603050405020304" pitchFamily="18" charset="0"/>
                <a:ea typeface="Calibri" panose="020F0502020204030204" pitchFamily="34" charset="0"/>
                <a:cs typeface="Times New Roman" panose="02020603050405020304" pitchFamily="18" charset="0"/>
              </a:rPr>
              <a:t>Government contracts valued as small as $1 million, and well over a billion dollars.</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Won previous Army RD&amp;E bids. </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Former Army RD&amp;E Executive. </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Served on DoD Acquisition teams and know and understand the inside mechanisms.</a:t>
            </a:r>
          </a:p>
          <a:p>
            <a:r>
              <a:rPr lang="en-US" sz="3600" dirty="0">
                <a:latin typeface="Times New Roman" panose="02020603050405020304" pitchFamily="18" charset="0"/>
                <a:ea typeface="Calibri" panose="020F0502020204030204" pitchFamily="34" charset="0"/>
                <a:cs typeface="Times New Roman" panose="02020603050405020304" pitchFamily="18" charset="0"/>
              </a:rPr>
              <a:t> Strategized and submitted winning bids after RFP release.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0" name="TextBox 4">
            <a:extLst>
              <a:ext uri="{FF2B5EF4-FFF2-40B4-BE49-F238E27FC236}">
                <a16:creationId xmlns:a16="http://schemas.microsoft.com/office/drawing/2014/main" id="{6BDD9946-7013-0078-E77C-69BEBE6F8580}"/>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2022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sz="4400" dirty="0">
                <a:effectLst/>
                <a:latin typeface="Times New Roman" panose="02020603050405020304" pitchFamily="18" charset="0"/>
                <a:ea typeface="Calibri" panose="020F0502020204030204" pitchFamily="34" charset="0"/>
                <a:cs typeface="Times New Roman" panose="02020603050405020304" pitchFamily="18" charset="0"/>
              </a:rPr>
              <a:t>Open for a Chat?</a:t>
            </a:r>
            <a:endParaRPr lang="en-US" dirty="0"/>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p:txBody>
          <a:bodyPr>
            <a:normAutofit fontScale="92500" lnSpcReduction="10000"/>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How about a free </a:t>
            </a:r>
            <a:r>
              <a:rPr lang="en-US" sz="3600" dirty="0">
                <a:latin typeface="Times New Roman" panose="02020603050405020304" pitchFamily="18" charset="0"/>
                <a:ea typeface="Calibri" panose="020F0502020204030204" pitchFamily="34" charset="0"/>
                <a:cs typeface="Times New Roman" panose="02020603050405020304" pitchFamily="18" charset="0"/>
              </a:rPr>
              <a:t>30</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-minute strategic review?</a:t>
            </a:r>
          </a:p>
          <a:p>
            <a:pPr marL="0" indent="0">
              <a:buNone/>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Direct Message me or email me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hlinkClick r:id="rId2"/>
              </a:rPr>
              <a:t>bailey@</a:t>
            </a:r>
            <a:r>
              <a:rPr lang="en-US" sz="3600" dirty="0">
                <a:latin typeface="Times New Roman" panose="02020603050405020304" pitchFamily="18" charset="0"/>
                <a:ea typeface="Calibri" panose="020F0502020204030204" pitchFamily="34" charset="0"/>
                <a:cs typeface="Times New Roman" panose="02020603050405020304" pitchFamily="18" charset="0"/>
                <a:hlinkClick r:id="rId2"/>
              </a:rPr>
              <a:t>eatonsolutionsinc</a:t>
            </a:r>
            <a:r>
              <a:rPr lang="en-US" sz="3600" dirty="0">
                <a:effectLst/>
                <a:latin typeface="Times New Roman" panose="02020603050405020304" pitchFamily="18" charset="0"/>
                <a:ea typeface="Calibri" panose="020F0502020204030204" pitchFamily="34" charset="0"/>
                <a:cs typeface="Times New Roman" panose="02020603050405020304" pitchFamily="18" charset="0"/>
                <a:hlinkClick r:id="rId2"/>
              </a:rPr>
              <a:t>.com</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Or feel free to call me at 571.473.8209.</a:t>
            </a:r>
          </a:p>
          <a:p>
            <a:pPr marL="0" indent="0">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n-US" sz="3600" dirty="0">
                <a:latin typeface="Times New Roman" panose="02020603050405020304" pitchFamily="18" charset="0"/>
                <a:ea typeface="Calibri" panose="020F0502020204030204" pitchFamily="34" charset="0"/>
                <a:cs typeface="Times New Roman" panose="02020603050405020304" pitchFamily="18" charset="0"/>
              </a:rPr>
              <a:t> Check Out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Website. </a:t>
            </a:r>
            <a:r>
              <a:rPr lang="fr-FR" sz="2400" dirty="0">
                <a:hlinkClick r:id="rId3"/>
              </a:rPr>
              <a:t>Eaton Solutions, Inc. (eatonsolutionsinc.com)</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866B4440-933F-0386-DAA4-7DD2F99474E3}"/>
              </a:ext>
            </a:extLst>
          </p:cNvPr>
          <p:cNvSpPr/>
          <p:nvPr/>
        </p:nvSpPr>
        <p:spPr>
          <a:xfrm>
            <a:off x="8497477" y="2877912"/>
            <a:ext cx="2974944" cy="2036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effectLst/>
                <a:latin typeface="-apple-system"/>
              </a:rPr>
              <a:t>“He helped us win the largest contract we have ever had and </a:t>
            </a:r>
            <a:r>
              <a:rPr lang="en-US" dirty="0">
                <a:latin typeface="-apple-system"/>
              </a:rPr>
              <a:t>set us up to properly execute it.</a:t>
            </a:r>
            <a:r>
              <a:rPr lang="en-US" b="0" i="0" dirty="0">
                <a:effectLst/>
                <a:latin typeface="-apple-system"/>
              </a:rPr>
              <a:t>”  </a:t>
            </a:r>
          </a:p>
          <a:p>
            <a:pPr algn="ctr"/>
            <a:r>
              <a:rPr lang="en-US" dirty="0">
                <a:latin typeface="-apple-system"/>
              </a:rPr>
              <a:t>- </a:t>
            </a:r>
            <a:r>
              <a:rPr lang="en-US">
                <a:latin typeface="-apple-system"/>
              </a:rPr>
              <a:t>Government Contractor Client</a:t>
            </a:r>
            <a:r>
              <a:rPr lang="en-US" b="0" i="0">
                <a:effectLst/>
                <a:latin typeface="-apple-system"/>
              </a:rPr>
              <a:t> </a:t>
            </a:r>
            <a:endParaRPr lang="en-US" dirty="0"/>
          </a:p>
        </p:txBody>
      </p:sp>
      <p:sp>
        <p:nvSpPr>
          <p:cNvPr id="5" name="TextBox 4">
            <a:extLst>
              <a:ext uri="{FF2B5EF4-FFF2-40B4-BE49-F238E27FC236}">
                <a16:creationId xmlns:a16="http://schemas.microsoft.com/office/drawing/2014/main" id="{84CEAE72-4829-F293-795A-018A944AFDB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0604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RetrospectVTI">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769520F8-BFE5-4C8C-A7AA-375C025A91CE}" vid="{AEAFD717-D3C8-4034-8F7E-D5220B0CCEB8}"/>
    </a:ext>
  </a:extLst>
</a:theme>
</file>

<file path=docProps/app.xml><?xml version="1.0" encoding="utf-8"?>
<Properties xmlns="http://schemas.openxmlformats.org/officeDocument/2006/extended-properties" xmlns:vt="http://schemas.openxmlformats.org/officeDocument/2006/docPropsVTypes">
  <TotalTime>454</TotalTime>
  <Words>922</Words>
  <Application>Microsoft Office PowerPoint</Application>
  <PresentationFormat>Widescreen</PresentationFormat>
  <Paragraphs>77</Paragraphs>
  <Slides>8</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8</vt:i4>
      </vt:variant>
    </vt:vector>
  </HeadingPairs>
  <TitlesOfParts>
    <vt:vector size="18" baseType="lpstr">
      <vt:lpstr>-apple-system</vt:lpstr>
      <vt:lpstr>Arial</vt:lpstr>
      <vt:lpstr>Bookman Old Style</vt:lpstr>
      <vt:lpstr>Calibri</vt:lpstr>
      <vt:lpstr>Calibri Light</vt:lpstr>
      <vt:lpstr>Franklin Gothic Book</vt:lpstr>
      <vt:lpstr>Gill Sans MT</vt:lpstr>
      <vt:lpstr>Times New Roman</vt:lpstr>
      <vt:lpstr>Office Theme</vt:lpstr>
      <vt:lpstr>1_RetrospectVTI</vt:lpstr>
      <vt:lpstr>“The soldier above all others prays for peace, for it is they bear the brunt of its horrors!"</vt:lpstr>
      <vt:lpstr>DHS Releases its $8.4B PACTS III Program Management, Technical Services RFP</vt:lpstr>
      <vt:lpstr>PACTS III Details  </vt:lpstr>
      <vt:lpstr>PACTS III Functional Categories</vt:lpstr>
      <vt:lpstr>PACTS III Functional Categories</vt:lpstr>
      <vt:lpstr>PACTS III Functional Categories</vt:lpstr>
      <vt:lpstr>How We Can Help</vt:lpstr>
      <vt:lpstr>Open for a Chat?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Bailey</dc:creator>
  <cp:lastModifiedBy>Michael Bailey</cp:lastModifiedBy>
  <cp:revision>35</cp:revision>
  <dcterms:created xsi:type="dcterms:W3CDTF">2023-02-16T20:48:53Z</dcterms:created>
  <dcterms:modified xsi:type="dcterms:W3CDTF">2024-02-14T12:41:28Z</dcterms:modified>
</cp:coreProperties>
</file>