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2" r:id="rId2"/>
    <p:sldId id="273" r:id="rId3"/>
    <p:sldId id="272" r:id="rId4"/>
    <p:sldId id="271" r:id="rId5"/>
    <p:sldId id="274" r:id="rId6"/>
    <p:sldId id="259"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72" autoAdjust="0"/>
    <p:restoredTop sz="94660"/>
  </p:normalViewPr>
  <p:slideViewPr>
    <p:cSldViewPr snapToGrid="0">
      <p:cViewPr varScale="1">
        <p:scale>
          <a:sx n="102" d="100"/>
          <a:sy n="102" d="100"/>
        </p:scale>
        <p:origin x="9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FBCA2-3564-6A0A-D727-C987B45C5D6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9210F3-A3EB-A50D-1A71-024DAEE2CD8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8EF0447-8F44-081E-A98B-63877AC94125}"/>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7CF3AB9F-F337-D8EF-768D-12E4041DA2F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FAE381E-CC8C-AEAC-951F-ECDB3E3B993C}"/>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06478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BBD4E1-7FA2-EBE4-F9E0-488DAF69D12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07B6702-CA6E-490B-F3B0-4E8BD4DFD2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B06CABD-943D-F3DB-6E30-9B85CFA202DD}"/>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9ACF6A39-E1AC-8214-2557-7206632DB0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25337B9-8160-40D3-2EF1-5EE6BFACEB7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395454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21F0DF-74AA-7F1A-34D6-A76BBC564CA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8E45E97-EF62-ABE1-F9CD-19BDA7E1156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348958-A84D-552B-3700-19CB9A430152}"/>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99114AA5-56A0-A5D1-0EF0-4011802C7B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75262D2-E967-43B1-0302-5ED43AD44896}"/>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1131773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814C4-C850-6A97-BF95-051D7659780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A23B24E-1C93-5521-1010-3ECA85E8B68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DD8FC6-E1C2-A8EF-E111-E8FA01F40090}"/>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5134F26E-99DB-3CFF-CCE2-C676FE81B5E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86BC07C-EF29-FA09-F3B0-D47F13427B2F}"/>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307459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A64CA-B21D-D8E0-80F6-DF9CD1E26EC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1A33ADC-45F9-155A-EC9C-F50E8A0D148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1924427-345D-A393-CC49-82DD06D91CDB}"/>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77807D63-3F8B-359D-C7BA-7F9C3905D69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76C0D77-658E-2696-A412-31C48C77B334}"/>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1393573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E58598-B7C3-BD15-D646-58EB27AF4C0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4DBF93-B728-ABF6-F913-850D4574128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94CB6CE-EFC8-0492-B307-781FC0765D5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3000884-69FA-23C7-F8D5-FC39AD39F3DB}"/>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6" name="Footer Placeholder 5">
            <a:extLst>
              <a:ext uri="{FF2B5EF4-FFF2-40B4-BE49-F238E27FC236}">
                <a16:creationId xmlns:a16="http://schemas.microsoft.com/office/drawing/2014/main" id="{9819021B-6EF1-4E34-1902-B31C8038BE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F702F88-C8A9-2DB1-6C68-793A9958A3A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1408080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1989BF-92A4-D41F-A408-36287B742D9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ADBE761-6EA4-26CE-E420-DDADD23A6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16E5FF2-96D8-D58D-A038-3666A914A4E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616E5C1-A040-8B15-B735-DBD0459437D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3A5BB2F-F6A9-714E-5A0F-F04560ED262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D23E34-64E4-DAF3-530F-CA3BF8933CCD}"/>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8" name="Footer Placeholder 7">
            <a:extLst>
              <a:ext uri="{FF2B5EF4-FFF2-40B4-BE49-F238E27FC236}">
                <a16:creationId xmlns:a16="http://schemas.microsoft.com/office/drawing/2014/main" id="{40670DD8-7EC0-D200-0A9B-13C1944BE7C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C080F93-7364-F919-0A80-81F3FF9E0433}"/>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4701639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2456A-226C-FD99-29EB-897FED3AA8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2F8CA71-7D58-7966-67F9-67828D034962}"/>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4" name="Footer Placeholder 3">
            <a:extLst>
              <a:ext uri="{FF2B5EF4-FFF2-40B4-BE49-F238E27FC236}">
                <a16:creationId xmlns:a16="http://schemas.microsoft.com/office/drawing/2014/main" id="{32A5700B-260F-6CA0-2478-CDE7910C4BC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C3FCCFFB-3C2E-EFE1-DCC0-37B8B768B251}"/>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38647911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AE91B4C-0BAB-29A0-BFE5-D8A1DB196617}"/>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3" name="Footer Placeholder 2">
            <a:extLst>
              <a:ext uri="{FF2B5EF4-FFF2-40B4-BE49-F238E27FC236}">
                <a16:creationId xmlns:a16="http://schemas.microsoft.com/office/drawing/2014/main" id="{88E4C503-9192-84B7-2D51-0416D0B027E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0E4F407-020D-234A-64C3-56A90174DEAE}"/>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1356712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860AB-6AFF-1F03-EFDC-D2B6F4B0B5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0FA47CE-543B-8EE4-C3AD-34A36F5CA6A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CA35AC-1E44-099C-94E3-7A02649E5E4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0C47B43-F270-CC84-3986-6B48AFBAF747}"/>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6" name="Footer Placeholder 5">
            <a:extLst>
              <a:ext uri="{FF2B5EF4-FFF2-40B4-BE49-F238E27FC236}">
                <a16:creationId xmlns:a16="http://schemas.microsoft.com/office/drawing/2014/main" id="{4CD96F00-CBD4-6824-E106-C29696BB83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7F3E9C-613E-D646-A0BD-C1A308D75D62}"/>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85465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3EFE3D-BEE6-EF85-FFA0-812813FD2E7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8ADD4E2-D316-671A-3B59-A8879167B0B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CC7C8F-49FF-BC2F-E322-E4084AEE5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25AFED0-8397-27E1-4448-F1001619A30A}"/>
              </a:ext>
            </a:extLst>
          </p:cNvPr>
          <p:cNvSpPr>
            <a:spLocks noGrp="1"/>
          </p:cNvSpPr>
          <p:nvPr>
            <p:ph type="dt" sz="half" idx="10"/>
          </p:nvPr>
        </p:nvSpPr>
        <p:spPr/>
        <p:txBody>
          <a:bodyPr/>
          <a:lstStyle/>
          <a:p>
            <a:fld id="{E9145DF9-3DCC-4E5E-BCF3-42B952CF5E67}" type="datetimeFigureOut">
              <a:rPr lang="en-US" smtClean="0"/>
              <a:t>2/26/2024</a:t>
            </a:fld>
            <a:endParaRPr lang="en-US"/>
          </a:p>
        </p:txBody>
      </p:sp>
      <p:sp>
        <p:nvSpPr>
          <p:cNvPr id="6" name="Footer Placeholder 5">
            <a:extLst>
              <a:ext uri="{FF2B5EF4-FFF2-40B4-BE49-F238E27FC236}">
                <a16:creationId xmlns:a16="http://schemas.microsoft.com/office/drawing/2014/main" id="{117A43B1-4CF4-FDEC-8A69-7DC46CC08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0E6500-967B-B330-63C6-8D15776FAC9E}"/>
              </a:ext>
            </a:extLst>
          </p:cNvPr>
          <p:cNvSpPr>
            <a:spLocks noGrp="1"/>
          </p:cNvSpPr>
          <p:nvPr>
            <p:ph type="sldNum" sz="quarter" idx="12"/>
          </p:nvPr>
        </p:nvSpPr>
        <p:spPr/>
        <p:txBody>
          <a:bodyPr/>
          <a:lstStyle/>
          <a:p>
            <a:fld id="{EC71AA70-816B-45E4-92E7-D200B8C47AB8}" type="slidenum">
              <a:rPr lang="en-US" smtClean="0"/>
              <a:t>‹#›</a:t>
            </a:fld>
            <a:endParaRPr lang="en-US"/>
          </a:p>
        </p:txBody>
      </p:sp>
    </p:spTree>
    <p:extLst>
      <p:ext uri="{BB962C8B-B14F-4D97-AF65-F5344CB8AC3E}">
        <p14:creationId xmlns:p14="http://schemas.microsoft.com/office/powerpoint/2010/main" val="23311932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02F4FE0-E89A-2333-F342-18779CB6CFF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87D05CB-8047-DC9B-8D91-AF1C81C74F4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3F69CA-7CDB-BEA4-6D17-62EEA82125A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145DF9-3DCC-4E5E-BCF3-42B952CF5E67}" type="datetimeFigureOut">
              <a:rPr lang="en-US" smtClean="0"/>
              <a:t>2/26/2024</a:t>
            </a:fld>
            <a:endParaRPr lang="en-US"/>
          </a:p>
        </p:txBody>
      </p:sp>
      <p:sp>
        <p:nvSpPr>
          <p:cNvPr id="5" name="Footer Placeholder 4">
            <a:extLst>
              <a:ext uri="{FF2B5EF4-FFF2-40B4-BE49-F238E27FC236}">
                <a16:creationId xmlns:a16="http://schemas.microsoft.com/office/drawing/2014/main" id="{B10D431A-0A1A-0581-B5ED-20B7C62077A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2D5F4C8-792A-AFFD-D7D9-550B8645CAD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C71AA70-816B-45E4-92E7-D200B8C47AB8}" type="slidenum">
              <a:rPr lang="en-US" smtClean="0"/>
              <a:t>‹#›</a:t>
            </a:fld>
            <a:endParaRPr lang="en-US"/>
          </a:p>
        </p:txBody>
      </p:sp>
    </p:spTree>
    <p:extLst>
      <p:ext uri="{BB962C8B-B14F-4D97-AF65-F5344CB8AC3E}">
        <p14:creationId xmlns:p14="http://schemas.microsoft.com/office/powerpoint/2010/main" val="53694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eatonsolutionsinc.com/" TargetMode="External"/><Relationship Id="rId2" Type="http://schemas.openxmlformats.org/officeDocument/2006/relationships/hyperlink" Target="mailto:bailey@eatonsolutionsinc.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a:bodyPr>
          <a:lstStyle/>
          <a:p>
            <a:r>
              <a:rPr lang="en-US" sz="3600" b="1" dirty="0"/>
              <a:t>Leadership Monday -  Abraham Lincoln</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913615" y="1818507"/>
            <a:ext cx="6971144" cy="4874423"/>
          </a:xfrm>
        </p:spPr>
        <p:txBody>
          <a:bodyPr>
            <a:noAutofit/>
          </a:bodyPr>
          <a:lstStyle/>
          <a:p>
            <a:pPr marL="0">
              <a:lnSpc>
                <a:spcPct val="115000"/>
              </a:lnSpc>
              <a:spcBef>
                <a:spcPts val="0"/>
              </a:spcBef>
              <a:spcAft>
                <a:spcPts val="1000"/>
              </a:spcAft>
            </a:pPr>
            <a:r>
              <a:rPr lang="en-US" sz="1550" dirty="0">
                <a:latin typeface="Times New Roman" panose="02020603050405020304" pitchFamily="18" charset="0"/>
                <a:ea typeface="Calibri" panose="020F0502020204030204" pitchFamily="34" charset="0"/>
                <a:cs typeface="Times New Roman" panose="02020603050405020304" pitchFamily="18" charset="0"/>
              </a:rPr>
              <a:t>8 November -1864 – Northern voters overwhelmingly endorse the leadership and policies of Republican President Abraham Lincoln and elect him to a second term. With his reelection, the fate of the Confederacy was sealed and any hope for a negotiated settlement vanished. </a:t>
            </a:r>
          </a:p>
          <a:p>
            <a:pPr marL="0">
              <a:lnSpc>
                <a:spcPct val="115000"/>
              </a:lnSpc>
              <a:spcBef>
                <a:spcPts val="0"/>
              </a:spcBef>
              <a:spcAft>
                <a:spcPts val="1000"/>
              </a:spcAft>
            </a:pPr>
            <a:r>
              <a:rPr lang="en-US" sz="1550" dirty="0">
                <a:effectLst/>
                <a:latin typeface="Times New Roman" panose="02020603050405020304" pitchFamily="18" charset="0"/>
                <a:ea typeface="Calibri" panose="020F0502020204030204" pitchFamily="34" charset="0"/>
                <a:cs typeface="Times New Roman" panose="02020603050405020304" pitchFamily="18" charset="0"/>
              </a:rPr>
              <a:t>In 1864, Lincoln faced many challenges to his presidency. The war was now in its 4th year, and many were questioning if the South could ever be fully conquered militarily. Gen Ulysses S. Grant mounted a massive campaign in the spring of that year to finally defeat the Confederate army of Gen Robert E. Lee, but after sustaining horrifying losses at the Wilderness, Spotsylvania, and Cold Harbor, the Yankees bogged down around Petersburg. As the fall approached, Grant seemed no closer to defeating Lee than his predecessors. </a:t>
            </a:r>
          </a:p>
          <a:p>
            <a:pPr marL="0">
              <a:lnSpc>
                <a:spcPct val="115000"/>
              </a:lnSpc>
              <a:spcBef>
                <a:spcPts val="0"/>
              </a:spcBef>
              <a:spcAft>
                <a:spcPts val="1000"/>
              </a:spcAft>
            </a:pPr>
            <a:r>
              <a:rPr lang="en-US" sz="1550" dirty="0">
                <a:effectLst/>
                <a:latin typeface="Times New Roman" panose="02020603050405020304" pitchFamily="18" charset="0"/>
                <a:ea typeface="Calibri" panose="020F0502020204030204" pitchFamily="34" charset="0"/>
                <a:cs typeface="Times New Roman" panose="02020603050405020304" pitchFamily="18" charset="0"/>
              </a:rPr>
              <a:t>In the West, Gen William T. Sherman was planted outside of Atlanta, but he could not take that city. Some of the Radical Republicans were unhappy with Lincoln’s conciliatory plan for reconstruction of the South. And many Northerners had never been happy with Lincoln’s 1862 Emancipation Proclamation, which converted the war from one of reunion to a crusade to destroy slavery. Weariness with the war fueled calls for a compromise with the seceded states</a:t>
            </a:r>
            <a:r>
              <a:rPr lang="en-US" sz="1600" dirty="0">
                <a:effectLst/>
                <a:latin typeface="Times New Roman" panose="02020603050405020304" pitchFamily="18" charset="0"/>
                <a:ea typeface="Calibri" panose="020F0502020204030204" pitchFamily="34" charset="0"/>
                <a:cs typeface="Times New Roman" panose="02020603050405020304" pitchFamily="18" charset="0"/>
              </a:rPr>
              <a:t>.</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TextBox 4">
            <a:extLst>
              <a:ext uri="{FF2B5EF4-FFF2-40B4-BE49-F238E27FC236}">
                <a16:creationId xmlns:a16="http://schemas.microsoft.com/office/drawing/2014/main" id="{2340F203-7061-9888-E99E-F1E58077934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pic>
        <p:nvPicPr>
          <p:cNvPr id="5" name="Picture 4">
            <a:extLst>
              <a:ext uri="{FF2B5EF4-FFF2-40B4-BE49-F238E27FC236}">
                <a16:creationId xmlns:a16="http://schemas.microsoft.com/office/drawing/2014/main" id="{7896FC85-DBF3-CC17-E9A9-2E550D412CAC}"/>
              </a:ext>
            </a:extLst>
          </p:cNvPr>
          <p:cNvPicPr>
            <a:picLocks noChangeAspect="1"/>
          </p:cNvPicPr>
          <p:nvPr/>
        </p:nvPicPr>
        <p:blipFill>
          <a:blip r:embed="rId2"/>
          <a:stretch>
            <a:fillRect/>
          </a:stretch>
        </p:blipFill>
        <p:spPr>
          <a:xfrm>
            <a:off x="8012902" y="2477635"/>
            <a:ext cx="3340898" cy="3340898"/>
          </a:xfrm>
          <a:prstGeom prst="rect">
            <a:avLst/>
          </a:prstGeom>
        </p:spPr>
      </p:pic>
    </p:spTree>
    <p:extLst>
      <p:ext uri="{BB962C8B-B14F-4D97-AF65-F5344CB8AC3E}">
        <p14:creationId xmlns:p14="http://schemas.microsoft.com/office/powerpoint/2010/main" val="15988669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a:bodyPr>
          <a:lstStyle/>
          <a:p>
            <a:r>
              <a:rPr lang="en-US" sz="3600" b="1" dirty="0"/>
              <a:t>Leadership Monday -  Abraham Lincoln</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932467" y="1719096"/>
            <a:ext cx="10276003" cy="4691131"/>
          </a:xfrm>
        </p:spPr>
        <p:txBody>
          <a:bodyPr>
            <a:normAutofit fontScale="70000" lnSpcReduction="20000"/>
          </a:bodyPr>
          <a:lstStyle/>
          <a:p>
            <a:pPr marL="0">
              <a:lnSpc>
                <a:spcPct val="115000"/>
              </a:lnSpc>
              <a:spcBef>
                <a:spcPts val="0"/>
              </a:spcBef>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The Democrats nominated George B. McClellan, the former commander of the Union Army of the Potomac. McClellan was widely regarded as brilliant in organizing and training the army, but he had failed to defeat Confederate Gen Robert E. Lee in Virginia. He and Lincoln quarreled constantly during his tenure as general in chief of the army, and Lincoln replaced him when McClellan failed to pursue Lee into Virginia after the Battle of Antietam in September 1862. </a:t>
            </a:r>
          </a:p>
          <a:p>
            <a:pPr marL="0">
              <a:lnSpc>
                <a:spcPct val="115000"/>
              </a:lnSpc>
              <a:spcBef>
                <a:spcPts val="0"/>
              </a:spcBef>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In the months leading up to the election, the military situation changed dramatically. While Grant remained stalled at Petersburg, Mobile Bay fell to the Federal navy in August, Sherman captured Atlanta in September, and Gen Philip Sheridan secured Virginia’s Shenandoah Valley in October.</a:t>
            </a:r>
          </a:p>
          <a:p>
            <a:pPr marL="0">
              <a:lnSpc>
                <a:spcPct val="115000"/>
              </a:lnSpc>
              <a:spcBef>
                <a:spcPts val="0"/>
              </a:spcBef>
              <a:spcAft>
                <a:spcPts val="1000"/>
              </a:spcAft>
            </a:pPr>
            <a:r>
              <a:rPr lang="en-US" sz="2400" dirty="0">
                <a:latin typeface="Times New Roman" panose="02020603050405020304" pitchFamily="18" charset="0"/>
                <a:ea typeface="Calibri" panose="020F0502020204030204" pitchFamily="34" charset="0"/>
                <a:cs typeface="Times New Roman" panose="02020603050405020304" pitchFamily="18" charset="0"/>
              </a:rPr>
              <a:t>On election day, Lincoln carried all but three states (Kentucky, New Jersey, and Delaware), and won 55 percent of the vote. He won 212 electoral votes to McCellan’s 21. Most significant, 78 percent of the Union troops voted for their commander in chief, including 71 percent of McClellan’s old command, the Army of the Potomac. Perhaps most important was the fact that the election was held at all as prior to World War II, no country had ever held elections during military emergencies.</a:t>
            </a:r>
          </a:p>
          <a:p>
            <a:pPr marL="0">
              <a:lnSpc>
                <a:spcPct val="115000"/>
              </a:lnSpc>
              <a:spcBef>
                <a:spcPts val="0"/>
              </a:spcBef>
              <a:spcAft>
                <a:spcPts val="1000"/>
              </a:spcAft>
            </a:pP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Lincoln himself said, </a:t>
            </a:r>
            <a:r>
              <a:rPr lang="en-US" sz="2400" b="1" i="1" dirty="0">
                <a:effectLst/>
                <a:latin typeface="Times New Roman" panose="02020603050405020304" pitchFamily="18" charset="0"/>
                <a:ea typeface="Calibri" panose="020F0502020204030204" pitchFamily="34" charset="0"/>
                <a:cs typeface="Times New Roman" panose="02020603050405020304" pitchFamily="18" charset="0"/>
              </a:rPr>
              <a:t>“We cannot have free government without elections; and if the rebellion could force us to forego, or postpone a national election, it might fairly claim to have already conquered and ruined us.” </a:t>
            </a:r>
            <a:r>
              <a:rPr lang="en-US" sz="2400" dirty="0">
                <a:effectLst/>
                <a:latin typeface="Times New Roman" panose="02020603050405020304" pitchFamily="18" charset="0"/>
                <a:ea typeface="Calibri" panose="020F0502020204030204" pitchFamily="34" charset="0"/>
                <a:cs typeface="Times New Roman" panose="02020603050405020304" pitchFamily="18" charset="0"/>
              </a:rPr>
              <a:t>Five months after Lincoln’s reelection, the collapse of the Confederacy was complete, and the Union saved.</a:t>
            </a:r>
          </a:p>
          <a:p>
            <a:pPr marL="0">
              <a:lnSpc>
                <a:spcPct val="115000"/>
              </a:lnSpc>
              <a:spcBef>
                <a:spcPts val="0"/>
              </a:spcBef>
              <a:spcAft>
                <a:spcPts val="100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TextBox 4">
            <a:extLst>
              <a:ext uri="{FF2B5EF4-FFF2-40B4-BE49-F238E27FC236}">
                <a16:creationId xmlns:a16="http://schemas.microsoft.com/office/drawing/2014/main" id="{2340F203-7061-9888-E99E-F1E58077934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826902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fontScale="90000"/>
          </a:bodyPr>
          <a:lstStyle/>
          <a:p>
            <a:r>
              <a:rPr lang="en-US" sz="3600" b="1" dirty="0"/>
              <a:t>NASA – SEWP ( Solutions for Enterprise-Wide Procurements) VI  Government-Wide Acquisition Contract Update</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932468" y="1719096"/>
            <a:ext cx="10515600" cy="4857977"/>
          </a:xfrm>
        </p:spPr>
        <p:txBody>
          <a:bodyPr>
            <a:normAutofit fontScale="92500" lnSpcReduction="10000"/>
          </a:bodyPr>
          <a:lstStyle/>
          <a:p>
            <a:pPr marL="0">
              <a:lnSpc>
                <a:spcPct val="115000"/>
              </a:lnSpc>
              <a:spcBef>
                <a:spcPts val="0"/>
              </a:spcBef>
              <a:spcAft>
                <a:spcPts val="10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The National Aeronautics and Space Administration (NASA) announced several major changes to its Solution for Enterprise-Wide Procurement (SEWP) VI Government-Wide Acquisition contract. </a:t>
            </a:r>
          </a:p>
          <a:p>
            <a:pPr marL="0">
              <a:lnSpc>
                <a:spcPct val="115000"/>
              </a:lnSpc>
              <a:spcBef>
                <a:spcPts val="0"/>
              </a:spcBef>
              <a:spcAft>
                <a:spcPts val="1000"/>
              </a:spcAft>
            </a:pPr>
            <a:r>
              <a:rPr lang="en-US" sz="3200" dirty="0">
                <a:latin typeface="Times New Roman" panose="02020603050405020304" pitchFamily="18" charset="0"/>
                <a:ea typeface="Calibri" panose="020F0502020204030204" pitchFamily="34" charset="0"/>
                <a:cs typeface="Times New Roman" panose="02020603050405020304" pitchFamily="18" charset="0"/>
              </a:rPr>
              <a:t>The SEWP VI GWAC aims to provide federal agencies with a comprehensive acquisition vehicle for IT products and services. The contract will allow various order types, including Firm Fixed Price, Time and Material, and Fixed Price Economic Price Adjustment orders.</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TextBox 4">
            <a:extLst>
              <a:ext uri="{FF2B5EF4-FFF2-40B4-BE49-F238E27FC236}">
                <a16:creationId xmlns:a16="http://schemas.microsoft.com/office/drawing/2014/main" id="{2340F203-7061-9888-E99E-F1E58077934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145137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a:bodyPr>
          <a:lstStyle/>
          <a:p>
            <a:r>
              <a:rPr lang="en-US" sz="3600" b="1" dirty="0"/>
              <a:t>Minimum Experience Thresholds Clarified</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932468" y="1719096"/>
            <a:ext cx="10515600" cy="4857977"/>
          </a:xfrm>
        </p:spPr>
        <p:txBody>
          <a:bodyPr>
            <a:normAutofit fontScale="55000" lnSpcReduction="20000"/>
          </a:bodyPr>
          <a:lstStyle/>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NASA clarified the minimum thresholds to qualify for Relevant Experience Projects (REPs) for both Small and Large Businesses within Categories B, and C. Notably, for Categories B and C, the minimum threshold for small businesses is now $2M per project, not $30M as is stated in the draft RFP. The requirements will now include:</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Category B: Enterprise-wide IT Solutions (Products and Service Solutions)</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Business Size	REPs						Minimum Amount</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Large Business	4 REPs (from 4 of 10 Mandatory areas)			$30M</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Small Business	3 REPs (from 3 of 10 Mandatory areas)			$5M</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Category C: IT Professional Services (ICT and AV Services)</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Business Size	REPs						Minimum Amount</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Small Business	3 REPs (from 3 of 10 Mandatory areas)			$2M</a:t>
            </a:r>
          </a:p>
          <a:p>
            <a:pPr marL="457200" lvl="1">
              <a:lnSpc>
                <a:spcPct val="115000"/>
              </a:lnSpc>
              <a:spcBef>
                <a:spcPts val="0"/>
              </a:spcBef>
              <a:spcAft>
                <a:spcPts val="1000"/>
              </a:spcAft>
            </a:pPr>
            <a:r>
              <a:rPr lang="en-US" sz="2800" dirty="0">
                <a:effectLst/>
                <a:latin typeface="Times New Roman" panose="02020603050405020304" pitchFamily="18" charset="0"/>
                <a:ea typeface="Calibri" panose="020F0502020204030204" pitchFamily="34" charset="0"/>
                <a:cs typeface="Times New Roman" panose="02020603050405020304" pitchFamily="18" charset="0"/>
              </a:rPr>
              <a:t>HUBZone, SDVOSB, EDWOSB	2 REPs (from 2 of 10 Mandatory areas)	$2M</a:t>
            </a:r>
          </a:p>
          <a:p>
            <a:pPr marL="0">
              <a:lnSpc>
                <a:spcPct val="115000"/>
              </a:lnSpc>
              <a:spcBef>
                <a:spcPts val="0"/>
              </a:spcBef>
              <a:spcAft>
                <a:spcPts val="1000"/>
              </a:spcAft>
            </a:pPr>
            <a:r>
              <a:rPr lang="en-US" sz="3200" dirty="0">
                <a:effectLst/>
                <a:latin typeface="Times New Roman" panose="02020603050405020304" pitchFamily="18" charset="0"/>
                <a:ea typeface="Calibri" panose="020F0502020204030204" pitchFamily="34" charset="0"/>
                <a:cs typeface="Times New Roman" panose="02020603050405020304" pitchFamily="18" charset="0"/>
              </a:rPr>
              <a:t>Category C “Reserved” Provision: A Reserved Contract category is in place for Category C Contract Holders to accommodate small businesses that become large businesses during the life of the SEWP VI contract.</a:t>
            </a:r>
          </a:p>
          <a:p>
            <a:pPr marL="0">
              <a:lnSpc>
                <a:spcPct val="115000"/>
              </a:lnSpc>
              <a:spcBef>
                <a:spcPts val="0"/>
              </a:spcBef>
              <a:spcAft>
                <a:spcPts val="1000"/>
              </a:spcAft>
            </a:pPr>
            <a:endParaRPr lang="en-US" sz="3200" dirty="0">
              <a:effectLst/>
              <a:latin typeface="Times New Roman" panose="02020603050405020304" pitchFamily="18" charset="0"/>
              <a:ea typeface="Calibri" panose="020F0502020204030204" pitchFamily="34" charset="0"/>
              <a:cs typeface="Times New Roman" panose="02020603050405020304" pitchFamily="18" charset="0"/>
            </a:endParaRP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4" name="TextBox 4">
            <a:extLst>
              <a:ext uri="{FF2B5EF4-FFF2-40B4-BE49-F238E27FC236}">
                <a16:creationId xmlns:a16="http://schemas.microsoft.com/office/drawing/2014/main" id="{2340F203-7061-9888-E99E-F1E58077934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5048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normAutofit/>
          </a:bodyPr>
          <a:lstStyle/>
          <a:p>
            <a:r>
              <a:rPr lang="en-US" sz="3600" b="1" dirty="0"/>
              <a:t>Details</a:t>
            </a:r>
          </a:p>
        </p:txBody>
      </p:sp>
      <p:sp>
        <p:nvSpPr>
          <p:cNvPr id="3" name="Content Placeholder 2">
            <a:extLst>
              <a:ext uri="{FF2B5EF4-FFF2-40B4-BE49-F238E27FC236}">
                <a16:creationId xmlns:a16="http://schemas.microsoft.com/office/drawing/2014/main" id="{D9044378-CCC3-7A12-7D68-00E7D0DCEDF6}"/>
              </a:ext>
            </a:extLst>
          </p:cNvPr>
          <p:cNvSpPr>
            <a:spLocks noGrp="1"/>
          </p:cNvSpPr>
          <p:nvPr>
            <p:ph idx="1"/>
          </p:nvPr>
        </p:nvSpPr>
        <p:spPr>
          <a:xfrm>
            <a:off x="838200" y="1774372"/>
            <a:ext cx="10776857" cy="5083628"/>
          </a:xfrm>
        </p:spPr>
        <p:txBody>
          <a:bodyPr>
            <a:noAutofit/>
          </a:bodyPr>
          <a:lstStyle/>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Contract Value: Over $100 billion across 10 years</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Timeline:</a:t>
            </a:r>
          </a:p>
          <a:p>
            <a:pPr marL="457200" lvl="1">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Draft RFP Released: September 18, 2023</a:t>
            </a:r>
          </a:p>
          <a:p>
            <a:pPr marL="457200" lvl="1">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Response Date: October 23, 2023</a:t>
            </a:r>
          </a:p>
          <a:p>
            <a:pPr marL="457200" lvl="1">
              <a:lnSpc>
                <a:spcPct val="115000"/>
              </a:lnSpc>
              <a:spcBef>
                <a:spcPts val="0"/>
              </a:spcBef>
              <a:spcAft>
                <a:spcPts val="100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RFP Release Date: March 2024 (Before End of Winter)</a:t>
            </a:r>
          </a:p>
          <a:p>
            <a:pPr marL="457200" lvl="1">
              <a:lnSpc>
                <a:spcPct val="115000"/>
              </a:lnSpc>
              <a:spcBef>
                <a:spcPts val="0"/>
              </a:spcBef>
              <a:spcAft>
                <a:spcPts val="1000"/>
              </a:spcAft>
            </a:pPr>
            <a:r>
              <a:rPr lang="en-US" sz="1200" b="1" dirty="0">
                <a:effectLst/>
                <a:latin typeface="Times New Roman" panose="02020603050405020304" pitchFamily="18" charset="0"/>
                <a:ea typeface="Calibri" panose="020F0502020204030204" pitchFamily="34" charset="0"/>
                <a:cs typeface="Times New Roman" panose="02020603050405020304" pitchFamily="18" charset="0"/>
              </a:rPr>
              <a:t>Proposal Due Date: Release Date + 60-90 Days (projected)</a:t>
            </a:r>
          </a:p>
          <a:p>
            <a:pPr marL="457200" lvl="1">
              <a:lnSpc>
                <a:spcPct val="115000"/>
              </a:lnSpc>
              <a:spcBef>
                <a:spcPts val="0"/>
              </a:spcBef>
              <a:spcAft>
                <a:spcPts val="1000"/>
              </a:spcAft>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Award Date: Q1 FY2025 (Desired, no later than Q3 FY2025)</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Competency Primary: Value Added Reseller (VAR) Services Contract IT Professional Services</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Competition: Unrestricted/Small Business</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Awards: 140 total awards, with 100 for small businesses</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Contract Term: 10 years</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Location: CONUS, OCONUS, and Washington DC</a:t>
            </a:r>
          </a:p>
          <a:p>
            <a:pPr marL="0">
              <a:lnSpc>
                <a:spcPct val="115000"/>
              </a:lnSpc>
              <a:spcBef>
                <a:spcPts val="0"/>
              </a:spcBef>
              <a:spcAft>
                <a:spcPts val="1000"/>
              </a:spcAft>
            </a:pPr>
            <a:r>
              <a:rPr lang="en-US" sz="1700" dirty="0">
                <a:effectLst/>
                <a:latin typeface="Times New Roman" panose="02020603050405020304" pitchFamily="18" charset="0"/>
                <a:ea typeface="Calibri" panose="020F0502020204030204" pitchFamily="34" charset="0"/>
                <a:cs typeface="Times New Roman" panose="02020603050405020304" pitchFamily="18" charset="0"/>
              </a:rPr>
              <a:t>NAICS Code: 541512 (Computer Systems Design Services), but not restricted to this code</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1502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dirty="0"/>
              <a:t>How We Can Help</a:t>
            </a:r>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p:txBody>
          <a:bodyPr>
            <a:normAutofit lnSpcReduction="10000"/>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 have won </a:t>
            </a:r>
            <a:r>
              <a:rPr lang="en-US" sz="3600" dirty="0">
                <a:latin typeface="Times New Roman" panose="02020603050405020304" pitchFamily="18" charset="0"/>
                <a:ea typeface="Calibri" panose="020F0502020204030204" pitchFamily="34" charset="0"/>
                <a:cs typeface="Times New Roman" panose="02020603050405020304" pitchFamily="18" charset="0"/>
              </a:rPr>
              <a:t>Government contracts valued as small as $1 million, and well over a billion dollars.</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Won previous Army RD&amp;E bids. </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Former Army RD&amp;E Executive. </a:t>
            </a: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Served on Federal Acquisition teams and know and understand the inside mechanisms.</a:t>
            </a:r>
          </a:p>
          <a:p>
            <a:r>
              <a:rPr lang="en-US" sz="3600" dirty="0">
                <a:latin typeface="Times New Roman" panose="02020603050405020304" pitchFamily="18" charset="0"/>
                <a:ea typeface="Calibri" panose="020F0502020204030204" pitchFamily="34" charset="0"/>
                <a:cs typeface="Times New Roman" panose="02020603050405020304" pitchFamily="18" charset="0"/>
              </a:rPr>
              <a:t> Strategized and submitted winning bids after RFP release.</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10" name="TextBox 4">
            <a:extLst>
              <a:ext uri="{FF2B5EF4-FFF2-40B4-BE49-F238E27FC236}">
                <a16:creationId xmlns:a16="http://schemas.microsoft.com/office/drawing/2014/main" id="{6BDD9946-7013-0078-E77C-69BEBE6F8580}"/>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320222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4983F-0BF0-92FB-A684-329D9AE49B64}"/>
              </a:ext>
            </a:extLst>
          </p:cNvPr>
          <p:cNvSpPr>
            <a:spLocks noGrp="1"/>
          </p:cNvSpPr>
          <p:nvPr>
            <p:ph type="title"/>
          </p:nvPr>
        </p:nvSpPr>
        <p:spPr/>
        <p:txBody>
          <a:bodyPr/>
          <a:lstStyle/>
          <a:p>
            <a:r>
              <a:rPr lang="en-US" sz="4400" dirty="0">
                <a:effectLst/>
                <a:latin typeface="Times New Roman" panose="02020603050405020304" pitchFamily="18" charset="0"/>
                <a:ea typeface="Calibri" panose="020F0502020204030204" pitchFamily="34" charset="0"/>
                <a:cs typeface="Times New Roman" panose="02020603050405020304" pitchFamily="18" charset="0"/>
              </a:rPr>
              <a:t>Open for a Chat?</a:t>
            </a:r>
            <a:endParaRPr lang="en-US" dirty="0"/>
          </a:p>
        </p:txBody>
      </p:sp>
      <p:cxnSp>
        <p:nvCxnSpPr>
          <p:cNvPr id="6" name="Straight Connector 5">
            <a:extLst>
              <a:ext uri="{FF2B5EF4-FFF2-40B4-BE49-F238E27FC236}">
                <a16:creationId xmlns:a16="http://schemas.microsoft.com/office/drawing/2014/main" id="{C0552E16-E388-03D7-AD9C-ECE4EF4A84B0}"/>
              </a:ext>
            </a:extLst>
          </p:cNvPr>
          <p:cNvCxnSpPr/>
          <p:nvPr/>
        </p:nvCxnSpPr>
        <p:spPr>
          <a:xfrm>
            <a:off x="838200" y="1690688"/>
            <a:ext cx="10515600" cy="0"/>
          </a:xfrm>
          <a:prstGeom prst="line">
            <a:avLst/>
          </a:prstGeom>
          <a:ln w="76200"/>
        </p:spPr>
        <p:style>
          <a:lnRef idx="1">
            <a:schemeClr val="accent1"/>
          </a:lnRef>
          <a:fillRef idx="0">
            <a:schemeClr val="accent1"/>
          </a:fillRef>
          <a:effectRef idx="0">
            <a:schemeClr val="accent1"/>
          </a:effectRef>
          <a:fontRef idx="minor">
            <a:schemeClr val="tx1"/>
          </a:fontRef>
        </p:style>
      </p:cxnSp>
      <p:sp>
        <p:nvSpPr>
          <p:cNvPr id="7" name="Content Placeholder 6">
            <a:extLst>
              <a:ext uri="{FF2B5EF4-FFF2-40B4-BE49-F238E27FC236}">
                <a16:creationId xmlns:a16="http://schemas.microsoft.com/office/drawing/2014/main" id="{4F45CEB9-1815-A79A-2739-CE63551BAB88}"/>
              </a:ext>
            </a:extLst>
          </p:cNvPr>
          <p:cNvSpPr>
            <a:spLocks noGrp="1"/>
          </p:cNvSpPr>
          <p:nvPr>
            <p:ph idx="1"/>
          </p:nvPr>
        </p:nvSpPr>
        <p:spPr/>
        <p:txBody>
          <a:bodyPr>
            <a:normAutofit fontScale="92500" lnSpcReduction="10000"/>
          </a:bodyPr>
          <a:lstStyle/>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How about a free </a:t>
            </a:r>
            <a:r>
              <a:rPr lang="en-US" sz="3600" dirty="0">
                <a:latin typeface="Times New Roman" panose="02020603050405020304" pitchFamily="18" charset="0"/>
                <a:ea typeface="Calibri" panose="020F0502020204030204" pitchFamily="34" charset="0"/>
                <a:cs typeface="Times New Roman" panose="02020603050405020304" pitchFamily="18" charset="0"/>
              </a:rPr>
              <a:t>30</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-minute strategic review?</a:t>
            </a:r>
          </a:p>
          <a:p>
            <a:pPr marL="0" indent="0">
              <a:buNone/>
            </a:pPr>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Direct Message me or email me at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hlinkClick r:id="rId2"/>
              </a:rPr>
              <a:t>bailey@</a:t>
            </a:r>
            <a:r>
              <a:rPr lang="en-US" sz="3600" dirty="0">
                <a:latin typeface="Times New Roman" panose="02020603050405020304" pitchFamily="18" charset="0"/>
                <a:ea typeface="Calibri" panose="020F0502020204030204" pitchFamily="34" charset="0"/>
                <a:cs typeface="Times New Roman" panose="02020603050405020304" pitchFamily="18" charset="0"/>
                <a:hlinkClick r:id="rId2"/>
              </a:rPr>
              <a:t>eatonsolutionsinc</a:t>
            </a:r>
            <a:r>
              <a:rPr lang="en-US" sz="3600" dirty="0">
                <a:effectLst/>
                <a:latin typeface="Times New Roman" panose="02020603050405020304" pitchFamily="18" charset="0"/>
                <a:ea typeface="Calibri" panose="020F0502020204030204" pitchFamily="34" charset="0"/>
                <a:cs typeface="Times New Roman" panose="02020603050405020304" pitchFamily="18" charset="0"/>
                <a:hlinkClick r:id="rId2"/>
              </a:rPr>
              <a:t>.com</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a:t>
            </a:r>
          </a:p>
          <a:p>
            <a:endParaRPr lang="en-US" sz="3600"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Or feel free to call me at 571.473.8209.</a:t>
            </a:r>
          </a:p>
          <a:p>
            <a:pPr marL="0" indent="0">
              <a:buNone/>
            </a:pP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a:t>
            </a:r>
          </a:p>
          <a:p>
            <a:r>
              <a:rPr lang="en-US" sz="3600" dirty="0">
                <a:latin typeface="Times New Roman" panose="02020603050405020304" pitchFamily="18" charset="0"/>
                <a:ea typeface="Calibri" panose="020F0502020204030204" pitchFamily="34" charset="0"/>
                <a:cs typeface="Times New Roman" panose="02020603050405020304" pitchFamily="18" charset="0"/>
              </a:rPr>
              <a:t> Check Out </a:t>
            </a:r>
            <a:r>
              <a:rPr lang="en-US" sz="3600" dirty="0">
                <a:effectLst/>
                <a:latin typeface="Times New Roman" panose="02020603050405020304" pitchFamily="18" charset="0"/>
                <a:ea typeface="Calibri" panose="020F0502020204030204" pitchFamily="34" charset="0"/>
                <a:cs typeface="Times New Roman" panose="02020603050405020304" pitchFamily="18" charset="0"/>
              </a:rPr>
              <a:t> Website. </a:t>
            </a:r>
            <a:r>
              <a:rPr lang="fr-FR" sz="2400" dirty="0">
                <a:hlinkClick r:id="rId3"/>
              </a:rPr>
              <a:t>Eaton Solutions, Inc. (eatonsolutionsinc.com)</a:t>
            </a:r>
            <a:endParaRPr lang="en-US" sz="36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Rectangle 3">
            <a:extLst>
              <a:ext uri="{FF2B5EF4-FFF2-40B4-BE49-F238E27FC236}">
                <a16:creationId xmlns:a16="http://schemas.microsoft.com/office/drawing/2014/main" id="{866B4440-933F-0386-DAA4-7DD2F99474E3}"/>
              </a:ext>
            </a:extLst>
          </p:cNvPr>
          <p:cNvSpPr/>
          <p:nvPr/>
        </p:nvSpPr>
        <p:spPr>
          <a:xfrm>
            <a:off x="8497477" y="2877912"/>
            <a:ext cx="2974944" cy="203619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0" i="0" dirty="0">
                <a:effectLst/>
                <a:latin typeface="-apple-system"/>
              </a:rPr>
              <a:t>“He helped us win the largest contract we have ever had and </a:t>
            </a:r>
            <a:r>
              <a:rPr lang="en-US" dirty="0">
                <a:latin typeface="-apple-system"/>
              </a:rPr>
              <a:t>set us up to properly execute it.</a:t>
            </a:r>
            <a:r>
              <a:rPr lang="en-US" b="0" i="0" dirty="0">
                <a:effectLst/>
                <a:latin typeface="-apple-system"/>
              </a:rPr>
              <a:t>”  </a:t>
            </a:r>
          </a:p>
          <a:p>
            <a:pPr algn="ctr"/>
            <a:r>
              <a:rPr lang="en-US" dirty="0">
                <a:latin typeface="-apple-system"/>
              </a:rPr>
              <a:t>- </a:t>
            </a:r>
            <a:r>
              <a:rPr lang="en-US">
                <a:latin typeface="-apple-system"/>
              </a:rPr>
              <a:t>Government Contractor Client</a:t>
            </a:r>
            <a:r>
              <a:rPr lang="en-US" b="0" i="0">
                <a:effectLst/>
                <a:latin typeface="-apple-system"/>
              </a:rPr>
              <a:t> </a:t>
            </a:r>
            <a:endParaRPr lang="en-US" dirty="0"/>
          </a:p>
        </p:txBody>
      </p:sp>
      <p:sp>
        <p:nvSpPr>
          <p:cNvPr id="5" name="TextBox 4">
            <a:extLst>
              <a:ext uri="{FF2B5EF4-FFF2-40B4-BE49-F238E27FC236}">
                <a16:creationId xmlns:a16="http://schemas.microsoft.com/office/drawing/2014/main" id="{84CEAE72-4829-F293-795A-018A944AFDB2}"/>
              </a:ext>
            </a:extLst>
          </p:cNvPr>
          <p:cNvSpPr txBox="1"/>
          <p:nvPr/>
        </p:nvSpPr>
        <p:spPr>
          <a:xfrm>
            <a:off x="7884759" y="6292820"/>
            <a:ext cx="3840480" cy="400110"/>
          </a:xfrm>
          <a:prstGeom prst="rect">
            <a:avLst/>
          </a:prstGeom>
          <a:solidFill>
            <a:schemeClr val="accent5">
              <a:lumMod val="60000"/>
              <a:lumOff val="40000"/>
            </a:schemeClr>
          </a:solidFill>
          <a:ln w="38100">
            <a:solidFill>
              <a:sysClr val="windowText" lastClr="000000">
                <a:lumMod val="95000"/>
                <a:lumOff val="5000"/>
              </a:sysClr>
            </a:solidFill>
          </a:ln>
        </p:spPr>
        <p:txBody>
          <a:bodyPr wrap="square" rtlCol="0">
            <a:spAutoFit/>
          </a:bodyPr>
          <a:lstStyle/>
          <a:p>
            <a:pPr marL="0" marR="0">
              <a:spcBef>
                <a:spcPts val="0"/>
              </a:spcBef>
              <a:spcAft>
                <a:spcPts val="0"/>
              </a:spcAft>
            </a:pPr>
            <a:r>
              <a:rPr lang="en-US" sz="2000" kern="1200" dirty="0">
                <a:solidFill>
                  <a:srgbClr val="0D0D0D"/>
                </a:solidFill>
                <a:effectLst/>
                <a:latin typeface="Gill Sans MT" panose="020B0502020104020203" pitchFamily="34" charset="0"/>
                <a:ea typeface="Verdana" panose="020B0604030504040204" pitchFamily="34" charset="0"/>
                <a:cs typeface="Verdana" panose="020B0604030504040204" pitchFamily="34" charset="0"/>
              </a:rPr>
              <a:t>           Eaton Solutions, Inc.</a:t>
            </a:r>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53060427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479</TotalTime>
  <Words>1145</Words>
  <Application>Microsoft Office PowerPoint</Application>
  <PresentationFormat>Widescreen</PresentationFormat>
  <Paragraphs>59</Paragraphs>
  <Slides>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7</vt:i4>
      </vt:variant>
    </vt:vector>
  </HeadingPairs>
  <TitlesOfParts>
    <vt:vector size="14" baseType="lpstr">
      <vt:lpstr>-apple-system</vt:lpstr>
      <vt:lpstr>Arial</vt:lpstr>
      <vt:lpstr>Calibri</vt:lpstr>
      <vt:lpstr>Calibri Light</vt:lpstr>
      <vt:lpstr>Gill Sans MT</vt:lpstr>
      <vt:lpstr>Times New Roman</vt:lpstr>
      <vt:lpstr>Office Theme</vt:lpstr>
      <vt:lpstr>Leadership Monday -  Abraham Lincoln</vt:lpstr>
      <vt:lpstr>Leadership Monday -  Abraham Lincoln</vt:lpstr>
      <vt:lpstr>NASA – SEWP ( Solutions for Enterprise-Wide Procurements) VI  Government-Wide Acquisition Contract Update</vt:lpstr>
      <vt:lpstr>Minimum Experience Thresholds Clarified</vt:lpstr>
      <vt:lpstr>Details</vt:lpstr>
      <vt:lpstr>How We Can Help</vt:lpstr>
      <vt:lpstr>Open for a Chat?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Bailey</dc:creator>
  <cp:lastModifiedBy>Michael Bailey</cp:lastModifiedBy>
  <cp:revision>39</cp:revision>
  <dcterms:created xsi:type="dcterms:W3CDTF">2023-02-16T20:48:53Z</dcterms:created>
  <dcterms:modified xsi:type="dcterms:W3CDTF">2024-02-26T13:28:08Z</dcterms:modified>
</cp:coreProperties>
</file>