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4"/>
  </p:sldMasterIdLst>
  <p:notesMasterIdLst>
    <p:notesMasterId r:id="rId33"/>
  </p:notesMasterIdLst>
  <p:handoutMasterIdLst>
    <p:handoutMasterId r:id="rId34"/>
  </p:handoutMasterIdLst>
  <p:sldIdLst>
    <p:sldId id="256" r:id="rId5"/>
    <p:sldId id="291" r:id="rId6"/>
    <p:sldId id="272" r:id="rId7"/>
    <p:sldId id="273" r:id="rId8"/>
    <p:sldId id="274" r:id="rId9"/>
    <p:sldId id="278" r:id="rId10"/>
    <p:sldId id="279" r:id="rId11"/>
    <p:sldId id="280" r:id="rId12"/>
    <p:sldId id="281" r:id="rId13"/>
    <p:sldId id="282" r:id="rId14"/>
    <p:sldId id="283" r:id="rId15"/>
    <p:sldId id="284" r:id="rId16"/>
    <p:sldId id="285" r:id="rId17"/>
    <p:sldId id="286" r:id="rId18"/>
    <p:sldId id="287" r:id="rId19"/>
    <p:sldId id="288" r:id="rId20"/>
    <p:sldId id="290" r:id="rId21"/>
    <p:sldId id="259" r:id="rId22"/>
    <p:sldId id="257" r:id="rId23"/>
    <p:sldId id="267" r:id="rId24"/>
    <p:sldId id="261" r:id="rId25"/>
    <p:sldId id="266" r:id="rId26"/>
    <p:sldId id="394" r:id="rId27"/>
    <p:sldId id="263" r:id="rId28"/>
    <p:sldId id="262" r:id="rId29"/>
    <p:sldId id="414" r:id="rId30"/>
    <p:sldId id="415" r:id="rId31"/>
    <p:sldId id="270" r:id="rId3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9"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AC800F-3128-4F03-8D8E-966505CF050B}" v="22" dt="2022-08-25T21:20:57.7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76"/>
  </p:normalViewPr>
  <p:slideViewPr>
    <p:cSldViewPr snapToGrid="0">
      <p:cViewPr varScale="1">
        <p:scale>
          <a:sx n="105" d="100"/>
          <a:sy n="105" d="100"/>
        </p:scale>
        <p:origin x="3414" y="96"/>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929"/>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sity Grice" userId="f5e5437e5dc85407" providerId="LiveId" clId="{2DAC800F-3128-4F03-8D8E-966505CF050B}"/>
    <pc:docChg chg="undo custSel modSld">
      <pc:chgData name="Chasity Grice" userId="f5e5437e5dc85407" providerId="LiveId" clId="{2DAC800F-3128-4F03-8D8E-966505CF050B}" dt="2022-08-25T21:20:57.781" v="70" actId="120"/>
      <pc:docMkLst>
        <pc:docMk/>
      </pc:docMkLst>
      <pc:sldChg chg="delSp modSp mod">
        <pc:chgData name="Chasity Grice" userId="f5e5437e5dc85407" providerId="LiveId" clId="{2DAC800F-3128-4F03-8D8E-966505CF050B}" dt="2022-08-25T21:19:07.192" v="51"/>
        <pc:sldMkLst>
          <pc:docMk/>
          <pc:sldMk cId="0" sldId="256"/>
        </pc:sldMkLst>
        <pc:spChg chg="mod">
          <ac:chgData name="Chasity Grice" userId="f5e5437e5dc85407" providerId="LiveId" clId="{2DAC800F-3128-4F03-8D8E-966505CF050B}" dt="2022-08-25T21:15:19.852" v="46" actId="20577"/>
          <ac:spMkLst>
            <pc:docMk/>
            <pc:sldMk cId="0" sldId="256"/>
            <ac:spMk id="2" creationId="{00000000-0000-0000-0000-000000000000}"/>
          </ac:spMkLst>
        </pc:spChg>
        <pc:spChg chg="mod">
          <ac:chgData name="Chasity Grice" userId="f5e5437e5dc85407" providerId="LiveId" clId="{2DAC800F-3128-4F03-8D8E-966505CF050B}" dt="2022-08-25T21:18:55.958" v="48" actId="113"/>
          <ac:spMkLst>
            <pc:docMk/>
            <pc:sldMk cId="0" sldId="256"/>
            <ac:spMk id="3" creationId="{00000000-0000-0000-0000-000000000000}"/>
          </ac:spMkLst>
        </pc:spChg>
        <pc:spChg chg="mod">
          <ac:chgData name="Chasity Grice" userId="f5e5437e5dc85407" providerId="LiveId" clId="{2DAC800F-3128-4F03-8D8E-966505CF050B}" dt="2022-08-25T21:19:07.192" v="51"/>
          <ac:spMkLst>
            <pc:docMk/>
            <pc:sldMk cId="0" sldId="256"/>
            <ac:spMk id="5" creationId="{00000000-0000-0000-0000-000000000000}"/>
          </ac:spMkLst>
        </pc:spChg>
        <pc:picChg chg="del">
          <ac:chgData name="Chasity Grice" userId="f5e5437e5dc85407" providerId="LiveId" clId="{2DAC800F-3128-4F03-8D8E-966505CF050B}" dt="2022-08-25T21:08:34.801" v="0" actId="478"/>
          <ac:picMkLst>
            <pc:docMk/>
            <pc:sldMk cId="0" sldId="256"/>
            <ac:picMk id="6" creationId="{48770290-46BE-954A-B581-9D50DD500A25}"/>
          </ac:picMkLst>
        </pc:picChg>
      </pc:sldChg>
      <pc:sldChg chg="modSp mod">
        <pc:chgData name="Chasity Grice" userId="f5e5437e5dc85407" providerId="LiveId" clId="{2DAC800F-3128-4F03-8D8E-966505CF050B}" dt="2022-08-25T21:09:29.169" v="35" actId="20577"/>
        <pc:sldMkLst>
          <pc:docMk/>
          <pc:sldMk cId="0" sldId="270"/>
        </pc:sldMkLst>
        <pc:spChg chg="mod">
          <ac:chgData name="Chasity Grice" userId="f5e5437e5dc85407" providerId="LiveId" clId="{2DAC800F-3128-4F03-8D8E-966505CF050B}" dt="2022-08-25T21:09:29.169" v="35" actId="20577"/>
          <ac:spMkLst>
            <pc:docMk/>
            <pc:sldMk cId="0" sldId="270"/>
            <ac:spMk id="4" creationId="{00000000-0000-0000-0000-000000000000}"/>
          </ac:spMkLst>
        </pc:spChg>
      </pc:sldChg>
      <pc:sldChg chg="modSp mod modAnim">
        <pc:chgData name="Chasity Grice" userId="f5e5437e5dc85407" providerId="LiveId" clId="{2DAC800F-3128-4F03-8D8E-966505CF050B}" dt="2022-08-25T21:20:57.781" v="70" actId="120"/>
        <pc:sldMkLst>
          <pc:docMk/>
          <pc:sldMk cId="1142641785" sldId="415"/>
        </pc:sldMkLst>
        <pc:spChg chg="mod">
          <ac:chgData name="Chasity Grice" userId="f5e5437e5dc85407" providerId="LiveId" clId="{2DAC800F-3128-4F03-8D8E-966505CF050B}" dt="2022-08-25T21:20:06.986" v="60" actId="1076"/>
          <ac:spMkLst>
            <pc:docMk/>
            <pc:sldMk cId="1142641785" sldId="415"/>
            <ac:spMk id="2" creationId="{3F58F9BD-4E41-4141-A268-BADBC81F1247}"/>
          </ac:spMkLst>
        </pc:spChg>
        <pc:spChg chg="mod">
          <ac:chgData name="Chasity Grice" userId="f5e5437e5dc85407" providerId="LiveId" clId="{2DAC800F-3128-4F03-8D8E-966505CF050B}" dt="2022-08-25T21:20:57.781" v="70" actId="120"/>
          <ac:spMkLst>
            <pc:docMk/>
            <pc:sldMk cId="1142641785" sldId="415"/>
            <ac:spMk id="3" creationId="{03D7958E-5760-496C-A7FD-A13DA9094E69}"/>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85D122-6B81-457A-AF59-257D963A1CD8}" type="doc">
      <dgm:prSet loTypeId="urn:microsoft.com/office/officeart/2005/8/layout/vList2" loCatId="list" qsTypeId="urn:microsoft.com/office/officeart/2005/8/quickstyle/simple5" qsCatId="simple" csTypeId="urn:microsoft.com/office/officeart/2005/8/colors/colorful2" csCatId="colorful"/>
      <dgm:spPr/>
      <dgm:t>
        <a:bodyPr/>
        <a:lstStyle/>
        <a:p>
          <a:endParaRPr lang="en-US"/>
        </a:p>
      </dgm:t>
    </dgm:pt>
    <dgm:pt modelId="{6B8C2CE8-AF24-4D27-B635-F7048C5DAD4C}">
      <dgm:prSet/>
      <dgm:spPr/>
      <dgm:t>
        <a:bodyPr/>
        <a:lstStyle/>
        <a:p>
          <a:r>
            <a:rPr lang="en-US"/>
            <a:t>Probate with a will – individual dies testate</a:t>
          </a:r>
        </a:p>
      </dgm:t>
    </dgm:pt>
    <dgm:pt modelId="{95DD3D40-4B4C-4B4C-B560-C56B16A42648}" type="parTrans" cxnId="{52E6E8D7-95DC-49DF-A8AE-C50ED2915F2C}">
      <dgm:prSet/>
      <dgm:spPr/>
      <dgm:t>
        <a:bodyPr/>
        <a:lstStyle/>
        <a:p>
          <a:endParaRPr lang="en-US"/>
        </a:p>
      </dgm:t>
    </dgm:pt>
    <dgm:pt modelId="{8BCA1D45-27A1-4D12-9F4E-051EE1B14257}" type="sibTrans" cxnId="{52E6E8D7-95DC-49DF-A8AE-C50ED2915F2C}">
      <dgm:prSet/>
      <dgm:spPr/>
      <dgm:t>
        <a:bodyPr/>
        <a:lstStyle/>
        <a:p>
          <a:endParaRPr lang="en-US"/>
        </a:p>
      </dgm:t>
    </dgm:pt>
    <dgm:pt modelId="{6F96EB94-5486-4F1F-A23D-4CB3BC6970A7}">
      <dgm:prSet/>
      <dgm:spPr/>
      <dgm:t>
        <a:bodyPr/>
        <a:lstStyle/>
        <a:p>
          <a:r>
            <a:rPr lang="en-US"/>
            <a:t>The will becomes an active document upon the death of the will maker and establishes the legatees for the designated property</a:t>
          </a:r>
        </a:p>
      </dgm:t>
    </dgm:pt>
    <dgm:pt modelId="{A39CBDA7-9600-4884-B7E4-CF806975F78C}" type="parTrans" cxnId="{97F08AB2-BF60-4926-9D8D-986D88E28CFC}">
      <dgm:prSet/>
      <dgm:spPr/>
      <dgm:t>
        <a:bodyPr/>
        <a:lstStyle/>
        <a:p>
          <a:endParaRPr lang="en-US"/>
        </a:p>
      </dgm:t>
    </dgm:pt>
    <dgm:pt modelId="{94A70CB5-B127-4F3D-BF9B-12185F0B834D}" type="sibTrans" cxnId="{97F08AB2-BF60-4926-9D8D-986D88E28CFC}">
      <dgm:prSet/>
      <dgm:spPr/>
      <dgm:t>
        <a:bodyPr/>
        <a:lstStyle/>
        <a:p>
          <a:endParaRPr lang="en-US"/>
        </a:p>
      </dgm:t>
    </dgm:pt>
    <dgm:pt modelId="{B48C935F-47F0-4214-9BEF-679D0513398F}">
      <dgm:prSet/>
      <dgm:spPr/>
      <dgm:t>
        <a:bodyPr/>
        <a:lstStyle/>
        <a:p>
          <a:r>
            <a:rPr lang="en-US"/>
            <a:t>Will must be “filed” with the court and accepted</a:t>
          </a:r>
        </a:p>
      </dgm:t>
    </dgm:pt>
    <dgm:pt modelId="{42DB5A1D-46C1-459C-A4E0-8108D098286D}" type="parTrans" cxnId="{4108484C-A9FC-4E87-B0FE-818270E314ED}">
      <dgm:prSet/>
      <dgm:spPr/>
      <dgm:t>
        <a:bodyPr/>
        <a:lstStyle/>
        <a:p>
          <a:endParaRPr lang="en-US"/>
        </a:p>
      </dgm:t>
    </dgm:pt>
    <dgm:pt modelId="{FC68CF0F-8FAC-4C19-8BD5-5D389B9BB86C}" type="sibTrans" cxnId="{4108484C-A9FC-4E87-B0FE-818270E314ED}">
      <dgm:prSet/>
      <dgm:spPr/>
      <dgm:t>
        <a:bodyPr/>
        <a:lstStyle/>
        <a:p>
          <a:endParaRPr lang="en-US"/>
        </a:p>
      </dgm:t>
    </dgm:pt>
    <dgm:pt modelId="{6CDAB15D-ED6D-4ECF-8700-12E8FCD9AC7C}">
      <dgm:prSet/>
      <dgm:spPr/>
      <dgm:t>
        <a:bodyPr/>
        <a:lstStyle/>
        <a:p>
          <a:r>
            <a:rPr lang="en-US"/>
            <a:t>Probate without a will – individual dies intestate</a:t>
          </a:r>
        </a:p>
      </dgm:t>
    </dgm:pt>
    <dgm:pt modelId="{58F52B6D-D71D-4A1E-8F00-F33C8571312F}" type="parTrans" cxnId="{A2751372-0AD1-4870-8EAB-CA1EBF687126}">
      <dgm:prSet/>
      <dgm:spPr/>
      <dgm:t>
        <a:bodyPr/>
        <a:lstStyle/>
        <a:p>
          <a:endParaRPr lang="en-US"/>
        </a:p>
      </dgm:t>
    </dgm:pt>
    <dgm:pt modelId="{5DA0F5A5-B312-45DA-91FC-52D9BB5ED340}" type="sibTrans" cxnId="{A2751372-0AD1-4870-8EAB-CA1EBF687126}">
      <dgm:prSet/>
      <dgm:spPr/>
      <dgm:t>
        <a:bodyPr/>
        <a:lstStyle/>
        <a:p>
          <a:endParaRPr lang="en-US"/>
        </a:p>
      </dgm:t>
    </dgm:pt>
    <dgm:pt modelId="{6DD596E6-F36B-4B57-BDEF-00094C70583A}">
      <dgm:prSet/>
      <dgm:spPr/>
      <dgm:t>
        <a:bodyPr/>
        <a:lstStyle/>
        <a:p>
          <a:r>
            <a:rPr lang="en-US"/>
            <a:t>The state laws on intestacy are used to determine the heirs of property owned by the deceased</a:t>
          </a:r>
        </a:p>
      </dgm:t>
    </dgm:pt>
    <dgm:pt modelId="{090A7F04-213F-4907-9C4E-8400CF722B23}" type="parTrans" cxnId="{61D92F71-F6EC-4993-B922-E6A751E06D83}">
      <dgm:prSet/>
      <dgm:spPr/>
      <dgm:t>
        <a:bodyPr/>
        <a:lstStyle/>
        <a:p>
          <a:endParaRPr lang="en-US"/>
        </a:p>
      </dgm:t>
    </dgm:pt>
    <dgm:pt modelId="{4F6996D9-C16C-4B10-951C-6241CC1EF945}" type="sibTrans" cxnId="{61D92F71-F6EC-4993-B922-E6A751E06D83}">
      <dgm:prSet/>
      <dgm:spPr/>
      <dgm:t>
        <a:bodyPr/>
        <a:lstStyle/>
        <a:p>
          <a:endParaRPr lang="en-US"/>
        </a:p>
      </dgm:t>
    </dgm:pt>
    <dgm:pt modelId="{C5A89F8F-F89F-42F4-B49D-B8E248117EB4}">
      <dgm:prSet/>
      <dgm:spPr/>
      <dgm:t>
        <a:bodyPr/>
        <a:lstStyle/>
        <a:p>
          <a:r>
            <a:rPr lang="en-US"/>
            <a:t>Intestate laws vary from state to state</a:t>
          </a:r>
        </a:p>
      </dgm:t>
    </dgm:pt>
    <dgm:pt modelId="{0D0FB278-50EE-4FE7-B5FA-EAB423C6039F}" type="parTrans" cxnId="{F4E551F2-AEA7-4BF7-855D-AB086D3BD2A7}">
      <dgm:prSet/>
      <dgm:spPr/>
      <dgm:t>
        <a:bodyPr/>
        <a:lstStyle/>
        <a:p>
          <a:endParaRPr lang="en-US"/>
        </a:p>
      </dgm:t>
    </dgm:pt>
    <dgm:pt modelId="{39E29230-D418-435D-AB53-E92CA459AE94}" type="sibTrans" cxnId="{F4E551F2-AEA7-4BF7-855D-AB086D3BD2A7}">
      <dgm:prSet/>
      <dgm:spPr/>
      <dgm:t>
        <a:bodyPr/>
        <a:lstStyle/>
        <a:p>
          <a:endParaRPr lang="en-US"/>
        </a:p>
      </dgm:t>
    </dgm:pt>
    <dgm:pt modelId="{BDE00375-7B93-4F51-BCF9-5265358EEF07}" type="pres">
      <dgm:prSet presAssocID="{F585D122-6B81-457A-AF59-257D963A1CD8}" presName="linear" presStyleCnt="0">
        <dgm:presLayoutVars>
          <dgm:animLvl val="lvl"/>
          <dgm:resizeHandles val="exact"/>
        </dgm:presLayoutVars>
      </dgm:prSet>
      <dgm:spPr/>
    </dgm:pt>
    <dgm:pt modelId="{4BAAE15B-14CE-49C5-973F-CA8581980CB0}" type="pres">
      <dgm:prSet presAssocID="{6B8C2CE8-AF24-4D27-B635-F7048C5DAD4C}" presName="parentText" presStyleLbl="node1" presStyleIdx="0" presStyleCnt="2">
        <dgm:presLayoutVars>
          <dgm:chMax val="0"/>
          <dgm:bulletEnabled val="1"/>
        </dgm:presLayoutVars>
      </dgm:prSet>
      <dgm:spPr/>
    </dgm:pt>
    <dgm:pt modelId="{47BF4359-DD09-4166-A7A4-FDE86FA6894D}" type="pres">
      <dgm:prSet presAssocID="{6B8C2CE8-AF24-4D27-B635-F7048C5DAD4C}" presName="childText" presStyleLbl="revTx" presStyleIdx="0" presStyleCnt="2">
        <dgm:presLayoutVars>
          <dgm:bulletEnabled val="1"/>
        </dgm:presLayoutVars>
      </dgm:prSet>
      <dgm:spPr/>
    </dgm:pt>
    <dgm:pt modelId="{8B166669-0C9E-4367-BA9A-54842F82ED99}" type="pres">
      <dgm:prSet presAssocID="{6CDAB15D-ED6D-4ECF-8700-12E8FCD9AC7C}" presName="parentText" presStyleLbl="node1" presStyleIdx="1" presStyleCnt="2">
        <dgm:presLayoutVars>
          <dgm:chMax val="0"/>
          <dgm:bulletEnabled val="1"/>
        </dgm:presLayoutVars>
      </dgm:prSet>
      <dgm:spPr/>
    </dgm:pt>
    <dgm:pt modelId="{9FC09838-6CBF-48F7-B9D9-0AFA10A677EB}" type="pres">
      <dgm:prSet presAssocID="{6CDAB15D-ED6D-4ECF-8700-12E8FCD9AC7C}" presName="childText" presStyleLbl="revTx" presStyleIdx="1" presStyleCnt="2">
        <dgm:presLayoutVars>
          <dgm:bulletEnabled val="1"/>
        </dgm:presLayoutVars>
      </dgm:prSet>
      <dgm:spPr/>
    </dgm:pt>
  </dgm:ptLst>
  <dgm:cxnLst>
    <dgm:cxn modelId="{9B708225-0FCB-479E-85C0-6EC4605863F3}" type="presOf" srcId="{F585D122-6B81-457A-AF59-257D963A1CD8}" destId="{BDE00375-7B93-4F51-BCF9-5265358EEF07}" srcOrd="0" destOrd="0" presId="urn:microsoft.com/office/officeart/2005/8/layout/vList2"/>
    <dgm:cxn modelId="{4108484C-A9FC-4E87-B0FE-818270E314ED}" srcId="{6B8C2CE8-AF24-4D27-B635-F7048C5DAD4C}" destId="{B48C935F-47F0-4214-9BEF-679D0513398F}" srcOrd="1" destOrd="0" parTransId="{42DB5A1D-46C1-459C-A4E0-8108D098286D}" sibTransId="{FC68CF0F-8FAC-4C19-8BD5-5D389B9BB86C}"/>
    <dgm:cxn modelId="{61D92F71-F6EC-4993-B922-E6A751E06D83}" srcId="{6CDAB15D-ED6D-4ECF-8700-12E8FCD9AC7C}" destId="{6DD596E6-F36B-4B57-BDEF-00094C70583A}" srcOrd="0" destOrd="0" parTransId="{090A7F04-213F-4907-9C4E-8400CF722B23}" sibTransId="{4F6996D9-C16C-4B10-951C-6241CC1EF945}"/>
    <dgm:cxn modelId="{A2751372-0AD1-4870-8EAB-CA1EBF687126}" srcId="{F585D122-6B81-457A-AF59-257D963A1CD8}" destId="{6CDAB15D-ED6D-4ECF-8700-12E8FCD9AC7C}" srcOrd="1" destOrd="0" parTransId="{58F52B6D-D71D-4A1E-8F00-F33C8571312F}" sibTransId="{5DA0F5A5-B312-45DA-91FC-52D9BB5ED340}"/>
    <dgm:cxn modelId="{8F7FA079-2580-43CE-8988-F91135DA6D22}" type="presOf" srcId="{6F96EB94-5486-4F1F-A23D-4CB3BC6970A7}" destId="{47BF4359-DD09-4166-A7A4-FDE86FA6894D}" srcOrd="0" destOrd="0" presId="urn:microsoft.com/office/officeart/2005/8/layout/vList2"/>
    <dgm:cxn modelId="{D6917585-6E29-435B-A0DF-AC3EAF8B2924}" type="presOf" srcId="{6DD596E6-F36B-4B57-BDEF-00094C70583A}" destId="{9FC09838-6CBF-48F7-B9D9-0AFA10A677EB}" srcOrd="0" destOrd="0" presId="urn:microsoft.com/office/officeart/2005/8/layout/vList2"/>
    <dgm:cxn modelId="{97F08AB2-BF60-4926-9D8D-986D88E28CFC}" srcId="{6B8C2CE8-AF24-4D27-B635-F7048C5DAD4C}" destId="{6F96EB94-5486-4F1F-A23D-4CB3BC6970A7}" srcOrd="0" destOrd="0" parTransId="{A39CBDA7-9600-4884-B7E4-CF806975F78C}" sibTransId="{94A70CB5-B127-4F3D-BF9B-12185F0B834D}"/>
    <dgm:cxn modelId="{52E6E8D7-95DC-49DF-A8AE-C50ED2915F2C}" srcId="{F585D122-6B81-457A-AF59-257D963A1CD8}" destId="{6B8C2CE8-AF24-4D27-B635-F7048C5DAD4C}" srcOrd="0" destOrd="0" parTransId="{95DD3D40-4B4C-4B4C-B560-C56B16A42648}" sibTransId="{8BCA1D45-27A1-4D12-9F4E-051EE1B14257}"/>
    <dgm:cxn modelId="{032CFFDE-D250-48A2-9141-C00DB4C03DE1}" type="presOf" srcId="{6B8C2CE8-AF24-4D27-B635-F7048C5DAD4C}" destId="{4BAAE15B-14CE-49C5-973F-CA8581980CB0}" srcOrd="0" destOrd="0" presId="urn:microsoft.com/office/officeart/2005/8/layout/vList2"/>
    <dgm:cxn modelId="{3782BDE0-FACC-47D1-91F2-BE1A72B22226}" type="presOf" srcId="{C5A89F8F-F89F-42F4-B49D-B8E248117EB4}" destId="{9FC09838-6CBF-48F7-B9D9-0AFA10A677EB}" srcOrd="0" destOrd="1" presId="urn:microsoft.com/office/officeart/2005/8/layout/vList2"/>
    <dgm:cxn modelId="{9636B4E6-158C-4B50-8FFB-2E7BBB9AA5F6}" type="presOf" srcId="{B48C935F-47F0-4214-9BEF-679D0513398F}" destId="{47BF4359-DD09-4166-A7A4-FDE86FA6894D}" srcOrd="0" destOrd="1" presId="urn:microsoft.com/office/officeart/2005/8/layout/vList2"/>
    <dgm:cxn modelId="{F4E551F2-AEA7-4BF7-855D-AB086D3BD2A7}" srcId="{6CDAB15D-ED6D-4ECF-8700-12E8FCD9AC7C}" destId="{C5A89F8F-F89F-42F4-B49D-B8E248117EB4}" srcOrd="1" destOrd="0" parTransId="{0D0FB278-50EE-4FE7-B5FA-EAB423C6039F}" sibTransId="{39E29230-D418-435D-AB53-E92CA459AE94}"/>
    <dgm:cxn modelId="{868E00FE-046C-4170-BEF6-B6248C57872F}" type="presOf" srcId="{6CDAB15D-ED6D-4ECF-8700-12E8FCD9AC7C}" destId="{8B166669-0C9E-4367-BA9A-54842F82ED99}" srcOrd="0" destOrd="0" presId="urn:microsoft.com/office/officeart/2005/8/layout/vList2"/>
    <dgm:cxn modelId="{287D28C9-8FD9-4195-8CB1-3B0A3131316F}" type="presParOf" srcId="{BDE00375-7B93-4F51-BCF9-5265358EEF07}" destId="{4BAAE15B-14CE-49C5-973F-CA8581980CB0}" srcOrd="0" destOrd="0" presId="urn:microsoft.com/office/officeart/2005/8/layout/vList2"/>
    <dgm:cxn modelId="{53EA0737-C4F9-441A-AC00-9CB5BD4B4725}" type="presParOf" srcId="{BDE00375-7B93-4F51-BCF9-5265358EEF07}" destId="{47BF4359-DD09-4166-A7A4-FDE86FA6894D}" srcOrd="1" destOrd="0" presId="urn:microsoft.com/office/officeart/2005/8/layout/vList2"/>
    <dgm:cxn modelId="{F8BBEF81-2A26-4A71-8E2E-00050033C581}" type="presParOf" srcId="{BDE00375-7B93-4F51-BCF9-5265358EEF07}" destId="{8B166669-0C9E-4367-BA9A-54842F82ED99}" srcOrd="2" destOrd="0" presId="urn:microsoft.com/office/officeart/2005/8/layout/vList2"/>
    <dgm:cxn modelId="{0372E665-4511-46A7-B5C8-F8760F06AB11}" type="presParOf" srcId="{BDE00375-7B93-4F51-BCF9-5265358EEF07}" destId="{9FC09838-6CBF-48F7-B9D9-0AFA10A677EB}" srcOrd="3"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487157-C640-479C-A0E5-2F3229648FC1}" type="doc">
      <dgm:prSet loTypeId="urn:microsoft.com/office/officeart/2008/layout/LinedList" loCatId="list" qsTypeId="urn:microsoft.com/office/officeart/2005/8/quickstyle/simple5" qsCatId="simple" csTypeId="urn:microsoft.com/office/officeart/2005/8/colors/colorful5" csCatId="colorful" phldr="1"/>
      <dgm:spPr/>
      <dgm:t>
        <a:bodyPr/>
        <a:lstStyle/>
        <a:p>
          <a:endParaRPr lang="en-US"/>
        </a:p>
      </dgm:t>
    </dgm:pt>
    <dgm:pt modelId="{85CABC8B-E818-4F66-ABE8-80A022A47A2E}">
      <dgm:prSet/>
      <dgm:spPr/>
      <dgm:t>
        <a:bodyPr/>
        <a:lstStyle/>
        <a:p>
          <a:r>
            <a:rPr lang="en-US"/>
            <a:t>Intestate </a:t>
          </a:r>
          <a:r>
            <a:rPr lang="en-US">
              <a:sym typeface="Wingdings" panose="05000000000000000000" pitchFamily="2" charset="2"/>
            </a:rPr>
            <a:t></a:t>
          </a:r>
          <a:r>
            <a:rPr lang="en-US"/>
            <a:t> to die without an executed will or if a court declares a will invalid</a:t>
          </a:r>
        </a:p>
      </dgm:t>
    </dgm:pt>
    <dgm:pt modelId="{179F3AD3-BC1B-4F0F-A1F6-58EF17B66233}" type="parTrans" cxnId="{89F12B8C-C3BA-4989-A986-FD67456F466D}">
      <dgm:prSet/>
      <dgm:spPr/>
      <dgm:t>
        <a:bodyPr/>
        <a:lstStyle/>
        <a:p>
          <a:endParaRPr lang="en-US"/>
        </a:p>
      </dgm:t>
    </dgm:pt>
    <dgm:pt modelId="{4AAE9475-CE2E-44D0-9EE5-6D3A4B7E8493}" type="sibTrans" cxnId="{89F12B8C-C3BA-4989-A986-FD67456F466D}">
      <dgm:prSet/>
      <dgm:spPr/>
      <dgm:t>
        <a:bodyPr/>
        <a:lstStyle/>
        <a:p>
          <a:endParaRPr lang="en-US"/>
        </a:p>
      </dgm:t>
    </dgm:pt>
    <dgm:pt modelId="{C2E5B8E1-129F-4409-88F6-6417AE65E45E}">
      <dgm:prSet/>
      <dgm:spPr/>
      <dgm:t>
        <a:bodyPr/>
        <a:lstStyle/>
        <a:p>
          <a:r>
            <a:rPr lang="en-US"/>
            <a:t>Statutes of descent and distribution/ statutes of intestate succession govern </a:t>
          </a:r>
        </a:p>
      </dgm:t>
    </dgm:pt>
    <dgm:pt modelId="{FACF29CF-679B-4C8E-B640-56FA554ED656}" type="parTrans" cxnId="{82087840-51B2-4E37-B227-E7A0EBFBF8C3}">
      <dgm:prSet/>
      <dgm:spPr/>
      <dgm:t>
        <a:bodyPr/>
        <a:lstStyle/>
        <a:p>
          <a:endParaRPr lang="en-US"/>
        </a:p>
      </dgm:t>
    </dgm:pt>
    <dgm:pt modelId="{39292FF4-A904-464D-96F1-63E756C4D0D0}" type="sibTrans" cxnId="{82087840-51B2-4E37-B227-E7A0EBFBF8C3}">
      <dgm:prSet/>
      <dgm:spPr/>
      <dgm:t>
        <a:bodyPr/>
        <a:lstStyle/>
        <a:p>
          <a:endParaRPr lang="en-US"/>
        </a:p>
      </dgm:t>
    </dgm:pt>
    <dgm:pt modelId="{C679F77F-3A06-4694-9EA2-6BC82ED766F3}">
      <dgm:prSet/>
      <dgm:spPr/>
      <dgm:t>
        <a:bodyPr/>
        <a:lstStyle/>
        <a:p>
          <a:r>
            <a:rPr lang="en-US"/>
            <a:t>inheritance when no valid will exists.</a:t>
          </a:r>
        </a:p>
      </dgm:t>
    </dgm:pt>
    <dgm:pt modelId="{C6D11F1D-1F93-4D90-876C-0D37F6C22BE9}" type="parTrans" cxnId="{52EE6AD3-098D-44A6-A3A3-CC083D9C6401}">
      <dgm:prSet/>
      <dgm:spPr/>
      <dgm:t>
        <a:bodyPr/>
        <a:lstStyle/>
        <a:p>
          <a:endParaRPr lang="en-US"/>
        </a:p>
      </dgm:t>
    </dgm:pt>
    <dgm:pt modelId="{6178A67D-012C-47AA-9241-B6B9FB9C6094}" type="sibTrans" cxnId="{52EE6AD3-098D-44A6-A3A3-CC083D9C6401}">
      <dgm:prSet/>
      <dgm:spPr/>
      <dgm:t>
        <a:bodyPr/>
        <a:lstStyle/>
        <a:p>
          <a:endParaRPr lang="en-US"/>
        </a:p>
      </dgm:t>
    </dgm:pt>
    <dgm:pt modelId="{D9E762B0-2772-4D40-B27F-98B462424F54}" type="pres">
      <dgm:prSet presAssocID="{4C487157-C640-479C-A0E5-2F3229648FC1}" presName="vert0" presStyleCnt="0">
        <dgm:presLayoutVars>
          <dgm:dir/>
          <dgm:animOne val="branch"/>
          <dgm:animLvl val="lvl"/>
        </dgm:presLayoutVars>
      </dgm:prSet>
      <dgm:spPr/>
    </dgm:pt>
    <dgm:pt modelId="{F81A1FAE-5DC6-4ED6-9582-DA66F233B254}" type="pres">
      <dgm:prSet presAssocID="{85CABC8B-E818-4F66-ABE8-80A022A47A2E}" presName="thickLine" presStyleLbl="alignNode1" presStyleIdx="0" presStyleCnt="3"/>
      <dgm:spPr/>
    </dgm:pt>
    <dgm:pt modelId="{3791C978-122E-443B-95E3-7C0D3E61FBE5}" type="pres">
      <dgm:prSet presAssocID="{85CABC8B-E818-4F66-ABE8-80A022A47A2E}" presName="horz1" presStyleCnt="0"/>
      <dgm:spPr/>
    </dgm:pt>
    <dgm:pt modelId="{A4AE7EB0-07F1-4EE2-9CB7-8D99502C0204}" type="pres">
      <dgm:prSet presAssocID="{85CABC8B-E818-4F66-ABE8-80A022A47A2E}" presName="tx1" presStyleLbl="revTx" presStyleIdx="0" presStyleCnt="3"/>
      <dgm:spPr/>
    </dgm:pt>
    <dgm:pt modelId="{9F8EEAAE-5F81-4C0E-9BD8-3A2A2470DEEF}" type="pres">
      <dgm:prSet presAssocID="{85CABC8B-E818-4F66-ABE8-80A022A47A2E}" presName="vert1" presStyleCnt="0"/>
      <dgm:spPr/>
    </dgm:pt>
    <dgm:pt modelId="{FA57B553-F42C-4444-9FCC-76B2C2DFAB9F}" type="pres">
      <dgm:prSet presAssocID="{C2E5B8E1-129F-4409-88F6-6417AE65E45E}" presName="thickLine" presStyleLbl="alignNode1" presStyleIdx="1" presStyleCnt="3"/>
      <dgm:spPr/>
    </dgm:pt>
    <dgm:pt modelId="{F82C7D6A-E277-41B1-8739-52FE70B2185C}" type="pres">
      <dgm:prSet presAssocID="{C2E5B8E1-129F-4409-88F6-6417AE65E45E}" presName="horz1" presStyleCnt="0"/>
      <dgm:spPr/>
    </dgm:pt>
    <dgm:pt modelId="{D4C5B553-6D19-408C-A6F1-F46A6B478B13}" type="pres">
      <dgm:prSet presAssocID="{C2E5B8E1-129F-4409-88F6-6417AE65E45E}" presName="tx1" presStyleLbl="revTx" presStyleIdx="1" presStyleCnt="3"/>
      <dgm:spPr/>
    </dgm:pt>
    <dgm:pt modelId="{339490F4-E386-4AB3-9476-64B278890CF2}" type="pres">
      <dgm:prSet presAssocID="{C2E5B8E1-129F-4409-88F6-6417AE65E45E}" presName="vert1" presStyleCnt="0"/>
      <dgm:spPr/>
    </dgm:pt>
    <dgm:pt modelId="{E216CFCA-9E8E-4189-8EFB-C6046C28FEFF}" type="pres">
      <dgm:prSet presAssocID="{C679F77F-3A06-4694-9EA2-6BC82ED766F3}" presName="thickLine" presStyleLbl="alignNode1" presStyleIdx="2" presStyleCnt="3"/>
      <dgm:spPr/>
    </dgm:pt>
    <dgm:pt modelId="{41ED6919-789D-449E-AADC-1388BB1B4242}" type="pres">
      <dgm:prSet presAssocID="{C679F77F-3A06-4694-9EA2-6BC82ED766F3}" presName="horz1" presStyleCnt="0"/>
      <dgm:spPr/>
    </dgm:pt>
    <dgm:pt modelId="{F757F489-5C98-4EC5-AD81-DCC7DE193875}" type="pres">
      <dgm:prSet presAssocID="{C679F77F-3A06-4694-9EA2-6BC82ED766F3}" presName="tx1" presStyleLbl="revTx" presStyleIdx="2" presStyleCnt="3"/>
      <dgm:spPr/>
    </dgm:pt>
    <dgm:pt modelId="{D9D6A2C1-22CB-4993-A2E0-817C93D8C3F1}" type="pres">
      <dgm:prSet presAssocID="{C679F77F-3A06-4694-9EA2-6BC82ED766F3}" presName="vert1" presStyleCnt="0"/>
      <dgm:spPr/>
    </dgm:pt>
  </dgm:ptLst>
  <dgm:cxnLst>
    <dgm:cxn modelId="{B750212C-2D5A-459F-A99E-D3F5BC104876}" type="presOf" srcId="{C2E5B8E1-129F-4409-88F6-6417AE65E45E}" destId="{D4C5B553-6D19-408C-A6F1-F46A6B478B13}" srcOrd="0" destOrd="0" presId="urn:microsoft.com/office/officeart/2008/layout/LinedList"/>
    <dgm:cxn modelId="{08741540-C955-4327-862E-E8D20D7286BC}" type="presOf" srcId="{C679F77F-3A06-4694-9EA2-6BC82ED766F3}" destId="{F757F489-5C98-4EC5-AD81-DCC7DE193875}" srcOrd="0" destOrd="0" presId="urn:microsoft.com/office/officeart/2008/layout/LinedList"/>
    <dgm:cxn modelId="{82087840-51B2-4E37-B227-E7A0EBFBF8C3}" srcId="{4C487157-C640-479C-A0E5-2F3229648FC1}" destId="{C2E5B8E1-129F-4409-88F6-6417AE65E45E}" srcOrd="1" destOrd="0" parTransId="{FACF29CF-679B-4C8E-B640-56FA554ED656}" sibTransId="{39292FF4-A904-464D-96F1-63E756C4D0D0}"/>
    <dgm:cxn modelId="{89F12B8C-C3BA-4989-A986-FD67456F466D}" srcId="{4C487157-C640-479C-A0E5-2F3229648FC1}" destId="{85CABC8B-E818-4F66-ABE8-80A022A47A2E}" srcOrd="0" destOrd="0" parTransId="{179F3AD3-BC1B-4F0F-A1F6-58EF17B66233}" sibTransId="{4AAE9475-CE2E-44D0-9EE5-6D3A4B7E8493}"/>
    <dgm:cxn modelId="{A4C792C7-26DE-4B04-BE52-EB67FA61C7CB}" type="presOf" srcId="{85CABC8B-E818-4F66-ABE8-80A022A47A2E}" destId="{A4AE7EB0-07F1-4EE2-9CB7-8D99502C0204}" srcOrd="0" destOrd="0" presId="urn:microsoft.com/office/officeart/2008/layout/LinedList"/>
    <dgm:cxn modelId="{52EE6AD3-098D-44A6-A3A3-CC083D9C6401}" srcId="{4C487157-C640-479C-A0E5-2F3229648FC1}" destId="{C679F77F-3A06-4694-9EA2-6BC82ED766F3}" srcOrd="2" destOrd="0" parTransId="{C6D11F1D-1F93-4D90-876C-0D37F6C22BE9}" sibTransId="{6178A67D-012C-47AA-9241-B6B9FB9C6094}"/>
    <dgm:cxn modelId="{55A9C5F2-8208-48CB-B8E1-6658FAEF5C48}" type="presOf" srcId="{4C487157-C640-479C-A0E5-2F3229648FC1}" destId="{D9E762B0-2772-4D40-B27F-98B462424F54}" srcOrd="0" destOrd="0" presId="urn:microsoft.com/office/officeart/2008/layout/LinedList"/>
    <dgm:cxn modelId="{3982382F-C32A-40CC-91B7-F1E383FEDB68}" type="presParOf" srcId="{D9E762B0-2772-4D40-B27F-98B462424F54}" destId="{F81A1FAE-5DC6-4ED6-9582-DA66F233B254}" srcOrd="0" destOrd="0" presId="urn:microsoft.com/office/officeart/2008/layout/LinedList"/>
    <dgm:cxn modelId="{0FA7207B-233C-4163-AEB4-E77DC584A419}" type="presParOf" srcId="{D9E762B0-2772-4D40-B27F-98B462424F54}" destId="{3791C978-122E-443B-95E3-7C0D3E61FBE5}" srcOrd="1" destOrd="0" presId="urn:microsoft.com/office/officeart/2008/layout/LinedList"/>
    <dgm:cxn modelId="{BC6FB10E-F23A-41AD-B144-BBDE9F852658}" type="presParOf" srcId="{3791C978-122E-443B-95E3-7C0D3E61FBE5}" destId="{A4AE7EB0-07F1-4EE2-9CB7-8D99502C0204}" srcOrd="0" destOrd="0" presId="urn:microsoft.com/office/officeart/2008/layout/LinedList"/>
    <dgm:cxn modelId="{0CD0687F-538E-4F72-8BCB-0356382FDC85}" type="presParOf" srcId="{3791C978-122E-443B-95E3-7C0D3E61FBE5}" destId="{9F8EEAAE-5F81-4C0E-9BD8-3A2A2470DEEF}" srcOrd="1" destOrd="0" presId="urn:microsoft.com/office/officeart/2008/layout/LinedList"/>
    <dgm:cxn modelId="{680AF257-C41B-4142-811B-CAE346327B8A}" type="presParOf" srcId="{D9E762B0-2772-4D40-B27F-98B462424F54}" destId="{FA57B553-F42C-4444-9FCC-76B2C2DFAB9F}" srcOrd="2" destOrd="0" presId="urn:microsoft.com/office/officeart/2008/layout/LinedList"/>
    <dgm:cxn modelId="{74A4339E-BA6C-4933-90A1-936485CB4090}" type="presParOf" srcId="{D9E762B0-2772-4D40-B27F-98B462424F54}" destId="{F82C7D6A-E277-41B1-8739-52FE70B2185C}" srcOrd="3" destOrd="0" presId="urn:microsoft.com/office/officeart/2008/layout/LinedList"/>
    <dgm:cxn modelId="{CFB235C5-90A0-49FF-A68C-A52FB8AEC013}" type="presParOf" srcId="{F82C7D6A-E277-41B1-8739-52FE70B2185C}" destId="{D4C5B553-6D19-408C-A6F1-F46A6B478B13}" srcOrd="0" destOrd="0" presId="urn:microsoft.com/office/officeart/2008/layout/LinedList"/>
    <dgm:cxn modelId="{2B73ECE4-22DD-4DDF-A8ED-569AC8EF24BA}" type="presParOf" srcId="{F82C7D6A-E277-41B1-8739-52FE70B2185C}" destId="{339490F4-E386-4AB3-9476-64B278890CF2}" srcOrd="1" destOrd="0" presId="urn:microsoft.com/office/officeart/2008/layout/LinedList"/>
    <dgm:cxn modelId="{D7CFB8E7-0E8E-4FAD-B2F4-C24D69E2C2B5}" type="presParOf" srcId="{D9E762B0-2772-4D40-B27F-98B462424F54}" destId="{E216CFCA-9E8E-4189-8EFB-C6046C28FEFF}" srcOrd="4" destOrd="0" presId="urn:microsoft.com/office/officeart/2008/layout/LinedList"/>
    <dgm:cxn modelId="{5EFA7BA6-FB7D-4A0D-82F1-2A0C1D98C5EA}" type="presParOf" srcId="{D9E762B0-2772-4D40-B27F-98B462424F54}" destId="{41ED6919-789D-449E-AADC-1388BB1B4242}" srcOrd="5" destOrd="0" presId="urn:microsoft.com/office/officeart/2008/layout/LinedList"/>
    <dgm:cxn modelId="{3B52ABBA-3517-400A-8BF6-8676C15AC75B}" type="presParOf" srcId="{41ED6919-789D-449E-AADC-1388BB1B4242}" destId="{F757F489-5C98-4EC5-AD81-DCC7DE193875}" srcOrd="0" destOrd="0" presId="urn:microsoft.com/office/officeart/2008/layout/LinedList"/>
    <dgm:cxn modelId="{D9F53BCE-355C-4BAE-BE09-C9120B78FB21}" type="presParOf" srcId="{41ED6919-789D-449E-AADC-1388BB1B4242}" destId="{D9D6A2C1-22CB-4993-A2E0-817C93D8C3F1}"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C5DFF12-37AC-4707-9919-A26F0936E3D0}"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B78E79DC-FEC6-4969-97E7-0AAC21604D4A}">
      <dgm:prSet/>
      <dgm:spPr/>
      <dgm:t>
        <a:bodyPr/>
        <a:lstStyle/>
        <a:p>
          <a:r>
            <a:rPr lang="en-US" b="1"/>
            <a:t>Non-Probate Property consists of assets that will transfer automatically at death to a new owner by operation of law because of the way they are titled or by virtue of a beneficiary designation. </a:t>
          </a:r>
          <a:endParaRPr lang="en-US"/>
        </a:p>
      </dgm:t>
    </dgm:pt>
    <dgm:pt modelId="{A85F640E-D1D1-41FE-B180-225184641BBE}" type="parTrans" cxnId="{94B0C76E-771E-4355-9141-9F7CCDB62FC0}">
      <dgm:prSet/>
      <dgm:spPr/>
      <dgm:t>
        <a:bodyPr/>
        <a:lstStyle/>
        <a:p>
          <a:endParaRPr lang="en-US"/>
        </a:p>
      </dgm:t>
    </dgm:pt>
    <dgm:pt modelId="{6C398ECF-79E6-4118-800E-3F0DFDE6FB1A}" type="sibTrans" cxnId="{94B0C76E-771E-4355-9141-9F7CCDB62FC0}">
      <dgm:prSet/>
      <dgm:spPr/>
      <dgm:t>
        <a:bodyPr/>
        <a:lstStyle/>
        <a:p>
          <a:endParaRPr lang="en-US"/>
        </a:p>
      </dgm:t>
    </dgm:pt>
    <dgm:pt modelId="{188BED58-FF8B-48F0-9A32-A42E7021C957}">
      <dgm:prSet/>
      <dgm:spPr/>
      <dgm:t>
        <a:bodyPr/>
        <a:lstStyle/>
        <a:p>
          <a:r>
            <a:rPr lang="en-US" b="1"/>
            <a:t>Probate Property consists of the assets that are in the Decedent’s name as of death and do not transfer upon death without the appointment of a Personal Representative.   The distribution of probate assets will be either pursuant to the Will or the laws of intestacy.   </a:t>
          </a:r>
          <a:endParaRPr lang="en-US"/>
        </a:p>
      </dgm:t>
    </dgm:pt>
    <dgm:pt modelId="{40A85312-842C-4047-8504-4910D88CDD13}" type="parTrans" cxnId="{339F9453-2A3B-4CC5-B61E-5890454BD808}">
      <dgm:prSet/>
      <dgm:spPr/>
      <dgm:t>
        <a:bodyPr/>
        <a:lstStyle/>
        <a:p>
          <a:endParaRPr lang="en-US"/>
        </a:p>
      </dgm:t>
    </dgm:pt>
    <dgm:pt modelId="{20A64284-2E18-48F5-BFD5-ED16D6866C28}" type="sibTrans" cxnId="{339F9453-2A3B-4CC5-B61E-5890454BD808}">
      <dgm:prSet/>
      <dgm:spPr/>
      <dgm:t>
        <a:bodyPr/>
        <a:lstStyle/>
        <a:p>
          <a:endParaRPr lang="en-US"/>
        </a:p>
      </dgm:t>
    </dgm:pt>
    <dgm:pt modelId="{52BFC61E-EB2B-490E-A1E8-B7407631C777}" type="pres">
      <dgm:prSet presAssocID="{1C5DFF12-37AC-4707-9919-A26F0936E3D0}" presName="hierChild1" presStyleCnt="0">
        <dgm:presLayoutVars>
          <dgm:chPref val="1"/>
          <dgm:dir/>
          <dgm:animOne val="branch"/>
          <dgm:animLvl val="lvl"/>
          <dgm:resizeHandles/>
        </dgm:presLayoutVars>
      </dgm:prSet>
      <dgm:spPr/>
    </dgm:pt>
    <dgm:pt modelId="{53E13679-71A8-487B-8A8C-E3D9F2945FFE}" type="pres">
      <dgm:prSet presAssocID="{B78E79DC-FEC6-4969-97E7-0AAC21604D4A}" presName="hierRoot1" presStyleCnt="0"/>
      <dgm:spPr/>
    </dgm:pt>
    <dgm:pt modelId="{4A5F63A8-44B3-478D-BA33-6883B4BCF4B0}" type="pres">
      <dgm:prSet presAssocID="{B78E79DC-FEC6-4969-97E7-0AAC21604D4A}" presName="composite" presStyleCnt="0"/>
      <dgm:spPr/>
    </dgm:pt>
    <dgm:pt modelId="{6D5088C6-CD77-4B5A-AA83-758E0853783D}" type="pres">
      <dgm:prSet presAssocID="{B78E79DC-FEC6-4969-97E7-0AAC21604D4A}" presName="background" presStyleLbl="node0" presStyleIdx="0" presStyleCnt="2"/>
      <dgm:spPr/>
    </dgm:pt>
    <dgm:pt modelId="{22108C5B-9C28-420F-8590-448F0275D6EE}" type="pres">
      <dgm:prSet presAssocID="{B78E79DC-FEC6-4969-97E7-0AAC21604D4A}" presName="text" presStyleLbl="fgAcc0" presStyleIdx="0" presStyleCnt="2">
        <dgm:presLayoutVars>
          <dgm:chPref val="3"/>
        </dgm:presLayoutVars>
      </dgm:prSet>
      <dgm:spPr/>
    </dgm:pt>
    <dgm:pt modelId="{A7E02C06-2F0F-48C0-8196-56D57583AB27}" type="pres">
      <dgm:prSet presAssocID="{B78E79DC-FEC6-4969-97E7-0AAC21604D4A}" presName="hierChild2" presStyleCnt="0"/>
      <dgm:spPr/>
    </dgm:pt>
    <dgm:pt modelId="{89AFA72D-7A39-4C4E-A0BC-FD53A6F52497}" type="pres">
      <dgm:prSet presAssocID="{188BED58-FF8B-48F0-9A32-A42E7021C957}" presName="hierRoot1" presStyleCnt="0"/>
      <dgm:spPr/>
    </dgm:pt>
    <dgm:pt modelId="{9EB76B5D-20CA-4BA3-8B2B-935692A88518}" type="pres">
      <dgm:prSet presAssocID="{188BED58-FF8B-48F0-9A32-A42E7021C957}" presName="composite" presStyleCnt="0"/>
      <dgm:spPr/>
    </dgm:pt>
    <dgm:pt modelId="{1D0D37E1-5C04-450B-86F2-08AEE9B87985}" type="pres">
      <dgm:prSet presAssocID="{188BED58-FF8B-48F0-9A32-A42E7021C957}" presName="background" presStyleLbl="node0" presStyleIdx="1" presStyleCnt="2"/>
      <dgm:spPr/>
    </dgm:pt>
    <dgm:pt modelId="{ECDFF631-049D-434B-9F5F-1146B0E459B1}" type="pres">
      <dgm:prSet presAssocID="{188BED58-FF8B-48F0-9A32-A42E7021C957}" presName="text" presStyleLbl="fgAcc0" presStyleIdx="1" presStyleCnt="2">
        <dgm:presLayoutVars>
          <dgm:chPref val="3"/>
        </dgm:presLayoutVars>
      </dgm:prSet>
      <dgm:spPr/>
    </dgm:pt>
    <dgm:pt modelId="{3C217E41-645A-4653-B5C7-EB04D4F9CCEE}" type="pres">
      <dgm:prSet presAssocID="{188BED58-FF8B-48F0-9A32-A42E7021C957}" presName="hierChild2" presStyleCnt="0"/>
      <dgm:spPr/>
    </dgm:pt>
  </dgm:ptLst>
  <dgm:cxnLst>
    <dgm:cxn modelId="{22D1C21E-3A61-4E50-B69A-B483B448C206}" type="presOf" srcId="{B78E79DC-FEC6-4969-97E7-0AAC21604D4A}" destId="{22108C5B-9C28-420F-8590-448F0275D6EE}" srcOrd="0" destOrd="0" presId="urn:microsoft.com/office/officeart/2005/8/layout/hierarchy1"/>
    <dgm:cxn modelId="{94B0C76E-771E-4355-9141-9F7CCDB62FC0}" srcId="{1C5DFF12-37AC-4707-9919-A26F0936E3D0}" destId="{B78E79DC-FEC6-4969-97E7-0AAC21604D4A}" srcOrd="0" destOrd="0" parTransId="{A85F640E-D1D1-41FE-B180-225184641BBE}" sibTransId="{6C398ECF-79E6-4118-800E-3F0DFDE6FB1A}"/>
    <dgm:cxn modelId="{339F9453-2A3B-4CC5-B61E-5890454BD808}" srcId="{1C5DFF12-37AC-4707-9919-A26F0936E3D0}" destId="{188BED58-FF8B-48F0-9A32-A42E7021C957}" srcOrd="1" destOrd="0" parTransId="{40A85312-842C-4047-8504-4910D88CDD13}" sibTransId="{20A64284-2E18-48F5-BFD5-ED16D6866C28}"/>
    <dgm:cxn modelId="{ED8C78A3-C0C5-4599-8AF7-EDFA4CEE258E}" type="presOf" srcId="{1C5DFF12-37AC-4707-9919-A26F0936E3D0}" destId="{52BFC61E-EB2B-490E-A1E8-B7407631C777}" srcOrd="0" destOrd="0" presId="urn:microsoft.com/office/officeart/2005/8/layout/hierarchy1"/>
    <dgm:cxn modelId="{3D216BD3-63AA-49BD-8B19-57843F28A2B6}" type="presOf" srcId="{188BED58-FF8B-48F0-9A32-A42E7021C957}" destId="{ECDFF631-049D-434B-9F5F-1146B0E459B1}" srcOrd="0" destOrd="0" presId="urn:microsoft.com/office/officeart/2005/8/layout/hierarchy1"/>
    <dgm:cxn modelId="{CE924195-FF20-4A4F-8760-37BD7D3676AA}" type="presParOf" srcId="{52BFC61E-EB2B-490E-A1E8-B7407631C777}" destId="{53E13679-71A8-487B-8A8C-E3D9F2945FFE}" srcOrd="0" destOrd="0" presId="urn:microsoft.com/office/officeart/2005/8/layout/hierarchy1"/>
    <dgm:cxn modelId="{7682C6E2-F7DC-439A-9608-7090DB3BAA59}" type="presParOf" srcId="{53E13679-71A8-487B-8A8C-E3D9F2945FFE}" destId="{4A5F63A8-44B3-478D-BA33-6883B4BCF4B0}" srcOrd="0" destOrd="0" presId="urn:microsoft.com/office/officeart/2005/8/layout/hierarchy1"/>
    <dgm:cxn modelId="{10D2EE57-99C4-439A-8687-B790F4CA8D86}" type="presParOf" srcId="{4A5F63A8-44B3-478D-BA33-6883B4BCF4B0}" destId="{6D5088C6-CD77-4B5A-AA83-758E0853783D}" srcOrd="0" destOrd="0" presId="urn:microsoft.com/office/officeart/2005/8/layout/hierarchy1"/>
    <dgm:cxn modelId="{1B38AE1A-AF5F-431A-8075-271AF02C1DFA}" type="presParOf" srcId="{4A5F63A8-44B3-478D-BA33-6883B4BCF4B0}" destId="{22108C5B-9C28-420F-8590-448F0275D6EE}" srcOrd="1" destOrd="0" presId="urn:microsoft.com/office/officeart/2005/8/layout/hierarchy1"/>
    <dgm:cxn modelId="{C5E6602E-7AF8-42C9-AC7D-788F38F8EEEC}" type="presParOf" srcId="{53E13679-71A8-487B-8A8C-E3D9F2945FFE}" destId="{A7E02C06-2F0F-48C0-8196-56D57583AB27}" srcOrd="1" destOrd="0" presId="urn:microsoft.com/office/officeart/2005/8/layout/hierarchy1"/>
    <dgm:cxn modelId="{16C5EE40-B0C5-4AC7-A810-7D6358E35C18}" type="presParOf" srcId="{52BFC61E-EB2B-490E-A1E8-B7407631C777}" destId="{89AFA72D-7A39-4C4E-A0BC-FD53A6F52497}" srcOrd="1" destOrd="0" presId="urn:microsoft.com/office/officeart/2005/8/layout/hierarchy1"/>
    <dgm:cxn modelId="{4F95EE94-72B5-466C-940B-B63187AB1C90}" type="presParOf" srcId="{89AFA72D-7A39-4C4E-A0BC-FD53A6F52497}" destId="{9EB76B5D-20CA-4BA3-8B2B-935692A88518}" srcOrd="0" destOrd="0" presId="urn:microsoft.com/office/officeart/2005/8/layout/hierarchy1"/>
    <dgm:cxn modelId="{484BD0ED-87EC-49FA-8D26-1C0AD17B6A81}" type="presParOf" srcId="{9EB76B5D-20CA-4BA3-8B2B-935692A88518}" destId="{1D0D37E1-5C04-450B-86F2-08AEE9B87985}" srcOrd="0" destOrd="0" presId="urn:microsoft.com/office/officeart/2005/8/layout/hierarchy1"/>
    <dgm:cxn modelId="{2E1AEE98-C4A8-45C7-BFEC-59134D59805B}" type="presParOf" srcId="{9EB76B5D-20CA-4BA3-8B2B-935692A88518}" destId="{ECDFF631-049D-434B-9F5F-1146B0E459B1}" srcOrd="1" destOrd="0" presId="urn:microsoft.com/office/officeart/2005/8/layout/hierarchy1"/>
    <dgm:cxn modelId="{D3FBFC93-7082-4718-80BC-903E4E3A0BD8}" type="presParOf" srcId="{89AFA72D-7A39-4C4E-A0BC-FD53A6F52497}" destId="{3C217E41-645A-4653-B5C7-EB04D4F9CCEE}"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1C75542-3AED-4B5D-9FBF-271BD0B50B10}"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6DC2787A-362F-43C9-BA12-E31FBC1464E4}">
      <dgm:prSet/>
      <dgm:spPr/>
      <dgm:t>
        <a:bodyPr/>
        <a:lstStyle/>
        <a:p>
          <a:r>
            <a:rPr lang="en-US"/>
            <a:t>DURABLE POWER OF ATTORNEY</a:t>
          </a:r>
        </a:p>
      </dgm:t>
    </dgm:pt>
    <dgm:pt modelId="{892D66D1-EBA7-4362-80B9-E49F3B9BEBC5}" type="parTrans" cxnId="{0960A93A-EBF6-48BE-843A-2D074BEA3A2F}">
      <dgm:prSet/>
      <dgm:spPr/>
      <dgm:t>
        <a:bodyPr/>
        <a:lstStyle/>
        <a:p>
          <a:endParaRPr lang="en-US"/>
        </a:p>
      </dgm:t>
    </dgm:pt>
    <dgm:pt modelId="{10D36281-F387-4652-9FAA-AB438F47D500}" type="sibTrans" cxnId="{0960A93A-EBF6-48BE-843A-2D074BEA3A2F}">
      <dgm:prSet/>
      <dgm:spPr/>
      <dgm:t>
        <a:bodyPr/>
        <a:lstStyle/>
        <a:p>
          <a:endParaRPr lang="en-US"/>
        </a:p>
      </dgm:t>
    </dgm:pt>
    <dgm:pt modelId="{D742576B-8413-4DAA-94EA-B4049BB33585}">
      <dgm:prSet/>
      <dgm:spPr/>
      <dgm:t>
        <a:bodyPr/>
        <a:lstStyle/>
        <a:p>
          <a:r>
            <a:rPr lang="en-US" baseline="0"/>
            <a:t>“Magic language”</a:t>
          </a:r>
          <a:endParaRPr lang="en-US"/>
        </a:p>
      </dgm:t>
    </dgm:pt>
    <dgm:pt modelId="{110D3839-CBD6-412D-9924-571B961169FE}" type="parTrans" cxnId="{70FB865D-E34A-4AB8-9453-4F2857AD396E}">
      <dgm:prSet/>
      <dgm:spPr/>
      <dgm:t>
        <a:bodyPr/>
        <a:lstStyle/>
        <a:p>
          <a:endParaRPr lang="en-US"/>
        </a:p>
      </dgm:t>
    </dgm:pt>
    <dgm:pt modelId="{7B2FF200-8496-4049-BA28-5889CA3523B0}" type="sibTrans" cxnId="{70FB865D-E34A-4AB8-9453-4F2857AD396E}">
      <dgm:prSet/>
      <dgm:spPr/>
      <dgm:t>
        <a:bodyPr/>
        <a:lstStyle/>
        <a:p>
          <a:endParaRPr lang="en-US"/>
        </a:p>
      </dgm:t>
    </dgm:pt>
    <dgm:pt modelId="{F7CDEFC6-BAC7-4DD4-806D-AFAC1109AFBC}">
      <dgm:prSet/>
      <dgm:spPr/>
      <dgm:t>
        <a:bodyPr/>
        <a:lstStyle/>
        <a:p>
          <a:r>
            <a:rPr lang="en-US"/>
            <a:t>STATUTORY MEDICAL POWER OF ATTORNEY</a:t>
          </a:r>
        </a:p>
      </dgm:t>
    </dgm:pt>
    <dgm:pt modelId="{CF3081F6-CA24-4E22-87E9-F0BE0874FDB7}" type="parTrans" cxnId="{7882CD46-2A22-4390-A31C-68545F90237F}">
      <dgm:prSet/>
      <dgm:spPr/>
      <dgm:t>
        <a:bodyPr/>
        <a:lstStyle/>
        <a:p>
          <a:endParaRPr lang="en-US"/>
        </a:p>
      </dgm:t>
    </dgm:pt>
    <dgm:pt modelId="{D6B3D458-87DA-4B12-BA2D-2AA4A03BDA4B}" type="sibTrans" cxnId="{7882CD46-2A22-4390-A31C-68545F90237F}">
      <dgm:prSet/>
      <dgm:spPr/>
      <dgm:t>
        <a:bodyPr/>
        <a:lstStyle/>
        <a:p>
          <a:endParaRPr lang="en-US"/>
        </a:p>
      </dgm:t>
    </dgm:pt>
    <dgm:pt modelId="{DF0949AF-061C-4B08-AABA-C6B24554EDA7}">
      <dgm:prSet/>
      <dgm:spPr/>
      <dgm:t>
        <a:bodyPr/>
        <a:lstStyle/>
        <a:p>
          <a:r>
            <a:rPr lang="en-US" baseline="0"/>
            <a:t>Include HIPAA language</a:t>
          </a:r>
          <a:endParaRPr lang="en-US"/>
        </a:p>
      </dgm:t>
    </dgm:pt>
    <dgm:pt modelId="{FCA080FE-0FD1-4799-ACDC-27A7B9686C72}" type="parTrans" cxnId="{86A7C10C-C57D-4D05-94DD-3B65E1E75F12}">
      <dgm:prSet/>
      <dgm:spPr/>
      <dgm:t>
        <a:bodyPr/>
        <a:lstStyle/>
        <a:p>
          <a:endParaRPr lang="en-US"/>
        </a:p>
      </dgm:t>
    </dgm:pt>
    <dgm:pt modelId="{9D1CC045-1B16-4819-879F-3A2A70A798B6}" type="sibTrans" cxnId="{86A7C10C-C57D-4D05-94DD-3B65E1E75F12}">
      <dgm:prSet/>
      <dgm:spPr/>
      <dgm:t>
        <a:bodyPr/>
        <a:lstStyle/>
        <a:p>
          <a:endParaRPr lang="en-US"/>
        </a:p>
      </dgm:t>
    </dgm:pt>
    <dgm:pt modelId="{D92E24EC-F3C7-4EFE-9F10-BB3F41F5E3D2}">
      <dgm:prSet/>
      <dgm:spPr/>
      <dgm:t>
        <a:bodyPr/>
        <a:lstStyle/>
        <a:p>
          <a:r>
            <a:rPr lang="en-US" baseline="0"/>
            <a:t>No “springing” power</a:t>
          </a:r>
          <a:endParaRPr lang="en-US"/>
        </a:p>
      </dgm:t>
    </dgm:pt>
    <dgm:pt modelId="{FC519BE4-CDE0-4EEA-84DB-89FDE22B4211}" type="parTrans" cxnId="{B16C4D6E-D2F3-4E8F-911E-A57BEF1FC6A4}">
      <dgm:prSet/>
      <dgm:spPr/>
      <dgm:t>
        <a:bodyPr/>
        <a:lstStyle/>
        <a:p>
          <a:endParaRPr lang="en-US"/>
        </a:p>
      </dgm:t>
    </dgm:pt>
    <dgm:pt modelId="{CE57952A-03B0-41CB-B50B-07D4290E3B44}" type="sibTrans" cxnId="{B16C4D6E-D2F3-4E8F-911E-A57BEF1FC6A4}">
      <dgm:prSet/>
      <dgm:spPr/>
      <dgm:t>
        <a:bodyPr/>
        <a:lstStyle/>
        <a:p>
          <a:endParaRPr lang="en-US"/>
        </a:p>
      </dgm:t>
    </dgm:pt>
    <dgm:pt modelId="{52ACB2FB-ADF4-4D9D-997D-B03C947367E7}">
      <dgm:prSet/>
      <dgm:spPr/>
      <dgm:t>
        <a:bodyPr/>
        <a:lstStyle/>
        <a:p>
          <a:r>
            <a:rPr lang="en-US"/>
            <a:t>TRUSTS</a:t>
          </a:r>
        </a:p>
      </dgm:t>
    </dgm:pt>
    <dgm:pt modelId="{A74E5A3A-F222-4427-806F-DD13E43FEFCB}" type="parTrans" cxnId="{986D8C6D-7D63-4054-8178-D891449EF86D}">
      <dgm:prSet/>
      <dgm:spPr/>
      <dgm:t>
        <a:bodyPr/>
        <a:lstStyle/>
        <a:p>
          <a:endParaRPr lang="en-US"/>
        </a:p>
      </dgm:t>
    </dgm:pt>
    <dgm:pt modelId="{FAAEDFB3-2FF8-4A7D-B934-328E1AAD2820}" type="sibTrans" cxnId="{986D8C6D-7D63-4054-8178-D891449EF86D}">
      <dgm:prSet/>
      <dgm:spPr/>
      <dgm:t>
        <a:bodyPr/>
        <a:lstStyle/>
        <a:p>
          <a:endParaRPr lang="en-US"/>
        </a:p>
      </dgm:t>
    </dgm:pt>
    <dgm:pt modelId="{E03A281F-FB85-4463-B3E0-D934CFE7DBFC}">
      <dgm:prSet/>
      <dgm:spPr/>
      <dgm:t>
        <a:bodyPr/>
        <a:lstStyle/>
        <a:p>
          <a:r>
            <a:rPr lang="en-US" baseline="0"/>
            <a:t>Special Needs Trusts (d4(a) vs. d4(c))</a:t>
          </a:r>
          <a:endParaRPr lang="en-US"/>
        </a:p>
      </dgm:t>
    </dgm:pt>
    <dgm:pt modelId="{4B627DE0-5876-4530-9EB4-D13FAA479F28}" type="parTrans" cxnId="{0828B23F-9EF0-44D5-96F1-5AA64D27F2D3}">
      <dgm:prSet/>
      <dgm:spPr/>
      <dgm:t>
        <a:bodyPr/>
        <a:lstStyle/>
        <a:p>
          <a:endParaRPr lang="en-US"/>
        </a:p>
      </dgm:t>
    </dgm:pt>
    <dgm:pt modelId="{17F9F669-519F-482A-9D2B-A0B36A3B9D90}" type="sibTrans" cxnId="{0828B23F-9EF0-44D5-96F1-5AA64D27F2D3}">
      <dgm:prSet/>
      <dgm:spPr/>
      <dgm:t>
        <a:bodyPr/>
        <a:lstStyle/>
        <a:p>
          <a:endParaRPr lang="en-US"/>
        </a:p>
      </dgm:t>
    </dgm:pt>
    <dgm:pt modelId="{D0C34FA1-FC27-4DEB-AC2B-E3C1F5A24D1B}">
      <dgm:prSet/>
      <dgm:spPr/>
      <dgm:t>
        <a:bodyPr/>
        <a:lstStyle/>
        <a:p>
          <a:r>
            <a:rPr lang="en-US"/>
            <a:t>Third party v. First party</a:t>
          </a:r>
        </a:p>
      </dgm:t>
    </dgm:pt>
    <dgm:pt modelId="{53E596B4-6CF6-4A14-B333-A829C17DCC5D}" type="parTrans" cxnId="{F5EA84E4-0D4F-4457-897D-A537FF89E26D}">
      <dgm:prSet/>
      <dgm:spPr/>
      <dgm:t>
        <a:bodyPr/>
        <a:lstStyle/>
        <a:p>
          <a:endParaRPr lang="en-US"/>
        </a:p>
      </dgm:t>
    </dgm:pt>
    <dgm:pt modelId="{0FBADDA5-26C9-434B-AF48-654E78CA0B0D}" type="sibTrans" cxnId="{F5EA84E4-0D4F-4457-897D-A537FF89E26D}">
      <dgm:prSet/>
      <dgm:spPr/>
      <dgm:t>
        <a:bodyPr/>
        <a:lstStyle/>
        <a:p>
          <a:endParaRPr lang="en-US"/>
        </a:p>
      </dgm:t>
    </dgm:pt>
    <dgm:pt modelId="{49912795-4298-440C-9E6C-9630A53E4A57}">
      <dgm:prSet/>
      <dgm:spPr/>
      <dgm:t>
        <a:bodyPr/>
        <a:lstStyle/>
        <a:p>
          <a:r>
            <a:rPr lang="en-US" baseline="0"/>
            <a:t>Medicaid Asset Protection Trusts</a:t>
          </a:r>
          <a:endParaRPr lang="en-US"/>
        </a:p>
      </dgm:t>
    </dgm:pt>
    <dgm:pt modelId="{74E7C303-C5C5-464A-B221-F07F3BCD0828}" type="parTrans" cxnId="{6F7754BB-4B99-45FB-8DB2-8373205AE43E}">
      <dgm:prSet/>
      <dgm:spPr/>
      <dgm:t>
        <a:bodyPr/>
        <a:lstStyle/>
        <a:p>
          <a:endParaRPr lang="en-US"/>
        </a:p>
      </dgm:t>
    </dgm:pt>
    <dgm:pt modelId="{98D44ACC-07F6-419D-877D-3A50C6B44612}" type="sibTrans" cxnId="{6F7754BB-4B99-45FB-8DB2-8373205AE43E}">
      <dgm:prSet/>
      <dgm:spPr/>
      <dgm:t>
        <a:bodyPr/>
        <a:lstStyle/>
        <a:p>
          <a:endParaRPr lang="en-US"/>
        </a:p>
      </dgm:t>
    </dgm:pt>
    <dgm:pt modelId="{A1DDC752-B250-4B0A-905B-E7BE35E2ECB9}">
      <dgm:prSet/>
      <dgm:spPr/>
      <dgm:t>
        <a:bodyPr/>
        <a:lstStyle/>
        <a:p>
          <a:r>
            <a:rPr lang="en-US"/>
            <a:t>DESIGNATION OF GUARDIAN FOR MINOR CHILDREN/DISABLED LOVED ONES</a:t>
          </a:r>
        </a:p>
      </dgm:t>
    </dgm:pt>
    <dgm:pt modelId="{B742DB99-DAB6-4F92-B311-D10C9A725F4D}" type="parTrans" cxnId="{516F0614-5418-405E-9CEC-E1C1011BBDF3}">
      <dgm:prSet/>
      <dgm:spPr/>
      <dgm:t>
        <a:bodyPr/>
        <a:lstStyle/>
        <a:p>
          <a:endParaRPr lang="en-US"/>
        </a:p>
      </dgm:t>
    </dgm:pt>
    <dgm:pt modelId="{154578E2-E1E2-469A-BB11-02E2A374AF4C}" type="sibTrans" cxnId="{516F0614-5418-405E-9CEC-E1C1011BBDF3}">
      <dgm:prSet/>
      <dgm:spPr/>
      <dgm:t>
        <a:bodyPr/>
        <a:lstStyle/>
        <a:p>
          <a:endParaRPr lang="en-US"/>
        </a:p>
      </dgm:t>
    </dgm:pt>
    <dgm:pt modelId="{8B3DB1C6-BA55-454E-A510-6FA334329F98}">
      <dgm:prSet/>
      <dgm:spPr/>
      <dgm:t>
        <a:bodyPr/>
        <a:lstStyle/>
        <a:p>
          <a:r>
            <a:rPr lang="en-US"/>
            <a:t>LIVING TRUSTS</a:t>
          </a:r>
        </a:p>
      </dgm:t>
    </dgm:pt>
    <dgm:pt modelId="{E7C9A2D4-FC91-44E0-9F9C-36BB11D144C0}" type="parTrans" cxnId="{DB4651BC-DE16-423A-85CA-C02FDC2A8606}">
      <dgm:prSet/>
      <dgm:spPr/>
      <dgm:t>
        <a:bodyPr/>
        <a:lstStyle/>
        <a:p>
          <a:endParaRPr lang="en-US"/>
        </a:p>
      </dgm:t>
    </dgm:pt>
    <dgm:pt modelId="{2B5C02FE-41C5-439F-9574-C49967E3CE1D}" type="sibTrans" cxnId="{DB4651BC-DE16-423A-85CA-C02FDC2A8606}">
      <dgm:prSet/>
      <dgm:spPr/>
      <dgm:t>
        <a:bodyPr/>
        <a:lstStyle/>
        <a:p>
          <a:endParaRPr lang="en-US"/>
        </a:p>
      </dgm:t>
    </dgm:pt>
    <dgm:pt modelId="{7BBB0C48-C81E-47CA-B2A7-FB313CF1AB08}">
      <dgm:prSet/>
      <dgm:spPr/>
      <dgm:t>
        <a:bodyPr/>
        <a:lstStyle/>
        <a:p>
          <a:r>
            <a:rPr lang="en-US" baseline="0"/>
            <a:t>Trust Protectors</a:t>
          </a:r>
          <a:endParaRPr lang="en-US"/>
        </a:p>
      </dgm:t>
    </dgm:pt>
    <dgm:pt modelId="{3B202E2B-AF1B-41B2-B00E-A726B67DD6FB}" type="parTrans" cxnId="{F867FA97-1011-41CC-A1EB-4CBD444F5EAC}">
      <dgm:prSet/>
      <dgm:spPr/>
      <dgm:t>
        <a:bodyPr/>
        <a:lstStyle/>
        <a:p>
          <a:endParaRPr lang="en-US"/>
        </a:p>
      </dgm:t>
    </dgm:pt>
    <dgm:pt modelId="{0A13633D-EC2B-4BC4-BB19-F55A13F2543A}" type="sibTrans" cxnId="{F867FA97-1011-41CC-A1EB-4CBD444F5EAC}">
      <dgm:prSet/>
      <dgm:spPr/>
      <dgm:t>
        <a:bodyPr/>
        <a:lstStyle/>
        <a:p>
          <a:endParaRPr lang="en-US"/>
        </a:p>
      </dgm:t>
    </dgm:pt>
    <dgm:pt modelId="{7CCD40BC-03DF-4C13-83FF-E4E2814A5B06}">
      <dgm:prSet/>
      <dgm:spPr/>
      <dgm:t>
        <a:bodyPr/>
        <a:lstStyle/>
        <a:p>
          <a:r>
            <a:rPr lang="en-US"/>
            <a:t>MEDICAL DIRECTIVES/ LIVING WILLS</a:t>
          </a:r>
        </a:p>
      </dgm:t>
    </dgm:pt>
    <dgm:pt modelId="{5F9C0ACF-2073-43F2-B4D1-C17751FCFF11}" type="parTrans" cxnId="{C6D5CAC0-BE63-43E7-A32B-20806582A96B}">
      <dgm:prSet/>
      <dgm:spPr/>
      <dgm:t>
        <a:bodyPr/>
        <a:lstStyle/>
        <a:p>
          <a:endParaRPr lang="en-US"/>
        </a:p>
      </dgm:t>
    </dgm:pt>
    <dgm:pt modelId="{2405A1DE-758B-4A03-932B-4C42F71A58A0}" type="sibTrans" cxnId="{C6D5CAC0-BE63-43E7-A32B-20806582A96B}">
      <dgm:prSet/>
      <dgm:spPr/>
      <dgm:t>
        <a:bodyPr/>
        <a:lstStyle/>
        <a:p>
          <a:endParaRPr lang="en-US"/>
        </a:p>
      </dgm:t>
    </dgm:pt>
    <dgm:pt modelId="{6C6E63A9-3B80-4F70-989C-B7EFCC64A921}">
      <dgm:prSet/>
      <dgm:spPr/>
      <dgm:t>
        <a:bodyPr/>
        <a:lstStyle/>
        <a:p>
          <a:r>
            <a:rPr lang="en-US"/>
            <a:t>GIFTING</a:t>
          </a:r>
        </a:p>
      </dgm:t>
    </dgm:pt>
    <dgm:pt modelId="{C25B5B03-1A19-4243-BEF0-AA304A830923}" type="parTrans" cxnId="{8E2AC188-4511-42B7-B7D4-4D5F15F86DBF}">
      <dgm:prSet/>
      <dgm:spPr/>
      <dgm:t>
        <a:bodyPr/>
        <a:lstStyle/>
        <a:p>
          <a:endParaRPr lang="en-US"/>
        </a:p>
      </dgm:t>
    </dgm:pt>
    <dgm:pt modelId="{12EDC9A8-7C7D-4B92-8CCF-1ECAE5A323F0}" type="sibTrans" cxnId="{8E2AC188-4511-42B7-B7D4-4D5F15F86DBF}">
      <dgm:prSet/>
      <dgm:spPr/>
      <dgm:t>
        <a:bodyPr/>
        <a:lstStyle/>
        <a:p>
          <a:endParaRPr lang="en-US"/>
        </a:p>
      </dgm:t>
    </dgm:pt>
    <dgm:pt modelId="{094114DD-74A5-4A89-8617-FE4F44ABB35C}">
      <dgm:prSet/>
      <dgm:spPr/>
      <dgm:t>
        <a:bodyPr/>
        <a:lstStyle/>
        <a:p>
          <a:r>
            <a:rPr lang="en-US" baseline="0"/>
            <a:t>Medicaid Pre-crisis planning</a:t>
          </a:r>
          <a:endParaRPr lang="en-US"/>
        </a:p>
      </dgm:t>
    </dgm:pt>
    <dgm:pt modelId="{60760918-9E54-4AAB-9AAD-8154B9ED6D07}" type="parTrans" cxnId="{1CB635EE-DB72-4855-99F7-E67869AB1541}">
      <dgm:prSet/>
      <dgm:spPr/>
      <dgm:t>
        <a:bodyPr/>
        <a:lstStyle/>
        <a:p>
          <a:endParaRPr lang="en-US"/>
        </a:p>
      </dgm:t>
    </dgm:pt>
    <dgm:pt modelId="{FFA3404A-3764-45E1-B29A-695C40917C9E}" type="sibTrans" cxnId="{1CB635EE-DB72-4855-99F7-E67869AB1541}">
      <dgm:prSet/>
      <dgm:spPr/>
      <dgm:t>
        <a:bodyPr/>
        <a:lstStyle/>
        <a:p>
          <a:endParaRPr lang="en-US"/>
        </a:p>
      </dgm:t>
    </dgm:pt>
    <dgm:pt modelId="{2A4E2B6D-278C-46AC-856B-AE21203843F7}" type="pres">
      <dgm:prSet presAssocID="{B1C75542-3AED-4B5D-9FBF-271BD0B50B10}" presName="diagram" presStyleCnt="0">
        <dgm:presLayoutVars>
          <dgm:dir/>
          <dgm:resizeHandles val="exact"/>
        </dgm:presLayoutVars>
      </dgm:prSet>
      <dgm:spPr/>
    </dgm:pt>
    <dgm:pt modelId="{59F708C2-694F-40E6-AFE2-2C28AC3F890A}" type="pres">
      <dgm:prSet presAssocID="{6DC2787A-362F-43C9-BA12-E31FBC1464E4}" presName="node" presStyleLbl="node1" presStyleIdx="0" presStyleCnt="7">
        <dgm:presLayoutVars>
          <dgm:bulletEnabled val="1"/>
        </dgm:presLayoutVars>
      </dgm:prSet>
      <dgm:spPr/>
    </dgm:pt>
    <dgm:pt modelId="{68DE4528-03FA-4850-A87D-53FA7B130597}" type="pres">
      <dgm:prSet presAssocID="{10D36281-F387-4652-9FAA-AB438F47D500}" presName="sibTrans" presStyleCnt="0"/>
      <dgm:spPr/>
    </dgm:pt>
    <dgm:pt modelId="{BB1369D5-62E3-4803-95B3-94F349374210}" type="pres">
      <dgm:prSet presAssocID="{F7CDEFC6-BAC7-4DD4-806D-AFAC1109AFBC}" presName="node" presStyleLbl="node1" presStyleIdx="1" presStyleCnt="7">
        <dgm:presLayoutVars>
          <dgm:bulletEnabled val="1"/>
        </dgm:presLayoutVars>
      </dgm:prSet>
      <dgm:spPr/>
    </dgm:pt>
    <dgm:pt modelId="{055268E9-1CFE-40CA-B93D-338D6790CA8F}" type="pres">
      <dgm:prSet presAssocID="{D6B3D458-87DA-4B12-BA2D-2AA4A03BDA4B}" presName="sibTrans" presStyleCnt="0"/>
      <dgm:spPr/>
    </dgm:pt>
    <dgm:pt modelId="{EB91989D-DAE2-4B30-9220-1C93D4774DBE}" type="pres">
      <dgm:prSet presAssocID="{52ACB2FB-ADF4-4D9D-997D-B03C947367E7}" presName="node" presStyleLbl="node1" presStyleIdx="2" presStyleCnt="7">
        <dgm:presLayoutVars>
          <dgm:bulletEnabled val="1"/>
        </dgm:presLayoutVars>
      </dgm:prSet>
      <dgm:spPr/>
    </dgm:pt>
    <dgm:pt modelId="{7E114CB5-4B5E-42C6-A1A3-B30202B8D44D}" type="pres">
      <dgm:prSet presAssocID="{FAAEDFB3-2FF8-4A7D-B934-328E1AAD2820}" presName="sibTrans" presStyleCnt="0"/>
      <dgm:spPr/>
    </dgm:pt>
    <dgm:pt modelId="{734ACF68-C979-462C-B4A0-E045BCDBAE84}" type="pres">
      <dgm:prSet presAssocID="{A1DDC752-B250-4B0A-905B-E7BE35E2ECB9}" presName="node" presStyleLbl="node1" presStyleIdx="3" presStyleCnt="7">
        <dgm:presLayoutVars>
          <dgm:bulletEnabled val="1"/>
        </dgm:presLayoutVars>
      </dgm:prSet>
      <dgm:spPr/>
    </dgm:pt>
    <dgm:pt modelId="{B0321BED-F68A-43F2-9BBF-9B9AD5AC51B9}" type="pres">
      <dgm:prSet presAssocID="{154578E2-E1E2-469A-BB11-02E2A374AF4C}" presName="sibTrans" presStyleCnt="0"/>
      <dgm:spPr/>
    </dgm:pt>
    <dgm:pt modelId="{842F35E8-0858-4926-8C61-AEAED1675EB6}" type="pres">
      <dgm:prSet presAssocID="{8B3DB1C6-BA55-454E-A510-6FA334329F98}" presName="node" presStyleLbl="node1" presStyleIdx="4" presStyleCnt="7">
        <dgm:presLayoutVars>
          <dgm:bulletEnabled val="1"/>
        </dgm:presLayoutVars>
      </dgm:prSet>
      <dgm:spPr/>
    </dgm:pt>
    <dgm:pt modelId="{E0969D5F-E91A-49CA-9BE1-4043EB3DBF50}" type="pres">
      <dgm:prSet presAssocID="{2B5C02FE-41C5-439F-9574-C49967E3CE1D}" presName="sibTrans" presStyleCnt="0"/>
      <dgm:spPr/>
    </dgm:pt>
    <dgm:pt modelId="{5F35A0AF-59EA-4821-A050-7B3D1415495B}" type="pres">
      <dgm:prSet presAssocID="{7CCD40BC-03DF-4C13-83FF-E4E2814A5B06}" presName="node" presStyleLbl="node1" presStyleIdx="5" presStyleCnt="7">
        <dgm:presLayoutVars>
          <dgm:bulletEnabled val="1"/>
        </dgm:presLayoutVars>
      </dgm:prSet>
      <dgm:spPr/>
    </dgm:pt>
    <dgm:pt modelId="{282200E7-F8C3-4280-9B4D-AFB0EBE1D968}" type="pres">
      <dgm:prSet presAssocID="{2405A1DE-758B-4A03-932B-4C42F71A58A0}" presName="sibTrans" presStyleCnt="0"/>
      <dgm:spPr/>
    </dgm:pt>
    <dgm:pt modelId="{BA9155AB-B87C-4AEF-ABF2-E53CBDFD925F}" type="pres">
      <dgm:prSet presAssocID="{6C6E63A9-3B80-4F70-989C-B7EFCC64A921}" presName="node" presStyleLbl="node1" presStyleIdx="6" presStyleCnt="7">
        <dgm:presLayoutVars>
          <dgm:bulletEnabled val="1"/>
        </dgm:presLayoutVars>
      </dgm:prSet>
      <dgm:spPr/>
    </dgm:pt>
  </dgm:ptLst>
  <dgm:cxnLst>
    <dgm:cxn modelId="{9A931302-2609-471B-874A-730E78D4BE6F}" type="presOf" srcId="{6C6E63A9-3B80-4F70-989C-B7EFCC64A921}" destId="{BA9155AB-B87C-4AEF-ABF2-E53CBDFD925F}" srcOrd="0" destOrd="0" presId="urn:microsoft.com/office/officeart/2005/8/layout/default"/>
    <dgm:cxn modelId="{32CB5805-0F09-469A-86C6-7AFCD80EFBC6}" type="presOf" srcId="{49912795-4298-440C-9E6C-9630A53E4A57}" destId="{EB91989D-DAE2-4B30-9220-1C93D4774DBE}" srcOrd="0" destOrd="3" presId="urn:microsoft.com/office/officeart/2005/8/layout/default"/>
    <dgm:cxn modelId="{955F2B06-761E-4769-BBCB-8C823D19384D}" type="presOf" srcId="{E03A281F-FB85-4463-B3E0-D934CFE7DBFC}" destId="{EB91989D-DAE2-4B30-9220-1C93D4774DBE}" srcOrd="0" destOrd="1" presId="urn:microsoft.com/office/officeart/2005/8/layout/default"/>
    <dgm:cxn modelId="{6C71950A-C29E-4A2F-A67F-67C9EBB8211E}" type="presOf" srcId="{094114DD-74A5-4A89-8617-FE4F44ABB35C}" destId="{BA9155AB-B87C-4AEF-ABF2-E53CBDFD925F}" srcOrd="0" destOrd="1" presId="urn:microsoft.com/office/officeart/2005/8/layout/default"/>
    <dgm:cxn modelId="{86A7C10C-C57D-4D05-94DD-3B65E1E75F12}" srcId="{F7CDEFC6-BAC7-4DD4-806D-AFAC1109AFBC}" destId="{DF0949AF-061C-4B08-AABA-C6B24554EDA7}" srcOrd="0" destOrd="0" parTransId="{FCA080FE-0FD1-4799-ACDC-27A7B9686C72}" sibTransId="{9D1CC045-1B16-4819-879F-3A2A70A798B6}"/>
    <dgm:cxn modelId="{29F75D0D-23D0-4494-AA85-2DF7E0B02149}" type="presOf" srcId="{52ACB2FB-ADF4-4D9D-997D-B03C947367E7}" destId="{EB91989D-DAE2-4B30-9220-1C93D4774DBE}" srcOrd="0" destOrd="0" presId="urn:microsoft.com/office/officeart/2005/8/layout/default"/>
    <dgm:cxn modelId="{516F0614-5418-405E-9CEC-E1C1011BBDF3}" srcId="{B1C75542-3AED-4B5D-9FBF-271BD0B50B10}" destId="{A1DDC752-B250-4B0A-905B-E7BE35E2ECB9}" srcOrd="3" destOrd="0" parTransId="{B742DB99-DAB6-4F92-B311-D10C9A725F4D}" sibTransId="{154578E2-E1E2-469A-BB11-02E2A374AF4C}"/>
    <dgm:cxn modelId="{5349D71C-7809-46CA-8826-8A05AB8EA631}" type="presOf" srcId="{DF0949AF-061C-4B08-AABA-C6B24554EDA7}" destId="{BB1369D5-62E3-4803-95B3-94F349374210}" srcOrd="0" destOrd="1" presId="urn:microsoft.com/office/officeart/2005/8/layout/default"/>
    <dgm:cxn modelId="{C2151131-F951-4069-892B-DB1C3F3D28A6}" type="presOf" srcId="{D92E24EC-F3C7-4EFE-9F10-BB3F41F5E3D2}" destId="{BB1369D5-62E3-4803-95B3-94F349374210}" srcOrd="0" destOrd="2" presId="urn:microsoft.com/office/officeart/2005/8/layout/default"/>
    <dgm:cxn modelId="{E29CB434-A7EF-45FC-9BE7-730129D98F6D}" type="presOf" srcId="{6DC2787A-362F-43C9-BA12-E31FBC1464E4}" destId="{59F708C2-694F-40E6-AFE2-2C28AC3F890A}" srcOrd="0" destOrd="0" presId="urn:microsoft.com/office/officeart/2005/8/layout/default"/>
    <dgm:cxn modelId="{A0BEA239-E5FD-450E-B686-6FB39840C6B0}" type="presOf" srcId="{7CCD40BC-03DF-4C13-83FF-E4E2814A5B06}" destId="{5F35A0AF-59EA-4821-A050-7B3D1415495B}" srcOrd="0" destOrd="0" presId="urn:microsoft.com/office/officeart/2005/8/layout/default"/>
    <dgm:cxn modelId="{0960A93A-EBF6-48BE-843A-2D074BEA3A2F}" srcId="{B1C75542-3AED-4B5D-9FBF-271BD0B50B10}" destId="{6DC2787A-362F-43C9-BA12-E31FBC1464E4}" srcOrd="0" destOrd="0" parTransId="{892D66D1-EBA7-4362-80B9-E49F3B9BEBC5}" sibTransId="{10D36281-F387-4652-9FAA-AB438F47D500}"/>
    <dgm:cxn modelId="{0828B23F-9EF0-44D5-96F1-5AA64D27F2D3}" srcId="{52ACB2FB-ADF4-4D9D-997D-B03C947367E7}" destId="{E03A281F-FB85-4463-B3E0-D934CFE7DBFC}" srcOrd="0" destOrd="0" parTransId="{4B627DE0-5876-4530-9EB4-D13FAA479F28}" sibTransId="{17F9F669-519F-482A-9D2B-A0B36A3B9D90}"/>
    <dgm:cxn modelId="{70FB865D-E34A-4AB8-9453-4F2857AD396E}" srcId="{6DC2787A-362F-43C9-BA12-E31FBC1464E4}" destId="{D742576B-8413-4DAA-94EA-B4049BB33585}" srcOrd="0" destOrd="0" parTransId="{110D3839-CBD6-412D-9924-571B961169FE}" sibTransId="{7B2FF200-8496-4049-BA28-5889CA3523B0}"/>
    <dgm:cxn modelId="{7882CD46-2A22-4390-A31C-68545F90237F}" srcId="{B1C75542-3AED-4B5D-9FBF-271BD0B50B10}" destId="{F7CDEFC6-BAC7-4DD4-806D-AFAC1109AFBC}" srcOrd="1" destOrd="0" parTransId="{CF3081F6-CA24-4E22-87E9-F0BE0874FDB7}" sibTransId="{D6B3D458-87DA-4B12-BA2D-2AA4A03BDA4B}"/>
    <dgm:cxn modelId="{986D8C6D-7D63-4054-8178-D891449EF86D}" srcId="{B1C75542-3AED-4B5D-9FBF-271BD0B50B10}" destId="{52ACB2FB-ADF4-4D9D-997D-B03C947367E7}" srcOrd="2" destOrd="0" parTransId="{A74E5A3A-F222-4427-806F-DD13E43FEFCB}" sibTransId="{FAAEDFB3-2FF8-4A7D-B934-328E1AAD2820}"/>
    <dgm:cxn modelId="{B16C4D6E-D2F3-4E8F-911E-A57BEF1FC6A4}" srcId="{F7CDEFC6-BAC7-4DD4-806D-AFAC1109AFBC}" destId="{D92E24EC-F3C7-4EFE-9F10-BB3F41F5E3D2}" srcOrd="1" destOrd="0" parTransId="{FC519BE4-CDE0-4EEA-84DB-89FDE22B4211}" sibTransId="{CE57952A-03B0-41CB-B50B-07D4290E3B44}"/>
    <dgm:cxn modelId="{A400FD72-CD0D-4339-A3F1-075DCF5C9675}" type="presOf" srcId="{D0C34FA1-FC27-4DEB-AC2B-E3C1F5A24D1B}" destId="{EB91989D-DAE2-4B30-9220-1C93D4774DBE}" srcOrd="0" destOrd="2" presId="urn:microsoft.com/office/officeart/2005/8/layout/default"/>
    <dgm:cxn modelId="{24AB6254-029E-4E46-A634-FBB09788E82A}" type="presOf" srcId="{A1DDC752-B250-4B0A-905B-E7BE35E2ECB9}" destId="{734ACF68-C979-462C-B4A0-E045BCDBAE84}" srcOrd="0" destOrd="0" presId="urn:microsoft.com/office/officeart/2005/8/layout/default"/>
    <dgm:cxn modelId="{C1C2D278-A135-4454-B3B9-ECE6B134A3A3}" type="presOf" srcId="{B1C75542-3AED-4B5D-9FBF-271BD0B50B10}" destId="{2A4E2B6D-278C-46AC-856B-AE21203843F7}" srcOrd="0" destOrd="0" presId="urn:microsoft.com/office/officeart/2005/8/layout/default"/>
    <dgm:cxn modelId="{5D37107F-E621-47C4-8EB5-74E7B6442BDF}" type="presOf" srcId="{F7CDEFC6-BAC7-4DD4-806D-AFAC1109AFBC}" destId="{BB1369D5-62E3-4803-95B3-94F349374210}" srcOrd="0" destOrd="0" presId="urn:microsoft.com/office/officeart/2005/8/layout/default"/>
    <dgm:cxn modelId="{8E2AC188-4511-42B7-B7D4-4D5F15F86DBF}" srcId="{B1C75542-3AED-4B5D-9FBF-271BD0B50B10}" destId="{6C6E63A9-3B80-4F70-989C-B7EFCC64A921}" srcOrd="6" destOrd="0" parTransId="{C25B5B03-1A19-4243-BEF0-AA304A830923}" sibTransId="{12EDC9A8-7C7D-4B92-8CCF-1ECAE5A323F0}"/>
    <dgm:cxn modelId="{F867FA97-1011-41CC-A1EB-4CBD444F5EAC}" srcId="{8B3DB1C6-BA55-454E-A510-6FA334329F98}" destId="{7BBB0C48-C81E-47CA-B2A7-FB313CF1AB08}" srcOrd="0" destOrd="0" parTransId="{3B202E2B-AF1B-41B2-B00E-A726B67DD6FB}" sibTransId="{0A13633D-EC2B-4BC4-BB19-F55A13F2543A}"/>
    <dgm:cxn modelId="{30A688A7-525D-4980-A2C4-670FCEC8CC6B}" type="presOf" srcId="{8B3DB1C6-BA55-454E-A510-6FA334329F98}" destId="{842F35E8-0858-4926-8C61-AEAED1675EB6}" srcOrd="0" destOrd="0" presId="urn:microsoft.com/office/officeart/2005/8/layout/default"/>
    <dgm:cxn modelId="{6F7754BB-4B99-45FB-8DB2-8373205AE43E}" srcId="{52ACB2FB-ADF4-4D9D-997D-B03C947367E7}" destId="{49912795-4298-440C-9E6C-9630A53E4A57}" srcOrd="1" destOrd="0" parTransId="{74E7C303-C5C5-464A-B221-F07F3BCD0828}" sibTransId="{98D44ACC-07F6-419D-877D-3A50C6B44612}"/>
    <dgm:cxn modelId="{DB4651BC-DE16-423A-85CA-C02FDC2A8606}" srcId="{B1C75542-3AED-4B5D-9FBF-271BD0B50B10}" destId="{8B3DB1C6-BA55-454E-A510-6FA334329F98}" srcOrd="4" destOrd="0" parTransId="{E7C9A2D4-FC91-44E0-9F9C-36BB11D144C0}" sibTransId="{2B5C02FE-41C5-439F-9574-C49967E3CE1D}"/>
    <dgm:cxn modelId="{C6D5CAC0-BE63-43E7-A32B-20806582A96B}" srcId="{B1C75542-3AED-4B5D-9FBF-271BD0B50B10}" destId="{7CCD40BC-03DF-4C13-83FF-E4E2814A5B06}" srcOrd="5" destOrd="0" parTransId="{5F9C0ACF-2073-43F2-B4D1-C17751FCFF11}" sibTransId="{2405A1DE-758B-4A03-932B-4C42F71A58A0}"/>
    <dgm:cxn modelId="{5F4605DA-7847-4C31-A675-EC3BA780C81B}" type="presOf" srcId="{7BBB0C48-C81E-47CA-B2A7-FB313CF1AB08}" destId="{842F35E8-0858-4926-8C61-AEAED1675EB6}" srcOrd="0" destOrd="1" presId="urn:microsoft.com/office/officeart/2005/8/layout/default"/>
    <dgm:cxn modelId="{F5EA84E4-0D4F-4457-897D-A537FF89E26D}" srcId="{E03A281F-FB85-4463-B3E0-D934CFE7DBFC}" destId="{D0C34FA1-FC27-4DEB-AC2B-E3C1F5A24D1B}" srcOrd="0" destOrd="0" parTransId="{53E596B4-6CF6-4A14-B333-A829C17DCC5D}" sibTransId="{0FBADDA5-26C9-434B-AF48-654E78CA0B0D}"/>
    <dgm:cxn modelId="{1CB635EE-DB72-4855-99F7-E67869AB1541}" srcId="{6C6E63A9-3B80-4F70-989C-B7EFCC64A921}" destId="{094114DD-74A5-4A89-8617-FE4F44ABB35C}" srcOrd="0" destOrd="0" parTransId="{60760918-9E54-4AAB-9AAD-8154B9ED6D07}" sibTransId="{FFA3404A-3764-45E1-B29A-695C40917C9E}"/>
    <dgm:cxn modelId="{2A1522F8-6EBA-4B73-9714-0FC5EF023C7E}" type="presOf" srcId="{D742576B-8413-4DAA-94EA-B4049BB33585}" destId="{59F708C2-694F-40E6-AFE2-2C28AC3F890A}" srcOrd="0" destOrd="1" presId="urn:microsoft.com/office/officeart/2005/8/layout/default"/>
    <dgm:cxn modelId="{5DC61243-54F1-4521-9741-ED9DE9A802B4}" type="presParOf" srcId="{2A4E2B6D-278C-46AC-856B-AE21203843F7}" destId="{59F708C2-694F-40E6-AFE2-2C28AC3F890A}" srcOrd="0" destOrd="0" presId="urn:microsoft.com/office/officeart/2005/8/layout/default"/>
    <dgm:cxn modelId="{AECFFF95-FAAF-4828-AAE8-633819234642}" type="presParOf" srcId="{2A4E2B6D-278C-46AC-856B-AE21203843F7}" destId="{68DE4528-03FA-4850-A87D-53FA7B130597}" srcOrd="1" destOrd="0" presId="urn:microsoft.com/office/officeart/2005/8/layout/default"/>
    <dgm:cxn modelId="{3DB3D2CC-5CFA-4056-AC89-D1AFAF538D14}" type="presParOf" srcId="{2A4E2B6D-278C-46AC-856B-AE21203843F7}" destId="{BB1369D5-62E3-4803-95B3-94F349374210}" srcOrd="2" destOrd="0" presId="urn:microsoft.com/office/officeart/2005/8/layout/default"/>
    <dgm:cxn modelId="{C5C418AD-D329-4F49-A33C-FD0F58ACE28F}" type="presParOf" srcId="{2A4E2B6D-278C-46AC-856B-AE21203843F7}" destId="{055268E9-1CFE-40CA-B93D-338D6790CA8F}" srcOrd="3" destOrd="0" presId="urn:microsoft.com/office/officeart/2005/8/layout/default"/>
    <dgm:cxn modelId="{AF091BC1-C407-462C-BD09-BCBAD60B0B75}" type="presParOf" srcId="{2A4E2B6D-278C-46AC-856B-AE21203843F7}" destId="{EB91989D-DAE2-4B30-9220-1C93D4774DBE}" srcOrd="4" destOrd="0" presId="urn:microsoft.com/office/officeart/2005/8/layout/default"/>
    <dgm:cxn modelId="{2F6E881A-CADA-4D09-B2F4-92ECAF169D0A}" type="presParOf" srcId="{2A4E2B6D-278C-46AC-856B-AE21203843F7}" destId="{7E114CB5-4B5E-42C6-A1A3-B30202B8D44D}" srcOrd="5" destOrd="0" presId="urn:microsoft.com/office/officeart/2005/8/layout/default"/>
    <dgm:cxn modelId="{172D6C8C-38BF-4E0A-9E91-20821C2C0192}" type="presParOf" srcId="{2A4E2B6D-278C-46AC-856B-AE21203843F7}" destId="{734ACF68-C979-462C-B4A0-E045BCDBAE84}" srcOrd="6" destOrd="0" presId="urn:microsoft.com/office/officeart/2005/8/layout/default"/>
    <dgm:cxn modelId="{77381650-E44C-4AD9-A897-CBFC3B0E8182}" type="presParOf" srcId="{2A4E2B6D-278C-46AC-856B-AE21203843F7}" destId="{B0321BED-F68A-43F2-9BBF-9B9AD5AC51B9}" srcOrd="7" destOrd="0" presId="urn:microsoft.com/office/officeart/2005/8/layout/default"/>
    <dgm:cxn modelId="{DCC906A3-B5C0-478C-B174-8ADFDD4BDAC9}" type="presParOf" srcId="{2A4E2B6D-278C-46AC-856B-AE21203843F7}" destId="{842F35E8-0858-4926-8C61-AEAED1675EB6}" srcOrd="8" destOrd="0" presId="urn:microsoft.com/office/officeart/2005/8/layout/default"/>
    <dgm:cxn modelId="{B911FB9E-0769-4A01-9737-3A5030A9006D}" type="presParOf" srcId="{2A4E2B6D-278C-46AC-856B-AE21203843F7}" destId="{E0969D5F-E91A-49CA-9BE1-4043EB3DBF50}" srcOrd="9" destOrd="0" presId="urn:microsoft.com/office/officeart/2005/8/layout/default"/>
    <dgm:cxn modelId="{5425461C-961B-4C16-A66B-631D9F65BA06}" type="presParOf" srcId="{2A4E2B6D-278C-46AC-856B-AE21203843F7}" destId="{5F35A0AF-59EA-4821-A050-7B3D1415495B}" srcOrd="10" destOrd="0" presId="urn:microsoft.com/office/officeart/2005/8/layout/default"/>
    <dgm:cxn modelId="{376EC090-2ECC-4B59-9808-86A380C1B0F4}" type="presParOf" srcId="{2A4E2B6D-278C-46AC-856B-AE21203843F7}" destId="{282200E7-F8C3-4280-9B4D-AFB0EBE1D968}" srcOrd="11" destOrd="0" presId="urn:microsoft.com/office/officeart/2005/8/layout/default"/>
    <dgm:cxn modelId="{6841CDD3-046A-4A78-8BD1-D03D7A40A85D}" type="presParOf" srcId="{2A4E2B6D-278C-46AC-856B-AE21203843F7}" destId="{BA9155AB-B87C-4AEF-ABF2-E53CBDFD925F}" srcOrd="12"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E343193-0292-44A5-BA07-EDCCC8538BCC}"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09E1C247-EBB3-48E0-A783-F54F39153F09}">
      <dgm:prSet/>
      <dgm:spPr/>
      <dgm:t>
        <a:bodyPr/>
        <a:lstStyle/>
        <a:p>
          <a:r>
            <a:rPr lang="en-US" b="0" i="0"/>
            <a:t>Nursing Home Care</a:t>
          </a:r>
          <a:endParaRPr lang="en-US"/>
        </a:p>
      </dgm:t>
    </dgm:pt>
    <dgm:pt modelId="{6A56DF9F-ED0F-4465-89CA-3D49DE4215D9}" type="parTrans" cxnId="{49D63153-022A-446C-8AAF-EDF952A1A38A}">
      <dgm:prSet/>
      <dgm:spPr/>
      <dgm:t>
        <a:bodyPr/>
        <a:lstStyle/>
        <a:p>
          <a:endParaRPr lang="en-US"/>
        </a:p>
      </dgm:t>
    </dgm:pt>
    <dgm:pt modelId="{4836B363-E81E-4679-8323-AD7C8FCCAE81}" type="sibTrans" cxnId="{49D63153-022A-446C-8AAF-EDF952A1A38A}">
      <dgm:prSet/>
      <dgm:spPr/>
      <dgm:t>
        <a:bodyPr/>
        <a:lstStyle/>
        <a:p>
          <a:endParaRPr lang="en-US"/>
        </a:p>
      </dgm:t>
    </dgm:pt>
    <dgm:pt modelId="{6513F4BC-BDA3-4523-8A69-3D6376912786}">
      <dgm:prSet/>
      <dgm:spPr/>
      <dgm:t>
        <a:bodyPr/>
        <a:lstStyle/>
        <a:p>
          <a:r>
            <a:rPr lang="en-US" b="0" i="0"/>
            <a:t>Skilled nursing care</a:t>
          </a:r>
          <a:endParaRPr lang="en-US"/>
        </a:p>
      </dgm:t>
    </dgm:pt>
    <dgm:pt modelId="{C5A05969-A25E-490B-8584-906B3E4E8D85}" type="parTrans" cxnId="{C9E64288-29AC-4295-8B70-AE693DFAA469}">
      <dgm:prSet/>
      <dgm:spPr/>
      <dgm:t>
        <a:bodyPr/>
        <a:lstStyle/>
        <a:p>
          <a:endParaRPr lang="en-US"/>
        </a:p>
      </dgm:t>
    </dgm:pt>
    <dgm:pt modelId="{9BE3FDF2-3336-4F85-B27E-339A15CCCA28}" type="sibTrans" cxnId="{C9E64288-29AC-4295-8B70-AE693DFAA469}">
      <dgm:prSet/>
      <dgm:spPr/>
      <dgm:t>
        <a:bodyPr/>
        <a:lstStyle/>
        <a:p>
          <a:endParaRPr lang="en-US"/>
        </a:p>
      </dgm:t>
    </dgm:pt>
    <dgm:pt modelId="{C34D20F2-1894-4C38-972F-3C923268FAA9}">
      <dgm:prSet/>
      <dgm:spPr/>
      <dgm:t>
        <a:bodyPr/>
        <a:lstStyle/>
        <a:p>
          <a:r>
            <a:rPr lang="en-US" b="0" i="0"/>
            <a:t>Adult Day Care</a:t>
          </a:r>
          <a:endParaRPr lang="en-US"/>
        </a:p>
      </dgm:t>
    </dgm:pt>
    <dgm:pt modelId="{0E733FF2-0674-49D3-9A4D-FDF16655CA61}" type="parTrans" cxnId="{5D7EEB24-94E9-43C1-8372-5A89E2F4B19C}">
      <dgm:prSet/>
      <dgm:spPr/>
      <dgm:t>
        <a:bodyPr/>
        <a:lstStyle/>
        <a:p>
          <a:endParaRPr lang="en-US"/>
        </a:p>
      </dgm:t>
    </dgm:pt>
    <dgm:pt modelId="{88D69289-BBBF-4C6D-BAE1-412DA905F819}" type="sibTrans" cxnId="{5D7EEB24-94E9-43C1-8372-5A89E2F4B19C}">
      <dgm:prSet/>
      <dgm:spPr/>
      <dgm:t>
        <a:bodyPr/>
        <a:lstStyle/>
        <a:p>
          <a:endParaRPr lang="en-US"/>
        </a:p>
      </dgm:t>
    </dgm:pt>
    <dgm:pt modelId="{C7FF8235-C0F2-4117-8C6A-B06CD1E64C6B}">
      <dgm:prSet/>
      <dgm:spPr/>
      <dgm:t>
        <a:bodyPr/>
        <a:lstStyle/>
        <a:p>
          <a:r>
            <a:rPr lang="en-US" b="0" i="0"/>
            <a:t>Independent Living</a:t>
          </a:r>
          <a:endParaRPr lang="en-US"/>
        </a:p>
      </dgm:t>
    </dgm:pt>
    <dgm:pt modelId="{C3AF9F24-ABD4-4A6F-97DE-45D54DB1A34B}" type="parTrans" cxnId="{75252021-F767-4072-B029-B17716BC95AC}">
      <dgm:prSet/>
      <dgm:spPr/>
      <dgm:t>
        <a:bodyPr/>
        <a:lstStyle/>
        <a:p>
          <a:endParaRPr lang="en-US"/>
        </a:p>
      </dgm:t>
    </dgm:pt>
    <dgm:pt modelId="{E190DF70-CCC4-4DE9-8468-87A2B9596AF6}" type="sibTrans" cxnId="{75252021-F767-4072-B029-B17716BC95AC}">
      <dgm:prSet/>
      <dgm:spPr/>
      <dgm:t>
        <a:bodyPr/>
        <a:lstStyle/>
        <a:p>
          <a:endParaRPr lang="en-US"/>
        </a:p>
      </dgm:t>
    </dgm:pt>
    <dgm:pt modelId="{70390EDA-ADDF-4158-B226-5E9812D91B59}">
      <dgm:prSet/>
      <dgm:spPr/>
      <dgm:t>
        <a:bodyPr/>
        <a:lstStyle/>
        <a:p>
          <a:r>
            <a:rPr lang="en-US" b="0" i="0"/>
            <a:t>Home Health services</a:t>
          </a:r>
          <a:endParaRPr lang="en-US"/>
        </a:p>
      </dgm:t>
    </dgm:pt>
    <dgm:pt modelId="{6AB598B2-4927-410B-8DB1-9FC490EBC67B}" type="parTrans" cxnId="{D0943E64-CD3E-4137-8C18-650060F826BF}">
      <dgm:prSet/>
      <dgm:spPr/>
      <dgm:t>
        <a:bodyPr/>
        <a:lstStyle/>
        <a:p>
          <a:endParaRPr lang="en-US"/>
        </a:p>
      </dgm:t>
    </dgm:pt>
    <dgm:pt modelId="{50599858-B374-4F98-A0CB-BF440C721FCE}" type="sibTrans" cxnId="{D0943E64-CD3E-4137-8C18-650060F826BF}">
      <dgm:prSet/>
      <dgm:spPr/>
      <dgm:t>
        <a:bodyPr/>
        <a:lstStyle/>
        <a:p>
          <a:endParaRPr lang="en-US"/>
        </a:p>
      </dgm:t>
    </dgm:pt>
    <dgm:pt modelId="{667800C5-F224-4B6B-BE4B-A1EEECFBE488}" type="pres">
      <dgm:prSet presAssocID="{BE343193-0292-44A5-BA07-EDCCC8538BCC}" presName="linear" presStyleCnt="0">
        <dgm:presLayoutVars>
          <dgm:animLvl val="lvl"/>
          <dgm:resizeHandles val="exact"/>
        </dgm:presLayoutVars>
      </dgm:prSet>
      <dgm:spPr/>
    </dgm:pt>
    <dgm:pt modelId="{3FC9F0E5-C022-4745-B37F-9152F92E0C41}" type="pres">
      <dgm:prSet presAssocID="{09E1C247-EBB3-48E0-A783-F54F39153F09}" presName="parentText" presStyleLbl="node1" presStyleIdx="0" presStyleCnt="3">
        <dgm:presLayoutVars>
          <dgm:chMax val="0"/>
          <dgm:bulletEnabled val="1"/>
        </dgm:presLayoutVars>
      </dgm:prSet>
      <dgm:spPr/>
    </dgm:pt>
    <dgm:pt modelId="{A856376C-2E2A-499C-AC86-CB91A7B6A662}" type="pres">
      <dgm:prSet presAssocID="{09E1C247-EBB3-48E0-A783-F54F39153F09}" presName="childText" presStyleLbl="revTx" presStyleIdx="0" presStyleCnt="1">
        <dgm:presLayoutVars>
          <dgm:bulletEnabled val="1"/>
        </dgm:presLayoutVars>
      </dgm:prSet>
      <dgm:spPr/>
    </dgm:pt>
    <dgm:pt modelId="{FA508D82-BD4F-4919-A73D-03A308C2CD6F}" type="pres">
      <dgm:prSet presAssocID="{C7FF8235-C0F2-4117-8C6A-B06CD1E64C6B}" presName="parentText" presStyleLbl="node1" presStyleIdx="1" presStyleCnt="3">
        <dgm:presLayoutVars>
          <dgm:chMax val="0"/>
          <dgm:bulletEnabled val="1"/>
        </dgm:presLayoutVars>
      </dgm:prSet>
      <dgm:spPr/>
    </dgm:pt>
    <dgm:pt modelId="{EF4B0BBD-1433-4DAA-A3E3-E78D33201542}" type="pres">
      <dgm:prSet presAssocID="{E190DF70-CCC4-4DE9-8468-87A2B9596AF6}" presName="spacer" presStyleCnt="0"/>
      <dgm:spPr/>
    </dgm:pt>
    <dgm:pt modelId="{8C6603CC-8BA8-4F1D-88FD-63BD8D2793FB}" type="pres">
      <dgm:prSet presAssocID="{70390EDA-ADDF-4158-B226-5E9812D91B59}" presName="parentText" presStyleLbl="node1" presStyleIdx="2" presStyleCnt="3">
        <dgm:presLayoutVars>
          <dgm:chMax val="0"/>
          <dgm:bulletEnabled val="1"/>
        </dgm:presLayoutVars>
      </dgm:prSet>
      <dgm:spPr/>
    </dgm:pt>
  </dgm:ptLst>
  <dgm:cxnLst>
    <dgm:cxn modelId="{75252021-F767-4072-B029-B17716BC95AC}" srcId="{BE343193-0292-44A5-BA07-EDCCC8538BCC}" destId="{C7FF8235-C0F2-4117-8C6A-B06CD1E64C6B}" srcOrd="1" destOrd="0" parTransId="{C3AF9F24-ABD4-4A6F-97DE-45D54DB1A34B}" sibTransId="{E190DF70-CCC4-4DE9-8468-87A2B9596AF6}"/>
    <dgm:cxn modelId="{5D7EEB24-94E9-43C1-8372-5A89E2F4B19C}" srcId="{09E1C247-EBB3-48E0-A783-F54F39153F09}" destId="{C34D20F2-1894-4C38-972F-3C923268FAA9}" srcOrd="1" destOrd="0" parTransId="{0E733FF2-0674-49D3-9A4D-FDF16655CA61}" sibTransId="{88D69289-BBBF-4C6D-BAE1-412DA905F819}"/>
    <dgm:cxn modelId="{0362E236-0EB6-49EF-BD46-C860DF52F877}" type="presOf" srcId="{6513F4BC-BDA3-4523-8A69-3D6376912786}" destId="{A856376C-2E2A-499C-AC86-CB91A7B6A662}" srcOrd="0" destOrd="0" presId="urn:microsoft.com/office/officeart/2005/8/layout/vList2"/>
    <dgm:cxn modelId="{D0943E64-CD3E-4137-8C18-650060F826BF}" srcId="{BE343193-0292-44A5-BA07-EDCCC8538BCC}" destId="{70390EDA-ADDF-4158-B226-5E9812D91B59}" srcOrd="2" destOrd="0" parTransId="{6AB598B2-4927-410B-8DB1-9FC490EBC67B}" sibTransId="{50599858-B374-4F98-A0CB-BF440C721FCE}"/>
    <dgm:cxn modelId="{4EDC8267-8690-42A4-BCFE-5404ADF7D108}" type="presOf" srcId="{09E1C247-EBB3-48E0-A783-F54F39153F09}" destId="{3FC9F0E5-C022-4745-B37F-9152F92E0C41}" srcOrd="0" destOrd="0" presId="urn:microsoft.com/office/officeart/2005/8/layout/vList2"/>
    <dgm:cxn modelId="{49D63153-022A-446C-8AAF-EDF952A1A38A}" srcId="{BE343193-0292-44A5-BA07-EDCCC8538BCC}" destId="{09E1C247-EBB3-48E0-A783-F54F39153F09}" srcOrd="0" destOrd="0" parTransId="{6A56DF9F-ED0F-4465-89CA-3D49DE4215D9}" sibTransId="{4836B363-E81E-4679-8323-AD7C8FCCAE81}"/>
    <dgm:cxn modelId="{DB6A7E87-0FAC-4B79-BD12-B40030AEFE49}" type="presOf" srcId="{BE343193-0292-44A5-BA07-EDCCC8538BCC}" destId="{667800C5-F224-4B6B-BE4B-A1EEECFBE488}" srcOrd="0" destOrd="0" presId="urn:microsoft.com/office/officeart/2005/8/layout/vList2"/>
    <dgm:cxn modelId="{C9E64288-29AC-4295-8B70-AE693DFAA469}" srcId="{09E1C247-EBB3-48E0-A783-F54F39153F09}" destId="{6513F4BC-BDA3-4523-8A69-3D6376912786}" srcOrd="0" destOrd="0" parTransId="{C5A05969-A25E-490B-8584-906B3E4E8D85}" sibTransId="{9BE3FDF2-3336-4F85-B27E-339A15CCCA28}"/>
    <dgm:cxn modelId="{D728E0B4-DE52-4B70-8330-A531FB86598B}" type="presOf" srcId="{C34D20F2-1894-4C38-972F-3C923268FAA9}" destId="{A856376C-2E2A-499C-AC86-CB91A7B6A662}" srcOrd="0" destOrd="1" presId="urn:microsoft.com/office/officeart/2005/8/layout/vList2"/>
    <dgm:cxn modelId="{B5BB32CC-EB7B-4EA5-82A1-133F9929D2BA}" type="presOf" srcId="{70390EDA-ADDF-4158-B226-5E9812D91B59}" destId="{8C6603CC-8BA8-4F1D-88FD-63BD8D2793FB}" srcOrd="0" destOrd="0" presId="urn:microsoft.com/office/officeart/2005/8/layout/vList2"/>
    <dgm:cxn modelId="{194598FD-10AD-4D8B-B39F-786AA2E0F131}" type="presOf" srcId="{C7FF8235-C0F2-4117-8C6A-B06CD1E64C6B}" destId="{FA508D82-BD4F-4919-A73D-03A308C2CD6F}" srcOrd="0" destOrd="0" presId="urn:microsoft.com/office/officeart/2005/8/layout/vList2"/>
    <dgm:cxn modelId="{9CE8B027-F91F-477B-8B2D-206774EBDC04}" type="presParOf" srcId="{667800C5-F224-4B6B-BE4B-A1EEECFBE488}" destId="{3FC9F0E5-C022-4745-B37F-9152F92E0C41}" srcOrd="0" destOrd="0" presId="urn:microsoft.com/office/officeart/2005/8/layout/vList2"/>
    <dgm:cxn modelId="{F3626485-E0B4-4EAB-9098-45BF20429FA6}" type="presParOf" srcId="{667800C5-F224-4B6B-BE4B-A1EEECFBE488}" destId="{A856376C-2E2A-499C-AC86-CB91A7B6A662}" srcOrd="1" destOrd="0" presId="urn:microsoft.com/office/officeart/2005/8/layout/vList2"/>
    <dgm:cxn modelId="{B61ED95F-B480-450E-A88D-C4624B1FC853}" type="presParOf" srcId="{667800C5-F224-4B6B-BE4B-A1EEECFBE488}" destId="{FA508D82-BD4F-4919-A73D-03A308C2CD6F}" srcOrd="2" destOrd="0" presId="urn:microsoft.com/office/officeart/2005/8/layout/vList2"/>
    <dgm:cxn modelId="{21160E6E-5CBE-4625-82BC-4D8EDD082028}" type="presParOf" srcId="{667800C5-F224-4B6B-BE4B-A1EEECFBE488}" destId="{EF4B0BBD-1433-4DAA-A3E3-E78D33201542}" srcOrd="3" destOrd="0" presId="urn:microsoft.com/office/officeart/2005/8/layout/vList2"/>
    <dgm:cxn modelId="{641E662B-5771-467B-8C95-089461FFE28E}" type="presParOf" srcId="{667800C5-F224-4B6B-BE4B-A1EEECFBE488}" destId="{8C6603CC-8BA8-4F1D-88FD-63BD8D2793FB}"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AAE15B-14CE-49C5-973F-CA8581980CB0}">
      <dsp:nvSpPr>
        <dsp:cNvPr id="0" name=""/>
        <dsp:cNvSpPr/>
      </dsp:nvSpPr>
      <dsp:spPr>
        <a:xfrm>
          <a:off x="0" y="63137"/>
          <a:ext cx="4695825" cy="1003860"/>
        </a:xfrm>
        <a:prstGeom prst="roundRect">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Probate with a will – individual dies testate</a:t>
          </a:r>
        </a:p>
      </dsp:txBody>
      <dsp:txXfrm>
        <a:off x="49004" y="112141"/>
        <a:ext cx="4597817" cy="905852"/>
      </dsp:txXfrm>
    </dsp:sp>
    <dsp:sp modelId="{47BF4359-DD09-4166-A7A4-FDE86FA6894D}">
      <dsp:nvSpPr>
        <dsp:cNvPr id="0" name=""/>
        <dsp:cNvSpPr/>
      </dsp:nvSpPr>
      <dsp:spPr>
        <a:xfrm>
          <a:off x="0" y="1066997"/>
          <a:ext cx="4695825" cy="1991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092"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a:t>The will becomes an active document upon the death of the will maker and establishes the legatees for the designated property</a:t>
          </a:r>
        </a:p>
        <a:p>
          <a:pPr marL="228600" lvl="1" indent="-228600" algn="l" defTabSz="889000">
            <a:lnSpc>
              <a:spcPct val="90000"/>
            </a:lnSpc>
            <a:spcBef>
              <a:spcPct val="0"/>
            </a:spcBef>
            <a:spcAft>
              <a:spcPct val="20000"/>
            </a:spcAft>
            <a:buChar char="•"/>
          </a:pPr>
          <a:r>
            <a:rPr lang="en-US" sz="2000" kern="1200"/>
            <a:t>Will must be “filed” with the court and accepted</a:t>
          </a:r>
        </a:p>
      </dsp:txBody>
      <dsp:txXfrm>
        <a:off x="0" y="1066997"/>
        <a:ext cx="4695825" cy="1991340"/>
      </dsp:txXfrm>
    </dsp:sp>
    <dsp:sp modelId="{8B166669-0C9E-4367-BA9A-54842F82ED99}">
      <dsp:nvSpPr>
        <dsp:cNvPr id="0" name=""/>
        <dsp:cNvSpPr/>
      </dsp:nvSpPr>
      <dsp:spPr>
        <a:xfrm>
          <a:off x="0" y="3058337"/>
          <a:ext cx="4695825" cy="1003860"/>
        </a:xfrm>
        <a:prstGeom prst="roundRect">
          <a:avLst/>
        </a:prstGeom>
        <a:gradFill rotWithShape="0">
          <a:gsLst>
            <a:gs pos="0">
              <a:schemeClr val="accent2">
                <a:hueOff val="-19970570"/>
                <a:satOff val="-7567"/>
                <a:lumOff val="2352"/>
                <a:alphaOff val="0"/>
                <a:tint val="94000"/>
                <a:satMod val="103000"/>
                <a:lumMod val="102000"/>
              </a:schemeClr>
            </a:gs>
            <a:gs pos="50000">
              <a:schemeClr val="accent2">
                <a:hueOff val="-19970570"/>
                <a:satOff val="-7567"/>
                <a:lumOff val="2352"/>
                <a:alphaOff val="0"/>
                <a:shade val="100000"/>
                <a:satMod val="110000"/>
                <a:lumMod val="100000"/>
              </a:schemeClr>
            </a:gs>
            <a:gs pos="100000">
              <a:schemeClr val="accent2">
                <a:hueOff val="-19970570"/>
                <a:satOff val="-7567"/>
                <a:lumOff val="2352"/>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Probate without a will – individual dies intestate</a:t>
          </a:r>
        </a:p>
      </dsp:txBody>
      <dsp:txXfrm>
        <a:off x="49004" y="3107341"/>
        <a:ext cx="4597817" cy="905852"/>
      </dsp:txXfrm>
    </dsp:sp>
    <dsp:sp modelId="{9FC09838-6CBF-48F7-B9D9-0AFA10A677EB}">
      <dsp:nvSpPr>
        <dsp:cNvPr id="0" name=""/>
        <dsp:cNvSpPr/>
      </dsp:nvSpPr>
      <dsp:spPr>
        <a:xfrm>
          <a:off x="0" y="4062197"/>
          <a:ext cx="4695825" cy="1453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092"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a:t>The state laws on intestacy are used to determine the heirs of property owned by the deceased</a:t>
          </a:r>
        </a:p>
        <a:p>
          <a:pPr marL="228600" lvl="1" indent="-228600" algn="l" defTabSz="889000">
            <a:lnSpc>
              <a:spcPct val="90000"/>
            </a:lnSpc>
            <a:spcBef>
              <a:spcPct val="0"/>
            </a:spcBef>
            <a:spcAft>
              <a:spcPct val="20000"/>
            </a:spcAft>
            <a:buChar char="•"/>
          </a:pPr>
          <a:r>
            <a:rPr lang="en-US" sz="2000" kern="1200"/>
            <a:t>Intestate laws vary from state to state</a:t>
          </a:r>
        </a:p>
      </dsp:txBody>
      <dsp:txXfrm>
        <a:off x="0" y="4062197"/>
        <a:ext cx="4695825" cy="14531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1A1FAE-5DC6-4ED6-9582-DA66F233B254}">
      <dsp:nvSpPr>
        <dsp:cNvPr id="0" name=""/>
        <dsp:cNvSpPr/>
      </dsp:nvSpPr>
      <dsp:spPr>
        <a:xfrm>
          <a:off x="0" y="2629"/>
          <a:ext cx="4466744" cy="0"/>
        </a:xfrm>
        <a:prstGeom prst="line">
          <a:avLst/>
        </a:prstGeom>
        <a:gradFill rotWithShape="0">
          <a:gsLst>
            <a:gs pos="0">
              <a:schemeClr val="accent5">
                <a:hueOff val="0"/>
                <a:satOff val="0"/>
                <a:lumOff val="0"/>
                <a:alphaOff val="0"/>
                <a:tint val="94000"/>
                <a:satMod val="103000"/>
                <a:lumMod val="102000"/>
              </a:schemeClr>
            </a:gs>
            <a:gs pos="50000">
              <a:schemeClr val="accent5">
                <a:hueOff val="0"/>
                <a:satOff val="0"/>
                <a:lumOff val="0"/>
                <a:alphaOff val="0"/>
                <a:shade val="100000"/>
                <a:satMod val="110000"/>
                <a:lumMod val="100000"/>
              </a:schemeClr>
            </a:gs>
            <a:gs pos="100000">
              <a:schemeClr val="accent5">
                <a:hueOff val="0"/>
                <a:satOff val="0"/>
                <a:lumOff val="0"/>
                <a:alphaOff val="0"/>
                <a:shade val="78000"/>
                <a:satMod val="120000"/>
                <a:lumMod val="99000"/>
              </a:schemeClr>
            </a:gs>
          </a:gsLst>
          <a:lin ang="5400000" scaled="0"/>
        </a:gradFill>
        <a:ln w="9525" cap="flat" cmpd="sng" algn="ctr">
          <a:solidFill>
            <a:schemeClr val="accent5">
              <a:hueOff val="0"/>
              <a:satOff val="0"/>
              <a:lumOff val="0"/>
              <a:alphaOff val="0"/>
            </a:schemeClr>
          </a:solidFill>
          <a:prstDash val="solid"/>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A4AE7EB0-07F1-4EE2-9CB7-8D99502C0204}">
      <dsp:nvSpPr>
        <dsp:cNvPr id="0" name=""/>
        <dsp:cNvSpPr/>
      </dsp:nvSpPr>
      <dsp:spPr>
        <a:xfrm>
          <a:off x="0" y="2629"/>
          <a:ext cx="4466744" cy="1793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Intestate </a:t>
          </a:r>
          <a:r>
            <a:rPr lang="en-US" sz="2900" kern="1200">
              <a:sym typeface="Wingdings" panose="05000000000000000000" pitchFamily="2" charset="2"/>
            </a:rPr>
            <a:t></a:t>
          </a:r>
          <a:r>
            <a:rPr lang="en-US" sz="2900" kern="1200"/>
            <a:t> to die without an executed will or if a court declares a will invalid</a:t>
          </a:r>
        </a:p>
      </dsp:txBody>
      <dsp:txXfrm>
        <a:off x="0" y="2629"/>
        <a:ext cx="4466744" cy="1793364"/>
      </dsp:txXfrm>
    </dsp:sp>
    <dsp:sp modelId="{FA57B553-F42C-4444-9FCC-76B2C2DFAB9F}">
      <dsp:nvSpPr>
        <dsp:cNvPr id="0" name=""/>
        <dsp:cNvSpPr/>
      </dsp:nvSpPr>
      <dsp:spPr>
        <a:xfrm>
          <a:off x="0" y="1795994"/>
          <a:ext cx="4466744" cy="0"/>
        </a:xfrm>
        <a:prstGeom prst="line">
          <a:avLst/>
        </a:prstGeom>
        <a:gradFill rotWithShape="0">
          <a:gsLst>
            <a:gs pos="0">
              <a:schemeClr val="accent5">
                <a:hueOff val="1529998"/>
                <a:satOff val="23510"/>
                <a:lumOff val="10000"/>
                <a:alphaOff val="0"/>
                <a:tint val="94000"/>
                <a:satMod val="103000"/>
                <a:lumMod val="102000"/>
              </a:schemeClr>
            </a:gs>
            <a:gs pos="50000">
              <a:schemeClr val="accent5">
                <a:hueOff val="1529998"/>
                <a:satOff val="23510"/>
                <a:lumOff val="10000"/>
                <a:alphaOff val="0"/>
                <a:shade val="100000"/>
                <a:satMod val="110000"/>
                <a:lumMod val="100000"/>
              </a:schemeClr>
            </a:gs>
            <a:gs pos="100000">
              <a:schemeClr val="accent5">
                <a:hueOff val="1529998"/>
                <a:satOff val="23510"/>
                <a:lumOff val="10000"/>
                <a:alphaOff val="0"/>
                <a:shade val="78000"/>
                <a:satMod val="120000"/>
                <a:lumMod val="99000"/>
              </a:schemeClr>
            </a:gs>
          </a:gsLst>
          <a:lin ang="5400000" scaled="0"/>
        </a:gradFill>
        <a:ln w="9525" cap="flat" cmpd="sng" algn="ctr">
          <a:solidFill>
            <a:schemeClr val="accent5">
              <a:hueOff val="1529998"/>
              <a:satOff val="23510"/>
              <a:lumOff val="10000"/>
              <a:alphaOff val="0"/>
            </a:schemeClr>
          </a:solidFill>
          <a:prstDash val="solid"/>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D4C5B553-6D19-408C-A6F1-F46A6B478B13}">
      <dsp:nvSpPr>
        <dsp:cNvPr id="0" name=""/>
        <dsp:cNvSpPr/>
      </dsp:nvSpPr>
      <dsp:spPr>
        <a:xfrm>
          <a:off x="0" y="1795994"/>
          <a:ext cx="4466744" cy="1793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Statutes of descent and distribution/ statutes of intestate succession govern </a:t>
          </a:r>
        </a:p>
      </dsp:txBody>
      <dsp:txXfrm>
        <a:off x="0" y="1795994"/>
        <a:ext cx="4466744" cy="1793364"/>
      </dsp:txXfrm>
    </dsp:sp>
    <dsp:sp modelId="{E216CFCA-9E8E-4189-8EFB-C6046C28FEFF}">
      <dsp:nvSpPr>
        <dsp:cNvPr id="0" name=""/>
        <dsp:cNvSpPr/>
      </dsp:nvSpPr>
      <dsp:spPr>
        <a:xfrm>
          <a:off x="0" y="3589359"/>
          <a:ext cx="4466744" cy="0"/>
        </a:xfrm>
        <a:prstGeom prst="line">
          <a:avLst/>
        </a:prstGeom>
        <a:gradFill rotWithShape="0">
          <a:gsLst>
            <a:gs pos="0">
              <a:schemeClr val="accent5">
                <a:hueOff val="3059995"/>
                <a:satOff val="47020"/>
                <a:lumOff val="20000"/>
                <a:alphaOff val="0"/>
                <a:tint val="94000"/>
                <a:satMod val="103000"/>
                <a:lumMod val="102000"/>
              </a:schemeClr>
            </a:gs>
            <a:gs pos="50000">
              <a:schemeClr val="accent5">
                <a:hueOff val="3059995"/>
                <a:satOff val="47020"/>
                <a:lumOff val="20000"/>
                <a:alphaOff val="0"/>
                <a:shade val="100000"/>
                <a:satMod val="110000"/>
                <a:lumMod val="100000"/>
              </a:schemeClr>
            </a:gs>
            <a:gs pos="100000">
              <a:schemeClr val="accent5">
                <a:hueOff val="3059995"/>
                <a:satOff val="47020"/>
                <a:lumOff val="20000"/>
                <a:alphaOff val="0"/>
                <a:shade val="78000"/>
                <a:satMod val="120000"/>
                <a:lumMod val="99000"/>
              </a:schemeClr>
            </a:gs>
          </a:gsLst>
          <a:lin ang="5400000" scaled="0"/>
        </a:gradFill>
        <a:ln w="9525" cap="flat" cmpd="sng" algn="ctr">
          <a:solidFill>
            <a:schemeClr val="accent5">
              <a:hueOff val="3059995"/>
              <a:satOff val="47020"/>
              <a:lumOff val="20000"/>
              <a:alphaOff val="0"/>
            </a:schemeClr>
          </a:solidFill>
          <a:prstDash val="solid"/>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F757F489-5C98-4EC5-AD81-DCC7DE193875}">
      <dsp:nvSpPr>
        <dsp:cNvPr id="0" name=""/>
        <dsp:cNvSpPr/>
      </dsp:nvSpPr>
      <dsp:spPr>
        <a:xfrm>
          <a:off x="0" y="3589359"/>
          <a:ext cx="4466744" cy="1793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inheritance when no valid will exists.</a:t>
          </a:r>
        </a:p>
      </dsp:txBody>
      <dsp:txXfrm>
        <a:off x="0" y="3589359"/>
        <a:ext cx="4466744" cy="17933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5088C6-CD77-4B5A-AA83-758E0853783D}">
      <dsp:nvSpPr>
        <dsp:cNvPr id="0" name=""/>
        <dsp:cNvSpPr/>
      </dsp:nvSpPr>
      <dsp:spPr>
        <a:xfrm>
          <a:off x="991" y="510706"/>
          <a:ext cx="3480427" cy="22100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108C5B-9C28-420F-8590-448F0275D6EE}">
      <dsp:nvSpPr>
        <dsp:cNvPr id="0" name=""/>
        <dsp:cNvSpPr/>
      </dsp:nvSpPr>
      <dsp:spPr>
        <a:xfrm>
          <a:off x="387705" y="878084"/>
          <a:ext cx="3480427" cy="221007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Non-Probate Property consists of assets that will transfer automatically at death to a new owner by operation of law because of the way they are titled or by virtue of a beneficiary designation. </a:t>
          </a:r>
          <a:endParaRPr lang="en-US" sz="1600" kern="1200"/>
        </a:p>
      </dsp:txBody>
      <dsp:txXfrm>
        <a:off x="452436" y="942815"/>
        <a:ext cx="3350965" cy="2080609"/>
      </dsp:txXfrm>
    </dsp:sp>
    <dsp:sp modelId="{1D0D37E1-5C04-450B-86F2-08AEE9B87985}">
      <dsp:nvSpPr>
        <dsp:cNvPr id="0" name=""/>
        <dsp:cNvSpPr/>
      </dsp:nvSpPr>
      <dsp:spPr>
        <a:xfrm>
          <a:off x="4254847" y="510706"/>
          <a:ext cx="3480427" cy="22100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DFF631-049D-434B-9F5F-1146B0E459B1}">
      <dsp:nvSpPr>
        <dsp:cNvPr id="0" name=""/>
        <dsp:cNvSpPr/>
      </dsp:nvSpPr>
      <dsp:spPr>
        <a:xfrm>
          <a:off x="4641561" y="878084"/>
          <a:ext cx="3480427" cy="221007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Probate Property consists of the assets that are in the Decedent’s name as of death and do not transfer upon death without the appointment of a Personal Representative.   The distribution of probate assets will be either pursuant to the Will or the laws of intestacy.   </a:t>
          </a:r>
          <a:endParaRPr lang="en-US" sz="1600" kern="1200"/>
        </a:p>
      </dsp:txBody>
      <dsp:txXfrm>
        <a:off x="4706292" y="942815"/>
        <a:ext cx="3350965" cy="20806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F708C2-694F-40E6-AFE2-2C28AC3F890A}">
      <dsp:nvSpPr>
        <dsp:cNvPr id="0" name=""/>
        <dsp:cNvSpPr/>
      </dsp:nvSpPr>
      <dsp:spPr>
        <a:xfrm>
          <a:off x="143769" y="393"/>
          <a:ext cx="1507581" cy="90454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a:t>DURABLE POWER OF ATTORNEY</a:t>
          </a:r>
        </a:p>
        <a:p>
          <a:pPr marL="57150" lvl="1" indent="-57150" algn="l" defTabSz="355600">
            <a:lnSpc>
              <a:spcPct val="90000"/>
            </a:lnSpc>
            <a:spcBef>
              <a:spcPct val="0"/>
            </a:spcBef>
            <a:spcAft>
              <a:spcPct val="15000"/>
            </a:spcAft>
            <a:buChar char="•"/>
          </a:pPr>
          <a:r>
            <a:rPr lang="en-US" sz="800" kern="1200" baseline="0"/>
            <a:t>“Magic language”</a:t>
          </a:r>
          <a:endParaRPr lang="en-US" sz="800" kern="1200"/>
        </a:p>
      </dsp:txBody>
      <dsp:txXfrm>
        <a:off x="143769" y="393"/>
        <a:ext cx="1507581" cy="904548"/>
      </dsp:txXfrm>
    </dsp:sp>
    <dsp:sp modelId="{BB1369D5-62E3-4803-95B3-94F349374210}">
      <dsp:nvSpPr>
        <dsp:cNvPr id="0" name=""/>
        <dsp:cNvSpPr/>
      </dsp:nvSpPr>
      <dsp:spPr>
        <a:xfrm>
          <a:off x="1802108" y="393"/>
          <a:ext cx="1507581" cy="90454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a:t>STATUTORY MEDICAL POWER OF ATTORNEY</a:t>
          </a:r>
        </a:p>
        <a:p>
          <a:pPr marL="57150" lvl="1" indent="-57150" algn="l" defTabSz="355600">
            <a:lnSpc>
              <a:spcPct val="90000"/>
            </a:lnSpc>
            <a:spcBef>
              <a:spcPct val="0"/>
            </a:spcBef>
            <a:spcAft>
              <a:spcPct val="15000"/>
            </a:spcAft>
            <a:buChar char="•"/>
          </a:pPr>
          <a:r>
            <a:rPr lang="en-US" sz="800" kern="1200" baseline="0"/>
            <a:t>Include HIPAA language</a:t>
          </a:r>
          <a:endParaRPr lang="en-US" sz="800" kern="1200"/>
        </a:p>
        <a:p>
          <a:pPr marL="57150" lvl="1" indent="-57150" algn="l" defTabSz="355600">
            <a:lnSpc>
              <a:spcPct val="90000"/>
            </a:lnSpc>
            <a:spcBef>
              <a:spcPct val="0"/>
            </a:spcBef>
            <a:spcAft>
              <a:spcPct val="15000"/>
            </a:spcAft>
            <a:buChar char="•"/>
          </a:pPr>
          <a:r>
            <a:rPr lang="en-US" sz="800" kern="1200" baseline="0"/>
            <a:t>No “springing” power</a:t>
          </a:r>
          <a:endParaRPr lang="en-US" sz="800" kern="1200"/>
        </a:p>
      </dsp:txBody>
      <dsp:txXfrm>
        <a:off x="1802108" y="393"/>
        <a:ext cx="1507581" cy="904548"/>
      </dsp:txXfrm>
    </dsp:sp>
    <dsp:sp modelId="{EB91989D-DAE2-4B30-9220-1C93D4774DBE}">
      <dsp:nvSpPr>
        <dsp:cNvPr id="0" name=""/>
        <dsp:cNvSpPr/>
      </dsp:nvSpPr>
      <dsp:spPr>
        <a:xfrm>
          <a:off x="3460447" y="393"/>
          <a:ext cx="1507581" cy="90454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a:t>TRUSTS</a:t>
          </a:r>
        </a:p>
        <a:p>
          <a:pPr marL="57150" lvl="1" indent="-57150" algn="l" defTabSz="355600">
            <a:lnSpc>
              <a:spcPct val="90000"/>
            </a:lnSpc>
            <a:spcBef>
              <a:spcPct val="0"/>
            </a:spcBef>
            <a:spcAft>
              <a:spcPct val="15000"/>
            </a:spcAft>
            <a:buChar char="•"/>
          </a:pPr>
          <a:r>
            <a:rPr lang="en-US" sz="800" kern="1200" baseline="0"/>
            <a:t>Special Needs Trusts (d4(a) vs. d4(c))</a:t>
          </a:r>
          <a:endParaRPr lang="en-US" sz="800" kern="1200"/>
        </a:p>
        <a:p>
          <a:pPr marL="114300" lvl="2" indent="-57150" algn="l" defTabSz="355600">
            <a:lnSpc>
              <a:spcPct val="90000"/>
            </a:lnSpc>
            <a:spcBef>
              <a:spcPct val="0"/>
            </a:spcBef>
            <a:spcAft>
              <a:spcPct val="15000"/>
            </a:spcAft>
            <a:buChar char="•"/>
          </a:pPr>
          <a:r>
            <a:rPr lang="en-US" sz="800" kern="1200"/>
            <a:t>Third party v. First party</a:t>
          </a:r>
        </a:p>
        <a:p>
          <a:pPr marL="57150" lvl="1" indent="-57150" algn="l" defTabSz="355600">
            <a:lnSpc>
              <a:spcPct val="90000"/>
            </a:lnSpc>
            <a:spcBef>
              <a:spcPct val="0"/>
            </a:spcBef>
            <a:spcAft>
              <a:spcPct val="15000"/>
            </a:spcAft>
            <a:buChar char="•"/>
          </a:pPr>
          <a:r>
            <a:rPr lang="en-US" sz="800" kern="1200" baseline="0"/>
            <a:t>Medicaid Asset Protection Trusts</a:t>
          </a:r>
          <a:endParaRPr lang="en-US" sz="800" kern="1200"/>
        </a:p>
      </dsp:txBody>
      <dsp:txXfrm>
        <a:off x="3460447" y="393"/>
        <a:ext cx="1507581" cy="904548"/>
      </dsp:txXfrm>
    </dsp:sp>
    <dsp:sp modelId="{734ACF68-C979-462C-B4A0-E045BCDBAE84}">
      <dsp:nvSpPr>
        <dsp:cNvPr id="0" name=""/>
        <dsp:cNvSpPr/>
      </dsp:nvSpPr>
      <dsp:spPr>
        <a:xfrm>
          <a:off x="143769" y="1055700"/>
          <a:ext cx="1507581" cy="90454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DESIGNATION OF GUARDIAN FOR MINOR CHILDREN/DISABLED LOVED ONES</a:t>
          </a:r>
        </a:p>
      </dsp:txBody>
      <dsp:txXfrm>
        <a:off x="143769" y="1055700"/>
        <a:ext cx="1507581" cy="904548"/>
      </dsp:txXfrm>
    </dsp:sp>
    <dsp:sp modelId="{842F35E8-0858-4926-8C61-AEAED1675EB6}">
      <dsp:nvSpPr>
        <dsp:cNvPr id="0" name=""/>
        <dsp:cNvSpPr/>
      </dsp:nvSpPr>
      <dsp:spPr>
        <a:xfrm>
          <a:off x="1802108" y="1055700"/>
          <a:ext cx="1507581" cy="90454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a:t>LIVING TRUSTS</a:t>
          </a:r>
        </a:p>
        <a:p>
          <a:pPr marL="57150" lvl="1" indent="-57150" algn="l" defTabSz="355600">
            <a:lnSpc>
              <a:spcPct val="90000"/>
            </a:lnSpc>
            <a:spcBef>
              <a:spcPct val="0"/>
            </a:spcBef>
            <a:spcAft>
              <a:spcPct val="15000"/>
            </a:spcAft>
            <a:buChar char="•"/>
          </a:pPr>
          <a:r>
            <a:rPr lang="en-US" sz="800" kern="1200" baseline="0"/>
            <a:t>Trust Protectors</a:t>
          </a:r>
          <a:endParaRPr lang="en-US" sz="800" kern="1200"/>
        </a:p>
      </dsp:txBody>
      <dsp:txXfrm>
        <a:off x="1802108" y="1055700"/>
        <a:ext cx="1507581" cy="904548"/>
      </dsp:txXfrm>
    </dsp:sp>
    <dsp:sp modelId="{5F35A0AF-59EA-4821-A050-7B3D1415495B}">
      <dsp:nvSpPr>
        <dsp:cNvPr id="0" name=""/>
        <dsp:cNvSpPr/>
      </dsp:nvSpPr>
      <dsp:spPr>
        <a:xfrm>
          <a:off x="3460447" y="1055700"/>
          <a:ext cx="1507581" cy="90454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MEDICAL DIRECTIVES/ LIVING WILLS</a:t>
          </a:r>
        </a:p>
      </dsp:txBody>
      <dsp:txXfrm>
        <a:off x="3460447" y="1055700"/>
        <a:ext cx="1507581" cy="904548"/>
      </dsp:txXfrm>
    </dsp:sp>
    <dsp:sp modelId="{BA9155AB-B87C-4AEF-ABF2-E53CBDFD925F}">
      <dsp:nvSpPr>
        <dsp:cNvPr id="0" name=""/>
        <dsp:cNvSpPr/>
      </dsp:nvSpPr>
      <dsp:spPr>
        <a:xfrm>
          <a:off x="1802108" y="2111007"/>
          <a:ext cx="1507581" cy="90454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a:t>GIFTING</a:t>
          </a:r>
        </a:p>
        <a:p>
          <a:pPr marL="57150" lvl="1" indent="-57150" algn="l" defTabSz="355600">
            <a:lnSpc>
              <a:spcPct val="90000"/>
            </a:lnSpc>
            <a:spcBef>
              <a:spcPct val="0"/>
            </a:spcBef>
            <a:spcAft>
              <a:spcPct val="15000"/>
            </a:spcAft>
            <a:buChar char="•"/>
          </a:pPr>
          <a:r>
            <a:rPr lang="en-US" sz="800" kern="1200" baseline="0"/>
            <a:t>Medicaid Pre-crisis planning</a:t>
          </a:r>
          <a:endParaRPr lang="en-US" sz="800" kern="1200"/>
        </a:p>
      </dsp:txBody>
      <dsp:txXfrm>
        <a:off x="1802108" y="2111007"/>
        <a:ext cx="1507581" cy="90454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C9F0E5-C022-4745-B37F-9152F92E0C41}">
      <dsp:nvSpPr>
        <dsp:cNvPr id="0" name=""/>
        <dsp:cNvSpPr/>
      </dsp:nvSpPr>
      <dsp:spPr>
        <a:xfrm>
          <a:off x="0" y="186317"/>
          <a:ext cx="4793456" cy="8424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0" i="0" kern="1200"/>
            <a:t>Nursing Home Care</a:t>
          </a:r>
          <a:endParaRPr lang="en-US" sz="3600" kern="1200"/>
        </a:p>
      </dsp:txBody>
      <dsp:txXfrm>
        <a:off x="41123" y="227440"/>
        <a:ext cx="4711210" cy="760154"/>
      </dsp:txXfrm>
    </dsp:sp>
    <dsp:sp modelId="{A856376C-2E2A-499C-AC86-CB91A7B6A662}">
      <dsp:nvSpPr>
        <dsp:cNvPr id="0" name=""/>
        <dsp:cNvSpPr/>
      </dsp:nvSpPr>
      <dsp:spPr>
        <a:xfrm>
          <a:off x="0" y="1028717"/>
          <a:ext cx="4793456" cy="931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192"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en-US" sz="2800" b="0" i="0" kern="1200"/>
            <a:t>Skilled nursing care</a:t>
          </a:r>
          <a:endParaRPr lang="en-US" sz="2800" kern="1200"/>
        </a:p>
        <a:p>
          <a:pPr marL="285750" lvl="1" indent="-285750" algn="l" defTabSz="1244600">
            <a:lnSpc>
              <a:spcPct val="90000"/>
            </a:lnSpc>
            <a:spcBef>
              <a:spcPct val="0"/>
            </a:spcBef>
            <a:spcAft>
              <a:spcPct val="20000"/>
            </a:spcAft>
            <a:buChar char="•"/>
          </a:pPr>
          <a:r>
            <a:rPr lang="en-US" sz="2800" b="0" i="0" kern="1200"/>
            <a:t>Adult Day Care</a:t>
          </a:r>
          <a:endParaRPr lang="en-US" sz="2800" kern="1200"/>
        </a:p>
      </dsp:txBody>
      <dsp:txXfrm>
        <a:off x="0" y="1028717"/>
        <a:ext cx="4793456" cy="931500"/>
      </dsp:txXfrm>
    </dsp:sp>
    <dsp:sp modelId="{FA508D82-BD4F-4919-A73D-03A308C2CD6F}">
      <dsp:nvSpPr>
        <dsp:cNvPr id="0" name=""/>
        <dsp:cNvSpPr/>
      </dsp:nvSpPr>
      <dsp:spPr>
        <a:xfrm>
          <a:off x="0" y="1960217"/>
          <a:ext cx="4793456" cy="842400"/>
        </a:xfrm>
        <a:prstGeom prst="roundRect">
          <a:avLst/>
        </a:prstGeom>
        <a:solidFill>
          <a:schemeClr val="accent2">
            <a:hueOff val="-9985285"/>
            <a:satOff val="-3784"/>
            <a:lumOff val="117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0" i="0" kern="1200"/>
            <a:t>Independent Living</a:t>
          </a:r>
          <a:endParaRPr lang="en-US" sz="3600" kern="1200"/>
        </a:p>
      </dsp:txBody>
      <dsp:txXfrm>
        <a:off x="41123" y="2001340"/>
        <a:ext cx="4711210" cy="760154"/>
      </dsp:txXfrm>
    </dsp:sp>
    <dsp:sp modelId="{8C6603CC-8BA8-4F1D-88FD-63BD8D2793FB}">
      <dsp:nvSpPr>
        <dsp:cNvPr id="0" name=""/>
        <dsp:cNvSpPr/>
      </dsp:nvSpPr>
      <dsp:spPr>
        <a:xfrm>
          <a:off x="0" y="2906297"/>
          <a:ext cx="4793456" cy="842400"/>
        </a:xfrm>
        <a:prstGeom prst="roundRect">
          <a:avLst/>
        </a:prstGeom>
        <a:solidFill>
          <a:schemeClr val="accent2">
            <a:hueOff val="-19970570"/>
            <a:satOff val="-7567"/>
            <a:lumOff val="235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0" i="0" kern="1200"/>
            <a:t>Home Health services</a:t>
          </a:r>
          <a:endParaRPr lang="en-US" sz="3600" kern="1200"/>
        </a:p>
      </dsp:txBody>
      <dsp:txXfrm>
        <a:off x="41123" y="2947420"/>
        <a:ext cx="4711210" cy="76015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193" tIns="46097" rIns="92193" bIns="46097" rtlCol="0"/>
          <a:lstStyle>
            <a:lvl1pPr algn="l">
              <a:defRPr sz="13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2193" tIns="46097" rIns="92193" bIns="46097" rtlCol="0"/>
          <a:lstStyle>
            <a:lvl1pPr algn="r">
              <a:defRPr sz="1300"/>
            </a:lvl1pPr>
          </a:lstStyle>
          <a:p>
            <a:fld id="{AFAFCF01-DE04-4DF5-911F-C182A6ADEB25}" type="datetimeFigureOut">
              <a:rPr lang="en-US" smtClean="0"/>
              <a:t>8/25/2022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2193" tIns="46097" rIns="92193" bIns="46097" rtlCol="0" anchor="b"/>
          <a:lstStyle>
            <a:lvl1pPr algn="l">
              <a:defRPr sz="13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2193" tIns="46097" rIns="92193" bIns="46097" rtlCol="0" anchor="b"/>
          <a:lstStyle>
            <a:lvl1pPr algn="r">
              <a:defRPr sz="1300"/>
            </a:lvl1pPr>
          </a:lstStyle>
          <a:p>
            <a:fld id="{465CCF7D-86C7-493F-B0B2-3BE304059DC7}"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193" tIns="46097" rIns="92193" bIns="46097" rtlCol="0"/>
          <a:lstStyle>
            <a:lvl1pPr algn="l">
              <a:defRPr sz="13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2193" tIns="46097" rIns="92193" bIns="46097" rtlCol="0"/>
          <a:lstStyle>
            <a:lvl1pPr algn="r">
              <a:defRPr sz="1300"/>
            </a:lvl1pPr>
          </a:lstStyle>
          <a:p>
            <a:fld id="{EB473B12-6F0D-4242-8AE1-CC0E94DE00E0}" type="datetimeFigureOut">
              <a:rPr lang="en-US" smtClean="0"/>
              <a:t>8/25/2022</a:t>
            </a:fld>
            <a:endParaRPr lang="en-US"/>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2193" tIns="46097" rIns="92193" bIns="46097"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2193" tIns="46097" rIns="92193" bIns="4609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2193" tIns="46097" rIns="92193" bIns="46097" rtlCol="0" anchor="b"/>
          <a:lstStyle>
            <a:lvl1pPr algn="l">
              <a:defRPr sz="13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2193" tIns="46097" rIns="92193" bIns="46097" rtlCol="0" anchor="b"/>
          <a:lstStyle>
            <a:lvl1pPr algn="r">
              <a:defRPr sz="1300"/>
            </a:lvl1pPr>
          </a:lstStyle>
          <a:p>
            <a:fld id="{100C6DD2-39EB-4371-B6CA-CE74B647F87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00C6DD2-39EB-4371-B6CA-CE74B647F874}"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a:t>Fee simple- </a:t>
            </a:r>
            <a:r>
              <a:rPr lang="en-US" i="1"/>
              <a:t>The greatest possible estate in land, wherein the owner has the right to use it, exclusively possess it, commit waste upon it, dispose of it by deed or will, and take its fruits. A </a:t>
            </a:r>
            <a:r>
              <a:rPr lang="en-US" i="1" err="1"/>
              <a:t>feesimple</a:t>
            </a:r>
            <a:r>
              <a:rPr lang="en-US" i="1"/>
              <a:t> represents absolute ownership of land, and therefore the owner may do whatever he or she chooses with the land. If an owner of a fee simple dies intestate, the land </a:t>
            </a:r>
            <a:r>
              <a:rPr lang="en-US" i="1" err="1"/>
              <a:t>willdescend</a:t>
            </a:r>
            <a:r>
              <a:rPr lang="en-US" i="1"/>
              <a:t> to the heirs.</a:t>
            </a:r>
            <a:endParaRPr lang="en-US"/>
          </a:p>
          <a:p>
            <a:r>
              <a:rPr lang="en-US"/>
              <a:t>The term </a:t>
            </a:r>
            <a:r>
              <a:rPr lang="en-US" i="1"/>
              <a:t>fee</a:t>
            </a:r>
            <a:r>
              <a:rPr lang="en-US"/>
              <a:t> used independently is an adequate designation of this type of estate in land. The term </a:t>
            </a:r>
            <a:r>
              <a:rPr lang="en-US" i="1"/>
              <a:t>simple</a:t>
            </a:r>
            <a:r>
              <a:rPr lang="en-US"/>
              <a:t> is added to distinguish clearly this estate from other interests in </a:t>
            </a:r>
            <a:r>
              <a:rPr lang="en-US" err="1"/>
              <a:t>realproperty</a:t>
            </a:r>
            <a:r>
              <a:rPr lang="en-US"/>
              <a:t>.</a:t>
            </a:r>
          </a:p>
          <a:p>
            <a:endParaRPr lang="en-US"/>
          </a:p>
          <a:p>
            <a:r>
              <a:rPr lang="en-US"/>
              <a:t>No rights of survivorship.  Only one owner. </a:t>
            </a:r>
          </a:p>
          <a:p>
            <a:r>
              <a:rPr lang="en-US"/>
              <a:t>Can be disposed in 3 ways: 1) Gifting to a bene in will, 2) Gifting to a trust for the benefit of a bene, 3) Dying intestate</a:t>
            </a:r>
          </a:p>
          <a:p>
            <a:endParaRPr lang="en-US"/>
          </a:p>
          <a:p>
            <a:r>
              <a:rPr lang="en-US"/>
              <a:t>Tenancy in common- 2 or more persons hold a possessory interest in the same property. No survivorship rights.</a:t>
            </a:r>
          </a:p>
          <a:p>
            <a:r>
              <a:rPr lang="en-US"/>
              <a:t>Joint</a:t>
            </a:r>
            <a:r>
              <a:rPr lang="en-US" baseline="0"/>
              <a:t> tenancy- A single estate in property held by 2 or more persons created under one instrument at one time.  All of the tenants have equal right to share in the use and enjoyment of the property.  At each death, the property passes to the surviving tenants.</a:t>
            </a:r>
          </a:p>
          <a:p>
            <a:r>
              <a:rPr lang="en-US" baseline="0"/>
              <a:t>	Unity of possession</a:t>
            </a:r>
          </a:p>
          <a:p>
            <a:r>
              <a:rPr lang="en-US" baseline="0"/>
              <a:t>	Each acquired ownership at the same TIME, and acquired TITLE with the same document.</a:t>
            </a:r>
          </a:p>
          <a:p>
            <a:endParaRPr lang="en-US" baseline="0"/>
          </a:p>
          <a:p>
            <a:r>
              <a:rPr lang="en-US" baseline="0"/>
              <a:t>Tenancy by the entirety- ownership by a husband and wife.</a:t>
            </a:r>
          </a:p>
          <a:p>
            <a:r>
              <a:rPr lang="en-US" baseline="0"/>
              <a:t>	5 unities: THOSE of possession, TIME, TITLE, INTEREST, and PERSON (presumed one person </a:t>
            </a:r>
            <a:r>
              <a:rPr lang="en-US" baseline="0" err="1"/>
              <a:t>bc</a:t>
            </a:r>
            <a:r>
              <a:rPr lang="en-US" baseline="0"/>
              <a:t> of marriage)</a:t>
            </a:r>
          </a:p>
          <a:p>
            <a:r>
              <a:rPr lang="en-US"/>
              <a:t>	Right</a:t>
            </a:r>
            <a:r>
              <a:rPr lang="en-US" baseline="0"/>
              <a:t> of survivorship</a:t>
            </a:r>
          </a:p>
          <a:p>
            <a:r>
              <a:rPr lang="en-US" baseline="0"/>
              <a:t>	</a:t>
            </a:r>
            <a:r>
              <a:rPr lang="en-US" baseline="0" err="1"/>
              <a:t>Nonprobate</a:t>
            </a:r>
            <a:r>
              <a:rPr lang="en-US" baseline="0"/>
              <a:t> asset</a:t>
            </a:r>
          </a:p>
          <a:p>
            <a:r>
              <a:rPr lang="en-US" baseline="0"/>
              <a:t>	Turns into Tenants in common at divorce.</a:t>
            </a:r>
            <a:r>
              <a:rPr lang="en-US"/>
              <a:t>	</a:t>
            </a:r>
          </a:p>
          <a:p>
            <a:endParaRPr lang="en-US"/>
          </a:p>
          <a:p>
            <a:r>
              <a:rPr lang="en-US"/>
              <a:t>Separate property- Property</a:t>
            </a:r>
            <a:r>
              <a:rPr lang="en-US" baseline="0"/>
              <a:t> acquired by the man or woman prior to the marriage or acquired during the marriage by gift, will, or inheritance.</a:t>
            </a:r>
            <a:r>
              <a:rPr lang="en-US"/>
              <a:t>	</a:t>
            </a:r>
          </a:p>
          <a:p>
            <a:endParaRPr lang="en-US"/>
          </a:p>
        </p:txBody>
      </p:sp>
      <p:sp>
        <p:nvSpPr>
          <p:cNvPr id="4" name="Slide Number Placeholder 3"/>
          <p:cNvSpPr>
            <a:spLocks noGrp="1"/>
          </p:cNvSpPr>
          <p:nvPr>
            <p:ph type="sldNum" sz="quarter" idx="10"/>
          </p:nvPr>
        </p:nvSpPr>
        <p:spPr/>
        <p:txBody>
          <a:bodyPr/>
          <a:lstStyle/>
          <a:p>
            <a:fld id="{5603F135-B18D-43D6-A7F2-15C054E6A8AC}" type="slidenum">
              <a:rPr lang="en-US" smtClean="0"/>
              <a:t>10</a:t>
            </a:fld>
            <a:endParaRPr lang="en-US"/>
          </a:p>
        </p:txBody>
      </p:sp>
    </p:spTree>
    <p:extLst>
      <p:ext uri="{BB962C8B-B14F-4D97-AF65-F5344CB8AC3E}">
        <p14:creationId xmlns:p14="http://schemas.microsoft.com/office/powerpoint/2010/main" val="37424137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Jim and John are brothers who own real property as tenants in common.  This means that they both own an equal share of the property. 50%</a:t>
            </a:r>
          </a:p>
        </p:txBody>
      </p:sp>
      <p:sp>
        <p:nvSpPr>
          <p:cNvPr id="4" name="Slide Number Placeholder 3"/>
          <p:cNvSpPr>
            <a:spLocks noGrp="1"/>
          </p:cNvSpPr>
          <p:nvPr>
            <p:ph type="sldNum" sz="quarter" idx="10"/>
          </p:nvPr>
        </p:nvSpPr>
        <p:spPr/>
        <p:txBody>
          <a:bodyPr/>
          <a:lstStyle/>
          <a:p>
            <a:fld id="{5603F135-B18D-43D6-A7F2-15C054E6A8AC}" type="slidenum">
              <a:rPr lang="en-US" smtClean="0"/>
              <a:t>11</a:t>
            </a:fld>
            <a:endParaRPr lang="en-US"/>
          </a:p>
        </p:txBody>
      </p:sp>
    </p:spTree>
    <p:extLst>
      <p:ext uri="{BB962C8B-B14F-4D97-AF65-F5344CB8AC3E}">
        <p14:creationId xmlns:p14="http://schemas.microsoft.com/office/powerpoint/2010/main" val="35633585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Jim dies.  He was never married, but has 2 children, named Kim and Jerry.</a:t>
            </a:r>
          </a:p>
          <a:p>
            <a:r>
              <a:rPr lang="en-US"/>
              <a:t>At Jim’s death, his children inherit his interest in the real property, in equal shares (per stirpes).  This means that Kim and Jerry each owns ½ of their dad’s ½ interest = 1/4</a:t>
            </a:r>
          </a:p>
        </p:txBody>
      </p:sp>
      <p:sp>
        <p:nvSpPr>
          <p:cNvPr id="4" name="Slide Number Placeholder 3"/>
          <p:cNvSpPr>
            <a:spLocks noGrp="1"/>
          </p:cNvSpPr>
          <p:nvPr>
            <p:ph type="sldNum" sz="quarter" idx="10"/>
          </p:nvPr>
        </p:nvSpPr>
        <p:spPr/>
        <p:txBody>
          <a:bodyPr/>
          <a:lstStyle/>
          <a:p>
            <a:fld id="{5603F135-B18D-43D6-A7F2-15C054E6A8AC}" type="slidenum">
              <a:rPr lang="en-US" smtClean="0"/>
              <a:t>12</a:t>
            </a:fld>
            <a:endParaRPr lang="en-US"/>
          </a:p>
        </p:txBody>
      </p:sp>
    </p:spTree>
    <p:extLst>
      <p:ext uri="{BB962C8B-B14F-4D97-AF65-F5344CB8AC3E}">
        <p14:creationId xmlns:p14="http://schemas.microsoft.com/office/powerpoint/2010/main" val="29662773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Jim and John are brothers who own real property as joint</a:t>
            </a:r>
            <a:r>
              <a:rPr lang="en-US" baseline="0"/>
              <a:t> tenants</a:t>
            </a:r>
            <a:r>
              <a:rPr lang="en-US"/>
              <a:t>.  This means that they both the whole 100% (right</a:t>
            </a:r>
            <a:r>
              <a:rPr lang="en-US" baseline="0"/>
              <a:t> of survivorship)</a:t>
            </a:r>
            <a:endParaRPr lang="en-US"/>
          </a:p>
        </p:txBody>
      </p:sp>
      <p:sp>
        <p:nvSpPr>
          <p:cNvPr id="4" name="Slide Number Placeholder 3"/>
          <p:cNvSpPr>
            <a:spLocks noGrp="1"/>
          </p:cNvSpPr>
          <p:nvPr>
            <p:ph type="sldNum" sz="quarter" idx="10"/>
          </p:nvPr>
        </p:nvSpPr>
        <p:spPr/>
        <p:txBody>
          <a:bodyPr/>
          <a:lstStyle/>
          <a:p>
            <a:fld id="{5603F135-B18D-43D6-A7F2-15C054E6A8AC}" type="slidenum">
              <a:rPr lang="en-US" smtClean="0"/>
              <a:t>13</a:t>
            </a:fld>
            <a:endParaRPr lang="en-US"/>
          </a:p>
        </p:txBody>
      </p:sp>
    </p:spTree>
    <p:extLst>
      <p:ext uri="{BB962C8B-B14F-4D97-AF65-F5344CB8AC3E}">
        <p14:creationId xmlns:p14="http://schemas.microsoft.com/office/powerpoint/2010/main" val="40175916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Jim dies.  He was never married, but has 2 children, named Kim and Jerry.</a:t>
            </a:r>
          </a:p>
          <a:p>
            <a:r>
              <a:rPr lang="en-US"/>
              <a:t>At Jim’s death, John owns the property outright.</a:t>
            </a:r>
          </a:p>
        </p:txBody>
      </p:sp>
      <p:sp>
        <p:nvSpPr>
          <p:cNvPr id="4" name="Slide Number Placeholder 3"/>
          <p:cNvSpPr>
            <a:spLocks noGrp="1"/>
          </p:cNvSpPr>
          <p:nvPr>
            <p:ph type="sldNum" sz="quarter" idx="10"/>
          </p:nvPr>
        </p:nvSpPr>
        <p:spPr/>
        <p:txBody>
          <a:bodyPr/>
          <a:lstStyle/>
          <a:p>
            <a:fld id="{5603F135-B18D-43D6-A7F2-15C054E6A8AC}" type="slidenum">
              <a:rPr lang="en-US" smtClean="0"/>
              <a:t>14</a:t>
            </a:fld>
            <a:endParaRPr lang="en-US"/>
          </a:p>
        </p:txBody>
      </p:sp>
    </p:spTree>
    <p:extLst>
      <p:ext uri="{BB962C8B-B14F-4D97-AF65-F5344CB8AC3E}">
        <p14:creationId xmlns:p14="http://schemas.microsoft.com/office/powerpoint/2010/main" val="29526391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Non-Probate</a:t>
            </a:r>
            <a:r>
              <a:rPr lang="en-US" baseline="0"/>
              <a:t> assets:</a:t>
            </a:r>
          </a:p>
          <a:p>
            <a:pPr marL="692178" lvl="1" indent="-230726">
              <a:buFont typeface="+mj-lt"/>
              <a:buAutoNum type="arabicPeriod"/>
            </a:pPr>
            <a:r>
              <a:rPr lang="en-US" baseline="0"/>
              <a:t>Life insurance policy with designate bene- Passes outside of the probate proceedings.</a:t>
            </a:r>
          </a:p>
          <a:p>
            <a:pPr marL="692178" lvl="1" indent="-230726">
              <a:buFont typeface="+mj-lt"/>
              <a:buAutoNum type="arabicPeriod"/>
            </a:pPr>
            <a:r>
              <a:rPr lang="en-US" baseline="0"/>
              <a:t>If no bene or bene is deceased, passes to the estate. Now= probate asset</a:t>
            </a:r>
          </a:p>
          <a:p>
            <a:pPr marL="692178" lvl="1" indent="-230726">
              <a:buFont typeface="+mj-lt"/>
              <a:buAutoNum type="arabicPeriod"/>
            </a:pPr>
            <a:r>
              <a:rPr lang="en-US" baseline="0"/>
              <a:t>Living trust- </a:t>
            </a:r>
            <a:r>
              <a:rPr lang="en-US" baseline="0" err="1"/>
              <a:t>nonprobate</a:t>
            </a:r>
            <a:r>
              <a:rPr lang="en-US" baseline="0"/>
              <a:t> asset</a:t>
            </a:r>
          </a:p>
          <a:p>
            <a:pPr marL="692178" lvl="1" indent="-230726">
              <a:buFont typeface="+mj-lt"/>
              <a:buAutoNum type="arabicPeriod"/>
            </a:pPr>
            <a:endParaRPr lang="en-US" baseline="0"/>
          </a:p>
          <a:p>
            <a:r>
              <a:rPr lang="en-US" baseline="0"/>
              <a:t>Probate assets:</a:t>
            </a:r>
          </a:p>
          <a:p>
            <a:pPr marL="692178" lvl="1" indent="-230726">
              <a:buFont typeface="+mj-lt"/>
              <a:buAutoNum type="arabicPeriod"/>
            </a:pPr>
            <a:r>
              <a:rPr lang="en-US" baseline="0"/>
              <a:t>Civil lawsuit damages</a:t>
            </a:r>
          </a:p>
          <a:p>
            <a:pPr marL="692178" lvl="1" indent="-230726">
              <a:buFont typeface="+mj-lt"/>
              <a:buAutoNum type="arabicPeriod"/>
            </a:pPr>
            <a:r>
              <a:rPr lang="en-US" baseline="0"/>
              <a:t>Sale of business</a:t>
            </a:r>
          </a:p>
          <a:p>
            <a:pPr marL="692178" lvl="1" indent="-230726">
              <a:buFont typeface="+mj-lt"/>
              <a:buAutoNum type="arabicPeriod"/>
            </a:pPr>
            <a:r>
              <a:rPr lang="en-US" baseline="0"/>
              <a:t>Proceeds passing to a trust</a:t>
            </a:r>
          </a:p>
        </p:txBody>
      </p:sp>
      <p:sp>
        <p:nvSpPr>
          <p:cNvPr id="4" name="Slide Number Placeholder 3"/>
          <p:cNvSpPr>
            <a:spLocks noGrp="1"/>
          </p:cNvSpPr>
          <p:nvPr>
            <p:ph type="sldNum" sz="quarter" idx="10"/>
          </p:nvPr>
        </p:nvSpPr>
        <p:spPr/>
        <p:txBody>
          <a:bodyPr/>
          <a:lstStyle/>
          <a:p>
            <a:fld id="{5603F135-B18D-43D6-A7F2-15C054E6A8AC}" type="slidenum">
              <a:rPr lang="en-US" smtClean="0"/>
              <a:t>15</a:t>
            </a:fld>
            <a:endParaRPr lang="en-US"/>
          </a:p>
        </p:txBody>
      </p:sp>
    </p:spTree>
    <p:extLst>
      <p:ext uri="{BB962C8B-B14F-4D97-AF65-F5344CB8AC3E}">
        <p14:creationId xmlns:p14="http://schemas.microsoft.com/office/powerpoint/2010/main" val="10463921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0C6DD2-39EB-4371-B6CA-CE74B647F874}" type="slidenum">
              <a:rPr lang="en-US" smtClean="0"/>
              <a:t>16</a:t>
            </a:fld>
            <a:endParaRPr lang="en-US"/>
          </a:p>
        </p:txBody>
      </p:sp>
    </p:spTree>
    <p:extLst>
      <p:ext uri="{BB962C8B-B14F-4D97-AF65-F5344CB8AC3E}">
        <p14:creationId xmlns:p14="http://schemas.microsoft.com/office/powerpoint/2010/main" val="11437068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03F135-B18D-43D6-A7F2-15C054E6A8AC}" type="slidenum">
              <a:rPr lang="en-US" smtClean="0"/>
              <a:t>17</a:t>
            </a:fld>
            <a:endParaRPr lang="en-US"/>
          </a:p>
        </p:txBody>
      </p:sp>
    </p:spTree>
    <p:extLst>
      <p:ext uri="{BB962C8B-B14F-4D97-AF65-F5344CB8AC3E}">
        <p14:creationId xmlns:p14="http://schemas.microsoft.com/office/powerpoint/2010/main" val="42268938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1934">
              <a:defRPr/>
            </a:pPr>
            <a:r>
              <a:rPr lang="en-US"/>
              <a:t>Estate planning eliminates uncertainties over the administration of a probate and maximize the value of the estate by reducing taxes and other expenses. Guardians are often designated for minor children and beneficiaries in incapacity.</a:t>
            </a:r>
          </a:p>
          <a:p>
            <a:pPr defTabSz="921934">
              <a:defRPr/>
            </a:pPr>
            <a:endParaRPr lang="en-US"/>
          </a:p>
          <a:p>
            <a:pPr defTabSz="921934">
              <a:defRPr/>
            </a:pPr>
            <a:r>
              <a:rPr lang="en-US"/>
              <a:t>Appointing</a:t>
            </a:r>
            <a:r>
              <a:rPr lang="en-US" baseline="0"/>
              <a:t> a guardian for your minor children.</a:t>
            </a:r>
          </a:p>
          <a:p>
            <a:pPr defTabSz="921934">
              <a:defRPr/>
            </a:pPr>
            <a:r>
              <a:rPr lang="en-US" baseline="0"/>
              <a:t>Minimizing the estate and income tax effects of the disposal.</a:t>
            </a:r>
          </a:p>
          <a:p>
            <a:pPr defTabSz="921934">
              <a:defRPr/>
            </a:pPr>
            <a:endParaRPr lang="en-US" baseline="0"/>
          </a:p>
          <a:p>
            <a:pPr defTabSz="921934">
              <a:defRPr/>
            </a:pPr>
            <a:r>
              <a:rPr lang="en-US" baseline="0"/>
              <a:t>Client comes in your office and they say they need a will.  The first question you need to ask is why?  You need to be able to accomplish the overall goal, and more likely than not, the will is only one step of a major analysis.</a:t>
            </a:r>
            <a:endParaRPr lang="en-US"/>
          </a:p>
          <a:p>
            <a:endParaRPr lang="en-US"/>
          </a:p>
        </p:txBody>
      </p:sp>
      <p:sp>
        <p:nvSpPr>
          <p:cNvPr id="4" name="Slide Number Placeholder 3"/>
          <p:cNvSpPr>
            <a:spLocks noGrp="1"/>
          </p:cNvSpPr>
          <p:nvPr>
            <p:ph type="sldNum" sz="quarter" idx="10"/>
          </p:nvPr>
        </p:nvSpPr>
        <p:spPr/>
        <p:txBody>
          <a:bodyPr/>
          <a:lstStyle/>
          <a:p>
            <a:fld id="{100C6DD2-39EB-4371-B6CA-CE74B647F874}" type="slidenum">
              <a:rPr lang="en-US" smtClean="0"/>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I’m sure</a:t>
            </a:r>
            <a:r>
              <a:rPr lang="en-US" baseline="0"/>
              <a:t> that we would all agree that perhaps a talking dog and toddler that curses, drives, and drinks beer may not be common.  </a:t>
            </a:r>
          </a:p>
          <a:p>
            <a:r>
              <a:rPr lang="en-US" baseline="0"/>
              <a:t>Common family- mom, dad, and children</a:t>
            </a:r>
          </a:p>
          <a:p>
            <a:endParaRPr lang="en-US" baseline="0"/>
          </a:p>
          <a:p>
            <a:r>
              <a:rPr lang="en-US" baseline="0"/>
              <a:t>When I say common family, I mean the wage-earner, not much financial planning, other than what the job gives them. Someone who believes that they need no estate planning.</a:t>
            </a:r>
          </a:p>
        </p:txBody>
      </p:sp>
      <p:sp>
        <p:nvSpPr>
          <p:cNvPr id="4" name="Slide Number Placeholder 3"/>
          <p:cNvSpPr>
            <a:spLocks noGrp="1"/>
          </p:cNvSpPr>
          <p:nvPr>
            <p:ph type="sldNum" sz="quarter" idx="10"/>
          </p:nvPr>
        </p:nvSpPr>
        <p:spPr/>
        <p:txBody>
          <a:bodyPr/>
          <a:lstStyle/>
          <a:p>
            <a:fld id="{100C6DD2-39EB-4371-B6CA-CE74B647F874}" type="slidenum">
              <a:rPr lang="en-US" smtClean="0"/>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0C6DD2-39EB-4371-B6CA-CE74B647F874}" type="slidenum">
              <a:rPr lang="en-US" smtClean="0"/>
              <a:t>2</a:t>
            </a:fld>
            <a:endParaRPr lang="en-US"/>
          </a:p>
        </p:txBody>
      </p:sp>
    </p:spTree>
    <p:extLst>
      <p:ext uri="{BB962C8B-B14F-4D97-AF65-F5344CB8AC3E}">
        <p14:creationId xmlns:p14="http://schemas.microsoft.com/office/powerpoint/2010/main" val="29748967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Most</a:t>
            </a:r>
            <a:r>
              <a:rPr lang="en-US" baseline="0"/>
              <a:t> clients have the same statement: I don’t own anything.  I usually tell them the store of two of my clients:</a:t>
            </a:r>
          </a:p>
          <a:p>
            <a:r>
              <a:rPr lang="en-US" baseline="0"/>
              <a:t>Tell about Greene estates. How it passed intestate? Probably against </a:t>
            </a:r>
            <a:r>
              <a:rPr lang="en-US" baseline="0" err="1"/>
              <a:t>LaKeyshia’s</a:t>
            </a:r>
            <a:r>
              <a:rPr lang="en-US" baseline="0"/>
              <a:t> desire?</a:t>
            </a:r>
          </a:p>
          <a:p>
            <a:endParaRPr lang="en-US" baseline="0"/>
          </a:p>
          <a:p>
            <a:r>
              <a:rPr lang="en-US" baseline="0"/>
              <a:t>You can overwhelm them with this story, but it convinces them of why it is so essential.</a:t>
            </a:r>
            <a:endParaRPr lang="en-US"/>
          </a:p>
        </p:txBody>
      </p:sp>
      <p:sp>
        <p:nvSpPr>
          <p:cNvPr id="4" name="Slide Number Placeholder 3"/>
          <p:cNvSpPr>
            <a:spLocks noGrp="1"/>
          </p:cNvSpPr>
          <p:nvPr>
            <p:ph type="sldNum" sz="quarter" idx="10"/>
          </p:nvPr>
        </p:nvSpPr>
        <p:spPr/>
        <p:txBody>
          <a:bodyPr/>
          <a:lstStyle/>
          <a:p>
            <a:fld id="{100C6DD2-39EB-4371-B6CA-CE74B647F874}" type="slidenum">
              <a:rPr lang="en-US" smtClean="0"/>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Last</a:t>
            </a:r>
            <a:r>
              <a:rPr lang="en-US" baseline="0"/>
              <a:t> Will &amp; Testament:</a:t>
            </a:r>
          </a:p>
          <a:p>
            <a:pPr marL="230484" indent="-230484">
              <a:buFont typeface="+mj-lt"/>
              <a:buAutoNum type="arabicPeriod"/>
            </a:pPr>
            <a:r>
              <a:rPr lang="en-US" baseline="0"/>
              <a:t>Remember that the goal of estate planning is to reduce tax burden on your client’s estate at his or her death, but really, to relieve the burden on his or her families.</a:t>
            </a:r>
          </a:p>
          <a:p>
            <a:pPr marL="230484" indent="-230484">
              <a:buFont typeface="+mj-lt"/>
              <a:buAutoNum type="arabicPeriod"/>
            </a:pPr>
            <a:r>
              <a:rPr lang="en-US" baseline="0"/>
              <a:t>I call the “Last Will and Testament” the “catch-all” document.  That means that when all else fails, look at the Will.  Despite very popular belief, drafting a will is not the main tool in estate planning.  The Will is what you use should you need to open an estate in Probate Court.  Usually, the idea is to avoid probate as much as you can.  Therefore, the real estate planning starts in your analysis.  </a:t>
            </a:r>
          </a:p>
          <a:p>
            <a:pPr marL="691451" lvl="1" indent="-230484">
              <a:buFont typeface="+mj-lt"/>
              <a:buAutoNum type="alphaLcParenR"/>
            </a:pPr>
            <a:r>
              <a:rPr lang="en-US" baseline="0"/>
              <a:t>Are your beneficiary forms updated? Have you had more children? Gotten married/divorced? Get into a big fight with your sister and now decided that you no longer want to make her rich?  Remember, it is ALL mental.</a:t>
            </a:r>
          </a:p>
          <a:p>
            <a:pPr marL="230484" indent="-230484">
              <a:buFont typeface="+mj-lt"/>
              <a:buAutoNum type="arabicPeriod"/>
            </a:pPr>
            <a:r>
              <a:rPr lang="en-US" baseline="0"/>
              <a:t>Remember that your client expects you to know all and do all.  So, you have to be able to think with the big picture and work your way backwards.  It is up to you to determine whether a will is enough.</a:t>
            </a:r>
          </a:p>
          <a:p>
            <a:pPr marL="230484" indent="-230484">
              <a:buFont typeface="+mj-lt"/>
              <a:buAutoNum type="arabicPeriod"/>
            </a:pPr>
            <a:endParaRPr lang="en-US" baseline="0"/>
          </a:p>
          <a:p>
            <a:pPr marL="230484" indent="-230484"/>
            <a:r>
              <a:rPr lang="en-US" baseline="0"/>
              <a:t>Living Trust- revocable, during life. Considered a Grantor Trust because you retain the control.</a:t>
            </a:r>
          </a:p>
          <a:p>
            <a:pPr marL="230484" indent="-230484"/>
            <a:r>
              <a:rPr lang="en-US" baseline="0"/>
              <a:t>Living Will- some leave up to spouse to make decision but explain how it feels for a spouse to let go.  It brings more of a peace of mind when there is already direction directly from you.</a:t>
            </a:r>
          </a:p>
          <a:p>
            <a:pPr marL="230484" indent="-230484">
              <a:buFont typeface="+mj-lt"/>
              <a:buAutoNum type="arabicPeriod"/>
            </a:pPr>
            <a:endParaRPr lang="en-US"/>
          </a:p>
        </p:txBody>
      </p:sp>
      <p:sp>
        <p:nvSpPr>
          <p:cNvPr id="4" name="Slide Number Placeholder 3"/>
          <p:cNvSpPr>
            <a:spLocks noGrp="1"/>
          </p:cNvSpPr>
          <p:nvPr>
            <p:ph type="sldNum" sz="quarter" idx="10"/>
          </p:nvPr>
        </p:nvSpPr>
        <p:spPr/>
        <p:txBody>
          <a:bodyPr/>
          <a:lstStyle/>
          <a:p>
            <a:fld id="{100C6DD2-39EB-4371-B6CA-CE74B647F874}" type="slidenum">
              <a:rPr lang="en-US" smtClean="0"/>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230484" indent="-230484">
              <a:buFont typeface="+mj-lt"/>
              <a:buAutoNum type="arabicPeriod"/>
            </a:pPr>
            <a:r>
              <a:rPr lang="en-US"/>
              <a:t>Creditor</a:t>
            </a:r>
            <a:r>
              <a:rPr lang="en-US" baseline="0"/>
              <a:t> protection</a:t>
            </a:r>
          </a:p>
          <a:p>
            <a:pPr marL="230484" indent="-230484">
              <a:buFont typeface="+mj-lt"/>
              <a:buAutoNum type="arabicPeriod"/>
            </a:pPr>
            <a:r>
              <a:rPr lang="en-US" baseline="0"/>
              <a:t>No contest, unless valid</a:t>
            </a:r>
          </a:p>
          <a:p>
            <a:pPr marL="230484" indent="-230484">
              <a:buFont typeface="+mj-lt"/>
              <a:buAutoNum type="arabicPeriod"/>
            </a:pPr>
            <a:r>
              <a:rPr lang="en-US" baseline="0"/>
              <a:t>If minor children</a:t>
            </a:r>
          </a:p>
          <a:p>
            <a:pPr marL="230484" indent="-230484">
              <a:buFont typeface="+mj-lt"/>
              <a:buAutoNum type="arabicPeriod"/>
            </a:pPr>
            <a:r>
              <a:rPr lang="en-US" baseline="0" err="1"/>
              <a:t>Biggy</a:t>
            </a:r>
            <a:r>
              <a:rPr lang="en-US" baseline="0"/>
              <a:t>!</a:t>
            </a:r>
          </a:p>
          <a:p>
            <a:pPr marL="230484" indent="-230484">
              <a:buFont typeface="+mj-lt"/>
              <a:buAutoNum type="arabicPeriod"/>
            </a:pPr>
            <a:r>
              <a:rPr lang="en-US" baseline="0"/>
              <a:t>Always choose alternates so don’t have to change their will every time a friend/relative passes away.  Good for us, not for them! Also, if several children, consider a tiebreaker/corporate trustee if trust</a:t>
            </a:r>
          </a:p>
          <a:p>
            <a:pPr marL="691451" lvl="1" indent="-230484">
              <a:buFont typeface="+mj-lt"/>
              <a:buAutoNum type="alphaLcParenR"/>
            </a:pPr>
            <a:r>
              <a:rPr lang="en-US" baseline="0"/>
              <a:t>Back to the family dynamics.  Can this person be trusted with money? Especially a large lump sum of money? Can this person do what is right, according to your wishes?  What is their credit like? Responsible? </a:t>
            </a:r>
          </a:p>
          <a:p>
            <a:pPr marL="691451" lvl="1" indent="-230484">
              <a:buFont typeface="+mj-lt"/>
              <a:buAutoNum type="alphaLcParenR"/>
            </a:pPr>
            <a:r>
              <a:rPr lang="en-US" baseline="0"/>
              <a:t>If appointing a guardian, have you discussed with appointee?  Do they have other minor children? Do they get along?</a:t>
            </a:r>
          </a:p>
          <a:p>
            <a:pPr marL="230484" indent="-230484">
              <a:buFont typeface="+mj-lt"/>
              <a:buAutoNum type="arabicPeriod"/>
            </a:pPr>
            <a:r>
              <a:rPr lang="en-US" baseline="0"/>
              <a:t>What will happen if you put $50,000 or $100,000 into the hands of your 20-something children? Or teenagers? 	</a:t>
            </a:r>
          </a:p>
          <a:p>
            <a:pPr marL="691451" lvl="1" indent="-230484">
              <a:buFont typeface="+mj-lt"/>
              <a:buAutoNum type="alphaLcParenR"/>
            </a:pPr>
            <a:r>
              <a:rPr lang="en-US" baseline="0"/>
              <a:t>Also consider having trust named as beneficiary of life insurance policy</a:t>
            </a:r>
          </a:p>
          <a:p>
            <a:pPr marL="691451" lvl="1" indent="-230484">
              <a:buFont typeface="+mj-lt"/>
              <a:buAutoNum type="alphaLcParenR"/>
            </a:pPr>
            <a:r>
              <a:rPr lang="en-US" baseline="0"/>
              <a:t>Will v. Trust- public v. private</a:t>
            </a:r>
          </a:p>
          <a:p>
            <a:pPr marL="230484" indent="-230484">
              <a:buFont typeface="+mj-lt"/>
              <a:buAutoNum type="arabicPeriod"/>
            </a:pPr>
            <a:r>
              <a:rPr lang="en-US" baseline="0"/>
              <a:t>If not, give client succinct directions on law regarding finalizing a will.  T.C.A. 32-1-104</a:t>
            </a:r>
          </a:p>
          <a:p>
            <a:pPr marL="230484" indent="-230484">
              <a:buFont typeface="+mj-lt"/>
              <a:buAutoNum type="arabicPeriod"/>
            </a:pPr>
            <a:r>
              <a:rPr lang="en-US" baseline="0"/>
              <a:t>Marital property- explain to client that he can only dispose of a portion of his property. What if new wife and children from a prior marriage.  Give house to new wife? What if own property from prior marriage?  </a:t>
            </a:r>
          </a:p>
          <a:p>
            <a:pPr marL="230484" indent="-230484">
              <a:buFont typeface="+mj-lt"/>
              <a:buAutoNum type="arabicPeriod"/>
            </a:pPr>
            <a:r>
              <a:rPr lang="en-US" baseline="0"/>
              <a:t>Specific omissions- tell story about homosexual client and partner who died. Will not valid)</a:t>
            </a:r>
          </a:p>
          <a:p>
            <a:pPr marL="230484" indent="-230484">
              <a:buFont typeface="+mj-lt"/>
              <a:buAutoNum type="arabicPeriod"/>
            </a:pPr>
            <a:endParaRPr lang="en-US" baseline="0"/>
          </a:p>
        </p:txBody>
      </p:sp>
      <p:sp>
        <p:nvSpPr>
          <p:cNvPr id="4" name="Slide Number Placeholder 3"/>
          <p:cNvSpPr>
            <a:spLocks noGrp="1"/>
          </p:cNvSpPr>
          <p:nvPr>
            <p:ph type="sldNum" sz="quarter" idx="10"/>
          </p:nvPr>
        </p:nvSpPr>
        <p:spPr/>
        <p:txBody>
          <a:bodyPr/>
          <a:lstStyle/>
          <a:p>
            <a:fld id="{100C6DD2-39EB-4371-B6CA-CE74B647F874}" type="slidenum">
              <a:rPr lang="en-US" smtClean="0"/>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Last</a:t>
            </a:r>
            <a:r>
              <a:rPr lang="en-US" baseline="0"/>
              <a:t> Will &amp; Testament:</a:t>
            </a:r>
          </a:p>
          <a:p>
            <a:pPr marL="234863" indent="-234863">
              <a:buFont typeface="+mj-lt"/>
              <a:buAutoNum type="arabicPeriod"/>
            </a:pPr>
            <a:r>
              <a:rPr lang="en-US" baseline="0"/>
              <a:t>Remember that the goal of estate planning is to reduce tax burden on your client’s estate at his or her death, but really, to relieve the burden on his or her families.</a:t>
            </a:r>
          </a:p>
          <a:p>
            <a:pPr marL="234863" indent="-234863">
              <a:buFont typeface="+mj-lt"/>
              <a:buAutoNum type="arabicPeriod"/>
            </a:pPr>
            <a:r>
              <a:rPr lang="en-US" baseline="0"/>
              <a:t>I call the “Last Will and Testament” the “catch-all” document.  That means that when all else fails, look at the Will.  Despite very popular belief, drafting a will is not the main tool in estate planning.  The Will is what you use should you need to open an estate in Probate Court.  Usually, the idea is to avoid probate as much as you can.  Therefore, the real estate planning starts in your analysis.  </a:t>
            </a:r>
          </a:p>
          <a:p>
            <a:pPr marL="704589" lvl="1" indent="-234863">
              <a:buFont typeface="+mj-lt"/>
              <a:buAutoNum type="alphaLcParenR"/>
            </a:pPr>
            <a:r>
              <a:rPr lang="en-US" baseline="0"/>
              <a:t>Are your beneficiary forms updated? Have you had more children? Gotten married/divorced? Get into a big fight with your sister and now decided that you no longer want to make her rich?  Remember, it is ALL mental.</a:t>
            </a:r>
          </a:p>
          <a:p>
            <a:pPr marL="234863" indent="-234863">
              <a:buFont typeface="+mj-lt"/>
              <a:buAutoNum type="arabicPeriod"/>
            </a:pPr>
            <a:r>
              <a:rPr lang="en-US" baseline="0"/>
              <a:t>Remember that your client expects you to know all and do all.  So, you have to be able to think with the big picture and work your way backwards.  It is up to you to determine whether a will is enough.</a:t>
            </a:r>
          </a:p>
          <a:p>
            <a:pPr marL="234863" indent="-234863">
              <a:buFont typeface="+mj-lt"/>
              <a:buAutoNum type="arabicPeriod"/>
            </a:pPr>
            <a:endParaRPr lang="en-US" baseline="0"/>
          </a:p>
          <a:p>
            <a:pPr marL="234863" indent="-234863"/>
            <a:r>
              <a:rPr lang="en-US" baseline="0"/>
              <a:t>Living Trust- revocable, during life. Considered a Grantor Trust because you retain the control.</a:t>
            </a:r>
          </a:p>
          <a:p>
            <a:pPr marL="234863" indent="-234863"/>
            <a:r>
              <a:rPr lang="en-US" baseline="0"/>
              <a:t>Living Will- some leave up to spouse to make decision but explain how it feels for a spouse to let go.  It brings more of a peace of mind when there is already direction directly from you.</a:t>
            </a:r>
          </a:p>
          <a:p>
            <a:pPr marL="234863" indent="-234863">
              <a:buFont typeface="+mj-lt"/>
              <a:buAutoNum type="arabicPeriod"/>
            </a:pPr>
            <a:endParaRPr lang="en-US"/>
          </a:p>
        </p:txBody>
      </p:sp>
      <p:sp>
        <p:nvSpPr>
          <p:cNvPr id="4" name="Slide Number Placeholder 3"/>
          <p:cNvSpPr>
            <a:spLocks noGrp="1"/>
          </p:cNvSpPr>
          <p:nvPr>
            <p:ph type="sldNum" sz="quarter" idx="10"/>
          </p:nvPr>
        </p:nvSpPr>
        <p:spPr/>
        <p:txBody>
          <a:bodyPr/>
          <a:lstStyle/>
          <a:p>
            <a:fld id="{100C6DD2-39EB-4371-B6CA-CE74B647F874}" type="slidenum">
              <a:rPr lang="en-US" smtClean="0"/>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0C6DD2-39EB-4371-B6CA-CE74B647F874}" type="slidenum">
              <a:rPr lang="en-US" smtClean="0"/>
              <a:t>28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03F135-B18D-43D6-A7F2-15C054E6A8AC}" type="slidenum">
              <a:rPr lang="en-US" smtClean="0"/>
              <a:t>3</a:t>
            </a:fld>
            <a:endParaRPr lang="en-US"/>
          </a:p>
        </p:txBody>
      </p:sp>
    </p:spTree>
    <p:extLst>
      <p:ext uri="{BB962C8B-B14F-4D97-AF65-F5344CB8AC3E}">
        <p14:creationId xmlns:p14="http://schemas.microsoft.com/office/powerpoint/2010/main" val="2671869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0C6DD2-39EB-4371-B6CA-CE74B647F874}" type="slidenum">
              <a:rPr lang="en-US" smtClean="0"/>
              <a:t>4</a:t>
            </a:fld>
            <a:endParaRPr lang="en-US"/>
          </a:p>
        </p:txBody>
      </p:sp>
    </p:spTree>
    <p:extLst>
      <p:ext uri="{BB962C8B-B14F-4D97-AF65-F5344CB8AC3E}">
        <p14:creationId xmlns:p14="http://schemas.microsoft.com/office/powerpoint/2010/main" val="4120969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0C6DD2-39EB-4371-B6CA-CE74B647F874}" type="slidenum">
              <a:rPr lang="en-US" smtClean="0"/>
              <a:t>5</a:t>
            </a:fld>
            <a:endParaRPr lang="en-US"/>
          </a:p>
        </p:txBody>
      </p:sp>
    </p:spTree>
    <p:extLst>
      <p:ext uri="{BB962C8B-B14F-4D97-AF65-F5344CB8AC3E}">
        <p14:creationId xmlns:p14="http://schemas.microsoft.com/office/powerpoint/2010/main" val="1322599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0C6DD2-39EB-4371-B6CA-CE74B647F874}" type="slidenum">
              <a:rPr lang="en-US" smtClean="0"/>
              <a:t>6</a:t>
            </a:fld>
            <a:endParaRPr lang="en-US"/>
          </a:p>
        </p:txBody>
      </p:sp>
    </p:spTree>
    <p:extLst>
      <p:ext uri="{BB962C8B-B14F-4D97-AF65-F5344CB8AC3E}">
        <p14:creationId xmlns:p14="http://schemas.microsoft.com/office/powerpoint/2010/main" val="3437248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0C6DD2-39EB-4371-B6CA-CE74B647F874}" type="slidenum">
              <a:rPr lang="en-US" smtClean="0"/>
              <a:t>7</a:t>
            </a:fld>
            <a:endParaRPr lang="en-US"/>
          </a:p>
        </p:txBody>
      </p:sp>
    </p:spTree>
    <p:extLst>
      <p:ext uri="{BB962C8B-B14F-4D97-AF65-F5344CB8AC3E}">
        <p14:creationId xmlns:p14="http://schemas.microsoft.com/office/powerpoint/2010/main" val="2424798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Steve McNair was shot and killed by a woman with whom he’d had an extramarital affair.</a:t>
            </a:r>
          </a:p>
          <a:p>
            <a:r>
              <a:rPr lang="en-US"/>
              <a:t>He did not have a will.  </a:t>
            </a:r>
          </a:p>
          <a:p>
            <a:r>
              <a:rPr lang="en-US"/>
              <a:t>He had purchased a home for his mother, which is where she’d lived at his death.  Unfortunately, this residence was not in his mother’s name, but in McNair’s.</a:t>
            </a:r>
          </a:p>
          <a:p>
            <a:r>
              <a:rPr lang="en-US"/>
              <a:t>Immediately after his death, the widow demanded $3,000 per month rent from the mother, for the home.  </a:t>
            </a:r>
          </a:p>
          <a:p>
            <a:r>
              <a:rPr lang="en-US"/>
              <a:t>Ultimately, the home went to the Estate, divided according to the laws of intestate succession.</a:t>
            </a:r>
          </a:p>
        </p:txBody>
      </p:sp>
      <p:sp>
        <p:nvSpPr>
          <p:cNvPr id="4" name="Slide Number Placeholder 3"/>
          <p:cNvSpPr>
            <a:spLocks noGrp="1"/>
          </p:cNvSpPr>
          <p:nvPr>
            <p:ph type="sldNum" sz="quarter" idx="10"/>
          </p:nvPr>
        </p:nvSpPr>
        <p:spPr/>
        <p:txBody>
          <a:bodyPr/>
          <a:lstStyle/>
          <a:p>
            <a:fld id="{5603F135-B18D-43D6-A7F2-15C054E6A8AC}" type="slidenum">
              <a:rPr lang="en-US" smtClean="0"/>
              <a:t>8</a:t>
            </a:fld>
            <a:endParaRPr lang="en-US"/>
          </a:p>
        </p:txBody>
      </p:sp>
    </p:spTree>
    <p:extLst>
      <p:ext uri="{BB962C8B-B14F-4D97-AF65-F5344CB8AC3E}">
        <p14:creationId xmlns:p14="http://schemas.microsoft.com/office/powerpoint/2010/main" val="1008451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Steve McNair was shot and killed by a woman with whom he’d had an extramarital affair.</a:t>
            </a:r>
          </a:p>
          <a:p>
            <a:r>
              <a:rPr lang="en-US"/>
              <a:t>He did not have a will.  </a:t>
            </a:r>
          </a:p>
          <a:p>
            <a:r>
              <a:rPr lang="en-US"/>
              <a:t>He had purchased a home for his mother, which is where she’d lived at his death.  Unfortunately, this residence was not in his mother’s name, but in McNair’s.</a:t>
            </a:r>
          </a:p>
          <a:p>
            <a:r>
              <a:rPr lang="en-US"/>
              <a:t>Immediately after his death, the widow demanded $3,000 per month rent from the mother, for the home.  </a:t>
            </a:r>
          </a:p>
          <a:p>
            <a:r>
              <a:rPr lang="en-US"/>
              <a:t>Ultimately, the home went to the Estate, divided according to the laws of intestate succession.</a:t>
            </a:r>
          </a:p>
        </p:txBody>
      </p:sp>
      <p:sp>
        <p:nvSpPr>
          <p:cNvPr id="4" name="Slide Number Placeholder 3"/>
          <p:cNvSpPr>
            <a:spLocks noGrp="1"/>
          </p:cNvSpPr>
          <p:nvPr>
            <p:ph type="sldNum" sz="quarter" idx="10"/>
          </p:nvPr>
        </p:nvSpPr>
        <p:spPr/>
        <p:txBody>
          <a:bodyPr/>
          <a:lstStyle/>
          <a:p>
            <a:fld id="{5603F135-B18D-43D6-A7F2-15C054E6A8AC}" type="slidenum">
              <a:rPr lang="en-US" smtClean="0"/>
              <a:t>9</a:t>
            </a:fld>
            <a:endParaRPr lang="en-US"/>
          </a:p>
        </p:txBody>
      </p:sp>
    </p:spTree>
    <p:extLst>
      <p:ext uri="{BB962C8B-B14F-4D97-AF65-F5344CB8AC3E}">
        <p14:creationId xmlns:p14="http://schemas.microsoft.com/office/powerpoint/2010/main" val="2521646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6726063"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3787" y="4243845"/>
            <a:ext cx="2307831" cy="276940"/>
          </a:xfrm>
          <a:prstGeom prst="rect">
            <a:avLst/>
          </a:prstGeom>
        </p:spPr>
      </p:pic>
      <p:sp>
        <p:nvSpPr>
          <p:cNvPr id="9" name="Rectangle 8"/>
          <p:cNvSpPr/>
          <p:nvPr/>
        </p:nvSpPr>
        <p:spPr bwMode="ltGray">
          <a:xfrm>
            <a:off x="0" y="2590078"/>
            <a:ext cx="6726064"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6833787"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2" y="2733709"/>
            <a:ext cx="6069268" cy="1373070"/>
          </a:xfrm>
        </p:spPr>
        <p:txBody>
          <a:bodyPr anchor="b">
            <a:noAutofit/>
          </a:bodyPr>
          <a:lstStyle>
            <a:lvl1pPr algn="r">
              <a:defRPr sz="4800"/>
            </a:lvl1pPr>
          </a:lstStyle>
          <a:p>
            <a:r>
              <a:rPr lang="en-US"/>
              <a:t>Click to edit Master title style</a:t>
            </a:r>
          </a:p>
        </p:txBody>
      </p:sp>
      <p:sp>
        <p:nvSpPr>
          <p:cNvPr id="3" name="Subtitle 2"/>
          <p:cNvSpPr>
            <a:spLocks noGrp="1"/>
          </p:cNvSpPr>
          <p:nvPr>
            <p:ph type="subTitle" idx="1"/>
          </p:nvPr>
        </p:nvSpPr>
        <p:spPr>
          <a:xfrm>
            <a:off x="510241" y="4394040"/>
            <a:ext cx="6108101"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4555655" y="5936188"/>
            <a:ext cx="2057400" cy="365125"/>
          </a:xfrm>
        </p:spPr>
        <p:txBody>
          <a:bodyPr/>
          <a:lstStyle/>
          <a:p>
            <a:fld id="{497541C7-0EB0-4E01-BA29-0B33D5173E58}" type="datetime1">
              <a:rPr lang="en-US" smtClean="0"/>
              <a:t>8/25/2022</a:t>
            </a:fld>
            <a:endParaRPr lang="en-US"/>
          </a:p>
        </p:txBody>
      </p:sp>
      <p:sp>
        <p:nvSpPr>
          <p:cNvPr id="5" name="Footer Placeholder 4"/>
          <p:cNvSpPr>
            <a:spLocks noGrp="1"/>
          </p:cNvSpPr>
          <p:nvPr>
            <p:ph type="ftr" sz="quarter" idx="11"/>
          </p:nvPr>
        </p:nvSpPr>
        <p:spPr>
          <a:xfrm>
            <a:off x="533401" y="5936189"/>
            <a:ext cx="4021666" cy="365125"/>
          </a:xfrm>
        </p:spPr>
        <p:txBody>
          <a:bodyPr/>
          <a:lstStyle/>
          <a:p>
            <a:endParaRPr lang="en-US"/>
          </a:p>
        </p:txBody>
      </p:sp>
      <p:sp>
        <p:nvSpPr>
          <p:cNvPr id="6" name="Slide Number Placeholder 5"/>
          <p:cNvSpPr>
            <a:spLocks noGrp="1"/>
          </p:cNvSpPr>
          <p:nvPr>
            <p:ph type="sldNum" sz="quarter" idx="12"/>
          </p:nvPr>
        </p:nvSpPr>
        <p:spPr>
          <a:xfrm>
            <a:off x="7010399" y="2750337"/>
            <a:ext cx="1370293" cy="1356442"/>
          </a:xfrm>
        </p:spPr>
        <p:txBody>
          <a:bodyPr/>
          <a:lstStyle/>
          <a:p>
            <a:fld id="{4911B080-E314-4F47-AC65-8A78DE69572D}" type="slidenum">
              <a:rPr lang="en-US" smtClean="0"/>
              <a:t>‹#›</a:t>
            </a:fld>
            <a:endParaRPr lang="en-US"/>
          </a:p>
        </p:txBody>
      </p:sp>
    </p:spTree>
    <p:extLst>
      <p:ext uri="{BB962C8B-B14F-4D97-AF65-F5344CB8AC3E}">
        <p14:creationId xmlns:p14="http://schemas.microsoft.com/office/powerpoint/2010/main" val="2278692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20" name="Group 19"/>
          <p:cNvGrpSpPr/>
          <p:nvPr/>
        </p:nvGrpSpPr>
        <p:grpSpPr>
          <a:xfrm>
            <a:off x="0" y="45720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3" y="4711617"/>
            <a:ext cx="6894770" cy="544482"/>
          </a:xfrm>
        </p:spPr>
        <p:txBody>
          <a:bodyPr anchor="b">
            <a:normAutofit/>
          </a:bodyPr>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531639" y="609598"/>
            <a:ext cx="6896534"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533401" y="5256098"/>
            <a:ext cx="6894772" cy="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0103B1-4B8E-402B-9015-963B1F5EA567}" type="datetime1">
              <a:rPr lang="en-US" smtClean="0"/>
              <a:t>8/25/2022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856438" y="4711310"/>
            <a:ext cx="1149836" cy="1090789"/>
          </a:xfrm>
        </p:spPr>
        <p:txBody>
          <a:bodyPr/>
          <a:lstStyle/>
          <a:p>
            <a:fld id="{4911B080-E314-4F47-AC65-8A78DE69572D}" type="slidenum">
              <a:rPr lang="en-US" smtClean="0"/>
              <a:t>‹#›</a:t>
            </a:fld>
            <a:endParaRPr lang="en-US"/>
          </a:p>
        </p:txBody>
      </p:sp>
    </p:spTree>
    <p:extLst>
      <p:ext uri="{BB962C8B-B14F-4D97-AF65-F5344CB8AC3E}">
        <p14:creationId xmlns:p14="http://schemas.microsoft.com/office/powerpoint/2010/main" val="421642721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21" name="Group 20"/>
          <p:cNvGrpSpPr/>
          <p:nvPr/>
        </p:nvGrpSpPr>
        <p:grpSpPr>
          <a:xfrm>
            <a:off x="0" y="4572000"/>
            <a:ext cx="9161969" cy="1677035"/>
            <a:chOff x="0" y="2895600"/>
            <a:chExt cx="9161969" cy="1677035"/>
          </a:xfrm>
        </p:grpSpPr>
        <p:pic>
          <p:nvPicPr>
            <p:cNvPr id="22" name="Picture 21"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3" name="Picture 22"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4" name="Rectangle 23"/>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24255" y="609597"/>
            <a:ext cx="6896534" cy="3592750"/>
          </a:xfrm>
        </p:spPr>
        <p:txBody>
          <a:bodyPr anchor="ctr"/>
          <a:lstStyle>
            <a:lvl1pPr>
              <a:defRPr sz="3200"/>
            </a:lvl1pPr>
          </a:lstStyle>
          <a:p>
            <a:r>
              <a:rPr lang="en-US"/>
              <a:t>Click to edit Master title style</a:t>
            </a:r>
          </a:p>
        </p:txBody>
      </p:sp>
      <p:sp>
        <p:nvSpPr>
          <p:cNvPr id="4" name="Text Placeholder 3"/>
          <p:cNvSpPr>
            <a:spLocks noGrp="1"/>
          </p:cNvSpPr>
          <p:nvPr>
            <p:ph type="body" sz="half" idx="2"/>
          </p:nvPr>
        </p:nvSpPr>
        <p:spPr>
          <a:xfrm>
            <a:off x="531638" y="4710340"/>
            <a:ext cx="6889151" cy="1101764"/>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0103B1-4B8E-402B-9015-963B1F5EA567}" type="datetime1">
              <a:rPr lang="en-US" smtClean="0"/>
              <a:t>8/25/2022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856438" y="4711616"/>
            <a:ext cx="1149836" cy="1090789"/>
          </a:xfrm>
        </p:spPr>
        <p:txBody>
          <a:bodyPr/>
          <a:lstStyle/>
          <a:p>
            <a:fld id="{4911B080-E314-4F47-AC65-8A78DE69572D}" type="slidenum">
              <a:rPr lang="en-US" smtClean="0"/>
              <a:t>‹#›</a:t>
            </a:fld>
            <a:endParaRPr lang="en-US"/>
          </a:p>
        </p:txBody>
      </p:sp>
    </p:spTree>
    <p:extLst>
      <p:ext uri="{BB962C8B-B14F-4D97-AF65-F5344CB8AC3E}">
        <p14:creationId xmlns:p14="http://schemas.microsoft.com/office/powerpoint/2010/main" val="203917989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29" name="Group 28"/>
          <p:cNvGrpSpPr/>
          <p:nvPr/>
        </p:nvGrpSpPr>
        <p:grpSpPr>
          <a:xfrm>
            <a:off x="0" y="4572000"/>
            <a:ext cx="9161969" cy="1677035"/>
            <a:chOff x="0" y="2895600"/>
            <a:chExt cx="9161969" cy="1677035"/>
          </a:xfrm>
        </p:grpSpPr>
        <p:pic>
          <p:nvPicPr>
            <p:cNvPr id="30" name="Picture 29"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1" name="Picture 30"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2" name="Rectangle 31"/>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67921" y="616983"/>
            <a:ext cx="6425147" cy="3036061"/>
          </a:xfrm>
        </p:spPr>
        <p:txBody>
          <a:bodyPr anchor="ctr"/>
          <a:lstStyle>
            <a:lvl1pPr>
              <a:defRPr sz="3200"/>
            </a:lvl1pPr>
          </a:lstStyle>
          <a:p>
            <a:r>
              <a:rPr lang="en-US"/>
              <a:t>Click to edit Master title style</a:t>
            </a:r>
          </a:p>
        </p:txBody>
      </p:sp>
      <p:sp>
        <p:nvSpPr>
          <p:cNvPr id="12" name="Text Placeholder 3"/>
          <p:cNvSpPr>
            <a:spLocks noGrp="1"/>
          </p:cNvSpPr>
          <p:nvPr>
            <p:ph type="body" sz="half" idx="13"/>
          </p:nvPr>
        </p:nvSpPr>
        <p:spPr>
          <a:xfrm>
            <a:off x="989438" y="3660763"/>
            <a:ext cx="5987731"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531638" y="4710340"/>
            <a:ext cx="6903919" cy="1101764"/>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0103B1-4B8E-402B-9015-963B1F5EA567}" type="datetime1">
              <a:rPr lang="en-US" smtClean="0"/>
              <a:t>8/25/2022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856438" y="4709926"/>
            <a:ext cx="1149836" cy="1090789"/>
          </a:xfrm>
        </p:spPr>
        <p:txBody>
          <a:bodyPr/>
          <a:lstStyle/>
          <a:p>
            <a:fld id="{4911B080-E314-4F47-AC65-8A78DE69572D}" type="slidenum">
              <a:rPr lang="en-US" smtClean="0"/>
              <a:t>‹#›</a:t>
            </a:fld>
            <a:endParaRPr lang="en-US"/>
          </a:p>
        </p:txBody>
      </p:sp>
      <p:sp>
        <p:nvSpPr>
          <p:cNvPr id="27" name="TextBox 26"/>
          <p:cNvSpPr txBox="1"/>
          <p:nvPr/>
        </p:nvSpPr>
        <p:spPr>
          <a:xfrm>
            <a:off x="270932" y="748116"/>
            <a:ext cx="5334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a:solidFill>
                  <a:schemeClr val="tx1"/>
                </a:solidFill>
                <a:effectLst/>
              </a:rPr>
              <a:t>“</a:t>
            </a:r>
          </a:p>
        </p:txBody>
      </p:sp>
      <p:sp>
        <p:nvSpPr>
          <p:cNvPr id="28" name="TextBox 27"/>
          <p:cNvSpPr txBox="1"/>
          <p:nvPr/>
        </p:nvSpPr>
        <p:spPr>
          <a:xfrm>
            <a:off x="6967191" y="2998573"/>
            <a:ext cx="457200" cy="584777"/>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a:solidFill>
                  <a:schemeClr val="tx1"/>
                </a:solidFill>
                <a:effectLst/>
              </a:rPr>
              <a:t>”</a:t>
            </a:r>
          </a:p>
        </p:txBody>
      </p:sp>
    </p:spTree>
    <p:extLst>
      <p:ext uri="{BB962C8B-B14F-4D97-AF65-F5344CB8AC3E}">
        <p14:creationId xmlns:p14="http://schemas.microsoft.com/office/powerpoint/2010/main" val="1679690239"/>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22" name="Group 21"/>
          <p:cNvGrpSpPr/>
          <p:nvPr/>
        </p:nvGrpSpPr>
        <p:grpSpPr>
          <a:xfrm>
            <a:off x="0" y="4572000"/>
            <a:ext cx="9161969" cy="1677035"/>
            <a:chOff x="0" y="2895600"/>
            <a:chExt cx="9161969" cy="1677035"/>
          </a:xfrm>
        </p:grpSpPr>
        <p:pic>
          <p:nvPicPr>
            <p:cNvPr id="23" name="Picture 22"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4" name="Picture 23"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5" name="Rectangle 24"/>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8" y="4710340"/>
            <a:ext cx="6896534" cy="589812"/>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531639" y="5300150"/>
            <a:ext cx="6896534" cy="51195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0103B1-4B8E-402B-9015-963B1F5EA567}" type="datetime1">
              <a:rPr lang="en-US" smtClean="0"/>
              <a:t>8/25/2022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856438" y="4709926"/>
            <a:ext cx="1149836" cy="1090789"/>
          </a:xfrm>
        </p:spPr>
        <p:txBody>
          <a:bodyPr/>
          <a:lstStyle/>
          <a:p>
            <a:fld id="{4911B080-E314-4F47-AC65-8A78DE69572D}" type="slidenum">
              <a:rPr lang="en-US" smtClean="0"/>
              <a:t>‹#›</a:t>
            </a:fld>
            <a:endParaRPr lang="en-US"/>
          </a:p>
        </p:txBody>
      </p:sp>
    </p:spTree>
    <p:extLst>
      <p:ext uri="{BB962C8B-B14F-4D97-AF65-F5344CB8AC3E}">
        <p14:creationId xmlns:p14="http://schemas.microsoft.com/office/powerpoint/2010/main" val="59780307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grpSp>
        <p:nvGrpSpPr>
          <p:cNvPr id="23" name="Group 22"/>
          <p:cNvGrpSpPr/>
          <p:nvPr/>
        </p:nvGrpSpPr>
        <p:grpSpPr>
          <a:xfrm>
            <a:off x="0" y="6096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5" name="Title 1"/>
          <p:cNvSpPr>
            <a:spLocks noGrp="1"/>
          </p:cNvSpPr>
          <p:nvPr>
            <p:ph type="title"/>
          </p:nvPr>
        </p:nvSpPr>
        <p:spPr>
          <a:xfrm>
            <a:off x="531639" y="753228"/>
            <a:ext cx="6896534" cy="1080938"/>
          </a:xfrm>
        </p:spPr>
        <p:txBody>
          <a:bodyPr/>
          <a:lstStyle/>
          <a:p>
            <a:r>
              <a:rPr lang="en-US"/>
              <a:t>Click to edit Master title style</a:t>
            </a:r>
          </a:p>
        </p:txBody>
      </p:sp>
      <p:sp>
        <p:nvSpPr>
          <p:cNvPr id="7" name="Text Placeholder 2"/>
          <p:cNvSpPr>
            <a:spLocks noGrp="1"/>
          </p:cNvSpPr>
          <p:nvPr>
            <p:ph type="body" idx="1"/>
          </p:nvPr>
        </p:nvSpPr>
        <p:spPr>
          <a:xfrm>
            <a:off x="532629" y="2329489"/>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39777" y="3015290"/>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2878413"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2879710" y="3007906"/>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226136"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233520" y="3007905"/>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50103B1-4B8E-402B-9015-963B1F5EA567}" type="datetime1">
              <a:rPr lang="en-US" smtClean="0"/>
              <a:t>8/25/2022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11B080-E314-4F47-AC65-8A78DE69572D}" type="slidenum">
              <a:rPr lang="en-US" smtClean="0"/>
              <a:t>‹#›</a:t>
            </a:fld>
            <a:endParaRPr lang="en-US"/>
          </a:p>
        </p:txBody>
      </p:sp>
    </p:spTree>
    <p:extLst>
      <p:ext uri="{BB962C8B-B14F-4D97-AF65-F5344CB8AC3E}">
        <p14:creationId xmlns:p14="http://schemas.microsoft.com/office/powerpoint/2010/main" val="929807672"/>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grpSp>
        <p:nvGrpSpPr>
          <p:cNvPr id="34" name="Group 33"/>
          <p:cNvGrpSpPr/>
          <p:nvPr/>
        </p:nvGrpSpPr>
        <p:grpSpPr>
          <a:xfrm>
            <a:off x="0" y="609600"/>
            <a:ext cx="9161969" cy="1677035"/>
            <a:chOff x="0" y="2895600"/>
            <a:chExt cx="9161969" cy="1677035"/>
          </a:xfrm>
        </p:grpSpPr>
        <p:pic>
          <p:nvPicPr>
            <p:cNvPr id="35" name="Picture 34"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6" name="Picture 35"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7" name="Rectangle 36"/>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0" name="Title 1"/>
          <p:cNvSpPr>
            <a:spLocks noGrp="1"/>
          </p:cNvSpPr>
          <p:nvPr>
            <p:ph type="title"/>
          </p:nvPr>
        </p:nvSpPr>
        <p:spPr>
          <a:xfrm>
            <a:off x="531639" y="753228"/>
            <a:ext cx="6896534" cy="1080938"/>
          </a:xfrm>
        </p:spPr>
        <p:txBody>
          <a:bodyPr/>
          <a:lstStyle/>
          <a:p>
            <a:r>
              <a:rPr lang="en-US"/>
              <a:t>Click to edit Master title style</a:t>
            </a:r>
          </a:p>
        </p:txBody>
      </p:sp>
      <p:sp>
        <p:nvSpPr>
          <p:cNvPr id="19" name="Text Placeholder 2"/>
          <p:cNvSpPr>
            <a:spLocks noGrp="1"/>
          </p:cNvSpPr>
          <p:nvPr>
            <p:ph type="body" idx="1"/>
          </p:nvPr>
        </p:nvSpPr>
        <p:spPr>
          <a:xfrm>
            <a:off x="532391" y="4297503"/>
            <a:ext cx="2192257"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32391" y="2336873"/>
            <a:ext cx="219225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532391" y="4873765"/>
            <a:ext cx="219225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2870497" y="4297503"/>
            <a:ext cx="221507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2870497" y="2336873"/>
            <a:ext cx="221507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2869483" y="4873764"/>
            <a:ext cx="2218004"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231028" y="4297503"/>
            <a:ext cx="2194333"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231027" y="2336873"/>
            <a:ext cx="219433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5230934" y="4873762"/>
            <a:ext cx="2197239"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50103B1-4B8E-402B-9015-963B1F5EA567}" type="datetime1">
              <a:rPr lang="en-US" smtClean="0"/>
              <a:t>8/25/2022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11B080-E314-4F47-AC65-8A78DE69572D}" type="slidenum">
              <a:rPr lang="en-US" smtClean="0"/>
              <a:t>‹#›</a:t>
            </a:fld>
            <a:endParaRPr lang="en-US"/>
          </a:p>
        </p:txBody>
      </p:sp>
    </p:spTree>
    <p:extLst>
      <p:ext uri="{BB962C8B-B14F-4D97-AF65-F5344CB8AC3E}">
        <p14:creationId xmlns:p14="http://schemas.microsoft.com/office/powerpoint/2010/main" val="222072342"/>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6" name="Group 15"/>
          <p:cNvGrpSpPr/>
          <p:nvPr/>
        </p:nvGrpSpPr>
        <p:grpSpPr>
          <a:xfrm>
            <a:off x="0" y="609600"/>
            <a:ext cx="9161969" cy="1677035"/>
            <a:chOff x="0" y="2895600"/>
            <a:chExt cx="9161969" cy="1677035"/>
          </a:xfrm>
        </p:grpSpPr>
        <p:pic>
          <p:nvPicPr>
            <p:cNvPr id="17" name="Picture 16"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8" name="Picture 17"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9" name="Rectangle 18"/>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lstStyle>
            <a:lvl1pPr algn="r">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103B1-4B8E-402B-9015-963B1F5EA567}" type="datetime1">
              <a:rPr lang="en-US" smtClean="0"/>
              <a:t>8/25/2022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11B080-E314-4F47-AC65-8A78DE69572D}" type="slidenum">
              <a:rPr lang="en-US" smtClean="0"/>
              <a:t>‹#›</a:t>
            </a:fld>
            <a:endParaRPr lang="en-US"/>
          </a:p>
        </p:txBody>
      </p:sp>
    </p:spTree>
    <p:extLst>
      <p:ext uri="{BB962C8B-B14F-4D97-AF65-F5344CB8AC3E}">
        <p14:creationId xmlns:p14="http://schemas.microsoft.com/office/powerpoint/2010/main" val="969169425"/>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4" name="Group 13"/>
          <p:cNvGrpSpPr/>
          <p:nvPr/>
        </p:nvGrpSpPr>
        <p:grpSpPr bwMode="ltGray">
          <a:xfrm rot="5400000">
            <a:off x="4575305" y="2747178"/>
            <a:ext cx="6862555" cy="1368199"/>
            <a:chOff x="2281445" y="609600"/>
            <a:chExt cx="6862555" cy="1368199"/>
          </a:xfrm>
        </p:grpSpPr>
        <p:sp>
          <p:nvSpPr>
            <p:cNvPr id="12" name="Rectangle 11"/>
            <p:cNvSpPr/>
            <p:nvPr/>
          </p:nvSpPr>
          <p:spPr bwMode="ltGray">
            <a:xfrm>
              <a:off x="2281445" y="609601"/>
              <a:ext cx="528569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464798" y="609597"/>
            <a:ext cx="1069602" cy="44619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10241" y="609598"/>
            <a:ext cx="6576359"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029144" y="5936188"/>
            <a:ext cx="2057400" cy="365125"/>
          </a:xfrm>
        </p:spPr>
        <p:txBody>
          <a:bodyPr/>
          <a:lstStyle/>
          <a:p>
            <a:fld id="{450103B1-4B8E-402B-9015-963B1F5EA567}" type="datetime1">
              <a:rPr lang="en-US" smtClean="0"/>
              <a:t>8/25/2022</a:t>
            </a:fld>
            <a:endParaRPr lang="en-US"/>
          </a:p>
        </p:txBody>
      </p:sp>
      <p:sp>
        <p:nvSpPr>
          <p:cNvPr id="5" name="Footer Placeholder 4"/>
          <p:cNvSpPr>
            <a:spLocks noGrp="1"/>
          </p:cNvSpPr>
          <p:nvPr>
            <p:ph type="ftr" sz="quarter" idx="11"/>
          </p:nvPr>
        </p:nvSpPr>
        <p:spPr>
          <a:xfrm>
            <a:off x="510241" y="5936189"/>
            <a:ext cx="4518959" cy="365125"/>
          </a:xfrm>
        </p:spPr>
        <p:txBody>
          <a:bodyPr/>
          <a:lstStyle/>
          <a:p>
            <a:endParaRPr lang="en-US"/>
          </a:p>
        </p:txBody>
      </p:sp>
      <p:sp>
        <p:nvSpPr>
          <p:cNvPr id="6" name="Slide Number Placeholder 5"/>
          <p:cNvSpPr>
            <a:spLocks noGrp="1"/>
          </p:cNvSpPr>
          <p:nvPr>
            <p:ph type="sldNum" sz="quarter" idx="12"/>
          </p:nvPr>
        </p:nvSpPr>
        <p:spPr>
          <a:xfrm>
            <a:off x="7431152" y="5432500"/>
            <a:ext cx="1149636" cy="1273100"/>
          </a:xfrm>
        </p:spPr>
        <p:txBody>
          <a:bodyPr anchor="t"/>
          <a:lstStyle>
            <a:lvl1pPr algn="ctr">
              <a:defRPr/>
            </a:lvl1pPr>
          </a:lstStyle>
          <a:p>
            <a:fld id="{4911B080-E314-4F47-AC65-8A78DE69572D}" type="slidenum">
              <a:rPr lang="en-US" smtClean="0"/>
              <a:t>‹#›</a:t>
            </a:fld>
            <a:endParaRPr lang="en-US"/>
          </a:p>
        </p:txBody>
      </p:sp>
    </p:spTree>
    <p:extLst>
      <p:ext uri="{BB962C8B-B14F-4D97-AF65-F5344CB8AC3E}">
        <p14:creationId xmlns:p14="http://schemas.microsoft.com/office/powerpoint/2010/main" val="3003171749"/>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7" name="Group 26"/>
          <p:cNvGrpSpPr/>
          <p:nvPr/>
        </p:nvGrpSpPr>
        <p:grpSpPr>
          <a:xfrm>
            <a:off x="0" y="609600"/>
            <a:ext cx="9161969" cy="1677035"/>
            <a:chOff x="0" y="2895600"/>
            <a:chExt cx="9161969" cy="1677035"/>
          </a:xfrm>
        </p:grpSpPr>
        <p:pic>
          <p:nvPicPr>
            <p:cNvPr id="28" name="Picture 2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9" name="Picture 2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0" name="Rectangle 2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103B1-4B8E-402B-9015-963B1F5EA567}" type="datetime1">
              <a:rPr lang="en-US" smtClean="0"/>
              <a:t>8/25/2022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11B080-E314-4F47-AC65-8A78DE69572D}" type="slidenum">
              <a:rPr lang="en-US" smtClean="0"/>
              <a:t>‹#›</a:t>
            </a:fld>
            <a:endParaRPr lang="en-US"/>
          </a:p>
        </p:txBody>
      </p:sp>
    </p:spTree>
    <p:extLst>
      <p:ext uri="{BB962C8B-B14F-4D97-AF65-F5344CB8AC3E}">
        <p14:creationId xmlns:p14="http://schemas.microsoft.com/office/powerpoint/2010/main" val="3281428312"/>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8" name="Group 17"/>
          <p:cNvGrpSpPr/>
          <p:nvPr/>
        </p:nvGrpSpPr>
        <p:grpSpPr>
          <a:xfrm>
            <a:off x="0" y="2728432"/>
            <a:ext cx="9161969" cy="1677035"/>
            <a:chOff x="0" y="2895600"/>
            <a:chExt cx="9161969" cy="1677035"/>
          </a:xfrm>
        </p:grpSpPr>
        <p:pic>
          <p:nvPicPr>
            <p:cNvPr id="19" name="Picture 1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0" name="Picture 19"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1" name="Rectangle 2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2869895"/>
            <a:ext cx="6889150" cy="1090788"/>
          </a:xfrm>
        </p:spPr>
        <p:txBody>
          <a:bodyPr anchor="ctr">
            <a:normAutofit/>
          </a:bodyPr>
          <a:lstStyle>
            <a:lvl1pPr algn="r">
              <a:defRPr sz="3600"/>
            </a:lvl1pPr>
          </a:lstStyle>
          <a:p>
            <a:r>
              <a:rPr lang="en-US"/>
              <a:t>Click to edit Master title style</a:t>
            </a:r>
          </a:p>
        </p:txBody>
      </p:sp>
      <p:sp>
        <p:nvSpPr>
          <p:cNvPr id="3" name="Text Placeholder 2"/>
          <p:cNvSpPr>
            <a:spLocks noGrp="1"/>
          </p:cNvSpPr>
          <p:nvPr>
            <p:ph type="body" idx="1"/>
          </p:nvPr>
        </p:nvSpPr>
        <p:spPr>
          <a:xfrm>
            <a:off x="531639" y="4232172"/>
            <a:ext cx="688915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65810" y="5936188"/>
            <a:ext cx="2057400" cy="365125"/>
          </a:xfrm>
        </p:spPr>
        <p:txBody>
          <a:bodyPr/>
          <a:lstStyle/>
          <a:p>
            <a:fld id="{15531159-75E1-4625-8D63-49B8CB10214B}" type="datetime1">
              <a:rPr lang="en-US" smtClean="0"/>
              <a:t>8/25/2022</a:t>
            </a:fld>
            <a:endParaRPr lang="en-US"/>
          </a:p>
        </p:txBody>
      </p:sp>
      <p:sp>
        <p:nvSpPr>
          <p:cNvPr id="5" name="Footer Placeholder 4"/>
          <p:cNvSpPr>
            <a:spLocks noGrp="1"/>
          </p:cNvSpPr>
          <p:nvPr>
            <p:ph type="ftr" sz="quarter" idx="11"/>
          </p:nvPr>
        </p:nvSpPr>
        <p:spPr>
          <a:xfrm>
            <a:off x="533400" y="5936189"/>
            <a:ext cx="4834673" cy="365125"/>
          </a:xfrm>
        </p:spPr>
        <p:txBody>
          <a:bodyPr/>
          <a:lstStyle/>
          <a:p>
            <a:endParaRPr lang="en-US"/>
          </a:p>
        </p:txBody>
      </p:sp>
      <p:sp>
        <p:nvSpPr>
          <p:cNvPr id="6" name="Slide Number Placeholder 5"/>
          <p:cNvSpPr>
            <a:spLocks noGrp="1"/>
          </p:cNvSpPr>
          <p:nvPr>
            <p:ph type="sldNum" sz="quarter" idx="12"/>
          </p:nvPr>
        </p:nvSpPr>
        <p:spPr>
          <a:xfrm>
            <a:off x="7856438" y="2869896"/>
            <a:ext cx="1149836" cy="1090789"/>
          </a:xfrm>
        </p:spPr>
        <p:txBody>
          <a:bodyPr/>
          <a:lstStyle/>
          <a:p>
            <a:fld id="{4911B080-E314-4F47-AC65-8A78DE69572D}" type="slidenum">
              <a:rPr lang="en-US" smtClean="0"/>
              <a:t>‹#›</a:t>
            </a:fld>
            <a:endParaRPr lang="en-US"/>
          </a:p>
        </p:txBody>
      </p:sp>
    </p:spTree>
    <p:extLst>
      <p:ext uri="{BB962C8B-B14F-4D97-AF65-F5344CB8AC3E}">
        <p14:creationId xmlns:p14="http://schemas.microsoft.com/office/powerpoint/2010/main" val="4285604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0" y="753228"/>
            <a:ext cx="6887390" cy="1080938"/>
          </a:xfrm>
        </p:spPr>
        <p:txBody>
          <a:bodyPr/>
          <a:lstStyle/>
          <a:p>
            <a:r>
              <a:rPr lang="en-US"/>
              <a:t>Click to edit Master title style</a:t>
            </a:r>
          </a:p>
        </p:txBody>
      </p:sp>
      <p:sp>
        <p:nvSpPr>
          <p:cNvPr id="3" name="Content Placeholder 2"/>
          <p:cNvSpPr>
            <a:spLocks noGrp="1"/>
          </p:cNvSpPr>
          <p:nvPr>
            <p:ph sz="half" idx="1"/>
          </p:nvPr>
        </p:nvSpPr>
        <p:spPr>
          <a:xfrm>
            <a:off x="533400" y="2336873"/>
            <a:ext cx="3357899"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061128" y="2336873"/>
            <a:ext cx="3359661"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50103B1-4B8E-402B-9015-963B1F5EA567}" type="datetime1">
              <a:rPr lang="en-US" smtClean="0"/>
              <a:t>8/25/2022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11B080-E314-4F47-AC65-8A78DE69572D}" type="slidenum">
              <a:rPr lang="en-US" smtClean="0"/>
              <a:t>‹#›</a:t>
            </a:fld>
            <a:endParaRPr lang="en-US"/>
          </a:p>
        </p:txBody>
      </p:sp>
    </p:spTree>
    <p:extLst>
      <p:ext uri="{BB962C8B-B14F-4D97-AF65-F5344CB8AC3E}">
        <p14:creationId xmlns:p14="http://schemas.microsoft.com/office/powerpoint/2010/main" val="2031188345"/>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8" name="Group 27"/>
          <p:cNvGrpSpPr/>
          <p:nvPr/>
        </p:nvGrpSpPr>
        <p:grpSpPr>
          <a:xfrm>
            <a:off x="0" y="609600"/>
            <a:ext cx="9161969" cy="1677035"/>
            <a:chOff x="0" y="2895600"/>
            <a:chExt cx="9161969" cy="1677035"/>
          </a:xfrm>
        </p:grpSpPr>
        <p:pic>
          <p:nvPicPr>
            <p:cNvPr id="29" name="Picture 2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0" name="Picture 29"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1" name="Rectangle 3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30"/>
            <a:ext cx="6896534" cy="1080937"/>
          </a:xfrm>
        </p:spPr>
        <p:txBody>
          <a:bodyPr/>
          <a:lstStyle/>
          <a:p>
            <a:r>
              <a:rPr lang="en-US"/>
              <a:t>Click to edit Master title style</a:t>
            </a:r>
          </a:p>
        </p:txBody>
      </p:sp>
      <p:sp>
        <p:nvSpPr>
          <p:cNvPr id="3" name="Text Placeholder 2"/>
          <p:cNvSpPr>
            <a:spLocks noGrp="1"/>
          </p:cNvSpPr>
          <p:nvPr>
            <p:ph type="body" idx="1"/>
          </p:nvPr>
        </p:nvSpPr>
        <p:spPr>
          <a:xfrm>
            <a:off x="760988" y="2336874"/>
            <a:ext cx="3145080"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1638" y="3030009"/>
            <a:ext cx="336704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282646" y="2336873"/>
            <a:ext cx="3145527"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061129" y="3030009"/>
            <a:ext cx="3367044"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0103B1-4B8E-402B-9015-963B1F5EA567}" type="datetime1">
              <a:rPr lang="en-US" smtClean="0"/>
              <a:t>8/25/2022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11B080-E314-4F47-AC65-8A78DE69572D}" type="slidenum">
              <a:rPr lang="en-US" smtClean="0"/>
              <a:t>‹#›</a:t>
            </a:fld>
            <a:endParaRPr lang="en-US"/>
          </a:p>
        </p:txBody>
      </p:sp>
    </p:spTree>
    <p:extLst>
      <p:ext uri="{BB962C8B-B14F-4D97-AF65-F5344CB8AC3E}">
        <p14:creationId xmlns:p14="http://schemas.microsoft.com/office/powerpoint/2010/main" val="1858782480"/>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p:cNvGrpSpPr/>
          <p:nvPr/>
        </p:nvGrpSpPr>
        <p:grpSpPr>
          <a:xfrm>
            <a:off x="0" y="609600"/>
            <a:ext cx="9161969" cy="1677035"/>
            <a:chOff x="0" y="2895600"/>
            <a:chExt cx="9161969" cy="1677035"/>
          </a:xfrm>
        </p:grpSpPr>
        <p:pic>
          <p:nvPicPr>
            <p:cNvPr id="16" name="Picture 15"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7" name="Picture 16"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8" name="Rectangle 17"/>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DA4135E-AC98-4C03-B1D1-DF0149431CD2}" type="datetime1">
              <a:rPr lang="en-US" smtClean="0"/>
              <a:t>8/25/2022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11B080-E314-4F47-AC65-8A78DE69572D}" type="slidenum">
              <a:rPr lang="en-US" smtClean="0"/>
              <a:t>‹#›</a:t>
            </a:fld>
            <a:endParaRPr lang="en-US"/>
          </a:p>
        </p:txBody>
      </p:sp>
    </p:spTree>
    <p:extLst>
      <p:ext uri="{BB962C8B-B14F-4D97-AF65-F5344CB8AC3E}">
        <p14:creationId xmlns:p14="http://schemas.microsoft.com/office/powerpoint/2010/main" val="211932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2" name="Picture 11" descr="HD-ShadowShort.png"/>
          <p:cNvPicPr>
            <a:picLocks noChangeAspect="1"/>
          </p:cNvPicPr>
          <p:nvPr/>
        </p:nvPicPr>
        <p:blipFill rotWithShape="1">
          <a:blip r:embed="rId2" cstate="print">
            <a:extLst>
              <a:ext uri="{28A0092B-C50C-407E-A947-70E740481C1C}">
                <a14:useLocalDpi xmlns:a14="http://schemas.microsoft.com/office/drawing/2010/main" val="0"/>
              </a:ext>
            </a:extLst>
          </a:blip>
          <a:srcRect r="9871"/>
          <a:stretch/>
        </p:blipFill>
        <p:spPr>
          <a:xfrm>
            <a:off x="7717217" y="1973262"/>
            <a:ext cx="1444752" cy="144270"/>
          </a:xfrm>
          <a:prstGeom prst="rect">
            <a:avLst/>
          </a:prstGeom>
        </p:spPr>
      </p:pic>
      <p:sp>
        <p:nvSpPr>
          <p:cNvPr id="14" name="Rectangle 13"/>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F0BBA896-9B37-466B-8DA3-FDC62A488773}" type="datetime1">
              <a:rPr lang="en-US" smtClean="0"/>
              <a:t>8/25/2022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11B080-E314-4F47-AC65-8A78DE69572D}" type="slidenum">
              <a:rPr lang="en-US" smtClean="0"/>
              <a:t>‹#›</a:t>
            </a:fld>
            <a:endParaRPr lang="en-US"/>
          </a:p>
        </p:txBody>
      </p:sp>
    </p:spTree>
    <p:extLst>
      <p:ext uri="{BB962C8B-B14F-4D97-AF65-F5344CB8AC3E}">
        <p14:creationId xmlns:p14="http://schemas.microsoft.com/office/powerpoint/2010/main" val="3924014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7"/>
            <a:ext cx="6896534" cy="1080940"/>
          </a:xfrm>
        </p:spPr>
        <p:txBody>
          <a:bodyPr anchor="ctr">
            <a:normAutofit/>
          </a:bodyPr>
          <a:lstStyle>
            <a:lvl1pPr>
              <a:defRPr sz="3600"/>
            </a:lvl1pPr>
          </a:lstStyle>
          <a:p>
            <a:r>
              <a:rPr lang="en-US"/>
              <a:t>Click to edit Master title style</a:t>
            </a:r>
          </a:p>
        </p:txBody>
      </p:sp>
      <p:sp>
        <p:nvSpPr>
          <p:cNvPr id="3" name="Content Placeholder 2"/>
          <p:cNvSpPr>
            <a:spLocks noGrp="1"/>
          </p:cNvSpPr>
          <p:nvPr>
            <p:ph idx="1"/>
          </p:nvPr>
        </p:nvSpPr>
        <p:spPr>
          <a:xfrm>
            <a:off x="3514385" y="2336874"/>
            <a:ext cx="3913788"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3401" y="2336873"/>
            <a:ext cx="2796240"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0103B1-4B8E-402B-9015-963B1F5EA567}" type="datetime1">
              <a:rPr lang="en-US" smtClean="0"/>
              <a:t>8/25/2022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11B080-E314-4F47-AC65-8A78DE69572D}" type="slidenum">
              <a:rPr lang="en-US" smtClean="0"/>
              <a:t>‹#›</a:t>
            </a:fld>
            <a:endParaRPr lang="en-US"/>
          </a:p>
        </p:txBody>
      </p:sp>
    </p:spTree>
    <p:extLst>
      <p:ext uri="{BB962C8B-B14F-4D97-AF65-F5344CB8AC3E}">
        <p14:creationId xmlns:p14="http://schemas.microsoft.com/office/powerpoint/2010/main" val="3405456439"/>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nchor="ctr">
            <a:normAutofit/>
          </a:bodyPr>
          <a:lstStyle>
            <a:lvl1pPr>
              <a:defRPr sz="3600"/>
            </a:lvl1pPr>
          </a:lstStyle>
          <a:p>
            <a:r>
              <a:rPr lang="en-US"/>
              <a:t>Click to edit Master title style</a:t>
            </a:r>
          </a:p>
        </p:txBody>
      </p:sp>
      <p:sp>
        <p:nvSpPr>
          <p:cNvPr id="3" name="Picture Placeholder 2"/>
          <p:cNvSpPr>
            <a:spLocks noGrp="1" noChangeAspect="1"/>
          </p:cNvSpPr>
          <p:nvPr>
            <p:ph type="pic" idx="1"/>
          </p:nvPr>
        </p:nvSpPr>
        <p:spPr>
          <a:xfrm>
            <a:off x="3510956" y="2336874"/>
            <a:ext cx="3917217"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531638" y="2336874"/>
            <a:ext cx="2798487"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A3DFF10-0A7A-43B3-9E66-6E338E22D75B}" type="datetime1">
              <a:rPr lang="en-US" smtClean="0"/>
              <a:t>8/25/2022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11B080-E314-4F47-AC65-8A78DE69572D}" type="slidenum">
              <a:rPr lang="en-US" smtClean="0"/>
              <a:t>‹#›</a:t>
            </a:fld>
            <a:endParaRPr lang="en-US"/>
          </a:p>
        </p:txBody>
      </p:sp>
    </p:spTree>
    <p:extLst>
      <p:ext uri="{BB962C8B-B14F-4D97-AF65-F5344CB8AC3E}">
        <p14:creationId xmlns:p14="http://schemas.microsoft.com/office/powerpoint/2010/main" val="3767964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19">
            <a:alphaModFix amt="10000"/>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extLst>
            <a:ext uri="{909E8E84-426E-40dd-AFC4-6F175D3DCCD1}">
              <a14:hiddenFill xmlns:a14="http://schemas.microsoft.com/office/drawing/2010/main" xmlns="">
                <a:solidFill>
                  <a:srgbClr val="FFFFFF"/>
                </a:solidFill>
              </a14:hiddenFill>
            </a:ext>
          </a:extLst>
        </p:spPr>
      </p:pic>
      <p:sp>
        <p:nvSpPr>
          <p:cNvPr id="2" name="Title Placeholder 1"/>
          <p:cNvSpPr>
            <a:spLocks noGrp="1"/>
          </p:cNvSpPr>
          <p:nvPr>
            <p:ph type="title"/>
          </p:nvPr>
        </p:nvSpPr>
        <p:spPr>
          <a:xfrm>
            <a:off x="531639" y="753228"/>
            <a:ext cx="6896534" cy="108093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3400" y="2336873"/>
            <a:ext cx="6887389"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67881"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50103B1-4B8E-402B-9015-963B1F5EA567}" type="datetime1">
              <a:rPr lang="en-US" smtClean="0"/>
              <a:t>8/25/2022</a:t>
            </a:fld>
            <a:endParaRPr lang="en-US"/>
          </a:p>
        </p:txBody>
      </p:sp>
      <p:sp>
        <p:nvSpPr>
          <p:cNvPr id="5" name="Footer Placeholder 4"/>
          <p:cNvSpPr>
            <a:spLocks noGrp="1"/>
          </p:cNvSpPr>
          <p:nvPr>
            <p:ph type="ftr" sz="quarter" idx="3"/>
          </p:nvPr>
        </p:nvSpPr>
        <p:spPr>
          <a:xfrm>
            <a:off x="533400" y="5936189"/>
            <a:ext cx="4834673"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848600" y="753228"/>
            <a:ext cx="1157674"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4911B080-E314-4F47-AC65-8A78DE69572D}" type="slidenum">
              <a:rPr lang="en-US" smtClean="0"/>
              <a:t>‹#›</a:t>
            </a:fld>
            <a:endParaRPr lang="en-US"/>
          </a:p>
        </p:txBody>
      </p:sp>
    </p:spTree>
    <p:extLst>
      <p:ext uri="{BB962C8B-B14F-4D97-AF65-F5344CB8AC3E}">
        <p14:creationId xmlns:p14="http://schemas.microsoft.com/office/powerpoint/2010/main" val="925764192"/>
      </p:ext>
    </p:extLst>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 id="2147483821" r:id="rId17"/>
  </p:sldLayoutIdLst>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www.protectourish.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3.wmf"/></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4.png"/><Relationship Id="rId7"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9.xml"/><Relationship Id="rId6" Type="http://schemas.openxmlformats.org/officeDocument/2006/relationships/image" Target="../media/image17.png"/><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s://ccchampagne.wordpress.com/2015/03/29/last-will/"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18.jpeg"/><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3.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18.jpeg"/><Relationship Id="rId7" Type="http://schemas.openxmlformats.org/officeDocument/2006/relationships/diagramQuickStyle" Target="../diagrams/quickStyle4.xml"/><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hyperlink" Target="https://ccchampagne.wordpress.com/2015/03/29/last-will/" TargetMode="External"/><Relationship Id="rId9" Type="http://schemas.microsoft.com/office/2007/relationships/diagramDrawing" Target="../diagrams/drawing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7.xml.rels><?xml version="1.0" encoding="UTF-8" standalone="yes"?>
<Relationships xmlns="http://schemas.openxmlformats.org/package/2006/relationships"><Relationship Id="rId3" Type="http://schemas.openxmlformats.org/officeDocument/2006/relationships/hyperlink" Target="https://pxhere.com/en/photo/919600" TargetMode="External"/><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mailto:cgrice@eflawgroup.com"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png"/><Relationship Id="rId7" Type="http://schemas.openxmlformats.org/officeDocument/2006/relationships/diagramQuickStyle" Target="../diagrams/quickStyle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6.png"/><Relationship Id="rId9" Type="http://schemas.microsoft.com/office/2007/relationships/diagramDrawing" Target="../diagrams/drawing1.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4.png"/><Relationship Id="rId7" Type="http://schemas.openxmlformats.org/officeDocument/2006/relationships/diagramQuickStyle" Target="../diagrams/quickStyle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6.png"/><Relationship Id="rId9" Type="http://schemas.microsoft.com/office/2007/relationships/diagramDrawing" Target="../diagrams/drawing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106000"/>
                <a:satMod val="220000"/>
                <a:lumMod val="140000"/>
              </a:schemeClr>
            </a:gs>
            <a:gs pos="50000">
              <a:schemeClr val="bg2">
                <a:shade val="100000"/>
                <a:hueMod val="100000"/>
                <a:satMod val="110000"/>
                <a:lumMod val="130000"/>
              </a:schemeClr>
            </a:gs>
            <a:gs pos="100000">
              <a:schemeClr val="bg2">
                <a:shade val="69000"/>
                <a:hueMod val="88000"/>
                <a:satMod val="160000"/>
                <a:lumMod val="69000"/>
              </a:schemeClr>
            </a:gs>
          </a:gsLst>
          <a:lin ang="2520000" scaled="0"/>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4A708A9-DA3E-48C1-80B5-6F7350D92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351297AD-57A4-4E8E-8422-FE34A98F47E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8207"/>
            <a:ext cx="9144000" cy="6858000"/>
          </a:xfrm>
          <a:prstGeom prst="rect">
            <a:avLst/>
          </a:prstGeom>
        </p:spPr>
      </p:pic>
      <p:sp>
        <p:nvSpPr>
          <p:cNvPr id="15" name="Rectangle 14">
            <a:extLst>
              <a:ext uri="{FF2B5EF4-FFF2-40B4-BE49-F238E27FC236}">
                <a16:creationId xmlns:a16="http://schemas.microsoft.com/office/drawing/2014/main" id="{C9490CF8-F520-48F1-A0BD-432267F777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0" y="0"/>
            <a:ext cx="456961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852E4F65-60BF-44C4-B985-D71BC2271C1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4688333"/>
            <a:ext cx="4800600" cy="185701"/>
          </a:xfrm>
          <a:prstGeom prst="rect">
            <a:avLst/>
          </a:prstGeom>
        </p:spPr>
      </p:pic>
      <p:sp>
        <p:nvSpPr>
          <p:cNvPr id="19" name="Rectangle 18">
            <a:extLst>
              <a:ext uri="{FF2B5EF4-FFF2-40B4-BE49-F238E27FC236}">
                <a16:creationId xmlns:a16="http://schemas.microsoft.com/office/drawing/2014/main" id="{C858CB48-FCA1-4F44-9F4D-0B22FEA21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62908"/>
            <a:ext cx="4808806" cy="253218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1" y="2403231"/>
            <a:ext cx="3894705" cy="2133600"/>
          </a:xfrm>
        </p:spPr>
        <p:txBody>
          <a:bodyPr vert="horz" lIns="91440" tIns="45720" rIns="91440" bIns="45720" rtlCol="0" anchor="b">
            <a:normAutofit/>
          </a:bodyPr>
          <a:lstStyle/>
          <a:p>
            <a:r>
              <a:rPr lang="en-US" sz="4600" cap="small" dirty="0"/>
              <a:t>Let’s Protect Your </a:t>
            </a:r>
            <a:r>
              <a:rPr lang="en-US" sz="4600" cap="small" dirty="0" err="1"/>
              <a:t>Ish</a:t>
            </a:r>
            <a:r>
              <a:rPr lang="en-US" sz="4600" cap="small" dirty="0"/>
              <a:t> NOW!</a:t>
            </a:r>
          </a:p>
        </p:txBody>
      </p:sp>
      <p:sp>
        <p:nvSpPr>
          <p:cNvPr id="3" name="Subtitle 2"/>
          <p:cNvSpPr>
            <a:spLocks noGrp="1"/>
          </p:cNvSpPr>
          <p:nvPr>
            <p:ph type="subTitle" idx="1"/>
          </p:nvPr>
        </p:nvSpPr>
        <p:spPr>
          <a:xfrm>
            <a:off x="4909455" y="2487982"/>
            <a:ext cx="3894705" cy="823988"/>
          </a:xfrm>
        </p:spPr>
        <p:txBody>
          <a:bodyPr vert="horz" lIns="91440" tIns="45720" rIns="91440" bIns="45720" rtlCol="0">
            <a:normAutofit/>
          </a:bodyPr>
          <a:lstStyle/>
          <a:p>
            <a:pPr algn="ctr"/>
            <a:r>
              <a:rPr lang="en-US" sz="1400" b="1" dirty="0">
                <a:effectLst>
                  <a:outerShdw blurRad="38100" dist="38100" dir="2700000" algn="tl">
                    <a:srgbClr val="000000">
                      <a:alpha val="43137"/>
                    </a:srgbClr>
                  </a:outerShdw>
                </a:effectLst>
              </a:rPr>
              <a:t>Chasity Sharp Grice, LL.M. in Elder Law and Estate Planning</a:t>
            </a:r>
          </a:p>
          <a:p>
            <a:pPr algn="ctr"/>
            <a:r>
              <a:rPr lang="en-US" sz="1400" b="1" dirty="0">
                <a:effectLst>
                  <a:outerShdw blurRad="38100" dist="38100" dir="2700000" algn="tl">
                    <a:srgbClr val="000000">
                      <a:alpha val="43137"/>
                    </a:srgbClr>
                  </a:outerShdw>
                </a:effectLst>
              </a:rPr>
              <a:t>The Estate and Family Law Group, PLLC</a:t>
            </a:r>
          </a:p>
        </p:txBody>
      </p:sp>
      <p:sp>
        <p:nvSpPr>
          <p:cNvPr id="5" name="TextBox 4"/>
          <p:cNvSpPr txBox="1"/>
          <p:nvPr/>
        </p:nvSpPr>
        <p:spPr>
          <a:xfrm>
            <a:off x="5418334" y="3184393"/>
            <a:ext cx="2631682" cy="723275"/>
          </a:xfrm>
          <a:prstGeom prst="rect">
            <a:avLst/>
          </a:prstGeom>
          <a:noFill/>
        </p:spPr>
        <p:txBody>
          <a:bodyPr wrap="none" rtlCol="0">
            <a:spAutoFit/>
          </a:bodyPr>
          <a:lstStyle/>
          <a:p>
            <a:pPr>
              <a:spcAft>
                <a:spcPts val="600"/>
              </a:spcAft>
            </a:pPr>
            <a:r>
              <a:rPr lang="en-US" b="1" cap="small" dirty="0">
                <a:effectLst>
                  <a:outerShdw blurRad="38100" dist="38100" dir="2700000" algn="tl">
                    <a:srgbClr val="000000">
                      <a:alpha val="43137"/>
                    </a:srgbClr>
                  </a:outerShdw>
                </a:effectLst>
                <a:hlinkClick r:id="rId5">
                  <a:extLst>
                    <a:ext uri="{A12FA001-AC4F-418D-AE19-62706E023703}">
                      <ahyp:hlinkClr xmlns:ahyp="http://schemas.microsoft.com/office/drawing/2018/hyperlinkcolor" val="tx"/>
                    </a:ext>
                  </a:extLst>
                </a:hlinkClick>
              </a:rPr>
              <a:t>www.protectourish.com</a:t>
            </a:r>
            <a:endParaRPr lang="en-US" b="1" cap="small" dirty="0">
              <a:effectLst>
                <a:outerShdw blurRad="38100" dist="38100" dir="2700000" algn="tl">
                  <a:srgbClr val="000000">
                    <a:alpha val="43137"/>
                  </a:srgbClr>
                </a:outerShdw>
              </a:effectLst>
            </a:endParaRPr>
          </a:p>
          <a:p>
            <a:pPr algn="ctr">
              <a:spcAft>
                <a:spcPts val="600"/>
              </a:spcAft>
            </a:pPr>
            <a:endParaRPr lang="en-US" cap="small"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Types of Property Ownership</a:t>
            </a:r>
          </a:p>
        </p:txBody>
      </p:sp>
      <p:pic>
        <p:nvPicPr>
          <p:cNvPr id="5" name="Content Placeholder 4" descr="Free Property Title Search Florida"/>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134199" y="2420233"/>
            <a:ext cx="2128838" cy="2143125"/>
          </a:xfrm>
        </p:spPr>
      </p:pic>
      <p:sp>
        <p:nvSpPr>
          <p:cNvPr id="6" name="TextBox 5"/>
          <p:cNvSpPr txBox="1"/>
          <p:nvPr/>
        </p:nvSpPr>
        <p:spPr>
          <a:xfrm>
            <a:off x="788277" y="2488634"/>
            <a:ext cx="2743199" cy="2169825"/>
          </a:xfrm>
          <a:prstGeom prst="rect">
            <a:avLst/>
          </a:prstGeom>
          <a:noFill/>
        </p:spPr>
        <p:txBody>
          <a:bodyPr wrap="square" rtlCol="0">
            <a:spAutoFit/>
          </a:bodyPr>
          <a:lstStyle/>
          <a:p>
            <a:pPr marL="257175" indent="-257175">
              <a:buFont typeface="+mj-lt"/>
              <a:buAutoNum type="arabicPeriod"/>
            </a:pPr>
            <a:r>
              <a:rPr lang="en-US" sz="1350"/>
              <a:t>Fee Simple/Fee Simple Absolute/ Ownership by Severalty</a:t>
            </a:r>
          </a:p>
          <a:p>
            <a:pPr marL="257175" indent="-257175">
              <a:buFont typeface="+mj-lt"/>
              <a:buAutoNum type="arabicPeriod"/>
            </a:pPr>
            <a:r>
              <a:rPr lang="en-US" sz="1350"/>
              <a:t>Tenancy in Common</a:t>
            </a:r>
          </a:p>
          <a:p>
            <a:pPr marL="257175" indent="-257175">
              <a:buFont typeface="+mj-lt"/>
              <a:buAutoNum type="arabicPeriod"/>
            </a:pPr>
            <a:r>
              <a:rPr lang="en-US" sz="1350"/>
              <a:t>Joint Tenancy</a:t>
            </a:r>
          </a:p>
          <a:p>
            <a:pPr marL="257175" indent="-257175">
              <a:buFont typeface="+mj-lt"/>
              <a:buAutoNum type="arabicPeriod"/>
            </a:pPr>
            <a:r>
              <a:rPr lang="en-US" sz="1350"/>
              <a:t>Tenancy by the entirety</a:t>
            </a:r>
          </a:p>
          <a:p>
            <a:pPr marL="257175" indent="-257175">
              <a:buFont typeface="+mj-lt"/>
              <a:buAutoNum type="arabicPeriod"/>
            </a:pPr>
            <a:r>
              <a:rPr lang="en-US" sz="1350"/>
              <a:t>Community property </a:t>
            </a:r>
          </a:p>
          <a:p>
            <a:pPr marL="257175" indent="-257175">
              <a:buFont typeface="+mj-lt"/>
              <a:buAutoNum type="arabicPeriod"/>
            </a:pPr>
            <a:r>
              <a:rPr lang="en-US" sz="1350"/>
              <a:t>Separate property</a:t>
            </a:r>
          </a:p>
          <a:p>
            <a:pPr marL="257175" indent="-257175">
              <a:buFont typeface="+mj-lt"/>
              <a:buAutoNum type="arabicPeriod"/>
            </a:pPr>
            <a:endParaRPr lang="en-US" sz="1350"/>
          </a:p>
          <a:p>
            <a:endParaRPr lang="en-US" sz="1350"/>
          </a:p>
        </p:txBody>
      </p:sp>
    </p:spTree>
    <p:extLst>
      <p:ext uri="{BB962C8B-B14F-4D97-AF65-F5344CB8AC3E}">
        <p14:creationId xmlns:p14="http://schemas.microsoft.com/office/powerpoint/2010/main" val="526073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12580" y="1724354"/>
            <a:ext cx="4083269" cy="16396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latin typeface="Baskerville Old Face" pitchFamily="18" charset="0"/>
              </a:rPr>
              <a:t>REAL PROPERTY</a:t>
            </a:r>
          </a:p>
        </p:txBody>
      </p:sp>
      <p:sp>
        <p:nvSpPr>
          <p:cNvPr id="4" name="TextBox 3"/>
          <p:cNvSpPr txBox="1"/>
          <p:nvPr/>
        </p:nvSpPr>
        <p:spPr>
          <a:xfrm>
            <a:off x="772511" y="1259271"/>
            <a:ext cx="2800767" cy="300082"/>
          </a:xfrm>
          <a:prstGeom prst="rect">
            <a:avLst/>
          </a:prstGeom>
          <a:noFill/>
        </p:spPr>
        <p:txBody>
          <a:bodyPr wrap="none" rtlCol="0">
            <a:spAutoFit/>
          </a:bodyPr>
          <a:lstStyle/>
          <a:p>
            <a:r>
              <a:rPr lang="en-US" sz="1350"/>
              <a:t>TENANTS IN COMMON: EXAMPLE 1</a:t>
            </a:r>
          </a:p>
        </p:txBody>
      </p:sp>
      <p:sp>
        <p:nvSpPr>
          <p:cNvPr id="6" name="Oval 5"/>
          <p:cNvSpPr/>
          <p:nvPr/>
        </p:nvSpPr>
        <p:spPr>
          <a:xfrm>
            <a:off x="2537626" y="4012324"/>
            <a:ext cx="977462" cy="7153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88" b="1">
                <a:solidFill>
                  <a:schemeClr val="tx1"/>
                </a:solidFill>
                <a:latin typeface="Baskerville Old Face" pitchFamily="18" charset="0"/>
              </a:rPr>
              <a:t>JOHN</a:t>
            </a:r>
          </a:p>
        </p:txBody>
      </p:sp>
      <p:sp>
        <p:nvSpPr>
          <p:cNvPr id="7" name="Oval 6"/>
          <p:cNvSpPr/>
          <p:nvPr/>
        </p:nvSpPr>
        <p:spPr>
          <a:xfrm>
            <a:off x="4398579" y="4000499"/>
            <a:ext cx="1044466" cy="7271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88" b="1">
                <a:solidFill>
                  <a:schemeClr val="tx1"/>
                </a:solidFill>
                <a:latin typeface="Baskerville Old Face" pitchFamily="18" charset="0"/>
              </a:rPr>
              <a:t>JIM</a:t>
            </a:r>
          </a:p>
        </p:txBody>
      </p:sp>
      <p:cxnSp>
        <p:nvCxnSpPr>
          <p:cNvPr id="8" name="Straight Arrow Connector 7"/>
          <p:cNvCxnSpPr/>
          <p:nvPr/>
        </p:nvCxnSpPr>
        <p:spPr>
          <a:xfrm rot="5400000">
            <a:off x="2940632" y="3637776"/>
            <a:ext cx="342900" cy="17145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398579" y="3557529"/>
            <a:ext cx="315311" cy="27152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3938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12580" y="1724354"/>
            <a:ext cx="4083269" cy="16396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latin typeface="Baskerville Old Face" pitchFamily="18" charset="0"/>
              </a:rPr>
              <a:t>REAL PROPERTY</a:t>
            </a:r>
          </a:p>
        </p:txBody>
      </p:sp>
      <p:sp>
        <p:nvSpPr>
          <p:cNvPr id="4" name="TextBox 3"/>
          <p:cNvSpPr txBox="1"/>
          <p:nvPr/>
        </p:nvSpPr>
        <p:spPr>
          <a:xfrm>
            <a:off x="772511" y="1259271"/>
            <a:ext cx="2800767" cy="300082"/>
          </a:xfrm>
          <a:prstGeom prst="rect">
            <a:avLst/>
          </a:prstGeom>
          <a:noFill/>
        </p:spPr>
        <p:txBody>
          <a:bodyPr wrap="none" rtlCol="0">
            <a:spAutoFit/>
          </a:bodyPr>
          <a:lstStyle/>
          <a:p>
            <a:r>
              <a:rPr lang="en-US" sz="1350"/>
              <a:t>TENANTS IN COMMON: EXAMPLE 1</a:t>
            </a:r>
          </a:p>
        </p:txBody>
      </p:sp>
      <p:sp>
        <p:nvSpPr>
          <p:cNvPr id="6" name="Oval 5"/>
          <p:cNvSpPr/>
          <p:nvPr/>
        </p:nvSpPr>
        <p:spPr>
          <a:xfrm>
            <a:off x="2537626" y="4012324"/>
            <a:ext cx="977462" cy="7153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88" b="1">
                <a:solidFill>
                  <a:schemeClr val="tx1"/>
                </a:solidFill>
                <a:latin typeface="Baskerville Old Face" pitchFamily="18" charset="0"/>
              </a:rPr>
              <a:t>JOHN</a:t>
            </a:r>
          </a:p>
        </p:txBody>
      </p:sp>
      <p:sp>
        <p:nvSpPr>
          <p:cNvPr id="7" name="Oval 6"/>
          <p:cNvSpPr/>
          <p:nvPr/>
        </p:nvSpPr>
        <p:spPr>
          <a:xfrm>
            <a:off x="4398579" y="4000499"/>
            <a:ext cx="1044466" cy="7271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88" b="1">
                <a:solidFill>
                  <a:schemeClr val="tx1"/>
                </a:solidFill>
                <a:latin typeface="Baskerville Old Face" pitchFamily="18" charset="0"/>
              </a:rPr>
              <a:t>JIM</a:t>
            </a:r>
          </a:p>
        </p:txBody>
      </p:sp>
      <p:cxnSp>
        <p:nvCxnSpPr>
          <p:cNvPr id="8" name="Straight Arrow Connector 7"/>
          <p:cNvCxnSpPr/>
          <p:nvPr/>
        </p:nvCxnSpPr>
        <p:spPr>
          <a:xfrm rot="5400000">
            <a:off x="2940632" y="3637776"/>
            <a:ext cx="342900" cy="17145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398579" y="3557529"/>
            <a:ext cx="315311" cy="27152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469525" y="4000499"/>
            <a:ext cx="973520" cy="727185"/>
          </a:xfrm>
          <a:prstGeom prst="line">
            <a:avLst/>
          </a:prstGeom>
          <a:ln w="57150"/>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flipV="1">
            <a:off x="4469525" y="3894952"/>
            <a:ext cx="1032641" cy="935210"/>
          </a:xfrm>
          <a:prstGeom prst="line">
            <a:avLst/>
          </a:prstGeom>
          <a:ln w="57150"/>
        </p:spPr>
        <p:style>
          <a:lnRef idx="1">
            <a:schemeClr val="dk1"/>
          </a:lnRef>
          <a:fillRef idx="0">
            <a:schemeClr val="dk1"/>
          </a:fillRef>
          <a:effectRef idx="0">
            <a:schemeClr val="dk1"/>
          </a:effectRef>
          <a:fontRef idx="minor">
            <a:schemeClr val="tx1"/>
          </a:fontRef>
        </p:style>
      </p:cxnSp>
      <p:sp>
        <p:nvSpPr>
          <p:cNvPr id="15" name="Oval 14"/>
          <p:cNvSpPr/>
          <p:nvPr/>
        </p:nvSpPr>
        <p:spPr>
          <a:xfrm>
            <a:off x="4037320" y="4932754"/>
            <a:ext cx="589859" cy="5201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88" b="1">
                <a:solidFill>
                  <a:schemeClr val="tx1"/>
                </a:solidFill>
                <a:latin typeface="Baskerville Old Face" pitchFamily="18" charset="0"/>
              </a:rPr>
              <a:t>KIM</a:t>
            </a:r>
          </a:p>
        </p:txBody>
      </p:sp>
      <p:sp>
        <p:nvSpPr>
          <p:cNvPr id="16" name="Oval 15"/>
          <p:cNvSpPr/>
          <p:nvPr/>
        </p:nvSpPr>
        <p:spPr>
          <a:xfrm>
            <a:off x="5148115" y="4932753"/>
            <a:ext cx="653596" cy="5201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88" b="1">
                <a:solidFill>
                  <a:schemeClr val="tx1"/>
                </a:solidFill>
                <a:latin typeface="Baskerville Old Face" pitchFamily="18" charset="0"/>
              </a:rPr>
              <a:t>JERRY</a:t>
            </a:r>
          </a:p>
        </p:txBody>
      </p:sp>
      <p:cxnSp>
        <p:nvCxnSpPr>
          <p:cNvPr id="17" name="Straight Arrow Connector 16"/>
          <p:cNvCxnSpPr/>
          <p:nvPr/>
        </p:nvCxnSpPr>
        <p:spPr>
          <a:xfrm flipH="1">
            <a:off x="4410403" y="4761246"/>
            <a:ext cx="216776" cy="18912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5148115" y="4727684"/>
            <a:ext cx="264229" cy="14094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117022" y="4950373"/>
            <a:ext cx="3248903" cy="507831"/>
          </a:xfrm>
          <a:prstGeom prst="rect">
            <a:avLst/>
          </a:prstGeom>
          <a:noFill/>
        </p:spPr>
        <p:txBody>
          <a:bodyPr wrap="none" rtlCol="0">
            <a:spAutoFit/>
          </a:bodyPr>
          <a:lstStyle/>
          <a:p>
            <a:r>
              <a:rPr lang="en-US" sz="1350"/>
              <a:t>Kim and Jerry each have a ¼ </a:t>
            </a:r>
          </a:p>
          <a:p>
            <a:r>
              <a:rPr lang="en-US" sz="1350"/>
              <a:t>Interest in the property at Jim’s death.</a:t>
            </a:r>
          </a:p>
        </p:txBody>
      </p:sp>
    </p:spTree>
    <p:extLst>
      <p:ext uri="{BB962C8B-B14F-4D97-AF65-F5344CB8AC3E}">
        <p14:creationId xmlns:p14="http://schemas.microsoft.com/office/powerpoint/2010/main" val="29380562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12580" y="1724354"/>
            <a:ext cx="4083269" cy="16396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latin typeface="Baskerville Old Face" pitchFamily="18" charset="0"/>
              </a:rPr>
              <a:t>REAL PROPERTY</a:t>
            </a:r>
          </a:p>
        </p:txBody>
      </p:sp>
      <p:sp>
        <p:nvSpPr>
          <p:cNvPr id="4" name="TextBox 3"/>
          <p:cNvSpPr txBox="1"/>
          <p:nvPr/>
        </p:nvSpPr>
        <p:spPr>
          <a:xfrm>
            <a:off x="772511" y="1259271"/>
            <a:ext cx="4432817" cy="300082"/>
          </a:xfrm>
          <a:prstGeom prst="rect">
            <a:avLst/>
          </a:prstGeom>
          <a:noFill/>
        </p:spPr>
        <p:txBody>
          <a:bodyPr wrap="none" rtlCol="0">
            <a:spAutoFit/>
          </a:bodyPr>
          <a:lstStyle/>
          <a:p>
            <a:r>
              <a:rPr lang="en-US" sz="1350"/>
              <a:t>JOINT TENANCY with rights of survivorship: EXAMPLE 2</a:t>
            </a:r>
          </a:p>
        </p:txBody>
      </p:sp>
      <p:sp>
        <p:nvSpPr>
          <p:cNvPr id="6" name="Oval 5"/>
          <p:cNvSpPr/>
          <p:nvPr/>
        </p:nvSpPr>
        <p:spPr>
          <a:xfrm>
            <a:off x="2537626" y="4012324"/>
            <a:ext cx="977462" cy="7153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88" b="1">
                <a:solidFill>
                  <a:schemeClr val="tx1"/>
                </a:solidFill>
                <a:latin typeface="Baskerville Old Face" pitchFamily="18" charset="0"/>
              </a:rPr>
              <a:t>JOHN</a:t>
            </a:r>
          </a:p>
        </p:txBody>
      </p:sp>
      <p:sp>
        <p:nvSpPr>
          <p:cNvPr id="7" name="Oval 6"/>
          <p:cNvSpPr/>
          <p:nvPr/>
        </p:nvSpPr>
        <p:spPr>
          <a:xfrm>
            <a:off x="4398579" y="4000499"/>
            <a:ext cx="1044466" cy="7271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88" b="1">
                <a:solidFill>
                  <a:schemeClr val="tx1"/>
                </a:solidFill>
                <a:latin typeface="Baskerville Old Face" pitchFamily="18" charset="0"/>
              </a:rPr>
              <a:t>JIM</a:t>
            </a:r>
          </a:p>
        </p:txBody>
      </p:sp>
      <p:cxnSp>
        <p:nvCxnSpPr>
          <p:cNvPr id="8" name="Straight Arrow Connector 7"/>
          <p:cNvCxnSpPr/>
          <p:nvPr/>
        </p:nvCxnSpPr>
        <p:spPr>
          <a:xfrm rot="5400000">
            <a:off x="2940632" y="3637776"/>
            <a:ext cx="342900" cy="17145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398579" y="3557529"/>
            <a:ext cx="315311" cy="27152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629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12580" y="1724354"/>
            <a:ext cx="4083269" cy="16396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latin typeface="Baskerville Old Face" pitchFamily="18" charset="0"/>
              </a:rPr>
              <a:t>REAL PROPERTY</a:t>
            </a:r>
          </a:p>
        </p:txBody>
      </p:sp>
      <p:sp>
        <p:nvSpPr>
          <p:cNvPr id="4" name="TextBox 3"/>
          <p:cNvSpPr txBox="1"/>
          <p:nvPr/>
        </p:nvSpPr>
        <p:spPr>
          <a:xfrm>
            <a:off x="772511" y="1259271"/>
            <a:ext cx="4871847" cy="300082"/>
          </a:xfrm>
          <a:prstGeom prst="rect">
            <a:avLst/>
          </a:prstGeom>
          <a:noFill/>
        </p:spPr>
        <p:txBody>
          <a:bodyPr wrap="none" rtlCol="0">
            <a:spAutoFit/>
          </a:bodyPr>
          <a:lstStyle/>
          <a:p>
            <a:r>
              <a:rPr lang="en-US" sz="1350"/>
              <a:t>TENANTS IN COMMON with rights of survivorship: EXAMPLE 1</a:t>
            </a:r>
          </a:p>
        </p:txBody>
      </p:sp>
      <p:sp>
        <p:nvSpPr>
          <p:cNvPr id="6" name="Oval 5"/>
          <p:cNvSpPr/>
          <p:nvPr/>
        </p:nvSpPr>
        <p:spPr>
          <a:xfrm>
            <a:off x="2537626" y="4012324"/>
            <a:ext cx="977462" cy="7153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88" b="1">
                <a:solidFill>
                  <a:schemeClr val="tx1"/>
                </a:solidFill>
                <a:latin typeface="Baskerville Old Face" pitchFamily="18" charset="0"/>
              </a:rPr>
              <a:t>JOHN</a:t>
            </a:r>
          </a:p>
        </p:txBody>
      </p:sp>
      <p:sp>
        <p:nvSpPr>
          <p:cNvPr id="7" name="Oval 6"/>
          <p:cNvSpPr/>
          <p:nvPr/>
        </p:nvSpPr>
        <p:spPr>
          <a:xfrm>
            <a:off x="4398579" y="4000499"/>
            <a:ext cx="1044466" cy="7271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88" b="1">
                <a:solidFill>
                  <a:schemeClr val="tx1"/>
                </a:solidFill>
                <a:latin typeface="Baskerville Old Face" pitchFamily="18" charset="0"/>
              </a:rPr>
              <a:t>JIM</a:t>
            </a:r>
          </a:p>
        </p:txBody>
      </p:sp>
      <p:cxnSp>
        <p:nvCxnSpPr>
          <p:cNvPr id="8" name="Straight Arrow Connector 7"/>
          <p:cNvCxnSpPr/>
          <p:nvPr/>
        </p:nvCxnSpPr>
        <p:spPr>
          <a:xfrm rot="5400000">
            <a:off x="2940632" y="3637776"/>
            <a:ext cx="342900" cy="17145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398579" y="3557529"/>
            <a:ext cx="315311" cy="27152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469525" y="4000499"/>
            <a:ext cx="973520" cy="727185"/>
          </a:xfrm>
          <a:prstGeom prst="line">
            <a:avLst/>
          </a:prstGeom>
          <a:ln w="57150"/>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flipV="1">
            <a:off x="4469525" y="3894952"/>
            <a:ext cx="1032641" cy="935210"/>
          </a:xfrm>
          <a:prstGeom prst="line">
            <a:avLst/>
          </a:prstGeom>
          <a:ln w="57150"/>
        </p:spPr>
        <p:style>
          <a:lnRef idx="1">
            <a:schemeClr val="dk1"/>
          </a:lnRef>
          <a:fillRef idx="0">
            <a:schemeClr val="dk1"/>
          </a:fillRef>
          <a:effectRef idx="0">
            <a:schemeClr val="dk1"/>
          </a:effectRef>
          <a:fontRef idx="minor">
            <a:schemeClr val="tx1"/>
          </a:fontRef>
        </p:style>
      </p:cxnSp>
      <p:sp>
        <p:nvSpPr>
          <p:cNvPr id="15" name="Oval 14"/>
          <p:cNvSpPr/>
          <p:nvPr/>
        </p:nvSpPr>
        <p:spPr>
          <a:xfrm>
            <a:off x="4037320" y="4932754"/>
            <a:ext cx="589859" cy="5201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88" b="1">
                <a:solidFill>
                  <a:schemeClr val="tx1"/>
                </a:solidFill>
                <a:latin typeface="Baskerville Old Face" pitchFamily="18" charset="0"/>
              </a:rPr>
              <a:t>KIM</a:t>
            </a:r>
          </a:p>
        </p:txBody>
      </p:sp>
      <p:sp>
        <p:nvSpPr>
          <p:cNvPr id="16" name="Oval 15"/>
          <p:cNvSpPr/>
          <p:nvPr/>
        </p:nvSpPr>
        <p:spPr>
          <a:xfrm>
            <a:off x="5148115" y="4932753"/>
            <a:ext cx="653596" cy="5201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88" b="1">
                <a:solidFill>
                  <a:schemeClr val="tx1"/>
                </a:solidFill>
                <a:latin typeface="Baskerville Old Face" pitchFamily="18" charset="0"/>
              </a:rPr>
              <a:t>JERRY</a:t>
            </a:r>
          </a:p>
        </p:txBody>
      </p:sp>
      <p:cxnSp>
        <p:nvCxnSpPr>
          <p:cNvPr id="17" name="Straight Arrow Connector 16"/>
          <p:cNvCxnSpPr/>
          <p:nvPr/>
        </p:nvCxnSpPr>
        <p:spPr>
          <a:xfrm flipH="1">
            <a:off x="4410403" y="4761246"/>
            <a:ext cx="216776" cy="18912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5148115" y="4727684"/>
            <a:ext cx="264229" cy="14094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117022" y="4950373"/>
            <a:ext cx="3138423" cy="507831"/>
          </a:xfrm>
          <a:prstGeom prst="rect">
            <a:avLst/>
          </a:prstGeom>
          <a:noFill/>
        </p:spPr>
        <p:txBody>
          <a:bodyPr wrap="none" rtlCol="0">
            <a:spAutoFit/>
          </a:bodyPr>
          <a:lstStyle/>
          <a:p>
            <a:r>
              <a:rPr lang="en-US" sz="1350"/>
              <a:t>Kim and Jerry have no interest in the </a:t>
            </a:r>
          </a:p>
          <a:p>
            <a:r>
              <a:rPr lang="en-US" sz="1350"/>
              <a:t>Property at Jim’s death.</a:t>
            </a:r>
          </a:p>
        </p:txBody>
      </p:sp>
      <p:cxnSp>
        <p:nvCxnSpPr>
          <p:cNvPr id="18" name="Straight Connector 17"/>
          <p:cNvCxnSpPr/>
          <p:nvPr/>
        </p:nvCxnSpPr>
        <p:spPr>
          <a:xfrm flipV="1">
            <a:off x="4037320" y="4896063"/>
            <a:ext cx="559002" cy="556835"/>
          </a:xfrm>
          <a:prstGeom prst="line">
            <a:avLst/>
          </a:prstGeom>
          <a:ln w="57150"/>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a:off x="3947292" y="4896063"/>
            <a:ext cx="679887" cy="556835"/>
          </a:xfrm>
          <a:prstGeom prst="line">
            <a:avLst/>
          </a:prstGeom>
          <a:ln w="57150"/>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a:off x="5113629" y="4898901"/>
            <a:ext cx="679887" cy="556835"/>
          </a:xfrm>
          <a:prstGeom prst="line">
            <a:avLst/>
          </a:prstGeom>
          <a:ln w="57150"/>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flipV="1">
            <a:off x="5195411" y="4967640"/>
            <a:ext cx="559002" cy="556835"/>
          </a:xfrm>
          <a:prstGeom prst="line">
            <a:avLst/>
          </a:prstGeom>
          <a:ln w="57150"/>
        </p:spPr>
        <p:style>
          <a:lnRef idx="1">
            <a:schemeClr val="dk1"/>
          </a:lnRef>
          <a:fillRef idx="0">
            <a:schemeClr val="dk1"/>
          </a:fillRef>
          <a:effectRef idx="0">
            <a:schemeClr val="dk1"/>
          </a:effectRef>
          <a:fontRef idx="minor">
            <a:schemeClr val="tx1"/>
          </a:fontRef>
        </p:style>
      </p:cxnSp>
      <p:sp>
        <p:nvSpPr>
          <p:cNvPr id="24" name="Oval 23"/>
          <p:cNvSpPr/>
          <p:nvPr/>
        </p:nvSpPr>
        <p:spPr>
          <a:xfrm>
            <a:off x="2270235" y="3894951"/>
            <a:ext cx="1608083" cy="1218989"/>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85522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0240" y="753228"/>
            <a:ext cx="7210396" cy="1080938"/>
          </a:xfrm>
        </p:spPr>
        <p:txBody>
          <a:bodyPr>
            <a:normAutofit/>
          </a:bodyPr>
          <a:lstStyle/>
          <a:p>
            <a:r>
              <a:rPr lang="en-US"/>
              <a:t>Probate vs. Non-Probate Property</a:t>
            </a:r>
          </a:p>
        </p:txBody>
      </p:sp>
      <p:graphicFrame>
        <p:nvGraphicFramePr>
          <p:cNvPr id="5" name="Content Placeholder 2">
            <a:extLst>
              <a:ext uri="{FF2B5EF4-FFF2-40B4-BE49-F238E27FC236}">
                <a16:creationId xmlns:a16="http://schemas.microsoft.com/office/drawing/2014/main" id="{A85EF55F-C11A-4F2E-8EFF-B40EEF323E1D}"/>
              </a:ext>
            </a:extLst>
          </p:cNvPr>
          <p:cNvGraphicFramePr>
            <a:graphicFrameLocks noGrp="1"/>
          </p:cNvGraphicFramePr>
          <p:nvPr>
            <p:ph idx="1"/>
            <p:extLst>
              <p:ext uri="{D42A27DB-BD31-4B8C-83A1-F6EECF244321}">
                <p14:modId xmlns:p14="http://schemas.microsoft.com/office/powerpoint/2010/main" val="3617718931"/>
              </p:ext>
            </p:extLst>
          </p:nvPr>
        </p:nvGraphicFramePr>
        <p:xfrm>
          <a:off x="510777" y="2336800"/>
          <a:ext cx="8122981" cy="35988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407817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518181" y="4710483"/>
            <a:ext cx="6100108" cy="940240"/>
          </a:xfrm>
        </p:spPr>
        <p:txBody>
          <a:bodyPr vert="horz" lIns="91440" tIns="45720" rIns="91440" bIns="45720" rtlCol="0" anchor="b">
            <a:normAutofit/>
          </a:bodyPr>
          <a:lstStyle/>
          <a:p>
            <a:pPr algn="r"/>
            <a:r>
              <a:rPr lang="en-US" altLang="en-US" sz="2900">
                <a:solidFill>
                  <a:srgbClr val="FFFFFF"/>
                </a:solidFill>
              </a:rPr>
              <a:t>Probate vs. Non-Probate Property</a:t>
            </a:r>
          </a:p>
        </p:txBody>
      </p:sp>
      <p:pic>
        <p:nvPicPr>
          <p:cNvPr id="174086" name="Picture 6" descr="fg01_00500"/>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88786" y="640078"/>
            <a:ext cx="6562074" cy="3609141"/>
          </a:xfrm>
          <a:prstGeom prst="rect">
            <a:avLst/>
          </a:prstGeom>
          <a:noFill/>
          <a:ln>
            <a:noFill/>
          </a:ln>
          <a:effectLst>
            <a:outerShdw blurRad="76200" dist="63500" dir="5040000" algn="tl" rotWithShape="0">
              <a:srgbClr val="000000">
                <a:alpha val="41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5217348"/>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10240" y="2063262"/>
            <a:ext cx="2804460" cy="2661052"/>
          </a:xfrm>
        </p:spPr>
        <p:txBody>
          <a:bodyPr>
            <a:normAutofit/>
          </a:bodyPr>
          <a:lstStyle/>
          <a:p>
            <a:pPr algn="r"/>
            <a:r>
              <a:rPr lang="en-US" altLang="en-US" sz="3800">
                <a:solidFill>
                  <a:srgbClr val="FFFFFF"/>
                </a:solidFill>
              </a:rPr>
              <a:t>	</a:t>
            </a:r>
          </a:p>
        </p:txBody>
      </p:sp>
      <p:sp>
        <p:nvSpPr>
          <p:cNvPr id="11283" name="Rectangle 3"/>
          <p:cNvSpPr>
            <a:spLocks noGrp="1" noChangeArrowheads="1"/>
          </p:cNvSpPr>
          <p:nvPr>
            <p:ph idx="1"/>
          </p:nvPr>
        </p:nvSpPr>
        <p:spPr>
          <a:xfrm>
            <a:off x="3965996" y="661106"/>
            <a:ext cx="4693021" cy="5503101"/>
          </a:xfrm>
        </p:spPr>
        <p:txBody>
          <a:bodyPr anchor="ctr">
            <a:normAutofit lnSpcReduction="10000"/>
          </a:bodyPr>
          <a:lstStyle/>
          <a:p>
            <a:r>
              <a:rPr lang="en-US" altLang="en-US" sz="1600" b="1">
                <a:solidFill>
                  <a:srgbClr val="FFFFFF"/>
                </a:solidFill>
              </a:rPr>
              <a:t>Only Probate Assets are Controlled by the Will</a:t>
            </a:r>
          </a:p>
          <a:p>
            <a:endParaRPr lang="en-US" altLang="en-US" sz="1600" b="1">
              <a:solidFill>
                <a:srgbClr val="FFFFFF"/>
              </a:solidFill>
            </a:endParaRPr>
          </a:p>
          <a:p>
            <a:r>
              <a:rPr lang="en-US" altLang="en-US" sz="1600" b="1">
                <a:solidFill>
                  <a:srgbClr val="FFFFFF"/>
                </a:solidFill>
              </a:rPr>
              <a:t>Examples of Probate Assets Include:</a:t>
            </a:r>
          </a:p>
          <a:p>
            <a:endParaRPr lang="en-US" altLang="en-US" sz="1600" b="1">
              <a:solidFill>
                <a:srgbClr val="FFFFFF"/>
              </a:solidFill>
            </a:endParaRPr>
          </a:p>
          <a:p>
            <a:r>
              <a:rPr lang="en-US" altLang="en-US" sz="1600" b="1">
                <a:solidFill>
                  <a:srgbClr val="FFFFFF"/>
                </a:solidFill>
              </a:rPr>
              <a:t>Real Estate titled solely in the Decedent’s name or titled as Tenants in Common (**Another Common Misconception and unique to SC- we do not recognize Tenancy by the Entirety – which in other states is an automatic transfer at death between husbands and wives owning real estate together)</a:t>
            </a:r>
          </a:p>
          <a:p>
            <a:r>
              <a:rPr lang="en-US" altLang="en-US" sz="1600" b="1">
                <a:solidFill>
                  <a:srgbClr val="FFFFFF"/>
                </a:solidFill>
              </a:rPr>
              <a:t>Stocks or Brokerage Accounts solely in the Decedent’s name or titled as Tenants in Common</a:t>
            </a:r>
          </a:p>
          <a:p>
            <a:r>
              <a:rPr lang="en-US" altLang="en-US" sz="1600" b="1">
                <a:solidFill>
                  <a:srgbClr val="FFFFFF"/>
                </a:solidFill>
              </a:rPr>
              <a:t>Cash accounts solely in the Decedent’s name (Most joint accounts are Joint Tenants with Right Of Survivorship)</a:t>
            </a:r>
          </a:p>
          <a:p>
            <a:r>
              <a:rPr lang="en-US" altLang="en-US" sz="1600" b="1">
                <a:solidFill>
                  <a:srgbClr val="FFFFFF"/>
                </a:solidFill>
              </a:rPr>
              <a:t>Insurance or Annuities payable to the Estate </a:t>
            </a:r>
          </a:p>
          <a:p>
            <a:r>
              <a:rPr lang="en-US" altLang="en-US" sz="1600" b="1">
                <a:solidFill>
                  <a:srgbClr val="FFFFFF"/>
                </a:solidFill>
              </a:rPr>
              <a:t>Personal Effects (cars, boats, etc) in the Decedent’s name </a:t>
            </a:r>
          </a:p>
          <a:p>
            <a:pPr>
              <a:buFontTx/>
              <a:buNone/>
            </a:pPr>
            <a:endParaRPr lang="en-US" altLang="en-US" sz="1600">
              <a:solidFill>
                <a:srgbClr val="FFFFFF"/>
              </a:solidFill>
            </a:endParaRPr>
          </a:p>
        </p:txBody>
      </p:sp>
    </p:spTree>
    <p:extLst>
      <p:ext uri="{BB962C8B-B14F-4D97-AF65-F5344CB8AC3E}">
        <p14:creationId xmlns:p14="http://schemas.microsoft.com/office/powerpoint/2010/main" val="206745978"/>
      </p:ext>
    </p:extLst>
  </p:cSld>
  <p:clrMapOvr>
    <a:masterClrMapping/>
  </p:clrMapOvr>
  <mc:AlternateContent xmlns:mc="http://schemas.openxmlformats.org/markup-compatibility/2006" xmlns:p14="http://schemas.microsoft.com/office/powerpoint/2010/main">
    <mc:Choice Requires="p14">
      <p:transition spd="slow" p14:dur="2000" advTm="384178"/>
    </mc:Choice>
    <mc:Fallback xmlns="">
      <p:transition spd="slow" advTm="384178"/>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is estate planning?</a:t>
            </a:r>
          </a:p>
        </p:txBody>
      </p:sp>
      <p:sp>
        <p:nvSpPr>
          <p:cNvPr id="3" name="Subtitle 2"/>
          <p:cNvSpPr>
            <a:spLocks noGrp="1"/>
          </p:cNvSpPr>
          <p:nvPr>
            <p:ph type="body" idx="1"/>
          </p:nvPr>
        </p:nvSpPr>
        <p:spPr>
          <a:xfrm>
            <a:off x="1066800" y="4572000"/>
            <a:ext cx="6255488" cy="1048307"/>
          </a:xfrm>
        </p:spPr>
        <p:txBody>
          <a:bodyPr>
            <a:normAutofit/>
          </a:bodyPr>
          <a:lstStyle/>
          <a:p>
            <a:r>
              <a:rPr lang="en-US"/>
              <a:t>The process of anticipating the disposal of your assets and arranging a plan to do so effectively.  </a:t>
            </a:r>
          </a:p>
        </p:txBody>
      </p:sp>
      <p:graphicFrame>
        <p:nvGraphicFramePr>
          <p:cNvPr id="27649" name="Object 3"/>
          <p:cNvGraphicFramePr>
            <a:graphicFrameLocks noChangeAspect="1"/>
          </p:cNvGraphicFramePr>
          <p:nvPr/>
        </p:nvGraphicFramePr>
        <p:xfrm>
          <a:off x="2438400" y="304800"/>
          <a:ext cx="2619815" cy="2362200"/>
        </p:xfrm>
        <a:graphic>
          <a:graphicData uri="http://schemas.openxmlformats.org/presentationml/2006/ole">
            <mc:AlternateContent xmlns:mc="http://schemas.openxmlformats.org/markup-compatibility/2006">
              <mc:Choice xmlns:v="urn:schemas-microsoft-com:vml" Requires="v">
                <p:oleObj name="Clip" r:id="rId3" imgW="3717360" imgH="3352320" progId="MS_ClipArt_Gallery.2">
                  <p:embed/>
                </p:oleObj>
              </mc:Choice>
              <mc:Fallback>
                <p:oleObj name="Clip" r:id="rId3" imgW="3717360" imgH="3352320" progId="MS_ClipArt_Gallery.2">
                  <p:embed/>
                  <p:pic>
                    <p:nvPicPr>
                      <p:cNvPr id="27649"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304800"/>
                        <a:ext cx="2619815" cy="2362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106000"/>
                <a:satMod val="220000"/>
                <a:lumMod val="140000"/>
              </a:schemeClr>
            </a:gs>
            <a:gs pos="50000">
              <a:schemeClr val="bg2">
                <a:shade val="100000"/>
                <a:hueMod val="100000"/>
                <a:satMod val="110000"/>
                <a:lumMod val="130000"/>
              </a:schemeClr>
            </a:gs>
            <a:gs pos="100000">
              <a:schemeClr val="bg2">
                <a:shade val="69000"/>
                <a:hueMod val="88000"/>
                <a:satMod val="160000"/>
                <a:lumMod val="69000"/>
              </a:schemeClr>
            </a:gs>
          </a:gsLst>
          <a:lin ang="2520000" scaled="0"/>
        </a:gradFill>
        <a:effectLst/>
      </p:bgPr>
    </p:bg>
    <p:spTree>
      <p:nvGrpSpPr>
        <p:cNvPr id="1" name=""/>
        <p:cNvGrpSpPr/>
        <p:nvPr/>
      </p:nvGrpSpPr>
      <p:grpSpPr>
        <a:xfrm>
          <a:off x="0" y="0"/>
          <a:ext cx="0" cy="0"/>
          <a:chOff x="0" y="0"/>
          <a:chExt cx="0" cy="0"/>
        </a:xfrm>
      </p:grpSpPr>
      <p:pic>
        <p:nvPicPr>
          <p:cNvPr id="1068" name="Picture 1046">
            <a:extLst>
              <a:ext uri="{FF2B5EF4-FFF2-40B4-BE49-F238E27FC236}">
                <a16:creationId xmlns:a16="http://schemas.microsoft.com/office/drawing/2014/main" id="{109C3D3C-5E00-40BE-B0F8-64783FF19E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69" name="Picture 1048">
            <a:extLst>
              <a:ext uri="{FF2B5EF4-FFF2-40B4-BE49-F238E27FC236}">
                <a16:creationId xmlns:a16="http://schemas.microsoft.com/office/drawing/2014/main" id="{C717EFAC-8EE6-49FB-ABD6-B079F6FEE1B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4242851"/>
            <a:ext cx="6726063" cy="275942"/>
          </a:xfrm>
          <a:prstGeom prst="rect">
            <a:avLst/>
          </a:prstGeom>
        </p:spPr>
      </p:pic>
      <p:pic>
        <p:nvPicPr>
          <p:cNvPr id="1070" name="Picture 1050">
            <a:extLst>
              <a:ext uri="{FF2B5EF4-FFF2-40B4-BE49-F238E27FC236}">
                <a16:creationId xmlns:a16="http://schemas.microsoft.com/office/drawing/2014/main" id="{A0ECCF49-019C-491E-8A0B-828E9FA6500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6833787" y="4243845"/>
            <a:ext cx="2307831" cy="276940"/>
          </a:xfrm>
          <a:prstGeom prst="rect">
            <a:avLst/>
          </a:prstGeom>
        </p:spPr>
      </p:pic>
      <p:sp>
        <p:nvSpPr>
          <p:cNvPr id="1071" name="Rectangle 1052">
            <a:extLst>
              <a:ext uri="{FF2B5EF4-FFF2-40B4-BE49-F238E27FC236}">
                <a16:creationId xmlns:a16="http://schemas.microsoft.com/office/drawing/2014/main" id="{5A42845B-CC95-4485-9D3A-D96B6EE04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6726063"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72" name="Rectangle 1054">
            <a:extLst>
              <a:ext uri="{FF2B5EF4-FFF2-40B4-BE49-F238E27FC236}">
                <a16:creationId xmlns:a16="http://schemas.microsoft.com/office/drawing/2014/main" id="{86637838-C48E-4126-9469-4A003CAAF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33786"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73" name="Group 1056">
            <a:extLst>
              <a:ext uri="{FF2B5EF4-FFF2-40B4-BE49-F238E27FC236}">
                <a16:creationId xmlns:a16="http://schemas.microsoft.com/office/drawing/2014/main" id="{C55F375E-3E47-44C3-A2E0-3A0453C8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82" y="0"/>
            <a:ext cx="9144000" cy="6858001"/>
            <a:chOff x="-3176" y="0"/>
            <a:chExt cx="12192000" cy="6858001"/>
          </a:xfrm>
        </p:grpSpPr>
        <p:sp useBgFill="1">
          <p:nvSpPr>
            <p:cNvPr id="1058" name="Rectangle 1057">
              <a:extLst>
                <a:ext uri="{FF2B5EF4-FFF2-40B4-BE49-F238E27FC236}">
                  <a16:creationId xmlns:a16="http://schemas.microsoft.com/office/drawing/2014/main" id="{E7BFDDAE-6DAF-46D3-B005-AC270F6AE1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74" name="Picture 1058">
              <a:extLst>
                <a:ext uri="{FF2B5EF4-FFF2-40B4-BE49-F238E27FC236}">
                  <a16:creationId xmlns:a16="http://schemas.microsoft.com/office/drawing/2014/main" id="{42802E07-6539-49C4-981E-D87455A2CF4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sp>
        <p:nvSpPr>
          <p:cNvPr id="1075" name="Rectangle 1060">
            <a:extLst>
              <a:ext uri="{FF2B5EF4-FFF2-40B4-BE49-F238E27FC236}">
                <a16:creationId xmlns:a16="http://schemas.microsoft.com/office/drawing/2014/main" id="{37ADFB5B-45FB-4EA6-88DE-1C0A9A58AF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340981"/>
            <a:ext cx="6726063"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1" y="4494107"/>
            <a:ext cx="6100109" cy="940240"/>
          </a:xfrm>
        </p:spPr>
        <p:txBody>
          <a:bodyPr vert="horz" lIns="91440" tIns="45720" rIns="91440" bIns="45720" rtlCol="0" anchor="b">
            <a:normAutofit/>
          </a:bodyPr>
          <a:lstStyle/>
          <a:p>
            <a:pPr algn="r"/>
            <a:r>
              <a:rPr lang="en-US" sz="3300"/>
              <a:t>   Who exactly is the “FAMILY”?     </a:t>
            </a:r>
          </a:p>
        </p:txBody>
      </p:sp>
      <p:pic>
        <p:nvPicPr>
          <p:cNvPr id="1042" name="Picture 18" descr="http://familyguy.eg-w.com/wp-content/uploads/2008/07/family-guy-picnic-2500.jpg"/>
          <p:cNvPicPr>
            <a:picLocks noChangeAspect="1" noChangeArrowheads="1"/>
          </p:cNvPicPr>
          <p:nvPr/>
        </p:nvPicPr>
        <p:blipFill rotWithShape="1">
          <a:blip r:embed="rId6" cstate="print"/>
          <a:srcRect t="16745" r="3" b="3"/>
          <a:stretch/>
        </p:blipFill>
        <p:spPr bwMode="auto">
          <a:xfrm>
            <a:off x="20" y="10"/>
            <a:ext cx="6724630" cy="4198928"/>
          </a:xfrm>
          <a:prstGeom prst="rect">
            <a:avLst/>
          </a:prstGeom>
          <a:noFill/>
          <a:ln>
            <a:noFill/>
          </a:ln>
          <a:effectLst>
            <a:outerShdw blurRad="76200" dist="63500" dir="5040000" algn="tl" rotWithShape="0">
              <a:srgbClr val="000000">
                <a:alpha val="41000"/>
              </a:srgbClr>
            </a:outerShdw>
          </a:effectLst>
        </p:spPr>
      </p:pic>
      <p:sp>
        <p:nvSpPr>
          <p:cNvPr id="1076" name="Rectangle 1062">
            <a:extLst>
              <a:ext uri="{FF2B5EF4-FFF2-40B4-BE49-F238E27FC236}">
                <a16:creationId xmlns:a16="http://schemas.microsoft.com/office/drawing/2014/main" id="{9B5B594B-59CA-4CB5-9756-72E5BE1AF7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33786" y="4340981"/>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77" name="Rectangle 1064">
            <a:extLst>
              <a:ext uri="{FF2B5EF4-FFF2-40B4-BE49-F238E27FC236}">
                <a16:creationId xmlns:a16="http://schemas.microsoft.com/office/drawing/2014/main" id="{F7DE7AE9-A9DD-49FD-A162-EF1B92EE2D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93754"/>
            <a:ext cx="6726063" cy="275942"/>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7" name="Rectangle 1066">
            <a:extLst>
              <a:ext uri="{FF2B5EF4-FFF2-40B4-BE49-F238E27FC236}">
                <a16:creationId xmlns:a16="http://schemas.microsoft.com/office/drawing/2014/main" id="{7A626E66-29B3-40BB-ABE7-CE258FFC8E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33786" y="5993754"/>
            <a:ext cx="2310214" cy="275942"/>
          </a:xfrm>
          <a:prstGeom prst="rect">
            <a:avLst/>
          </a:pr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106000"/>
                <a:satMod val="220000"/>
                <a:lumMod val="140000"/>
              </a:schemeClr>
            </a:gs>
            <a:gs pos="50000">
              <a:schemeClr val="bg2">
                <a:shade val="100000"/>
                <a:hueMod val="100000"/>
                <a:satMod val="110000"/>
                <a:lumMod val="130000"/>
              </a:schemeClr>
            </a:gs>
            <a:gs pos="100000">
              <a:schemeClr val="bg2">
                <a:shade val="69000"/>
                <a:hueMod val="88000"/>
                <a:satMod val="160000"/>
                <a:lumMod val="69000"/>
              </a:schemeClr>
            </a:gs>
          </a:gsLst>
          <a:lin ang="2520000" scaled="0"/>
        </a:gradFill>
        <a:effectLst/>
      </p:bgPr>
    </p:bg>
    <p:spTree>
      <p:nvGrpSpPr>
        <p:cNvPr id="1" name=""/>
        <p:cNvGrpSpPr/>
        <p:nvPr/>
      </p:nvGrpSpPr>
      <p:grpSpPr>
        <a:xfrm>
          <a:off x="0" y="0"/>
          <a:ext cx="0" cy="0"/>
          <a:chOff x="0" y="0"/>
          <a:chExt cx="0" cy="0"/>
        </a:xfrm>
      </p:grpSpPr>
      <p:pic>
        <p:nvPicPr>
          <p:cNvPr id="32" name="Picture 9">
            <a:extLst>
              <a:ext uri="{FF2B5EF4-FFF2-40B4-BE49-F238E27FC236}">
                <a16:creationId xmlns:a16="http://schemas.microsoft.com/office/drawing/2014/main" id="{109C3D3C-5E00-40BE-B0F8-64783FF19E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3" name="Picture 11">
            <a:extLst>
              <a:ext uri="{FF2B5EF4-FFF2-40B4-BE49-F238E27FC236}">
                <a16:creationId xmlns:a16="http://schemas.microsoft.com/office/drawing/2014/main" id="{C717EFAC-8EE6-49FB-ABD6-B079F6FEE1B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4242851"/>
            <a:ext cx="6726063" cy="275942"/>
          </a:xfrm>
          <a:prstGeom prst="rect">
            <a:avLst/>
          </a:prstGeom>
        </p:spPr>
      </p:pic>
      <p:pic>
        <p:nvPicPr>
          <p:cNvPr id="34" name="Picture 13">
            <a:extLst>
              <a:ext uri="{FF2B5EF4-FFF2-40B4-BE49-F238E27FC236}">
                <a16:creationId xmlns:a16="http://schemas.microsoft.com/office/drawing/2014/main" id="{A0ECCF49-019C-491E-8A0B-828E9FA6500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6833787" y="4243845"/>
            <a:ext cx="2307831" cy="276940"/>
          </a:xfrm>
          <a:prstGeom prst="rect">
            <a:avLst/>
          </a:prstGeom>
        </p:spPr>
      </p:pic>
      <p:sp>
        <p:nvSpPr>
          <p:cNvPr id="35" name="Rectangle 15">
            <a:extLst>
              <a:ext uri="{FF2B5EF4-FFF2-40B4-BE49-F238E27FC236}">
                <a16:creationId xmlns:a16="http://schemas.microsoft.com/office/drawing/2014/main" id="{5A42845B-CC95-4485-9D3A-D96B6EE04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6726063"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17">
            <a:extLst>
              <a:ext uri="{FF2B5EF4-FFF2-40B4-BE49-F238E27FC236}">
                <a16:creationId xmlns:a16="http://schemas.microsoft.com/office/drawing/2014/main" id="{86637838-C48E-4126-9469-4A003CAAF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33786"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3" descr="Magnifying glass on clear background">
            <a:extLst>
              <a:ext uri="{FF2B5EF4-FFF2-40B4-BE49-F238E27FC236}">
                <a16:creationId xmlns:a16="http://schemas.microsoft.com/office/drawing/2014/main" id="{06E52E50-7BA7-4ABC-8355-2073B7E4B1C4}"/>
              </a:ext>
            </a:extLst>
          </p:cNvPr>
          <p:cNvPicPr>
            <a:picLocks noChangeAspect="1"/>
          </p:cNvPicPr>
          <p:nvPr/>
        </p:nvPicPr>
        <p:blipFill rotWithShape="1">
          <a:blip r:embed="rId6"/>
          <a:srcRect l="27933" r="16931" b="-1"/>
          <a:stretch/>
        </p:blipFill>
        <p:spPr>
          <a:xfrm>
            <a:off x="3483394" y="10"/>
            <a:ext cx="5664709" cy="6857990"/>
          </a:xfrm>
          <a:prstGeom prst="rect">
            <a:avLst/>
          </a:prstGeom>
          <a:ln>
            <a:noFill/>
          </a:ln>
          <a:effectLst/>
        </p:spPr>
      </p:pic>
      <p:pic>
        <p:nvPicPr>
          <p:cNvPr id="37" name="Picture 19">
            <a:extLst>
              <a:ext uri="{FF2B5EF4-FFF2-40B4-BE49-F238E27FC236}">
                <a16:creationId xmlns:a16="http://schemas.microsoft.com/office/drawing/2014/main" id="{35AB9AD5-8AF5-44F3-90EE-BE52047166F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7" cstate="print">
            <a:extLst>
              <a:ext uri="{28A0092B-C50C-407E-A947-70E740481C1C}">
                <a14:useLocalDpi xmlns:a14="http://schemas.microsoft.com/office/drawing/2010/main" val="0"/>
              </a:ext>
            </a:extLst>
          </a:blip>
          <a:stretch>
            <a:fillRect/>
          </a:stretch>
        </p:blipFill>
        <p:spPr>
          <a:xfrm>
            <a:off x="0" y="5006045"/>
            <a:ext cx="3723894" cy="144049"/>
          </a:xfrm>
          <a:prstGeom prst="rect">
            <a:avLst/>
          </a:prstGeom>
        </p:spPr>
      </p:pic>
      <p:sp>
        <p:nvSpPr>
          <p:cNvPr id="38" name="Rectangle 21">
            <a:extLst>
              <a:ext uri="{FF2B5EF4-FFF2-40B4-BE49-F238E27FC236}">
                <a16:creationId xmlns:a16="http://schemas.microsoft.com/office/drawing/2014/main" id="{6BA550FF-9F75-4157-B593-B02A13E74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38764"/>
            <a:ext cx="3723424"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02B9605-66FF-41E8-A6D2-3170A434864E}"/>
              </a:ext>
            </a:extLst>
          </p:cNvPr>
          <p:cNvSpPr>
            <a:spLocks noGrp="1"/>
          </p:cNvSpPr>
          <p:nvPr>
            <p:ph type="title"/>
          </p:nvPr>
        </p:nvSpPr>
        <p:spPr>
          <a:xfrm>
            <a:off x="510241" y="2063262"/>
            <a:ext cx="2804459" cy="2661138"/>
          </a:xfrm>
        </p:spPr>
        <p:txBody>
          <a:bodyPr vert="horz" lIns="91440" tIns="45720" rIns="91440" bIns="45720" rtlCol="0" anchor="b">
            <a:normAutofit/>
          </a:bodyPr>
          <a:lstStyle/>
          <a:p>
            <a:r>
              <a:rPr lang="en-US" sz="4600"/>
              <a:t>WHAT SHOULD YOU EXPECT?</a:t>
            </a:r>
          </a:p>
        </p:txBody>
      </p:sp>
    </p:spTree>
    <p:extLst>
      <p:ext uri="{BB962C8B-B14F-4D97-AF65-F5344CB8AC3E}">
        <p14:creationId xmlns:p14="http://schemas.microsoft.com/office/powerpoint/2010/main" val="24800044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106000"/>
                <a:satMod val="220000"/>
                <a:lumMod val="140000"/>
              </a:schemeClr>
            </a:gs>
            <a:gs pos="50000">
              <a:schemeClr val="bg2">
                <a:shade val="100000"/>
                <a:hueMod val="100000"/>
                <a:satMod val="110000"/>
                <a:lumMod val="130000"/>
              </a:schemeClr>
            </a:gs>
            <a:gs pos="100000">
              <a:schemeClr val="bg2">
                <a:shade val="69000"/>
                <a:hueMod val="88000"/>
                <a:satMod val="160000"/>
                <a:lumMod val="69000"/>
              </a:schemeClr>
            </a:gs>
          </a:gsLst>
          <a:lin ang="2520000" scaled="0"/>
        </a:gradFill>
        <a:effectLst/>
      </p:bgPr>
    </p:bg>
    <p:spTree>
      <p:nvGrpSpPr>
        <p:cNvPr id="1" name=""/>
        <p:cNvGrpSpPr/>
        <p:nvPr/>
      </p:nvGrpSpPr>
      <p:grpSpPr>
        <a:xfrm>
          <a:off x="0" y="0"/>
          <a:ext cx="0" cy="0"/>
          <a:chOff x="0" y="0"/>
          <a:chExt cx="0" cy="0"/>
        </a:xfrm>
      </p:grpSpPr>
      <p:pic>
        <p:nvPicPr>
          <p:cNvPr id="32786" name="Picture 32774">
            <a:extLst>
              <a:ext uri="{FF2B5EF4-FFF2-40B4-BE49-F238E27FC236}">
                <a16:creationId xmlns:a16="http://schemas.microsoft.com/office/drawing/2014/main" id="{05916DBF-29BF-49BC-864D-B509C0E9F9A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2788" name="Picture 32776">
            <a:extLst>
              <a:ext uri="{FF2B5EF4-FFF2-40B4-BE49-F238E27FC236}">
                <a16:creationId xmlns:a16="http://schemas.microsoft.com/office/drawing/2014/main" id="{8BAA1C78-8552-4CEE-9A2C-D65F2B9514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1970240"/>
            <a:ext cx="7828359" cy="321164"/>
          </a:xfrm>
          <a:prstGeom prst="rect">
            <a:avLst/>
          </a:prstGeom>
        </p:spPr>
      </p:pic>
      <p:pic>
        <p:nvPicPr>
          <p:cNvPr id="32790" name="Picture 32778">
            <a:extLst>
              <a:ext uri="{FF2B5EF4-FFF2-40B4-BE49-F238E27FC236}">
                <a16:creationId xmlns:a16="http://schemas.microsoft.com/office/drawing/2014/main" id="{B679451A-81B4-4425-B9C2-4DAA69272BB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print">
            <a:extLst>
              <a:ext uri="{28A0092B-C50C-407E-A947-70E740481C1C}">
                <a14:useLocalDpi xmlns:a14="http://schemas.microsoft.com/office/drawing/2010/main" val="0"/>
              </a:ext>
            </a:extLst>
          </a:blip>
          <a:stretch>
            <a:fillRect/>
          </a:stretch>
        </p:blipFill>
        <p:spPr>
          <a:xfrm>
            <a:off x="7939369" y="1971234"/>
            <a:ext cx="1202248" cy="144270"/>
          </a:xfrm>
          <a:prstGeom prst="rect">
            <a:avLst/>
          </a:prstGeom>
        </p:spPr>
      </p:pic>
      <p:sp>
        <p:nvSpPr>
          <p:cNvPr id="32792" name="Rectangle 32780">
            <a:extLst>
              <a:ext uri="{FF2B5EF4-FFF2-40B4-BE49-F238E27FC236}">
                <a16:creationId xmlns:a16="http://schemas.microsoft.com/office/drawing/2014/main" id="{1CE2A0D4-E8E2-468E-87E5-88D61B24A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794" name="Rectangle 32782">
            <a:extLst>
              <a:ext uri="{FF2B5EF4-FFF2-40B4-BE49-F238E27FC236}">
                <a16:creationId xmlns:a16="http://schemas.microsoft.com/office/drawing/2014/main" id="{A8530258-30B8-4334-9A8E-FD7AD2323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39370"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32785" name="Rectangle 32784">
            <a:extLst>
              <a:ext uri="{FF2B5EF4-FFF2-40B4-BE49-F238E27FC236}">
                <a16:creationId xmlns:a16="http://schemas.microsoft.com/office/drawing/2014/main" id="{767EE22B-9FA5-4FAC-9662-D2F9C706E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618"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787" name="Picture 32786">
            <a:extLst>
              <a:ext uri="{FF2B5EF4-FFF2-40B4-BE49-F238E27FC236}">
                <a16:creationId xmlns:a16="http://schemas.microsoft.com/office/drawing/2014/main" id="{23AFE330-1515-493C-9BAD-A215440CC58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2382" y="0"/>
            <a:ext cx="9144000" cy="6858000"/>
          </a:xfrm>
          <a:prstGeom prst="rect">
            <a:avLst/>
          </a:prstGeom>
        </p:spPr>
      </p:pic>
      <p:sp>
        <p:nvSpPr>
          <p:cNvPr id="32789" name="Rectangle 32788">
            <a:extLst>
              <a:ext uri="{FF2B5EF4-FFF2-40B4-BE49-F238E27FC236}">
                <a16:creationId xmlns:a16="http://schemas.microsoft.com/office/drawing/2014/main" id="{1C46C271-4C9C-47FC-A552-BE6A80B66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91" name="Rectangle 32790">
            <a:extLst>
              <a:ext uri="{FF2B5EF4-FFF2-40B4-BE49-F238E27FC236}">
                <a16:creationId xmlns:a16="http://schemas.microsoft.com/office/drawing/2014/main" id="{468546B5-3A43-4E90-B43D-914113B152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09600"/>
            <a:ext cx="3719321"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0" y="753228"/>
            <a:ext cx="3102093" cy="1080938"/>
          </a:xfrm>
        </p:spPr>
        <p:txBody>
          <a:bodyPr vert="horz" lIns="91440" tIns="45720" rIns="91440" bIns="45720" rtlCol="0" anchor="ctr">
            <a:normAutofit/>
          </a:bodyPr>
          <a:lstStyle/>
          <a:p>
            <a:r>
              <a:rPr lang="en-US" sz="2100"/>
              <a:t>WHY DO ANY ESTATE PLANNING?</a:t>
            </a:r>
          </a:p>
        </p:txBody>
      </p:sp>
      <p:pic>
        <p:nvPicPr>
          <p:cNvPr id="32793" name="Picture 32792">
            <a:extLst>
              <a:ext uri="{FF2B5EF4-FFF2-40B4-BE49-F238E27FC236}">
                <a16:creationId xmlns:a16="http://schemas.microsoft.com/office/drawing/2014/main" id="{3358FCD0-2FAE-4728-A479-6CF4DAA31A9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1970241"/>
            <a:ext cx="3717036" cy="199787"/>
          </a:xfrm>
          <a:prstGeom prst="rect">
            <a:avLst/>
          </a:prstGeom>
        </p:spPr>
      </p:pic>
      <p:sp>
        <p:nvSpPr>
          <p:cNvPr id="3" name="Text Placeholder 2"/>
          <p:cNvSpPr>
            <a:spLocks noGrp="1"/>
          </p:cNvSpPr>
          <p:nvPr>
            <p:ph type="body" sz="half" idx="2"/>
          </p:nvPr>
        </p:nvSpPr>
        <p:spPr>
          <a:xfrm>
            <a:off x="510240" y="2336873"/>
            <a:ext cx="2742217" cy="3599316"/>
          </a:xfrm>
        </p:spPr>
        <p:txBody>
          <a:bodyPr vert="horz" lIns="91440" tIns="45720" rIns="91440" bIns="45720" rtlCol="0">
            <a:normAutofit/>
          </a:bodyPr>
          <a:lstStyle/>
          <a:p>
            <a:pPr marL="342900" indent="-228600">
              <a:buFont typeface="Arial" panose="020B0604020202020204" pitchFamily="34" charset="0"/>
              <a:buChar char="•"/>
            </a:pPr>
            <a:r>
              <a:rPr lang="en-US" sz="1200" b="1"/>
              <a:t>What happens  to your property?</a:t>
            </a:r>
          </a:p>
          <a:p>
            <a:pPr marL="342900" indent="-228600">
              <a:buFont typeface="Arial" panose="020B0604020202020204" pitchFamily="34" charset="0"/>
              <a:buChar char="•"/>
            </a:pPr>
            <a:r>
              <a:rPr lang="en-US" sz="1200" b="1"/>
              <a:t>What happens with your children?</a:t>
            </a:r>
          </a:p>
          <a:p>
            <a:pPr marL="342900" indent="-228600">
              <a:buFont typeface="Arial" panose="020B0604020202020204" pitchFamily="34" charset="0"/>
              <a:buChar char="•"/>
            </a:pPr>
            <a:r>
              <a:rPr lang="en-US" sz="1200" b="1"/>
              <a:t>What happens with your bank accounts? </a:t>
            </a:r>
          </a:p>
          <a:p>
            <a:pPr marL="342900" indent="-228600">
              <a:buFont typeface="Arial" panose="020B0604020202020204" pitchFamily="34" charset="0"/>
              <a:buChar char="•"/>
            </a:pPr>
            <a:r>
              <a:rPr lang="en-US" sz="1200" b="1"/>
              <a:t>What if you become incapacitated?</a:t>
            </a:r>
          </a:p>
          <a:p>
            <a:pPr marL="342900" indent="-228600">
              <a:buFont typeface="Arial" panose="020B0604020202020204" pitchFamily="34" charset="0"/>
              <a:buChar char="•"/>
            </a:pPr>
            <a:r>
              <a:rPr lang="en-US" sz="1200" b="1"/>
              <a:t>Who will care for you?</a:t>
            </a:r>
          </a:p>
          <a:p>
            <a:pPr marL="342900" indent="-228600">
              <a:buFont typeface="Arial" panose="020B0604020202020204" pitchFamily="34" charset="0"/>
              <a:buChar char="•"/>
            </a:pPr>
            <a:r>
              <a:rPr lang="en-US" sz="1200" b="1"/>
              <a:t>Who receives your family heirlooms?</a:t>
            </a:r>
          </a:p>
        </p:txBody>
      </p:sp>
      <p:pic>
        <p:nvPicPr>
          <p:cNvPr id="32770" name="Picture 2" descr="C:\Users\CRachelle\AppData\Local\Microsoft\Windows\Temporary Internet Files\Content.IE5\4FG8I0IR\MC900441428[1].png"/>
          <p:cNvPicPr>
            <a:picLocks noChangeAspect="1" noChangeArrowheads="1"/>
          </p:cNvPicPr>
          <p:nvPr/>
        </p:nvPicPr>
        <p:blipFill>
          <a:blip r:embed="rId6" cstate="print"/>
          <a:stretch>
            <a:fillRect/>
          </a:stretch>
        </p:blipFill>
        <p:spPr bwMode="auto">
          <a:xfrm>
            <a:off x="3957067" y="1077945"/>
            <a:ext cx="4702109" cy="4702109"/>
          </a:xfrm>
          <a:prstGeom prst="rect">
            <a:avLst/>
          </a:prstGeom>
          <a:noFill/>
          <a:ln>
            <a:noFill/>
          </a:ln>
          <a:effectLst>
            <a:outerShdw blurRad="76200" dist="63500" dir="5040000" algn="tl" rotWithShape="0">
              <a:srgbClr val="000000">
                <a:alpha val="41000"/>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106000"/>
                <a:satMod val="220000"/>
                <a:lumMod val="140000"/>
              </a:schemeClr>
            </a:gs>
            <a:gs pos="50000">
              <a:schemeClr val="bg2">
                <a:shade val="100000"/>
                <a:hueMod val="100000"/>
                <a:satMod val="110000"/>
                <a:lumMod val="130000"/>
              </a:schemeClr>
            </a:gs>
            <a:gs pos="100000">
              <a:schemeClr val="bg2">
                <a:shade val="69000"/>
                <a:hueMod val="88000"/>
                <a:satMod val="160000"/>
                <a:lumMod val="69000"/>
              </a:schemeClr>
            </a:gs>
          </a:gsLst>
          <a:lin ang="2520000" scaled="0"/>
        </a:gra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09C3D3C-5E00-40BE-B0F8-64783FF19E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3" name="Picture 12">
            <a:extLst>
              <a:ext uri="{FF2B5EF4-FFF2-40B4-BE49-F238E27FC236}">
                <a16:creationId xmlns:a16="http://schemas.microsoft.com/office/drawing/2014/main" id="{E8FDAB8E-B415-49B0-9EE0-B6C3A756352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1970240"/>
            <a:ext cx="7828359" cy="321164"/>
          </a:xfrm>
          <a:prstGeom prst="rect">
            <a:avLst/>
          </a:prstGeom>
        </p:spPr>
      </p:pic>
      <p:pic>
        <p:nvPicPr>
          <p:cNvPr id="15" name="Picture 14">
            <a:extLst>
              <a:ext uri="{FF2B5EF4-FFF2-40B4-BE49-F238E27FC236}">
                <a16:creationId xmlns:a16="http://schemas.microsoft.com/office/drawing/2014/main" id="{CBF888DA-BF80-49E1-9FB0-DFBAC7AE4B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print">
            <a:extLst>
              <a:ext uri="{28A0092B-C50C-407E-A947-70E740481C1C}">
                <a14:useLocalDpi xmlns:a14="http://schemas.microsoft.com/office/drawing/2010/main" val="0"/>
              </a:ext>
            </a:extLst>
          </a:blip>
          <a:stretch>
            <a:fillRect/>
          </a:stretch>
        </p:blipFill>
        <p:spPr>
          <a:xfrm>
            <a:off x="7939369" y="1971234"/>
            <a:ext cx="1202248" cy="144270"/>
          </a:xfrm>
          <a:prstGeom prst="rect">
            <a:avLst/>
          </a:prstGeom>
        </p:spPr>
      </p:pic>
      <p:sp>
        <p:nvSpPr>
          <p:cNvPr id="17" name="Rectangle 16">
            <a:extLst>
              <a:ext uri="{FF2B5EF4-FFF2-40B4-BE49-F238E27FC236}">
                <a16:creationId xmlns:a16="http://schemas.microsoft.com/office/drawing/2014/main" id="{57106897-5698-42C9-9432-E00E8AE438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628F7A47-08B1-40A2-A8A0-C8EFBF5FB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39370"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1" name="Rectangle 20">
            <a:extLst>
              <a:ext uri="{FF2B5EF4-FFF2-40B4-BE49-F238E27FC236}">
                <a16:creationId xmlns:a16="http://schemas.microsoft.com/office/drawing/2014/main" id="{B9F44D26-164D-4115-A3EB-758815B805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618"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ext, letter&#10;&#10;Description automatically generated">
            <a:extLst>
              <a:ext uri="{FF2B5EF4-FFF2-40B4-BE49-F238E27FC236}">
                <a16:creationId xmlns:a16="http://schemas.microsoft.com/office/drawing/2014/main" id="{E4DC9D1E-5202-4D04-8793-162345F8E26A}"/>
              </a:ext>
            </a:extLst>
          </p:cNvPr>
          <p:cNvPicPr>
            <a:picLocks noChangeAspect="1"/>
          </p:cNvPicPr>
          <p:nvPr/>
        </p:nvPicPr>
        <p:blipFill rotWithShape="1">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24778" r="21555" b="-1"/>
          <a:stretch/>
        </p:blipFill>
        <p:spPr>
          <a:xfrm>
            <a:off x="20" y="-1"/>
            <a:ext cx="9143980" cy="6858001"/>
          </a:xfrm>
          <a:prstGeom prst="rect">
            <a:avLst/>
          </a:prstGeom>
        </p:spPr>
      </p:pic>
      <p:sp>
        <p:nvSpPr>
          <p:cNvPr id="23" name="Rectangle 22">
            <a:extLst>
              <a:ext uri="{FF2B5EF4-FFF2-40B4-BE49-F238E27FC236}">
                <a16:creationId xmlns:a16="http://schemas.microsoft.com/office/drawing/2014/main" id="{48711A1C-F26D-4275-8DEF-FF1363B387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2116667"/>
            <a:ext cx="7829550" cy="3793206"/>
          </a:xfrm>
          <a:prstGeom prst="rect">
            <a:avLst/>
          </a:prstGeom>
          <a:solidFill>
            <a:schemeClr val="bg1">
              <a:lumMod val="95000"/>
              <a:lumOff val="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5" name="Picture 24">
            <a:extLst>
              <a:ext uri="{FF2B5EF4-FFF2-40B4-BE49-F238E27FC236}">
                <a16:creationId xmlns:a16="http://schemas.microsoft.com/office/drawing/2014/main" id="{22E35AEC-772D-4BF7-A7DD-54833D4A8E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1970240"/>
            <a:ext cx="7828359" cy="321164"/>
          </a:xfrm>
          <a:prstGeom prst="rect">
            <a:avLst/>
          </a:prstGeom>
        </p:spPr>
      </p:pic>
      <p:sp>
        <p:nvSpPr>
          <p:cNvPr id="27" name="Rectangle 26">
            <a:extLst>
              <a:ext uri="{FF2B5EF4-FFF2-40B4-BE49-F238E27FC236}">
                <a16:creationId xmlns:a16="http://schemas.microsoft.com/office/drawing/2014/main" id="{FE1724E7-C6C5-482C-8450-1242328190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09600"/>
            <a:ext cx="7828359" cy="1368198"/>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0" y="753228"/>
            <a:ext cx="7210396" cy="1080938"/>
          </a:xfrm>
        </p:spPr>
        <p:txBody>
          <a:bodyPr vert="horz" lIns="91440" tIns="45720" rIns="91440" bIns="45720" rtlCol="0" anchor="ctr">
            <a:normAutofit/>
          </a:bodyPr>
          <a:lstStyle/>
          <a:p>
            <a:r>
              <a:rPr lang="en-US"/>
              <a:t>THE BASICS OF ESTATE PLANNING</a:t>
            </a:r>
          </a:p>
        </p:txBody>
      </p:sp>
      <p:pic>
        <p:nvPicPr>
          <p:cNvPr id="29" name="Picture 28">
            <a:extLst>
              <a:ext uri="{FF2B5EF4-FFF2-40B4-BE49-F238E27FC236}">
                <a16:creationId xmlns:a16="http://schemas.microsoft.com/office/drawing/2014/main" id="{F62372E1-50C7-4922-BD94-4485130CFC6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print">
            <a:extLst>
              <a:ext uri="{28A0092B-C50C-407E-A947-70E740481C1C}">
                <a14:useLocalDpi xmlns:a14="http://schemas.microsoft.com/office/drawing/2010/main" val="0"/>
              </a:ext>
            </a:extLst>
          </a:blip>
          <a:stretch>
            <a:fillRect/>
          </a:stretch>
        </p:blipFill>
        <p:spPr>
          <a:xfrm>
            <a:off x="7939369" y="1971234"/>
            <a:ext cx="1202248" cy="144270"/>
          </a:xfrm>
          <a:prstGeom prst="rect">
            <a:avLst/>
          </a:prstGeom>
        </p:spPr>
      </p:pic>
      <p:sp>
        <p:nvSpPr>
          <p:cNvPr id="31" name="Rectangle 30">
            <a:extLst>
              <a:ext uri="{FF2B5EF4-FFF2-40B4-BE49-F238E27FC236}">
                <a16:creationId xmlns:a16="http://schemas.microsoft.com/office/drawing/2014/main" id="{A94CD497-34AF-43E6-8F93-66C8EA533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39370"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Content Placeholder 4"/>
          <p:cNvSpPr>
            <a:spLocks noGrp="1"/>
          </p:cNvSpPr>
          <p:nvPr>
            <p:ph sz="half" idx="2"/>
          </p:nvPr>
        </p:nvSpPr>
        <p:spPr>
          <a:xfrm>
            <a:off x="510240" y="2336873"/>
            <a:ext cx="7210396" cy="3395060"/>
          </a:xfrm>
        </p:spPr>
        <p:txBody>
          <a:bodyPr vert="horz" lIns="91440" tIns="45720" rIns="91440" bIns="45720" rtlCol="0" anchor="ctr">
            <a:normAutofit/>
          </a:bodyPr>
          <a:lstStyle/>
          <a:p>
            <a:r>
              <a:rPr lang="en-US" sz="1700"/>
              <a:t>LAST WILL AND TESTAMENT</a:t>
            </a:r>
          </a:p>
          <a:p>
            <a:r>
              <a:rPr lang="en-US" sz="1700"/>
              <a:t>DURABLE POWER OF ATTORNEY</a:t>
            </a:r>
          </a:p>
          <a:p>
            <a:pPr lvl="1"/>
            <a:r>
              <a:rPr lang="en-US" sz="1700"/>
              <a:t>“Magic language”</a:t>
            </a:r>
          </a:p>
          <a:p>
            <a:r>
              <a:rPr lang="en-US" sz="1700"/>
              <a:t>STATUTORY MEDICAL POWER OF ATTORNEY</a:t>
            </a:r>
          </a:p>
          <a:p>
            <a:r>
              <a:rPr lang="en-US" sz="1700"/>
              <a:t>TRUSTS</a:t>
            </a:r>
          </a:p>
          <a:p>
            <a:r>
              <a:rPr lang="en-US" sz="1700"/>
              <a:t>DESIGNATION OF GUARDIAN FOR MINOR CHILDREN</a:t>
            </a:r>
          </a:p>
          <a:p>
            <a:r>
              <a:rPr lang="en-US" sz="1700"/>
              <a:t>LIVING TRUSTS</a:t>
            </a:r>
          </a:p>
          <a:p>
            <a:r>
              <a:rPr lang="en-US" sz="1700"/>
              <a:t>MEDICAL DIRECTIVES/ LIVING WILLS</a:t>
            </a:r>
          </a:p>
          <a:p>
            <a:r>
              <a:rPr lang="en-US" sz="1700"/>
              <a:t>FUNERAL ARRANGEMENTS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C3E6C53-102E-4ACA-BCBB-3CC973B9948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a:extLst>
              <a:ext uri="{FF2B5EF4-FFF2-40B4-BE49-F238E27FC236}">
                <a16:creationId xmlns:a16="http://schemas.microsoft.com/office/drawing/2014/main" id="{E4655D52-F2FA-4137-8A31-499A4FE6291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1970240"/>
            <a:ext cx="7828359" cy="321164"/>
          </a:xfrm>
          <a:prstGeom prst="rect">
            <a:avLst/>
          </a:prstGeom>
        </p:spPr>
      </p:pic>
      <p:pic>
        <p:nvPicPr>
          <p:cNvPr id="12" name="Picture 11">
            <a:extLst>
              <a:ext uri="{FF2B5EF4-FFF2-40B4-BE49-F238E27FC236}">
                <a16:creationId xmlns:a16="http://schemas.microsoft.com/office/drawing/2014/main" id="{8519FA1D-01C2-425F-B9AA-D69B4DD0A1E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print">
            <a:extLst>
              <a:ext uri="{28A0092B-C50C-407E-A947-70E740481C1C}">
                <a14:useLocalDpi xmlns:a14="http://schemas.microsoft.com/office/drawing/2010/main" val="0"/>
              </a:ext>
            </a:extLst>
          </a:blip>
          <a:stretch>
            <a:fillRect/>
          </a:stretch>
        </p:blipFill>
        <p:spPr>
          <a:xfrm>
            <a:off x="7939369" y="1971234"/>
            <a:ext cx="1202248" cy="144270"/>
          </a:xfrm>
          <a:prstGeom prst="rect">
            <a:avLst/>
          </a:prstGeom>
        </p:spPr>
      </p:pic>
      <p:sp>
        <p:nvSpPr>
          <p:cNvPr id="14" name="Rectangle 13">
            <a:extLst>
              <a:ext uri="{FF2B5EF4-FFF2-40B4-BE49-F238E27FC236}">
                <a16:creationId xmlns:a16="http://schemas.microsoft.com/office/drawing/2014/main" id="{DC0D803F-BF83-4194-8691-90B027BDF5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4316132F-CC4B-4C96-9C75-95DC7CD489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39370"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8" name="Rectangle 17">
            <a:extLst>
              <a:ext uri="{FF2B5EF4-FFF2-40B4-BE49-F238E27FC236}">
                <a16:creationId xmlns:a16="http://schemas.microsoft.com/office/drawing/2014/main" id="{4B0FA309-807F-4C17-98EF-A3BA7388E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2642A87B-CAE9-4F8F-B293-28388E45D9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2" name="Rectangle 21">
            <a:extLst>
              <a:ext uri="{FF2B5EF4-FFF2-40B4-BE49-F238E27FC236}">
                <a16:creationId xmlns:a16="http://schemas.microsoft.com/office/drawing/2014/main" id="{C8FA1749-B91A-40E7-AD01-0B9C9C6AF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3395" y="0"/>
            <a:ext cx="5664708"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3B7A934F-FFF7-4353-83D3-4EF66E93EE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6" cstate="print">
            <a:extLst>
              <a:ext uri="{28A0092B-C50C-407E-A947-70E740481C1C}">
                <a14:useLocalDpi xmlns:a14="http://schemas.microsoft.com/office/drawing/2010/main" val="0"/>
              </a:ext>
            </a:extLst>
          </a:blip>
          <a:stretch>
            <a:fillRect/>
          </a:stretch>
        </p:blipFill>
        <p:spPr>
          <a:xfrm>
            <a:off x="0" y="5006045"/>
            <a:ext cx="3723894" cy="144668"/>
          </a:xfrm>
          <a:prstGeom prst="rect">
            <a:avLst/>
          </a:prstGeom>
        </p:spPr>
      </p:pic>
      <p:sp>
        <p:nvSpPr>
          <p:cNvPr id="26" name="Rectangle 25">
            <a:extLst>
              <a:ext uri="{FF2B5EF4-FFF2-40B4-BE49-F238E27FC236}">
                <a16:creationId xmlns:a16="http://schemas.microsoft.com/office/drawing/2014/main" id="{700676C8-6DE8-47DD-9A23-D42063A12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38764"/>
            <a:ext cx="3723424" cy="3180473"/>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0" y="2063262"/>
            <a:ext cx="2804460" cy="2661052"/>
          </a:xfrm>
        </p:spPr>
        <p:txBody>
          <a:bodyPr vert="horz" lIns="91440" tIns="45720" rIns="91440" bIns="45720" rtlCol="0" anchor="ctr">
            <a:normAutofit/>
          </a:bodyPr>
          <a:lstStyle/>
          <a:p>
            <a:r>
              <a:rPr lang="en-US" sz="3800">
                <a:solidFill>
                  <a:srgbClr val="FFFFFF"/>
                </a:solidFill>
              </a:rPr>
              <a:t>IMPORTANT ISSUES TO CONSIDER</a:t>
            </a:r>
          </a:p>
        </p:txBody>
      </p:sp>
      <p:sp>
        <p:nvSpPr>
          <p:cNvPr id="3" name="Subtitle 2"/>
          <p:cNvSpPr>
            <a:spLocks noGrp="1"/>
          </p:cNvSpPr>
          <p:nvPr>
            <p:ph type="subTitle" idx="1"/>
          </p:nvPr>
        </p:nvSpPr>
        <p:spPr>
          <a:xfrm>
            <a:off x="3965996" y="661106"/>
            <a:ext cx="4693021" cy="5503101"/>
          </a:xfrm>
        </p:spPr>
        <p:txBody>
          <a:bodyPr vert="horz" lIns="91440" tIns="45720" rIns="91440" bIns="45720" rtlCol="0" anchor="ctr">
            <a:normAutofit/>
          </a:bodyPr>
          <a:lstStyle/>
          <a:p>
            <a:pPr marL="457200" indent="-228600" algn="l">
              <a:buFont typeface="Arial" panose="020B0604020202020204" pitchFamily="34" charset="0"/>
              <a:buChar char="•"/>
            </a:pPr>
            <a:r>
              <a:rPr lang="en-US" sz="1700">
                <a:solidFill>
                  <a:srgbClr val="FFFFFF"/>
                </a:solidFill>
              </a:rPr>
              <a:t>Appointment of Guardian</a:t>
            </a:r>
          </a:p>
          <a:p>
            <a:pPr marL="457200" indent="-228600" algn="l">
              <a:buFont typeface="Arial" panose="020B0604020202020204" pitchFamily="34" charset="0"/>
              <a:buChar char="•"/>
            </a:pPr>
            <a:r>
              <a:rPr lang="en-US" sz="1700">
                <a:solidFill>
                  <a:srgbClr val="FFFFFF"/>
                </a:solidFill>
              </a:rPr>
              <a:t>No bond</a:t>
            </a:r>
          </a:p>
          <a:p>
            <a:pPr marL="457200" indent="-228600" algn="l">
              <a:buFont typeface="Arial" panose="020B0604020202020204" pitchFamily="34" charset="0"/>
              <a:buChar char="•"/>
            </a:pPr>
            <a:r>
              <a:rPr lang="en-US" sz="1700">
                <a:solidFill>
                  <a:srgbClr val="FFFFFF"/>
                </a:solidFill>
              </a:rPr>
              <a:t>Executor/Alternate</a:t>
            </a:r>
          </a:p>
          <a:p>
            <a:pPr marL="457200" indent="-228600" algn="l">
              <a:buFont typeface="Arial" panose="020B0604020202020204" pitchFamily="34" charset="0"/>
              <a:buChar char="•"/>
            </a:pPr>
            <a:r>
              <a:rPr lang="en-US" sz="1700">
                <a:solidFill>
                  <a:srgbClr val="FFFFFF"/>
                </a:solidFill>
              </a:rPr>
              <a:t>Minor beneficiaries	</a:t>
            </a:r>
          </a:p>
          <a:p>
            <a:pPr marL="457200" indent="-228600" algn="l">
              <a:buFont typeface="Arial" panose="020B0604020202020204" pitchFamily="34" charset="0"/>
              <a:buChar char="•"/>
            </a:pPr>
            <a:r>
              <a:rPr lang="en-US" sz="1700">
                <a:solidFill>
                  <a:srgbClr val="FFFFFF"/>
                </a:solidFill>
              </a:rPr>
              <a:t>Elder abuse</a:t>
            </a:r>
          </a:p>
          <a:p>
            <a:pPr marL="457200" indent="-228600" algn="l">
              <a:buFont typeface="Arial" panose="020B0604020202020204" pitchFamily="34" charset="0"/>
              <a:buChar char="•"/>
            </a:pPr>
            <a:r>
              <a:rPr lang="en-US" sz="1700">
                <a:solidFill>
                  <a:srgbClr val="FFFFFF"/>
                </a:solidFill>
              </a:rPr>
              <a:t>Undue influence</a:t>
            </a:r>
          </a:p>
          <a:p>
            <a:pPr marL="457200" indent="-228600" algn="l">
              <a:buFont typeface="Arial" panose="020B0604020202020204" pitchFamily="34" charset="0"/>
              <a:buChar char="•"/>
            </a:pPr>
            <a:endParaRPr lang="en-US" sz="1700">
              <a:solidFill>
                <a:srgbClr val="FFFFFF"/>
              </a:solidFill>
            </a:endParaRPr>
          </a:p>
          <a:p>
            <a:pPr marL="457200" indent="-228600" algn="l">
              <a:buFont typeface="Arial" panose="020B0604020202020204" pitchFamily="34" charset="0"/>
              <a:buChar char="•"/>
            </a:pPr>
            <a:endParaRPr lang="en-US" sz="1700">
              <a:solidFill>
                <a:srgbClr val="FFFFFF"/>
              </a:solidFill>
            </a:endParaRPr>
          </a:p>
          <a:p>
            <a:pPr marL="457200" indent="-228600" algn="l">
              <a:buFont typeface="Arial" panose="020B0604020202020204" pitchFamily="34" charset="0"/>
              <a:buChar char="•"/>
            </a:pPr>
            <a:endParaRPr lang="en-US" sz="1700">
              <a:solidFill>
                <a:srgbClr val="FFFFFF"/>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 letter&#10;&#10;Description automatically generated">
            <a:extLst>
              <a:ext uri="{FF2B5EF4-FFF2-40B4-BE49-F238E27FC236}">
                <a16:creationId xmlns:a16="http://schemas.microsoft.com/office/drawing/2014/main" id="{E4DC9D1E-5202-4D04-8793-162345F8E26A}"/>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28446"/>
          <a:stretch/>
        </p:blipFill>
        <p:spPr>
          <a:xfrm>
            <a:off x="15" y="857257"/>
            <a:ext cx="9143985" cy="5143493"/>
          </a:xfrm>
          <a:prstGeom prst="rect">
            <a:avLst/>
          </a:prstGeom>
        </p:spPr>
      </p:pic>
      <p:sp>
        <p:nvSpPr>
          <p:cNvPr id="2" name="Title 1"/>
          <p:cNvSpPr>
            <a:spLocks noGrp="1"/>
          </p:cNvSpPr>
          <p:nvPr>
            <p:ph type="title"/>
          </p:nvPr>
        </p:nvSpPr>
        <p:spPr>
          <a:xfrm>
            <a:off x="978013" y="1460641"/>
            <a:ext cx="5111798" cy="786926"/>
          </a:xfrm>
        </p:spPr>
        <p:txBody>
          <a:bodyPr vert="horz" lIns="68580" tIns="34290" rIns="68580" bIns="34290" rtlCol="0" anchor="t">
            <a:normAutofit fontScale="90000"/>
          </a:bodyPr>
          <a:lstStyle/>
          <a:p>
            <a:r>
              <a:rPr lang="en-US">
                <a:solidFill>
                  <a:srgbClr val="FFFFFE"/>
                </a:solidFill>
              </a:rPr>
              <a:t>PLANNING FOR INCAPACITY</a:t>
            </a:r>
          </a:p>
        </p:txBody>
      </p:sp>
      <p:graphicFrame>
        <p:nvGraphicFramePr>
          <p:cNvPr id="65" name="Content Placeholder 4">
            <a:extLst>
              <a:ext uri="{FF2B5EF4-FFF2-40B4-BE49-F238E27FC236}">
                <a16:creationId xmlns:a16="http://schemas.microsoft.com/office/drawing/2014/main" id="{ABD9CCE3-888B-EB95-F4C2-34074343552F}"/>
              </a:ext>
            </a:extLst>
          </p:cNvPr>
          <p:cNvGraphicFramePr>
            <a:graphicFrameLocks noGrp="1"/>
          </p:cNvGraphicFramePr>
          <p:nvPr>
            <p:ph sz="half" idx="2"/>
          </p:nvPr>
        </p:nvGraphicFramePr>
        <p:xfrm>
          <a:off x="978013" y="2369050"/>
          <a:ext cx="5111798" cy="301595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699058-EF57-4CB4-8CC8-26E403A158AE}"/>
              </a:ext>
            </a:extLst>
          </p:cNvPr>
          <p:cNvSpPr>
            <a:spLocks noGrp="1"/>
          </p:cNvSpPr>
          <p:nvPr>
            <p:ph type="title"/>
          </p:nvPr>
        </p:nvSpPr>
        <p:spPr>
          <a:xfrm>
            <a:off x="628650" y="1131094"/>
            <a:ext cx="7886700" cy="994172"/>
          </a:xfrm>
        </p:spPr>
        <p:txBody>
          <a:bodyPr vert="horz" lIns="68580" tIns="34290" rIns="68580" bIns="34290" rtlCol="0" anchor="ctr">
            <a:normAutofit/>
          </a:bodyPr>
          <a:lstStyle/>
          <a:p>
            <a:r>
              <a:rPr lang="en-US" sz="3300" b="1" u="sng" cap="small" dirty="0"/>
              <a:t>Conservatorships: How did we get here?</a:t>
            </a:r>
          </a:p>
        </p:txBody>
      </p:sp>
      <p:sp>
        <p:nvSpPr>
          <p:cNvPr id="5" name="Content Placeholder 4">
            <a:extLst>
              <a:ext uri="{FF2B5EF4-FFF2-40B4-BE49-F238E27FC236}">
                <a16:creationId xmlns:a16="http://schemas.microsoft.com/office/drawing/2014/main" id="{A7E7BA05-E4AD-4A5F-B56F-24A9AFF43A37}"/>
              </a:ext>
            </a:extLst>
          </p:cNvPr>
          <p:cNvSpPr>
            <a:spLocks noGrp="1"/>
          </p:cNvSpPr>
          <p:nvPr>
            <p:ph idx="1"/>
          </p:nvPr>
        </p:nvSpPr>
        <p:spPr>
          <a:xfrm>
            <a:off x="628650" y="2226469"/>
            <a:ext cx="7886700" cy="3263504"/>
          </a:xfrm>
        </p:spPr>
        <p:txBody>
          <a:bodyPr vert="horz" lIns="68580" tIns="34290" rIns="68580" bIns="34290" rtlCol="0">
            <a:normAutofit fontScale="92500" lnSpcReduction="10000"/>
          </a:bodyPr>
          <a:lstStyle/>
          <a:p>
            <a:pPr marL="385763" indent="-385763">
              <a:buFont typeface="+mj-lt"/>
              <a:buAutoNum type="arabicPeriod"/>
            </a:pPr>
            <a:r>
              <a:rPr lang="en-US" dirty="0"/>
              <a:t>Determination of disability by a court of competent jurisdiction</a:t>
            </a:r>
          </a:p>
          <a:p>
            <a:pPr marL="728663" lvl="1" indent="-385763">
              <a:buFont typeface="+mj-lt"/>
              <a:buAutoNum type="alphaUcPeriod"/>
            </a:pPr>
            <a:r>
              <a:rPr lang="en-US" sz="1875" dirty="0"/>
              <a:t>Burden on the Petitioner</a:t>
            </a:r>
          </a:p>
          <a:p>
            <a:pPr marL="728663" lvl="1" indent="-385763">
              <a:buFont typeface="+mj-lt"/>
              <a:buAutoNum type="alphaUcPeriod"/>
            </a:pPr>
            <a:r>
              <a:rPr lang="en-US" sz="1875" dirty="0"/>
              <a:t>Respondent is entitled to an independent evaluation to disprove</a:t>
            </a:r>
          </a:p>
          <a:p>
            <a:pPr marL="385763" indent="-385763">
              <a:buFont typeface="+mj-lt"/>
              <a:buAutoNum type="arabicPeriod"/>
            </a:pPr>
            <a:r>
              <a:rPr lang="en-US" dirty="0"/>
              <a:t>Determination that based upon the disability, the disabled person needs the assistance of the court</a:t>
            </a:r>
          </a:p>
          <a:p>
            <a:pPr marL="728663" lvl="1" indent="-385763">
              <a:buFont typeface="+mj-lt"/>
              <a:buAutoNum type="alphaUcPeriod"/>
            </a:pPr>
            <a:r>
              <a:rPr lang="en-US" sz="1875" dirty="0"/>
              <a:t>Consideration of any prior appointments (healthcare power of attorney, financial power of attorney, etc.)</a:t>
            </a:r>
          </a:p>
          <a:p>
            <a:pPr marL="728663" lvl="1" indent="-385763">
              <a:buFont typeface="+mj-lt"/>
              <a:buAutoNum type="alphaUcPeriod"/>
            </a:pPr>
            <a:r>
              <a:rPr lang="en-US" sz="1875" dirty="0"/>
              <a:t>Consideration of any supported </a:t>
            </a:r>
            <a:r>
              <a:rPr lang="en-US" sz="1875" dirty="0" err="1"/>
              <a:t>decisionmaking</a:t>
            </a:r>
            <a:r>
              <a:rPr lang="en-US" sz="1875" dirty="0"/>
              <a:t> attempts</a:t>
            </a:r>
          </a:p>
          <a:p>
            <a:pPr marL="1071563" lvl="2" indent="-385763">
              <a:buFont typeface="+mj-lt"/>
              <a:buAutoNum type="romanLcPeriod"/>
            </a:pPr>
            <a:r>
              <a:rPr lang="en-US" sz="1350" dirty="0"/>
              <a:t>Is the disabled person able to exercise good judgment in his or her best interest, even if with assistance?  Does he or she understand the nature and consequences of his and her financial and medical decisions?</a:t>
            </a:r>
          </a:p>
        </p:txBody>
      </p:sp>
      <p:sp>
        <p:nvSpPr>
          <p:cNvPr id="15" name="Parallelogram 14">
            <a:extLst>
              <a:ext uri="{FF2B5EF4-FFF2-40B4-BE49-F238E27FC236}">
                <a16:creationId xmlns:a16="http://schemas.microsoft.com/office/drawing/2014/main" id="{A34B14A3-7985-4B62-ABD9-E411B48826FB}"/>
              </a:ext>
            </a:extLst>
          </p:cNvPr>
          <p:cNvSpPr/>
          <p:nvPr/>
        </p:nvSpPr>
        <p:spPr>
          <a:xfrm>
            <a:off x="0" y="5679864"/>
            <a:ext cx="5294216" cy="296903"/>
          </a:xfrm>
          <a:prstGeom prst="parallelogram">
            <a:avLst/>
          </a:prstGeom>
          <a:solidFill>
            <a:schemeClr val="accent1">
              <a:lumMod val="7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Parallelogram 16">
            <a:extLst>
              <a:ext uri="{FF2B5EF4-FFF2-40B4-BE49-F238E27FC236}">
                <a16:creationId xmlns:a16="http://schemas.microsoft.com/office/drawing/2014/main" id="{73C85F40-7A89-4736-BD70-CB3053175F0E}"/>
              </a:ext>
            </a:extLst>
          </p:cNvPr>
          <p:cNvSpPr/>
          <p:nvPr/>
        </p:nvSpPr>
        <p:spPr>
          <a:xfrm>
            <a:off x="4765206" y="5679864"/>
            <a:ext cx="529010" cy="296903"/>
          </a:xfrm>
          <a:prstGeom prst="parallelogram">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Footer Placeholder 7">
            <a:extLst>
              <a:ext uri="{FF2B5EF4-FFF2-40B4-BE49-F238E27FC236}">
                <a16:creationId xmlns:a16="http://schemas.microsoft.com/office/drawing/2014/main" id="{01BB20A1-DE17-4BA1-938A-460646C1A292}"/>
              </a:ext>
            </a:extLst>
          </p:cNvPr>
          <p:cNvSpPr>
            <a:spLocks noGrp="1"/>
          </p:cNvSpPr>
          <p:nvPr>
            <p:ph type="ftr" sz="quarter" idx="11"/>
          </p:nvPr>
        </p:nvSpPr>
        <p:spPr>
          <a:xfrm>
            <a:off x="5365872" y="5668311"/>
            <a:ext cx="3617119" cy="273844"/>
          </a:xfrm>
        </p:spPr>
        <p:txBody>
          <a:bodyPr/>
          <a:lstStyle/>
          <a:p>
            <a:r>
              <a:rPr lang="en-US" dirty="0">
                <a:solidFill>
                  <a:schemeClr val="tx1"/>
                </a:solidFill>
              </a:rPr>
              <a:t>34th Annual RPTE National CLE Conference | April 26-29, 2022</a:t>
            </a:r>
          </a:p>
        </p:txBody>
      </p:sp>
    </p:spTree>
    <p:extLst>
      <p:ext uri="{BB962C8B-B14F-4D97-AF65-F5344CB8AC3E}">
        <p14:creationId xmlns:p14="http://schemas.microsoft.com/office/powerpoint/2010/main" val="8757110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4A1D9-820C-4C85-BAAE-19B0EFE46EEA}"/>
              </a:ext>
            </a:extLst>
          </p:cNvPr>
          <p:cNvSpPr>
            <a:spLocks noGrp="1"/>
          </p:cNvSpPr>
          <p:nvPr>
            <p:ph type="title"/>
          </p:nvPr>
        </p:nvSpPr>
        <p:spPr>
          <a:xfrm>
            <a:off x="515126" y="1722430"/>
            <a:ext cx="2400300" cy="3345872"/>
          </a:xfrm>
        </p:spPr>
        <p:txBody>
          <a:bodyPr>
            <a:normAutofit/>
          </a:bodyPr>
          <a:lstStyle/>
          <a:p>
            <a:r>
              <a:rPr lang="en-US" b="1" cap="small" dirty="0">
                <a:solidFill>
                  <a:srgbClr val="FFFFFF"/>
                </a:solidFill>
              </a:rPr>
              <a:t>How did we get here? (cont.)</a:t>
            </a:r>
          </a:p>
        </p:txBody>
      </p:sp>
      <p:sp>
        <p:nvSpPr>
          <p:cNvPr id="3" name="Content Placeholder 2">
            <a:extLst>
              <a:ext uri="{FF2B5EF4-FFF2-40B4-BE49-F238E27FC236}">
                <a16:creationId xmlns:a16="http://schemas.microsoft.com/office/drawing/2014/main" id="{1086299F-A127-4D4B-868F-69BC7B2E75A2}"/>
              </a:ext>
            </a:extLst>
          </p:cNvPr>
          <p:cNvSpPr>
            <a:spLocks noGrp="1"/>
          </p:cNvSpPr>
          <p:nvPr>
            <p:ph idx="1"/>
          </p:nvPr>
        </p:nvSpPr>
        <p:spPr>
          <a:xfrm>
            <a:off x="3335482" y="1300759"/>
            <a:ext cx="5179868" cy="4189214"/>
          </a:xfrm>
        </p:spPr>
        <p:txBody>
          <a:bodyPr anchor="ctr">
            <a:normAutofit/>
          </a:bodyPr>
          <a:lstStyle/>
          <a:p>
            <a:pPr marL="257175" indent="-257175">
              <a:buAutoNum type="arabicPeriod" startAt="3"/>
            </a:pPr>
            <a:r>
              <a:rPr lang="en-US" sz="1275" b="1" dirty="0">
                <a:latin typeface="Times New Roman" panose="02020603050405020304" pitchFamily="18" charset="0"/>
                <a:cs typeface="Times New Roman" panose="02020603050405020304" pitchFamily="18" charset="0"/>
              </a:rPr>
              <a:t>MOST LITIGATED QUESTION: </a:t>
            </a:r>
            <a:r>
              <a:rPr lang="en-US" sz="1275" b="1" u="sng" dirty="0">
                <a:latin typeface="Times New Roman" panose="02020603050405020304" pitchFamily="18" charset="0"/>
                <a:cs typeface="Times New Roman" panose="02020603050405020304" pitchFamily="18" charset="0"/>
              </a:rPr>
              <a:t>Who is the appropriate fiduciary?</a:t>
            </a:r>
          </a:p>
          <a:p>
            <a:pPr marL="600075" lvl="1" indent="-257175">
              <a:buFont typeface="+mj-lt"/>
              <a:buAutoNum type="alphaUcPeriod"/>
            </a:pPr>
            <a:r>
              <a:rPr lang="en-US" sz="1275" dirty="0">
                <a:latin typeface="Times New Roman" panose="02020603050405020304" pitchFamily="18" charset="0"/>
                <a:cs typeface="Times New Roman" panose="02020603050405020304" pitchFamily="18" charset="0"/>
              </a:rPr>
              <a:t>Guardian/Conservator of the Person</a:t>
            </a:r>
          </a:p>
          <a:p>
            <a:pPr marL="985838" lvl="2" indent="-300038">
              <a:buFont typeface="+mj-lt"/>
              <a:buAutoNum type="romanLcPeriod"/>
            </a:pPr>
            <a:r>
              <a:rPr lang="en-US" sz="1275" dirty="0">
                <a:latin typeface="Times New Roman" panose="02020603050405020304" pitchFamily="18" charset="0"/>
                <a:cs typeface="Times New Roman" panose="02020603050405020304" pitchFamily="18" charset="0"/>
              </a:rPr>
              <a:t>Must they be an in-state resident?</a:t>
            </a:r>
          </a:p>
          <a:p>
            <a:pPr marL="985838" lvl="2" indent="-300038">
              <a:buFont typeface="+mj-lt"/>
              <a:buAutoNum type="romanLcPeriod"/>
            </a:pPr>
            <a:r>
              <a:rPr lang="en-US" sz="1275" dirty="0">
                <a:latin typeface="Times New Roman" panose="02020603050405020304" pitchFamily="18" charset="0"/>
                <a:cs typeface="Times New Roman" panose="02020603050405020304" pitchFamily="18" charset="0"/>
              </a:rPr>
              <a:t>Do they have statutory priority to serve (nearest of kin)?</a:t>
            </a:r>
          </a:p>
          <a:p>
            <a:pPr marL="985838" lvl="2" indent="-300038">
              <a:buFont typeface="+mj-lt"/>
              <a:buAutoNum type="romanLcPeriod"/>
            </a:pPr>
            <a:r>
              <a:rPr lang="en-US" sz="1275" dirty="0">
                <a:latin typeface="Times New Roman" panose="02020603050405020304" pitchFamily="18" charset="0"/>
                <a:cs typeface="Times New Roman" panose="02020603050405020304" pitchFamily="18" charset="0"/>
              </a:rPr>
              <a:t>Able to make decisions in the best interest of the disabled person</a:t>
            </a:r>
          </a:p>
          <a:p>
            <a:pPr marL="600075" lvl="1" indent="-257175">
              <a:buFont typeface="+mj-lt"/>
              <a:buAutoNum type="alphaUcPeriod"/>
            </a:pPr>
            <a:r>
              <a:rPr lang="en-US" sz="1275" dirty="0">
                <a:latin typeface="Times New Roman" panose="02020603050405020304" pitchFamily="18" charset="0"/>
                <a:cs typeface="Times New Roman" panose="02020603050405020304" pitchFamily="18" charset="0"/>
              </a:rPr>
              <a:t>Guardian/Conservator of the Estate</a:t>
            </a:r>
          </a:p>
          <a:p>
            <a:pPr marL="985838" lvl="2" indent="-300038">
              <a:buFont typeface="+mj-lt"/>
              <a:buAutoNum type="romanLcPeriod"/>
            </a:pPr>
            <a:r>
              <a:rPr lang="en-US" sz="1275" dirty="0">
                <a:latin typeface="Times New Roman" panose="02020603050405020304" pitchFamily="18" charset="0"/>
                <a:cs typeface="Times New Roman" panose="02020603050405020304" pitchFamily="18" charset="0"/>
              </a:rPr>
              <a:t>Must they be an in-state resident?</a:t>
            </a:r>
          </a:p>
          <a:p>
            <a:pPr marL="985838" lvl="2" indent="-300038">
              <a:buFont typeface="+mj-lt"/>
              <a:buAutoNum type="romanLcPeriod"/>
            </a:pPr>
            <a:r>
              <a:rPr lang="en-US" sz="1275" dirty="0">
                <a:latin typeface="Times New Roman" panose="02020603050405020304" pitchFamily="18" charset="0"/>
                <a:cs typeface="Times New Roman" panose="02020603050405020304" pitchFamily="18" charset="0"/>
              </a:rPr>
              <a:t>Do they have statutory priority to serve (nearest of kin)?</a:t>
            </a:r>
          </a:p>
          <a:p>
            <a:pPr marL="985838" lvl="2" indent="-300038">
              <a:buFont typeface="+mj-lt"/>
              <a:buAutoNum type="romanLcPeriod"/>
            </a:pPr>
            <a:r>
              <a:rPr lang="en-US" sz="1275" dirty="0">
                <a:latin typeface="Times New Roman" panose="02020603050405020304" pitchFamily="18" charset="0"/>
                <a:cs typeface="Times New Roman" panose="02020603050405020304" pitchFamily="18" charset="0"/>
              </a:rPr>
              <a:t>Have they demonstrated the ability to manage their personal money properly?</a:t>
            </a:r>
          </a:p>
          <a:p>
            <a:pPr marL="1328738" lvl="3" indent="-300038">
              <a:buFont typeface="+mj-lt"/>
              <a:buAutoNum type="romanLcPeriod"/>
            </a:pPr>
            <a:r>
              <a:rPr lang="en-US" sz="1275" dirty="0">
                <a:latin typeface="Times New Roman" panose="02020603050405020304" pitchFamily="18" charset="0"/>
                <a:cs typeface="Times New Roman" panose="02020603050405020304" pitchFamily="18" charset="0"/>
              </a:rPr>
              <a:t>Bankruptcies</a:t>
            </a:r>
          </a:p>
          <a:p>
            <a:pPr marL="1328738" lvl="3" indent="-300038">
              <a:buFont typeface="+mj-lt"/>
              <a:buAutoNum type="romanLcPeriod"/>
            </a:pPr>
            <a:r>
              <a:rPr lang="en-US" sz="1275" dirty="0">
                <a:latin typeface="Times New Roman" panose="02020603050405020304" pitchFamily="18" charset="0"/>
                <a:cs typeface="Times New Roman" panose="02020603050405020304" pitchFamily="18" charset="0"/>
              </a:rPr>
              <a:t>Prior felonies or convictions regarding violation of public trust (thefts, etc.)</a:t>
            </a:r>
          </a:p>
          <a:p>
            <a:pPr marL="942975" lvl="2" indent="-257175">
              <a:buFont typeface="+mj-lt"/>
              <a:buAutoNum type="romanLcPeriod"/>
            </a:pPr>
            <a:r>
              <a:rPr lang="en-US" sz="1275" dirty="0">
                <a:latin typeface="Times New Roman" panose="02020603050405020304" pitchFamily="18" charset="0"/>
                <a:cs typeface="Times New Roman" panose="02020603050405020304" pitchFamily="18" charset="0"/>
              </a:rPr>
              <a:t>Able and willing to make decisions in the best interest of the disabled person</a:t>
            </a:r>
          </a:p>
          <a:p>
            <a:endParaRPr lang="en-US" sz="1275" dirty="0"/>
          </a:p>
        </p:txBody>
      </p:sp>
      <p:sp>
        <p:nvSpPr>
          <p:cNvPr id="7" name="Parallelogram 6">
            <a:extLst>
              <a:ext uri="{FF2B5EF4-FFF2-40B4-BE49-F238E27FC236}">
                <a16:creationId xmlns:a16="http://schemas.microsoft.com/office/drawing/2014/main" id="{726A15C5-B348-452A-9E63-AD38B4139D46}"/>
              </a:ext>
            </a:extLst>
          </p:cNvPr>
          <p:cNvSpPr/>
          <p:nvPr/>
        </p:nvSpPr>
        <p:spPr>
          <a:xfrm>
            <a:off x="0" y="5679864"/>
            <a:ext cx="5294216" cy="296903"/>
          </a:xfrm>
          <a:prstGeom prst="parallelogram">
            <a:avLst/>
          </a:prstGeom>
          <a:solidFill>
            <a:schemeClr val="accent1">
              <a:lumMod val="7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Parallelogram 8">
            <a:extLst>
              <a:ext uri="{FF2B5EF4-FFF2-40B4-BE49-F238E27FC236}">
                <a16:creationId xmlns:a16="http://schemas.microsoft.com/office/drawing/2014/main" id="{47E28863-35C8-4944-BB4E-B8AA02D462F2}"/>
              </a:ext>
            </a:extLst>
          </p:cNvPr>
          <p:cNvSpPr/>
          <p:nvPr/>
        </p:nvSpPr>
        <p:spPr>
          <a:xfrm>
            <a:off x="4765206" y="5679864"/>
            <a:ext cx="529010" cy="296903"/>
          </a:xfrm>
          <a:prstGeom prst="parallelogram">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Footer Placeholder 7">
            <a:extLst>
              <a:ext uri="{FF2B5EF4-FFF2-40B4-BE49-F238E27FC236}">
                <a16:creationId xmlns:a16="http://schemas.microsoft.com/office/drawing/2014/main" id="{D4682B37-CB50-45DF-AF22-C5AB7812816F}"/>
              </a:ext>
            </a:extLst>
          </p:cNvPr>
          <p:cNvSpPr>
            <a:spLocks noGrp="1"/>
          </p:cNvSpPr>
          <p:nvPr>
            <p:ph type="ftr" sz="quarter" idx="11"/>
          </p:nvPr>
        </p:nvSpPr>
        <p:spPr>
          <a:xfrm>
            <a:off x="5365872" y="5668311"/>
            <a:ext cx="3617119" cy="273844"/>
          </a:xfrm>
        </p:spPr>
        <p:txBody>
          <a:bodyPr/>
          <a:lstStyle/>
          <a:p>
            <a:r>
              <a:rPr lang="en-US" dirty="0">
                <a:solidFill>
                  <a:schemeClr val="tx1"/>
                </a:solidFill>
              </a:rPr>
              <a:t>34th Annual RPTE National CLE Conference | April 26-29, 2022</a:t>
            </a:r>
          </a:p>
        </p:txBody>
      </p:sp>
    </p:spTree>
    <p:extLst>
      <p:ext uri="{BB962C8B-B14F-4D97-AF65-F5344CB8AC3E}">
        <p14:creationId xmlns:p14="http://schemas.microsoft.com/office/powerpoint/2010/main" val="4290883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31600-49E8-4F27-A75F-4EEE161F81B8}"/>
              </a:ext>
            </a:extLst>
          </p:cNvPr>
          <p:cNvSpPr>
            <a:spLocks noGrp="1"/>
          </p:cNvSpPr>
          <p:nvPr>
            <p:ph type="title"/>
          </p:nvPr>
        </p:nvSpPr>
        <p:spPr>
          <a:xfrm>
            <a:off x="866216" y="1587501"/>
            <a:ext cx="2206658" cy="3625309"/>
          </a:xfrm>
        </p:spPr>
        <p:txBody>
          <a:bodyPr>
            <a:normAutofit/>
          </a:bodyPr>
          <a:lstStyle/>
          <a:p>
            <a:r>
              <a:rPr lang="en-US" b="1" dirty="0"/>
              <a:t>Long-term care planning</a:t>
            </a:r>
          </a:p>
        </p:txBody>
      </p:sp>
      <p:graphicFrame>
        <p:nvGraphicFramePr>
          <p:cNvPr id="5" name="Content Placeholder 2">
            <a:extLst>
              <a:ext uri="{FF2B5EF4-FFF2-40B4-BE49-F238E27FC236}">
                <a16:creationId xmlns:a16="http://schemas.microsoft.com/office/drawing/2014/main" id="{948C34D7-5394-4879-AF38-23B881425200}"/>
              </a:ext>
            </a:extLst>
          </p:cNvPr>
          <p:cNvGraphicFramePr>
            <a:graphicFrameLocks noGrp="1"/>
          </p:cNvGraphicFramePr>
          <p:nvPr>
            <p:ph idx="1"/>
          </p:nvPr>
        </p:nvGraphicFramePr>
        <p:xfrm>
          <a:off x="3895726" y="1463279"/>
          <a:ext cx="4793456" cy="39350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674187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C4B5CBE-A97B-4ABF-98FB-DEB27205A4B9}"/>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12226" r="9090" b="12847"/>
          <a:stretch/>
        </p:blipFill>
        <p:spPr>
          <a:xfrm>
            <a:off x="15" y="857257"/>
            <a:ext cx="9143985" cy="5143493"/>
          </a:xfrm>
          <a:prstGeom prst="rect">
            <a:avLst/>
          </a:prstGeom>
        </p:spPr>
      </p:pic>
      <p:sp>
        <p:nvSpPr>
          <p:cNvPr id="2" name="Title 1">
            <a:extLst>
              <a:ext uri="{FF2B5EF4-FFF2-40B4-BE49-F238E27FC236}">
                <a16:creationId xmlns:a16="http://schemas.microsoft.com/office/drawing/2014/main" id="{3F58F9BD-4E41-4141-A268-BADBC81F1247}"/>
              </a:ext>
            </a:extLst>
          </p:cNvPr>
          <p:cNvSpPr>
            <a:spLocks noGrp="1"/>
          </p:cNvSpPr>
          <p:nvPr>
            <p:ph type="ctrTitle"/>
          </p:nvPr>
        </p:nvSpPr>
        <p:spPr>
          <a:xfrm>
            <a:off x="-768096" y="857250"/>
            <a:ext cx="5111798" cy="786926"/>
          </a:xfrm>
        </p:spPr>
        <p:txBody>
          <a:bodyPr vert="horz" lIns="68580" tIns="34290" rIns="68580" bIns="34290" rtlCol="0" anchor="t">
            <a:normAutofit/>
          </a:bodyPr>
          <a:lstStyle/>
          <a:p>
            <a:r>
              <a:rPr lang="en-US" sz="2400" b="1" dirty="0">
                <a:solidFill>
                  <a:schemeClr val="bg1"/>
                </a:solidFill>
                <a:effectLst>
                  <a:outerShdw blurRad="38100" dist="38100" dir="2700000" algn="tl">
                    <a:srgbClr val="000000">
                      <a:alpha val="43137"/>
                    </a:srgbClr>
                  </a:outerShdw>
                </a:effectLst>
              </a:rPr>
              <a:t>Funding Long-term care</a:t>
            </a:r>
          </a:p>
        </p:txBody>
      </p:sp>
      <p:sp>
        <p:nvSpPr>
          <p:cNvPr id="3" name="Subtitle 2">
            <a:extLst>
              <a:ext uri="{FF2B5EF4-FFF2-40B4-BE49-F238E27FC236}">
                <a16:creationId xmlns:a16="http://schemas.microsoft.com/office/drawing/2014/main" id="{03D7958E-5760-496C-A7FD-A13DA9094E69}"/>
              </a:ext>
            </a:extLst>
          </p:cNvPr>
          <p:cNvSpPr>
            <a:spLocks noGrp="1"/>
          </p:cNvSpPr>
          <p:nvPr>
            <p:ph type="subTitle" idx="1"/>
          </p:nvPr>
        </p:nvSpPr>
        <p:spPr>
          <a:xfrm>
            <a:off x="0" y="1369585"/>
            <a:ext cx="4123851" cy="3015950"/>
          </a:xfrm>
        </p:spPr>
        <p:txBody>
          <a:bodyPr vert="horz" lIns="68580" tIns="34290" rIns="68580" bIns="34290" rtlCol="0" anchor="t">
            <a:normAutofit/>
          </a:bodyPr>
          <a:lstStyle/>
          <a:p>
            <a:pPr marL="842963" lvl="1" indent="-342900" algn="l">
              <a:buClr>
                <a:srgbClr val="BD5539"/>
              </a:buClr>
              <a:buFont typeface="Arial" panose="020B0604020202020204" pitchFamily="34" charset="0"/>
              <a:buChar char="•"/>
            </a:pPr>
            <a:r>
              <a:rPr lang="en-US" b="1" dirty="0">
                <a:solidFill>
                  <a:schemeClr val="bg1"/>
                </a:solidFill>
                <a:effectLst>
                  <a:outerShdw blurRad="38100" dist="38100" dir="2700000" algn="tl">
                    <a:srgbClr val="000000">
                      <a:alpha val="43137"/>
                    </a:srgbClr>
                  </a:outerShdw>
                </a:effectLst>
              </a:rPr>
              <a:t>Private pay</a:t>
            </a:r>
          </a:p>
          <a:p>
            <a:pPr marL="842963" lvl="1" indent="-342900" algn="l">
              <a:buClr>
                <a:srgbClr val="BD5539"/>
              </a:buClr>
              <a:buFont typeface="Arial" panose="020B0604020202020204" pitchFamily="34" charset="0"/>
              <a:buChar char="•"/>
            </a:pPr>
            <a:r>
              <a:rPr lang="en-US" b="1" dirty="0">
                <a:solidFill>
                  <a:schemeClr val="bg1"/>
                </a:solidFill>
                <a:effectLst>
                  <a:outerShdw blurRad="38100" dist="38100" dir="2700000" algn="tl">
                    <a:srgbClr val="000000">
                      <a:alpha val="43137"/>
                    </a:srgbClr>
                  </a:outerShdw>
                </a:effectLst>
              </a:rPr>
              <a:t>LONG-TERM CARE INSURANCE</a:t>
            </a:r>
          </a:p>
          <a:p>
            <a:pPr marL="842963" lvl="1" indent="-342900" algn="l">
              <a:buClr>
                <a:srgbClr val="BD5539"/>
              </a:buClr>
              <a:buFont typeface="Arial" panose="020B0604020202020204" pitchFamily="34" charset="0"/>
              <a:buChar char="•"/>
            </a:pPr>
            <a:r>
              <a:rPr lang="en-US" b="1" dirty="0">
                <a:solidFill>
                  <a:schemeClr val="bg1"/>
                </a:solidFill>
                <a:effectLst>
                  <a:outerShdw blurRad="38100" dist="38100" dir="2700000" algn="tl">
                    <a:srgbClr val="000000">
                      <a:alpha val="43137"/>
                    </a:srgbClr>
                  </a:outerShdw>
                </a:effectLst>
              </a:rPr>
              <a:t>Medicaid</a:t>
            </a:r>
          </a:p>
          <a:p>
            <a:pPr marL="1185863" lvl="2" indent="-342900" algn="l">
              <a:buClr>
                <a:srgbClr val="BD5539"/>
              </a:buClr>
              <a:buFont typeface="Arial" panose="020B0604020202020204" pitchFamily="34" charset="0"/>
              <a:buChar char="•"/>
            </a:pPr>
            <a:r>
              <a:rPr lang="en-US" b="1" dirty="0">
                <a:solidFill>
                  <a:schemeClr val="bg1"/>
                </a:solidFill>
                <a:effectLst>
                  <a:outerShdw blurRad="38100" dist="38100" dir="2700000" algn="tl">
                    <a:srgbClr val="000000">
                      <a:alpha val="43137"/>
                    </a:srgbClr>
                  </a:outerShdw>
                </a:effectLst>
              </a:rPr>
              <a:t>MEDICARE V. MEDICAID</a:t>
            </a:r>
          </a:p>
          <a:p>
            <a:pPr marL="842963" lvl="1" indent="-342900" algn="l">
              <a:buClr>
                <a:srgbClr val="BD5539"/>
              </a:buClr>
              <a:buFont typeface="Arial" panose="020B0604020202020204" pitchFamily="34" charset="0"/>
              <a:buChar char="•"/>
            </a:pPr>
            <a:r>
              <a:rPr lang="en-US" b="1" dirty="0">
                <a:solidFill>
                  <a:schemeClr val="bg1"/>
                </a:solidFill>
                <a:effectLst>
                  <a:outerShdw blurRad="38100" dist="38100" dir="2700000" algn="tl">
                    <a:srgbClr val="000000">
                      <a:alpha val="43137"/>
                    </a:srgbClr>
                  </a:outerShdw>
                </a:effectLst>
              </a:rPr>
              <a:t>Veteran’s benefits</a:t>
            </a:r>
          </a:p>
        </p:txBody>
      </p:sp>
    </p:spTree>
    <p:extLst>
      <p:ext uri="{BB962C8B-B14F-4D97-AF65-F5344CB8AC3E}">
        <p14:creationId xmlns:p14="http://schemas.microsoft.com/office/powerpoint/2010/main" val="1142641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700"/>
                                        <p:tgtEl>
                                          <p:spTgt spid="3">
                                            <p:txEl>
                                              <p:pRg st="1" end="1"/>
                                            </p:txEl>
                                          </p:spTgt>
                                        </p:tgtEl>
                                      </p:cBhvr>
                                    </p:animEffect>
                                  </p:childTnLst>
                                </p:cTn>
                              </p:par>
                              <p:par>
                                <p:cTn id="11" presetID="10" presetClass="entr" presetSubtype="0" fill="hold" grpId="0" nodeType="withEffect">
                                  <p:stCondLst>
                                    <p:cond delay="1000"/>
                                  </p:stCondLst>
                                  <p:iterate>
                                    <p:tmPct val="10000"/>
                                  </p:iterate>
                                  <p:childTnLst>
                                    <p:set>
                                      <p:cBhvr>
                                        <p:cTn id="12" dur="1" fill="hold">
                                          <p:stCondLst>
                                            <p:cond delay="0"/>
                                          </p:stCondLst>
                                        </p:cTn>
                                        <p:tgtEl>
                                          <p:spTgt spid="2"/>
                                        </p:tgtEl>
                                        <p:attrNameLst>
                                          <p:attrName>style.visibility</p:attrName>
                                        </p:attrNameLst>
                                      </p:cBhvr>
                                      <p:to>
                                        <p:strVal val="visible"/>
                                      </p:to>
                                    </p:set>
                                    <p:animEffect transition="in" filter="fade">
                                      <p:cBhvr>
                                        <p:cTn id="13" dur="700"/>
                                        <p:tgtEl>
                                          <p:spTgt spid="2"/>
                                        </p:tgtEl>
                                      </p:cBhvr>
                                    </p:animEffect>
                                  </p:childTnLst>
                                </p:cTn>
                              </p:par>
                              <p:par>
                                <p:cTn id="14" presetID="10" presetClass="entr" presetSubtype="0" fill="hold" grpId="0" nodeType="withEffect">
                                  <p:stCondLst>
                                    <p:cond delay="1500"/>
                                  </p:stCondLst>
                                  <p:iterate>
                                    <p:tmPct val="10000"/>
                                  </p:iterate>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700"/>
                                        <p:tgtEl>
                                          <p:spTgt spid="3">
                                            <p:txEl>
                                              <p:pRg st="2" end="2"/>
                                            </p:txEl>
                                          </p:spTgt>
                                        </p:tgtEl>
                                      </p:cBhvr>
                                    </p:animEffect>
                                  </p:childTnLst>
                                </p:cTn>
                              </p:par>
                              <p:par>
                                <p:cTn id="17" presetID="10" presetClass="entr" presetSubtype="0" fill="hold" grpId="0" nodeType="withEffect">
                                  <p:stCondLst>
                                    <p:cond delay="1500"/>
                                  </p:stCondLst>
                                  <p:iterate>
                                    <p:tmPct val="10000"/>
                                  </p:iterate>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700"/>
                                        <p:tgtEl>
                                          <p:spTgt spid="3">
                                            <p:txEl>
                                              <p:pRg st="3" end="3"/>
                                            </p:txEl>
                                          </p:spTgt>
                                        </p:tgtEl>
                                      </p:cBhvr>
                                    </p:animEffect>
                                  </p:childTnLst>
                                </p:cTn>
                              </p:par>
                              <p:par>
                                <p:cTn id="20" presetID="10" presetClass="entr" presetSubtype="0" fill="hold" grpId="0" nodeType="withEffect">
                                  <p:stCondLst>
                                    <p:cond delay="1500"/>
                                  </p:stCondLst>
                                  <p:iterate>
                                    <p:tmPct val="10000"/>
                                  </p:iterate>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7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0"/>
            <a:ext cx="8229600" cy="1398588"/>
          </a:xfrm>
        </p:spPr>
        <p:txBody>
          <a:bodyPr>
            <a:normAutofit/>
          </a:bodyPr>
          <a:lstStyle/>
          <a:p>
            <a:pPr>
              <a:defRPr/>
            </a:pPr>
            <a:r>
              <a:rPr lang="en-US"/>
              <a:t>	</a:t>
            </a:r>
            <a:r>
              <a:rPr lang="en-US" sz="8800"/>
              <a:t>QUESTIONS?</a:t>
            </a:r>
          </a:p>
        </p:txBody>
      </p:sp>
      <p:sp>
        <p:nvSpPr>
          <p:cNvPr id="4" name="TextBox 3"/>
          <p:cNvSpPr txBox="1"/>
          <p:nvPr/>
        </p:nvSpPr>
        <p:spPr>
          <a:xfrm>
            <a:off x="2971800" y="5105400"/>
            <a:ext cx="2658100" cy="923330"/>
          </a:xfrm>
          <a:prstGeom prst="rect">
            <a:avLst/>
          </a:prstGeom>
          <a:noFill/>
        </p:spPr>
        <p:txBody>
          <a:bodyPr wrap="none" rtlCol="0">
            <a:spAutoFit/>
          </a:bodyPr>
          <a:lstStyle/>
          <a:p>
            <a:r>
              <a:rPr lang="en-US" dirty="0">
                <a:hlinkClick r:id="rId3"/>
              </a:rPr>
              <a:t>cgrice@eflawgroup.com</a:t>
            </a:r>
            <a:endParaRPr lang="en-US" dirty="0"/>
          </a:p>
          <a:p>
            <a:r>
              <a:rPr lang="en-US" dirty="0"/>
              <a:t>901.290.0650</a:t>
            </a:r>
          </a:p>
          <a:p>
            <a:r>
              <a:rPr lang="en-US" dirty="0"/>
              <a:t>Protectourish.com</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106000"/>
                <a:satMod val="220000"/>
                <a:lumMod val="140000"/>
              </a:schemeClr>
            </a:gs>
            <a:gs pos="50000">
              <a:schemeClr val="bg2">
                <a:shade val="100000"/>
                <a:hueMod val="100000"/>
                <a:satMod val="110000"/>
                <a:lumMod val="130000"/>
              </a:schemeClr>
            </a:gs>
            <a:gs pos="100000">
              <a:schemeClr val="bg2">
                <a:shade val="69000"/>
                <a:hueMod val="88000"/>
                <a:satMod val="160000"/>
                <a:lumMod val="69000"/>
              </a:schemeClr>
            </a:gs>
          </a:gsLst>
          <a:lin ang="2520000" scaled="0"/>
        </a:gradFill>
        <a:effectLst/>
      </p:bgPr>
    </p:bg>
    <p:spTree>
      <p:nvGrpSpPr>
        <p:cNvPr id="1" name=""/>
        <p:cNvGrpSpPr/>
        <p:nvPr/>
      </p:nvGrpSpPr>
      <p:grpSpPr>
        <a:xfrm>
          <a:off x="0" y="0"/>
          <a:ext cx="0" cy="0"/>
          <a:chOff x="0" y="0"/>
          <a:chExt cx="0" cy="0"/>
        </a:xfrm>
      </p:grpSpPr>
      <p:sp useBgFill="1">
        <p:nvSpPr>
          <p:cNvPr id="24" name="Rectangle 8">
            <a:extLst>
              <a:ext uri="{FF2B5EF4-FFF2-40B4-BE49-F238E27FC236}">
                <a16:creationId xmlns:a16="http://schemas.microsoft.com/office/drawing/2014/main" id="{15841FA4-93C4-4262-AD2B-8AC250E3FF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10">
            <a:extLst>
              <a:ext uri="{FF2B5EF4-FFF2-40B4-BE49-F238E27FC236}">
                <a16:creationId xmlns:a16="http://schemas.microsoft.com/office/drawing/2014/main" id="{B1B08BA4-933C-43BB-B387-0EDF430973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2382" y="0"/>
            <a:ext cx="9144000" cy="6858000"/>
          </a:xfrm>
          <a:prstGeom prst="rect">
            <a:avLst/>
          </a:prstGeom>
        </p:spPr>
      </p:pic>
      <p:sp>
        <p:nvSpPr>
          <p:cNvPr id="26" name="Rectangle 12">
            <a:extLst>
              <a:ext uri="{FF2B5EF4-FFF2-40B4-BE49-F238E27FC236}">
                <a16:creationId xmlns:a16="http://schemas.microsoft.com/office/drawing/2014/main" id="{C5B0854F-149C-4FAB-9EC0-84C6E913E5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4612" y="0"/>
            <a:ext cx="3477006"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14">
            <a:extLst>
              <a:ext uri="{FF2B5EF4-FFF2-40B4-BE49-F238E27FC236}">
                <a16:creationId xmlns:a16="http://schemas.microsoft.com/office/drawing/2014/main" id="{DBF5BAD4-325B-4659-ABA8-3D30AA3B343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4242852"/>
            <a:ext cx="5825904" cy="225365"/>
          </a:xfrm>
          <a:prstGeom prst="rect">
            <a:avLst/>
          </a:prstGeom>
        </p:spPr>
      </p:pic>
      <p:sp>
        <p:nvSpPr>
          <p:cNvPr id="28" name="Rectangle 16">
            <a:extLst>
              <a:ext uri="{FF2B5EF4-FFF2-40B4-BE49-F238E27FC236}">
                <a16:creationId xmlns:a16="http://schemas.microsoft.com/office/drawing/2014/main" id="{ED290E16-4466-4179-BC55-180161C8CA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5901129"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1" y="2733709"/>
            <a:ext cx="5064083" cy="1373070"/>
          </a:xfrm>
        </p:spPr>
        <p:txBody>
          <a:bodyPr>
            <a:normAutofit/>
          </a:bodyPr>
          <a:lstStyle/>
          <a:p>
            <a:r>
              <a:rPr lang="en-US" sz="4400" b="1"/>
              <a:t>Where is my </a:t>
            </a:r>
            <a:br>
              <a:rPr lang="en-US" sz="4400" b="1"/>
            </a:br>
            <a:r>
              <a:rPr lang="en-US" sz="4400" b="1"/>
              <a:t>Money?!!!!!!</a:t>
            </a:r>
          </a:p>
        </p:txBody>
      </p:sp>
      <p:sp>
        <p:nvSpPr>
          <p:cNvPr id="29" name="Rectangle 18">
            <a:extLst>
              <a:ext uri="{FF2B5EF4-FFF2-40B4-BE49-F238E27FC236}">
                <a16:creationId xmlns:a16="http://schemas.microsoft.com/office/drawing/2014/main" id="{5C12F6BD-F328-4CFA-9608-B1C26B4AEF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5099" y="642795"/>
            <a:ext cx="2510873" cy="5575125"/>
          </a:xfrm>
          <a:prstGeom prst="rect">
            <a:avLst/>
          </a:prstGeom>
          <a:solidFill>
            <a:schemeClr val="tx1"/>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wo men fighting over money, also a very popular drawing, Number 4 ..."/>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82747" y="2344665"/>
            <a:ext cx="2048379" cy="2161876"/>
          </a:xfrm>
          <a:prstGeom prst="rect">
            <a:avLst/>
          </a:prstGeom>
          <a:ln>
            <a:noFill/>
          </a:ln>
          <a:effectLst/>
        </p:spPr>
      </p:pic>
    </p:spTree>
    <p:extLst>
      <p:ext uri="{BB962C8B-B14F-4D97-AF65-F5344CB8AC3E}">
        <p14:creationId xmlns:p14="http://schemas.microsoft.com/office/powerpoint/2010/main" val="3291793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106000"/>
                <a:satMod val="220000"/>
                <a:lumMod val="140000"/>
              </a:schemeClr>
            </a:gs>
            <a:gs pos="50000">
              <a:schemeClr val="bg2">
                <a:shade val="100000"/>
                <a:hueMod val="100000"/>
                <a:satMod val="110000"/>
                <a:lumMod val="130000"/>
              </a:schemeClr>
            </a:gs>
            <a:gs pos="100000">
              <a:schemeClr val="bg2">
                <a:shade val="69000"/>
                <a:hueMod val="88000"/>
                <a:satMod val="160000"/>
                <a:lumMod val="69000"/>
              </a:schemeClr>
            </a:gs>
          </a:gsLst>
          <a:lin ang="2520000" scaled="0"/>
        </a:gradFill>
        <a:effectLst/>
      </p:bgPr>
    </p:bg>
    <p:spTree>
      <p:nvGrpSpPr>
        <p:cNvPr id="1" name=""/>
        <p:cNvGrpSpPr/>
        <p:nvPr/>
      </p:nvGrpSpPr>
      <p:grpSpPr>
        <a:xfrm>
          <a:off x="0" y="0"/>
          <a:ext cx="0" cy="0"/>
          <a:chOff x="0" y="0"/>
          <a:chExt cx="0" cy="0"/>
        </a:xfrm>
      </p:grpSpPr>
      <p:grpSp>
        <p:nvGrpSpPr>
          <p:cNvPr id="150537" name="Group 150536">
            <a:extLst>
              <a:ext uri="{FF2B5EF4-FFF2-40B4-BE49-F238E27FC236}">
                <a16:creationId xmlns:a16="http://schemas.microsoft.com/office/drawing/2014/main" id="{75736838-D5E9-4567-9B65-9C15C33781E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82" y="0"/>
            <a:ext cx="9144000" cy="6858001"/>
            <a:chOff x="-3176" y="0"/>
            <a:chExt cx="12192000" cy="6858001"/>
          </a:xfrm>
        </p:grpSpPr>
        <p:sp useBgFill="1">
          <p:nvSpPr>
            <p:cNvPr id="150546" name="Rectangle 150537">
              <a:extLst>
                <a:ext uri="{FF2B5EF4-FFF2-40B4-BE49-F238E27FC236}">
                  <a16:creationId xmlns:a16="http://schemas.microsoft.com/office/drawing/2014/main" id="{AC61DFE0-B71E-43BB-A496-3D144EC63D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0539" name="Picture 150538">
              <a:extLst>
                <a:ext uri="{FF2B5EF4-FFF2-40B4-BE49-F238E27FC236}">
                  <a16:creationId xmlns:a16="http://schemas.microsoft.com/office/drawing/2014/main" id="{C377B68A-4EEF-467F-B71E-ACE2B17A35C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150533" name="Picture 150532" descr="Pen placed on top of a signature line">
            <a:extLst>
              <a:ext uri="{FF2B5EF4-FFF2-40B4-BE49-F238E27FC236}">
                <a16:creationId xmlns:a16="http://schemas.microsoft.com/office/drawing/2014/main" id="{4CC8E5DA-DFE2-05D0-7772-E410E0916AA6}"/>
              </a:ext>
            </a:extLst>
          </p:cNvPr>
          <p:cNvPicPr>
            <a:picLocks noChangeAspect="1"/>
          </p:cNvPicPr>
          <p:nvPr/>
        </p:nvPicPr>
        <p:blipFill rotWithShape="1">
          <a:blip r:embed="rId4"/>
          <a:srcRect l="58003" r="8110"/>
          <a:stretch/>
        </p:blipFill>
        <p:spPr>
          <a:xfrm>
            <a:off x="5660857" y="10"/>
            <a:ext cx="3480760" cy="6856310"/>
          </a:xfrm>
          <a:prstGeom prst="rect">
            <a:avLst/>
          </a:prstGeom>
          <a:ln>
            <a:noFill/>
          </a:ln>
          <a:effectLst/>
        </p:spPr>
      </p:pic>
      <p:sp>
        <p:nvSpPr>
          <p:cNvPr id="150541" name="Rectangle 150540">
            <a:extLst>
              <a:ext uri="{FF2B5EF4-FFF2-40B4-BE49-F238E27FC236}">
                <a16:creationId xmlns:a16="http://schemas.microsoft.com/office/drawing/2014/main" id="{41112081-DA8A-4C6A-9A72-C8A3F5BAB8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09600"/>
            <a:ext cx="5975286"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0530" name="Rectangle 2"/>
          <p:cNvSpPr>
            <a:spLocks noGrp="1" noChangeArrowheads="1"/>
          </p:cNvSpPr>
          <p:nvPr>
            <p:ph type="title"/>
          </p:nvPr>
        </p:nvSpPr>
        <p:spPr>
          <a:xfrm>
            <a:off x="510240" y="753228"/>
            <a:ext cx="5315664" cy="1080938"/>
          </a:xfrm>
        </p:spPr>
        <p:txBody>
          <a:bodyPr>
            <a:normAutofit/>
          </a:bodyPr>
          <a:lstStyle/>
          <a:p>
            <a:r>
              <a:rPr lang="en-US" altLang="en-US"/>
              <a:t>Probate</a:t>
            </a:r>
          </a:p>
        </p:txBody>
      </p:sp>
      <p:pic>
        <p:nvPicPr>
          <p:cNvPr id="150543" name="Picture 150542">
            <a:extLst>
              <a:ext uri="{FF2B5EF4-FFF2-40B4-BE49-F238E27FC236}">
                <a16:creationId xmlns:a16="http://schemas.microsoft.com/office/drawing/2014/main" id="{540D8A0F-AC3D-465E-88F5-CB7C7CF10E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1" y="1970240"/>
            <a:ext cx="5975286" cy="321164"/>
          </a:xfrm>
          <a:prstGeom prst="rect">
            <a:avLst/>
          </a:prstGeom>
        </p:spPr>
      </p:pic>
      <p:sp>
        <p:nvSpPr>
          <p:cNvPr id="150531" name="Rectangle 3"/>
          <p:cNvSpPr>
            <a:spLocks noGrp="1" noChangeArrowheads="1"/>
          </p:cNvSpPr>
          <p:nvPr>
            <p:ph idx="1"/>
          </p:nvPr>
        </p:nvSpPr>
        <p:spPr>
          <a:xfrm>
            <a:off x="510240" y="2336873"/>
            <a:ext cx="4817409" cy="3599316"/>
          </a:xfrm>
        </p:spPr>
        <p:txBody>
          <a:bodyPr>
            <a:normAutofit/>
          </a:bodyPr>
          <a:lstStyle/>
          <a:p>
            <a:pPr>
              <a:buFontTx/>
              <a:buChar char="•"/>
            </a:pPr>
            <a:r>
              <a:rPr lang="en-US" altLang="en-US" sz="1700">
                <a:sym typeface="Wingdings" panose="05000000000000000000" pitchFamily="2" charset="2"/>
              </a:rPr>
              <a:t>Probate proceeding declares whether a will is valid and then insures the proper distribution of the estate to the beneficiaries.</a:t>
            </a:r>
          </a:p>
          <a:p>
            <a:pPr>
              <a:buFont typeface="Wingdings" panose="05000000000000000000" pitchFamily="2" charset="2"/>
              <a:buNone/>
            </a:pPr>
            <a:endParaRPr lang="en-US" altLang="en-US" sz="1700"/>
          </a:p>
        </p:txBody>
      </p:sp>
    </p:spTree>
    <p:extLst>
      <p:ext uri="{BB962C8B-B14F-4D97-AF65-F5344CB8AC3E}">
        <p14:creationId xmlns:p14="http://schemas.microsoft.com/office/powerpoint/2010/main" val="2192815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543800" cy="1143000"/>
          </a:xfrm>
        </p:spPr>
        <p:txBody>
          <a:bodyPr>
            <a:normAutofit/>
          </a:bodyPr>
          <a:lstStyle/>
          <a:p>
            <a:r>
              <a:rPr lang="en-US"/>
              <a:t>COMMON Assets of the family</a:t>
            </a:r>
          </a:p>
        </p:txBody>
      </p:sp>
      <p:sp>
        <p:nvSpPr>
          <p:cNvPr id="3" name="Content Placeholder 2"/>
          <p:cNvSpPr>
            <a:spLocks noGrp="1"/>
          </p:cNvSpPr>
          <p:nvPr>
            <p:ph sz="half" idx="1"/>
          </p:nvPr>
        </p:nvSpPr>
        <p:spPr/>
        <p:txBody>
          <a:bodyPr>
            <a:normAutofit fontScale="92500"/>
          </a:bodyPr>
          <a:lstStyle/>
          <a:p>
            <a:r>
              <a:rPr lang="en-US" sz="2000"/>
              <a:t>401(k)</a:t>
            </a:r>
          </a:p>
          <a:p>
            <a:r>
              <a:rPr lang="en-US" sz="2000"/>
              <a:t>Individual Retirement Accounts</a:t>
            </a:r>
          </a:p>
          <a:p>
            <a:r>
              <a:rPr lang="en-US" sz="2000"/>
              <a:t>Bank accounts/Certificates of Deposit</a:t>
            </a:r>
          </a:p>
          <a:p>
            <a:r>
              <a:rPr lang="en-US" sz="2000"/>
              <a:t>Pension</a:t>
            </a:r>
          </a:p>
          <a:p>
            <a:r>
              <a:rPr lang="en-US" sz="2000"/>
              <a:t>Life insurance</a:t>
            </a:r>
          </a:p>
          <a:p>
            <a:r>
              <a:rPr lang="en-US" sz="2000"/>
              <a:t>Annuities</a:t>
            </a:r>
          </a:p>
          <a:p>
            <a:r>
              <a:rPr lang="en-US" sz="2000"/>
              <a:t>Stock Options</a:t>
            </a:r>
          </a:p>
          <a:p>
            <a:r>
              <a:rPr lang="en-US" sz="2000"/>
              <a:t>Real estate</a:t>
            </a:r>
          </a:p>
          <a:p>
            <a:endParaRPr lang="en-US" sz="2000"/>
          </a:p>
        </p:txBody>
      </p:sp>
      <p:sp>
        <p:nvSpPr>
          <p:cNvPr id="4" name="Content Placeholder 3"/>
          <p:cNvSpPr>
            <a:spLocks noGrp="1"/>
          </p:cNvSpPr>
          <p:nvPr>
            <p:ph sz="half" idx="2"/>
          </p:nvPr>
        </p:nvSpPr>
        <p:spPr/>
        <p:txBody>
          <a:bodyPr>
            <a:normAutofit fontScale="92500"/>
          </a:bodyPr>
          <a:lstStyle/>
          <a:p>
            <a:r>
              <a:rPr lang="en-US" sz="2000"/>
              <a:t>Vehicles</a:t>
            </a:r>
          </a:p>
          <a:p>
            <a:r>
              <a:rPr lang="en-US" sz="2000"/>
              <a:t>Jewelry</a:t>
            </a:r>
          </a:p>
          <a:p>
            <a:r>
              <a:rPr lang="en-US" sz="2000"/>
              <a:t>Personal belongings</a:t>
            </a:r>
          </a:p>
          <a:p>
            <a:r>
              <a:rPr lang="en-US" sz="2000"/>
              <a:t>Wrongful death suits</a:t>
            </a:r>
          </a:p>
          <a:p>
            <a:pPr>
              <a:buNone/>
            </a:pPr>
            <a:endParaRPr lang="en-US" sz="2000"/>
          </a:p>
        </p:txBody>
      </p:sp>
    </p:spTree>
    <p:extLst>
      <p:ext uri="{BB962C8B-B14F-4D97-AF65-F5344CB8AC3E}">
        <p14:creationId xmlns:p14="http://schemas.microsoft.com/office/powerpoint/2010/main" val="963655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106000"/>
                <a:satMod val="220000"/>
                <a:lumMod val="140000"/>
              </a:schemeClr>
            </a:gs>
            <a:gs pos="50000">
              <a:schemeClr val="bg2">
                <a:shade val="100000"/>
                <a:hueMod val="100000"/>
                <a:satMod val="110000"/>
                <a:lumMod val="130000"/>
              </a:schemeClr>
            </a:gs>
            <a:gs pos="100000">
              <a:schemeClr val="bg2">
                <a:shade val="69000"/>
                <a:hueMod val="88000"/>
                <a:satMod val="160000"/>
                <a:lumMod val="69000"/>
              </a:schemeClr>
            </a:gs>
          </a:gsLst>
          <a:lin ang="252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72FA20E-3EEC-4201-BE1D-0563AE403A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AED7C419-9BA1-4696-B356-43EFEF18305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 name="Rectangle 12">
            <a:extLst>
              <a:ext uri="{FF2B5EF4-FFF2-40B4-BE49-F238E27FC236}">
                <a16:creationId xmlns:a16="http://schemas.microsoft.com/office/drawing/2014/main" id="{7AD29F78-0630-44F9-A0BE-D82D22910B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3395" y="0"/>
            <a:ext cx="56647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E3E2E76B-5713-416F-9E1F-82EBA41BF4D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0" y="5006045"/>
            <a:ext cx="3723894" cy="144668"/>
          </a:xfrm>
          <a:prstGeom prst="rect">
            <a:avLst/>
          </a:prstGeom>
        </p:spPr>
      </p:pic>
      <p:sp>
        <p:nvSpPr>
          <p:cNvPr id="17" name="Rectangle 16">
            <a:extLst>
              <a:ext uri="{FF2B5EF4-FFF2-40B4-BE49-F238E27FC236}">
                <a16:creationId xmlns:a16="http://schemas.microsoft.com/office/drawing/2014/main" id="{2708AD19-3EA5-4EC5-BF8C-37B0A4B195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38764"/>
            <a:ext cx="3723424"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0" y="2063262"/>
            <a:ext cx="2804460" cy="2661052"/>
          </a:xfrm>
        </p:spPr>
        <p:txBody>
          <a:bodyPr>
            <a:normAutofit/>
          </a:bodyPr>
          <a:lstStyle/>
          <a:p>
            <a:pPr algn="r"/>
            <a:r>
              <a:rPr lang="en-US" sz="3800"/>
              <a:t>What Is Probate?</a:t>
            </a:r>
          </a:p>
        </p:txBody>
      </p:sp>
      <p:graphicFrame>
        <p:nvGraphicFramePr>
          <p:cNvPr id="5" name="Content Placeholder 2">
            <a:extLst>
              <a:ext uri="{FF2B5EF4-FFF2-40B4-BE49-F238E27FC236}">
                <a16:creationId xmlns:a16="http://schemas.microsoft.com/office/drawing/2014/main" id="{A14CFC68-3275-6A3C-B7DC-298B801B97DE}"/>
              </a:ext>
            </a:extLst>
          </p:cNvPr>
          <p:cNvGraphicFramePr>
            <a:graphicFrameLocks noGrp="1"/>
          </p:cNvGraphicFramePr>
          <p:nvPr>
            <p:ph idx="1"/>
            <p:extLst>
              <p:ext uri="{D42A27DB-BD31-4B8C-83A1-F6EECF244321}">
                <p14:modId xmlns:p14="http://schemas.microsoft.com/office/powerpoint/2010/main" val="3228792414"/>
              </p:ext>
            </p:extLst>
          </p:nvPr>
        </p:nvGraphicFramePr>
        <p:xfrm>
          <a:off x="3963591" y="639763"/>
          <a:ext cx="4695825" cy="55784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846369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106000"/>
                <a:satMod val="220000"/>
                <a:lumMod val="140000"/>
              </a:schemeClr>
            </a:gs>
            <a:gs pos="50000">
              <a:schemeClr val="bg2">
                <a:shade val="100000"/>
                <a:hueMod val="100000"/>
                <a:satMod val="110000"/>
                <a:lumMod val="130000"/>
              </a:schemeClr>
            </a:gs>
            <a:gs pos="100000">
              <a:schemeClr val="bg2">
                <a:shade val="69000"/>
                <a:hueMod val="88000"/>
                <a:satMod val="160000"/>
                <a:lumMod val="69000"/>
              </a:schemeClr>
            </a:gs>
          </a:gsLst>
          <a:lin ang="2520000" scaled="0"/>
        </a:gradFill>
        <a:effectLst/>
      </p:bgPr>
    </p:bg>
    <p:spTree>
      <p:nvGrpSpPr>
        <p:cNvPr id="1" name=""/>
        <p:cNvGrpSpPr/>
        <p:nvPr/>
      </p:nvGrpSpPr>
      <p:grpSpPr>
        <a:xfrm>
          <a:off x="0" y="0"/>
          <a:ext cx="0" cy="0"/>
          <a:chOff x="0" y="0"/>
          <a:chExt cx="0" cy="0"/>
        </a:xfrm>
      </p:grpSpPr>
      <p:sp useBgFill="1">
        <p:nvSpPr>
          <p:cNvPr id="151571" name="Rectangle 151560">
            <a:extLst>
              <a:ext uri="{FF2B5EF4-FFF2-40B4-BE49-F238E27FC236}">
                <a16:creationId xmlns:a16="http://schemas.microsoft.com/office/drawing/2014/main" id="{59EEC9FF-AD43-4E2B-B9C3-9B7F5219FA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1572" name="Picture 151562">
            <a:extLst>
              <a:ext uri="{FF2B5EF4-FFF2-40B4-BE49-F238E27FC236}">
                <a16:creationId xmlns:a16="http://schemas.microsoft.com/office/drawing/2014/main" id="{CBC471B7-7693-4DAA-A88D-1C80616C2B7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1573" name="Rectangle 151564">
            <a:extLst>
              <a:ext uri="{FF2B5EF4-FFF2-40B4-BE49-F238E27FC236}">
                <a16:creationId xmlns:a16="http://schemas.microsoft.com/office/drawing/2014/main" id="{9238CDCD-9B1D-4D9D-9871-88382B66FB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3395" y="0"/>
            <a:ext cx="56647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1574" name="Picture 151566">
            <a:extLst>
              <a:ext uri="{FF2B5EF4-FFF2-40B4-BE49-F238E27FC236}">
                <a16:creationId xmlns:a16="http://schemas.microsoft.com/office/drawing/2014/main" id="{8D63CDBA-845F-43E6-B4B3-6EE3656696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0" y="5006045"/>
            <a:ext cx="3723894" cy="144049"/>
          </a:xfrm>
          <a:prstGeom prst="rect">
            <a:avLst/>
          </a:prstGeom>
        </p:spPr>
      </p:pic>
      <p:sp>
        <p:nvSpPr>
          <p:cNvPr id="151575" name="Rectangle 151568">
            <a:extLst>
              <a:ext uri="{FF2B5EF4-FFF2-40B4-BE49-F238E27FC236}">
                <a16:creationId xmlns:a16="http://schemas.microsoft.com/office/drawing/2014/main" id="{498EBA8F-6C79-458B-8579-FDB7C8205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38764"/>
            <a:ext cx="3723424"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1554" name="Rectangle 2"/>
          <p:cNvSpPr>
            <a:spLocks noGrp="1" noChangeArrowheads="1"/>
          </p:cNvSpPr>
          <p:nvPr>
            <p:ph type="title"/>
          </p:nvPr>
        </p:nvSpPr>
        <p:spPr>
          <a:xfrm>
            <a:off x="510240" y="2063262"/>
            <a:ext cx="2804460" cy="2661052"/>
          </a:xfrm>
        </p:spPr>
        <p:txBody>
          <a:bodyPr>
            <a:normAutofit/>
          </a:bodyPr>
          <a:lstStyle/>
          <a:p>
            <a:pPr algn="r"/>
            <a:r>
              <a:rPr lang="en-US" altLang="en-US" sz="3800"/>
              <a:t>Intestacy </a:t>
            </a:r>
          </a:p>
        </p:txBody>
      </p:sp>
      <p:graphicFrame>
        <p:nvGraphicFramePr>
          <p:cNvPr id="151576" name="Rectangle 3">
            <a:extLst>
              <a:ext uri="{FF2B5EF4-FFF2-40B4-BE49-F238E27FC236}">
                <a16:creationId xmlns:a16="http://schemas.microsoft.com/office/drawing/2014/main" id="{2BBAF793-1CCB-0D0C-A446-C71A5E10352D}"/>
              </a:ext>
            </a:extLst>
          </p:cNvPr>
          <p:cNvGraphicFramePr>
            <a:graphicFrameLocks noGrp="1"/>
          </p:cNvGraphicFramePr>
          <p:nvPr>
            <p:ph idx="1"/>
            <p:extLst>
              <p:ext uri="{D42A27DB-BD31-4B8C-83A1-F6EECF244321}">
                <p14:modId xmlns:p14="http://schemas.microsoft.com/office/powerpoint/2010/main" val="3402471983"/>
              </p:ext>
            </p:extLst>
          </p:nvPr>
        </p:nvGraphicFramePr>
        <p:xfrm>
          <a:off x="4078131" y="777860"/>
          <a:ext cx="4466744" cy="538535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981337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0240" y="753228"/>
            <a:ext cx="4224186" cy="1080938"/>
          </a:xfrm>
        </p:spPr>
        <p:txBody>
          <a:bodyPr vert="horz" lIns="91440" tIns="45720" rIns="91440" bIns="45720" rtlCol="0" anchor="ctr">
            <a:normAutofit/>
          </a:bodyPr>
          <a:lstStyle/>
          <a:p>
            <a:r>
              <a:rPr lang="en-US" sz="3100"/>
              <a:t>What happens if no estate planning at all?</a:t>
            </a:r>
          </a:p>
        </p:txBody>
      </p:sp>
      <p:pic>
        <p:nvPicPr>
          <p:cNvPr id="7" name="Content Placeholder 6"/>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r="30102" b="-3"/>
          <a:stretch/>
        </p:blipFill>
        <p:spPr>
          <a:xfrm>
            <a:off x="5238290" y="484632"/>
            <a:ext cx="3539854" cy="2836084"/>
          </a:xfrm>
          <a:prstGeom prst="rect">
            <a:avLst/>
          </a:prstGeom>
          <a:ln>
            <a:noFill/>
          </a:ln>
          <a:effectLst>
            <a:outerShdw blurRad="76200" dist="63500" dir="5040000" algn="tl" rotWithShape="0">
              <a:srgbClr val="000000">
                <a:alpha val="41000"/>
              </a:srgbClr>
            </a:outerShdw>
          </a:effectLst>
        </p:spPr>
      </p:pic>
      <p:sp>
        <p:nvSpPr>
          <p:cNvPr id="8" name="TextBox 7"/>
          <p:cNvSpPr txBox="1"/>
          <p:nvPr/>
        </p:nvSpPr>
        <p:spPr>
          <a:xfrm>
            <a:off x="510241" y="2336873"/>
            <a:ext cx="4224185" cy="3599316"/>
          </a:xfrm>
          <a:prstGeom prst="rect">
            <a:avLst/>
          </a:prstGeom>
        </p:spPr>
        <p:txBody>
          <a:bodyPr vert="horz" lIns="91440" tIns="45720" rIns="91440" bIns="45720" rtlCol="0">
            <a:normAutofit/>
          </a:bodyPr>
          <a:lstStyle/>
          <a:p>
            <a:pPr indent="-228600" defTabSz="914400">
              <a:lnSpc>
                <a:spcPct val="90000"/>
              </a:lnSpc>
              <a:spcAft>
                <a:spcPts val="600"/>
              </a:spcAft>
              <a:buFont typeface="Arial" panose="020B0604020202020204" pitchFamily="34" charset="0"/>
              <a:buChar char="•"/>
            </a:pPr>
            <a:r>
              <a:rPr lang="en-US" sz="1700"/>
              <a:t>Results:</a:t>
            </a:r>
          </a:p>
          <a:p>
            <a:pPr indent="-228600" defTabSz="914400">
              <a:lnSpc>
                <a:spcPct val="90000"/>
              </a:lnSpc>
              <a:spcAft>
                <a:spcPts val="600"/>
              </a:spcAft>
              <a:buFont typeface="Arial" panose="020B0604020202020204" pitchFamily="34" charset="0"/>
              <a:buChar char="•"/>
            </a:pPr>
            <a:endParaRPr lang="en-US" sz="1700"/>
          </a:p>
          <a:p>
            <a:pPr indent="-228600" defTabSz="914400">
              <a:lnSpc>
                <a:spcPct val="90000"/>
              </a:lnSpc>
              <a:spcAft>
                <a:spcPts val="600"/>
              </a:spcAft>
              <a:buFont typeface="Arial" panose="020B0604020202020204" pitchFamily="34" charset="0"/>
              <a:buChar char="•"/>
            </a:pPr>
            <a:r>
              <a:rPr lang="en-US" sz="1700"/>
              <a:t>Mother’s home </a:t>
            </a:r>
            <a:r>
              <a:rPr lang="en-US" sz="1700">
                <a:sym typeface="Symbol" panose="05050102010706020507" pitchFamily="18" charset="2"/>
              </a:rPr>
              <a:t> Estate</a:t>
            </a:r>
          </a:p>
          <a:p>
            <a:pPr indent="-228600" defTabSz="914400">
              <a:lnSpc>
                <a:spcPct val="90000"/>
              </a:lnSpc>
              <a:spcAft>
                <a:spcPts val="600"/>
              </a:spcAft>
              <a:buFont typeface="Arial" panose="020B0604020202020204" pitchFamily="34" charset="0"/>
              <a:buChar char="•"/>
            </a:pPr>
            <a:r>
              <a:rPr lang="en-US" sz="1700">
                <a:sym typeface="Symbol" panose="05050102010706020507" pitchFamily="18" charset="2"/>
              </a:rPr>
              <a:t>Widow v. Mother in-law = </a:t>
            </a:r>
          </a:p>
          <a:p>
            <a:pPr indent="-228600" defTabSz="914400">
              <a:lnSpc>
                <a:spcPct val="90000"/>
              </a:lnSpc>
              <a:spcAft>
                <a:spcPts val="600"/>
              </a:spcAft>
              <a:buFont typeface="Arial" panose="020B0604020202020204" pitchFamily="34" charset="0"/>
              <a:buChar char="•"/>
            </a:pPr>
            <a:endParaRPr lang="en-US" sz="1700"/>
          </a:p>
        </p:txBody>
      </p:sp>
      <p:pic>
        <p:nvPicPr>
          <p:cNvPr id="10" name="Picture 9" descr="external image disaster-genre.jpg"/>
          <p:cNvPicPr>
            <a:picLocks noChangeAspect="1"/>
          </p:cNvPicPr>
          <p:nvPr/>
        </p:nvPicPr>
        <p:blipFill rotWithShape="1">
          <a:blip r:embed="rId4">
            <a:extLst>
              <a:ext uri="{28A0092B-C50C-407E-A947-70E740481C1C}">
                <a14:useLocalDpi xmlns:a14="http://schemas.microsoft.com/office/drawing/2010/main" val="0"/>
              </a:ext>
            </a:extLst>
          </a:blip>
          <a:srcRect t="22496" r="-2" b="-2"/>
          <a:stretch/>
        </p:blipFill>
        <p:spPr>
          <a:xfrm>
            <a:off x="5238289" y="3632401"/>
            <a:ext cx="3539854" cy="2743530"/>
          </a:xfrm>
          <a:prstGeom prst="rect">
            <a:avLst/>
          </a:prstGeom>
          <a:ln>
            <a:noFill/>
          </a:ln>
          <a:effectLst>
            <a:outerShdw blurRad="76200" dist="63500" dir="5040000" algn="tl" rotWithShape="0">
              <a:srgbClr val="000000">
                <a:alpha val="41000"/>
              </a:srgbClr>
            </a:outerShdw>
          </a:effectLst>
        </p:spPr>
      </p:pic>
      <p:sp>
        <p:nvSpPr>
          <p:cNvPr id="6" name="AutoShape 4" descr="Image result for steve mcnair"/>
          <p:cNvSpPr>
            <a:spLocks noChangeAspect="1" noChangeArrowheads="1"/>
          </p:cNvSpPr>
          <p:nvPr/>
        </p:nvSpPr>
        <p:spPr bwMode="auto">
          <a:xfrm>
            <a:off x="156094" y="873016"/>
            <a:ext cx="1869775" cy="130065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Tree>
    <p:extLst>
      <p:ext uri="{BB962C8B-B14F-4D97-AF65-F5344CB8AC3E}">
        <p14:creationId xmlns:p14="http://schemas.microsoft.com/office/powerpoint/2010/main" val="2009609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76" name="Picture 10">
            <a:extLst>
              <a:ext uri="{FF2B5EF4-FFF2-40B4-BE49-F238E27FC236}">
                <a16:creationId xmlns:a16="http://schemas.microsoft.com/office/drawing/2014/main" id="{AC3E6C53-102E-4ACA-BCBB-3CC973B9948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7" name="Picture 12">
            <a:extLst>
              <a:ext uri="{FF2B5EF4-FFF2-40B4-BE49-F238E27FC236}">
                <a16:creationId xmlns:a16="http://schemas.microsoft.com/office/drawing/2014/main" id="{E4655D52-F2FA-4137-8A31-499A4FE6291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1970240"/>
            <a:ext cx="7828359" cy="321164"/>
          </a:xfrm>
          <a:prstGeom prst="rect">
            <a:avLst/>
          </a:prstGeom>
        </p:spPr>
      </p:pic>
      <p:pic>
        <p:nvPicPr>
          <p:cNvPr id="78" name="Picture 14">
            <a:extLst>
              <a:ext uri="{FF2B5EF4-FFF2-40B4-BE49-F238E27FC236}">
                <a16:creationId xmlns:a16="http://schemas.microsoft.com/office/drawing/2014/main" id="{8519FA1D-01C2-425F-B9AA-D69B4DD0A1E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print">
            <a:extLst>
              <a:ext uri="{28A0092B-C50C-407E-A947-70E740481C1C}">
                <a14:useLocalDpi xmlns:a14="http://schemas.microsoft.com/office/drawing/2010/main" val="0"/>
              </a:ext>
            </a:extLst>
          </a:blip>
          <a:stretch>
            <a:fillRect/>
          </a:stretch>
        </p:blipFill>
        <p:spPr>
          <a:xfrm>
            <a:off x="7939369" y="1971234"/>
            <a:ext cx="1202248" cy="144270"/>
          </a:xfrm>
          <a:prstGeom prst="rect">
            <a:avLst/>
          </a:prstGeom>
        </p:spPr>
      </p:pic>
      <p:sp>
        <p:nvSpPr>
          <p:cNvPr id="79" name="Rectangle 16">
            <a:extLst>
              <a:ext uri="{FF2B5EF4-FFF2-40B4-BE49-F238E27FC236}">
                <a16:creationId xmlns:a16="http://schemas.microsoft.com/office/drawing/2014/main" id="{DC0D803F-BF83-4194-8691-90B027BDF5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 name="Rectangle 18">
            <a:extLst>
              <a:ext uri="{FF2B5EF4-FFF2-40B4-BE49-F238E27FC236}">
                <a16:creationId xmlns:a16="http://schemas.microsoft.com/office/drawing/2014/main" id="{4316132F-CC4B-4C96-9C75-95DC7CD489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39370"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81" name="Rectangle 20">
            <a:extLst>
              <a:ext uri="{FF2B5EF4-FFF2-40B4-BE49-F238E27FC236}">
                <a16:creationId xmlns:a16="http://schemas.microsoft.com/office/drawing/2014/main" id="{EC45AD9C-F21B-4046-AF68-07A2469479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2" name="Picture 22">
            <a:extLst>
              <a:ext uri="{FF2B5EF4-FFF2-40B4-BE49-F238E27FC236}">
                <a16:creationId xmlns:a16="http://schemas.microsoft.com/office/drawing/2014/main" id="{85F5BD6E-AB48-4A2D-AA03-D787D54FAF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a:ln>
            <a:noFill/>
          </a:ln>
        </p:spPr>
      </p:pic>
      <p:pic>
        <p:nvPicPr>
          <p:cNvPr id="83" name="Picture 24">
            <a:extLst>
              <a:ext uri="{FF2B5EF4-FFF2-40B4-BE49-F238E27FC236}">
                <a16:creationId xmlns:a16="http://schemas.microsoft.com/office/drawing/2014/main" id="{3221115A-B66A-4D35-9D9F-97A91D887F0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1963704"/>
            <a:ext cx="7828359" cy="321164"/>
          </a:xfrm>
          <a:prstGeom prst="rect">
            <a:avLst/>
          </a:prstGeom>
        </p:spPr>
      </p:pic>
      <p:sp>
        <p:nvSpPr>
          <p:cNvPr id="84" name="Rectangle 26">
            <a:extLst>
              <a:ext uri="{FF2B5EF4-FFF2-40B4-BE49-F238E27FC236}">
                <a16:creationId xmlns:a16="http://schemas.microsoft.com/office/drawing/2014/main" id="{ABC72B1C-D4EE-45CF-A99C-0AD017C416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09600"/>
            <a:ext cx="7828359" cy="1368198"/>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0" y="753228"/>
            <a:ext cx="7210396" cy="1080938"/>
          </a:xfrm>
        </p:spPr>
        <p:txBody>
          <a:bodyPr vert="horz" lIns="91440" tIns="45720" rIns="91440" bIns="45720" rtlCol="0" anchor="ctr">
            <a:normAutofit/>
          </a:bodyPr>
          <a:lstStyle/>
          <a:p>
            <a:r>
              <a:rPr lang="en-US">
                <a:solidFill>
                  <a:srgbClr val="FFFFFF"/>
                </a:solidFill>
              </a:rPr>
              <a:t>What happens if no estate planning at all? (cont.)</a:t>
            </a:r>
          </a:p>
        </p:txBody>
      </p:sp>
      <p:pic>
        <p:nvPicPr>
          <p:cNvPr id="85" name="Picture 28">
            <a:extLst>
              <a:ext uri="{FF2B5EF4-FFF2-40B4-BE49-F238E27FC236}">
                <a16:creationId xmlns:a16="http://schemas.microsoft.com/office/drawing/2014/main" id="{38AB44AF-E52F-46C5-8C2C-8487AC8B1B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print">
            <a:extLst>
              <a:ext uri="{28A0092B-C50C-407E-A947-70E740481C1C}">
                <a14:useLocalDpi xmlns:a14="http://schemas.microsoft.com/office/drawing/2010/main" val="0"/>
              </a:ext>
            </a:extLst>
          </a:blip>
          <a:stretch>
            <a:fillRect/>
          </a:stretch>
        </p:blipFill>
        <p:spPr>
          <a:xfrm>
            <a:off x="7939369" y="1971234"/>
            <a:ext cx="1202248" cy="144270"/>
          </a:xfrm>
          <a:prstGeom prst="rect">
            <a:avLst/>
          </a:prstGeom>
        </p:spPr>
      </p:pic>
      <p:sp>
        <p:nvSpPr>
          <p:cNvPr id="86" name="Rectangle 30">
            <a:extLst>
              <a:ext uri="{FF2B5EF4-FFF2-40B4-BE49-F238E27FC236}">
                <a16:creationId xmlns:a16="http://schemas.microsoft.com/office/drawing/2014/main" id="{A5B2FDF3-1FF8-4FBF-842A-4EA5719F3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41752"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7" name="Picture 32">
            <a:extLst>
              <a:ext uri="{FF2B5EF4-FFF2-40B4-BE49-F238E27FC236}">
                <a16:creationId xmlns:a16="http://schemas.microsoft.com/office/drawing/2014/main" id="{6389DEC8-49B8-4778-BB47-FF48E8C5B6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5885714"/>
            <a:ext cx="7828359" cy="321164"/>
          </a:xfrm>
          <a:prstGeom prst="rect">
            <a:avLst/>
          </a:prstGeom>
        </p:spPr>
      </p:pic>
      <p:sp>
        <p:nvSpPr>
          <p:cNvPr id="88" name="Rectangle 34">
            <a:extLst>
              <a:ext uri="{FF2B5EF4-FFF2-40B4-BE49-F238E27FC236}">
                <a16:creationId xmlns:a16="http://schemas.microsoft.com/office/drawing/2014/main" id="{DF550B33-5759-49FD-90FC-11EA4ED58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2116667"/>
            <a:ext cx="7829550" cy="3793206"/>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2"/>
          <p:cNvSpPr/>
          <p:nvPr/>
        </p:nvSpPr>
        <p:spPr>
          <a:xfrm>
            <a:off x="510241" y="2437831"/>
            <a:ext cx="6835517" cy="3150308"/>
          </a:xfrm>
          <a:prstGeom prst="rect">
            <a:avLst/>
          </a:prstGeom>
        </p:spPr>
        <p:txBody>
          <a:bodyPr vert="horz" lIns="91440" tIns="45720" rIns="91440" bIns="45720" rtlCol="0">
            <a:normAutofit/>
          </a:bodyPr>
          <a:lstStyle/>
          <a:p>
            <a:pPr marL="557213" lvl="1" indent="-228600" defTabSz="914400">
              <a:lnSpc>
                <a:spcPct val="90000"/>
              </a:lnSpc>
              <a:spcAft>
                <a:spcPts val="600"/>
              </a:spcAft>
              <a:buFont typeface="Arial" panose="020B0604020202020204" pitchFamily="34" charset="0"/>
              <a:buChar char="•"/>
            </a:pPr>
            <a:r>
              <a:rPr lang="en-US" altLang="en-US" sz="1600">
                <a:solidFill>
                  <a:srgbClr val="FFFFFF"/>
                </a:solidFill>
              </a:rPr>
              <a:t>Costly – the process may require legal fees to settle potential claims, contest the will, pay administrator, etc.</a:t>
            </a:r>
          </a:p>
          <a:p>
            <a:pPr marL="557213" lvl="1" indent="-228600" defTabSz="914400">
              <a:lnSpc>
                <a:spcPct val="90000"/>
              </a:lnSpc>
              <a:spcAft>
                <a:spcPts val="600"/>
              </a:spcAft>
              <a:buFont typeface="Arial" panose="020B0604020202020204" pitchFamily="34" charset="0"/>
              <a:buChar char="•"/>
            </a:pPr>
            <a:r>
              <a:rPr lang="en-US" altLang="en-US" sz="1600">
                <a:solidFill>
                  <a:srgbClr val="FFFFFF"/>
                </a:solidFill>
              </a:rPr>
              <a:t>Delays in distribution of property – process may take anywhere from 4 to 24 months depending on the assets, claims, will, etc.</a:t>
            </a:r>
          </a:p>
          <a:p>
            <a:pPr marL="557213" lvl="1" indent="-228600" defTabSz="914400">
              <a:lnSpc>
                <a:spcPct val="90000"/>
              </a:lnSpc>
              <a:spcAft>
                <a:spcPts val="600"/>
              </a:spcAft>
              <a:buFont typeface="Arial" panose="020B0604020202020204" pitchFamily="34" charset="0"/>
              <a:buChar char="•"/>
            </a:pPr>
            <a:r>
              <a:rPr lang="en-US" altLang="en-US" sz="1600">
                <a:solidFill>
                  <a:srgbClr val="FFFFFF"/>
                </a:solidFill>
              </a:rPr>
              <a:t>Loss of Privacy – Wills and probate proceedings are public documents</a:t>
            </a:r>
          </a:p>
          <a:p>
            <a:pPr marL="557213" lvl="1" indent="-228600" defTabSz="914400">
              <a:lnSpc>
                <a:spcPct val="90000"/>
              </a:lnSpc>
              <a:spcAft>
                <a:spcPts val="600"/>
              </a:spcAft>
              <a:buFont typeface="Arial" panose="020B0604020202020204" pitchFamily="34" charset="0"/>
              <a:buChar char="•"/>
            </a:pPr>
            <a:r>
              <a:rPr lang="en-US" altLang="en-US" sz="1600">
                <a:solidFill>
                  <a:srgbClr val="FFFFFF"/>
                </a:solidFill>
              </a:rPr>
              <a:t>Non-traditional partners claims (and designations from will) can be set aside via challenge to will or outside intestate laws of the state</a:t>
            </a:r>
          </a:p>
          <a:p>
            <a:pPr marL="557213" lvl="1" indent="-228600" defTabSz="914400">
              <a:lnSpc>
                <a:spcPct val="90000"/>
              </a:lnSpc>
              <a:spcAft>
                <a:spcPts val="600"/>
              </a:spcAft>
              <a:buFont typeface="Arial" panose="020B0604020202020204" pitchFamily="34" charset="0"/>
              <a:buChar char="•"/>
            </a:pPr>
            <a:r>
              <a:rPr lang="en-US" altLang="en-US" sz="1600">
                <a:solidFill>
                  <a:srgbClr val="FFFFFF"/>
                </a:solidFill>
              </a:rPr>
              <a:t>(DOMA – Defense of Marriage Act) </a:t>
            </a:r>
          </a:p>
          <a:p>
            <a:pPr marL="557213" lvl="1" indent="-228600" defTabSz="914400">
              <a:lnSpc>
                <a:spcPct val="90000"/>
              </a:lnSpc>
              <a:spcAft>
                <a:spcPts val="600"/>
              </a:spcAft>
              <a:buFont typeface="Arial" panose="020B0604020202020204" pitchFamily="34" charset="0"/>
              <a:buChar char="•"/>
            </a:pPr>
            <a:r>
              <a:rPr lang="en-US" altLang="en-US" sz="1600">
                <a:solidFill>
                  <a:srgbClr val="FFFFFF"/>
                </a:solidFill>
              </a:rPr>
              <a:t>Ancillary Probate for real property in a non-domiciled state</a:t>
            </a:r>
          </a:p>
        </p:txBody>
      </p:sp>
      <p:sp>
        <p:nvSpPr>
          <p:cNvPr id="6" name="AutoShape 4" descr="Image result for steve mcnair"/>
          <p:cNvSpPr>
            <a:spLocks noChangeAspect="1" noChangeArrowheads="1"/>
          </p:cNvSpPr>
          <p:nvPr/>
        </p:nvSpPr>
        <p:spPr bwMode="auto">
          <a:xfrm>
            <a:off x="156094" y="873016"/>
            <a:ext cx="1869775" cy="130065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Tree>
    <p:extLst>
      <p:ext uri="{BB962C8B-B14F-4D97-AF65-F5344CB8AC3E}">
        <p14:creationId xmlns:p14="http://schemas.microsoft.com/office/powerpoint/2010/main" val="329278264"/>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8D4585"/>
      </a:dk2>
      <a:lt2>
        <a:srgbClr val="E7E6E6"/>
      </a:lt2>
      <a:accent1>
        <a:srgbClr val="F35AE6"/>
      </a:accent1>
      <a:accent2>
        <a:srgbClr val="FC5283"/>
      </a:accent2>
      <a:accent3>
        <a:srgbClr val="F67C64"/>
      </a:accent3>
      <a:accent4>
        <a:srgbClr val="F89F65"/>
      </a:accent4>
      <a:accent5>
        <a:srgbClr val="55C6BA"/>
      </a:accent5>
      <a:accent6>
        <a:srgbClr val="84A3FD"/>
      </a:accent6>
      <a:hlink>
        <a:srgbClr val="6ED4F6"/>
      </a:hlink>
      <a:folHlink>
        <a:srgbClr val="9FECFC"/>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106000"/>
                <a:satMod val="220000"/>
                <a:lumMod val="140000"/>
              </a:schemeClr>
            </a:gs>
            <a:gs pos="50000">
              <a:schemeClr val="phClr">
                <a:shade val="100000"/>
                <a:hueMod val="100000"/>
                <a:satMod val="110000"/>
                <a:lumMod val="130000"/>
              </a:schemeClr>
            </a:gs>
            <a:gs pos="100000">
              <a:schemeClr val="phClr">
                <a:shade val="69000"/>
                <a:hueMod val="88000"/>
                <a:satMod val="16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7D30EEFE-7128-4DE5-8A0D-8D4EF32CB0A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5F3BB1BC414CA4A92C33F1B83646C78" ma:contentTypeVersion="12" ma:contentTypeDescription="Create a new document." ma:contentTypeScope="" ma:versionID="b66a211bb95844a0ae4b7e271bbb9378">
  <xsd:schema xmlns:xsd="http://www.w3.org/2001/XMLSchema" xmlns:xs="http://www.w3.org/2001/XMLSchema" xmlns:p="http://schemas.microsoft.com/office/2006/metadata/properties" xmlns:ns3="43bf25c5-e661-4026-a9a1-350f3d7ea508" xmlns:ns4="45cbfc6d-9145-4b97-a83f-843b0346e553" targetNamespace="http://schemas.microsoft.com/office/2006/metadata/properties" ma:root="true" ma:fieldsID="7ae206b59ea84778952d3f95aa3c34eb" ns3:_="" ns4:_="">
    <xsd:import namespace="43bf25c5-e661-4026-a9a1-350f3d7ea508"/>
    <xsd:import namespace="45cbfc6d-9145-4b97-a83f-843b0346e55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bf25c5-e661-4026-a9a1-350f3d7ea5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5cbfc6d-9145-4b97-a83f-843b0346e55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BA239B0-B85B-4827-9911-13C262C0E1B9}">
  <ds:schemaRefs>
    <ds:schemaRef ds:uri="http://schemas.microsoft.com/sharepoint/v3/contenttype/forms"/>
  </ds:schemaRefs>
</ds:datastoreItem>
</file>

<file path=customXml/itemProps2.xml><?xml version="1.0" encoding="utf-8"?>
<ds:datastoreItem xmlns:ds="http://schemas.openxmlformats.org/officeDocument/2006/customXml" ds:itemID="{668D1B65-CBE5-40ED-9E46-BA70FBBAC35B}">
  <ds:schemaRefs>
    <ds:schemaRef ds:uri="http://www.w3.org/XML/1998/namespace"/>
    <ds:schemaRef ds:uri="http://schemas.microsoft.com/office/2006/documentManagement/types"/>
    <ds:schemaRef ds:uri="http://schemas.microsoft.com/office/2006/metadata/properties"/>
    <ds:schemaRef ds:uri="45cbfc6d-9145-4b97-a83f-843b0346e553"/>
    <ds:schemaRef ds:uri="http://schemas.microsoft.com/office/infopath/2007/PartnerControls"/>
    <ds:schemaRef ds:uri="http://purl.org/dc/elements/1.1/"/>
    <ds:schemaRef ds:uri="http://purl.org/dc/terms/"/>
    <ds:schemaRef ds:uri="http://schemas.openxmlformats.org/package/2006/metadata/core-properties"/>
    <ds:schemaRef ds:uri="43bf25c5-e661-4026-a9a1-350f3d7ea508"/>
    <ds:schemaRef ds:uri="http://purl.org/dc/dcmitype/"/>
  </ds:schemaRefs>
</ds:datastoreItem>
</file>

<file path=customXml/itemProps3.xml><?xml version="1.0" encoding="utf-8"?>
<ds:datastoreItem xmlns:ds="http://schemas.openxmlformats.org/officeDocument/2006/customXml" ds:itemID="{4C4A9210-9E09-43E9-8050-A839BABCC9F1}">
  <ds:schemaRefs>
    <ds:schemaRef ds:uri="43bf25c5-e661-4026-a9a1-350f3d7ea508"/>
    <ds:schemaRef ds:uri="45cbfc6d-9145-4b97-a83f-843b0346e55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TM04033917[[fn=Berlin]]</Template>
  <TotalTime>1427</TotalTime>
  <Words>2911</Words>
  <Application>Microsoft Office PowerPoint</Application>
  <PresentationFormat>On-screen Show (4:3)</PresentationFormat>
  <Paragraphs>282</Paragraphs>
  <Slides>28</Slides>
  <Notes>24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6" baseType="lpstr">
      <vt:lpstr>Arial</vt:lpstr>
      <vt:lpstr>Baskerville Old Face</vt:lpstr>
      <vt:lpstr>Calibri</vt:lpstr>
      <vt:lpstr>Times New Roman</vt:lpstr>
      <vt:lpstr>Trebuchet MS</vt:lpstr>
      <vt:lpstr>Wingdings</vt:lpstr>
      <vt:lpstr>Berlin</vt:lpstr>
      <vt:lpstr>Clip</vt:lpstr>
      <vt:lpstr>Let’s Protect Your Ish NOW!</vt:lpstr>
      <vt:lpstr>WHAT SHOULD YOU EXPECT?</vt:lpstr>
      <vt:lpstr>Where is my  Money?!!!!!!</vt:lpstr>
      <vt:lpstr>Probate</vt:lpstr>
      <vt:lpstr>COMMON Assets of the family</vt:lpstr>
      <vt:lpstr>What Is Probate?</vt:lpstr>
      <vt:lpstr>Intestacy </vt:lpstr>
      <vt:lpstr>What happens if no estate planning at all?</vt:lpstr>
      <vt:lpstr>What happens if no estate planning at all? (cont.)</vt:lpstr>
      <vt:lpstr>Types of Property Ownership</vt:lpstr>
      <vt:lpstr>PowerPoint Presentation</vt:lpstr>
      <vt:lpstr>PowerPoint Presentation</vt:lpstr>
      <vt:lpstr>PowerPoint Presentation</vt:lpstr>
      <vt:lpstr>PowerPoint Presentation</vt:lpstr>
      <vt:lpstr>Probate vs. Non-Probate Property</vt:lpstr>
      <vt:lpstr>Probate vs. Non-Probate Property</vt:lpstr>
      <vt:lpstr> </vt:lpstr>
      <vt:lpstr>What is estate planning?</vt:lpstr>
      <vt:lpstr>   Who exactly is the “FAMILY”?     </vt:lpstr>
      <vt:lpstr>WHY DO ANY ESTATE PLANNING?</vt:lpstr>
      <vt:lpstr>THE BASICS OF ESTATE PLANNING</vt:lpstr>
      <vt:lpstr>IMPORTANT ISSUES TO CONSIDER</vt:lpstr>
      <vt:lpstr>PLANNING FOR INCAPACITY</vt:lpstr>
      <vt:lpstr>Conservatorships: How did we get here?</vt:lpstr>
      <vt:lpstr>How did we get here? (cont.)</vt:lpstr>
      <vt:lpstr>Long-term care planning</vt:lpstr>
      <vt:lpstr>Funding Long-term care</vt:lpstr>
      <vt:lpstr>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Let’s“Protect Our Ish”!!!!</dc:title>
  <dc:creator>Chasity Grice</dc:creator>
  <cp:lastModifiedBy>Chasity Grice</cp:lastModifiedBy>
  <cp:revision>4</cp:revision>
  <cp:lastPrinted>2022-08-25T21:15:53Z</cp:lastPrinted>
  <dcterms:created xsi:type="dcterms:W3CDTF">2021-01-28T22:44:28Z</dcterms:created>
  <dcterms:modified xsi:type="dcterms:W3CDTF">2022-08-25T21:21:04Z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0x010100D5F3BB1BC414CA4A92C33F1B83646C78</vt:lpwstr>
  </property>
</Properties>
</file>