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82" r:id="rId21"/>
    <p:sldId id="277" r:id="rId22"/>
    <p:sldId id="279" r:id="rId23"/>
    <p:sldId id="280" r:id="rId24"/>
    <p:sldId id="281" r:id="rId25"/>
    <p:sldId id="287" r:id="rId26"/>
    <p:sldId id="283" r:id="rId27"/>
    <p:sldId id="286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7F9AAF-0079-4DF4-80A6-B5E87675996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5"/>
            <p14:sldId id="276"/>
            <p14:sldId id="282"/>
            <p14:sldId id="277"/>
            <p14:sldId id="279"/>
            <p14:sldId id="280"/>
            <p14:sldId id="281"/>
          </p14:sldIdLst>
        </p14:section>
        <p14:section name="Center Update" id="{123CC5C4-C5A0-407A-BA8C-FB61D93DB564}">
          <p14:sldIdLst>
            <p14:sldId id="287"/>
            <p14:sldId id="283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8" autoAdjust="0"/>
    <p:restoredTop sz="85015" autoAdjust="0"/>
  </p:normalViewPr>
  <p:slideViewPr>
    <p:cSldViewPr snapToGrid="0" snapToObjects="1">
      <p:cViewPr varScale="1">
        <p:scale>
          <a:sx n="98" d="100"/>
          <a:sy n="98" d="100"/>
        </p:scale>
        <p:origin x="804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D134B-F58C-4B3D-8363-E91DF301808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EA54-489E-413D-B317-B459B1586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2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6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91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5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2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7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EA54-489E-413D-B317-B459B15863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7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29849" y="6361327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85470"/>
            <a:ext cx="12192000" cy="57253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52" y="6356349"/>
            <a:ext cx="781785" cy="417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75" y="6296435"/>
            <a:ext cx="2207827" cy="53709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1999" cy="146304"/>
          </a:xfrm>
          <a:prstGeom prst="rect">
            <a:avLst/>
          </a:prstGeom>
          <a:solidFill>
            <a:srgbClr val="E3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eview.mailerlite.io/preview/2164553/emails/18636765766090936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en@div3rken.com" TargetMode="External"/><Relationship Id="rId5" Type="http://schemas.openxmlformats.org/officeDocument/2006/relationships/hyperlink" Target="mailto:kkonyshak@us.divessi.com" TargetMode="External"/><Relationship Id="rId4" Type="http://schemas.openxmlformats.org/officeDocument/2006/relationships/hyperlink" Target="http://www.div3rken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7578" y="399444"/>
            <a:ext cx="858814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800" b="1" dirty="0">
                <a:solidFill>
                  <a:srgbClr val="FFFFFF"/>
                </a:solidFill>
                <a:latin typeface="Aptos"/>
              </a:rPr>
              <a:t>BUILD YOUR
CUSTOMER 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7578" y="2326808"/>
            <a:ext cx="6718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FFFFFF"/>
                </a:solidFill>
                <a:latin typeface="Aptos"/>
              </a:rPr>
              <a:t>A practical Zoom session for dive centers that need more conversations, more new students, and fewer “hope the phone rings” marketing plans.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87578" y="3479022"/>
            <a:ext cx="4663440" cy="838005"/>
          </a:xfrm>
          <a:prstGeom prst="roundRect">
            <a:avLst/>
          </a:prstGeom>
          <a:solidFill>
            <a:srgbClr val="E30000"/>
          </a:solidFill>
          <a:ln w="1651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Aptos"/>
              </a:rPr>
              <a:t>Create contact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87578" y="4467980"/>
            <a:ext cx="4663440" cy="835533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200" b="1" dirty="0">
                <a:solidFill>
                  <a:srgbClr val="FFFFFF"/>
                </a:solidFill>
                <a:latin typeface="Aptos"/>
              </a:rPr>
              <a:t>Registrations come after conversations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7578" y="5604309"/>
            <a:ext cx="5204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dirty="0">
                <a:solidFill>
                  <a:srgbClr val="FFFFFF"/>
                </a:solidFill>
                <a:latin typeface="Aptos"/>
              </a:rPr>
              <a:t>Ken Konyshak | kkonyshak@us.divessi.com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Lane 2: Experience Customers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Try Scuba is the doorway for people who are curious but not ready to commit.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600200"/>
            <a:ext cx="5212080" cy="3474720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Where They Already Gather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Gyms and YMCAs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Swim schools and community pools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Scout and youth groups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Schools and homeschool groups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Outdoor clubs and parent groups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600200"/>
            <a:ext cx="5212080" cy="3474720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Also Look For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Corporate wellness / HR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Local things-to-do pages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Apartment communities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Date-night pages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Parks and recreation programs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" y="5349240"/>
            <a:ext cx="10744200" cy="502920"/>
          </a:xfrm>
          <a:prstGeom prst="roundRect">
            <a:avLst/>
          </a:prstGeom>
          <a:solidFill>
            <a:srgbClr val="E3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Aptos"/>
              </a:rPr>
              <a:t>My Suggestion</a:t>
            </a:r>
            <a:r>
              <a:rPr sz="1800" b="1" dirty="0" smtClean="0">
                <a:solidFill>
                  <a:srgbClr val="FFFFFF"/>
                </a:solidFill>
                <a:latin typeface="Aptos"/>
              </a:rPr>
              <a:t>: </a:t>
            </a:r>
            <a:r>
              <a:rPr lang="en-US" sz="1800" b="1" dirty="0" smtClean="0">
                <a:solidFill>
                  <a:srgbClr val="FFFFFF"/>
                </a:solidFill>
                <a:latin typeface="Aptos"/>
              </a:rPr>
              <a:t>Apartment Community Managers &amp; HOAs and Gyms &amp; Swim Schools</a:t>
            </a:r>
            <a:endParaRPr sz="1800" b="1" dirty="0">
              <a:solidFill>
                <a:srgbClr val="FFFFFF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Lane 2: The Hook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Make it feel like an event, not homework.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1691640"/>
            <a:ext cx="4983480" cy="18288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600" b="1">
                <a:solidFill>
                  <a:srgbClr val="000000"/>
                </a:solidFill>
                <a:latin typeface="Aptos"/>
              </a:rPr>
              <a:t>The Hook</a:t>
            </a:r>
          </a:p>
          <a:p>
            <a:pPr>
              <a:spcBef>
                <a:spcPts val="600"/>
              </a:spcBef>
            </a:pPr>
            <a:r>
              <a:rPr sz="2400">
                <a:solidFill>
                  <a:srgbClr val="222222"/>
                </a:solidFill>
                <a:latin typeface="Aptos"/>
              </a:rPr>
              <a:t>“Not ready for a full certification class? Try it in the pool first.”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55080" y="1691640"/>
            <a:ext cx="4983480" cy="18288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600" b="1">
                <a:solidFill>
                  <a:srgbClr val="000000"/>
                </a:solidFill>
                <a:latin typeface="Aptos"/>
              </a:rPr>
              <a:t>The Real Product</a:t>
            </a:r>
          </a:p>
          <a:p>
            <a:pPr>
              <a:spcBef>
                <a:spcPts val="600"/>
              </a:spcBef>
            </a:pPr>
            <a:r>
              <a:rPr sz="2200">
                <a:solidFill>
                  <a:srgbClr val="222222"/>
                </a:solidFill>
                <a:latin typeface="Aptos"/>
              </a:rPr>
              <a:t>A safe, supervised, memorable first experience that creates the next conversation.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25880" y="4251960"/>
            <a:ext cx="9509760" cy="1005840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Aptos"/>
              </a:rPr>
              <a:t>The job of Try Scuba is not to explain everything. </a:t>
            </a:r>
            <a:endParaRPr lang="en-US" sz="2400" b="1" dirty="0" smtClean="0">
              <a:solidFill>
                <a:srgbClr val="FFFFFF"/>
              </a:solidFill>
              <a:latin typeface="Aptos"/>
            </a:endParaRPr>
          </a:p>
          <a:p>
            <a:pPr algn="ctr"/>
            <a:r>
              <a:rPr sz="2400" b="1" dirty="0" smtClean="0">
                <a:solidFill>
                  <a:srgbClr val="FFFFFF"/>
                </a:solidFill>
                <a:latin typeface="Aptos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Aptos"/>
              </a:rPr>
              <a:t>job is to open the door.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Experience Campaigns Built for Real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Use the activity they already understand, then connect it to scuba.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508760"/>
            <a:ext cx="5212080" cy="1445454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000" b="1" dirty="0">
                <a:solidFill>
                  <a:srgbClr val="000000"/>
                </a:solidFill>
                <a:latin typeface="Aptos"/>
              </a:rPr>
              <a:t>Try Scuba Date Night</a:t>
            </a:r>
          </a:p>
          <a:p>
            <a:pPr>
              <a:spcBef>
                <a:spcPts val="600"/>
              </a:spcBef>
            </a:pPr>
            <a:r>
              <a:rPr sz="1650" dirty="0">
                <a:solidFill>
                  <a:srgbClr val="222222"/>
                </a:solidFill>
                <a:latin typeface="Aptos"/>
              </a:rPr>
              <a:t>Target couples, local event pages, apartments, hotels, and young professionals. Message: “Tired of dinner and a movie?”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508759"/>
            <a:ext cx="5212080" cy="1445455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000" b="1" dirty="0">
                <a:solidFill>
                  <a:srgbClr val="000000"/>
                </a:solidFill>
                <a:latin typeface="Aptos"/>
              </a:rPr>
              <a:t>Family Try Scuba Day</a:t>
            </a:r>
          </a:p>
          <a:p>
            <a:pPr>
              <a:spcBef>
                <a:spcPts val="600"/>
              </a:spcBef>
            </a:pPr>
            <a:r>
              <a:rPr sz="1650" dirty="0">
                <a:solidFill>
                  <a:srgbClr val="222222"/>
                </a:solidFill>
                <a:latin typeface="Aptos"/>
              </a:rPr>
              <a:t>Target parents, swim teams, scout groups, schools, and summer camp families. Message: “Try something different with your teenager.”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" y="3063239"/>
            <a:ext cx="5212080" cy="1859139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000" b="1" dirty="0">
                <a:solidFill>
                  <a:srgbClr val="000000"/>
                </a:solidFill>
                <a:latin typeface="Aptos"/>
              </a:rPr>
              <a:t>Corporate Try Scuba Night</a:t>
            </a:r>
          </a:p>
          <a:p>
            <a:pPr>
              <a:spcBef>
                <a:spcPts val="600"/>
              </a:spcBef>
            </a:pPr>
            <a:r>
              <a:rPr sz="1650" dirty="0">
                <a:solidFill>
                  <a:srgbClr val="222222"/>
                </a:solidFill>
                <a:latin typeface="Aptos"/>
              </a:rPr>
              <a:t>Target HR, wellness teams, employee engagement, and Chambers. Message: “A team-building event they’ll actually talk about afterward.”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3063240"/>
            <a:ext cx="5212080" cy="185913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000" b="1" dirty="0">
                <a:solidFill>
                  <a:srgbClr val="000000"/>
                </a:solidFill>
                <a:latin typeface="Aptos"/>
              </a:rPr>
              <a:t>Gym / Fitness Partnership</a:t>
            </a:r>
          </a:p>
          <a:p>
            <a:pPr>
              <a:spcBef>
                <a:spcPts val="600"/>
              </a:spcBef>
            </a:pPr>
            <a:r>
              <a:rPr sz="1650" dirty="0">
                <a:solidFill>
                  <a:srgbClr val="222222"/>
                </a:solidFill>
                <a:latin typeface="Aptos"/>
              </a:rPr>
              <a:t>Target gyms, climbing gyms, CrossFit, yoga, running clubs, and triathlon groups. Message: “Try something different from your usual workout.”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1520" y="5333858"/>
            <a:ext cx="10744200" cy="548640"/>
          </a:xfrm>
          <a:prstGeom prst="roundRect">
            <a:avLst/>
          </a:prstGeom>
          <a:solidFill>
            <a:srgbClr val="E3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lang="en-US" sz="2400" b="1" dirty="0"/>
              <a:t>Do not just sell a pool slot. Sell the experience people can picture saying yes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2194560"/>
            <a:ext cx="10789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Aptos"/>
              </a:rPr>
              <a:t>CUSTOMER LANE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3218688"/>
            <a:ext cx="1060704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100">
                <a:solidFill>
                  <a:srgbClr val="FFFFFF"/>
                </a:solidFill>
                <a:latin typeface="Aptos"/>
              </a:rPr>
              <a:t>Past divers are often the fastest warm audience.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Lane 3: Reactivation Customers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These people already said yes to scuba once. Give them a reason to come back.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691640"/>
            <a:ext cx="5212080" cy="16002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Certified But Rusty?</a:t>
            </a:r>
          </a:p>
          <a:p>
            <a:pPr>
              <a:spcBef>
                <a:spcPts val="600"/>
              </a:spcBef>
            </a:pPr>
            <a:r>
              <a:rPr sz="2000">
                <a:solidFill>
                  <a:srgbClr val="222222"/>
                </a:solidFill>
                <a:latin typeface="Aptos"/>
              </a:rPr>
              <a:t>Offer: refresher, buoyancy session, Nitrox, Computer Diving, gear service, or travel prep.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691640"/>
            <a:ext cx="5212080" cy="16002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Snorkeling Gateway</a:t>
            </a:r>
          </a:p>
          <a:p>
            <a:pPr>
              <a:spcBef>
                <a:spcPts val="600"/>
              </a:spcBef>
            </a:pPr>
            <a:r>
              <a:rPr sz="2000">
                <a:solidFill>
                  <a:srgbClr val="222222"/>
                </a:solidFill>
                <a:latin typeface="Aptos"/>
              </a:rPr>
              <a:t>Not everyone is ready for scuba. Start with masks, fins, snorkels, rash guards, travel bags, and a useful conversation.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65960" y="4069080"/>
            <a:ext cx="8229600" cy="640080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600" b="1">
                <a:solidFill>
                  <a:srgbClr val="FFFFFF"/>
                </a:solidFill>
                <a:latin typeface="Aptos"/>
              </a:rPr>
              <a:t>WARM LEADS ARE STILL LEADS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The Referral Ask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“Tell your friends” is too vague. Give people a person to picture.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1600200"/>
            <a:ext cx="10607040" cy="3337560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Ask Better Questions</a:t>
            </a:r>
          </a:p>
          <a:p>
            <a:pPr>
              <a:spcBef>
                <a:spcPts val="400"/>
              </a:spcBef>
              <a:defRPr sz="2100">
                <a:solidFill>
                  <a:srgbClr val="222222"/>
                </a:solidFill>
                <a:latin typeface="Aptos"/>
              </a:defRPr>
            </a:pPr>
            <a:r>
              <a:t>• Who do you know going somewhere warm this year?</a:t>
            </a:r>
          </a:p>
          <a:p>
            <a:pPr>
              <a:spcBef>
                <a:spcPts val="400"/>
              </a:spcBef>
              <a:defRPr sz="2100">
                <a:solidFill>
                  <a:srgbClr val="222222"/>
                </a:solidFill>
                <a:latin typeface="Aptos"/>
              </a:defRPr>
            </a:pPr>
            <a:r>
              <a:t>• Who do you know who would try scuba if the first step felt easy?</a:t>
            </a:r>
          </a:p>
          <a:p>
            <a:pPr>
              <a:spcBef>
                <a:spcPts val="400"/>
              </a:spcBef>
              <a:defRPr sz="2100">
                <a:solidFill>
                  <a:srgbClr val="222222"/>
                </a:solidFill>
                <a:latin typeface="Aptos"/>
              </a:defRPr>
            </a:pPr>
            <a:r>
              <a:t>• Who has a teenager looking for something different to do this summer?</a:t>
            </a:r>
          </a:p>
          <a:p>
            <a:pPr>
              <a:spcBef>
                <a:spcPts val="400"/>
              </a:spcBef>
              <a:defRPr sz="2100">
                <a:solidFill>
                  <a:srgbClr val="222222"/>
                </a:solidFill>
                <a:latin typeface="Aptos"/>
              </a:defRPr>
            </a:pPr>
            <a:r>
              <a:t>• Who is certified but probably needs a refresher before the next trip?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88720" y="5257800"/>
            <a:ext cx="9784080" cy="502920"/>
          </a:xfrm>
          <a:prstGeom prst="roundRect">
            <a:avLst/>
          </a:prstGeom>
          <a:solidFill>
            <a:srgbClr val="E3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lang="en-US" sz="2000" b="1" dirty="0"/>
              <a:t>Referrals work best when you do not ask people to promote your whole store.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2194560"/>
            <a:ext cx="10789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Aptos"/>
              </a:rPr>
              <a:t>EXECUTION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3218688"/>
            <a:ext cx="1060704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100">
                <a:solidFill>
                  <a:srgbClr val="FFFFFF"/>
                </a:solidFill>
                <a:latin typeface="Aptos"/>
              </a:rPr>
              <a:t>One audience. One message. One obvious next step.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The Simple Offer Builder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Use this before writing the post, email, or flyer.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17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00200"/>
            <a:ext cx="5257800" cy="132588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1  Who is this for?</a:t>
            </a:r>
          </a:p>
          <a:p>
            <a:pPr>
              <a:spcBef>
                <a:spcPts val="600"/>
              </a:spcBef>
            </a:pPr>
            <a:r>
              <a:rPr sz="1800">
                <a:solidFill>
                  <a:srgbClr val="222222"/>
                </a:solidFill>
                <a:latin typeface="Aptos"/>
              </a:rPr>
              <a:t>Families, couples, local groups, inactive divers, parents, teens, or activity seekers.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0" y="1600200"/>
            <a:ext cx="5257800" cy="132588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2  Why should they care now?</a:t>
            </a:r>
          </a:p>
          <a:p>
            <a:pPr>
              <a:spcBef>
                <a:spcPts val="600"/>
              </a:spcBef>
            </a:pPr>
            <a:r>
              <a:rPr sz="1800">
                <a:solidFill>
                  <a:srgbClr val="222222"/>
                </a:solidFill>
                <a:latin typeface="Aptos"/>
              </a:rPr>
              <a:t>A trip is coming. Summer is coming. The group needs an activity. They want something different.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3383280"/>
            <a:ext cx="5257800" cy="132588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3  What are we offering?</a:t>
            </a:r>
          </a:p>
          <a:p>
            <a:pPr>
              <a:spcBef>
                <a:spcPts val="600"/>
              </a:spcBef>
            </a:pPr>
            <a:r>
              <a:rPr sz="1800">
                <a:solidFill>
                  <a:srgbClr val="222222"/>
                </a:solidFill>
                <a:latin typeface="Aptos"/>
              </a:rPr>
              <a:t>Try Scuba, Open Water, refresher, snorkeling gear fitting, or a short prep session.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3383280"/>
            <a:ext cx="5257800" cy="132588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4  What is the next step?</a:t>
            </a:r>
          </a:p>
          <a:p>
            <a:pPr>
              <a:spcBef>
                <a:spcPts val="600"/>
              </a:spcBef>
            </a:pPr>
            <a:r>
              <a:rPr sz="1800">
                <a:solidFill>
                  <a:srgbClr val="222222"/>
                </a:solidFill>
                <a:latin typeface="Aptos"/>
              </a:rPr>
              <a:t>Call, message, complete a form, or reserve the next pool date.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45920" y="5349240"/>
            <a:ext cx="8869680" cy="502920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000" b="1">
                <a:solidFill>
                  <a:srgbClr val="FFFFFF"/>
                </a:solidFill>
                <a:latin typeface="Aptos"/>
              </a:rPr>
              <a:t>If the next step is unclear, the offer is not finished.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Social Posts That Speak Human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Write for travelers, families, and first-timers - not just certified divers.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1072" y="6647688"/>
            <a:ext cx="224612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 dirty="0">
                <a:solidFill>
                  <a:srgbClr val="FFFFFF"/>
                </a:solidFill>
                <a:latin typeface="Aptos"/>
              </a:rPr>
              <a:t>Ken Konyshak | kkonyshak@us.divessi.com | </a:t>
            </a:r>
            <a:r>
              <a:rPr lang="en-US" sz="750" dirty="0" smtClean="0">
                <a:solidFill>
                  <a:srgbClr val="FFFFFF"/>
                </a:solidFill>
                <a:latin typeface="Aptos"/>
              </a:rPr>
              <a:t>18</a:t>
            </a:r>
            <a:endParaRPr sz="7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240" y="1600200"/>
            <a:ext cx="5303520" cy="25146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Pre-Trip Post</a:t>
            </a:r>
          </a:p>
          <a:p>
            <a:pPr>
              <a:spcBef>
                <a:spcPts val="600"/>
              </a:spcBef>
            </a:pPr>
            <a:r>
              <a:rPr sz="1800">
                <a:solidFill>
                  <a:srgbClr val="222222"/>
                </a:solidFill>
                <a:latin typeface="Aptos"/>
              </a:rPr>
              <a:t>“Heading somewhere with water this summer? If scuba or snorkeling is on the maybe-list, this is the time to ask questions before you go. We can help with Try Scuba, certification, refreshers, and gear that actually fits.”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2200" y="1600200"/>
            <a:ext cx="5303520" cy="25146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Try Scuba Post</a:t>
            </a:r>
          </a:p>
          <a:p>
            <a:pPr>
              <a:spcBef>
                <a:spcPts val="600"/>
              </a:spcBef>
            </a:pPr>
            <a:r>
              <a:rPr sz="1800">
                <a:solidFill>
                  <a:srgbClr val="222222"/>
                </a:solidFill>
                <a:latin typeface="Aptos"/>
              </a:rPr>
              <a:t>“Ever wondered what it feels like to breathe underwater? Try Scuba is a pool-based introduction for people who are curious but not ready for a full certification class. Message us for upcoming pool dates.”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7240" y="4983479"/>
            <a:ext cx="10698480" cy="955847"/>
          </a:xfrm>
          <a:prstGeom prst="roundRect">
            <a:avLst/>
          </a:prstGeom>
          <a:solidFill>
            <a:srgbClr val="E3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lang="en-US" sz="2400" b="1" dirty="0"/>
              <a:t>Take a look at your last few posts. Did they start with the customer’s life, or did they start with your program?</a:t>
            </a:r>
            <a:endParaRPr sz="2100" b="1" dirty="0">
              <a:solidFill>
                <a:srgbClr val="FFFFFF"/>
              </a:solidFill>
              <a:latin typeface="Apto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Social Posts: Family 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0">
                <a:solidFill>
                  <a:srgbClr val="5C5C5C"/>
                </a:solidFill>
                <a:latin typeface="Aptos"/>
              </a:rPr>
              <a:t>Talk to the parent’s problem first. Scuba becomes the answer after that.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1072" y="6647688"/>
            <a:ext cx="224612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 dirty="0">
                <a:solidFill>
                  <a:srgbClr val="FFFFFF"/>
                </a:solidFill>
                <a:latin typeface="Aptos"/>
              </a:rPr>
              <a:t>Ken Konyshak | kkonyshak@us.divessi.com | </a:t>
            </a:r>
            <a:r>
              <a:rPr lang="en-US" sz="750" dirty="0" smtClean="0">
                <a:solidFill>
                  <a:srgbClr val="FFFFFF"/>
                </a:solidFill>
                <a:latin typeface="Aptos"/>
              </a:rPr>
              <a:t>19</a:t>
            </a:r>
            <a:endParaRPr sz="7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240" y="1600200"/>
            <a:ext cx="5303520" cy="3285066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Aptos"/>
              </a:rPr>
              <a:t>Family Activity Post</a:t>
            </a:r>
          </a:p>
          <a:p>
            <a:r>
              <a:rPr sz="2400" b="0" dirty="0">
                <a:solidFill>
                  <a:srgbClr val="222222"/>
                </a:solidFill>
                <a:latin typeface="Aptos"/>
              </a:rPr>
              <a:t>“Looking for something different to do with your teenager this summer? Scuba can be a great family activity, especially if vacations, lake trips, or future travel are on the calendar.”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2200" y="1600199"/>
            <a:ext cx="5303520" cy="3285067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Aptos"/>
              </a:rPr>
              <a:t>Why This Works</a:t>
            </a:r>
          </a:p>
          <a:p>
            <a:r>
              <a:rPr b="0" dirty="0">
                <a:solidFill>
                  <a:srgbClr val="222222"/>
                </a:solidFill>
                <a:latin typeface="Aptos"/>
              </a:rPr>
              <a:t>• Starts with a real parent problem</a:t>
            </a:r>
          </a:p>
          <a:p>
            <a:r>
              <a:rPr b="0" dirty="0">
                <a:solidFill>
                  <a:srgbClr val="222222"/>
                </a:solidFill>
                <a:latin typeface="Aptos"/>
              </a:rPr>
              <a:t>• Feels like an activity, not homework</a:t>
            </a:r>
          </a:p>
          <a:p>
            <a:r>
              <a:rPr b="0" dirty="0">
                <a:solidFill>
                  <a:srgbClr val="222222"/>
                </a:solidFill>
                <a:latin typeface="Aptos"/>
              </a:rPr>
              <a:t>• Opens the door to Try Scuba, family classes, refreshers, and travel prep</a:t>
            </a:r>
          </a:p>
          <a:p>
            <a:endParaRPr b="0" dirty="0">
              <a:solidFill>
                <a:srgbClr val="222222"/>
              </a:solidFill>
              <a:latin typeface="Aptos"/>
            </a:endParaRPr>
          </a:p>
          <a:p>
            <a:r>
              <a:rPr sz="2800" b="1" dirty="0">
                <a:solidFill>
                  <a:srgbClr val="000000"/>
                </a:solidFill>
                <a:latin typeface="Aptos"/>
              </a:rPr>
              <a:t>Where to Use It</a:t>
            </a:r>
          </a:p>
          <a:p>
            <a:r>
              <a:rPr b="0" dirty="0">
                <a:solidFill>
                  <a:srgbClr val="222222"/>
                </a:solidFill>
                <a:latin typeface="Aptos"/>
              </a:rPr>
              <a:t>Parent groups, school pages, swim teams, scout groups, community pages, and family activity calendars.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45920" y="4983480"/>
            <a:ext cx="8961120" cy="775482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73152" rIns="109728" bIns="73152" rtlCol="0" anchor="ctr"/>
          <a:lstStyle/>
          <a:p>
            <a:pPr algn="ctr"/>
            <a:r>
              <a:rPr sz="1900" b="1" dirty="0">
                <a:solidFill>
                  <a:srgbClr val="FFFFFF"/>
                </a:solidFill>
                <a:latin typeface="Aptos"/>
              </a:rPr>
              <a:t>Family messaging works when it feels like an invitation, not a course announcement.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320040"/>
            <a:ext cx="10789920" cy="457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2800" b="1">
                <a:solidFill>
                  <a:srgbClr val="111111"/>
                </a:solidFill>
                <a:latin typeface="Arial"/>
              </a:defRPr>
            </a:pPr>
            <a:r>
              <a:t>The Problem Is Upstream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804672"/>
            <a:ext cx="10424160" cy="320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550" b="0">
                <a:solidFill>
                  <a:srgbClr val="626262"/>
                </a:solidFill>
                <a:latin typeface="Arial"/>
              </a:defRPr>
            </a:pPr>
            <a:r>
              <a:t>The issue is not just registrations. It is not enough new customer conversations.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6665976"/>
            <a:ext cx="3108960" cy="13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750" b="0">
                <a:solidFill>
                  <a:srgbClr val="FFFFFF"/>
                </a:solidFill>
                <a:latin typeface="Arial"/>
              </a:defRPr>
            </a:pPr>
            <a:r>
              <a:t>Build Your Customer Base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" y="1261872"/>
            <a:ext cx="11155680" cy="658368"/>
          </a:xfrm>
          <a:prstGeom prst="roundRect">
            <a:avLst/>
          </a:prstGeom>
          <a:solidFill>
            <a:srgbClr val="1111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85800" y="1435608"/>
            <a:ext cx="10789920" cy="2560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2300" b="1">
                <a:solidFill>
                  <a:srgbClr val="FFFFFF"/>
                </a:solidFill>
                <a:latin typeface="Arial"/>
              </a:defRPr>
            </a:pPr>
            <a:r>
              <a:t>A dive center cannot register students it does not have.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" y="2212848"/>
            <a:ext cx="3429000" cy="1481328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94360" y="2212848"/>
            <a:ext cx="73152" cy="148132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04672" y="2368296"/>
            <a:ext cx="3108960" cy="292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700" b="1">
                <a:solidFill>
                  <a:srgbClr val="111111"/>
                </a:solidFill>
                <a:latin typeface="Arial"/>
              </a:defRPr>
            </a:pPr>
            <a:r>
              <a:t>What shops say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72" y="2743200"/>
            <a:ext cx="3044952" cy="822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550" b="0">
                <a:solidFill>
                  <a:srgbClr val="232323"/>
                </a:solidFill>
                <a:latin typeface="Arial"/>
              </a:defRPr>
            </a:pPr>
            <a:r>
              <a:t>“How do we get</a:t>
            </a:r>
          </a:p>
          <a:p>
            <a:pPr>
              <a:spcAft>
                <a:spcPts val="400"/>
              </a:spcAft>
              <a:defRPr sz="1550" b="0">
                <a:solidFill>
                  <a:srgbClr val="232323"/>
                </a:solidFill>
                <a:latin typeface="Arial"/>
              </a:defRPr>
            </a:pPr>
            <a:r>
              <a:t>more students?”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24528" y="2212848"/>
            <a:ext cx="3429000" cy="1481328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224528" y="2212848"/>
            <a:ext cx="73152" cy="148132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34840" y="2368296"/>
            <a:ext cx="3108960" cy="292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700" b="1">
                <a:solidFill>
                  <a:srgbClr val="111111"/>
                </a:solidFill>
                <a:latin typeface="Arial"/>
              </a:defRPr>
            </a:pPr>
            <a:r>
              <a:t>What it usually means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4840" y="2743200"/>
            <a:ext cx="3044952" cy="822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550" b="0">
                <a:solidFill>
                  <a:srgbClr val="232323"/>
                </a:solidFill>
                <a:latin typeface="Arial"/>
              </a:defRPr>
            </a:pPr>
            <a:r>
              <a:t>“We need more</a:t>
            </a:r>
          </a:p>
          <a:p>
            <a:pPr>
              <a:spcAft>
                <a:spcPts val="400"/>
              </a:spcAft>
              <a:defRPr sz="1550" b="0">
                <a:solidFill>
                  <a:srgbClr val="232323"/>
                </a:solidFill>
                <a:latin typeface="Arial"/>
              </a:defRPr>
            </a:pPr>
            <a:r>
              <a:t>people to talk to.”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54696" y="2212848"/>
            <a:ext cx="3429000" cy="1481328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7854696" y="2212848"/>
            <a:ext cx="73152" cy="148132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065008" y="2368296"/>
            <a:ext cx="3108960" cy="292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700" b="1">
                <a:solidFill>
                  <a:srgbClr val="111111"/>
                </a:solidFill>
                <a:latin typeface="Arial"/>
              </a:defRPr>
            </a:pPr>
            <a:r>
              <a:t>Real objective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65008" y="2743200"/>
            <a:ext cx="3044952" cy="822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550" b="0">
                <a:solidFill>
                  <a:srgbClr val="232323"/>
                </a:solidFill>
                <a:latin typeface="Arial"/>
              </a:defRPr>
            </a:pPr>
            <a:r>
              <a:t>Create contact first.</a:t>
            </a:r>
          </a:p>
          <a:p>
            <a:pPr>
              <a:spcAft>
                <a:spcPts val="400"/>
              </a:spcAft>
              <a:defRPr sz="1550" b="0">
                <a:solidFill>
                  <a:srgbClr val="232323"/>
                </a:solidFill>
                <a:latin typeface="Arial"/>
              </a:defRPr>
            </a:pPr>
            <a:r>
              <a:t>Then convert activity.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43000" y="4224528"/>
            <a:ext cx="9875520" cy="10241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306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417320" y="4407408"/>
            <a:ext cx="1920240" cy="2560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800" b="1">
                <a:solidFill>
                  <a:srgbClr val="E30613"/>
                </a:solidFill>
                <a:latin typeface="Arial"/>
              </a:defRPr>
            </a:pPr>
            <a:r>
              <a:t>CHAT PROMPT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6120" y="4370832"/>
            <a:ext cx="7223760" cy="320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2200" b="1">
                <a:solidFill>
                  <a:srgbClr val="111111"/>
                </a:solidFill>
                <a:latin typeface="Arial"/>
              </a:defRPr>
            </a:pPr>
            <a:r>
              <a:t>What is the #1 reason your phone is not ringing?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6120" y="4773168"/>
            <a:ext cx="6766560" cy="2377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500" b="0">
                <a:solidFill>
                  <a:srgbClr val="626262"/>
                </a:solidFill>
                <a:latin typeface="Arial"/>
              </a:defRPr>
            </a:pPr>
            <a:r>
              <a:t>No essay required. Drop the honest answer in chat.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 b="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1072" y="6647688"/>
            <a:ext cx="224612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 dirty="0">
                <a:solidFill>
                  <a:srgbClr val="FFFFFF"/>
                </a:solidFill>
                <a:latin typeface="Aptos"/>
              </a:rPr>
              <a:t>Ken Konyshak | kkonyshak@us.divessi.com | </a:t>
            </a:r>
            <a:r>
              <a:rPr lang="en-US" sz="750" dirty="0" smtClean="0">
                <a:solidFill>
                  <a:srgbClr val="FFFFFF"/>
                </a:solidFill>
                <a:latin typeface="Aptos"/>
              </a:rPr>
              <a:t>20</a:t>
            </a:r>
            <a:endParaRPr sz="7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square" lIns="128016" tIns="73152" rIns="128016" bIns="73152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Using Hashtags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square" lIns="128016" tIns="73152" rIns="128016" bIns="73152">
            <a:spAutoFit/>
          </a:bodyPr>
          <a:lstStyle/>
          <a:p>
            <a:r>
              <a:rPr sz="1600" b="0">
                <a:solidFill>
                  <a:srgbClr val="5C5C5C"/>
                </a:solidFill>
                <a:latin typeface="Aptos"/>
              </a:rPr>
              <a:t>Helpful for discovery. Not a substitute for a real offer.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481328"/>
            <a:ext cx="5257800" cy="150876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09728" rIns="146304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What They Help With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Categorize posts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Improve local discovery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Signal the audience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Help public posts surface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17920" y="1481328"/>
            <a:ext cx="5257800" cy="1508760"/>
          </a:xfrm>
          <a:prstGeom prst="roundRect">
            <a:avLst/>
          </a:prstGeom>
          <a:solidFill>
            <a:srgbClr val="F6F6F6"/>
          </a:solidFill>
          <a:ln w="1524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09728" rIns="146304" bIns="91440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What They Do Not Fix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Boring offers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Confusing messages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Weak follow-up</a:t>
            </a:r>
          </a:p>
          <a:p>
            <a:r>
              <a:rPr sz="1650">
                <a:solidFill>
                  <a:srgbClr val="222222"/>
                </a:solidFill>
                <a:latin typeface="Aptos"/>
              </a:rPr>
              <a:t>• One-and-done posting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" y="3310128"/>
            <a:ext cx="10744200" cy="123444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18872" rtlCol="0" anchor="ctr"/>
          <a:lstStyle/>
          <a:p>
            <a:pPr>
              <a:spcAft>
                <a:spcPts val="400"/>
              </a:spcAft>
            </a:pPr>
            <a:r>
              <a:rPr sz="2000" dirty="0">
                <a:solidFill>
                  <a:srgbClr val="222222"/>
                </a:solidFill>
                <a:latin typeface="Aptos"/>
              </a:rPr>
              <a:t>1. Program:  #</a:t>
            </a:r>
            <a:r>
              <a:rPr sz="2000" dirty="0" err="1">
                <a:solidFill>
                  <a:srgbClr val="222222"/>
                </a:solidFill>
                <a:latin typeface="Aptos"/>
              </a:rPr>
              <a:t>TryScuba</a:t>
            </a:r>
            <a:r>
              <a:rPr sz="2000" dirty="0">
                <a:solidFill>
                  <a:srgbClr val="222222"/>
                </a:solidFill>
                <a:latin typeface="Aptos"/>
              </a:rPr>
              <a:t>  #</a:t>
            </a:r>
            <a:r>
              <a:rPr sz="2000" dirty="0" err="1" smtClean="0">
                <a:solidFill>
                  <a:srgbClr val="222222"/>
                </a:solidFill>
                <a:latin typeface="Aptos"/>
              </a:rPr>
              <a:t>LearnToDive</a:t>
            </a:r>
            <a:endParaRPr lang="en-US" sz="2000" dirty="0" smtClean="0">
              <a:solidFill>
                <a:srgbClr val="222222"/>
              </a:solidFill>
              <a:latin typeface="Aptos"/>
            </a:endParaRPr>
          </a:p>
          <a:p>
            <a:pPr>
              <a:spcAft>
                <a:spcPts val="400"/>
              </a:spcAft>
            </a:pPr>
            <a:r>
              <a:rPr sz="2000" dirty="0" smtClean="0">
                <a:solidFill>
                  <a:srgbClr val="222222"/>
                </a:solidFill>
                <a:latin typeface="Aptos"/>
              </a:rPr>
              <a:t>2</a:t>
            </a:r>
            <a:r>
              <a:rPr sz="2000" dirty="0">
                <a:solidFill>
                  <a:srgbClr val="222222"/>
                </a:solidFill>
                <a:latin typeface="Aptos"/>
              </a:rPr>
              <a:t>. Audience:  #</a:t>
            </a:r>
            <a:r>
              <a:rPr sz="2000" dirty="0" err="1">
                <a:solidFill>
                  <a:srgbClr val="222222"/>
                </a:solidFill>
                <a:latin typeface="Aptos"/>
              </a:rPr>
              <a:t>FamilyFun</a:t>
            </a:r>
            <a:r>
              <a:rPr sz="2000" dirty="0">
                <a:solidFill>
                  <a:srgbClr val="222222"/>
                </a:solidFill>
                <a:latin typeface="Aptos"/>
              </a:rPr>
              <a:t>  #</a:t>
            </a:r>
            <a:r>
              <a:rPr sz="2000" dirty="0" err="1">
                <a:solidFill>
                  <a:srgbClr val="222222"/>
                </a:solidFill>
                <a:latin typeface="Aptos"/>
              </a:rPr>
              <a:t>DateNightIdeas</a:t>
            </a:r>
            <a:r>
              <a:rPr sz="2000" dirty="0">
                <a:solidFill>
                  <a:srgbClr val="222222"/>
                </a:solidFill>
                <a:latin typeface="Aptos"/>
              </a:rPr>
              <a:t>  #Adventure</a:t>
            </a:r>
          </a:p>
          <a:p>
            <a:r>
              <a:rPr sz="2000" dirty="0">
                <a:solidFill>
                  <a:srgbClr val="222222"/>
                </a:solidFill>
                <a:latin typeface="Aptos"/>
              </a:rPr>
              <a:t>3. Local:  #[City]Events  #[City]</a:t>
            </a:r>
            <a:r>
              <a:rPr sz="2000" dirty="0" err="1">
                <a:solidFill>
                  <a:srgbClr val="222222"/>
                </a:solidFill>
                <a:latin typeface="Aptos"/>
              </a:rPr>
              <a:t>ThingsToDo</a:t>
            </a:r>
            <a:r>
              <a:rPr sz="2000" dirty="0">
                <a:solidFill>
                  <a:srgbClr val="222222"/>
                </a:solidFill>
                <a:latin typeface="Aptos"/>
              </a:rPr>
              <a:t>  #[City]Families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5840" y="4937760"/>
            <a:ext cx="10149840" cy="566928"/>
          </a:xfrm>
          <a:prstGeom prst="roundRect">
            <a:avLst/>
          </a:prstGeom>
          <a:solidFill>
            <a:srgbClr val="000000"/>
          </a:solidFill>
          <a:ln w="1905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73152" rIns="128016" bIns="73152"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Aptos"/>
              </a:rPr>
              <a:t>Use 5–10 focused hashtags. Mix broad + local. Then stop decorating and follow up.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25880" y="5669280"/>
            <a:ext cx="9509760" cy="457200"/>
          </a:xfrm>
          <a:prstGeom prst="roundRect">
            <a:avLst/>
          </a:prstGeom>
          <a:solidFill>
            <a:srgbClr val="E3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73152" rIns="128016" bIns="73152" rtlCol="0" anchor="ctr"/>
          <a:lstStyle/>
          <a:p>
            <a:pPr algn="ctr"/>
            <a:r>
              <a:rPr sz="1700" b="1">
                <a:solidFill>
                  <a:srgbClr val="FFFFFF"/>
                </a:solidFill>
                <a:latin typeface="Aptos"/>
              </a:rPr>
              <a:t>Hashtags support the post. The offer still has to do the work.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The Follow-Up Is Where the Money Usually Lives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The first reply is not the win. The follow-up turns curiosity into 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1072" y="6647688"/>
            <a:ext cx="224612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 dirty="0">
                <a:solidFill>
                  <a:srgbClr val="FFFFFF"/>
                </a:solidFill>
                <a:latin typeface="Aptos"/>
              </a:rPr>
              <a:t>Ken Konyshak | kkonyshak@us.divessi.com | </a:t>
            </a:r>
            <a:r>
              <a:rPr sz="750" dirty="0" smtClean="0">
                <a:solidFill>
                  <a:srgbClr val="FFFFFF"/>
                </a:solidFill>
                <a:latin typeface="Aptos"/>
              </a:rPr>
              <a:t>2</a:t>
            </a:r>
            <a:r>
              <a:rPr lang="en-US" sz="750" dirty="0" smtClean="0">
                <a:solidFill>
                  <a:srgbClr val="FFFFFF"/>
                </a:solidFill>
                <a:latin typeface="Aptos"/>
              </a:rPr>
              <a:t>1</a:t>
            </a:r>
            <a:endParaRPr sz="7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240" y="1554480"/>
            <a:ext cx="5212080" cy="3566160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Ask Better Follow-Up Questions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When are you traveling?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How many people may be interested?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Full certification or pool experience first?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Already certified but rusty?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Would a private group date help?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554480"/>
            <a:ext cx="5212080" cy="3566160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200" b="1">
                <a:solidFill>
                  <a:srgbClr val="000000"/>
                </a:solidFill>
                <a:latin typeface="Aptos"/>
              </a:rPr>
              <a:t>Capture the Basics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Name and best contact method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Travel or event date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Program interest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Referral source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t>• Next promised follow-up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08760" y="5440680"/>
            <a:ext cx="9144000" cy="502920"/>
          </a:xfrm>
          <a:prstGeom prst="roundRect">
            <a:avLst/>
          </a:prstGeom>
          <a:solidFill>
            <a:srgbClr val="E30000"/>
          </a:solidFill>
          <a:ln w="1651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1900" b="1">
                <a:solidFill>
                  <a:srgbClr val="FFFFFF"/>
                </a:solidFill>
                <a:latin typeface="Aptos"/>
              </a:rPr>
              <a:t>If nobody owns the follow-up, the lead quietly dies in the inbox.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What Kills This Before It Starts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A quick list of things that make good ideas die quietly.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1072" y="6647688"/>
            <a:ext cx="224612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 dirty="0">
                <a:solidFill>
                  <a:srgbClr val="FFFFFF"/>
                </a:solidFill>
                <a:latin typeface="Aptos"/>
              </a:rPr>
              <a:t>Ken Konyshak | kkonyshak@us.divessi.com | </a:t>
            </a:r>
            <a:r>
              <a:rPr lang="en-US" sz="750" dirty="0" smtClean="0">
                <a:solidFill>
                  <a:srgbClr val="FFFFFF"/>
                </a:solidFill>
                <a:latin typeface="Aptos"/>
              </a:rPr>
              <a:t>22</a:t>
            </a:r>
            <a:endParaRPr sz="7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1508760"/>
            <a:ext cx="5303520" cy="1455504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400" b="1" dirty="0">
                <a:solidFill>
                  <a:srgbClr val="000000"/>
                </a:solidFill>
                <a:latin typeface="Aptos"/>
              </a:rPr>
              <a:t>Promoting Everything</a:t>
            </a:r>
          </a:p>
          <a:p>
            <a:pPr>
              <a:spcBef>
                <a:spcPts val="600"/>
              </a:spcBef>
            </a:pPr>
            <a:r>
              <a:rPr dirty="0">
                <a:solidFill>
                  <a:srgbClr val="222222"/>
                </a:solidFill>
                <a:latin typeface="Aptos"/>
              </a:rPr>
              <a:t>If the post mentions every program, nobody knows what to do next. Pick one audience and one offer.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9632" y="1508760"/>
            <a:ext cx="5303520" cy="1455504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400" b="1" dirty="0">
                <a:solidFill>
                  <a:srgbClr val="000000"/>
                </a:solidFill>
                <a:latin typeface="Aptos"/>
              </a:rPr>
              <a:t>Talking Only to Divers</a:t>
            </a:r>
          </a:p>
          <a:p>
            <a:pPr>
              <a:spcBef>
                <a:spcPts val="600"/>
              </a:spcBef>
            </a:pPr>
            <a:r>
              <a:rPr dirty="0">
                <a:solidFill>
                  <a:srgbClr val="222222"/>
                </a:solidFill>
                <a:latin typeface="Aptos"/>
              </a:rPr>
              <a:t>Non-divers do not speak in course codes. Talk like a normal human.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7512" y="3097856"/>
            <a:ext cx="5303520" cy="1430383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400" b="1" dirty="0">
                <a:solidFill>
                  <a:srgbClr val="000000"/>
                </a:solidFill>
                <a:latin typeface="Aptos"/>
              </a:rPr>
              <a:t>No Follow-Up Owner</a:t>
            </a:r>
          </a:p>
          <a:p>
            <a:pPr>
              <a:spcBef>
                <a:spcPts val="600"/>
              </a:spcBef>
            </a:pPr>
            <a:r>
              <a:rPr dirty="0">
                <a:solidFill>
                  <a:srgbClr val="222222"/>
                </a:solidFill>
                <a:latin typeface="Aptos"/>
              </a:rPr>
              <a:t>If nobody owns the follow-up, the lead quietly dies in the inbox.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9632" y="3089315"/>
            <a:ext cx="5303520" cy="1447465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400" b="1" dirty="0">
                <a:solidFill>
                  <a:srgbClr val="000000"/>
                </a:solidFill>
                <a:latin typeface="Aptos"/>
              </a:rPr>
              <a:t>No Next Step</a:t>
            </a:r>
          </a:p>
          <a:p>
            <a:pPr>
              <a:spcBef>
                <a:spcPts val="600"/>
              </a:spcBef>
            </a:pPr>
            <a:r>
              <a:rPr dirty="0">
                <a:solidFill>
                  <a:srgbClr val="222222"/>
                </a:solidFill>
                <a:latin typeface="Aptos"/>
              </a:rPr>
              <a:t>“Call us for details” is weaker than “message us to reserve the next pool date.”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20240" y="4892040"/>
            <a:ext cx="8412480" cy="594360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300" b="1">
                <a:solidFill>
                  <a:srgbClr val="FFFFFF"/>
                </a:solidFill>
                <a:latin typeface="Aptos"/>
              </a:rPr>
              <a:t>Marketing dies when nobody owns the next step.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611112"/>
            <a:ext cx="12191999" cy="24688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20040" y="6665976"/>
            <a:ext cx="3108960" cy="13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750" b="0">
                <a:solidFill>
                  <a:srgbClr val="FFFFFF"/>
                </a:solidFill>
                <a:latin typeface="Arial"/>
              </a:defRPr>
            </a:pPr>
            <a:r>
              <a:t>Build Your Customer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6665976"/>
            <a:ext cx="4206240" cy="13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sz="750" dirty="0">
                <a:solidFill>
                  <a:srgbClr val="FFFFFF"/>
                </a:solidFill>
                <a:latin typeface="Aptos"/>
              </a:rPr>
              <a:t>Ken Konyshak | kkonyshak@us.divessi.com | </a:t>
            </a:r>
            <a:r>
              <a:rPr sz="750" dirty="0" smtClean="0">
                <a:solidFill>
                  <a:srgbClr val="FFFFFF"/>
                </a:solidFill>
                <a:latin typeface="Aptos"/>
              </a:rPr>
              <a:t>2</a:t>
            </a:r>
            <a:r>
              <a:rPr lang="en-US" sz="750" dirty="0">
                <a:solidFill>
                  <a:srgbClr val="FFFFFF"/>
                </a:solidFill>
                <a:latin typeface="Aptos"/>
              </a:rPr>
              <a:t>3</a:t>
            </a:r>
            <a:endParaRPr sz="7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502920"/>
            <a:ext cx="10972800" cy="5029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3200" b="1">
                <a:solidFill>
                  <a:srgbClr val="111111"/>
                </a:solidFill>
                <a:latin typeface="Arial"/>
              </a:defRPr>
            </a:pPr>
            <a:r>
              <a:t>THE BOTTOM 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" y="1069848"/>
            <a:ext cx="10881360" cy="3657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900" b="1">
                <a:solidFill>
                  <a:srgbClr val="E30613"/>
                </a:solidFill>
                <a:latin typeface="Arial"/>
              </a:defRPr>
            </a:pPr>
            <a:r>
              <a:t>Create customer contact first. Registrations come after conversations.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05840" y="1874519"/>
            <a:ext cx="10149840" cy="713232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234440" y="1978268"/>
            <a:ext cx="502920" cy="3108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2500" b="1">
                <a:solidFill>
                  <a:srgbClr val="E30613"/>
                </a:solidFill>
                <a:latin typeface="Arial"/>
              </a:defRPr>
            </a:pPr>
            <a:r>
              <a:rPr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519" y="2011679"/>
            <a:ext cx="329184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900" b="1">
                <a:solidFill>
                  <a:srgbClr val="111111"/>
                </a:solidFill>
                <a:latin typeface="Arial"/>
              </a:defRPr>
            </a:pPr>
            <a:r>
              <a:t>Choose an audience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2039111"/>
            <a:ext cx="5394960" cy="2286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550" b="0">
                <a:solidFill>
                  <a:srgbClr val="626262"/>
                </a:solidFill>
                <a:latin typeface="Arial"/>
              </a:defRPr>
            </a:pPr>
            <a:r>
              <a:rPr sz="1600" dirty="0"/>
              <a:t>Travelers</a:t>
            </a:r>
            <a:r>
              <a:rPr dirty="0"/>
              <a:t>. Families. Groups. Inactive divers.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05840" y="2743199"/>
            <a:ext cx="10149840" cy="713232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234440" y="2844485"/>
            <a:ext cx="502920" cy="3108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2500" b="1">
                <a:solidFill>
                  <a:srgbClr val="E30613"/>
                </a:solidFill>
                <a:latin typeface="Arial"/>
              </a:defRPr>
            </a:pPr>
            <a:r>
              <a:rPr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4519" y="2880359"/>
            <a:ext cx="329184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900" b="1">
                <a:solidFill>
                  <a:srgbClr val="111111"/>
                </a:solidFill>
                <a:latin typeface="Arial"/>
              </a:defRPr>
            </a:pPr>
            <a:r>
              <a:t>Make one clear offer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2907791"/>
            <a:ext cx="5394960" cy="2286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550" b="0">
                <a:solidFill>
                  <a:srgbClr val="626262"/>
                </a:solidFill>
                <a:latin typeface="Arial"/>
              </a:defRPr>
            </a:pPr>
            <a:r>
              <a:rPr sz="1600"/>
              <a:t>Try Scuba. Refresher. Gear fitting. Prep session.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05840" y="3611879"/>
            <a:ext cx="10149840" cy="868680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234440" y="3776471"/>
            <a:ext cx="502920" cy="3108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2500" b="1">
                <a:solidFill>
                  <a:srgbClr val="E30613"/>
                </a:solidFill>
                <a:latin typeface="Arial"/>
              </a:defRPr>
            </a:pPr>
            <a: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4519" y="3749039"/>
            <a:ext cx="329184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900" b="1">
                <a:solidFill>
                  <a:srgbClr val="111111"/>
                </a:solidFill>
                <a:latin typeface="Arial"/>
              </a:defRPr>
            </a:pPr>
            <a:r>
              <a:t>Make the next step obvious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3890771"/>
            <a:ext cx="5394960" cy="2286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550" b="0">
                <a:solidFill>
                  <a:srgbClr val="626262"/>
                </a:solidFill>
                <a:latin typeface="Arial"/>
              </a:defRPr>
            </a:pPr>
            <a:r>
              <a:rPr sz="1600" dirty="0"/>
              <a:t>Call</a:t>
            </a:r>
            <a:r>
              <a:rPr dirty="0"/>
              <a:t>. Message. Register interest. Reserve a date.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5840" y="4694388"/>
            <a:ext cx="10058400" cy="731520"/>
          </a:xfrm>
          <a:prstGeom prst="roundRect">
            <a:avLst/>
          </a:prstGeom>
          <a:solidFill>
            <a:srgbClr val="1111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280160" y="4846320"/>
            <a:ext cx="9601200" cy="2560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2100" b="1">
                <a:solidFill>
                  <a:srgbClr val="FFFFFF"/>
                </a:solidFill>
                <a:latin typeface="Arial"/>
              </a:defRPr>
            </a:pPr>
            <a:r>
              <a:t>Stop waiting for the phone to ring. Give people a reason to call.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687568"/>
            <a:ext cx="1280160" cy="3108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2600" b="1">
                <a:solidFill>
                  <a:srgbClr val="E30613"/>
                </a:solidFill>
                <a:latin typeface="Arial"/>
              </a:defRPr>
            </a:pPr>
            <a:r>
              <a:t>Q&amp;A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74519" y="5760720"/>
            <a:ext cx="5943600" cy="2560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550" b="0">
                <a:solidFill>
                  <a:srgbClr val="111111"/>
                </a:solidFill>
                <a:latin typeface="Arial"/>
              </a:defRPr>
            </a:pPr>
            <a:r>
              <a:t>Ken Konyshak  |  kkonyshak@us.divessi.com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320040"/>
            <a:ext cx="10789920" cy="457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2800" b="1">
                <a:solidFill>
                  <a:srgbClr val="111111"/>
                </a:solidFill>
                <a:latin typeface="Arial"/>
              </a:defRPr>
            </a:pPr>
            <a:r>
              <a:t>Disclaimer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804672"/>
            <a:ext cx="10424160" cy="320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550" b="0">
                <a:solidFill>
                  <a:srgbClr val="626262"/>
                </a:solidFill>
                <a:latin typeface="Arial"/>
              </a:defRPr>
            </a:pPr>
            <a:r>
              <a:t>General guidance for SSI Training Centers.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6665976"/>
            <a:ext cx="3108960" cy="13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750" b="0">
                <a:solidFill>
                  <a:srgbClr val="FFFFFF"/>
                </a:solidFill>
                <a:latin typeface="Arial"/>
              </a:defRPr>
            </a:pPr>
            <a:r>
              <a:t>Build Your Customer 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665976"/>
            <a:ext cx="4206240" cy="13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sz="750" dirty="0">
                <a:solidFill>
                  <a:srgbClr val="FFFFFF"/>
                </a:solidFill>
                <a:latin typeface="Aptos"/>
              </a:rPr>
              <a:t>Ken Konyshak | kkonyshak@us.divessi.com | </a:t>
            </a:r>
            <a:r>
              <a:rPr sz="750" dirty="0" smtClean="0">
                <a:solidFill>
                  <a:srgbClr val="FFFFFF"/>
                </a:solidFill>
                <a:latin typeface="Aptos"/>
              </a:rPr>
              <a:t>2</a:t>
            </a:r>
            <a:r>
              <a:rPr lang="en-US" sz="750" dirty="0">
                <a:solidFill>
                  <a:srgbClr val="FFFFFF"/>
                </a:solidFill>
                <a:latin typeface="Aptos"/>
              </a:rPr>
              <a:t>4</a:t>
            </a:r>
            <a:endParaRPr sz="750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25880"/>
            <a:ext cx="292608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2000" b="1">
                <a:solidFill>
                  <a:srgbClr val="E30613"/>
                </a:solidFill>
                <a:latin typeface="Arial"/>
              </a:defRPr>
            </a:pPr>
            <a:r>
              <a:t>General Guidance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737360"/>
            <a:ext cx="10241280" cy="822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600" b="0">
                <a:solidFill>
                  <a:srgbClr val="111111"/>
                </a:solidFill>
                <a:latin typeface="Arial"/>
              </a:defRPr>
            </a:pPr>
            <a:r>
              <a:t>This presentation is intended as a general business-development resource for SSI Training Centers. Ideas, examples, and templates should be adapted to each center’s local market, staffing, facility access, training schedule, and business model.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816352"/>
            <a:ext cx="530352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2000" b="1">
                <a:solidFill>
                  <a:srgbClr val="E30613"/>
                </a:solidFill>
                <a:latin typeface="Arial"/>
              </a:defRPr>
            </a:pPr>
            <a:r>
              <a:t>Standards, Safety, and Requirements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227832"/>
            <a:ext cx="10241280" cy="685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600" b="0">
                <a:solidFill>
                  <a:srgbClr val="111111"/>
                </a:solidFill>
                <a:latin typeface="Arial"/>
              </a:defRPr>
            </a:pPr>
            <a:r>
              <a:t>All training activities, promotional programs, and customer experiences must be conducted in accordance with current SSI Training Standards, applicable laws, insurance requirements, facility rules, and safe industry practices.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4224528"/>
            <a:ext cx="420624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2000" b="1">
                <a:solidFill>
                  <a:srgbClr val="E30613"/>
                </a:solidFill>
                <a:latin typeface="Arial"/>
              </a:defRPr>
            </a:pPr>
            <a:r>
              <a:t>No Guaranteed 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636008"/>
            <a:ext cx="10241280" cy="685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defRPr sz="1600" b="0">
                <a:solidFill>
                  <a:srgbClr val="111111"/>
                </a:solidFill>
                <a:latin typeface="Arial"/>
              </a:defRPr>
            </a:pPr>
            <a:r>
              <a:t>This presentation does not guarantee specific sales results, student registrations, revenue, or customer response. Each Training Center is responsible for how it markets, prices, promotes, schedules, and delivers its programs.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20240" y="5513832"/>
            <a:ext cx="8412480" cy="621792"/>
          </a:xfrm>
          <a:prstGeom prst="roundRect">
            <a:avLst/>
          </a:prstGeom>
          <a:solidFill>
            <a:srgbClr val="1111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103120" y="5669280"/>
            <a:ext cx="8046720" cy="1828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1500" b="1">
                <a:solidFill>
                  <a:srgbClr val="FFFFFF"/>
                </a:solidFill>
                <a:latin typeface="Arial"/>
              </a:defRPr>
            </a:pPr>
            <a:r>
              <a:t>Prepared by Ken Konyshak  |  kkonyshak@us.divessi.com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97886-F5C2-8253-D426-33E4E3C4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1523785" cy="1143000"/>
          </a:xfrm>
        </p:spPr>
        <p:txBody>
          <a:bodyPr/>
          <a:lstStyle/>
          <a:p>
            <a:r>
              <a:rPr lang="en-US" dirty="0"/>
              <a:t>SSI NE Region Communication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="" xmlns:a16="http://schemas.microsoft.com/office/drawing/2014/main" id="{735C105B-219C-67B9-1BB3-437037DD46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65112" y="1147719"/>
            <a:ext cx="6837876" cy="456303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C5B1C3-F0AF-0055-FD41-B98FF89B1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87" y="1646731"/>
            <a:ext cx="617422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Area </a:t>
            </a:r>
            <a:r>
              <a:rPr lang="en-US" sz="3600" b="1" dirty="0">
                <a:solidFill>
                  <a:srgbClr val="FF0000"/>
                </a:solidFill>
              </a:rPr>
              <a:t>Monthly Newsletter</a:t>
            </a:r>
          </a:p>
          <a:p>
            <a:r>
              <a:rPr lang="en-US" dirty="0" smtClean="0">
                <a:hlinkClick r:id="rId4"/>
              </a:rPr>
              <a:t>http://www.div3rken.com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Add to your list of FRIENDLY senders:</a:t>
            </a:r>
            <a:endParaRPr lang="en-US" b="1" dirty="0">
              <a:hlinkClick r:id="rId5"/>
            </a:endParaRPr>
          </a:p>
          <a:p>
            <a:r>
              <a:rPr lang="en-US" dirty="0">
                <a:hlinkClick r:id="rId5"/>
              </a:rPr>
              <a:t>kkonyshak@us.divessi.com</a:t>
            </a:r>
            <a:endParaRPr lang="en-US" dirty="0"/>
          </a:p>
          <a:p>
            <a:r>
              <a:rPr lang="en-US" dirty="0">
                <a:hlinkClick r:id="rId6"/>
              </a:rPr>
              <a:t>ken@div3rken.com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1260067" cy="1143000"/>
          </a:xfrm>
        </p:spPr>
        <p:txBody>
          <a:bodyPr/>
          <a:lstStyle/>
          <a:p>
            <a:r>
              <a:rPr lang="en-US" dirty="0" smtClean="0"/>
              <a:t>Professional Final Exam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7" y="1417638"/>
            <a:ext cx="6372480" cy="470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7973" y="1423706"/>
            <a:ext cx="563205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Beginning June 8</a:t>
            </a:r>
          </a:p>
          <a:p>
            <a:r>
              <a:rPr lang="en-US" dirty="0" smtClean="0"/>
              <a:t>All dive pros required to pass prior to certification</a:t>
            </a:r>
          </a:p>
          <a:p>
            <a:pPr lvl="1"/>
            <a:r>
              <a:rPr lang="en-US" dirty="0" smtClean="0"/>
              <a:t>No fee</a:t>
            </a:r>
          </a:p>
          <a:p>
            <a:pPr lvl="1"/>
            <a:r>
              <a:rPr lang="en-US" dirty="0" smtClean="0"/>
              <a:t>Automatically assigned upon pro course registration</a:t>
            </a:r>
          </a:p>
          <a:p>
            <a:r>
              <a:rPr lang="en-US" dirty="0" smtClean="0"/>
              <a:t>All current pros are unaffected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Recommended</a:t>
            </a:r>
            <a:r>
              <a:rPr lang="en-US" dirty="0" smtClean="0"/>
              <a:t> all current pros read &amp; complete for certification but not mandatory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7578" y="399444"/>
            <a:ext cx="858814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5800" b="1" dirty="0">
                <a:solidFill>
                  <a:srgbClr val="FFFFFF"/>
                </a:solidFill>
                <a:latin typeface="Aptos"/>
              </a:rPr>
              <a:t>BUILD YOUR
CUSTOMER 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7578" y="2326808"/>
            <a:ext cx="6718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FFFFFF"/>
                </a:solidFill>
                <a:latin typeface="Aptos"/>
              </a:rPr>
              <a:t>A practical Zoom session for dive centers that need more conversations, more new students, and fewer “hope the phone rings” marketing plans.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87578" y="3479022"/>
            <a:ext cx="4663440" cy="838005"/>
          </a:xfrm>
          <a:prstGeom prst="roundRect">
            <a:avLst/>
          </a:prstGeom>
          <a:solidFill>
            <a:srgbClr val="E30000"/>
          </a:solidFill>
          <a:ln w="1651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200" b="1">
                <a:solidFill>
                  <a:srgbClr val="FFFFFF"/>
                </a:solidFill>
                <a:latin typeface="Aptos"/>
              </a:rPr>
              <a:t>Create contact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87578" y="4467980"/>
            <a:ext cx="4663440" cy="835533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200" b="1" dirty="0">
                <a:solidFill>
                  <a:srgbClr val="FFFFFF"/>
                </a:solidFill>
                <a:latin typeface="Aptos"/>
              </a:rPr>
              <a:t>Registrations come after conversations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7578" y="5604309"/>
            <a:ext cx="5204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dirty="0">
                <a:solidFill>
                  <a:srgbClr val="FFFFFF"/>
                </a:solidFill>
                <a:latin typeface="Aptos"/>
              </a:rPr>
              <a:t>Ken Konyshak | kkonyshak@us.divessi.com</a:t>
            </a:r>
          </a:p>
        </p:txBody>
      </p:sp>
    </p:spTree>
    <p:extLst>
      <p:ext uri="{BB962C8B-B14F-4D97-AF65-F5344CB8AC3E}">
        <p14:creationId xmlns:p14="http://schemas.microsoft.com/office/powerpoint/2010/main" val="17529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" y="219456"/>
            <a:ext cx="10972800" cy="393192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2700" b="1">
                <a:solidFill>
                  <a:srgbClr val="000000"/>
                </a:solidFill>
                <a:latin typeface="Arial"/>
              </a:rPr>
              <a:t>Today’s 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768" y="658368"/>
            <a:ext cx="10972800" cy="310896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400" b="0">
                <a:solidFill>
                  <a:srgbClr val="5A5A5A"/>
                </a:solidFill>
                <a:latin typeface="Arial"/>
              </a:rPr>
              <a:t>Four moves. Simple enough to use immediately, structured enough to repeat.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1280160"/>
            <a:ext cx="640080" cy="640080"/>
          </a:xfrm>
          <a:prstGeom prst="ellipse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85800" y="1417320"/>
            <a:ext cx="64008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00200" y="1234440"/>
            <a:ext cx="978408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0200" y="1234440"/>
            <a:ext cx="82296" cy="777240"/>
          </a:xfrm>
          <a:prstGeom prst="rect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764792" y="1362456"/>
            <a:ext cx="946404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900" b="1">
                <a:solidFill>
                  <a:srgbClr val="000000"/>
                </a:solidFill>
                <a:latin typeface="Arial"/>
              </a:rPr>
              <a:t>Pick the Audience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4792" y="1737360"/>
            <a:ext cx="9464040" cy="210311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Arial"/>
              </a:rPr>
              <a:t>Pre-trip, experience, or reactivation.</a:t>
            </a:r>
          </a:p>
        </p:txBody>
      </p:sp>
      <p:sp>
        <p:nvSpPr>
          <p:cNvPr id="14" name="Oval 13"/>
          <p:cNvSpPr/>
          <p:nvPr/>
        </p:nvSpPr>
        <p:spPr>
          <a:xfrm>
            <a:off x="685800" y="2377439"/>
            <a:ext cx="640080" cy="640080"/>
          </a:xfrm>
          <a:prstGeom prst="ellipse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85800" y="2514600"/>
            <a:ext cx="64008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00200" y="2331720"/>
            <a:ext cx="978408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600200" y="2331720"/>
            <a:ext cx="82296" cy="777240"/>
          </a:xfrm>
          <a:prstGeom prst="rect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764792" y="2459736"/>
            <a:ext cx="946404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900" b="1">
                <a:solidFill>
                  <a:srgbClr val="000000"/>
                </a:solidFill>
                <a:latin typeface="Arial"/>
              </a:rPr>
              <a:t>Build One Offer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792" y="2834639"/>
            <a:ext cx="9464040" cy="210311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Arial"/>
              </a:rPr>
              <a:t>One clear next step for one group.</a:t>
            </a:r>
          </a:p>
        </p:txBody>
      </p:sp>
      <p:sp>
        <p:nvSpPr>
          <p:cNvPr id="20" name="Oval 19"/>
          <p:cNvSpPr/>
          <p:nvPr/>
        </p:nvSpPr>
        <p:spPr>
          <a:xfrm>
            <a:off x="685800" y="3474720"/>
            <a:ext cx="640080" cy="640080"/>
          </a:xfrm>
          <a:prstGeom prst="ellipse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85800" y="3611880"/>
            <a:ext cx="64008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00200" y="3429000"/>
            <a:ext cx="978408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600200" y="3429000"/>
            <a:ext cx="82296" cy="777240"/>
          </a:xfrm>
          <a:prstGeom prst="rect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764792" y="3557016"/>
            <a:ext cx="946404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900" b="1">
                <a:solidFill>
                  <a:srgbClr val="000000"/>
                </a:solidFill>
                <a:latin typeface="Arial"/>
              </a:rPr>
              <a:t>Put It Where They 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4792" y="3931920"/>
            <a:ext cx="9464040" cy="210311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Arial"/>
              </a:rPr>
              <a:t>Local groups, schools, gyms, HR teams, parent pages, activity networks, and some travel partners.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" y="4572000"/>
            <a:ext cx="640080" cy="640080"/>
          </a:xfrm>
          <a:prstGeom prst="ellipse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85800" y="4709160"/>
            <a:ext cx="64008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00200" y="4526280"/>
            <a:ext cx="978408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1600200" y="4526280"/>
            <a:ext cx="82296" cy="777240"/>
          </a:xfrm>
          <a:prstGeom prst="rect">
            <a:avLst/>
          </a:prstGeom>
          <a:solidFill>
            <a:srgbClr val="DD0000"/>
          </a:solidFill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764792" y="4654296"/>
            <a:ext cx="9464040" cy="274320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900" b="1">
                <a:solidFill>
                  <a:srgbClr val="000000"/>
                </a:solidFill>
                <a:latin typeface="Arial"/>
              </a:rPr>
              <a:t>Follow Up Fast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64792" y="5029200"/>
            <a:ext cx="9464040" cy="210311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Arial"/>
              </a:rPr>
              <a:t>Questions create the path from curiosity to action.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05840" y="5623560"/>
            <a:ext cx="10058400" cy="502920"/>
          </a:xfrm>
          <a:prstGeom prst="round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1390691" y="5727159"/>
            <a:ext cx="9288697" cy="313932"/>
          </a:xfrm>
          <a:prstGeom prst="rect">
            <a:avLst/>
          </a:prstGeom>
          <a:noFill/>
        </p:spPr>
        <p:txBody>
          <a:bodyPr wrap="none" lIns="27432" tIns="18288" rIns="27432" bIns="18288" anchor="t">
            <a:spAutoFit/>
          </a:bodyPr>
          <a:lstStyle/>
          <a:p>
            <a:pPr algn="ctr"/>
            <a:r>
              <a:rPr b="1" dirty="0">
                <a:solidFill>
                  <a:srgbClr val="FFFFFF"/>
                </a:solidFill>
                <a:latin typeface="Arial"/>
              </a:rPr>
              <a:t>The whole session is about creating conversations before registrations can happen.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46304"/>
          </a:xfrm>
          <a:prstGeom prst="rect">
            <a:avLst/>
          </a:prstGeom>
          <a:solidFill>
            <a:srgbClr val="E3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2194560"/>
            <a:ext cx="10789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Aptos"/>
              </a:rPr>
              <a:t>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3218688"/>
            <a:ext cx="1060704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100">
                <a:solidFill>
                  <a:srgbClr val="FFFFFF"/>
                </a:solidFill>
                <a:latin typeface="Aptos"/>
              </a:rPr>
              <a:t>Three customer lanes make vague marketing much easier to manage.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46304"/>
          </a:xfrm>
          <a:prstGeom prst="rect">
            <a:avLst/>
          </a:prstGeom>
          <a:solidFill>
            <a:srgbClr val="E3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The Three Lanes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Pick the lane that fits your market this week. Do not promote everything to everyone.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1645920"/>
            <a:ext cx="3429000" cy="22860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000" b="1" dirty="0">
                <a:solidFill>
                  <a:srgbClr val="000000"/>
                </a:solidFill>
                <a:latin typeface="Aptos"/>
              </a:rPr>
              <a:t>Pre-Trip Customers</a:t>
            </a:r>
          </a:p>
          <a:p>
            <a:pPr>
              <a:spcBef>
                <a:spcPts val="600"/>
              </a:spcBef>
            </a:pPr>
            <a:r>
              <a:rPr sz="1800" dirty="0">
                <a:solidFill>
                  <a:srgbClr val="222222"/>
                </a:solidFill>
                <a:latin typeface="Aptos"/>
              </a:rPr>
              <a:t>People planning vacations, resort stays, lake weekends, honeymoons, family trips, or “maybe I’ll try scuba” moments.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89120" y="1645920"/>
            <a:ext cx="3429000" cy="22860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000" b="1" dirty="0">
                <a:solidFill>
                  <a:srgbClr val="000000"/>
                </a:solidFill>
                <a:latin typeface="Aptos"/>
              </a:rPr>
              <a:t>Experience Customers</a:t>
            </a:r>
          </a:p>
          <a:p>
            <a:pPr>
              <a:spcBef>
                <a:spcPts val="600"/>
              </a:spcBef>
            </a:pPr>
            <a:r>
              <a:rPr sz="1800" dirty="0">
                <a:solidFill>
                  <a:srgbClr val="222222"/>
                </a:solidFill>
                <a:latin typeface="Aptos"/>
              </a:rPr>
              <a:t>People looking for something different: families, couples, teens, groups, gyms, schools, and local activity seekers.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2440" y="1645920"/>
            <a:ext cx="3429000" cy="228600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000" b="1" dirty="0">
                <a:solidFill>
                  <a:srgbClr val="000000"/>
                </a:solidFill>
                <a:latin typeface="Aptos"/>
              </a:rPr>
              <a:t>Reactivation Customers</a:t>
            </a:r>
          </a:p>
          <a:p>
            <a:pPr>
              <a:spcBef>
                <a:spcPts val="600"/>
              </a:spcBef>
            </a:pPr>
            <a:r>
              <a:rPr dirty="0">
                <a:solidFill>
                  <a:srgbClr val="222222"/>
                </a:solidFill>
                <a:latin typeface="Aptos"/>
              </a:rPr>
              <a:t>People already certified but inactive. They may be rusty, traveling soon, or waiting for a reason to come back.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4251960"/>
            <a:ext cx="10332720" cy="685800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400" b="1">
                <a:solidFill>
                  <a:srgbClr val="FFFFFF"/>
                </a:solidFill>
                <a:latin typeface="Aptos"/>
              </a:rPr>
              <a:t>Pick one audience. Build one offer. Make the next step obvious.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8840" y="5257800"/>
            <a:ext cx="7863840" cy="747346"/>
          </a:xfrm>
          <a:prstGeom prst="roundRect">
            <a:avLst/>
          </a:prstGeom>
          <a:solidFill>
            <a:srgbClr val="E30000"/>
          </a:solidFill>
          <a:ln w="1651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1800" b="1" dirty="0">
                <a:solidFill>
                  <a:srgbClr val="FFFFFF"/>
                </a:solidFill>
                <a:latin typeface="Aptos"/>
              </a:rPr>
              <a:t>CHAT CHECK: Which lane is easiest for your center to act on this week?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46304"/>
          </a:xfrm>
          <a:prstGeom prst="rect">
            <a:avLst/>
          </a:prstGeom>
          <a:solidFill>
            <a:srgbClr val="E3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Lane 1: Pre-Trip Customers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This is broader than cruises and travel advisors. Think “people planning activities near water.”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600199"/>
            <a:ext cx="5212080" cy="4454611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Aptos"/>
              </a:rPr>
              <a:t>Where to Find Them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 smtClean="0"/>
              <a:t>Local </a:t>
            </a:r>
            <a:r>
              <a:rPr sz="2400" dirty="0"/>
              <a:t>community </a:t>
            </a:r>
            <a:r>
              <a:rPr sz="2400" dirty="0" smtClean="0"/>
              <a:t>pages</a:t>
            </a:r>
            <a:endParaRPr lang="en-US" sz="2400" dirty="0" smtClean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 smtClean="0"/>
              <a:t>Parent </a:t>
            </a:r>
            <a:r>
              <a:rPr sz="2400" dirty="0"/>
              <a:t>and family </a:t>
            </a:r>
            <a:r>
              <a:rPr sz="2400" dirty="0" smtClean="0"/>
              <a:t>groups</a:t>
            </a:r>
            <a:endParaRPr lang="en-US" sz="2400" dirty="0" smtClean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 smtClean="0"/>
              <a:t>Destination </a:t>
            </a:r>
            <a:r>
              <a:rPr sz="2400" dirty="0"/>
              <a:t>wedding or honeymoon </a:t>
            </a:r>
            <a:r>
              <a:rPr sz="2400" dirty="0" smtClean="0"/>
              <a:t>contacts</a:t>
            </a:r>
            <a:endParaRPr lang="en-US" sz="2400" dirty="0" smtClean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 smtClean="0"/>
              <a:t>Neighborhood </a:t>
            </a:r>
            <a:r>
              <a:rPr sz="2400" dirty="0"/>
              <a:t>pages and HOA </a:t>
            </a:r>
            <a:r>
              <a:rPr sz="2400" dirty="0" smtClean="0"/>
              <a:t>groups</a:t>
            </a:r>
            <a:endParaRPr lang="en-US" sz="2400" dirty="0" smtClean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 smtClean="0"/>
              <a:t>Vacation-minded </a:t>
            </a:r>
            <a:r>
              <a:rPr sz="2400" dirty="0"/>
              <a:t>customers already in your store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600200"/>
            <a:ext cx="5524706" cy="4454610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800" b="1" dirty="0">
                <a:solidFill>
                  <a:srgbClr val="000000"/>
                </a:solidFill>
                <a:latin typeface="Aptos"/>
              </a:rPr>
              <a:t>Search Ideas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/>
              <a:t>• [city] vacation ideas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/>
              <a:t>• [city] parent groups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/>
              <a:t>• [city] things to do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/>
              <a:t>• destination wedding planner [city]</a:t>
            </a:r>
          </a:p>
          <a:p>
            <a:pPr>
              <a:spcBef>
                <a:spcPts val="400"/>
              </a:spcBef>
              <a:defRPr sz="1900">
                <a:solidFill>
                  <a:srgbClr val="222222"/>
                </a:solidFill>
                <a:latin typeface="Aptos"/>
              </a:defRPr>
            </a:pPr>
            <a:r>
              <a:rPr sz="2400" dirty="0"/>
              <a:t>• family travel [city]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475488"/>
            <a:ext cx="109728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400" b="1">
                <a:solidFill>
                  <a:srgbClr val="000000"/>
                </a:solidFill>
                <a:latin typeface="Aptos"/>
              </a:rPr>
              <a:t>Lane 1: The Offer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1024128"/>
            <a:ext cx="10607040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5C5C5C"/>
                </a:solidFill>
                <a:latin typeface="Aptos"/>
              </a:rPr>
              <a:t>Make scuba part of the trip they already care about.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600200"/>
            <a:ext cx="5212080" cy="3108960"/>
          </a:xfrm>
          <a:prstGeom prst="roundRect">
            <a:avLst/>
          </a:prstGeom>
          <a:solidFill>
            <a:srgbClr val="F6F6F6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01168" tIns="128016" rIns="164592" rtlCol="0" anchor="ctr"/>
          <a:lstStyle/>
          <a:p>
            <a:pPr algn="ctr"/>
            <a:r>
              <a:rPr sz="2400" b="1" dirty="0">
                <a:solidFill>
                  <a:srgbClr val="000000"/>
                </a:solidFill>
                <a:latin typeface="Aptos"/>
              </a:rPr>
              <a:t>Simple Offers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000" dirty="0" smtClean="0"/>
              <a:t>Try </a:t>
            </a:r>
            <a:r>
              <a:rPr sz="2000" dirty="0"/>
              <a:t>Scuba before the trip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000" dirty="0" smtClean="0"/>
              <a:t>Refresh </a:t>
            </a:r>
            <a:r>
              <a:rPr sz="2000" dirty="0"/>
              <a:t>before the resort dive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000" dirty="0" smtClean="0"/>
              <a:t>Learn </a:t>
            </a:r>
            <a:r>
              <a:rPr sz="2000" dirty="0"/>
              <a:t>locally before you go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rgbClr val="222222"/>
                </a:solidFill>
                <a:latin typeface="Aptos"/>
              </a:defRPr>
            </a:pPr>
            <a:r>
              <a:rPr sz="2000" dirty="0" smtClean="0"/>
              <a:t>Get </a:t>
            </a:r>
            <a:r>
              <a:rPr sz="2000" dirty="0"/>
              <a:t>properly fitted before </a:t>
            </a:r>
            <a:r>
              <a:rPr sz="2000" dirty="0" smtClean="0"/>
              <a:t>travel</a:t>
            </a:r>
            <a:endParaRPr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6263640" y="1600200"/>
            <a:ext cx="5212080" cy="211074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09728" rIns="164592" bIns="91440" rtlCol="0" anchor="ctr"/>
          <a:lstStyle/>
          <a:p>
            <a:pPr algn="ctr"/>
            <a:r>
              <a:rPr sz="2400" b="1" dirty="0">
                <a:solidFill>
                  <a:srgbClr val="000000"/>
                </a:solidFill>
                <a:latin typeface="Aptos"/>
              </a:rPr>
              <a:t>Why It Works</a:t>
            </a:r>
          </a:p>
          <a:p>
            <a:pPr>
              <a:spcBef>
                <a:spcPts val="600"/>
              </a:spcBef>
            </a:pPr>
            <a:r>
              <a:rPr sz="2400" dirty="0">
                <a:solidFill>
                  <a:srgbClr val="222222"/>
                </a:solidFill>
                <a:latin typeface="Aptos"/>
              </a:rPr>
              <a:t>They already care about the trip, family activity, or experience. Scuba becomes a way to improve something they are already doing.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63640" y="3832860"/>
            <a:ext cx="5212080" cy="876300"/>
          </a:xfrm>
          <a:prstGeom prst="roundRect">
            <a:avLst/>
          </a:prstGeom>
          <a:solidFill>
            <a:srgbClr val="000000"/>
          </a:solidFill>
          <a:ln w="16510">
            <a:solidFill>
              <a:srgbClr val="E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rIns="128016" rtlCol="0" anchor="ctr"/>
          <a:lstStyle/>
          <a:p>
            <a:pPr algn="ctr"/>
            <a:r>
              <a:rPr sz="2100" b="1" dirty="0">
                <a:solidFill>
                  <a:srgbClr val="FFFFFF"/>
                </a:solidFill>
                <a:latin typeface="Aptos"/>
              </a:rPr>
              <a:t>Working message: If water is part of the plan, start locally before you go.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320040"/>
            <a:ext cx="10789920" cy="457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2800" b="1">
                <a:solidFill>
                  <a:srgbClr val="111111"/>
                </a:solidFill>
                <a:latin typeface="Arial"/>
              </a:defRPr>
            </a:pPr>
            <a:r>
              <a:t>Pre-Trip Campaigns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804672"/>
            <a:ext cx="10424160" cy="320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550" b="0">
                <a:solidFill>
                  <a:srgbClr val="626262"/>
                </a:solidFill>
                <a:latin typeface="Arial"/>
              </a:defRPr>
            </a:pPr>
            <a:r>
              <a:t>Use travel as one practical doorway — not the whole strategy.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6665976"/>
            <a:ext cx="3108960" cy="13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750" b="0">
                <a:solidFill>
                  <a:srgbClr val="FFFFFF"/>
                </a:solidFill>
                <a:latin typeface="Arial"/>
              </a:defRPr>
            </a:pPr>
            <a:r>
              <a:t>Build Your Customer 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665976"/>
            <a:ext cx="4206240" cy="137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" y="1170432"/>
            <a:ext cx="10972800" cy="3840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2500" b="1">
                <a:solidFill>
                  <a:srgbClr val="111111"/>
                </a:solidFill>
                <a:latin typeface="Arial"/>
              </a:defRPr>
            </a:pPr>
            <a:r>
              <a:t>Pick one simple campaign.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792" y="1600200"/>
            <a:ext cx="10972800" cy="3108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750" b="0">
                <a:solidFill>
                  <a:srgbClr val="626262"/>
                </a:solidFill>
                <a:latin typeface="Arial"/>
              </a:defRPr>
            </a:pPr>
            <a:r>
              <a:t>Catch people before water-based activities become an afterthought.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8368" y="2148840"/>
            <a:ext cx="5257800" cy="1078992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58368" y="2148840"/>
            <a:ext cx="73152" cy="1078992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77824" y="2295144"/>
            <a:ext cx="4937760" cy="292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700" b="1">
                <a:solidFill>
                  <a:srgbClr val="111111"/>
                </a:solidFill>
                <a:latin typeface="Arial"/>
              </a:defRPr>
            </a:pPr>
            <a:r>
              <a:rPr dirty="0"/>
              <a:t>Vacation-Ready 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824" y="2679192"/>
            <a:ext cx="4818888" cy="4663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Short info night for trips, lake weekends,</a:t>
            </a:r>
          </a:p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family vacations, or resort stays.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55080" y="2148840"/>
            <a:ext cx="5257800" cy="1078992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355080" y="2148840"/>
            <a:ext cx="73152" cy="1078992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574536" y="2295144"/>
            <a:ext cx="4937760" cy="292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700" b="1">
                <a:solidFill>
                  <a:srgbClr val="111111"/>
                </a:solidFill>
                <a:latin typeface="Arial"/>
              </a:defRPr>
            </a:pPr>
            <a:r>
              <a:t>Before You Book 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536" y="2679192"/>
            <a:ext cx="4818888" cy="4663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Mini-clinic for people considering scuba,</a:t>
            </a:r>
          </a:p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snorkeling, or water-based excursions.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8368" y="3474720"/>
            <a:ext cx="5257800" cy="1078992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58368" y="3474720"/>
            <a:ext cx="73152" cy="1078992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77824" y="3621024"/>
            <a:ext cx="4937760" cy="292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700" b="1">
                <a:solidFill>
                  <a:srgbClr val="111111"/>
                </a:solidFill>
                <a:latin typeface="Arial"/>
              </a:defRPr>
            </a:pPr>
            <a:r>
              <a:t>Snorkeling Gateway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7824" y="4005072"/>
            <a:ext cx="4818888" cy="4663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Masks, fins, snorkels, and advice can</a:t>
            </a:r>
          </a:p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start the relationship without forcing a class.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55080" y="3474720"/>
            <a:ext cx="5257800" cy="1078992"/>
          </a:xfrm>
          <a:prstGeom prst="roundRect">
            <a:avLst/>
          </a:prstGeom>
          <a:solidFill>
            <a:srgbClr val="F5F5F5"/>
          </a:solidFill>
          <a:ln w="12700">
            <a:solidFill>
              <a:srgbClr val="E1E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355080" y="3474720"/>
            <a:ext cx="73152" cy="1078992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574536" y="3621024"/>
            <a:ext cx="4937760" cy="292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 sz="1700" b="1">
                <a:solidFill>
                  <a:srgbClr val="111111"/>
                </a:solidFill>
                <a:latin typeface="Arial"/>
              </a:defRPr>
            </a:pPr>
            <a:r>
              <a:rPr dirty="0"/>
              <a:t>Group Prep Session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4536" y="4005072"/>
            <a:ext cx="4818888" cy="46634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Water-comfort session for families,</a:t>
            </a:r>
          </a:p>
          <a:p>
            <a:pPr>
              <a:lnSpc>
                <a:spcPct val="100000"/>
              </a:lnSpc>
              <a:spcAft>
                <a:spcPts val="100"/>
              </a:spcAft>
              <a:defRPr sz="1450" b="0">
                <a:solidFill>
                  <a:srgbClr val="232323"/>
                </a:solidFill>
                <a:latin typeface="Arial"/>
              </a:defRPr>
            </a:pPr>
            <a:r>
              <a:rPr sz="1600" dirty="0"/>
              <a:t>couples, or small groups heading to water.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28800" y="5059680"/>
            <a:ext cx="8458200" cy="731520"/>
          </a:xfrm>
          <a:prstGeom prst="roundRect">
            <a:avLst/>
          </a:prstGeom>
          <a:solidFill>
            <a:srgbClr val="11111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2034540" y="5184548"/>
            <a:ext cx="8046720" cy="2194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1900" b="1">
                <a:solidFill>
                  <a:srgbClr val="FFFFFF"/>
                </a:solidFill>
                <a:latin typeface="Arial"/>
              </a:defRPr>
            </a:pPr>
            <a:r>
              <a:rPr lang="en-US" sz="2000" b="1" dirty="0"/>
              <a:t>The trip creates the opening. The center creates the relationship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2194560"/>
            <a:ext cx="107899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Aptos"/>
              </a:rPr>
              <a:t>CUSTOMER LANE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3218688"/>
            <a:ext cx="1060704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100">
                <a:solidFill>
                  <a:srgbClr val="FFFFFF"/>
                </a:solidFill>
                <a:latin typeface="Aptos"/>
              </a:rPr>
              <a:t>Experience customers are often searching for activities, not scuba.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750">
                <a:solidFill>
                  <a:srgbClr val="FFFFFF"/>
                </a:solidFill>
                <a:latin typeface="Aptos"/>
              </a:rPr>
              <a:t>Build Your Customer 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6647688"/>
            <a:ext cx="54864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750">
                <a:solidFill>
                  <a:srgbClr val="FFFFFF"/>
                </a:solidFill>
                <a:latin typeface="Aptos"/>
              </a:rPr>
              <a:t>Ken Konyshak | kkonyshak@us.divessi.com |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2397</Words>
  <Application>Microsoft Office PowerPoint</Application>
  <PresentationFormat>Widescreen</PresentationFormat>
  <Paragraphs>313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SSI NE Region Communication</vt:lpstr>
      <vt:lpstr>Professional Final Exam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Kenneth Konyshak</dc:creator>
  <cp:keywords/>
  <dc:description>generated using python-pptx</dc:description>
  <cp:lastModifiedBy>Kenneth Konyshak</cp:lastModifiedBy>
  <cp:revision>22</cp:revision>
  <dcterms:created xsi:type="dcterms:W3CDTF">2013-01-27T09:14:16Z</dcterms:created>
  <dcterms:modified xsi:type="dcterms:W3CDTF">2026-05-29T14:11:19Z</dcterms:modified>
  <cp:category/>
</cp:coreProperties>
</file>