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Arial Black"/>
      <p:regular r:id="rId24"/>
    </p:embeddedFont>
    <p:embeddedFont>
      <p:font typeface="Open Sans"/>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g2CuOwcR03YlaFkpshe2bVmPKb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ArialBlack-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boldItalic.fntdata"/><Relationship Id="rId25" Type="http://schemas.openxmlformats.org/officeDocument/2006/relationships/font" Target="fonts/OpenSans-bold.fntdata"/><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1c7617c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1c7617ca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1c7617ca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1c7617ca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1c7617ca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1c7617ca1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b1c7617ca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b1c7617ca1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b1c7617ca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b1c7617ca1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1c7617ca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b1c7617ca1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b1c7617ca1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b1c7617ca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14"/>
          <p:cNvGrpSpPr/>
          <p:nvPr/>
        </p:nvGrpSpPr>
        <p:grpSpPr>
          <a:xfrm>
            <a:off x="0" y="-8467"/>
            <a:ext cx="12192000" cy="6866467"/>
            <a:chOff x="0" y="-8467"/>
            <a:chExt cx="12192000" cy="6866467"/>
          </a:xfrm>
        </p:grpSpPr>
        <p:cxnSp>
          <p:nvCxnSpPr>
            <p:cNvPr id="24" name="Google Shape;24;p1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1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1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1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14"/>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1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1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1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4"/>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14"/>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4"/>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23"/>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3"/>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2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4"/>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24"/>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3" name="Google Shape;103;p2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BFE471"/>
                </a:solidFill>
                <a:latin typeface="Arial"/>
                <a:ea typeface="Arial"/>
                <a:cs typeface="Arial"/>
                <a:sym typeface="Arial"/>
              </a:rPr>
              <a:t>“</a:t>
            </a:r>
            <a:endParaRPr/>
          </a:p>
        </p:txBody>
      </p:sp>
      <p:sp>
        <p:nvSpPr>
          <p:cNvPr id="104" name="Google Shape;104;p2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25"/>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5"/>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26"/>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6"/>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26"/>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8" name="Google Shape;118;p26"/>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BFE471"/>
                </a:solidFill>
                <a:latin typeface="Arial"/>
                <a:ea typeface="Arial"/>
                <a:cs typeface="Arial"/>
                <a:sym typeface="Arial"/>
              </a:rPr>
              <a:t>“</a:t>
            </a:r>
            <a:endParaRPr/>
          </a:p>
        </p:txBody>
      </p:sp>
      <p:sp>
        <p:nvSpPr>
          <p:cNvPr id="119" name="Google Shape;119;p26"/>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27"/>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7"/>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27"/>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8"/>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29"/>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9"/>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1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16"/>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6"/>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1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7"/>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17"/>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1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8"/>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18"/>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18"/>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3" name="Google Shape;63;p18"/>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4" name="Google Shape;64;p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21"/>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1"/>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21"/>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22"/>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2"/>
          <p:cNvSpPr/>
          <p:nvPr>
            <p:ph idx="2" type="pic"/>
          </p:nvPr>
        </p:nvSpPr>
        <p:spPr>
          <a:xfrm>
            <a:off x="677334" y="609600"/>
            <a:ext cx="8596668" cy="3845718"/>
          </a:xfrm>
          <a:prstGeom prst="rect">
            <a:avLst/>
          </a:prstGeom>
          <a:noFill/>
          <a:ln>
            <a:noFill/>
          </a:ln>
        </p:spPr>
      </p:sp>
      <p:sp>
        <p:nvSpPr>
          <p:cNvPr id="86" name="Google Shape;86;p22"/>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3"/>
          <p:cNvGrpSpPr/>
          <p:nvPr/>
        </p:nvGrpSpPr>
        <p:grpSpPr>
          <a:xfrm>
            <a:off x="0" y="-8467"/>
            <a:ext cx="12192000" cy="6866467"/>
            <a:chOff x="0" y="-8467"/>
            <a:chExt cx="12192000" cy="6866467"/>
          </a:xfrm>
        </p:grpSpPr>
        <p:cxnSp>
          <p:nvCxnSpPr>
            <p:cNvPr id="7" name="Google Shape;7;p1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3"/>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7.jpg"/><Relationship Id="rId13" Type="http://schemas.openxmlformats.org/officeDocument/2006/relationships/image" Target="../media/image9.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9" Type="http://schemas.openxmlformats.org/officeDocument/2006/relationships/image" Target="../media/image6.png"/><Relationship Id="rId15" Type="http://schemas.openxmlformats.org/officeDocument/2006/relationships/image" Target="../media/image20.png"/><Relationship Id="rId14" Type="http://schemas.openxmlformats.org/officeDocument/2006/relationships/image" Target="../media/image10.jpg"/><Relationship Id="rId16"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t/>
            </a:r>
            <a:endParaRPr/>
          </a:p>
        </p:txBody>
      </p:sp>
      <p:sp>
        <p:nvSpPr>
          <p:cNvPr id="144" name="Google Shape;144;p1"/>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p:txBody>
      </p:sp>
      <p:sp>
        <p:nvSpPr>
          <p:cNvPr id="145" name="Google Shape;145;p1"/>
          <p:cNvSpPr/>
          <p:nvPr/>
        </p:nvSpPr>
        <p:spPr>
          <a:xfrm>
            <a:off x="-48492" y="-48491"/>
            <a:ext cx="12288982" cy="6954982"/>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descr="No photo description available." id="146" name="Google Shape;146;p1"/>
          <p:cNvPicPr preferRelativeResize="0"/>
          <p:nvPr/>
        </p:nvPicPr>
        <p:blipFill rotWithShape="1">
          <a:blip r:embed="rId3">
            <a:alphaModFix/>
          </a:blip>
          <a:srcRect b="32235" l="4033" r="0" t="5873"/>
          <a:stretch/>
        </p:blipFill>
        <p:spPr>
          <a:xfrm>
            <a:off x="3580108" y="8458"/>
            <a:ext cx="5065128" cy="2234115"/>
          </a:xfrm>
          <a:prstGeom prst="rect">
            <a:avLst/>
          </a:prstGeom>
          <a:noFill/>
          <a:ln>
            <a:noFill/>
          </a:ln>
        </p:spPr>
      </p:pic>
      <p:sp>
        <p:nvSpPr>
          <p:cNvPr id="147" name="Google Shape;147;p1"/>
          <p:cNvSpPr txBox="1"/>
          <p:nvPr/>
        </p:nvSpPr>
        <p:spPr>
          <a:xfrm>
            <a:off x="3449781" y="2301502"/>
            <a:ext cx="5195455"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5500" u="none" cap="none" strike="noStrike">
                <a:solidFill>
                  <a:srgbClr val="FFFF00"/>
                </a:solidFill>
                <a:latin typeface="Arial Black"/>
                <a:ea typeface="Arial Black"/>
                <a:cs typeface="Arial Black"/>
                <a:sym typeface="Arial Black"/>
              </a:rPr>
              <a:t>10 Triathlons</a:t>
            </a:r>
            <a:endParaRPr/>
          </a:p>
        </p:txBody>
      </p:sp>
      <p:sp>
        <p:nvSpPr>
          <p:cNvPr id="148" name="Google Shape;148;p1"/>
          <p:cNvSpPr txBox="1"/>
          <p:nvPr/>
        </p:nvSpPr>
        <p:spPr>
          <a:xfrm>
            <a:off x="3096771" y="3007363"/>
            <a:ext cx="5902035"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5500" u="none" cap="none" strike="noStrike">
                <a:solidFill>
                  <a:srgbClr val="FFFF00"/>
                </a:solidFill>
                <a:latin typeface="Arial Black"/>
                <a:ea typeface="Arial Black"/>
                <a:cs typeface="Arial Black"/>
                <a:sym typeface="Arial Black"/>
              </a:rPr>
              <a:t>10 Countries</a:t>
            </a:r>
            <a:endParaRPr/>
          </a:p>
        </p:txBody>
      </p:sp>
      <p:sp>
        <p:nvSpPr>
          <p:cNvPr id="149" name="Google Shape;149;p1"/>
          <p:cNvSpPr txBox="1"/>
          <p:nvPr/>
        </p:nvSpPr>
        <p:spPr>
          <a:xfrm>
            <a:off x="4003632" y="3772153"/>
            <a:ext cx="4087751"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5500" u="none" cap="none" strike="noStrike">
                <a:solidFill>
                  <a:srgbClr val="FFFF00"/>
                </a:solidFill>
                <a:latin typeface="Arial Black"/>
                <a:ea typeface="Arial Black"/>
                <a:cs typeface="Arial Black"/>
                <a:sym typeface="Arial Black"/>
              </a:rPr>
              <a:t>24 Hours</a:t>
            </a:r>
            <a:endParaRPr/>
          </a:p>
        </p:txBody>
      </p:sp>
      <p:pic>
        <p:nvPicPr>
          <p:cNvPr descr="Flag of Ireland - Wikipedia" id="150" name="Google Shape;150;p1"/>
          <p:cNvPicPr preferRelativeResize="0"/>
          <p:nvPr/>
        </p:nvPicPr>
        <p:blipFill rotWithShape="1">
          <a:blip r:embed="rId4">
            <a:alphaModFix/>
          </a:blip>
          <a:srcRect b="0" l="0" r="0" t="0"/>
          <a:stretch/>
        </p:blipFill>
        <p:spPr>
          <a:xfrm>
            <a:off x="627548" y="219679"/>
            <a:ext cx="1941684" cy="974649"/>
          </a:xfrm>
          <a:prstGeom prst="rect">
            <a:avLst/>
          </a:prstGeom>
          <a:noFill/>
          <a:ln>
            <a:noFill/>
          </a:ln>
        </p:spPr>
      </p:pic>
      <p:pic>
        <p:nvPicPr>
          <p:cNvPr descr="Flag of Northern Ireland | unofficial flag of a unit of the United Kingdom  | Britannica" id="151" name="Google Shape;151;p1"/>
          <p:cNvPicPr preferRelativeResize="0"/>
          <p:nvPr/>
        </p:nvPicPr>
        <p:blipFill rotWithShape="1">
          <a:blip r:embed="rId5">
            <a:alphaModFix/>
          </a:blip>
          <a:srcRect b="0" l="0" r="0" t="0"/>
          <a:stretch/>
        </p:blipFill>
        <p:spPr>
          <a:xfrm>
            <a:off x="632849" y="1546180"/>
            <a:ext cx="1949297" cy="908933"/>
          </a:xfrm>
          <a:prstGeom prst="rect">
            <a:avLst/>
          </a:prstGeom>
          <a:noFill/>
          <a:ln>
            <a:noFill/>
          </a:ln>
        </p:spPr>
      </p:pic>
      <p:pic>
        <p:nvPicPr>
          <p:cNvPr descr="Flag of Scotland - Wikipedia" id="152" name="Google Shape;152;p1"/>
          <p:cNvPicPr preferRelativeResize="0"/>
          <p:nvPr/>
        </p:nvPicPr>
        <p:blipFill rotWithShape="1">
          <a:blip r:embed="rId6">
            <a:alphaModFix/>
          </a:blip>
          <a:srcRect b="0" l="0" r="0" t="0"/>
          <a:stretch/>
        </p:blipFill>
        <p:spPr>
          <a:xfrm>
            <a:off x="650408" y="2874640"/>
            <a:ext cx="1931738" cy="901032"/>
          </a:xfrm>
          <a:prstGeom prst="rect">
            <a:avLst/>
          </a:prstGeom>
          <a:noFill/>
          <a:ln>
            <a:noFill/>
          </a:ln>
        </p:spPr>
      </p:pic>
      <p:pic>
        <p:nvPicPr>
          <p:cNvPr descr="Flag of England - Wikipedia" id="153" name="Google Shape;153;p1"/>
          <p:cNvPicPr preferRelativeResize="0"/>
          <p:nvPr/>
        </p:nvPicPr>
        <p:blipFill rotWithShape="1">
          <a:blip r:embed="rId7">
            <a:alphaModFix/>
          </a:blip>
          <a:srcRect b="0" l="0" r="0" t="0"/>
          <a:stretch/>
        </p:blipFill>
        <p:spPr>
          <a:xfrm>
            <a:off x="670293" y="4166575"/>
            <a:ext cx="1931738" cy="938719"/>
          </a:xfrm>
          <a:prstGeom prst="rect">
            <a:avLst/>
          </a:prstGeom>
          <a:noFill/>
          <a:ln>
            <a:noFill/>
          </a:ln>
        </p:spPr>
      </p:pic>
      <p:pic>
        <p:nvPicPr>
          <p:cNvPr id="154" name="Google Shape;154;p1"/>
          <p:cNvPicPr preferRelativeResize="0"/>
          <p:nvPr/>
        </p:nvPicPr>
        <p:blipFill rotWithShape="1">
          <a:blip r:embed="rId8">
            <a:alphaModFix/>
          </a:blip>
          <a:srcRect b="0" l="0" r="0" t="0"/>
          <a:stretch/>
        </p:blipFill>
        <p:spPr>
          <a:xfrm>
            <a:off x="705250" y="5524821"/>
            <a:ext cx="1941684" cy="1046582"/>
          </a:xfrm>
          <a:prstGeom prst="rect">
            <a:avLst/>
          </a:prstGeom>
          <a:noFill/>
          <a:ln>
            <a:noFill/>
          </a:ln>
        </p:spPr>
      </p:pic>
      <p:pic>
        <p:nvPicPr>
          <p:cNvPr descr="Flag of France - Wikipedia" id="155" name="Google Shape;155;p1"/>
          <p:cNvPicPr preferRelativeResize="0"/>
          <p:nvPr/>
        </p:nvPicPr>
        <p:blipFill rotWithShape="1">
          <a:blip r:embed="rId9">
            <a:alphaModFix/>
          </a:blip>
          <a:srcRect b="0" l="0" r="0" t="0"/>
          <a:stretch/>
        </p:blipFill>
        <p:spPr>
          <a:xfrm>
            <a:off x="9435543" y="283977"/>
            <a:ext cx="1953384" cy="974649"/>
          </a:xfrm>
          <a:prstGeom prst="rect">
            <a:avLst/>
          </a:prstGeom>
          <a:noFill/>
          <a:ln>
            <a:noFill/>
          </a:ln>
        </p:spPr>
      </p:pic>
      <p:pic>
        <p:nvPicPr>
          <p:cNvPr descr="Large 5ft x 3ft Belgian Belgium Flag Football Decoration Euro 2021" id="156" name="Google Shape;156;p1"/>
          <p:cNvPicPr preferRelativeResize="0"/>
          <p:nvPr/>
        </p:nvPicPr>
        <p:blipFill rotWithShape="1">
          <a:blip r:embed="rId10">
            <a:alphaModFix/>
          </a:blip>
          <a:srcRect b="0" l="0" r="0" t="0"/>
          <a:stretch/>
        </p:blipFill>
        <p:spPr>
          <a:xfrm>
            <a:off x="9459909" y="1516773"/>
            <a:ext cx="1953384" cy="995949"/>
          </a:xfrm>
          <a:prstGeom prst="rect">
            <a:avLst/>
          </a:prstGeom>
          <a:noFill/>
          <a:ln cap="flat" cmpd="sng" w="9525">
            <a:solidFill>
              <a:schemeClr val="lt1"/>
            </a:solidFill>
            <a:prstDash val="solid"/>
            <a:round/>
            <a:headEnd len="sm" w="sm" type="none"/>
            <a:tailEnd len="sm" w="sm" type="none"/>
          </a:ln>
        </p:spPr>
      </p:pic>
      <p:pic>
        <p:nvPicPr>
          <p:cNvPr descr="Flag of the Netherlands - Wikipedia" id="157" name="Google Shape;157;p1"/>
          <p:cNvPicPr preferRelativeResize="0"/>
          <p:nvPr/>
        </p:nvPicPr>
        <p:blipFill rotWithShape="1">
          <a:blip r:embed="rId11">
            <a:alphaModFix/>
          </a:blip>
          <a:srcRect b="0" l="0" r="0" t="0"/>
          <a:stretch/>
        </p:blipFill>
        <p:spPr>
          <a:xfrm>
            <a:off x="9435543" y="2820599"/>
            <a:ext cx="1989740" cy="935168"/>
          </a:xfrm>
          <a:prstGeom prst="rect">
            <a:avLst/>
          </a:prstGeom>
          <a:noFill/>
          <a:ln>
            <a:noFill/>
          </a:ln>
        </p:spPr>
      </p:pic>
      <p:pic>
        <p:nvPicPr>
          <p:cNvPr descr="Flag of Luxembourg - Wikipedia" id="158" name="Google Shape;158;p1"/>
          <p:cNvPicPr preferRelativeResize="0"/>
          <p:nvPr/>
        </p:nvPicPr>
        <p:blipFill rotWithShape="1">
          <a:blip r:embed="rId12">
            <a:alphaModFix/>
          </a:blip>
          <a:srcRect b="0" l="0" r="0" t="0"/>
          <a:stretch/>
        </p:blipFill>
        <p:spPr>
          <a:xfrm>
            <a:off x="9493546" y="4185687"/>
            <a:ext cx="1931737" cy="1001903"/>
          </a:xfrm>
          <a:prstGeom prst="rect">
            <a:avLst/>
          </a:prstGeom>
          <a:noFill/>
          <a:ln>
            <a:noFill/>
          </a:ln>
        </p:spPr>
      </p:pic>
      <p:pic>
        <p:nvPicPr>
          <p:cNvPr descr="Flag of Germany - Wikipedia" id="159" name="Google Shape;159;p1"/>
          <p:cNvPicPr preferRelativeResize="0"/>
          <p:nvPr/>
        </p:nvPicPr>
        <p:blipFill rotWithShape="1">
          <a:blip r:embed="rId13">
            <a:alphaModFix/>
          </a:blip>
          <a:srcRect b="0" l="0" r="0" t="0"/>
          <a:stretch/>
        </p:blipFill>
        <p:spPr>
          <a:xfrm>
            <a:off x="9483599" y="5622747"/>
            <a:ext cx="1941684" cy="920803"/>
          </a:xfrm>
          <a:prstGeom prst="rect">
            <a:avLst/>
          </a:prstGeom>
          <a:noFill/>
          <a:ln cap="flat" cmpd="sng" w="9525">
            <a:solidFill>
              <a:schemeClr val="lt1"/>
            </a:solidFill>
            <a:prstDash val="solid"/>
            <a:round/>
            <a:headEnd len="sm" w="sm" type="none"/>
            <a:tailEnd len="sm" w="sm" type="none"/>
          </a:ln>
        </p:spPr>
      </p:pic>
      <p:sp>
        <p:nvSpPr>
          <p:cNvPr id="160" name="Google Shape;160;p1"/>
          <p:cNvSpPr txBox="1"/>
          <p:nvPr/>
        </p:nvSpPr>
        <p:spPr>
          <a:xfrm>
            <a:off x="1068870" y="1200636"/>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u="none" cap="none" strike="noStrike">
                <a:solidFill>
                  <a:schemeClr val="lt1"/>
                </a:solidFill>
                <a:latin typeface="Open Sans"/>
                <a:ea typeface="Open Sans"/>
                <a:cs typeface="Open Sans"/>
                <a:sym typeface="Open Sans"/>
              </a:rPr>
              <a:t>Ireland</a:t>
            </a:r>
            <a:endParaRPr/>
          </a:p>
        </p:txBody>
      </p:sp>
      <p:sp>
        <p:nvSpPr>
          <p:cNvPr id="161" name="Google Shape;161;p1"/>
          <p:cNvSpPr txBox="1"/>
          <p:nvPr/>
        </p:nvSpPr>
        <p:spPr>
          <a:xfrm>
            <a:off x="431172" y="2504898"/>
            <a:ext cx="229768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lt1"/>
                </a:solidFill>
                <a:latin typeface="Open Sans"/>
                <a:ea typeface="Open Sans"/>
                <a:cs typeface="Open Sans"/>
                <a:sym typeface="Open Sans"/>
              </a:rPr>
              <a:t>Northern Ireland</a:t>
            </a:r>
            <a:endParaRPr/>
          </a:p>
        </p:txBody>
      </p:sp>
      <p:sp>
        <p:nvSpPr>
          <p:cNvPr id="162" name="Google Shape;162;p1"/>
          <p:cNvSpPr txBox="1"/>
          <p:nvPr/>
        </p:nvSpPr>
        <p:spPr>
          <a:xfrm>
            <a:off x="1036446" y="3771143"/>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Open Sans"/>
                <a:ea typeface="Open Sans"/>
                <a:cs typeface="Open Sans"/>
                <a:sym typeface="Open Sans"/>
              </a:rPr>
              <a:t>Scotland</a:t>
            </a:r>
            <a:endParaRPr/>
          </a:p>
        </p:txBody>
      </p:sp>
      <p:sp>
        <p:nvSpPr>
          <p:cNvPr id="163" name="Google Shape;163;p1"/>
          <p:cNvSpPr txBox="1"/>
          <p:nvPr/>
        </p:nvSpPr>
        <p:spPr>
          <a:xfrm>
            <a:off x="1102240" y="5139100"/>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Open Sans"/>
                <a:ea typeface="Open Sans"/>
                <a:cs typeface="Open Sans"/>
                <a:sym typeface="Open Sans"/>
              </a:rPr>
              <a:t>England</a:t>
            </a:r>
            <a:endParaRPr/>
          </a:p>
        </p:txBody>
      </p:sp>
      <p:sp>
        <p:nvSpPr>
          <p:cNvPr id="164" name="Google Shape;164;p1"/>
          <p:cNvSpPr txBox="1"/>
          <p:nvPr/>
        </p:nvSpPr>
        <p:spPr>
          <a:xfrm>
            <a:off x="1102240" y="6488668"/>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Open Sans"/>
                <a:ea typeface="Open Sans"/>
                <a:cs typeface="Open Sans"/>
                <a:sym typeface="Open Sans"/>
              </a:rPr>
              <a:t>Wales</a:t>
            </a:r>
            <a:endParaRPr/>
          </a:p>
        </p:txBody>
      </p:sp>
      <p:sp>
        <p:nvSpPr>
          <p:cNvPr id="165" name="Google Shape;165;p1"/>
          <p:cNvSpPr txBox="1"/>
          <p:nvPr/>
        </p:nvSpPr>
        <p:spPr>
          <a:xfrm>
            <a:off x="9866753" y="1194328"/>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Open Sans"/>
                <a:ea typeface="Open Sans"/>
                <a:cs typeface="Open Sans"/>
                <a:sym typeface="Open Sans"/>
              </a:rPr>
              <a:t>France</a:t>
            </a:r>
            <a:endParaRPr/>
          </a:p>
        </p:txBody>
      </p:sp>
      <p:sp>
        <p:nvSpPr>
          <p:cNvPr id="166" name="Google Shape;166;p1"/>
          <p:cNvSpPr txBox="1"/>
          <p:nvPr/>
        </p:nvSpPr>
        <p:spPr>
          <a:xfrm>
            <a:off x="9878324" y="2449206"/>
            <a:ext cx="1303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Open Sans"/>
                <a:ea typeface="Open Sans"/>
                <a:cs typeface="Open Sans"/>
                <a:sym typeface="Open Sans"/>
              </a:rPr>
              <a:t>Belgium</a:t>
            </a:r>
            <a:endParaRPr/>
          </a:p>
        </p:txBody>
      </p:sp>
      <p:sp>
        <p:nvSpPr>
          <p:cNvPr id="167" name="Google Shape;167;p1"/>
          <p:cNvSpPr txBox="1"/>
          <p:nvPr/>
        </p:nvSpPr>
        <p:spPr>
          <a:xfrm>
            <a:off x="9493545" y="3799828"/>
            <a:ext cx="193173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lt1"/>
                </a:solidFill>
                <a:latin typeface="Open Sans"/>
                <a:ea typeface="Open Sans"/>
                <a:cs typeface="Open Sans"/>
                <a:sym typeface="Open Sans"/>
              </a:rPr>
              <a:t>Netherlands</a:t>
            </a:r>
            <a:endParaRPr/>
          </a:p>
        </p:txBody>
      </p:sp>
      <p:sp>
        <p:nvSpPr>
          <p:cNvPr id="168" name="Google Shape;168;p1"/>
          <p:cNvSpPr txBox="1"/>
          <p:nvPr/>
        </p:nvSpPr>
        <p:spPr>
          <a:xfrm>
            <a:off x="9427509" y="5191592"/>
            <a:ext cx="193173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lt1"/>
                </a:solidFill>
                <a:latin typeface="Open Sans"/>
                <a:ea typeface="Open Sans"/>
                <a:cs typeface="Open Sans"/>
                <a:sym typeface="Open Sans"/>
              </a:rPr>
              <a:t>Luxembourg</a:t>
            </a:r>
            <a:endParaRPr/>
          </a:p>
        </p:txBody>
      </p:sp>
      <p:sp>
        <p:nvSpPr>
          <p:cNvPr id="169" name="Google Shape;169;p1"/>
          <p:cNvSpPr txBox="1"/>
          <p:nvPr/>
        </p:nvSpPr>
        <p:spPr>
          <a:xfrm>
            <a:off x="9459909" y="6509694"/>
            <a:ext cx="193173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lt1"/>
                </a:solidFill>
                <a:latin typeface="Open Sans"/>
                <a:ea typeface="Open Sans"/>
                <a:cs typeface="Open Sans"/>
                <a:sym typeface="Open Sans"/>
              </a:rPr>
              <a:t>Germany</a:t>
            </a:r>
            <a:endParaRPr/>
          </a:p>
        </p:txBody>
      </p:sp>
      <p:pic>
        <p:nvPicPr>
          <p:cNvPr id="170" name="Google Shape;170;p1"/>
          <p:cNvPicPr preferRelativeResize="0"/>
          <p:nvPr/>
        </p:nvPicPr>
        <p:blipFill rotWithShape="1">
          <a:blip r:embed="rId14">
            <a:alphaModFix/>
          </a:blip>
          <a:srcRect b="21469" l="1857" r="68562" t="15878"/>
          <a:stretch/>
        </p:blipFill>
        <p:spPr>
          <a:xfrm>
            <a:off x="3585780" y="4671883"/>
            <a:ext cx="1405074" cy="1164503"/>
          </a:xfrm>
          <a:prstGeom prst="rect">
            <a:avLst/>
          </a:prstGeom>
          <a:noFill/>
          <a:ln>
            <a:noFill/>
          </a:ln>
        </p:spPr>
      </p:pic>
      <p:pic>
        <p:nvPicPr>
          <p:cNvPr id="171" name="Google Shape;171;p1"/>
          <p:cNvPicPr preferRelativeResize="0"/>
          <p:nvPr/>
        </p:nvPicPr>
        <p:blipFill rotWithShape="1">
          <a:blip r:embed="rId14">
            <a:alphaModFix/>
          </a:blip>
          <a:srcRect b="21469" l="70354" r="3554" t="15878"/>
          <a:stretch/>
        </p:blipFill>
        <p:spPr>
          <a:xfrm>
            <a:off x="7330126" y="4638453"/>
            <a:ext cx="1224756" cy="1150884"/>
          </a:xfrm>
          <a:prstGeom prst="rect">
            <a:avLst/>
          </a:prstGeom>
          <a:noFill/>
          <a:ln>
            <a:noFill/>
          </a:ln>
        </p:spPr>
      </p:pic>
      <p:pic>
        <p:nvPicPr>
          <p:cNvPr id="172" name="Google Shape;172;p1"/>
          <p:cNvPicPr preferRelativeResize="0"/>
          <p:nvPr/>
        </p:nvPicPr>
        <p:blipFill rotWithShape="1">
          <a:blip r:embed="rId14">
            <a:alphaModFix/>
          </a:blip>
          <a:srcRect b="17013" l="36382" r="35888" t="15878"/>
          <a:stretch/>
        </p:blipFill>
        <p:spPr>
          <a:xfrm>
            <a:off x="5423248" y="4678377"/>
            <a:ext cx="1063301" cy="1006969"/>
          </a:xfrm>
          <a:prstGeom prst="rect">
            <a:avLst/>
          </a:prstGeom>
          <a:noFill/>
          <a:ln>
            <a:noFill/>
          </a:ln>
        </p:spPr>
      </p:pic>
      <p:sp>
        <p:nvSpPr>
          <p:cNvPr id="173" name="Google Shape;173;p1"/>
          <p:cNvSpPr txBox="1"/>
          <p:nvPr/>
        </p:nvSpPr>
        <p:spPr>
          <a:xfrm>
            <a:off x="3349715" y="5536424"/>
            <a:ext cx="173273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800">
                <a:solidFill>
                  <a:schemeClr val="lt1"/>
                </a:solidFill>
                <a:latin typeface="Trebuchet MS"/>
                <a:ea typeface="Trebuchet MS"/>
                <a:cs typeface="Trebuchet MS"/>
                <a:sym typeface="Trebuchet MS"/>
              </a:rPr>
              <a:t>4km</a:t>
            </a:r>
            <a:endParaRPr/>
          </a:p>
        </p:txBody>
      </p:sp>
      <p:sp>
        <p:nvSpPr>
          <p:cNvPr id="174" name="Google Shape;174;p1"/>
          <p:cNvSpPr txBox="1"/>
          <p:nvPr/>
        </p:nvSpPr>
        <p:spPr>
          <a:xfrm>
            <a:off x="5200697" y="5563939"/>
            <a:ext cx="173273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800">
                <a:solidFill>
                  <a:schemeClr val="lt1"/>
                </a:solidFill>
                <a:latin typeface="Trebuchet MS"/>
                <a:ea typeface="Trebuchet MS"/>
                <a:cs typeface="Trebuchet MS"/>
                <a:sym typeface="Trebuchet MS"/>
              </a:rPr>
              <a:t>200km</a:t>
            </a:r>
            <a:endParaRPr/>
          </a:p>
        </p:txBody>
      </p:sp>
      <p:sp>
        <p:nvSpPr>
          <p:cNvPr id="175" name="Google Shape;175;p1"/>
          <p:cNvSpPr txBox="1"/>
          <p:nvPr/>
        </p:nvSpPr>
        <p:spPr>
          <a:xfrm>
            <a:off x="6935655" y="5781794"/>
            <a:ext cx="173273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800">
                <a:solidFill>
                  <a:schemeClr val="lt1"/>
                </a:solidFill>
                <a:latin typeface="Trebuchet MS"/>
                <a:ea typeface="Trebuchet MS"/>
                <a:cs typeface="Trebuchet MS"/>
                <a:sym typeface="Trebuchet MS"/>
              </a:rPr>
              <a:t>50km</a:t>
            </a:r>
            <a:endParaRPr/>
          </a:p>
        </p:txBody>
      </p:sp>
      <p:pic>
        <p:nvPicPr>
          <p:cNvPr descr="First Tri Logo" id="176" name="Google Shape;176;p1"/>
          <p:cNvPicPr preferRelativeResize="0"/>
          <p:nvPr/>
        </p:nvPicPr>
        <p:blipFill rotWithShape="1">
          <a:blip r:embed="rId15">
            <a:alphaModFix/>
          </a:blip>
          <a:srcRect b="0" l="0" r="0" t="0"/>
          <a:stretch/>
        </p:blipFill>
        <p:spPr>
          <a:xfrm>
            <a:off x="5607697" y="-1227"/>
            <a:ext cx="1009949" cy="1144609"/>
          </a:xfrm>
          <a:prstGeom prst="rect">
            <a:avLst/>
          </a:prstGeom>
          <a:noFill/>
          <a:ln>
            <a:noFill/>
          </a:ln>
        </p:spPr>
      </p:pic>
      <p:sp>
        <p:nvSpPr>
          <p:cNvPr id="177" name="Google Shape;177;p1"/>
          <p:cNvSpPr txBox="1"/>
          <p:nvPr/>
        </p:nvSpPr>
        <p:spPr>
          <a:xfrm>
            <a:off x="3911022" y="6083148"/>
            <a:ext cx="408775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00">
                <a:solidFill>
                  <a:srgbClr val="FFFF00"/>
                </a:solidFill>
                <a:latin typeface="Arial Black"/>
                <a:ea typeface="Arial Black"/>
                <a:cs typeface="Arial Black"/>
                <a:sym typeface="Arial Black"/>
              </a:rPr>
              <a:t>2024</a:t>
            </a:r>
            <a:endParaRPr/>
          </a:p>
        </p:txBody>
      </p:sp>
      <p:pic>
        <p:nvPicPr>
          <p:cNvPr id="178" name="Google Shape;178;p1"/>
          <p:cNvPicPr preferRelativeResize="0"/>
          <p:nvPr/>
        </p:nvPicPr>
        <p:blipFill rotWithShape="1">
          <a:blip r:embed="rId16">
            <a:alphaModFix/>
          </a:blip>
          <a:srcRect b="0" l="0" r="0" t="0"/>
          <a:stretch/>
        </p:blipFill>
        <p:spPr>
          <a:xfrm>
            <a:off x="0" y="1673"/>
            <a:ext cx="12192000" cy="68546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9"/>
          <p:cNvSpPr txBox="1"/>
          <p:nvPr>
            <p:ph type="title"/>
          </p:nvPr>
        </p:nvSpPr>
        <p:spPr>
          <a:xfrm>
            <a:off x="677333" y="803542"/>
            <a:ext cx="1053099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600"/>
              <a:buFont typeface="Trebuchet MS"/>
              <a:buNone/>
            </a:pPr>
            <a:r>
              <a:rPr b="1" lang="en-GB">
                <a:solidFill>
                  <a:srgbClr val="FF0000"/>
                </a:solidFill>
              </a:rPr>
              <a:t>Leg 4 to Leg 5 Travel –Isle of Man to Wales</a:t>
            </a:r>
            <a:endParaRPr/>
          </a:p>
        </p:txBody>
      </p:sp>
      <p:sp>
        <p:nvSpPr>
          <p:cNvPr id="295" name="Google Shape;295;p9"/>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Helicopter will be waiting at  predesignated point on the south of the island to take Matt + 2 support to the next point. Wales.</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40 nautical miles</a:t>
            </a:r>
            <a:endParaRPr/>
          </a:p>
        </p:txBody>
      </p:sp>
      <p:sp>
        <p:nvSpPr>
          <p:cNvPr id="296" name="Google Shape;296;p9"/>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pic>
        <p:nvPicPr>
          <p:cNvPr id="297" name="Google Shape;297;p9"/>
          <p:cNvPicPr preferRelativeResize="0"/>
          <p:nvPr/>
        </p:nvPicPr>
        <p:blipFill rotWithShape="1">
          <a:blip r:embed="rId3">
            <a:alphaModFix/>
          </a:blip>
          <a:srcRect b="14528" l="14546" r="24887" t="19986"/>
          <a:stretch/>
        </p:blipFill>
        <p:spPr>
          <a:xfrm>
            <a:off x="1181291" y="1688090"/>
            <a:ext cx="7384473" cy="4488873"/>
          </a:xfrm>
          <a:prstGeom prst="rect">
            <a:avLst/>
          </a:prstGeom>
          <a:noFill/>
          <a:ln>
            <a:noFill/>
          </a:ln>
        </p:spPr>
      </p:pic>
      <p:sp>
        <p:nvSpPr>
          <p:cNvPr id="298" name="Google Shape;298;p9"/>
          <p:cNvSpPr txBox="1"/>
          <p:nvPr/>
        </p:nvSpPr>
        <p:spPr>
          <a:xfrm>
            <a:off x="4572000" y="2812473"/>
            <a:ext cx="3463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FF0000"/>
                </a:solidFill>
                <a:latin typeface="Trebuchet MS"/>
                <a:ea typeface="Trebuchet MS"/>
                <a:cs typeface="Trebuchet MS"/>
                <a:sym typeface="Trebuchet MS"/>
              </a:rPr>
              <a:t>x</a:t>
            </a:r>
            <a:endParaRPr b="1" sz="2400">
              <a:solidFill>
                <a:srgbClr val="FF0000"/>
              </a:solidFill>
              <a:latin typeface="Trebuchet MS"/>
              <a:ea typeface="Trebuchet MS"/>
              <a:cs typeface="Trebuchet MS"/>
              <a:sym typeface="Trebuchet MS"/>
            </a:endParaRPr>
          </a:p>
        </p:txBody>
      </p:sp>
      <p:sp>
        <p:nvSpPr>
          <p:cNvPr id="299" name="Google Shape;299;p9"/>
          <p:cNvSpPr txBox="1"/>
          <p:nvPr/>
        </p:nvSpPr>
        <p:spPr>
          <a:xfrm>
            <a:off x="4929170" y="5169910"/>
            <a:ext cx="3463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Trebuchet MS"/>
                <a:ea typeface="Trebuchet MS"/>
                <a:cs typeface="Trebuchet MS"/>
                <a:sym typeface="Trebuchet MS"/>
              </a:rPr>
              <a:t>x</a:t>
            </a:r>
            <a:endParaRPr b="1" sz="1800">
              <a:solidFill>
                <a:srgbClr val="FF0000"/>
              </a:solidFill>
              <a:latin typeface="Trebuchet MS"/>
              <a:ea typeface="Trebuchet MS"/>
              <a:cs typeface="Trebuchet MS"/>
              <a:sym typeface="Trebuchet MS"/>
            </a:endParaRPr>
          </a:p>
        </p:txBody>
      </p:sp>
      <p:cxnSp>
        <p:nvCxnSpPr>
          <p:cNvPr id="300" name="Google Shape;300;p9"/>
          <p:cNvCxnSpPr/>
          <p:nvPr/>
        </p:nvCxnSpPr>
        <p:spPr>
          <a:xfrm>
            <a:off x="4745182" y="3013653"/>
            <a:ext cx="357170" cy="2278783"/>
          </a:xfrm>
          <a:prstGeom prst="straightConnector1">
            <a:avLst/>
          </a:prstGeom>
          <a:noFill/>
          <a:ln cap="flat" cmpd="sng" w="76200">
            <a:solidFill>
              <a:srgbClr val="0070C0"/>
            </a:solidFill>
            <a:prstDash val="dash"/>
            <a:round/>
            <a:headEnd len="sm" w="sm" type="none"/>
            <a:tailEnd len="sm" w="sm" type="none"/>
          </a:ln>
        </p:spPr>
      </p:cxnSp>
      <p:sp>
        <p:nvSpPr>
          <p:cNvPr id="301" name="Google Shape;301;p9"/>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0900hrs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0"/>
          <p:cNvSpPr txBox="1"/>
          <p:nvPr>
            <p:ph type="title"/>
          </p:nvPr>
        </p:nvSpPr>
        <p:spPr>
          <a:xfrm>
            <a:off x="838200" y="351270"/>
            <a:ext cx="10515600" cy="13255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5 – Wales</a:t>
            </a:r>
            <a:br>
              <a:rPr b="1" lang="en-GB"/>
            </a:br>
            <a:r>
              <a:rPr b="1" lang="en-GB"/>
              <a:t>Location – Caemes </a:t>
            </a:r>
            <a:r>
              <a:rPr b="1" lang="en-GB" sz="4000"/>
              <a:t>(Helicopter Landing Site)</a:t>
            </a:r>
            <a:endParaRPr/>
          </a:p>
        </p:txBody>
      </p:sp>
      <p:sp>
        <p:nvSpPr>
          <p:cNvPr id="307" name="Google Shape;307;p10"/>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79999"/>
              <a:buNone/>
            </a:pPr>
            <a:r>
              <a:rPr lang="en-GB"/>
              <a:t>Swim 400m – </a:t>
            </a:r>
            <a:endParaRPr/>
          </a:p>
          <a:p>
            <a:pPr indent="0" lvl="0" marL="0" rtl="0" algn="l">
              <a:spcBef>
                <a:spcPts val="1000"/>
              </a:spcBef>
              <a:spcAft>
                <a:spcPts val="0"/>
              </a:spcAft>
              <a:buSzPct val="79999"/>
              <a:buNone/>
            </a:pPr>
            <a:r>
              <a:rPr lang="en-GB"/>
              <a:t>Dropped by helicopter to closest point to shore. Bay Swim in Caemes</a:t>
            </a:r>
            <a:endParaRPr/>
          </a:p>
          <a:p>
            <a:pPr indent="0" lvl="0" marL="0" rtl="0" algn="l">
              <a:spcBef>
                <a:spcPts val="1000"/>
              </a:spcBef>
              <a:spcAft>
                <a:spcPts val="0"/>
              </a:spcAft>
              <a:buSzPct val="79999"/>
              <a:buNone/>
            </a:pPr>
            <a:r>
              <a:rPr lang="en-GB"/>
              <a:t>Bike 20km – </a:t>
            </a:r>
            <a:endParaRPr/>
          </a:p>
          <a:p>
            <a:pPr indent="0" lvl="0" marL="0" rtl="0" algn="l">
              <a:spcBef>
                <a:spcPts val="1000"/>
              </a:spcBef>
              <a:spcAft>
                <a:spcPts val="0"/>
              </a:spcAft>
              <a:buSzPct val="79999"/>
              <a:buNone/>
            </a:pPr>
            <a:r>
              <a:rPr lang="en-GB"/>
              <a:t>Main road ride, out and back to helicopter site</a:t>
            </a:r>
            <a:endParaRPr/>
          </a:p>
          <a:p>
            <a:pPr indent="0" lvl="0" marL="0" rtl="0" algn="l">
              <a:spcBef>
                <a:spcPts val="1000"/>
              </a:spcBef>
              <a:spcAft>
                <a:spcPts val="0"/>
              </a:spcAft>
              <a:buSzPct val="79999"/>
              <a:buNone/>
            </a:pPr>
            <a:r>
              <a:rPr lang="en-GB"/>
              <a:t>Run 5km – </a:t>
            </a:r>
            <a:endParaRPr/>
          </a:p>
          <a:p>
            <a:pPr indent="0" lvl="0" marL="0" rtl="0" algn="l">
              <a:spcBef>
                <a:spcPts val="1000"/>
              </a:spcBef>
              <a:spcAft>
                <a:spcPts val="0"/>
              </a:spcAft>
              <a:buSzPct val="79999"/>
              <a:buNone/>
            </a:pPr>
            <a:r>
              <a:rPr lang="en-GB"/>
              <a:t>Out and back run from and to helicopter landing site</a:t>
            </a:r>
            <a:endParaRPr/>
          </a:p>
        </p:txBody>
      </p:sp>
      <p:sp>
        <p:nvSpPr>
          <p:cNvPr id="308" name="Google Shape;308;p10"/>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pic>
        <p:nvPicPr>
          <p:cNvPr id="309" name="Google Shape;309;p10"/>
          <p:cNvPicPr preferRelativeResize="0"/>
          <p:nvPr/>
        </p:nvPicPr>
        <p:blipFill rotWithShape="1">
          <a:blip r:embed="rId3">
            <a:alphaModFix/>
          </a:blip>
          <a:srcRect b="11900" l="17841" r="16364" t="19986"/>
          <a:stretch/>
        </p:blipFill>
        <p:spPr>
          <a:xfrm>
            <a:off x="717389" y="1844548"/>
            <a:ext cx="7757434" cy="4515122"/>
          </a:xfrm>
          <a:prstGeom prst="rect">
            <a:avLst/>
          </a:prstGeom>
          <a:noFill/>
          <a:ln>
            <a:noFill/>
          </a:ln>
        </p:spPr>
      </p:pic>
      <p:sp>
        <p:nvSpPr>
          <p:cNvPr id="310" name="Google Shape;310;p10"/>
          <p:cNvSpPr txBox="1"/>
          <p:nvPr/>
        </p:nvSpPr>
        <p:spPr>
          <a:xfrm>
            <a:off x="4017817" y="1995055"/>
            <a:ext cx="37407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311" name="Google Shape;311;p10"/>
          <p:cNvCxnSpPr/>
          <p:nvPr/>
        </p:nvCxnSpPr>
        <p:spPr>
          <a:xfrm rot="10800000">
            <a:off x="4197927" y="1844548"/>
            <a:ext cx="0" cy="316761"/>
          </a:xfrm>
          <a:prstGeom prst="straightConnector1">
            <a:avLst/>
          </a:prstGeom>
          <a:noFill/>
          <a:ln cap="flat" cmpd="sng" w="76200">
            <a:solidFill>
              <a:srgbClr val="0070C0"/>
            </a:solidFill>
            <a:prstDash val="dot"/>
            <a:round/>
            <a:headEnd len="sm" w="sm" type="none"/>
            <a:tailEnd len="sm" w="sm" type="none"/>
          </a:ln>
        </p:spPr>
      </p:cxnSp>
      <p:cxnSp>
        <p:nvCxnSpPr>
          <p:cNvPr id="312" name="Google Shape;312;p10"/>
          <p:cNvCxnSpPr>
            <a:stCxn id="310" idx="3"/>
          </p:cNvCxnSpPr>
          <p:nvPr/>
        </p:nvCxnSpPr>
        <p:spPr>
          <a:xfrm>
            <a:off x="4391890" y="2287443"/>
            <a:ext cx="4066200" cy="2090700"/>
          </a:xfrm>
          <a:prstGeom prst="straightConnector1">
            <a:avLst/>
          </a:prstGeom>
          <a:noFill/>
          <a:ln cap="flat" cmpd="sng" w="76200">
            <a:solidFill>
              <a:srgbClr val="0070C0"/>
            </a:solidFill>
            <a:prstDash val="dash"/>
            <a:round/>
            <a:headEnd len="sm" w="sm" type="none"/>
            <a:tailEnd len="sm" w="sm" type="none"/>
          </a:ln>
        </p:spPr>
      </p:cxnSp>
      <p:sp>
        <p:nvSpPr>
          <p:cNvPr id="313" name="Google Shape;313;p10"/>
          <p:cNvSpPr/>
          <p:nvPr/>
        </p:nvSpPr>
        <p:spPr>
          <a:xfrm>
            <a:off x="3768436" y="2256404"/>
            <a:ext cx="304800" cy="57305"/>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4" name="Google Shape;314;p10"/>
          <p:cNvSpPr/>
          <p:nvPr/>
        </p:nvSpPr>
        <p:spPr>
          <a:xfrm>
            <a:off x="3469590" y="2438400"/>
            <a:ext cx="659065" cy="1343891"/>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5" name="Google Shape;315;p10"/>
          <p:cNvSpPr/>
          <p:nvPr/>
        </p:nvSpPr>
        <p:spPr>
          <a:xfrm>
            <a:off x="4057819" y="2535382"/>
            <a:ext cx="389490" cy="387927"/>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6" name="Google Shape;316;p10"/>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0950</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1"/>
          <p:cNvSpPr txBox="1"/>
          <p:nvPr>
            <p:ph type="title"/>
          </p:nvPr>
        </p:nvSpPr>
        <p:spPr>
          <a:xfrm>
            <a:off x="580352" y="853067"/>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600"/>
              <a:buFont typeface="Trebuchet MS"/>
              <a:buNone/>
            </a:pPr>
            <a:r>
              <a:rPr b="1" lang="en-GB">
                <a:solidFill>
                  <a:srgbClr val="FF0000"/>
                </a:solidFill>
              </a:rPr>
              <a:t>Leg 5 to Leg 6 Travel –Wales to Dunkirk</a:t>
            </a:r>
            <a:endParaRPr/>
          </a:p>
        </p:txBody>
      </p:sp>
      <p:sp>
        <p:nvSpPr>
          <p:cNvPr id="322" name="Google Shape;322;p11"/>
          <p:cNvSpPr txBox="1"/>
          <p:nvPr>
            <p:ph idx="1" type="body"/>
          </p:nvPr>
        </p:nvSpPr>
        <p:spPr>
          <a:xfrm>
            <a:off x="9026012" y="1825624"/>
            <a:ext cx="2327787" cy="49353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Helicopter will be waiting at  predesignated point near Caemes, Wales and will undertake the journey to the Kent coast near Dover. This will be followed by a high speed power boat crossing to Dunkirk, France.</a:t>
            </a:r>
            <a:endParaRPr/>
          </a:p>
          <a:p>
            <a:pPr indent="0" lvl="0" marL="0" rtl="0" algn="l">
              <a:spcBef>
                <a:spcPts val="1000"/>
              </a:spcBef>
              <a:spcAft>
                <a:spcPts val="0"/>
              </a:spcAft>
              <a:buSzPts val="1440"/>
              <a:buNone/>
            </a:pPr>
            <a:r>
              <a:rPr lang="en-GB"/>
              <a:t>Helicopter – 250 miles</a:t>
            </a:r>
            <a:endParaRPr/>
          </a:p>
          <a:p>
            <a:pPr indent="0" lvl="0" marL="0" rtl="0" algn="l">
              <a:spcBef>
                <a:spcPts val="1000"/>
              </a:spcBef>
              <a:spcAft>
                <a:spcPts val="0"/>
              </a:spcAft>
              <a:buSzPts val="1440"/>
              <a:buNone/>
            </a:pPr>
            <a:r>
              <a:rPr lang="en-GB"/>
              <a:t>Boat – 35 nautical miles</a:t>
            </a:r>
            <a:endParaRPr/>
          </a:p>
        </p:txBody>
      </p:sp>
      <p:sp>
        <p:nvSpPr>
          <p:cNvPr id="323" name="Google Shape;323;p11"/>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pic>
        <p:nvPicPr>
          <p:cNvPr id="324" name="Google Shape;324;p11"/>
          <p:cNvPicPr preferRelativeResize="0"/>
          <p:nvPr/>
        </p:nvPicPr>
        <p:blipFill rotWithShape="1">
          <a:blip r:embed="rId3">
            <a:alphaModFix/>
          </a:blip>
          <a:srcRect b="15740" l="27387" r="9091" t="26885"/>
          <a:stretch/>
        </p:blipFill>
        <p:spPr>
          <a:xfrm>
            <a:off x="699654" y="1844548"/>
            <a:ext cx="7744691" cy="3932797"/>
          </a:xfrm>
          <a:prstGeom prst="rect">
            <a:avLst/>
          </a:prstGeom>
          <a:noFill/>
          <a:ln>
            <a:noFill/>
          </a:ln>
        </p:spPr>
      </p:pic>
      <p:cxnSp>
        <p:nvCxnSpPr>
          <p:cNvPr id="325" name="Google Shape;325;p11"/>
          <p:cNvCxnSpPr/>
          <p:nvPr/>
        </p:nvCxnSpPr>
        <p:spPr>
          <a:xfrm>
            <a:off x="1572491" y="2212032"/>
            <a:ext cx="4181025" cy="2643780"/>
          </a:xfrm>
          <a:prstGeom prst="straightConnector1">
            <a:avLst/>
          </a:prstGeom>
          <a:noFill/>
          <a:ln cap="flat" cmpd="sng" w="76200">
            <a:solidFill>
              <a:srgbClr val="0070C0"/>
            </a:solidFill>
            <a:prstDash val="dash"/>
            <a:round/>
            <a:headEnd len="sm" w="sm" type="none"/>
            <a:tailEnd len="sm" w="sm" type="none"/>
          </a:ln>
        </p:spPr>
      </p:cxnSp>
      <p:sp>
        <p:nvSpPr>
          <p:cNvPr id="326" name="Google Shape;326;p11"/>
          <p:cNvSpPr txBox="1"/>
          <p:nvPr/>
        </p:nvSpPr>
        <p:spPr>
          <a:xfrm>
            <a:off x="1399309" y="1981200"/>
            <a:ext cx="3463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FF0000"/>
                </a:solidFill>
                <a:latin typeface="Trebuchet MS"/>
                <a:ea typeface="Trebuchet MS"/>
                <a:cs typeface="Trebuchet MS"/>
                <a:sym typeface="Trebuchet MS"/>
              </a:rPr>
              <a:t>x</a:t>
            </a:r>
            <a:endParaRPr b="1" sz="2400">
              <a:solidFill>
                <a:srgbClr val="FF0000"/>
              </a:solidFill>
              <a:latin typeface="Trebuchet MS"/>
              <a:ea typeface="Trebuchet MS"/>
              <a:cs typeface="Trebuchet MS"/>
              <a:sym typeface="Trebuchet MS"/>
            </a:endParaRPr>
          </a:p>
        </p:txBody>
      </p:sp>
      <p:cxnSp>
        <p:nvCxnSpPr>
          <p:cNvPr id="327" name="Google Shape;327;p11"/>
          <p:cNvCxnSpPr/>
          <p:nvPr/>
        </p:nvCxnSpPr>
        <p:spPr>
          <a:xfrm rot="10800000">
            <a:off x="5753516" y="4855812"/>
            <a:ext cx="647284" cy="184666"/>
          </a:xfrm>
          <a:prstGeom prst="straightConnector1">
            <a:avLst/>
          </a:prstGeom>
          <a:noFill/>
          <a:ln cap="flat" cmpd="sng" w="76200">
            <a:solidFill>
              <a:srgbClr val="FF0000"/>
            </a:solidFill>
            <a:prstDash val="dot"/>
            <a:round/>
            <a:headEnd len="sm" w="sm" type="none"/>
            <a:tailEnd len="sm" w="sm" type="none"/>
          </a:ln>
        </p:spPr>
      </p:cxnSp>
      <p:sp>
        <p:nvSpPr>
          <p:cNvPr id="328" name="Google Shape;328;p11"/>
          <p:cNvSpPr txBox="1"/>
          <p:nvPr/>
        </p:nvSpPr>
        <p:spPr>
          <a:xfrm>
            <a:off x="5580334" y="4671146"/>
            <a:ext cx="3463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Trebuchet MS"/>
                <a:ea typeface="Trebuchet MS"/>
                <a:cs typeface="Trebuchet MS"/>
                <a:sym typeface="Trebuchet MS"/>
              </a:rPr>
              <a:t>x</a:t>
            </a:r>
            <a:endParaRPr b="1" sz="1800">
              <a:solidFill>
                <a:srgbClr val="FF0000"/>
              </a:solidFill>
              <a:latin typeface="Trebuchet MS"/>
              <a:ea typeface="Trebuchet MS"/>
              <a:cs typeface="Trebuchet MS"/>
              <a:sym typeface="Trebuchet MS"/>
            </a:endParaRPr>
          </a:p>
        </p:txBody>
      </p:sp>
      <p:sp>
        <p:nvSpPr>
          <p:cNvPr id="329" name="Google Shape;329;p11"/>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11</a:t>
            </a:r>
            <a:r>
              <a:rPr lang="en-GB" sz="2000">
                <a:solidFill>
                  <a:srgbClr val="FF0000"/>
                </a:solidFill>
                <a:latin typeface="Arial Black"/>
                <a:ea typeface="Arial Black"/>
                <a:cs typeface="Arial Black"/>
                <a:sym typeface="Arial Black"/>
              </a:rPr>
              <a:t>00hrs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2"/>
          <p:cNvSpPr txBox="1"/>
          <p:nvPr>
            <p:ph type="title"/>
          </p:nvPr>
        </p:nvSpPr>
        <p:spPr>
          <a:xfrm>
            <a:off x="677334" y="816638"/>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4000"/>
              <a:buFont typeface="Trebuchet MS"/>
              <a:buNone/>
            </a:pPr>
            <a:r>
              <a:rPr b="1" lang="en-GB" sz="4000"/>
              <a:t>Part 2 – Mainland Europe</a:t>
            </a:r>
            <a:endParaRPr/>
          </a:p>
        </p:txBody>
      </p:sp>
      <p:sp>
        <p:nvSpPr>
          <p:cNvPr id="335" name="Google Shape;335;p1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53496"/>
              <a:buNone/>
            </a:pPr>
            <a:r>
              <a:rPr b="1" lang="en-GB" sz="4785"/>
              <a:t>6. France</a:t>
            </a:r>
            <a:endParaRPr sz="3385"/>
          </a:p>
          <a:p>
            <a:pPr indent="0" lvl="0" marL="0" rtl="0" algn="l">
              <a:spcBef>
                <a:spcPts val="1000"/>
              </a:spcBef>
              <a:spcAft>
                <a:spcPts val="0"/>
              </a:spcAft>
              <a:buSzPct val="53496"/>
              <a:buNone/>
            </a:pPr>
            <a:r>
              <a:rPr b="1" lang="en-GB" sz="4785"/>
              <a:t>7. Belgium</a:t>
            </a:r>
            <a:endParaRPr sz="3385"/>
          </a:p>
          <a:p>
            <a:pPr indent="0" lvl="0" marL="0" rtl="0" algn="l">
              <a:spcBef>
                <a:spcPts val="1000"/>
              </a:spcBef>
              <a:spcAft>
                <a:spcPts val="0"/>
              </a:spcAft>
              <a:buSzPct val="53496"/>
              <a:buNone/>
            </a:pPr>
            <a:r>
              <a:rPr b="1" lang="en-GB" sz="4785"/>
              <a:t>8. Holland</a:t>
            </a:r>
            <a:endParaRPr sz="3385"/>
          </a:p>
          <a:p>
            <a:pPr indent="0" lvl="0" marL="0" rtl="0" algn="l">
              <a:spcBef>
                <a:spcPts val="1000"/>
              </a:spcBef>
              <a:spcAft>
                <a:spcPts val="0"/>
              </a:spcAft>
              <a:buSzPct val="53496"/>
              <a:buNone/>
            </a:pPr>
            <a:r>
              <a:rPr b="1" lang="en-GB" sz="4785"/>
              <a:t>9. Luxembourg</a:t>
            </a:r>
            <a:endParaRPr sz="3385"/>
          </a:p>
          <a:p>
            <a:pPr indent="0" lvl="0" marL="0" rtl="0" algn="l">
              <a:spcBef>
                <a:spcPts val="1000"/>
              </a:spcBef>
              <a:spcAft>
                <a:spcPts val="0"/>
              </a:spcAft>
              <a:buSzPct val="53496"/>
              <a:buNone/>
            </a:pPr>
            <a:r>
              <a:rPr b="1" lang="en-GB" sz="4785"/>
              <a:t>10. Germany</a:t>
            </a:r>
            <a:endParaRPr sz="3385"/>
          </a:p>
          <a:p>
            <a:pPr indent="0" lvl="0" marL="0" rtl="0" algn="l">
              <a:spcBef>
                <a:spcPts val="1000"/>
              </a:spcBef>
              <a:spcAft>
                <a:spcPts val="0"/>
              </a:spcAft>
              <a:buSzPct val="80000"/>
              <a:buNone/>
            </a:pPr>
            <a:r>
              <a:t/>
            </a:r>
            <a:endParaRPr b="1" sz="3200"/>
          </a:p>
          <a:p>
            <a:pPr indent="0" lvl="0" marL="0" rtl="0" algn="l">
              <a:spcBef>
                <a:spcPts val="1000"/>
              </a:spcBef>
              <a:spcAft>
                <a:spcPts val="0"/>
              </a:spcAft>
              <a:buSzPct val="142222"/>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b1c7617ca1_0_0"/>
          <p:cNvSpPr txBox="1"/>
          <p:nvPr>
            <p:ph type="title"/>
          </p:nvPr>
        </p:nvSpPr>
        <p:spPr>
          <a:xfrm>
            <a:off x="838200" y="351270"/>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6 – France</a:t>
            </a:r>
            <a:br>
              <a:rPr b="1" lang="en-GB"/>
            </a:br>
            <a:r>
              <a:rPr b="1" lang="en-GB"/>
              <a:t>Location – Dunkirk</a:t>
            </a:r>
            <a:endParaRPr/>
          </a:p>
        </p:txBody>
      </p:sp>
      <p:sp>
        <p:nvSpPr>
          <p:cNvPr id="341" name="Google Shape;341;g2b1c7617ca1_0_0"/>
          <p:cNvSpPr txBox="1"/>
          <p:nvPr>
            <p:ph idx="1" type="body"/>
          </p:nvPr>
        </p:nvSpPr>
        <p:spPr>
          <a:xfrm>
            <a:off x="9026012" y="1825625"/>
            <a:ext cx="2327700" cy="4351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79999"/>
              <a:buNone/>
            </a:pPr>
            <a:r>
              <a:rPr lang="en-GB"/>
              <a:t>Swim 400m – </a:t>
            </a:r>
            <a:endParaRPr/>
          </a:p>
          <a:p>
            <a:pPr indent="0" lvl="0" marL="0" rtl="0" algn="l">
              <a:spcBef>
                <a:spcPts val="1000"/>
              </a:spcBef>
              <a:spcAft>
                <a:spcPts val="0"/>
              </a:spcAft>
              <a:buSzPct val="79999"/>
              <a:buNone/>
            </a:pPr>
            <a:r>
              <a:rPr lang="en-GB"/>
              <a:t>Dropped by helicopter in the Graveline/Dunkirk Port Swim off the Dunkirk coast/bay</a:t>
            </a:r>
            <a:endParaRPr/>
          </a:p>
          <a:p>
            <a:pPr indent="0" lvl="0" marL="0" rtl="0" algn="l">
              <a:spcBef>
                <a:spcPts val="1000"/>
              </a:spcBef>
              <a:spcAft>
                <a:spcPts val="0"/>
              </a:spcAft>
              <a:buSzPct val="79999"/>
              <a:buNone/>
            </a:pPr>
            <a:r>
              <a:rPr lang="en-GB"/>
              <a:t>Bike 20km – </a:t>
            </a:r>
            <a:endParaRPr/>
          </a:p>
          <a:p>
            <a:pPr indent="0" lvl="0" marL="0" rtl="0" algn="l">
              <a:spcBef>
                <a:spcPts val="1000"/>
              </a:spcBef>
              <a:spcAft>
                <a:spcPts val="0"/>
              </a:spcAft>
              <a:buSzPct val="79999"/>
              <a:buNone/>
            </a:pPr>
            <a:r>
              <a:rPr lang="en-GB"/>
              <a:t>Main road towards Belgian coast (</a:t>
            </a:r>
            <a:r>
              <a:rPr lang="en-GB"/>
              <a:t>Possibly</a:t>
            </a:r>
            <a:r>
              <a:rPr lang="en-GB"/>
              <a:t> need to out and back due to shortness of road</a:t>
            </a:r>
            <a:endParaRPr/>
          </a:p>
          <a:p>
            <a:pPr indent="0" lvl="0" marL="0" rtl="0" algn="l">
              <a:spcBef>
                <a:spcPts val="1000"/>
              </a:spcBef>
              <a:spcAft>
                <a:spcPts val="0"/>
              </a:spcAft>
              <a:buSzPct val="79999"/>
              <a:buNone/>
            </a:pPr>
            <a:r>
              <a:rPr lang="en-GB"/>
              <a:t>Run 5km – </a:t>
            </a:r>
            <a:endParaRPr/>
          </a:p>
          <a:p>
            <a:pPr indent="0" lvl="0" marL="0" rtl="0" algn="l">
              <a:spcBef>
                <a:spcPts val="1000"/>
              </a:spcBef>
              <a:spcAft>
                <a:spcPts val="0"/>
              </a:spcAft>
              <a:buSzPct val="79999"/>
              <a:buNone/>
            </a:pPr>
            <a:r>
              <a:rPr lang="en-GB"/>
              <a:t>Run is measured to take us to the border of Belgium as close as possible</a:t>
            </a:r>
            <a:endParaRPr/>
          </a:p>
        </p:txBody>
      </p:sp>
      <p:sp>
        <p:nvSpPr>
          <p:cNvPr id="342" name="Google Shape;342;g2b1c7617ca1_0_0"/>
          <p:cNvSpPr txBox="1"/>
          <p:nvPr/>
        </p:nvSpPr>
        <p:spPr>
          <a:xfrm>
            <a:off x="5348827" y="124290"/>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343" name="Google Shape;343;g2b1c7617ca1_0_0"/>
          <p:cNvSpPr txBox="1"/>
          <p:nvPr/>
        </p:nvSpPr>
        <p:spPr>
          <a:xfrm>
            <a:off x="4017817" y="1995055"/>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344" name="Google Shape;344;g2b1c7617ca1_0_0"/>
          <p:cNvCxnSpPr/>
          <p:nvPr/>
        </p:nvCxnSpPr>
        <p:spPr>
          <a:xfrm rot="10800000">
            <a:off x="4197927" y="1844509"/>
            <a:ext cx="0" cy="316800"/>
          </a:xfrm>
          <a:prstGeom prst="straightConnector1">
            <a:avLst/>
          </a:prstGeom>
          <a:noFill/>
          <a:ln cap="flat" cmpd="sng" w="76200">
            <a:solidFill>
              <a:srgbClr val="0070C0"/>
            </a:solidFill>
            <a:prstDash val="dot"/>
            <a:round/>
            <a:headEnd len="sm" w="sm" type="none"/>
            <a:tailEnd len="sm" w="sm" type="none"/>
          </a:ln>
        </p:spPr>
      </p:cxnSp>
      <p:pic>
        <p:nvPicPr>
          <p:cNvPr id="345" name="Google Shape;345;g2b1c7617ca1_0_0"/>
          <p:cNvPicPr preferRelativeResize="0"/>
          <p:nvPr/>
        </p:nvPicPr>
        <p:blipFill rotWithShape="1">
          <a:blip r:embed="rId3">
            <a:alphaModFix/>
          </a:blip>
          <a:srcRect b="3964" l="30741" r="13273" t="28727"/>
          <a:stretch/>
        </p:blipFill>
        <p:spPr>
          <a:xfrm>
            <a:off x="1142675" y="1825625"/>
            <a:ext cx="7400102" cy="4726575"/>
          </a:xfrm>
          <a:prstGeom prst="rect">
            <a:avLst/>
          </a:prstGeom>
          <a:noFill/>
          <a:ln>
            <a:noFill/>
          </a:ln>
        </p:spPr>
      </p:pic>
      <p:cxnSp>
        <p:nvCxnSpPr>
          <p:cNvPr id="346" name="Google Shape;346;g2b1c7617ca1_0_0"/>
          <p:cNvCxnSpPr/>
          <p:nvPr/>
        </p:nvCxnSpPr>
        <p:spPr>
          <a:xfrm>
            <a:off x="1293300" y="2035650"/>
            <a:ext cx="1858200" cy="1603200"/>
          </a:xfrm>
          <a:prstGeom prst="straightConnector1">
            <a:avLst/>
          </a:prstGeom>
          <a:noFill/>
          <a:ln cap="flat" cmpd="sng" w="76200">
            <a:solidFill>
              <a:srgbClr val="0070C0"/>
            </a:solidFill>
            <a:prstDash val="dash"/>
            <a:round/>
            <a:headEnd len="sm" w="sm" type="none"/>
            <a:tailEnd len="sm" w="sm" type="none"/>
          </a:ln>
        </p:spPr>
      </p:cxnSp>
      <p:sp>
        <p:nvSpPr>
          <p:cNvPr id="347" name="Google Shape;347;g2b1c7617ca1_0_0"/>
          <p:cNvSpPr/>
          <p:nvPr/>
        </p:nvSpPr>
        <p:spPr>
          <a:xfrm flipH="1" rot="10800000">
            <a:off x="3712733" y="3462721"/>
            <a:ext cx="734568" cy="66331"/>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8" name="Google Shape;348;g2b1c7617ca1_0_0"/>
          <p:cNvSpPr/>
          <p:nvPr/>
        </p:nvSpPr>
        <p:spPr>
          <a:xfrm rot="3860089">
            <a:off x="5830895" y="2243387"/>
            <a:ext cx="140757" cy="2608839"/>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9" name="Google Shape;349;g2b1c7617ca1_0_0"/>
          <p:cNvSpPr/>
          <p:nvPr/>
        </p:nvSpPr>
        <p:spPr>
          <a:xfrm rot="8986523">
            <a:off x="7167824" y="2904317"/>
            <a:ext cx="1009720" cy="216408"/>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350" name="Google Shape;350;g2b1c7617ca1_0_0"/>
          <p:cNvCxnSpPr/>
          <p:nvPr/>
        </p:nvCxnSpPr>
        <p:spPr>
          <a:xfrm rot="10800000">
            <a:off x="4483150" y="3529000"/>
            <a:ext cx="231900" cy="522000"/>
          </a:xfrm>
          <a:prstGeom prst="straightConnector1">
            <a:avLst/>
          </a:prstGeom>
          <a:noFill/>
          <a:ln cap="flat" cmpd="sng" w="76200">
            <a:solidFill>
              <a:srgbClr val="FF0000"/>
            </a:solidFill>
            <a:prstDash val="solid"/>
            <a:round/>
            <a:headEnd len="med" w="med" type="none"/>
            <a:tailEnd len="med" w="med" type="none"/>
          </a:ln>
        </p:spPr>
      </p:cxnSp>
      <p:sp>
        <p:nvSpPr>
          <p:cNvPr id="351" name="Google Shape;351;g2b1c7617ca1_0_0"/>
          <p:cNvSpPr txBox="1"/>
          <p:nvPr/>
        </p:nvSpPr>
        <p:spPr>
          <a:xfrm>
            <a:off x="3404342" y="3203393"/>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sp>
        <p:nvSpPr>
          <p:cNvPr id="352" name="Google Shape;352;g2b1c7617ca1_0_0"/>
          <p:cNvSpPr txBox="1"/>
          <p:nvPr/>
        </p:nvSpPr>
        <p:spPr>
          <a:xfrm>
            <a:off x="292875" y="115900"/>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1300</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g2b1c7617ca1_0_15"/>
          <p:cNvPicPr preferRelativeResize="0"/>
          <p:nvPr/>
        </p:nvPicPr>
        <p:blipFill rotWithShape="1">
          <a:blip r:embed="rId3">
            <a:alphaModFix/>
          </a:blip>
          <a:srcRect b="13443" l="37264" r="6816" t="19202"/>
          <a:stretch/>
        </p:blipFill>
        <p:spPr>
          <a:xfrm>
            <a:off x="1010900" y="1825622"/>
            <a:ext cx="7176398" cy="4591925"/>
          </a:xfrm>
          <a:prstGeom prst="rect">
            <a:avLst/>
          </a:prstGeom>
          <a:noFill/>
          <a:ln>
            <a:noFill/>
          </a:ln>
        </p:spPr>
      </p:pic>
      <p:sp>
        <p:nvSpPr>
          <p:cNvPr id="358" name="Google Shape;358;g2b1c7617ca1_0_15"/>
          <p:cNvSpPr txBox="1"/>
          <p:nvPr>
            <p:ph type="title"/>
          </p:nvPr>
        </p:nvSpPr>
        <p:spPr>
          <a:xfrm>
            <a:off x="838200" y="351270"/>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7 – Belgium</a:t>
            </a:r>
            <a:br>
              <a:rPr b="1" lang="en-GB"/>
            </a:br>
            <a:r>
              <a:rPr b="1" lang="en-GB"/>
              <a:t>Location – De Panne</a:t>
            </a:r>
            <a:endParaRPr/>
          </a:p>
        </p:txBody>
      </p:sp>
      <p:sp>
        <p:nvSpPr>
          <p:cNvPr id="359" name="Google Shape;359;g2b1c7617ca1_0_15"/>
          <p:cNvSpPr txBox="1"/>
          <p:nvPr>
            <p:ph idx="1" type="body"/>
          </p:nvPr>
        </p:nvSpPr>
        <p:spPr>
          <a:xfrm>
            <a:off x="9026012" y="1825625"/>
            <a:ext cx="2327700" cy="4351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400m – </a:t>
            </a:r>
            <a:endParaRPr/>
          </a:p>
          <a:p>
            <a:pPr indent="0" lvl="0" marL="0" rtl="0" algn="l">
              <a:spcBef>
                <a:spcPts val="1000"/>
              </a:spcBef>
              <a:spcAft>
                <a:spcPts val="0"/>
              </a:spcAft>
              <a:buSzPts val="1440"/>
              <a:buNone/>
            </a:pPr>
            <a:r>
              <a:rPr lang="en-GB"/>
              <a:t>Swim off coast at nearest </a:t>
            </a:r>
            <a:r>
              <a:rPr lang="en-GB"/>
              <a:t>convenient</a:t>
            </a:r>
            <a:r>
              <a:rPr lang="en-GB"/>
              <a:t> spot.</a:t>
            </a:r>
            <a:endParaRPr/>
          </a:p>
          <a:p>
            <a:pPr indent="0" lvl="0" marL="0" rtl="0" algn="l">
              <a:spcBef>
                <a:spcPts val="1000"/>
              </a:spcBef>
              <a:spcAft>
                <a:spcPts val="0"/>
              </a:spcAft>
              <a:buSzPts val="1440"/>
              <a:buNone/>
            </a:pPr>
            <a:r>
              <a:rPr lang="en-GB"/>
              <a:t>Bike 20km – </a:t>
            </a:r>
            <a:endParaRPr/>
          </a:p>
          <a:p>
            <a:pPr indent="0" lvl="0" marL="0" rtl="0" algn="l">
              <a:spcBef>
                <a:spcPts val="1000"/>
              </a:spcBef>
              <a:spcAft>
                <a:spcPts val="0"/>
              </a:spcAft>
              <a:buSzPts val="1440"/>
              <a:buNone/>
            </a:pPr>
            <a:r>
              <a:rPr lang="en-GB"/>
              <a:t>Main road towards Main Road North/East towards the Holland border</a:t>
            </a:r>
            <a:endParaRPr/>
          </a:p>
          <a:p>
            <a:pPr indent="0" lvl="0" marL="0" rtl="0" algn="l">
              <a:spcBef>
                <a:spcPts val="1000"/>
              </a:spcBef>
              <a:spcAft>
                <a:spcPts val="0"/>
              </a:spcAft>
              <a:buSzPts val="1440"/>
              <a:buNone/>
            </a:pPr>
            <a:r>
              <a:rPr lang="en-GB"/>
              <a:t>Run 5km – </a:t>
            </a:r>
            <a:endParaRPr/>
          </a:p>
          <a:p>
            <a:pPr indent="0" lvl="0" marL="0" rtl="0" algn="l">
              <a:spcBef>
                <a:spcPts val="1000"/>
              </a:spcBef>
              <a:spcAft>
                <a:spcPts val="0"/>
              </a:spcAft>
              <a:buSzPts val="1440"/>
              <a:buNone/>
            </a:pPr>
            <a:r>
              <a:rPr lang="en-GB"/>
              <a:t>Run off bike towards Holland border and coast near Cadzand</a:t>
            </a:r>
            <a:endParaRPr/>
          </a:p>
        </p:txBody>
      </p:sp>
      <p:sp>
        <p:nvSpPr>
          <p:cNvPr id="360" name="Google Shape;360;g2b1c7617ca1_0_15"/>
          <p:cNvSpPr txBox="1"/>
          <p:nvPr/>
        </p:nvSpPr>
        <p:spPr>
          <a:xfrm>
            <a:off x="5348827" y="124290"/>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361" name="Google Shape;361;g2b1c7617ca1_0_15"/>
          <p:cNvSpPr txBox="1"/>
          <p:nvPr/>
        </p:nvSpPr>
        <p:spPr>
          <a:xfrm>
            <a:off x="1707967" y="4352580"/>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362" name="Google Shape;362;g2b1c7617ca1_0_15"/>
          <p:cNvCxnSpPr/>
          <p:nvPr/>
        </p:nvCxnSpPr>
        <p:spPr>
          <a:xfrm rot="10800000">
            <a:off x="4197927" y="1844509"/>
            <a:ext cx="0" cy="316800"/>
          </a:xfrm>
          <a:prstGeom prst="straightConnector1">
            <a:avLst/>
          </a:prstGeom>
          <a:noFill/>
          <a:ln cap="flat" cmpd="sng" w="76200">
            <a:solidFill>
              <a:srgbClr val="0070C0"/>
            </a:solidFill>
            <a:prstDash val="dot"/>
            <a:round/>
            <a:headEnd len="sm" w="sm" type="none"/>
            <a:tailEnd len="sm" w="sm" type="none"/>
          </a:ln>
        </p:spPr>
      </p:cxnSp>
      <p:sp>
        <p:nvSpPr>
          <p:cNvPr id="363" name="Google Shape;363;g2b1c7617ca1_0_15"/>
          <p:cNvSpPr/>
          <p:nvPr/>
        </p:nvSpPr>
        <p:spPr>
          <a:xfrm flipH="1" rot="9309530">
            <a:off x="2057445" y="4509497"/>
            <a:ext cx="600380" cy="15129"/>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64" name="Google Shape;364;g2b1c7617ca1_0_15"/>
          <p:cNvSpPr/>
          <p:nvPr/>
        </p:nvSpPr>
        <p:spPr>
          <a:xfrm rot="3913492">
            <a:off x="4375269" y="2386662"/>
            <a:ext cx="47182" cy="3375269"/>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65" name="Google Shape;365;g2b1c7617ca1_0_15"/>
          <p:cNvSpPr/>
          <p:nvPr/>
        </p:nvSpPr>
        <p:spPr>
          <a:xfrm rot="7960485">
            <a:off x="5741905" y="2927796"/>
            <a:ext cx="1001255" cy="126957"/>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366" name="Google Shape;366;g2b1c7617ca1_0_15"/>
          <p:cNvCxnSpPr/>
          <p:nvPr/>
        </p:nvCxnSpPr>
        <p:spPr>
          <a:xfrm rot="10800000">
            <a:off x="2633200" y="4384075"/>
            <a:ext cx="231900" cy="522000"/>
          </a:xfrm>
          <a:prstGeom prst="straightConnector1">
            <a:avLst/>
          </a:prstGeom>
          <a:noFill/>
          <a:ln cap="flat" cmpd="sng" w="76200">
            <a:solidFill>
              <a:srgbClr val="FF0000"/>
            </a:solidFill>
            <a:prstDash val="solid"/>
            <a:round/>
            <a:headEnd len="med" w="med" type="none"/>
            <a:tailEnd len="med" w="med" type="none"/>
          </a:ln>
        </p:spPr>
      </p:cxnSp>
      <p:sp>
        <p:nvSpPr>
          <p:cNvPr id="367" name="Google Shape;367;g2b1c7617ca1_0_15"/>
          <p:cNvSpPr txBox="1"/>
          <p:nvPr/>
        </p:nvSpPr>
        <p:spPr>
          <a:xfrm>
            <a:off x="263875" y="115900"/>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1430</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2b1c7617ca1_0_31"/>
          <p:cNvPicPr preferRelativeResize="0"/>
          <p:nvPr/>
        </p:nvPicPr>
        <p:blipFill rotWithShape="1">
          <a:blip r:embed="rId3">
            <a:alphaModFix/>
          </a:blip>
          <a:srcRect b="5038" l="18237" r="18483" t="22884"/>
          <a:stretch/>
        </p:blipFill>
        <p:spPr>
          <a:xfrm>
            <a:off x="765550" y="1844500"/>
            <a:ext cx="7458250" cy="4513000"/>
          </a:xfrm>
          <a:prstGeom prst="rect">
            <a:avLst/>
          </a:prstGeom>
          <a:noFill/>
          <a:ln>
            <a:noFill/>
          </a:ln>
        </p:spPr>
      </p:pic>
      <p:sp>
        <p:nvSpPr>
          <p:cNvPr id="373" name="Google Shape;373;g2b1c7617ca1_0_31"/>
          <p:cNvSpPr txBox="1"/>
          <p:nvPr>
            <p:ph type="title"/>
          </p:nvPr>
        </p:nvSpPr>
        <p:spPr>
          <a:xfrm>
            <a:off x="838200" y="351270"/>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8 – Netherlands</a:t>
            </a:r>
            <a:br>
              <a:rPr b="1" lang="en-GB"/>
            </a:br>
            <a:r>
              <a:rPr b="1" lang="en-GB"/>
              <a:t>Location – Cadzand</a:t>
            </a:r>
            <a:endParaRPr/>
          </a:p>
        </p:txBody>
      </p:sp>
      <p:sp>
        <p:nvSpPr>
          <p:cNvPr id="374" name="Google Shape;374;g2b1c7617ca1_0_31"/>
          <p:cNvSpPr txBox="1"/>
          <p:nvPr>
            <p:ph idx="1" type="body"/>
          </p:nvPr>
        </p:nvSpPr>
        <p:spPr>
          <a:xfrm>
            <a:off x="9026012" y="1825625"/>
            <a:ext cx="2327700" cy="4351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400m – </a:t>
            </a:r>
            <a:endParaRPr/>
          </a:p>
          <a:p>
            <a:pPr indent="0" lvl="0" marL="0" rtl="0" algn="l">
              <a:spcBef>
                <a:spcPts val="1000"/>
              </a:spcBef>
              <a:spcAft>
                <a:spcPts val="0"/>
              </a:spcAft>
              <a:buSzPts val="1440"/>
              <a:buNone/>
            </a:pPr>
            <a:r>
              <a:rPr lang="en-GB"/>
              <a:t>Swim off coast at nearest convenient spot to border.</a:t>
            </a:r>
            <a:endParaRPr/>
          </a:p>
          <a:p>
            <a:pPr indent="0" lvl="0" marL="0" rtl="0" algn="l">
              <a:spcBef>
                <a:spcPts val="1000"/>
              </a:spcBef>
              <a:spcAft>
                <a:spcPts val="0"/>
              </a:spcAft>
              <a:buSzPts val="1440"/>
              <a:buNone/>
            </a:pPr>
            <a:r>
              <a:rPr lang="en-GB"/>
              <a:t>Bike 20km – </a:t>
            </a:r>
            <a:endParaRPr/>
          </a:p>
          <a:p>
            <a:pPr indent="0" lvl="0" marL="0" rtl="0" algn="l">
              <a:spcBef>
                <a:spcPts val="1000"/>
              </a:spcBef>
              <a:spcAft>
                <a:spcPts val="0"/>
              </a:spcAft>
              <a:buSzPts val="1440"/>
              <a:buNone/>
            </a:pPr>
            <a:r>
              <a:rPr lang="en-GB"/>
              <a:t>Main road towards North/East to closest point to </a:t>
            </a:r>
            <a:r>
              <a:rPr lang="en-GB"/>
              <a:t>Luxembourg</a:t>
            </a:r>
            <a:endParaRPr/>
          </a:p>
          <a:p>
            <a:pPr indent="0" lvl="0" marL="0" rtl="0" algn="l">
              <a:spcBef>
                <a:spcPts val="1000"/>
              </a:spcBef>
              <a:spcAft>
                <a:spcPts val="0"/>
              </a:spcAft>
              <a:buSzPts val="1440"/>
              <a:buNone/>
            </a:pPr>
            <a:r>
              <a:rPr lang="en-GB"/>
              <a:t>Run 5km – </a:t>
            </a:r>
            <a:endParaRPr/>
          </a:p>
          <a:p>
            <a:pPr indent="0" lvl="0" marL="0" rtl="0" algn="l">
              <a:spcBef>
                <a:spcPts val="1000"/>
              </a:spcBef>
              <a:spcAft>
                <a:spcPts val="0"/>
              </a:spcAft>
              <a:buSzPts val="1440"/>
              <a:buNone/>
            </a:pPr>
            <a:r>
              <a:rPr lang="en-GB"/>
              <a:t>Run off bike towards Belgian border and coast.</a:t>
            </a:r>
            <a:endParaRPr/>
          </a:p>
        </p:txBody>
      </p:sp>
      <p:sp>
        <p:nvSpPr>
          <p:cNvPr id="375" name="Google Shape;375;g2b1c7617ca1_0_31"/>
          <p:cNvSpPr txBox="1"/>
          <p:nvPr/>
        </p:nvSpPr>
        <p:spPr>
          <a:xfrm>
            <a:off x="5348827" y="124290"/>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376" name="Google Shape;376;g2b1c7617ca1_0_31"/>
          <p:cNvSpPr txBox="1"/>
          <p:nvPr/>
        </p:nvSpPr>
        <p:spPr>
          <a:xfrm>
            <a:off x="1562967" y="2482205"/>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377" name="Google Shape;377;g2b1c7617ca1_0_31"/>
          <p:cNvCxnSpPr/>
          <p:nvPr/>
        </p:nvCxnSpPr>
        <p:spPr>
          <a:xfrm rot="10800000">
            <a:off x="4197927" y="1844509"/>
            <a:ext cx="0" cy="316800"/>
          </a:xfrm>
          <a:prstGeom prst="straightConnector1">
            <a:avLst/>
          </a:prstGeom>
          <a:noFill/>
          <a:ln cap="flat" cmpd="sng" w="76200">
            <a:solidFill>
              <a:srgbClr val="0070C0"/>
            </a:solidFill>
            <a:prstDash val="dot"/>
            <a:round/>
            <a:headEnd len="sm" w="sm" type="none"/>
            <a:tailEnd len="sm" w="sm" type="none"/>
          </a:ln>
        </p:spPr>
      </p:cxnSp>
      <p:sp>
        <p:nvSpPr>
          <p:cNvPr id="378" name="Google Shape;378;g2b1c7617ca1_0_31"/>
          <p:cNvSpPr/>
          <p:nvPr/>
        </p:nvSpPr>
        <p:spPr>
          <a:xfrm flipH="1" rot="9309530">
            <a:off x="1825470" y="2705472"/>
            <a:ext cx="600380" cy="15129"/>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79" name="Google Shape;379;g2b1c7617ca1_0_31"/>
          <p:cNvSpPr/>
          <p:nvPr/>
        </p:nvSpPr>
        <p:spPr>
          <a:xfrm rot="7273915">
            <a:off x="3344177" y="2052934"/>
            <a:ext cx="181130" cy="2468997"/>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0" name="Google Shape;380;g2b1c7617ca1_0_31"/>
          <p:cNvSpPr/>
          <p:nvPr/>
        </p:nvSpPr>
        <p:spPr>
          <a:xfrm rot="9704481">
            <a:off x="4437344" y="3821115"/>
            <a:ext cx="1000741" cy="127582"/>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1" name="Google Shape;381;g2b1c7617ca1_0_31"/>
          <p:cNvSpPr txBox="1"/>
          <p:nvPr/>
        </p:nvSpPr>
        <p:spPr>
          <a:xfrm>
            <a:off x="234875" y="115900"/>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1540</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2b1c7617ca1_0_98"/>
          <p:cNvPicPr preferRelativeResize="0"/>
          <p:nvPr/>
        </p:nvPicPr>
        <p:blipFill rotWithShape="1">
          <a:blip r:embed="rId3">
            <a:alphaModFix/>
          </a:blip>
          <a:srcRect b="6526" l="27559" r="2986" t="19482"/>
          <a:stretch/>
        </p:blipFill>
        <p:spPr>
          <a:xfrm>
            <a:off x="580350" y="1629750"/>
            <a:ext cx="8265024" cy="5018257"/>
          </a:xfrm>
          <a:prstGeom prst="rect">
            <a:avLst/>
          </a:prstGeom>
          <a:noFill/>
          <a:ln>
            <a:noFill/>
          </a:ln>
        </p:spPr>
      </p:pic>
      <p:sp>
        <p:nvSpPr>
          <p:cNvPr id="387" name="Google Shape;387;g2b1c7617ca1_0_98"/>
          <p:cNvSpPr txBox="1"/>
          <p:nvPr>
            <p:ph type="title"/>
          </p:nvPr>
        </p:nvSpPr>
        <p:spPr>
          <a:xfrm>
            <a:off x="580352" y="853067"/>
            <a:ext cx="8596800" cy="132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600"/>
              <a:buFont typeface="Trebuchet MS"/>
              <a:buNone/>
            </a:pPr>
            <a:r>
              <a:rPr b="1" lang="en-GB">
                <a:solidFill>
                  <a:srgbClr val="FF0000"/>
                </a:solidFill>
              </a:rPr>
              <a:t>Leg 8 to Leg 9 Travel –Holland to Lux</a:t>
            </a:r>
            <a:endParaRPr/>
          </a:p>
        </p:txBody>
      </p:sp>
      <p:sp>
        <p:nvSpPr>
          <p:cNvPr id="388" name="Google Shape;388;g2b1c7617ca1_0_98"/>
          <p:cNvSpPr txBox="1"/>
          <p:nvPr>
            <p:ph idx="1" type="body"/>
          </p:nvPr>
        </p:nvSpPr>
        <p:spPr>
          <a:xfrm>
            <a:off x="9026012" y="1825624"/>
            <a:ext cx="2327700" cy="4935300"/>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SzPts val="1440"/>
              <a:buNone/>
            </a:pPr>
            <a:r>
              <a:rPr lang="en-GB"/>
              <a:t>This transition from Holland to Luxemburg has not yet been defined. The SLOWEST route is via car at 3.30 hrs duration. It is hoped that local </a:t>
            </a:r>
            <a:r>
              <a:rPr lang="en-GB"/>
              <a:t>knowledge</a:t>
            </a:r>
            <a:r>
              <a:rPr lang="en-GB"/>
              <a:t> will prevail and get us across Belgium in a quicker time. Motor bike club?</a:t>
            </a:r>
            <a:endParaRPr/>
          </a:p>
        </p:txBody>
      </p:sp>
      <p:sp>
        <p:nvSpPr>
          <p:cNvPr id="389" name="Google Shape;389;g2b1c7617ca1_0_98"/>
          <p:cNvSpPr txBox="1"/>
          <p:nvPr/>
        </p:nvSpPr>
        <p:spPr>
          <a:xfrm>
            <a:off x="5102352" y="211265"/>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cxnSp>
        <p:nvCxnSpPr>
          <p:cNvPr id="390" name="Google Shape;390;g2b1c7617ca1_0_98"/>
          <p:cNvCxnSpPr>
            <a:stCxn id="391" idx="2"/>
            <a:endCxn id="392" idx="1"/>
          </p:cNvCxnSpPr>
          <p:nvPr/>
        </p:nvCxnSpPr>
        <p:spPr>
          <a:xfrm>
            <a:off x="3544409" y="2500900"/>
            <a:ext cx="3108900" cy="2539800"/>
          </a:xfrm>
          <a:prstGeom prst="straightConnector1">
            <a:avLst/>
          </a:prstGeom>
          <a:noFill/>
          <a:ln cap="flat" cmpd="sng" w="76200">
            <a:solidFill>
              <a:srgbClr val="0070C0"/>
            </a:solidFill>
            <a:prstDash val="dash"/>
            <a:round/>
            <a:headEnd len="sm" w="sm" type="none"/>
            <a:tailEnd len="sm" w="sm" type="none"/>
          </a:ln>
        </p:spPr>
      </p:cxnSp>
      <p:sp>
        <p:nvSpPr>
          <p:cNvPr id="391" name="Google Shape;391;g2b1c7617ca1_0_98"/>
          <p:cNvSpPr txBox="1"/>
          <p:nvPr/>
        </p:nvSpPr>
        <p:spPr>
          <a:xfrm>
            <a:off x="3371159" y="2039200"/>
            <a:ext cx="346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FF0000"/>
                </a:solidFill>
                <a:latin typeface="Trebuchet MS"/>
                <a:ea typeface="Trebuchet MS"/>
                <a:cs typeface="Trebuchet MS"/>
                <a:sym typeface="Trebuchet MS"/>
              </a:rPr>
              <a:t>x</a:t>
            </a:r>
            <a:endParaRPr b="1" sz="2400">
              <a:solidFill>
                <a:srgbClr val="FF0000"/>
              </a:solidFill>
              <a:latin typeface="Trebuchet MS"/>
              <a:ea typeface="Trebuchet MS"/>
              <a:cs typeface="Trebuchet MS"/>
              <a:sym typeface="Trebuchet MS"/>
            </a:endParaRPr>
          </a:p>
        </p:txBody>
      </p:sp>
      <p:sp>
        <p:nvSpPr>
          <p:cNvPr id="392" name="Google Shape;392;g2b1c7617ca1_0_98"/>
          <p:cNvSpPr txBox="1"/>
          <p:nvPr/>
        </p:nvSpPr>
        <p:spPr>
          <a:xfrm>
            <a:off x="6653259" y="4855921"/>
            <a:ext cx="346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Trebuchet MS"/>
                <a:ea typeface="Trebuchet MS"/>
                <a:cs typeface="Trebuchet MS"/>
                <a:sym typeface="Trebuchet MS"/>
              </a:rPr>
              <a:t>x</a:t>
            </a:r>
            <a:endParaRPr b="1" sz="1800">
              <a:solidFill>
                <a:srgbClr val="FF0000"/>
              </a:solidFill>
              <a:latin typeface="Trebuchet MS"/>
              <a:ea typeface="Trebuchet MS"/>
              <a:cs typeface="Trebuchet MS"/>
              <a:sym typeface="Trebuchet MS"/>
            </a:endParaRPr>
          </a:p>
        </p:txBody>
      </p:sp>
      <p:sp>
        <p:nvSpPr>
          <p:cNvPr id="393" name="Google Shape;393;g2b1c7617ca1_0_98"/>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1700hrs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b1c7617ca1_0_111"/>
          <p:cNvSpPr txBox="1"/>
          <p:nvPr>
            <p:ph type="title"/>
          </p:nvPr>
        </p:nvSpPr>
        <p:spPr>
          <a:xfrm>
            <a:off x="838200" y="499920"/>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9 –Luxemburg</a:t>
            </a:r>
            <a:br>
              <a:rPr b="1" lang="en-GB"/>
            </a:br>
            <a:r>
              <a:rPr b="1" lang="en-GB"/>
              <a:t>Location – Weiswampach</a:t>
            </a:r>
            <a:endParaRPr/>
          </a:p>
        </p:txBody>
      </p:sp>
      <p:sp>
        <p:nvSpPr>
          <p:cNvPr id="399" name="Google Shape;399;g2b1c7617ca1_0_111"/>
          <p:cNvSpPr txBox="1"/>
          <p:nvPr>
            <p:ph idx="1" type="body"/>
          </p:nvPr>
        </p:nvSpPr>
        <p:spPr>
          <a:xfrm>
            <a:off x="9026012" y="1825625"/>
            <a:ext cx="2327700" cy="4351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400m –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Bike 20km –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Run 5km – </a:t>
            </a:r>
            <a:endParaRPr/>
          </a:p>
          <a:p>
            <a:pPr indent="0" lvl="0" marL="0" rtl="0" algn="l">
              <a:spcBef>
                <a:spcPts val="1000"/>
              </a:spcBef>
              <a:spcAft>
                <a:spcPts val="0"/>
              </a:spcAft>
              <a:buSzPts val="1440"/>
              <a:buNone/>
            </a:pPr>
            <a:r>
              <a:t/>
            </a:r>
            <a:endParaRPr/>
          </a:p>
        </p:txBody>
      </p:sp>
      <p:sp>
        <p:nvSpPr>
          <p:cNvPr id="400" name="Google Shape;400;g2b1c7617ca1_0_111"/>
          <p:cNvSpPr txBox="1"/>
          <p:nvPr/>
        </p:nvSpPr>
        <p:spPr>
          <a:xfrm>
            <a:off x="5348827" y="124290"/>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401" name="Google Shape;401;g2b1c7617ca1_0_111"/>
          <p:cNvSpPr txBox="1"/>
          <p:nvPr/>
        </p:nvSpPr>
        <p:spPr>
          <a:xfrm>
            <a:off x="1562967" y="2482205"/>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402" name="Google Shape;402;g2b1c7617ca1_0_111"/>
          <p:cNvCxnSpPr/>
          <p:nvPr/>
        </p:nvCxnSpPr>
        <p:spPr>
          <a:xfrm rot="10800000">
            <a:off x="4197927" y="1844509"/>
            <a:ext cx="0" cy="316800"/>
          </a:xfrm>
          <a:prstGeom prst="straightConnector1">
            <a:avLst/>
          </a:prstGeom>
          <a:noFill/>
          <a:ln cap="flat" cmpd="sng" w="76200">
            <a:solidFill>
              <a:srgbClr val="0070C0"/>
            </a:solidFill>
            <a:prstDash val="dot"/>
            <a:round/>
            <a:headEnd len="sm" w="sm" type="none"/>
            <a:tailEnd len="sm" w="sm" type="none"/>
          </a:ln>
        </p:spPr>
      </p:cxnSp>
      <p:sp>
        <p:nvSpPr>
          <p:cNvPr id="403" name="Google Shape;403;g2b1c7617ca1_0_111"/>
          <p:cNvSpPr/>
          <p:nvPr/>
        </p:nvSpPr>
        <p:spPr>
          <a:xfrm flipH="1" rot="9309530">
            <a:off x="1825470" y="2705472"/>
            <a:ext cx="600380" cy="15129"/>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4" name="Google Shape;404;g2b1c7617ca1_0_111"/>
          <p:cNvSpPr/>
          <p:nvPr/>
        </p:nvSpPr>
        <p:spPr>
          <a:xfrm rot="7273915">
            <a:off x="3344177" y="2052934"/>
            <a:ext cx="181130" cy="2468997"/>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 name="Google Shape;405;g2b1c7617ca1_0_111"/>
          <p:cNvSpPr/>
          <p:nvPr/>
        </p:nvSpPr>
        <p:spPr>
          <a:xfrm rot="9704481">
            <a:off x="4437344" y="3821115"/>
            <a:ext cx="1000741" cy="127582"/>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6" name="Google Shape;406;g2b1c7617ca1_0_111"/>
          <p:cNvSpPr txBox="1"/>
          <p:nvPr/>
        </p:nvSpPr>
        <p:spPr>
          <a:xfrm>
            <a:off x="249375" y="115900"/>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213</a:t>
            </a:r>
            <a:r>
              <a:rPr lang="en-GB" sz="2000">
                <a:solidFill>
                  <a:srgbClr val="FF0000"/>
                </a:solidFill>
                <a:latin typeface="Arial Black"/>
                <a:ea typeface="Arial Black"/>
                <a:cs typeface="Arial Black"/>
                <a:sym typeface="Arial Black"/>
              </a:rPr>
              <a:t>0hrs</a:t>
            </a:r>
            <a:endParaRPr sz="2000">
              <a:solidFill>
                <a:srgbClr val="FF0000"/>
              </a:solidFill>
              <a:latin typeface="Arial Black"/>
              <a:ea typeface="Arial Black"/>
              <a:cs typeface="Arial Black"/>
              <a:sym typeface="Arial Black"/>
            </a:endParaRPr>
          </a:p>
        </p:txBody>
      </p:sp>
      <p:pic>
        <p:nvPicPr>
          <p:cNvPr id="407" name="Google Shape;407;g2b1c7617ca1_0_111"/>
          <p:cNvPicPr preferRelativeResize="0"/>
          <p:nvPr/>
        </p:nvPicPr>
        <p:blipFill rotWithShape="1">
          <a:blip r:embed="rId3">
            <a:alphaModFix/>
          </a:blip>
          <a:srcRect b="27266" l="36796" r="7007" t="18644"/>
          <a:stretch/>
        </p:blipFill>
        <p:spPr>
          <a:xfrm>
            <a:off x="453750" y="1844500"/>
            <a:ext cx="8086200" cy="4729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b1c7617ca1_0_124"/>
          <p:cNvSpPr txBox="1"/>
          <p:nvPr>
            <p:ph type="title"/>
          </p:nvPr>
        </p:nvSpPr>
        <p:spPr>
          <a:xfrm>
            <a:off x="838200" y="351270"/>
            <a:ext cx="10515600" cy="1325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10 – Germany</a:t>
            </a:r>
            <a:br>
              <a:rPr b="1" lang="en-GB"/>
            </a:br>
            <a:r>
              <a:rPr b="1" lang="en-GB"/>
              <a:t>Location – Dasburg? </a:t>
            </a:r>
            <a:endParaRPr/>
          </a:p>
        </p:txBody>
      </p:sp>
      <p:sp>
        <p:nvSpPr>
          <p:cNvPr id="413" name="Google Shape;413;g2b1c7617ca1_0_124"/>
          <p:cNvSpPr txBox="1"/>
          <p:nvPr>
            <p:ph idx="1" type="body"/>
          </p:nvPr>
        </p:nvSpPr>
        <p:spPr>
          <a:xfrm>
            <a:off x="9026012" y="1825625"/>
            <a:ext cx="2327700" cy="4351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400m –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Bike 20km –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Run 5km –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t/>
            </a:r>
            <a:endParaRPr/>
          </a:p>
        </p:txBody>
      </p:sp>
      <p:sp>
        <p:nvSpPr>
          <p:cNvPr id="414" name="Google Shape;414;g2b1c7617ca1_0_124"/>
          <p:cNvSpPr txBox="1"/>
          <p:nvPr/>
        </p:nvSpPr>
        <p:spPr>
          <a:xfrm>
            <a:off x="5348827" y="124290"/>
            <a:ext cx="671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415" name="Google Shape;415;g2b1c7617ca1_0_124"/>
          <p:cNvSpPr txBox="1"/>
          <p:nvPr/>
        </p:nvSpPr>
        <p:spPr>
          <a:xfrm>
            <a:off x="1562967" y="2482205"/>
            <a:ext cx="3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rgbClr val="FF0000"/>
                </a:solidFill>
                <a:latin typeface="Trebuchet MS"/>
                <a:ea typeface="Trebuchet MS"/>
                <a:cs typeface="Trebuchet MS"/>
                <a:sym typeface="Trebuchet MS"/>
              </a:rPr>
              <a:t>x</a:t>
            </a:r>
            <a:endParaRPr b="1" sz="3200">
              <a:solidFill>
                <a:srgbClr val="FF0000"/>
              </a:solidFill>
              <a:latin typeface="Trebuchet MS"/>
              <a:ea typeface="Trebuchet MS"/>
              <a:cs typeface="Trebuchet MS"/>
              <a:sym typeface="Trebuchet MS"/>
            </a:endParaRPr>
          </a:p>
        </p:txBody>
      </p:sp>
      <p:cxnSp>
        <p:nvCxnSpPr>
          <p:cNvPr id="416" name="Google Shape;416;g2b1c7617ca1_0_124"/>
          <p:cNvCxnSpPr/>
          <p:nvPr/>
        </p:nvCxnSpPr>
        <p:spPr>
          <a:xfrm rot="10800000">
            <a:off x="4197927" y="1844509"/>
            <a:ext cx="0" cy="316800"/>
          </a:xfrm>
          <a:prstGeom prst="straightConnector1">
            <a:avLst/>
          </a:prstGeom>
          <a:noFill/>
          <a:ln cap="flat" cmpd="sng" w="76200">
            <a:solidFill>
              <a:srgbClr val="0070C0"/>
            </a:solidFill>
            <a:prstDash val="dot"/>
            <a:round/>
            <a:headEnd len="sm" w="sm" type="none"/>
            <a:tailEnd len="sm" w="sm" type="none"/>
          </a:ln>
        </p:spPr>
      </p:cxnSp>
      <p:sp>
        <p:nvSpPr>
          <p:cNvPr id="417" name="Google Shape;417;g2b1c7617ca1_0_124"/>
          <p:cNvSpPr/>
          <p:nvPr/>
        </p:nvSpPr>
        <p:spPr>
          <a:xfrm flipH="1" rot="9309530">
            <a:off x="1825470" y="2705472"/>
            <a:ext cx="600380" cy="15129"/>
          </a:xfrm>
          <a:custGeom>
            <a:rect b="b" l="l" r="r" t="t"/>
            <a:pathLst>
              <a:path extrusionOk="0" h="57305" w="304800">
                <a:moveTo>
                  <a:pt x="304800" y="57305"/>
                </a:moveTo>
                <a:cubicBezTo>
                  <a:pt x="273627" y="33059"/>
                  <a:pt x="242455" y="8814"/>
                  <a:pt x="207819" y="1887"/>
                </a:cubicBezTo>
                <a:cubicBezTo>
                  <a:pt x="173183" y="-5040"/>
                  <a:pt x="131618" y="8814"/>
                  <a:pt x="96982" y="15741"/>
                </a:cubicBezTo>
                <a:cubicBezTo>
                  <a:pt x="62346" y="22668"/>
                  <a:pt x="0" y="43451"/>
                  <a:pt x="0" y="43451"/>
                </a:cubicBezTo>
                <a:lnTo>
                  <a:pt x="0" y="43451"/>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8" name="Google Shape;418;g2b1c7617ca1_0_124"/>
          <p:cNvSpPr/>
          <p:nvPr/>
        </p:nvSpPr>
        <p:spPr>
          <a:xfrm rot="7273915">
            <a:off x="3344177" y="2052934"/>
            <a:ext cx="181130" cy="2468997"/>
          </a:xfrm>
          <a:custGeom>
            <a:rect b="b" l="l" r="r" t="t"/>
            <a:pathLst>
              <a:path extrusionOk="0" h="1343891" w="659065">
                <a:moveTo>
                  <a:pt x="659065" y="0"/>
                </a:moveTo>
                <a:cubicBezTo>
                  <a:pt x="622119" y="28864"/>
                  <a:pt x="585173" y="57728"/>
                  <a:pt x="548228" y="69273"/>
                </a:cubicBezTo>
                <a:cubicBezTo>
                  <a:pt x="511282" y="80819"/>
                  <a:pt x="455865" y="43873"/>
                  <a:pt x="437392" y="69273"/>
                </a:cubicBezTo>
                <a:cubicBezTo>
                  <a:pt x="418919" y="94673"/>
                  <a:pt x="462792" y="177800"/>
                  <a:pt x="437392" y="221673"/>
                </a:cubicBezTo>
                <a:cubicBezTo>
                  <a:pt x="411992" y="265546"/>
                  <a:pt x="321937" y="293255"/>
                  <a:pt x="284992" y="332509"/>
                </a:cubicBezTo>
                <a:cubicBezTo>
                  <a:pt x="248047" y="371763"/>
                  <a:pt x="236501" y="404091"/>
                  <a:pt x="215719" y="457200"/>
                </a:cubicBezTo>
                <a:cubicBezTo>
                  <a:pt x="194937" y="510309"/>
                  <a:pt x="194937" y="593437"/>
                  <a:pt x="160301" y="651164"/>
                </a:cubicBezTo>
                <a:cubicBezTo>
                  <a:pt x="125665" y="708891"/>
                  <a:pt x="30992" y="750455"/>
                  <a:pt x="7901" y="803564"/>
                </a:cubicBezTo>
                <a:cubicBezTo>
                  <a:pt x="-15190" y="856673"/>
                  <a:pt x="19446" y="898236"/>
                  <a:pt x="21755" y="969818"/>
                </a:cubicBezTo>
                <a:cubicBezTo>
                  <a:pt x="24064" y="1041400"/>
                  <a:pt x="24064" y="1170710"/>
                  <a:pt x="21755" y="1233055"/>
                </a:cubicBezTo>
                <a:cubicBezTo>
                  <a:pt x="19446" y="1295400"/>
                  <a:pt x="7901" y="1343891"/>
                  <a:pt x="7901" y="1343891"/>
                </a:cubicBezTo>
                <a:lnTo>
                  <a:pt x="7901" y="1343891"/>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9" name="Google Shape;419;g2b1c7617ca1_0_124"/>
          <p:cNvSpPr/>
          <p:nvPr/>
        </p:nvSpPr>
        <p:spPr>
          <a:xfrm rot="9704481">
            <a:off x="4437344" y="3821115"/>
            <a:ext cx="1000741" cy="127582"/>
          </a:xfrm>
          <a:custGeom>
            <a:rect b="b" l="l" r="r" t="t"/>
            <a:pathLst>
              <a:path extrusionOk="0" h="387927" w="389490">
                <a:moveTo>
                  <a:pt x="29272" y="0"/>
                </a:moveTo>
                <a:cubicBezTo>
                  <a:pt x="11954" y="33482"/>
                  <a:pt x="-5364" y="66964"/>
                  <a:pt x="1563" y="96982"/>
                </a:cubicBezTo>
                <a:cubicBezTo>
                  <a:pt x="8490" y="127000"/>
                  <a:pt x="47745" y="159327"/>
                  <a:pt x="70836" y="180109"/>
                </a:cubicBezTo>
                <a:cubicBezTo>
                  <a:pt x="93927" y="200891"/>
                  <a:pt x="110090" y="200891"/>
                  <a:pt x="140108" y="221673"/>
                </a:cubicBezTo>
                <a:cubicBezTo>
                  <a:pt x="170126" y="242455"/>
                  <a:pt x="209381" y="277091"/>
                  <a:pt x="250945" y="304800"/>
                </a:cubicBezTo>
                <a:cubicBezTo>
                  <a:pt x="292509" y="332509"/>
                  <a:pt x="389490" y="387927"/>
                  <a:pt x="389490" y="387927"/>
                </a:cubicBezTo>
                <a:lnTo>
                  <a:pt x="389490" y="387927"/>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0" name="Google Shape;420;g2b1c7617ca1_0_124"/>
          <p:cNvSpPr txBox="1"/>
          <p:nvPr/>
        </p:nvSpPr>
        <p:spPr>
          <a:xfrm>
            <a:off x="234875" y="115900"/>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2245</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pic>
        <p:nvPicPr>
          <p:cNvPr id="421" name="Google Shape;421;g2b1c7617ca1_0_124"/>
          <p:cNvPicPr preferRelativeResize="0"/>
          <p:nvPr/>
        </p:nvPicPr>
        <p:blipFill rotWithShape="1">
          <a:blip r:embed="rId3">
            <a:alphaModFix/>
          </a:blip>
          <a:srcRect b="7743" l="38687" r="2668" t="26241"/>
          <a:stretch/>
        </p:blipFill>
        <p:spPr>
          <a:xfrm>
            <a:off x="559700" y="1844502"/>
            <a:ext cx="7756925" cy="4638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b1c7617ca1_0_58"/>
          <p:cNvSpPr txBox="1"/>
          <p:nvPr>
            <p:ph type="ctrTitle"/>
          </p:nvPr>
        </p:nvSpPr>
        <p:spPr>
          <a:xfrm>
            <a:off x="985092" y="-176266"/>
            <a:ext cx="7767000" cy="1646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r>
              <a:t/>
            </a:r>
            <a:endParaRPr/>
          </a:p>
        </p:txBody>
      </p:sp>
      <p:sp>
        <p:nvSpPr>
          <p:cNvPr id="184" name="Google Shape;184;g2b1c7617ca1_0_58"/>
          <p:cNvSpPr txBox="1"/>
          <p:nvPr>
            <p:ph idx="1" type="subTitle"/>
          </p:nvPr>
        </p:nvSpPr>
        <p:spPr>
          <a:xfrm>
            <a:off x="1507067" y="4050833"/>
            <a:ext cx="7767000" cy="1096800"/>
          </a:xfrm>
          <a:prstGeom prst="rect">
            <a:avLst/>
          </a:prstGeom>
        </p:spPr>
        <p:txBody>
          <a:bodyPr anchorCtr="0" anchor="t" bIns="45700" lIns="91425" spcFirstLastPara="1" rIns="91425" wrap="square" tIns="45700">
            <a:normAutofit/>
          </a:bodyPr>
          <a:lstStyle/>
          <a:p>
            <a:pPr indent="0" lvl="0" marL="0" rtl="0" algn="r">
              <a:spcBef>
                <a:spcPts val="1000"/>
              </a:spcBef>
              <a:spcAft>
                <a:spcPts val="0"/>
              </a:spcAft>
              <a:buNone/>
            </a:pPr>
            <a:r>
              <a:t/>
            </a:r>
            <a:endParaRPr/>
          </a:p>
        </p:txBody>
      </p:sp>
      <p:pic>
        <p:nvPicPr>
          <p:cNvPr id="185" name="Google Shape;185;g2b1c7617ca1_0_58"/>
          <p:cNvPicPr preferRelativeResize="0"/>
          <p:nvPr/>
        </p:nvPicPr>
        <p:blipFill rotWithShape="1">
          <a:blip r:embed="rId3">
            <a:alphaModFix/>
          </a:blip>
          <a:srcRect b="16627" l="24220" r="34791" t="24452"/>
          <a:stretch/>
        </p:blipFill>
        <p:spPr>
          <a:xfrm>
            <a:off x="0" y="-45275"/>
            <a:ext cx="12192000" cy="6858001"/>
          </a:xfrm>
          <a:prstGeom prst="rect">
            <a:avLst/>
          </a:prstGeom>
          <a:noFill/>
          <a:ln cap="flat" cmpd="sng" w="9525">
            <a:solidFill>
              <a:schemeClr val="dk2"/>
            </a:solidFill>
            <a:prstDash val="dot"/>
            <a:round/>
            <a:headEnd len="sm" w="sm" type="none"/>
            <a:tailEnd len="sm" w="sm" type="none"/>
          </a:ln>
        </p:spPr>
      </p:pic>
      <p:sp>
        <p:nvSpPr>
          <p:cNvPr id="186" name="Google Shape;186;g2b1c7617ca1_0_58"/>
          <p:cNvSpPr/>
          <p:nvPr/>
        </p:nvSpPr>
        <p:spPr>
          <a:xfrm>
            <a:off x="481350" y="2218325"/>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87" name="Google Shape;187;g2b1c7617ca1_0_58"/>
          <p:cNvSpPr/>
          <p:nvPr/>
        </p:nvSpPr>
        <p:spPr>
          <a:xfrm>
            <a:off x="753200" y="192125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88" name="Google Shape;188;g2b1c7617ca1_0_58"/>
          <p:cNvSpPr/>
          <p:nvPr/>
        </p:nvSpPr>
        <p:spPr>
          <a:xfrm>
            <a:off x="1844575" y="1238225"/>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89" name="Google Shape;189;g2b1c7617ca1_0_58"/>
          <p:cNvSpPr/>
          <p:nvPr/>
        </p:nvSpPr>
        <p:spPr>
          <a:xfrm>
            <a:off x="2315950" y="174760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0" name="Google Shape;190;g2b1c7617ca1_0_58"/>
          <p:cNvSpPr/>
          <p:nvPr/>
        </p:nvSpPr>
        <p:spPr>
          <a:xfrm>
            <a:off x="2381350" y="278445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1" name="Google Shape;191;g2b1c7617ca1_0_58"/>
          <p:cNvSpPr/>
          <p:nvPr/>
        </p:nvSpPr>
        <p:spPr>
          <a:xfrm>
            <a:off x="7956350" y="534365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2" name="Google Shape;192;g2b1c7617ca1_0_58"/>
          <p:cNvSpPr/>
          <p:nvPr/>
        </p:nvSpPr>
        <p:spPr>
          <a:xfrm>
            <a:off x="8645200" y="5147625"/>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3" name="Google Shape;193;g2b1c7617ca1_0_58"/>
          <p:cNvSpPr/>
          <p:nvPr/>
        </p:nvSpPr>
        <p:spPr>
          <a:xfrm>
            <a:off x="9274075" y="4915725"/>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4" name="Google Shape;194;g2b1c7617ca1_0_58"/>
          <p:cNvSpPr/>
          <p:nvPr/>
        </p:nvSpPr>
        <p:spPr>
          <a:xfrm>
            <a:off x="11429325" y="627930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195" name="Google Shape;195;g2b1c7617ca1_0_58"/>
          <p:cNvSpPr/>
          <p:nvPr/>
        </p:nvSpPr>
        <p:spPr>
          <a:xfrm>
            <a:off x="11784725" y="6112750"/>
            <a:ext cx="231900" cy="231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cxnSp>
        <p:nvCxnSpPr>
          <p:cNvPr id="196" name="Google Shape;196;g2b1c7617ca1_0_58"/>
          <p:cNvCxnSpPr/>
          <p:nvPr/>
        </p:nvCxnSpPr>
        <p:spPr>
          <a:xfrm flipH="1" rot="10800000">
            <a:off x="-1186025" y="2276425"/>
            <a:ext cx="348000" cy="275400"/>
          </a:xfrm>
          <a:prstGeom prst="straightConnector1">
            <a:avLst/>
          </a:prstGeom>
          <a:noFill/>
          <a:ln cap="flat" cmpd="sng" w="9525">
            <a:solidFill>
              <a:srgbClr val="FF00FF"/>
            </a:solidFill>
            <a:prstDash val="dot"/>
            <a:round/>
            <a:headEnd len="med" w="med" type="none"/>
            <a:tailEnd len="med" w="med" type="none"/>
          </a:ln>
        </p:spPr>
      </p:cxnSp>
      <p:cxnSp>
        <p:nvCxnSpPr>
          <p:cNvPr id="197" name="Google Shape;197;g2b1c7617ca1_0_58"/>
          <p:cNvCxnSpPr/>
          <p:nvPr/>
        </p:nvCxnSpPr>
        <p:spPr>
          <a:xfrm flipH="1" rot="10800000">
            <a:off x="582850" y="2058725"/>
            <a:ext cx="231900" cy="159600"/>
          </a:xfrm>
          <a:prstGeom prst="straightConnector1">
            <a:avLst/>
          </a:prstGeom>
          <a:noFill/>
          <a:ln cap="flat" cmpd="sng" w="38100">
            <a:solidFill>
              <a:schemeClr val="dk1"/>
            </a:solidFill>
            <a:prstDash val="solid"/>
            <a:round/>
            <a:headEnd len="med" w="med" type="none"/>
            <a:tailEnd len="med" w="med" type="none"/>
          </a:ln>
        </p:spPr>
      </p:cxnSp>
      <p:cxnSp>
        <p:nvCxnSpPr>
          <p:cNvPr id="198" name="Google Shape;198;g2b1c7617ca1_0_58"/>
          <p:cNvCxnSpPr>
            <a:stCxn id="188" idx="3"/>
            <a:endCxn id="187" idx="6"/>
          </p:cNvCxnSpPr>
          <p:nvPr/>
        </p:nvCxnSpPr>
        <p:spPr>
          <a:xfrm flipH="1">
            <a:off x="985136" y="1436164"/>
            <a:ext cx="893400" cy="600900"/>
          </a:xfrm>
          <a:prstGeom prst="straightConnector1">
            <a:avLst/>
          </a:prstGeom>
          <a:noFill/>
          <a:ln cap="flat" cmpd="sng" w="38100">
            <a:solidFill>
              <a:schemeClr val="dk1"/>
            </a:solidFill>
            <a:prstDash val="solid"/>
            <a:round/>
            <a:headEnd len="med" w="med" type="none"/>
            <a:tailEnd len="med" w="med" type="none"/>
          </a:ln>
        </p:spPr>
      </p:cxnSp>
      <p:cxnSp>
        <p:nvCxnSpPr>
          <p:cNvPr id="199" name="Google Shape;199;g2b1c7617ca1_0_58"/>
          <p:cNvCxnSpPr>
            <a:stCxn id="188" idx="5"/>
            <a:endCxn id="189" idx="1"/>
          </p:cNvCxnSpPr>
          <p:nvPr/>
        </p:nvCxnSpPr>
        <p:spPr>
          <a:xfrm>
            <a:off x="2042514" y="1436164"/>
            <a:ext cx="307500" cy="345300"/>
          </a:xfrm>
          <a:prstGeom prst="straightConnector1">
            <a:avLst/>
          </a:prstGeom>
          <a:noFill/>
          <a:ln cap="flat" cmpd="sng" w="38100">
            <a:solidFill>
              <a:schemeClr val="dk1"/>
            </a:solidFill>
            <a:prstDash val="solid"/>
            <a:round/>
            <a:headEnd len="med" w="med" type="none"/>
            <a:tailEnd len="med" w="med" type="none"/>
          </a:ln>
        </p:spPr>
      </p:cxnSp>
      <p:cxnSp>
        <p:nvCxnSpPr>
          <p:cNvPr id="200" name="Google Shape;200;g2b1c7617ca1_0_58"/>
          <p:cNvCxnSpPr>
            <a:stCxn id="190" idx="0"/>
            <a:endCxn id="189" idx="4"/>
          </p:cNvCxnSpPr>
          <p:nvPr/>
        </p:nvCxnSpPr>
        <p:spPr>
          <a:xfrm rot="10800000">
            <a:off x="2431900" y="1979550"/>
            <a:ext cx="65400" cy="804900"/>
          </a:xfrm>
          <a:prstGeom prst="straightConnector1">
            <a:avLst/>
          </a:prstGeom>
          <a:noFill/>
          <a:ln cap="flat" cmpd="sng" w="38100">
            <a:solidFill>
              <a:schemeClr val="dk1"/>
            </a:solidFill>
            <a:prstDash val="solid"/>
            <a:round/>
            <a:headEnd len="med" w="med" type="none"/>
            <a:tailEnd len="med" w="med" type="none"/>
          </a:ln>
        </p:spPr>
      </p:cxnSp>
      <p:cxnSp>
        <p:nvCxnSpPr>
          <p:cNvPr id="201" name="Google Shape;201;g2b1c7617ca1_0_58"/>
          <p:cNvCxnSpPr>
            <a:stCxn id="190" idx="5"/>
            <a:endCxn id="191" idx="1"/>
          </p:cNvCxnSpPr>
          <p:nvPr/>
        </p:nvCxnSpPr>
        <p:spPr>
          <a:xfrm>
            <a:off x="2579289" y="2982389"/>
            <a:ext cx="5411100" cy="2395200"/>
          </a:xfrm>
          <a:prstGeom prst="straightConnector1">
            <a:avLst/>
          </a:prstGeom>
          <a:noFill/>
          <a:ln cap="flat" cmpd="sng" w="38100">
            <a:solidFill>
              <a:schemeClr val="dk1"/>
            </a:solidFill>
            <a:prstDash val="solid"/>
            <a:round/>
            <a:headEnd len="med" w="med" type="none"/>
            <a:tailEnd len="med" w="med" type="none"/>
          </a:ln>
        </p:spPr>
      </p:cxnSp>
      <p:cxnSp>
        <p:nvCxnSpPr>
          <p:cNvPr id="202" name="Google Shape;202;g2b1c7617ca1_0_58"/>
          <p:cNvCxnSpPr>
            <a:stCxn id="191" idx="6"/>
            <a:endCxn id="192" idx="3"/>
          </p:cNvCxnSpPr>
          <p:nvPr/>
        </p:nvCxnSpPr>
        <p:spPr>
          <a:xfrm flipH="1" rot="10800000">
            <a:off x="8188250" y="5345600"/>
            <a:ext cx="490800" cy="114000"/>
          </a:xfrm>
          <a:prstGeom prst="straightConnector1">
            <a:avLst/>
          </a:prstGeom>
          <a:noFill/>
          <a:ln cap="flat" cmpd="sng" w="38100">
            <a:solidFill>
              <a:schemeClr val="dk1"/>
            </a:solidFill>
            <a:prstDash val="solid"/>
            <a:round/>
            <a:headEnd len="med" w="med" type="none"/>
            <a:tailEnd len="med" w="med" type="none"/>
          </a:ln>
        </p:spPr>
      </p:cxnSp>
      <p:cxnSp>
        <p:nvCxnSpPr>
          <p:cNvPr id="203" name="Google Shape;203;g2b1c7617ca1_0_58"/>
          <p:cNvCxnSpPr>
            <a:endCxn id="193" idx="3"/>
          </p:cNvCxnSpPr>
          <p:nvPr/>
        </p:nvCxnSpPr>
        <p:spPr>
          <a:xfrm flipH="1" rot="10800000">
            <a:off x="8877236" y="5113664"/>
            <a:ext cx="430800" cy="147900"/>
          </a:xfrm>
          <a:prstGeom prst="straightConnector1">
            <a:avLst/>
          </a:prstGeom>
          <a:noFill/>
          <a:ln cap="flat" cmpd="sng" w="38100">
            <a:solidFill>
              <a:schemeClr val="dk1"/>
            </a:solidFill>
            <a:prstDash val="solid"/>
            <a:round/>
            <a:headEnd len="med" w="med" type="none"/>
            <a:tailEnd len="med" w="med" type="none"/>
          </a:ln>
        </p:spPr>
      </p:cxnSp>
      <p:cxnSp>
        <p:nvCxnSpPr>
          <p:cNvPr id="204" name="Google Shape;204;g2b1c7617ca1_0_58"/>
          <p:cNvCxnSpPr>
            <a:stCxn id="193" idx="4"/>
            <a:endCxn id="194" idx="1"/>
          </p:cNvCxnSpPr>
          <p:nvPr/>
        </p:nvCxnSpPr>
        <p:spPr>
          <a:xfrm>
            <a:off x="9390025" y="5147625"/>
            <a:ext cx="2073300" cy="1165500"/>
          </a:xfrm>
          <a:prstGeom prst="straightConnector1">
            <a:avLst/>
          </a:prstGeom>
          <a:noFill/>
          <a:ln cap="flat" cmpd="sng" w="38100">
            <a:solidFill>
              <a:schemeClr val="dk1"/>
            </a:solidFill>
            <a:prstDash val="solid"/>
            <a:round/>
            <a:headEnd len="med" w="med" type="none"/>
            <a:tailEnd len="med" w="med" type="none"/>
          </a:ln>
        </p:spPr>
      </p:cxnSp>
      <p:cxnSp>
        <p:nvCxnSpPr>
          <p:cNvPr id="205" name="Google Shape;205;g2b1c7617ca1_0_58"/>
          <p:cNvCxnSpPr>
            <a:stCxn id="194" idx="6"/>
            <a:endCxn id="195" idx="3"/>
          </p:cNvCxnSpPr>
          <p:nvPr/>
        </p:nvCxnSpPr>
        <p:spPr>
          <a:xfrm flipH="1" rot="10800000">
            <a:off x="11661225" y="6310650"/>
            <a:ext cx="157500" cy="84600"/>
          </a:xfrm>
          <a:prstGeom prst="straightConnector1">
            <a:avLst/>
          </a:prstGeom>
          <a:noFill/>
          <a:ln cap="flat" cmpd="sng" w="38100">
            <a:solidFill>
              <a:schemeClr val="dk1"/>
            </a:solidFill>
            <a:prstDash val="solid"/>
            <a:round/>
            <a:headEnd len="med" w="med" type="none"/>
            <a:tailEnd len="med" w="med" type="none"/>
          </a:ln>
        </p:spPr>
      </p:cxnSp>
      <p:sp>
        <p:nvSpPr>
          <p:cNvPr id="206" name="Google Shape;206;g2b1c7617ca1_0_58"/>
          <p:cNvSpPr txBox="1"/>
          <p:nvPr/>
        </p:nvSpPr>
        <p:spPr>
          <a:xfrm>
            <a:off x="7165375" y="481375"/>
            <a:ext cx="4495800" cy="17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100">
                <a:solidFill>
                  <a:srgbClr val="FF0000"/>
                </a:solidFill>
                <a:latin typeface="Trebuchet MS"/>
                <a:ea typeface="Trebuchet MS"/>
                <a:cs typeface="Trebuchet MS"/>
                <a:sym typeface="Trebuchet MS"/>
              </a:rPr>
              <a:t>Overview Map Of The TEN Proposed Triathlon Locations</a:t>
            </a:r>
            <a:endParaRPr b="1" sz="3100">
              <a:solidFill>
                <a:srgbClr val="FF0000"/>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
          <p:cNvSpPr txBox="1"/>
          <p:nvPr>
            <p:ph type="title"/>
          </p:nvPr>
        </p:nvSpPr>
        <p:spPr>
          <a:xfrm>
            <a:off x="677334" y="816638"/>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4000"/>
              <a:buFont typeface="Trebuchet MS"/>
              <a:buNone/>
            </a:pPr>
            <a:r>
              <a:rPr b="1" lang="en-GB" sz="4000"/>
              <a:t>Part 1 – Home Nations &amp; Ireland</a:t>
            </a:r>
            <a:endParaRPr/>
          </a:p>
        </p:txBody>
      </p:sp>
      <p:sp>
        <p:nvSpPr>
          <p:cNvPr id="212" name="Google Shape;212;p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560"/>
              <a:buAutoNum type="arabicPeriod"/>
            </a:pPr>
            <a:r>
              <a:rPr b="1" lang="en-GB" sz="3200"/>
              <a:t>Ireland</a:t>
            </a:r>
            <a:endParaRPr/>
          </a:p>
          <a:p>
            <a:pPr indent="-342900" lvl="0" marL="342900" rtl="0" algn="l">
              <a:spcBef>
                <a:spcPts val="1000"/>
              </a:spcBef>
              <a:spcAft>
                <a:spcPts val="0"/>
              </a:spcAft>
              <a:buSzPts val="2560"/>
              <a:buAutoNum type="arabicPeriod"/>
            </a:pPr>
            <a:r>
              <a:rPr b="1" lang="en-GB" sz="3200"/>
              <a:t>Northern Ireland</a:t>
            </a:r>
            <a:endParaRPr/>
          </a:p>
          <a:p>
            <a:pPr indent="-342900" lvl="0" marL="342900" rtl="0" algn="l">
              <a:spcBef>
                <a:spcPts val="1000"/>
              </a:spcBef>
              <a:spcAft>
                <a:spcPts val="0"/>
              </a:spcAft>
              <a:buSzPts val="2560"/>
              <a:buAutoNum type="arabicPeriod"/>
            </a:pPr>
            <a:r>
              <a:rPr b="1" lang="en-GB" sz="3200"/>
              <a:t>Scotland</a:t>
            </a:r>
            <a:endParaRPr/>
          </a:p>
          <a:p>
            <a:pPr indent="-342900" lvl="0" marL="342900" rtl="0" algn="l">
              <a:spcBef>
                <a:spcPts val="1000"/>
              </a:spcBef>
              <a:spcAft>
                <a:spcPts val="0"/>
              </a:spcAft>
              <a:buSzPts val="2560"/>
              <a:buAutoNum type="arabicPeriod"/>
            </a:pPr>
            <a:r>
              <a:rPr b="1" lang="en-GB" sz="3200"/>
              <a:t>Isle of Man or England</a:t>
            </a:r>
            <a:endParaRPr/>
          </a:p>
          <a:p>
            <a:pPr indent="-342900" lvl="0" marL="342900" rtl="0" algn="l">
              <a:spcBef>
                <a:spcPts val="1000"/>
              </a:spcBef>
              <a:spcAft>
                <a:spcPts val="0"/>
              </a:spcAft>
              <a:buSzPts val="2560"/>
              <a:buAutoNum type="arabicPeriod"/>
            </a:pPr>
            <a:r>
              <a:rPr b="1" lang="en-GB" sz="3200"/>
              <a:t>Wales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1  - Ireland </a:t>
            </a:r>
            <a:br>
              <a:rPr b="1" lang="en-GB"/>
            </a:br>
            <a:r>
              <a:rPr b="1" lang="en-GB"/>
              <a:t>Location  - DunDalk/ Omeath</a:t>
            </a:r>
            <a:endParaRPr/>
          </a:p>
        </p:txBody>
      </p:sp>
      <p:sp>
        <p:nvSpPr>
          <p:cNvPr id="218" name="Google Shape;218;p3"/>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400m – </a:t>
            </a:r>
            <a:endParaRPr/>
          </a:p>
          <a:p>
            <a:pPr indent="0" lvl="0" marL="0" rtl="0" algn="l">
              <a:spcBef>
                <a:spcPts val="1000"/>
              </a:spcBef>
              <a:spcAft>
                <a:spcPts val="0"/>
              </a:spcAft>
              <a:buSzPts val="1440"/>
              <a:buNone/>
            </a:pPr>
            <a:r>
              <a:rPr lang="en-GB"/>
              <a:t>In Jenkinstown Bay</a:t>
            </a:r>
            <a:endParaRPr/>
          </a:p>
          <a:p>
            <a:pPr indent="0" lvl="0" marL="0" rtl="0" algn="l">
              <a:spcBef>
                <a:spcPts val="1000"/>
              </a:spcBef>
              <a:spcAft>
                <a:spcPts val="0"/>
              </a:spcAft>
              <a:buSzPts val="1440"/>
              <a:buNone/>
            </a:pPr>
            <a:r>
              <a:rPr lang="en-GB"/>
              <a:t>Bike 20km  - </a:t>
            </a:r>
            <a:endParaRPr/>
          </a:p>
          <a:p>
            <a:pPr indent="0" lvl="0" marL="0" rtl="0" algn="l">
              <a:spcBef>
                <a:spcPts val="1000"/>
              </a:spcBef>
              <a:spcAft>
                <a:spcPts val="0"/>
              </a:spcAft>
              <a:buSzPts val="1440"/>
              <a:buNone/>
            </a:pPr>
            <a:r>
              <a:rPr lang="en-GB"/>
              <a:t>Jenkinstown to Omeath</a:t>
            </a:r>
            <a:endParaRPr/>
          </a:p>
          <a:p>
            <a:pPr indent="0" lvl="0" marL="0" rtl="0" algn="l">
              <a:spcBef>
                <a:spcPts val="1000"/>
              </a:spcBef>
              <a:spcAft>
                <a:spcPts val="0"/>
              </a:spcAft>
              <a:buSzPts val="1440"/>
              <a:buNone/>
            </a:pPr>
            <a:r>
              <a:rPr lang="en-GB"/>
              <a:t>Run 5km - </a:t>
            </a:r>
            <a:endParaRPr/>
          </a:p>
          <a:p>
            <a:pPr indent="0" lvl="0" marL="0" rtl="0" algn="l">
              <a:spcBef>
                <a:spcPts val="1000"/>
              </a:spcBef>
              <a:spcAft>
                <a:spcPts val="0"/>
              </a:spcAft>
              <a:buSzPts val="1440"/>
              <a:buNone/>
            </a:pPr>
            <a:r>
              <a:rPr lang="en-GB"/>
              <a:t>from Omeath to border</a:t>
            </a:r>
            <a:endParaRPr/>
          </a:p>
        </p:txBody>
      </p:sp>
      <p:pic>
        <p:nvPicPr>
          <p:cNvPr id="219" name="Google Shape;219;p3"/>
          <p:cNvPicPr preferRelativeResize="0"/>
          <p:nvPr/>
        </p:nvPicPr>
        <p:blipFill rotWithShape="1">
          <a:blip r:embed="rId3">
            <a:alphaModFix/>
          </a:blip>
          <a:srcRect b="13746" l="17661" r="13749" t="18479"/>
          <a:stretch/>
        </p:blipFill>
        <p:spPr>
          <a:xfrm>
            <a:off x="442451" y="1847133"/>
            <a:ext cx="8362335" cy="4645742"/>
          </a:xfrm>
          <a:prstGeom prst="rect">
            <a:avLst/>
          </a:prstGeom>
          <a:noFill/>
          <a:ln>
            <a:noFill/>
          </a:ln>
        </p:spPr>
      </p:pic>
      <p:sp>
        <p:nvSpPr>
          <p:cNvPr id="220" name="Google Shape;220;p3"/>
          <p:cNvSpPr/>
          <p:nvPr/>
        </p:nvSpPr>
        <p:spPr>
          <a:xfrm>
            <a:off x="3291840" y="5460274"/>
            <a:ext cx="705394" cy="209006"/>
          </a:xfrm>
          <a:custGeom>
            <a:rect b="b" l="l" r="r" t="t"/>
            <a:pathLst>
              <a:path extrusionOk="0" h="209006" w="705394">
                <a:moveTo>
                  <a:pt x="0" y="0"/>
                </a:moveTo>
                <a:lnTo>
                  <a:pt x="692331" y="195943"/>
                </a:lnTo>
                <a:lnTo>
                  <a:pt x="692331" y="195943"/>
                </a:lnTo>
                <a:lnTo>
                  <a:pt x="692331" y="195943"/>
                </a:lnTo>
                <a:lnTo>
                  <a:pt x="705394" y="209006"/>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1" name="Google Shape;221;p3"/>
          <p:cNvSpPr/>
          <p:nvPr/>
        </p:nvSpPr>
        <p:spPr>
          <a:xfrm>
            <a:off x="4101737" y="3592286"/>
            <a:ext cx="1502355" cy="2358409"/>
          </a:xfrm>
          <a:custGeom>
            <a:rect b="b" l="l" r="r" t="t"/>
            <a:pathLst>
              <a:path extrusionOk="0" h="2358409" w="1502355">
                <a:moveTo>
                  <a:pt x="0" y="2103120"/>
                </a:moveTo>
                <a:cubicBezTo>
                  <a:pt x="200297" y="2186939"/>
                  <a:pt x="400594" y="2270759"/>
                  <a:pt x="561703" y="2312125"/>
                </a:cubicBezTo>
                <a:cubicBezTo>
                  <a:pt x="722812" y="2353491"/>
                  <a:pt x="851264" y="2368731"/>
                  <a:pt x="966652" y="2351314"/>
                </a:cubicBezTo>
                <a:cubicBezTo>
                  <a:pt x="1082040" y="2333897"/>
                  <a:pt x="1177834" y="2288177"/>
                  <a:pt x="1254034" y="2207623"/>
                </a:cubicBezTo>
                <a:cubicBezTo>
                  <a:pt x="1330234" y="2127069"/>
                  <a:pt x="1382486" y="1970314"/>
                  <a:pt x="1423852" y="1867988"/>
                </a:cubicBezTo>
                <a:cubicBezTo>
                  <a:pt x="1465218" y="1765662"/>
                  <a:pt x="1500052" y="1704702"/>
                  <a:pt x="1502229" y="1593668"/>
                </a:cubicBezTo>
                <a:cubicBezTo>
                  <a:pt x="1504406" y="1482634"/>
                  <a:pt x="1478280" y="1345474"/>
                  <a:pt x="1436914" y="1201783"/>
                </a:cubicBezTo>
                <a:cubicBezTo>
                  <a:pt x="1395548" y="1058092"/>
                  <a:pt x="1314994" y="838200"/>
                  <a:pt x="1254034" y="731520"/>
                </a:cubicBezTo>
                <a:cubicBezTo>
                  <a:pt x="1193074" y="624840"/>
                  <a:pt x="1164771" y="620486"/>
                  <a:pt x="1071154" y="561703"/>
                </a:cubicBezTo>
                <a:cubicBezTo>
                  <a:pt x="977537" y="502920"/>
                  <a:pt x="781595" y="437606"/>
                  <a:pt x="692332" y="378823"/>
                </a:cubicBezTo>
                <a:cubicBezTo>
                  <a:pt x="603069" y="320040"/>
                  <a:pt x="585651" y="272142"/>
                  <a:pt x="535577" y="209005"/>
                </a:cubicBezTo>
                <a:cubicBezTo>
                  <a:pt x="485503" y="145868"/>
                  <a:pt x="391886" y="0"/>
                  <a:pt x="391886" y="0"/>
                </a:cubicBezTo>
                <a:lnTo>
                  <a:pt x="391886" y="0"/>
                </a:lnTo>
                <a:lnTo>
                  <a:pt x="391886" y="0"/>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2" name="Google Shape;222;p3"/>
          <p:cNvSpPr/>
          <p:nvPr/>
        </p:nvSpPr>
        <p:spPr>
          <a:xfrm>
            <a:off x="3892731" y="2965269"/>
            <a:ext cx="548640" cy="600891"/>
          </a:xfrm>
          <a:custGeom>
            <a:rect b="b" l="l" r="r" t="t"/>
            <a:pathLst>
              <a:path extrusionOk="0" h="600891" w="548640">
                <a:moveTo>
                  <a:pt x="548640" y="600891"/>
                </a:moveTo>
                <a:lnTo>
                  <a:pt x="0" y="0"/>
                </a:lnTo>
                <a:lnTo>
                  <a:pt x="0" y="0"/>
                </a:lnTo>
                <a:lnTo>
                  <a:pt x="0" y="0"/>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3" name="Google Shape;223;p3"/>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224" name="Google Shape;224;p3"/>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0200hrs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2  - Northern Ireland </a:t>
            </a:r>
            <a:br>
              <a:rPr b="1" lang="en-GB"/>
            </a:br>
            <a:r>
              <a:rPr b="1" lang="en-GB"/>
              <a:t>Location  -Newry/Dromore</a:t>
            </a:r>
            <a:endParaRPr/>
          </a:p>
        </p:txBody>
      </p:sp>
      <p:sp>
        <p:nvSpPr>
          <p:cNvPr id="230" name="Google Shape;230;p4"/>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Swim – </a:t>
            </a:r>
            <a:endParaRPr/>
          </a:p>
          <a:p>
            <a:pPr indent="0" lvl="0" marL="0" rtl="0" algn="l">
              <a:spcBef>
                <a:spcPts val="1000"/>
              </a:spcBef>
              <a:spcAft>
                <a:spcPts val="0"/>
              </a:spcAft>
              <a:buSzPts val="1440"/>
              <a:buNone/>
            </a:pPr>
            <a:r>
              <a:rPr lang="en-GB"/>
              <a:t>400m Newry River</a:t>
            </a:r>
            <a:endParaRPr/>
          </a:p>
          <a:p>
            <a:pPr indent="0" lvl="0" marL="0" rtl="0" algn="l">
              <a:spcBef>
                <a:spcPts val="1000"/>
              </a:spcBef>
              <a:spcAft>
                <a:spcPts val="0"/>
              </a:spcAft>
              <a:buSzPts val="1440"/>
              <a:buNone/>
            </a:pPr>
            <a:r>
              <a:rPr lang="en-GB"/>
              <a:t>Bike – </a:t>
            </a:r>
            <a:endParaRPr/>
          </a:p>
          <a:p>
            <a:pPr indent="0" lvl="0" marL="0" rtl="0" algn="l">
              <a:spcBef>
                <a:spcPts val="1000"/>
              </a:spcBef>
              <a:spcAft>
                <a:spcPts val="0"/>
              </a:spcAft>
              <a:buSzPts val="1440"/>
              <a:buNone/>
            </a:pPr>
            <a:r>
              <a:rPr lang="en-GB"/>
              <a:t>20km from Newry towards Dromore</a:t>
            </a:r>
            <a:endParaRPr/>
          </a:p>
          <a:p>
            <a:pPr indent="0" lvl="0" marL="0" rtl="0" algn="l">
              <a:spcBef>
                <a:spcPts val="1000"/>
              </a:spcBef>
              <a:spcAft>
                <a:spcPts val="0"/>
              </a:spcAft>
              <a:buSzPts val="1440"/>
              <a:buNone/>
            </a:pPr>
            <a:r>
              <a:rPr lang="en-GB"/>
              <a:t>Run – </a:t>
            </a:r>
            <a:endParaRPr/>
          </a:p>
          <a:p>
            <a:pPr indent="0" lvl="0" marL="0" rtl="0" algn="l">
              <a:spcBef>
                <a:spcPts val="1000"/>
              </a:spcBef>
              <a:spcAft>
                <a:spcPts val="0"/>
              </a:spcAft>
              <a:buSzPts val="1440"/>
              <a:buNone/>
            </a:pPr>
            <a:r>
              <a:rPr lang="en-GB"/>
              <a:t>5km Banbridge towards Dromore</a:t>
            </a:r>
            <a:endParaRPr/>
          </a:p>
        </p:txBody>
      </p:sp>
      <p:sp>
        <p:nvSpPr>
          <p:cNvPr id="231" name="Google Shape;231;p4"/>
          <p:cNvSpPr/>
          <p:nvPr/>
        </p:nvSpPr>
        <p:spPr>
          <a:xfrm>
            <a:off x="3291840" y="5460274"/>
            <a:ext cx="705394" cy="209006"/>
          </a:xfrm>
          <a:custGeom>
            <a:rect b="b" l="l" r="r" t="t"/>
            <a:pathLst>
              <a:path extrusionOk="0" h="209006" w="705394">
                <a:moveTo>
                  <a:pt x="0" y="0"/>
                </a:moveTo>
                <a:lnTo>
                  <a:pt x="692331" y="195943"/>
                </a:lnTo>
                <a:lnTo>
                  <a:pt x="692331" y="195943"/>
                </a:lnTo>
                <a:lnTo>
                  <a:pt x="692331" y="195943"/>
                </a:lnTo>
                <a:lnTo>
                  <a:pt x="705394" y="209006"/>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2" name="Google Shape;232;p4"/>
          <p:cNvSpPr/>
          <p:nvPr/>
        </p:nvSpPr>
        <p:spPr>
          <a:xfrm>
            <a:off x="4101737" y="3592286"/>
            <a:ext cx="1502355" cy="2358409"/>
          </a:xfrm>
          <a:custGeom>
            <a:rect b="b" l="l" r="r" t="t"/>
            <a:pathLst>
              <a:path extrusionOk="0" h="2358409" w="1502355">
                <a:moveTo>
                  <a:pt x="0" y="2103120"/>
                </a:moveTo>
                <a:cubicBezTo>
                  <a:pt x="200297" y="2186939"/>
                  <a:pt x="400594" y="2270759"/>
                  <a:pt x="561703" y="2312125"/>
                </a:cubicBezTo>
                <a:cubicBezTo>
                  <a:pt x="722812" y="2353491"/>
                  <a:pt x="851264" y="2368731"/>
                  <a:pt x="966652" y="2351314"/>
                </a:cubicBezTo>
                <a:cubicBezTo>
                  <a:pt x="1082040" y="2333897"/>
                  <a:pt x="1177834" y="2288177"/>
                  <a:pt x="1254034" y="2207623"/>
                </a:cubicBezTo>
                <a:cubicBezTo>
                  <a:pt x="1330234" y="2127069"/>
                  <a:pt x="1382486" y="1970314"/>
                  <a:pt x="1423852" y="1867988"/>
                </a:cubicBezTo>
                <a:cubicBezTo>
                  <a:pt x="1465218" y="1765662"/>
                  <a:pt x="1500052" y="1704702"/>
                  <a:pt x="1502229" y="1593668"/>
                </a:cubicBezTo>
                <a:cubicBezTo>
                  <a:pt x="1504406" y="1482634"/>
                  <a:pt x="1478280" y="1345474"/>
                  <a:pt x="1436914" y="1201783"/>
                </a:cubicBezTo>
                <a:cubicBezTo>
                  <a:pt x="1395548" y="1058092"/>
                  <a:pt x="1314994" y="838200"/>
                  <a:pt x="1254034" y="731520"/>
                </a:cubicBezTo>
                <a:cubicBezTo>
                  <a:pt x="1193074" y="624840"/>
                  <a:pt x="1164771" y="620486"/>
                  <a:pt x="1071154" y="561703"/>
                </a:cubicBezTo>
                <a:cubicBezTo>
                  <a:pt x="977537" y="502920"/>
                  <a:pt x="781595" y="437606"/>
                  <a:pt x="692332" y="378823"/>
                </a:cubicBezTo>
                <a:cubicBezTo>
                  <a:pt x="603069" y="320040"/>
                  <a:pt x="585651" y="272142"/>
                  <a:pt x="535577" y="209005"/>
                </a:cubicBezTo>
                <a:cubicBezTo>
                  <a:pt x="485503" y="145868"/>
                  <a:pt x="391886" y="0"/>
                  <a:pt x="391886" y="0"/>
                </a:cubicBezTo>
                <a:lnTo>
                  <a:pt x="391886" y="0"/>
                </a:lnTo>
                <a:lnTo>
                  <a:pt x="391886" y="0"/>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3" name="Google Shape;233;p4"/>
          <p:cNvSpPr/>
          <p:nvPr/>
        </p:nvSpPr>
        <p:spPr>
          <a:xfrm>
            <a:off x="3892731" y="2965269"/>
            <a:ext cx="548640" cy="600891"/>
          </a:xfrm>
          <a:custGeom>
            <a:rect b="b" l="l" r="r" t="t"/>
            <a:pathLst>
              <a:path extrusionOk="0" h="600891" w="548640">
                <a:moveTo>
                  <a:pt x="548640" y="600891"/>
                </a:moveTo>
                <a:lnTo>
                  <a:pt x="0" y="0"/>
                </a:lnTo>
                <a:lnTo>
                  <a:pt x="0" y="0"/>
                </a:lnTo>
                <a:lnTo>
                  <a:pt x="0" y="0"/>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234" name="Google Shape;234;p4"/>
          <p:cNvPicPr preferRelativeResize="0"/>
          <p:nvPr/>
        </p:nvPicPr>
        <p:blipFill rotWithShape="1">
          <a:blip r:embed="rId3">
            <a:alphaModFix/>
          </a:blip>
          <a:srcRect b="9911" l="13096" r="27999" t="24640"/>
          <a:stretch/>
        </p:blipFill>
        <p:spPr>
          <a:xfrm>
            <a:off x="1074056" y="1825625"/>
            <a:ext cx="7181669" cy="4486275"/>
          </a:xfrm>
          <a:prstGeom prst="rect">
            <a:avLst/>
          </a:prstGeom>
          <a:noFill/>
          <a:ln>
            <a:noFill/>
          </a:ln>
        </p:spPr>
      </p:pic>
      <p:sp>
        <p:nvSpPr>
          <p:cNvPr id="235" name="Google Shape;235;p4"/>
          <p:cNvSpPr/>
          <p:nvPr/>
        </p:nvSpPr>
        <p:spPr>
          <a:xfrm>
            <a:off x="5074920" y="5577840"/>
            <a:ext cx="194310" cy="365760"/>
          </a:xfrm>
          <a:custGeom>
            <a:rect b="b" l="l" r="r" t="t"/>
            <a:pathLst>
              <a:path extrusionOk="0" h="365760" w="194310">
                <a:moveTo>
                  <a:pt x="194310" y="365760"/>
                </a:moveTo>
                <a:lnTo>
                  <a:pt x="0" y="0"/>
                </a:lnTo>
                <a:lnTo>
                  <a:pt x="0" y="0"/>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6" name="Google Shape;236;p4"/>
          <p:cNvSpPr/>
          <p:nvPr/>
        </p:nvSpPr>
        <p:spPr>
          <a:xfrm>
            <a:off x="5014933" y="2708910"/>
            <a:ext cx="928667" cy="2754630"/>
          </a:xfrm>
          <a:custGeom>
            <a:rect b="b" l="l" r="r" t="t"/>
            <a:pathLst>
              <a:path extrusionOk="0" h="2754630" w="928667">
                <a:moveTo>
                  <a:pt x="25697" y="2754630"/>
                </a:moveTo>
                <a:cubicBezTo>
                  <a:pt x="9504" y="2635567"/>
                  <a:pt x="-6688" y="2516505"/>
                  <a:pt x="2837" y="2331720"/>
                </a:cubicBezTo>
                <a:cubicBezTo>
                  <a:pt x="12362" y="2146935"/>
                  <a:pt x="33317" y="1885950"/>
                  <a:pt x="82847" y="1645920"/>
                </a:cubicBezTo>
                <a:cubicBezTo>
                  <a:pt x="132377" y="1405890"/>
                  <a:pt x="246677" y="1095375"/>
                  <a:pt x="300017" y="891540"/>
                </a:cubicBezTo>
                <a:cubicBezTo>
                  <a:pt x="353357" y="687705"/>
                  <a:pt x="340022" y="537210"/>
                  <a:pt x="402887" y="422910"/>
                </a:cubicBezTo>
                <a:cubicBezTo>
                  <a:pt x="465752" y="308610"/>
                  <a:pt x="589577" y="276225"/>
                  <a:pt x="677207" y="205740"/>
                </a:cubicBezTo>
                <a:cubicBezTo>
                  <a:pt x="764837" y="135255"/>
                  <a:pt x="928667" y="0"/>
                  <a:pt x="928667" y="0"/>
                </a:cubicBezTo>
                <a:lnTo>
                  <a:pt x="928667" y="0"/>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7" name="Google Shape;237;p4"/>
          <p:cNvSpPr/>
          <p:nvPr/>
        </p:nvSpPr>
        <p:spPr>
          <a:xfrm>
            <a:off x="6023610" y="2034239"/>
            <a:ext cx="502920" cy="651811"/>
          </a:xfrm>
          <a:custGeom>
            <a:rect b="b" l="l" r="r" t="t"/>
            <a:pathLst>
              <a:path extrusionOk="0" h="651811" w="502920">
                <a:moveTo>
                  <a:pt x="0" y="651811"/>
                </a:moveTo>
                <a:cubicBezTo>
                  <a:pt x="55245" y="600376"/>
                  <a:pt x="110490" y="548941"/>
                  <a:pt x="182880" y="446071"/>
                </a:cubicBezTo>
                <a:cubicBezTo>
                  <a:pt x="255270" y="343201"/>
                  <a:pt x="381000" y="105076"/>
                  <a:pt x="434340" y="34591"/>
                </a:cubicBezTo>
                <a:cubicBezTo>
                  <a:pt x="487680" y="-35894"/>
                  <a:pt x="502920" y="23161"/>
                  <a:pt x="502920" y="23161"/>
                </a:cubicBezTo>
                <a:lnTo>
                  <a:pt x="502920" y="23161"/>
                </a:lnTo>
                <a:lnTo>
                  <a:pt x="502920" y="23161"/>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8" name="Google Shape;238;p4"/>
          <p:cNvSpPr txBox="1"/>
          <p:nvPr/>
        </p:nvSpPr>
        <p:spPr>
          <a:xfrm>
            <a:off x="5670164" y="33952"/>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239" name="Google Shape;239;p4"/>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0310hrs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5"/>
          <p:cNvSpPr txBox="1"/>
          <p:nvPr>
            <p:ph type="title"/>
          </p:nvPr>
        </p:nvSpPr>
        <p:spPr>
          <a:xfrm>
            <a:off x="552643" y="824155"/>
            <a:ext cx="10295466"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600"/>
              <a:buFont typeface="Trebuchet MS"/>
              <a:buNone/>
            </a:pPr>
            <a:r>
              <a:rPr b="1" lang="en-GB">
                <a:solidFill>
                  <a:srgbClr val="FF0000"/>
                </a:solidFill>
              </a:rPr>
              <a:t>Leg 2 to Leg 3 Travel – Ireland to Scotland </a:t>
            </a:r>
            <a:endParaRPr/>
          </a:p>
        </p:txBody>
      </p:sp>
      <p:sp>
        <p:nvSpPr>
          <p:cNvPr id="245" name="Google Shape;245;p5"/>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Car will then take Matt + two support people  from Dromore to the East coast of N.Ireland near Donaghee to take a high speed boat crossing, 23 nautical miles, to Cairngaan in Scotland, (Mull of Galloway).</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20 nautical miles</a:t>
            </a:r>
            <a:endParaRPr/>
          </a:p>
        </p:txBody>
      </p:sp>
      <p:pic>
        <p:nvPicPr>
          <p:cNvPr id="246" name="Google Shape;246;p5"/>
          <p:cNvPicPr preferRelativeResize="0"/>
          <p:nvPr/>
        </p:nvPicPr>
        <p:blipFill rotWithShape="1">
          <a:blip r:embed="rId3">
            <a:alphaModFix/>
          </a:blip>
          <a:srcRect b="18117" l="25967" r="9100" t="18402"/>
          <a:stretch/>
        </p:blipFill>
        <p:spPr>
          <a:xfrm>
            <a:off x="838200" y="1825625"/>
            <a:ext cx="7916539" cy="4351338"/>
          </a:xfrm>
          <a:prstGeom prst="rect">
            <a:avLst/>
          </a:prstGeom>
          <a:noFill/>
          <a:ln>
            <a:noFill/>
          </a:ln>
        </p:spPr>
      </p:pic>
      <p:cxnSp>
        <p:nvCxnSpPr>
          <p:cNvPr id="247" name="Google Shape;247;p5"/>
          <p:cNvCxnSpPr/>
          <p:nvPr/>
        </p:nvCxnSpPr>
        <p:spPr>
          <a:xfrm>
            <a:off x="3511296" y="4334256"/>
            <a:ext cx="4736592" cy="219456"/>
          </a:xfrm>
          <a:prstGeom prst="straightConnector1">
            <a:avLst/>
          </a:prstGeom>
          <a:noFill/>
          <a:ln cap="flat" cmpd="sng" w="76200">
            <a:solidFill>
              <a:srgbClr val="FF0000"/>
            </a:solidFill>
            <a:prstDash val="dash"/>
            <a:round/>
            <a:headEnd len="sm" w="sm" type="none"/>
            <a:tailEnd len="sm" w="sm" type="none"/>
          </a:ln>
        </p:spPr>
      </p:cxnSp>
      <p:sp>
        <p:nvSpPr>
          <p:cNvPr id="248" name="Google Shape;248;p5"/>
          <p:cNvSpPr/>
          <p:nvPr/>
        </p:nvSpPr>
        <p:spPr>
          <a:xfrm>
            <a:off x="2779776" y="4352544"/>
            <a:ext cx="713232" cy="402336"/>
          </a:xfrm>
          <a:custGeom>
            <a:rect b="b" l="l" r="r" t="t"/>
            <a:pathLst>
              <a:path extrusionOk="0" h="402336" w="713232">
                <a:moveTo>
                  <a:pt x="0" y="402336"/>
                </a:moveTo>
                <a:cubicBezTo>
                  <a:pt x="28956" y="365760"/>
                  <a:pt x="57912" y="329184"/>
                  <a:pt x="109728" y="292608"/>
                </a:cubicBezTo>
                <a:cubicBezTo>
                  <a:pt x="161544" y="256032"/>
                  <a:pt x="237744" y="210312"/>
                  <a:pt x="310896" y="182880"/>
                </a:cubicBezTo>
                <a:cubicBezTo>
                  <a:pt x="384048" y="155448"/>
                  <a:pt x="481584" y="158496"/>
                  <a:pt x="548640" y="128016"/>
                </a:cubicBezTo>
                <a:cubicBezTo>
                  <a:pt x="615696" y="97536"/>
                  <a:pt x="713232" y="0"/>
                  <a:pt x="713232" y="0"/>
                </a:cubicBezTo>
                <a:lnTo>
                  <a:pt x="713232" y="0"/>
                </a:lnTo>
                <a:lnTo>
                  <a:pt x="713232" y="54864"/>
                </a:lnTo>
              </a:path>
            </a:pathLst>
          </a:custGeom>
          <a:noFill/>
          <a:ln cap="flat" cmpd="sng" w="762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49" name="Google Shape;249;p5"/>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250" name="Google Shape;250;p5"/>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0430hrs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GB"/>
              <a:t>Leg 3 – Scotland</a:t>
            </a:r>
            <a:br>
              <a:rPr b="1" lang="en-GB"/>
            </a:br>
            <a:r>
              <a:rPr b="1" lang="en-GB"/>
              <a:t>Location – Caringaan/ Mull of Gallaway</a:t>
            </a:r>
            <a:endParaRPr b="1"/>
          </a:p>
        </p:txBody>
      </p:sp>
      <p:sp>
        <p:nvSpPr>
          <p:cNvPr id="256" name="Google Shape;256;p6"/>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SzPct val="79999"/>
              <a:buNone/>
            </a:pPr>
            <a:r>
              <a:rPr lang="en-GB"/>
              <a:t>Swim 400m – </a:t>
            </a:r>
            <a:endParaRPr/>
          </a:p>
          <a:p>
            <a:pPr indent="0" lvl="0" marL="0" rtl="0" algn="l">
              <a:spcBef>
                <a:spcPts val="1000"/>
              </a:spcBef>
              <a:spcAft>
                <a:spcPts val="0"/>
              </a:spcAft>
              <a:buSzPct val="79999"/>
              <a:buNone/>
            </a:pPr>
            <a:r>
              <a:rPr lang="en-GB"/>
              <a:t>Along coast of Cairngaan near Mull of Gallaway Lighthouse.</a:t>
            </a:r>
            <a:endParaRPr/>
          </a:p>
          <a:p>
            <a:pPr indent="0" lvl="0" marL="0" rtl="0" algn="l">
              <a:spcBef>
                <a:spcPts val="1000"/>
              </a:spcBef>
              <a:spcAft>
                <a:spcPts val="0"/>
              </a:spcAft>
              <a:buSzPct val="79999"/>
              <a:buNone/>
            </a:pPr>
            <a:r>
              <a:rPr lang="en-GB"/>
              <a:t>Bike 20km – </a:t>
            </a:r>
            <a:endParaRPr/>
          </a:p>
          <a:p>
            <a:pPr indent="0" lvl="0" marL="0" rtl="0" algn="l">
              <a:spcBef>
                <a:spcPts val="1000"/>
              </a:spcBef>
              <a:spcAft>
                <a:spcPts val="0"/>
              </a:spcAft>
              <a:buSzPct val="79999"/>
              <a:buNone/>
            </a:pPr>
            <a:r>
              <a:rPr lang="en-GB"/>
              <a:t>Out and back from beach back to Mull of Gallaway Lighthouse.</a:t>
            </a:r>
            <a:endParaRPr/>
          </a:p>
          <a:p>
            <a:pPr indent="0" lvl="0" marL="0" rtl="0" algn="l">
              <a:spcBef>
                <a:spcPts val="1000"/>
              </a:spcBef>
              <a:spcAft>
                <a:spcPts val="0"/>
              </a:spcAft>
              <a:buSzPct val="79999"/>
              <a:buNone/>
            </a:pPr>
            <a:r>
              <a:rPr lang="en-GB"/>
              <a:t>Run 5km – </a:t>
            </a:r>
            <a:endParaRPr/>
          </a:p>
          <a:p>
            <a:pPr indent="0" lvl="0" marL="0" rtl="0" algn="l">
              <a:spcBef>
                <a:spcPts val="1000"/>
              </a:spcBef>
              <a:spcAft>
                <a:spcPts val="0"/>
              </a:spcAft>
              <a:buSzPct val="79999"/>
              <a:buNone/>
            </a:pPr>
            <a:r>
              <a:rPr lang="en-GB"/>
              <a:t>Out and back, from and to Mull of Gallaway Lighthouse. </a:t>
            </a:r>
            <a:endParaRPr/>
          </a:p>
        </p:txBody>
      </p:sp>
      <p:pic>
        <p:nvPicPr>
          <p:cNvPr id="257" name="Google Shape;257;p6"/>
          <p:cNvPicPr preferRelativeResize="0"/>
          <p:nvPr/>
        </p:nvPicPr>
        <p:blipFill rotWithShape="1">
          <a:blip r:embed="rId3">
            <a:alphaModFix/>
          </a:blip>
          <a:srcRect b="12514" l="13350" r="13749" t="18385"/>
          <a:stretch/>
        </p:blipFill>
        <p:spPr>
          <a:xfrm>
            <a:off x="530352" y="1965008"/>
            <a:ext cx="8165059" cy="4351338"/>
          </a:xfrm>
          <a:prstGeom prst="rect">
            <a:avLst/>
          </a:prstGeom>
          <a:noFill/>
          <a:ln>
            <a:noFill/>
          </a:ln>
        </p:spPr>
      </p:pic>
      <p:cxnSp>
        <p:nvCxnSpPr>
          <p:cNvPr id="258" name="Google Shape;258;p6"/>
          <p:cNvCxnSpPr/>
          <p:nvPr/>
        </p:nvCxnSpPr>
        <p:spPr>
          <a:xfrm flipH="1">
            <a:off x="530352" y="5815584"/>
            <a:ext cx="6272784" cy="361379"/>
          </a:xfrm>
          <a:prstGeom prst="straightConnector1">
            <a:avLst/>
          </a:prstGeom>
          <a:noFill/>
          <a:ln cap="flat" cmpd="sng" w="76200">
            <a:solidFill>
              <a:srgbClr val="FF0000"/>
            </a:solidFill>
            <a:prstDash val="dash"/>
            <a:round/>
            <a:headEnd len="sm" w="sm" type="none"/>
            <a:tailEnd len="sm" w="sm" type="none"/>
          </a:ln>
        </p:spPr>
      </p:cxnSp>
      <p:sp>
        <p:nvSpPr>
          <p:cNvPr id="259" name="Google Shape;259;p6"/>
          <p:cNvSpPr/>
          <p:nvPr/>
        </p:nvSpPr>
        <p:spPr>
          <a:xfrm>
            <a:off x="6912864" y="5504688"/>
            <a:ext cx="341376" cy="318471"/>
          </a:xfrm>
          <a:custGeom>
            <a:rect b="b" l="l" r="r" t="t"/>
            <a:pathLst>
              <a:path extrusionOk="0" h="318471" w="341376">
                <a:moveTo>
                  <a:pt x="0" y="292608"/>
                </a:moveTo>
                <a:cubicBezTo>
                  <a:pt x="54864" y="310896"/>
                  <a:pt x="109728" y="329184"/>
                  <a:pt x="164592" y="310896"/>
                </a:cubicBezTo>
                <a:cubicBezTo>
                  <a:pt x="219456" y="292608"/>
                  <a:pt x="301752" y="234696"/>
                  <a:pt x="329184" y="182880"/>
                </a:cubicBezTo>
                <a:cubicBezTo>
                  <a:pt x="356616" y="131064"/>
                  <a:pt x="329184" y="0"/>
                  <a:pt x="329184" y="0"/>
                </a:cubicBezTo>
                <a:lnTo>
                  <a:pt x="329184" y="0"/>
                </a:lnTo>
                <a:lnTo>
                  <a:pt x="329184" y="0"/>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60" name="Google Shape;260;p6"/>
          <p:cNvSpPr/>
          <p:nvPr/>
        </p:nvSpPr>
        <p:spPr>
          <a:xfrm>
            <a:off x="4462272" y="2029968"/>
            <a:ext cx="2560320" cy="3572081"/>
          </a:xfrm>
          <a:custGeom>
            <a:rect b="b" l="l" r="r" t="t"/>
            <a:pathLst>
              <a:path extrusionOk="0" h="3572081" w="2560320">
                <a:moveTo>
                  <a:pt x="2560320" y="3529584"/>
                </a:moveTo>
                <a:cubicBezTo>
                  <a:pt x="2368296" y="3557016"/>
                  <a:pt x="2176272" y="3584448"/>
                  <a:pt x="2011680" y="3566160"/>
                </a:cubicBezTo>
                <a:cubicBezTo>
                  <a:pt x="1847088" y="3547872"/>
                  <a:pt x="1697736" y="3489960"/>
                  <a:pt x="1572768" y="3419856"/>
                </a:cubicBezTo>
                <a:cubicBezTo>
                  <a:pt x="1447800" y="3349752"/>
                  <a:pt x="1389888" y="3297936"/>
                  <a:pt x="1261872" y="3145536"/>
                </a:cubicBezTo>
                <a:cubicBezTo>
                  <a:pt x="1133856" y="2993136"/>
                  <a:pt x="972312" y="2746248"/>
                  <a:pt x="804672" y="2505456"/>
                </a:cubicBezTo>
                <a:cubicBezTo>
                  <a:pt x="637032" y="2264664"/>
                  <a:pt x="359664" y="1901952"/>
                  <a:pt x="256032" y="1700784"/>
                </a:cubicBezTo>
                <a:cubicBezTo>
                  <a:pt x="152400" y="1499616"/>
                  <a:pt x="185928" y="1453896"/>
                  <a:pt x="182880" y="1298448"/>
                </a:cubicBezTo>
                <a:cubicBezTo>
                  <a:pt x="179832" y="1143000"/>
                  <a:pt x="249936" y="932688"/>
                  <a:pt x="237744" y="768096"/>
                </a:cubicBezTo>
                <a:cubicBezTo>
                  <a:pt x="225552" y="603504"/>
                  <a:pt x="149352" y="438912"/>
                  <a:pt x="109728" y="310896"/>
                </a:cubicBezTo>
                <a:cubicBezTo>
                  <a:pt x="70104" y="182880"/>
                  <a:pt x="0" y="0"/>
                  <a:pt x="0" y="0"/>
                </a:cubicBezTo>
                <a:lnTo>
                  <a:pt x="0" y="0"/>
                </a:lnTo>
                <a:lnTo>
                  <a:pt x="0" y="0"/>
                </a:lnTo>
                <a:lnTo>
                  <a:pt x="0" y="0"/>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61" name="Google Shape;261;p6"/>
          <p:cNvSpPr/>
          <p:nvPr/>
        </p:nvSpPr>
        <p:spPr>
          <a:xfrm>
            <a:off x="5522976" y="4791456"/>
            <a:ext cx="1389888" cy="732807"/>
          </a:xfrm>
          <a:custGeom>
            <a:rect b="b" l="l" r="r" t="t"/>
            <a:pathLst>
              <a:path extrusionOk="0" h="732807" w="1389888">
                <a:moveTo>
                  <a:pt x="1389888" y="658368"/>
                </a:moveTo>
                <a:cubicBezTo>
                  <a:pt x="1289304" y="699516"/>
                  <a:pt x="1188720" y="740664"/>
                  <a:pt x="1060704" y="731520"/>
                </a:cubicBezTo>
                <a:cubicBezTo>
                  <a:pt x="932688" y="722376"/>
                  <a:pt x="737616" y="655320"/>
                  <a:pt x="621792" y="603504"/>
                </a:cubicBezTo>
                <a:cubicBezTo>
                  <a:pt x="505968" y="551688"/>
                  <a:pt x="469392" y="521208"/>
                  <a:pt x="365760" y="420624"/>
                </a:cubicBezTo>
                <a:cubicBezTo>
                  <a:pt x="262128" y="320040"/>
                  <a:pt x="0" y="0"/>
                  <a:pt x="0" y="0"/>
                </a:cubicBezTo>
                <a:lnTo>
                  <a:pt x="0" y="0"/>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262" name="Google Shape;262;p6"/>
          <p:cNvCxnSpPr/>
          <p:nvPr/>
        </p:nvCxnSpPr>
        <p:spPr>
          <a:xfrm>
            <a:off x="7254240" y="5524263"/>
            <a:ext cx="1267968" cy="652700"/>
          </a:xfrm>
          <a:prstGeom prst="straightConnector1">
            <a:avLst/>
          </a:prstGeom>
          <a:noFill/>
          <a:ln cap="flat" cmpd="sng" w="76200">
            <a:solidFill>
              <a:srgbClr val="FF0000"/>
            </a:solidFill>
            <a:prstDash val="dash"/>
            <a:round/>
            <a:headEnd len="sm" w="sm" type="none"/>
            <a:tailEnd len="sm" w="sm" type="none"/>
          </a:ln>
        </p:spPr>
      </p:cxnSp>
      <p:sp>
        <p:nvSpPr>
          <p:cNvPr id="263" name="Google Shape;263;p6"/>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264" name="Google Shape;264;p6"/>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0530hrs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7"/>
          <p:cNvSpPr txBox="1"/>
          <p:nvPr>
            <p:ph type="title"/>
          </p:nvPr>
        </p:nvSpPr>
        <p:spPr>
          <a:xfrm>
            <a:off x="675117" y="831273"/>
            <a:ext cx="11136714"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600"/>
              <a:buFont typeface="Trebuchet MS"/>
              <a:buNone/>
            </a:pPr>
            <a:r>
              <a:rPr b="1" lang="en-GB">
                <a:solidFill>
                  <a:srgbClr val="FF0000"/>
                </a:solidFill>
              </a:rPr>
              <a:t>Leg 3 to Leg 4 Travel – Scotland to Isle of Man</a:t>
            </a:r>
            <a:endParaRPr/>
          </a:p>
        </p:txBody>
      </p:sp>
      <p:sp>
        <p:nvSpPr>
          <p:cNvPr id="270" name="Google Shape;270;p7"/>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GB"/>
              <a:t>Speed boat will be prepared to leave Mull of Gallaway 1hr and 10 mins after arrival and travel 20 nautical miles to the north coast of the  Isle of man near Smeale Beach (The Lhen).</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GB"/>
              <a:t>23 Nautical miles</a:t>
            </a:r>
            <a:endParaRPr/>
          </a:p>
        </p:txBody>
      </p:sp>
      <p:pic>
        <p:nvPicPr>
          <p:cNvPr id="271" name="Google Shape;271;p7"/>
          <p:cNvPicPr preferRelativeResize="0"/>
          <p:nvPr/>
        </p:nvPicPr>
        <p:blipFill rotWithShape="1">
          <a:blip r:embed="rId3">
            <a:alphaModFix/>
          </a:blip>
          <a:srcRect b="12781" l="15001" r="12848" t="18119"/>
          <a:stretch/>
        </p:blipFill>
        <p:spPr>
          <a:xfrm>
            <a:off x="694944" y="1907921"/>
            <a:ext cx="7966194" cy="4289489"/>
          </a:xfrm>
          <a:prstGeom prst="rect">
            <a:avLst/>
          </a:prstGeom>
          <a:noFill/>
          <a:ln>
            <a:noFill/>
          </a:ln>
        </p:spPr>
      </p:pic>
      <p:cxnSp>
        <p:nvCxnSpPr>
          <p:cNvPr id="272" name="Google Shape;272;p7"/>
          <p:cNvCxnSpPr/>
          <p:nvPr/>
        </p:nvCxnSpPr>
        <p:spPr>
          <a:xfrm>
            <a:off x="3877056" y="2980944"/>
            <a:ext cx="1956816" cy="2706624"/>
          </a:xfrm>
          <a:prstGeom prst="straightConnector1">
            <a:avLst/>
          </a:prstGeom>
          <a:noFill/>
          <a:ln cap="flat" cmpd="sng" w="76200">
            <a:solidFill>
              <a:srgbClr val="FF0000"/>
            </a:solidFill>
            <a:prstDash val="dash"/>
            <a:round/>
            <a:headEnd len="sm" w="sm" type="none"/>
            <a:tailEnd len="sm" w="sm" type="none"/>
          </a:ln>
        </p:spPr>
      </p:cxnSp>
      <p:sp>
        <p:nvSpPr>
          <p:cNvPr id="273" name="Google Shape;273;p7"/>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sp>
        <p:nvSpPr>
          <p:cNvPr id="274" name="Google Shape;274;p7"/>
          <p:cNvSpPr txBox="1"/>
          <p:nvPr/>
        </p:nvSpPr>
        <p:spPr>
          <a:xfrm>
            <a:off x="263875" y="1942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0645</a:t>
            </a:r>
            <a:r>
              <a:rPr lang="en-GB" sz="2000">
                <a:solidFill>
                  <a:srgbClr val="FF0000"/>
                </a:solidFill>
                <a:latin typeface="Arial Black"/>
                <a:ea typeface="Arial Black"/>
                <a:cs typeface="Arial Black"/>
                <a:sym typeface="Arial Black"/>
              </a:rPr>
              <a:t>hrs</a:t>
            </a:r>
            <a:endParaRPr sz="2000">
              <a:solidFill>
                <a:srgbClr val="FF0000"/>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8"/>
          <p:cNvSpPr txBox="1"/>
          <p:nvPr>
            <p:ph type="title"/>
          </p:nvPr>
        </p:nvSpPr>
        <p:spPr>
          <a:xfrm>
            <a:off x="686946" y="330825"/>
            <a:ext cx="8596800" cy="13209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b="1" lang="en-GB"/>
              <a:t>Leg 4 – Isle of Man</a:t>
            </a:r>
            <a:br>
              <a:rPr b="1" lang="en-GB"/>
            </a:br>
            <a:r>
              <a:rPr b="1" lang="en-GB"/>
              <a:t>Location – Smeale Beach to </a:t>
            </a:r>
            <a:r>
              <a:rPr b="1" lang="en-GB" sz="4000"/>
              <a:t>(Helicopter Landing Site)</a:t>
            </a:r>
            <a:endParaRPr/>
          </a:p>
        </p:txBody>
      </p:sp>
      <p:sp>
        <p:nvSpPr>
          <p:cNvPr id="280" name="Google Shape;280;p8"/>
          <p:cNvSpPr txBox="1"/>
          <p:nvPr>
            <p:ph idx="1" type="body"/>
          </p:nvPr>
        </p:nvSpPr>
        <p:spPr>
          <a:xfrm>
            <a:off x="9026012" y="1825625"/>
            <a:ext cx="2327787"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spcBef>
                <a:spcPts val="0"/>
              </a:spcBef>
              <a:spcAft>
                <a:spcPts val="0"/>
              </a:spcAft>
              <a:buSzPct val="79999"/>
              <a:buNone/>
            </a:pPr>
            <a:r>
              <a:rPr lang="en-GB"/>
              <a:t>Swim 400m – </a:t>
            </a:r>
            <a:endParaRPr/>
          </a:p>
          <a:p>
            <a:pPr indent="0" lvl="0" marL="0" rtl="0" algn="l">
              <a:spcBef>
                <a:spcPts val="1000"/>
              </a:spcBef>
              <a:spcAft>
                <a:spcPts val="0"/>
              </a:spcAft>
              <a:buSzPct val="79999"/>
              <a:buNone/>
            </a:pPr>
            <a:r>
              <a:rPr lang="en-GB"/>
              <a:t>Dropped by boat on North coast of Isle of Man near Smeale beach and swim the shore</a:t>
            </a:r>
            <a:endParaRPr/>
          </a:p>
          <a:p>
            <a:pPr indent="0" lvl="0" marL="0" rtl="0" algn="l">
              <a:spcBef>
                <a:spcPts val="1000"/>
              </a:spcBef>
              <a:spcAft>
                <a:spcPts val="0"/>
              </a:spcAft>
              <a:buSzPct val="79999"/>
              <a:buNone/>
            </a:pPr>
            <a:r>
              <a:rPr lang="en-GB"/>
              <a:t>Bike 20km – </a:t>
            </a:r>
            <a:endParaRPr/>
          </a:p>
          <a:p>
            <a:pPr indent="0" lvl="0" marL="0" rtl="0" algn="l">
              <a:spcBef>
                <a:spcPts val="1000"/>
              </a:spcBef>
              <a:spcAft>
                <a:spcPts val="0"/>
              </a:spcAft>
              <a:buSzPct val="79999"/>
              <a:buNone/>
            </a:pPr>
            <a:r>
              <a:rPr lang="en-GB"/>
              <a:t>Main road from The Lhem to the south end of the island towards the helicopter site.</a:t>
            </a:r>
            <a:endParaRPr/>
          </a:p>
          <a:p>
            <a:pPr indent="0" lvl="0" marL="0" rtl="0" algn="l">
              <a:spcBef>
                <a:spcPts val="1000"/>
              </a:spcBef>
              <a:spcAft>
                <a:spcPts val="0"/>
              </a:spcAft>
              <a:buSzPct val="79999"/>
              <a:buNone/>
            </a:pPr>
            <a:r>
              <a:rPr lang="en-GB"/>
              <a:t>Run 5km – </a:t>
            </a:r>
            <a:endParaRPr/>
          </a:p>
          <a:p>
            <a:pPr indent="0" lvl="0" marL="0" rtl="0" algn="l">
              <a:spcBef>
                <a:spcPts val="1000"/>
              </a:spcBef>
              <a:spcAft>
                <a:spcPts val="0"/>
              </a:spcAft>
              <a:buSzPct val="79999"/>
              <a:buNone/>
            </a:pPr>
            <a:r>
              <a:rPr lang="en-GB"/>
              <a:t>Continuing the bike/road route as close to helicopter site as possible. Car will take the final distance.</a:t>
            </a:r>
            <a:endParaRPr/>
          </a:p>
        </p:txBody>
      </p:sp>
      <p:sp>
        <p:nvSpPr>
          <p:cNvPr id="281" name="Google Shape;281;p8"/>
          <p:cNvSpPr txBox="1"/>
          <p:nvPr/>
        </p:nvSpPr>
        <p:spPr>
          <a:xfrm>
            <a:off x="5102352" y="211265"/>
            <a:ext cx="67116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7030A0"/>
                </a:solidFill>
                <a:latin typeface="Trebuchet MS"/>
                <a:ea typeface="Trebuchet MS"/>
                <a:cs typeface="Trebuchet MS"/>
                <a:sym typeface="Trebuchet MS"/>
              </a:rPr>
              <a:t>Swim</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Bike</a:t>
            </a:r>
            <a:r>
              <a:rPr b="1" lang="en-GB" sz="2400">
                <a:solidFill>
                  <a:schemeClr val="dk1"/>
                </a:solidFill>
                <a:latin typeface="Trebuchet MS"/>
                <a:ea typeface="Trebuchet MS"/>
                <a:cs typeface="Trebuchet MS"/>
                <a:sym typeface="Trebuchet MS"/>
              </a:rPr>
              <a:t>	</a:t>
            </a:r>
            <a:r>
              <a:rPr b="1" lang="en-GB" sz="2400">
                <a:solidFill>
                  <a:srgbClr val="00B050"/>
                </a:solidFill>
                <a:latin typeface="Trebuchet MS"/>
                <a:ea typeface="Trebuchet MS"/>
                <a:cs typeface="Trebuchet MS"/>
                <a:sym typeface="Trebuchet MS"/>
              </a:rPr>
              <a:t>Run    </a:t>
            </a:r>
            <a:r>
              <a:rPr b="1" lang="en-GB" sz="2400">
                <a:solidFill>
                  <a:srgbClr val="7F7F7F"/>
                </a:solidFill>
                <a:latin typeface="Trebuchet MS"/>
                <a:ea typeface="Trebuchet MS"/>
                <a:cs typeface="Trebuchet MS"/>
                <a:sym typeface="Trebuchet MS"/>
              </a:rPr>
              <a:t>Road</a:t>
            </a:r>
            <a:r>
              <a:rPr b="1" lang="en-GB" sz="2400">
                <a:solidFill>
                  <a:schemeClr val="dk1"/>
                </a:solidFill>
                <a:latin typeface="Trebuchet MS"/>
                <a:ea typeface="Trebuchet MS"/>
                <a:cs typeface="Trebuchet MS"/>
                <a:sym typeface="Trebuchet MS"/>
              </a:rPr>
              <a:t>	</a:t>
            </a:r>
            <a:r>
              <a:rPr b="1" lang="en-GB" sz="2400">
                <a:solidFill>
                  <a:srgbClr val="FF0000"/>
                </a:solidFill>
                <a:latin typeface="Trebuchet MS"/>
                <a:ea typeface="Trebuchet MS"/>
                <a:cs typeface="Trebuchet MS"/>
                <a:sym typeface="Trebuchet MS"/>
              </a:rPr>
              <a:t>Sea - - -   </a:t>
            </a:r>
            <a:r>
              <a:rPr b="1" lang="en-GB" sz="2400">
                <a:solidFill>
                  <a:srgbClr val="0070C0"/>
                </a:solidFill>
                <a:latin typeface="Trebuchet MS"/>
                <a:ea typeface="Trebuchet MS"/>
                <a:cs typeface="Trebuchet MS"/>
                <a:sym typeface="Trebuchet MS"/>
              </a:rPr>
              <a:t>Air - - -</a:t>
            </a:r>
            <a:endParaRPr/>
          </a:p>
        </p:txBody>
      </p:sp>
      <p:pic>
        <p:nvPicPr>
          <p:cNvPr id="282" name="Google Shape;282;p8"/>
          <p:cNvPicPr preferRelativeResize="0"/>
          <p:nvPr/>
        </p:nvPicPr>
        <p:blipFill rotWithShape="1">
          <a:blip r:embed="rId3">
            <a:alphaModFix/>
          </a:blip>
          <a:srcRect b="13314" l="17851" r="10749" t="19986"/>
          <a:stretch/>
        </p:blipFill>
        <p:spPr>
          <a:xfrm>
            <a:off x="676656" y="2027585"/>
            <a:ext cx="7900416" cy="4149378"/>
          </a:xfrm>
          <a:prstGeom prst="rect">
            <a:avLst/>
          </a:prstGeom>
          <a:noFill/>
          <a:ln>
            <a:noFill/>
          </a:ln>
        </p:spPr>
      </p:pic>
      <p:cxnSp>
        <p:nvCxnSpPr>
          <p:cNvPr id="283" name="Google Shape;283;p8"/>
          <p:cNvCxnSpPr/>
          <p:nvPr/>
        </p:nvCxnSpPr>
        <p:spPr>
          <a:xfrm>
            <a:off x="4985359" y="2027585"/>
            <a:ext cx="0" cy="790771"/>
          </a:xfrm>
          <a:prstGeom prst="straightConnector1">
            <a:avLst/>
          </a:prstGeom>
          <a:noFill/>
          <a:ln cap="flat" cmpd="sng" w="76200">
            <a:solidFill>
              <a:srgbClr val="FF0000"/>
            </a:solidFill>
            <a:prstDash val="dash"/>
            <a:round/>
            <a:headEnd len="sm" w="sm" type="none"/>
            <a:tailEnd len="sm" w="sm" type="none"/>
          </a:ln>
        </p:spPr>
      </p:cxnSp>
      <p:sp>
        <p:nvSpPr>
          <p:cNvPr id="284" name="Google Shape;284;p8"/>
          <p:cNvSpPr/>
          <p:nvPr/>
        </p:nvSpPr>
        <p:spPr>
          <a:xfrm>
            <a:off x="4709786" y="2830882"/>
            <a:ext cx="250521" cy="263047"/>
          </a:xfrm>
          <a:custGeom>
            <a:rect b="b" l="l" r="r" t="t"/>
            <a:pathLst>
              <a:path extrusionOk="0" h="263047" w="250521">
                <a:moveTo>
                  <a:pt x="250521" y="0"/>
                </a:moveTo>
                <a:cubicBezTo>
                  <a:pt x="227556" y="11482"/>
                  <a:pt x="204592" y="22964"/>
                  <a:pt x="175365" y="50104"/>
                </a:cubicBezTo>
                <a:cubicBezTo>
                  <a:pt x="146138" y="77244"/>
                  <a:pt x="104383" y="127349"/>
                  <a:pt x="75156" y="162839"/>
                </a:cubicBezTo>
                <a:cubicBezTo>
                  <a:pt x="45928" y="198330"/>
                  <a:pt x="0" y="263047"/>
                  <a:pt x="0" y="263047"/>
                </a:cubicBezTo>
                <a:lnTo>
                  <a:pt x="0" y="263047"/>
                </a:lnTo>
              </a:path>
            </a:pathLst>
          </a:cu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5" name="Google Shape;285;p8"/>
          <p:cNvSpPr/>
          <p:nvPr/>
        </p:nvSpPr>
        <p:spPr>
          <a:xfrm>
            <a:off x="4192508" y="3144033"/>
            <a:ext cx="542367" cy="1891430"/>
          </a:xfrm>
          <a:custGeom>
            <a:rect b="b" l="l" r="r" t="t"/>
            <a:pathLst>
              <a:path extrusionOk="0" h="1891430" w="542367">
                <a:moveTo>
                  <a:pt x="529804" y="0"/>
                </a:moveTo>
                <a:cubicBezTo>
                  <a:pt x="522497" y="18789"/>
                  <a:pt x="515190" y="37578"/>
                  <a:pt x="517278" y="100208"/>
                </a:cubicBezTo>
                <a:cubicBezTo>
                  <a:pt x="519366" y="162838"/>
                  <a:pt x="542330" y="313151"/>
                  <a:pt x="542330" y="375781"/>
                </a:cubicBezTo>
                <a:cubicBezTo>
                  <a:pt x="542330" y="438411"/>
                  <a:pt x="544418" y="440499"/>
                  <a:pt x="517278" y="475989"/>
                </a:cubicBezTo>
                <a:cubicBezTo>
                  <a:pt x="490138" y="511479"/>
                  <a:pt x="406632" y="544882"/>
                  <a:pt x="379492" y="588723"/>
                </a:cubicBezTo>
                <a:cubicBezTo>
                  <a:pt x="352352" y="632564"/>
                  <a:pt x="366966" y="670142"/>
                  <a:pt x="354440" y="739035"/>
                </a:cubicBezTo>
                <a:cubicBezTo>
                  <a:pt x="341914" y="807928"/>
                  <a:pt x="335651" y="924838"/>
                  <a:pt x="304336" y="1002082"/>
                </a:cubicBezTo>
                <a:cubicBezTo>
                  <a:pt x="273021" y="1079326"/>
                  <a:pt x="208303" y="1118992"/>
                  <a:pt x="166550" y="1202499"/>
                </a:cubicBezTo>
                <a:cubicBezTo>
                  <a:pt x="124797" y="1286006"/>
                  <a:pt x="80955" y="1421704"/>
                  <a:pt x="53815" y="1503123"/>
                </a:cubicBezTo>
                <a:cubicBezTo>
                  <a:pt x="26675" y="1584542"/>
                  <a:pt x="12062" y="1626296"/>
                  <a:pt x="3711" y="1691014"/>
                </a:cubicBezTo>
                <a:cubicBezTo>
                  <a:pt x="-4640" y="1755732"/>
                  <a:pt x="3711" y="1891430"/>
                  <a:pt x="3711" y="1891430"/>
                </a:cubicBezTo>
                <a:lnTo>
                  <a:pt x="3711" y="1891430"/>
                </a:lnTo>
                <a:lnTo>
                  <a:pt x="3711" y="1891430"/>
                </a:lnTo>
              </a:path>
            </a:pathLst>
          </a:cu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6" name="Google Shape;286;p8"/>
          <p:cNvSpPr/>
          <p:nvPr/>
        </p:nvSpPr>
        <p:spPr>
          <a:xfrm>
            <a:off x="4155858" y="5085567"/>
            <a:ext cx="43976" cy="613775"/>
          </a:xfrm>
          <a:custGeom>
            <a:rect b="b" l="l" r="r" t="t"/>
            <a:pathLst>
              <a:path extrusionOk="0" h="613775" w="43976">
                <a:moveTo>
                  <a:pt x="40361" y="0"/>
                </a:moveTo>
                <a:cubicBezTo>
                  <a:pt x="43492" y="105427"/>
                  <a:pt x="46624" y="210855"/>
                  <a:pt x="40361" y="288099"/>
                </a:cubicBezTo>
                <a:cubicBezTo>
                  <a:pt x="34098" y="365343"/>
                  <a:pt x="9046" y="413359"/>
                  <a:pt x="2783" y="463463"/>
                </a:cubicBezTo>
                <a:cubicBezTo>
                  <a:pt x="-3480" y="513567"/>
                  <a:pt x="2783" y="588723"/>
                  <a:pt x="2783" y="588723"/>
                </a:cubicBezTo>
                <a:lnTo>
                  <a:pt x="2783" y="588723"/>
                </a:lnTo>
                <a:lnTo>
                  <a:pt x="2783" y="613775"/>
                </a:lnTo>
              </a:path>
            </a:pathLst>
          </a:custGeom>
          <a:noFill/>
          <a:ln cap="flat" cmpd="sng" w="762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7" name="Google Shape;287;p8"/>
          <p:cNvSpPr txBox="1"/>
          <p:nvPr/>
        </p:nvSpPr>
        <p:spPr>
          <a:xfrm>
            <a:off x="4008346" y="5460532"/>
            <a:ext cx="38297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rgbClr val="FF0000"/>
                </a:solidFill>
                <a:latin typeface="Trebuchet MS"/>
                <a:ea typeface="Trebuchet MS"/>
                <a:cs typeface="Trebuchet MS"/>
                <a:sym typeface="Trebuchet MS"/>
              </a:rPr>
              <a:t>X</a:t>
            </a:r>
            <a:endParaRPr/>
          </a:p>
        </p:txBody>
      </p:sp>
      <p:cxnSp>
        <p:nvCxnSpPr>
          <p:cNvPr id="288" name="Google Shape;288;p8"/>
          <p:cNvCxnSpPr>
            <a:endCxn id="282" idx="2"/>
          </p:cNvCxnSpPr>
          <p:nvPr/>
        </p:nvCxnSpPr>
        <p:spPr>
          <a:xfrm>
            <a:off x="4253064" y="5822663"/>
            <a:ext cx="373800" cy="354300"/>
          </a:xfrm>
          <a:prstGeom prst="straightConnector1">
            <a:avLst/>
          </a:prstGeom>
          <a:noFill/>
          <a:ln cap="flat" cmpd="sng" w="76200">
            <a:solidFill>
              <a:srgbClr val="0070C0"/>
            </a:solidFill>
            <a:prstDash val="dash"/>
            <a:round/>
            <a:headEnd len="sm" w="sm" type="none"/>
            <a:tailEnd len="sm" w="sm" type="none"/>
          </a:ln>
        </p:spPr>
      </p:cxnSp>
      <p:sp>
        <p:nvSpPr>
          <p:cNvPr id="289" name="Google Shape;289;p8"/>
          <p:cNvSpPr txBox="1"/>
          <p:nvPr/>
        </p:nvSpPr>
        <p:spPr>
          <a:xfrm>
            <a:off x="278375" y="63775"/>
            <a:ext cx="19140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FF0000"/>
                </a:solidFill>
                <a:latin typeface="Arial Black"/>
                <a:ea typeface="Arial Black"/>
                <a:cs typeface="Arial Black"/>
                <a:sym typeface="Arial Black"/>
              </a:rPr>
              <a:t>0745hrs</a:t>
            </a:r>
            <a:endParaRPr sz="2000">
              <a:solidFill>
                <a:srgbClr val="FF0000"/>
              </a:solidFill>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2023-05-15T21:33:35Z</dcterms:created>
  <dc:creator>Dylan Turnbull</dc:creator>
</cp:coreProperties>
</file>