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Bree Serif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reeSerif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822f3d1b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4822f3d1b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47856373e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47856373e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c2175a2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4c2175a2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7856373e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7856373e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c2175a2b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4c2175a2b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c2175a2b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4c2175a2b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c2175a2b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c2175a2b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c2175a2b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4c2175a2b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c2175a2b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c2175a2b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4c2175a2b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4c2175a2b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7856373e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7856373e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822f3d1b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4822f3d1b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822f3d1b4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4822f3d1b4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4822f3d1b4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4822f3d1b4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c2175a2b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4c2175a2b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4822f3d1b4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4822f3d1b4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7856373e6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47856373e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7856373e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7856373e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7856373e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7856373e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7856373e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47856373e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7856373e6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47856373e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7856373e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7856373e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7856373e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47856373e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c2175a2b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c2175a2b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hyperlink" Target="http://www.youtube.com/watch?v=Lcu5dwasdwk" TargetMode="External"/><Relationship Id="rId5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hyperlink" Target="mailto:melissa@reli.org" TargetMode="External"/><Relationship Id="rId5" Type="http://schemas.openxmlformats.org/officeDocument/2006/relationships/hyperlink" Target="mailto:hbench@s4ca.org" TargetMode="External"/><Relationship Id="rId6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hyperlink" Target="http://www.s4ca.org" TargetMode="External"/><Relationship Id="rId5" Type="http://schemas.openxmlformats.org/officeDocument/2006/relationships/image" Target="../media/image22.jpg"/><Relationship Id="rId6" Type="http://schemas.openxmlformats.org/officeDocument/2006/relationships/image" Target="../media/image25.jpg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hyperlink" Target="https://www.renewableenergylongisland.org/" TargetMode="External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.png"/><Relationship Id="rId11" Type="http://schemas.openxmlformats.org/officeDocument/2006/relationships/image" Target="../media/image7.jpg"/><Relationship Id="rId10" Type="http://schemas.openxmlformats.org/officeDocument/2006/relationships/image" Target="../media/image29.png"/><Relationship Id="rId21" Type="http://schemas.openxmlformats.org/officeDocument/2006/relationships/image" Target="../media/image18.png"/><Relationship Id="rId13" Type="http://schemas.openxmlformats.org/officeDocument/2006/relationships/image" Target="../media/image20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14.jpg"/><Relationship Id="rId9" Type="http://schemas.openxmlformats.org/officeDocument/2006/relationships/image" Target="../media/image9.png"/><Relationship Id="rId15" Type="http://schemas.openxmlformats.org/officeDocument/2006/relationships/image" Target="../media/image15.png"/><Relationship Id="rId14" Type="http://schemas.openxmlformats.org/officeDocument/2006/relationships/image" Target="../media/image12.jpg"/><Relationship Id="rId17" Type="http://schemas.openxmlformats.org/officeDocument/2006/relationships/image" Target="../media/image19.png"/><Relationship Id="rId16" Type="http://schemas.openxmlformats.org/officeDocument/2006/relationships/image" Target="../media/image13.jpg"/><Relationship Id="rId5" Type="http://schemas.openxmlformats.org/officeDocument/2006/relationships/image" Target="../media/image10.jpg"/><Relationship Id="rId19" Type="http://schemas.openxmlformats.org/officeDocument/2006/relationships/image" Target="../media/image17.png"/><Relationship Id="rId6" Type="http://schemas.openxmlformats.org/officeDocument/2006/relationships/image" Target="../media/image2.png"/><Relationship Id="rId18" Type="http://schemas.openxmlformats.org/officeDocument/2006/relationships/image" Target="../media/image11.png"/><Relationship Id="rId7" Type="http://schemas.openxmlformats.org/officeDocument/2006/relationships/image" Target="../media/image1.png"/><Relationship Id="rId8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46650"/>
            <a:ext cx="8520600" cy="10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Welcome!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482650"/>
            <a:ext cx="8520600" cy="13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Bree Serif"/>
                <a:ea typeface="Bree Serif"/>
                <a:cs typeface="Bree Serif"/>
                <a:sym typeface="Bree Serif"/>
              </a:rPr>
              <a:t>Programming Starts at 8:10am</a:t>
            </a:r>
            <a:endParaRPr b="1" i="1" sz="2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latin typeface="Bree Serif"/>
                <a:ea typeface="Bree Serif"/>
                <a:cs typeface="Bree Serif"/>
                <a:sym typeface="Bree Serif"/>
              </a:rPr>
              <a:t>Please help yourself to breakfast and beverages </a:t>
            </a:r>
            <a:endParaRPr i="1" sz="2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latin typeface="Bree Serif"/>
                <a:ea typeface="Bree Serif"/>
                <a:cs typeface="Bree Serif"/>
                <a:sym typeface="Bree Serif"/>
              </a:rPr>
              <a:t>at the back of the Ballroom.</a:t>
            </a:r>
            <a:endParaRPr i="1"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6" name="Google Shape;56;p13" title="Long Island Youth Climate Summit_C1.jpg"/>
          <p:cNvPicPr preferRelativeResize="0"/>
          <p:nvPr/>
        </p:nvPicPr>
        <p:blipFill rotWithShape="1">
          <a:blip r:embed="rId4">
            <a:alphaModFix/>
          </a:blip>
          <a:srcRect b="27393" l="24591" r="24974" t="27388"/>
          <a:stretch/>
        </p:blipFill>
        <p:spPr>
          <a:xfrm>
            <a:off x="3338350" y="1270625"/>
            <a:ext cx="2467295" cy="22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487275" y="920425"/>
            <a:ext cx="5139300" cy="36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35" name="Google Shape;135;p22"/>
          <p:cNvSpPr txBox="1"/>
          <p:nvPr>
            <p:ph type="title"/>
          </p:nvPr>
        </p:nvSpPr>
        <p:spPr>
          <a:xfrm>
            <a:off x="611050" y="445025"/>
            <a:ext cx="765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C244B"/>
                </a:solidFill>
              </a:rPr>
              <a:t>NEW YORK IS LEADING ON OFFSHORE WIND</a:t>
            </a:r>
            <a:endParaRPr b="1" sz="2400">
              <a:solidFill>
                <a:srgbClr val="1C244B"/>
              </a:solidFill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24A6D"/>
                </a:solidFill>
              </a:rPr>
              <a:t>Renewable energy for our community, our environment, and our future- Let’s harness the Wind!</a:t>
            </a:r>
            <a:endParaRPr b="1" sz="1400">
              <a:solidFill>
                <a:srgbClr val="324A6D"/>
              </a:solidFill>
            </a:endParaRPr>
          </a:p>
          <a:p>
            <a:pPr indent="-388620" lvl="0" marL="457200" rtl="0" algn="l"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Bree Serif"/>
              <a:buChar char="●"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Do your research. Know your resources! (FACTS)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Bree Serif"/>
              <a:buChar char="●"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There is a Federal pause, we need our federal reps support! Now.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Bree Serif"/>
              <a:buChar char="●"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Write from your passion, education and future.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Bree Serif"/>
              <a:buChar char="●"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Turn them in before you leave.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Bree Serif"/>
              <a:buChar char="●"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Questions?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4">
            <a:alphaModFix/>
          </a:blip>
          <a:srcRect b="0" l="0" r="40001" t="0"/>
          <a:stretch/>
        </p:blipFill>
        <p:spPr>
          <a:xfrm>
            <a:off x="7612400" y="3370550"/>
            <a:ext cx="1179924" cy="147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ctrTitle"/>
          </p:nvPr>
        </p:nvSpPr>
        <p:spPr>
          <a:xfrm>
            <a:off x="311700" y="346650"/>
            <a:ext cx="8520600" cy="10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Lunch Break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2" name="Google Shape;142;p23"/>
          <p:cNvSpPr txBox="1"/>
          <p:nvPr>
            <p:ph idx="1" type="subTitle"/>
          </p:nvPr>
        </p:nvSpPr>
        <p:spPr>
          <a:xfrm>
            <a:off x="311700" y="3482650"/>
            <a:ext cx="8520600" cy="13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Bree Serif"/>
                <a:ea typeface="Bree Serif"/>
                <a:cs typeface="Bree Serif"/>
                <a:sym typeface="Bree Serif"/>
              </a:rPr>
              <a:t>We will dismiss you by school</a:t>
            </a:r>
            <a:endParaRPr b="1" i="1" sz="2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latin typeface="Bree Serif"/>
                <a:ea typeface="Bree Serif"/>
                <a:cs typeface="Bree Serif"/>
                <a:sym typeface="Bree Serif"/>
              </a:rPr>
              <a:t>Please also be sure to stop by our exhibitors’ tables to learn more about their work and opportunities!</a:t>
            </a:r>
            <a:endParaRPr i="1"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43" name="Google Shape;143;p23" title="Long Island Youth Climate Summit_C1.jpg"/>
          <p:cNvPicPr preferRelativeResize="0"/>
          <p:nvPr/>
        </p:nvPicPr>
        <p:blipFill rotWithShape="1">
          <a:blip r:embed="rId4">
            <a:alphaModFix/>
          </a:blip>
          <a:srcRect b="27393" l="24591" r="24974" t="27388"/>
          <a:stretch/>
        </p:blipFill>
        <p:spPr>
          <a:xfrm>
            <a:off x="3338350" y="1270625"/>
            <a:ext cx="2467295" cy="22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11700" y="1017725"/>
            <a:ext cx="50154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Join a group of like-minded peers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Meet with decision-makers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Trips to Town Halls, Albany, D.C.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Community engagement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Public speaking opportunities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Features in local TV &amp; 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paper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news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Career and networking events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Looks great on college applications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Field trips to cool places, conferences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Advocate for climate action, renewable 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energy, and sustainability!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Make a difference!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9" name="Google Shape;14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Benefits to Joining S4CA: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0" name="Google Shape;150;p24"/>
          <p:cNvSpPr txBox="1"/>
          <p:nvPr>
            <p:ph type="title"/>
          </p:nvPr>
        </p:nvSpPr>
        <p:spPr>
          <a:xfrm>
            <a:off x="5534125" y="2967100"/>
            <a:ext cx="313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Join an existing S4CA chapter or start your own!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51" name="Google Shape;151;p24" title="NewMemberQ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5902" y="1017725"/>
            <a:ext cx="1949348" cy="194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ctrTitle"/>
          </p:nvPr>
        </p:nvSpPr>
        <p:spPr>
          <a:xfrm>
            <a:off x="311700" y="2928725"/>
            <a:ext cx="8520600" cy="10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Session #4: How to Craft a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Successful Climate Campaign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57" name="Google Shape;157;p25" title="Long Island Youth Climate Summit_C1.jpg"/>
          <p:cNvPicPr preferRelativeResize="0"/>
          <p:nvPr/>
        </p:nvPicPr>
        <p:blipFill rotWithShape="1">
          <a:blip r:embed="rId4">
            <a:alphaModFix/>
          </a:blip>
          <a:srcRect b="27393" l="24591" r="24974" t="27388"/>
          <a:stretch/>
        </p:blipFill>
        <p:spPr>
          <a:xfrm>
            <a:off x="3509625" y="588550"/>
            <a:ext cx="2124750" cy="19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>
            <p:ph type="ctrTitle"/>
          </p:nvPr>
        </p:nvSpPr>
        <p:spPr>
          <a:xfrm>
            <a:off x="311700" y="3416575"/>
            <a:ext cx="8520600" cy="10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Harrison Bench</a:t>
            </a:r>
            <a:endParaRPr sz="3200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ctrTitle"/>
          </p:nvPr>
        </p:nvSpPr>
        <p:spPr>
          <a:xfrm>
            <a:off x="311700" y="1816650"/>
            <a:ext cx="8520600" cy="151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What are some of the solutions we learned about today?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ctrTitle"/>
          </p:nvPr>
        </p:nvSpPr>
        <p:spPr>
          <a:xfrm>
            <a:off x="311700" y="1816650"/>
            <a:ext cx="8520600" cy="151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What can we do to advocate 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for these solutions</a:t>
            </a: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?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311700" y="1017725"/>
            <a:ext cx="50154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A petition is a formal request signed by a group of people to support a cause, policy, or action. It is a tool for advocacy and change that helps raise awareness, demonstrate public support, and pressure decision-makers to take action.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✅ </a:t>
            </a:r>
            <a:r>
              <a:rPr lang="en" sz="1500" u="sng">
                <a:latin typeface="Bree Serif"/>
                <a:ea typeface="Bree Serif"/>
                <a:cs typeface="Bree Serif"/>
                <a:sym typeface="Bree Serif"/>
              </a:rPr>
              <a:t>Amplify Voices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 – Shows that many people care about an issue.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✅ </a:t>
            </a:r>
            <a:r>
              <a:rPr lang="en" sz="1500" u="sng">
                <a:latin typeface="Bree Serif"/>
                <a:ea typeface="Bree Serif"/>
                <a:cs typeface="Bree Serif"/>
                <a:sym typeface="Bree Serif"/>
              </a:rPr>
              <a:t>Influence Decision-Makers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 – Encourages governments, businesses, school districts or other organizations to act.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✅ </a:t>
            </a:r>
            <a:r>
              <a:rPr lang="en" sz="1500" u="sng">
                <a:latin typeface="Bree Serif"/>
                <a:ea typeface="Bree Serif"/>
                <a:cs typeface="Bree Serif"/>
                <a:sym typeface="Bree Serif"/>
              </a:rPr>
              <a:t>Builds Community &amp; Momentum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 – Unites people around a shared cause.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4" name="Google Shape;17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What is a Petition?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100" y="1145562"/>
            <a:ext cx="3295725" cy="32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ctrTitle"/>
          </p:nvPr>
        </p:nvSpPr>
        <p:spPr>
          <a:xfrm>
            <a:off x="311700" y="4260150"/>
            <a:ext cx="8520600" cy="48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2017 Seatuck Eco-Carnival</a:t>
            </a:r>
            <a:endParaRPr sz="1800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descr="Working it for clean energy!!" id="181" name="Google Shape;181;p29" title="Sayville Sophmore student at Earthday event 201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8950" y="543750"/>
            <a:ext cx="6746100" cy="37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3117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1A - What action item are you going to petition for?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Add a climate change elective at school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Increase renewable energy at school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Reduce energy consumption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Electrify the buses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Add EV chargers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Reduce food waste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Reduce plastic consumption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Green career days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Town-level action items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100% RE goal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Community support for offshore wind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What else did you learn today?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7" name="Google Shape;18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STEP ONE: CREATING YOUR PETITION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32574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1B - What is the specific demand you’re making?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After you’ve chosen an action item, it’s important to be specific!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Outline </a:t>
            </a: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how much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 change you want, over </a:t>
            </a: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a specific period of time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Make sure it is doable! 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(And be adaptable!)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62031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1C - Why are you advocating for this action?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What’s your why? What are the benefits? How can you </a:t>
            </a: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convince your skeptics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Again, be specific: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Environmental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Public Health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Economic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Educational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Community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3117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2A - What is the group that will promote the petition?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br>
              <a:rPr lang="en" sz="15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A dedicated group (or club, or S4CA chapter) maintains identity and accountability!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2B - What is the format of the petition?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Online, virtual (like a Google Form), or both! 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What will work for your group?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5" name="Google Shape;19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STEP TWO: OPERATIONALIZING YOUR PETITION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32574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2C - Who is the audience? Who should sign?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Students? Teachers? Parents? The Community?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2D - Who is the recipient of the petition?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Who are the decision-makers that can say yes/no to your action?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62031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2E - What is the deadline for this petition?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Before the end of the year! Is there is a specific or important date in mind?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2F - How will you collect signatures?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Think of time and place, both within and outside of school!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3202700"/>
            <a:ext cx="3959700" cy="13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Melissa Parrott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Executive Director,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Renewable Energy Long Island &amp;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Students for Climate Action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4572000" y="3202700"/>
            <a:ext cx="3959700" cy="13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Harrison Bench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Deputy Executive Director,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Students for Climate Action &amp;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Law Student, Pace University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63" name="Google Shape;63;p14" title="headshot-circ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6263" y="624575"/>
            <a:ext cx="2431176" cy="243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5091" y="492651"/>
            <a:ext cx="1472926" cy="269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3117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3A - How can you use social media to promote?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br>
              <a:rPr lang="en" sz="15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Which apps? Existing 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accounts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, or a new account for your group? Canva graphics?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3B - How can you use news media to promote?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Letters to the editor, op-eds? Which newspapers? TV or online news sources?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3" name="Google Shape;20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STEP THREE: PROMOTING YOUR PETITION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32574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3C - How can you promote your petition in-person?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Information sessions? Printing flyers? How can you spread your message?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3D - Are there other stakeholders that can support?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Who in the school or larger community can help promote your petition?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8275" y="1248400"/>
            <a:ext cx="2952599" cy="295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3117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4A - When, where, and how will the petition be delivered?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br>
              <a:rPr lang="en" sz="15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Identify a date, time, and place (specific meeting?)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4B - Who from the group can attend? Who can speak?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Less is sometimes more! Identify one or two speakers to keep your message on point.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1" name="Google Shape;21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STEP FOUR: DELIVERING YOUR PETITION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2" name="Google Shape;212;p33"/>
          <p:cNvSpPr txBox="1"/>
          <p:nvPr>
            <p:ph idx="1" type="body"/>
          </p:nvPr>
        </p:nvSpPr>
        <p:spPr>
          <a:xfrm>
            <a:off x="32574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4C - What will the speaking points be?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Refer to Step 1C - what are the arguments in favor of your demand? Think of your 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audience!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4D - What will happen after the petition is </a:t>
            </a: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delivered?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Stay in touch with the 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decision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-maker: what is the next step?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4">
            <a:alphaModFix/>
          </a:blip>
          <a:srcRect b="7054" l="0" r="0" t="0"/>
          <a:stretch/>
        </p:blipFill>
        <p:spPr>
          <a:xfrm>
            <a:off x="5886600" y="968875"/>
            <a:ext cx="2766675" cy="355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3117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5A - Identify a group leader or leader(s)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Everyone is equal, but delegation is an important skill to learn!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Who would make a good, respected group leader?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What are some other roles that could be distributed?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9" name="Google Shape;21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STEP FIVE: NEXT STEPS!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0" name="Google Shape;220;p34"/>
          <p:cNvSpPr txBox="1"/>
          <p:nvPr>
            <p:ph idx="1" type="body"/>
          </p:nvPr>
        </p:nvSpPr>
        <p:spPr>
          <a:xfrm>
            <a:off x="32574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5B - When and where will this group meet again? How will you keep in touch?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Accountability is key! Schedule a meeting RIGHT NOW - when are you all free next? What day works for most people?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Stay in touch! GroupMe, Group Chat, email chain, etc.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1" name="Google Shape;221;p34"/>
          <p:cNvSpPr txBox="1"/>
          <p:nvPr>
            <p:ph idx="1" type="body"/>
          </p:nvPr>
        </p:nvSpPr>
        <p:spPr>
          <a:xfrm>
            <a:off x="6203100" y="1017725"/>
            <a:ext cx="26292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Bree Serif"/>
                <a:ea typeface="Bree Serif"/>
                <a:cs typeface="Bree Serif"/>
                <a:sym typeface="Bree Serif"/>
              </a:rPr>
              <a:t>Step 5C - What will you do by the next meeting?</a:t>
            </a:r>
            <a:endParaRPr b="1"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There’s a lot to do! Who does what?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Drafting petition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Signature collection 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schedule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Creating social media accounts/posts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Contacting local news and stakeholders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Contacting decision- makers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Holding events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ctrTitle"/>
          </p:nvPr>
        </p:nvSpPr>
        <p:spPr>
          <a:xfrm>
            <a:off x="311700" y="2045400"/>
            <a:ext cx="8520600" cy="10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Good luck! Youth to Power!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>
            <p:ph type="ctrTitle"/>
          </p:nvPr>
        </p:nvSpPr>
        <p:spPr>
          <a:xfrm>
            <a:off x="311700" y="2045400"/>
            <a:ext cx="8520600" cy="10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Name 5 takeaways from today!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idx="1" type="body"/>
          </p:nvPr>
        </p:nvSpPr>
        <p:spPr>
          <a:xfrm>
            <a:off x="311700" y="1017725"/>
            <a:ext cx="50154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Follow us on </a:t>
            </a: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social</a:t>
            </a: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 media:</a:t>
            </a:r>
            <a:endParaRPr u="sng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@students4ca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@renewableenergylongisland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Tag us in your posts with the hashtag #LIYCS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Email us so we can help with your petitions:</a:t>
            </a:r>
            <a:endParaRPr u="sng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melissa@reli.org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5"/>
              </a:rPr>
              <a:t>hbench@s4ca.org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Tell your family and 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friends about what you learned today!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7" name="Google Shape;23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Thank You! Next Steps: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8" name="Google Shape;238;p37"/>
          <p:cNvSpPr txBox="1"/>
          <p:nvPr>
            <p:ph type="title"/>
          </p:nvPr>
        </p:nvSpPr>
        <p:spPr>
          <a:xfrm>
            <a:off x="5534125" y="2967100"/>
            <a:ext cx="313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Join an existing S4CA chapter or start your own!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39" name="Google Shape;239;p37" title="NewMemberQ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5902" y="1017725"/>
            <a:ext cx="1949348" cy="194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017725"/>
            <a:ext cx="50154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www.s4ca.org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 | 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Instagram &amp; FB @students4ca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S4CA is a non-profit, non-partisan organization that mobilizes students to lobby their elected officials for common sense climate policies and 100% renewable energy initiatives.  Through education, public acts of engagement, and community involvement, the students have the power to help control local, state and federal policy.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Students for Climate Action (S4CA)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71" name="Google Shape;71;p15" title="s4cagor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8850" y="3244214"/>
            <a:ext cx="1892173" cy="132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title="2017s4ca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7325" y="1976950"/>
            <a:ext cx="1892173" cy="14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 title="s4ca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8850" y="598175"/>
            <a:ext cx="1774724" cy="177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017725"/>
            <a:ext cx="50154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https://www.renewableenergylongisland.org/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Instagram &amp; FB @renewableenergylongisland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1750">
                <a:solidFill>
                  <a:srgbClr val="050505"/>
                </a:solidFill>
                <a:highlight>
                  <a:srgbClr val="FEFEFE"/>
                </a:highlight>
                <a:latin typeface="Bree Serif"/>
                <a:ea typeface="Bree Serif"/>
                <a:cs typeface="Bree Serif"/>
                <a:sym typeface="Bree Serif"/>
              </a:rPr>
              <a:t>Renewable Energy Long Island (reLI), </a:t>
            </a:r>
            <a:r>
              <a:rPr lang="en" sz="1750">
                <a:solidFill>
                  <a:srgbClr val="050505"/>
                </a:solidFill>
                <a:highlight>
                  <a:srgbClr val="FEFEFE"/>
                </a:highlight>
                <a:latin typeface="Bree Serif"/>
                <a:ea typeface="Bree Serif"/>
                <a:cs typeface="Bree Serif"/>
                <a:sym typeface="Bree Serif"/>
              </a:rPr>
              <a:t>prompts</a:t>
            </a:r>
            <a:r>
              <a:rPr lang="en" sz="1750">
                <a:solidFill>
                  <a:srgbClr val="050505"/>
                </a:solidFill>
                <a:highlight>
                  <a:srgbClr val="FEFEFE"/>
                </a:highlight>
                <a:latin typeface="Bree Serif"/>
                <a:ea typeface="Bree Serif"/>
                <a:cs typeface="Bree Serif"/>
                <a:sym typeface="Bree Serif"/>
              </a:rPr>
              <a:t>  clean, sustainable energy use and generation on Long Island. reLI is committed to accelerate the transition to a 100% renewable energy economy. We educate the public, work with local governments and partner with community interest groups to bring about the shifts necessary to enable widespread adoption of renewable energy.</a:t>
            </a:r>
            <a:endParaRPr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Renewable Energy Long Island (ReLI)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80" name="Google Shape;80;p16" title="relilogo.png"/>
          <p:cNvPicPr preferRelativeResize="0"/>
          <p:nvPr/>
        </p:nvPicPr>
        <p:blipFill rotWithShape="1">
          <a:blip r:embed="rId5">
            <a:alphaModFix/>
          </a:blip>
          <a:srcRect b="0" l="3669" r="3660" t="0"/>
          <a:stretch/>
        </p:blipFill>
        <p:spPr>
          <a:xfrm>
            <a:off x="6206875" y="628725"/>
            <a:ext cx="1721699" cy="172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017725"/>
            <a:ext cx="41154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Keynote: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Dr. Chris 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Gobbler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, SBU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Session #1: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Mirza Beg, SBU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Briefing #1: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Adrienne Esposito, CCE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Short Restroom &amp; Water Break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Session #2: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The Power of Youth Engagement in Climate Policy 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(Elected Officials Panel)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Housekeeping &amp; Run of Show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4572000" y="1017725"/>
            <a:ext cx="41154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Briefing #2: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Monique Fitzgerald, LIPC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Session #3: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Careers and Degrees in Climate and Energy </a:t>
            </a: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(Careers Panel)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Group Photo &amp; Postcard Campaign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Lunch (1 Slice first) &amp; Exhibitor Fair</a:t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Session #4: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How to Craft a Successful Climate Campaign </a:t>
            </a:r>
            <a:r>
              <a:rPr i="1" lang="en">
                <a:latin typeface="Bree Serif"/>
                <a:ea typeface="Bree Serif"/>
                <a:cs typeface="Bree Serif"/>
                <a:sym typeface="Bree Serif"/>
              </a:rPr>
              <a:t>(Action Session)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Thank You to our Sponsors, Underwriters, and Exhibitors!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93" name="Google Shape;93;p18" title="24110821-research_and_innovation_s_2-line_logo_2clr_cmyk_H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225" y="3968521"/>
            <a:ext cx="2593926" cy="72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 title="Energia-Primary-Logo_Layered-Color_Black-Text_1280x740 (002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6376" y="3115239"/>
            <a:ext cx="1475949" cy="85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 title="haugland group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8711" y="2054475"/>
            <a:ext cx="2097189" cy="6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 title="Hub_logo_APPROVED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3138" y="2801037"/>
            <a:ext cx="1842175" cy="733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 title="National_Grid_Logo_PMS_RefBlue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025" y="2763851"/>
            <a:ext cx="2353531" cy="4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 title="NCSS Logo (1).png"/>
          <p:cNvPicPr preferRelativeResize="0"/>
          <p:nvPr/>
        </p:nvPicPr>
        <p:blipFill rotWithShape="1">
          <a:blip r:embed="rId9">
            <a:alphaModFix/>
          </a:blip>
          <a:srcRect b="0" l="0" r="0" t="16784"/>
          <a:stretch/>
        </p:blipFill>
        <p:spPr>
          <a:xfrm>
            <a:off x="509825" y="3494613"/>
            <a:ext cx="241272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 title="Orsted_Logo_Blue_RGB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41225" y="1108363"/>
            <a:ext cx="2593923" cy="70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title="PSEG-Long-Island-New-Logo_7_23_Dk-Steel-Grey.jpg"/>
          <p:cNvPicPr preferRelativeResize="0"/>
          <p:nvPr/>
        </p:nvPicPr>
        <p:blipFill rotWithShape="1">
          <a:blip r:embed="rId11">
            <a:alphaModFix/>
          </a:blip>
          <a:srcRect b="30736" l="0" r="0" t="31665"/>
          <a:stretch/>
        </p:blipFill>
        <p:spPr>
          <a:xfrm>
            <a:off x="509825" y="2055088"/>
            <a:ext cx="2593925" cy="57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title="Terrance 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08825" y="2286553"/>
            <a:ext cx="829593" cy="8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 title="lipa_pos_clr_rgb_230814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85337" y="1926475"/>
            <a:ext cx="1941913" cy="8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 title="image001.jp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78826" y="3420137"/>
            <a:ext cx="1963643" cy="6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title="VO_Stacked_450x200.png"/>
          <p:cNvPicPr preferRelativeResize="0"/>
          <p:nvPr/>
        </p:nvPicPr>
        <p:blipFill rotWithShape="1">
          <a:blip r:embed="rId15">
            <a:alphaModFix/>
          </a:blip>
          <a:srcRect b="19861" l="0" r="0" t="21428"/>
          <a:stretch/>
        </p:blipFill>
        <p:spPr>
          <a:xfrm>
            <a:off x="311700" y="1062825"/>
            <a:ext cx="3943135" cy="10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 title="nylcvef.jp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180750" y="999878"/>
            <a:ext cx="1620794" cy="10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03750" y="3580419"/>
            <a:ext cx="1475949" cy="44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55775" y="4093161"/>
            <a:ext cx="1620801" cy="60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19">
            <a:alphaModFix/>
          </a:blip>
          <a:srcRect b="30045" l="0" r="0" t="30463"/>
          <a:stretch/>
        </p:blipFill>
        <p:spPr>
          <a:xfrm>
            <a:off x="3013150" y="4067325"/>
            <a:ext cx="2201201" cy="65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337950" y="4193047"/>
            <a:ext cx="1842176" cy="39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350525" y="2590713"/>
            <a:ext cx="829600" cy="8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ctrTitle"/>
          </p:nvPr>
        </p:nvSpPr>
        <p:spPr>
          <a:xfrm>
            <a:off x="311700" y="346650"/>
            <a:ext cx="8520600" cy="10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Restroom &amp; Water Break</a:t>
            </a:r>
            <a:endParaRPr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16" name="Google Shape;116;p19"/>
          <p:cNvSpPr txBox="1"/>
          <p:nvPr>
            <p:ph idx="1" type="subTitle"/>
          </p:nvPr>
        </p:nvSpPr>
        <p:spPr>
          <a:xfrm>
            <a:off x="311700" y="3482650"/>
            <a:ext cx="8520600" cy="13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latin typeface="Bree Serif"/>
                <a:ea typeface="Bree Serif"/>
                <a:cs typeface="Bree Serif"/>
                <a:sym typeface="Bree Serif"/>
              </a:rPr>
              <a:t>Restrooms are located in the hallway, water is located at the back of the Ballroom.</a:t>
            </a:r>
            <a:endParaRPr i="1" sz="2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Bree Serif"/>
                <a:ea typeface="Bree Serif"/>
                <a:cs typeface="Bree Serif"/>
                <a:sym typeface="Bree Serif"/>
              </a:rPr>
              <a:t>Please return by 10:00am!</a:t>
            </a:r>
            <a:endParaRPr b="1" i="1"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7" name="Google Shape;117;p19" title="Long Island Youth Climate Summit_C1.jpg"/>
          <p:cNvPicPr preferRelativeResize="0"/>
          <p:nvPr/>
        </p:nvPicPr>
        <p:blipFill rotWithShape="1">
          <a:blip r:embed="rId4">
            <a:alphaModFix/>
          </a:blip>
          <a:srcRect b="27393" l="24591" r="24974" t="27388"/>
          <a:stretch/>
        </p:blipFill>
        <p:spPr>
          <a:xfrm>
            <a:off x="3338350" y="1270625"/>
            <a:ext cx="2467295" cy="22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 title="Long Island Youth Climate Summit_C1.jpg"/>
          <p:cNvPicPr preferRelativeResize="0"/>
          <p:nvPr/>
        </p:nvPicPr>
        <p:blipFill rotWithShape="1">
          <a:blip r:embed="rId4">
            <a:alphaModFix/>
          </a:blip>
          <a:srcRect b="27393" l="24591" r="24974" t="27388"/>
          <a:stretch/>
        </p:blipFill>
        <p:spPr>
          <a:xfrm>
            <a:off x="2183937" y="430763"/>
            <a:ext cx="4776125" cy="42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487275" y="920425"/>
            <a:ext cx="5139300" cy="36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First Action </a:t>
            </a:r>
            <a:r>
              <a:rPr lang="en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before</a:t>
            </a:r>
            <a:r>
              <a:rPr lang="en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 you leave!</a:t>
            </a:r>
            <a:endParaRPr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In your teacher packet is information on not only climate change, but offshore Wind. 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You will also hear from speakers today on the facts and benefits of Offshore Wind for NY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Now is an opportunity to write your Congressional reps. to continue to support renewable energy, especially Offshore Wind.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Know the FACTS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Job Creation/Economic development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Reduces CO2 to fight climate change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8" name="Google Shape;128;p21"/>
          <p:cNvSpPr txBox="1"/>
          <p:nvPr>
            <p:ph type="title"/>
          </p:nvPr>
        </p:nvSpPr>
        <p:spPr>
          <a:xfrm>
            <a:off x="611050" y="445025"/>
            <a:ext cx="765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Postcard-Writing Campaign</a:t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4">
            <a:alphaModFix/>
          </a:blip>
          <a:srcRect b="0" l="0" r="40001" t="0"/>
          <a:stretch/>
        </p:blipFill>
        <p:spPr>
          <a:xfrm>
            <a:off x="5626450" y="796050"/>
            <a:ext cx="2841004" cy="355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