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58" r:id="rId4"/>
    <p:sldId id="260" r:id="rId5"/>
    <p:sldId id="259" r:id="rId6"/>
    <p:sldId id="264" r:id="rId7"/>
    <p:sldId id="263" r:id="rId8"/>
    <p:sldId id="265"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659"/>
  </p:normalViewPr>
  <p:slideViewPr>
    <p:cSldViewPr snapToGrid="0" snapToObjects="1">
      <p:cViewPr>
        <p:scale>
          <a:sx n="105" d="100"/>
          <a:sy n="105" d="100"/>
        </p:scale>
        <p:origin x="84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5/7/22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jpe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A32B-3A63-6526-213D-18AC1CDFE519}"/>
              </a:ext>
            </a:extLst>
          </p:cNvPr>
          <p:cNvSpPr>
            <a:spLocks noGrp="1"/>
          </p:cNvSpPr>
          <p:nvPr>
            <p:ph type="ctrTitle"/>
          </p:nvPr>
        </p:nvSpPr>
        <p:spPr/>
        <p:txBody>
          <a:bodyPr/>
          <a:lstStyle/>
          <a:p>
            <a:r>
              <a:rPr lang="en-US" dirty="0"/>
              <a:t>Don’t run faster than you have strength</a:t>
            </a:r>
          </a:p>
        </p:txBody>
      </p:sp>
      <p:sp>
        <p:nvSpPr>
          <p:cNvPr id="3" name="Subtitle 2">
            <a:extLst>
              <a:ext uri="{FF2B5EF4-FFF2-40B4-BE49-F238E27FC236}">
                <a16:creationId xmlns:a16="http://schemas.microsoft.com/office/drawing/2014/main" id="{F61D5364-8190-8C31-0996-8392648801E0}"/>
              </a:ext>
            </a:extLst>
          </p:cNvPr>
          <p:cNvSpPr>
            <a:spLocks noGrp="1"/>
          </p:cNvSpPr>
          <p:nvPr>
            <p:ph type="subTitle" idx="1"/>
          </p:nvPr>
        </p:nvSpPr>
        <p:spPr/>
        <p:txBody>
          <a:bodyPr/>
          <a:lstStyle/>
          <a:p>
            <a:r>
              <a:rPr lang="en-US" dirty="0"/>
              <a:t>Emotional Resilience and mental well being</a:t>
            </a:r>
          </a:p>
        </p:txBody>
      </p:sp>
    </p:spTree>
    <p:extLst>
      <p:ext uri="{BB962C8B-B14F-4D97-AF65-F5344CB8AC3E}">
        <p14:creationId xmlns:p14="http://schemas.microsoft.com/office/powerpoint/2010/main" val="3931137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6627-BFFF-DB17-81C5-C73C040F626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35E46E0-C2DF-0A4B-CFF0-9BC25A06CEC3}"/>
              </a:ext>
            </a:extLst>
          </p:cNvPr>
          <p:cNvSpPr>
            <a:spLocks noGrp="1"/>
          </p:cNvSpPr>
          <p:nvPr>
            <p:ph sz="half" idx="1"/>
          </p:nvPr>
        </p:nvSpPr>
        <p:spPr/>
        <p:txBody>
          <a:bodyPr>
            <a:normAutofit fontScale="92500" lnSpcReduction="10000"/>
          </a:bodyPr>
          <a:lstStyle/>
          <a:p>
            <a:r>
              <a:rPr lang="en-US" u="sng" dirty="0"/>
              <a:t>Books</a:t>
            </a:r>
            <a:r>
              <a:rPr lang="en-US" dirty="0"/>
              <a:t>:</a:t>
            </a:r>
          </a:p>
          <a:p>
            <a:pPr lvl="1"/>
            <a:r>
              <a:rPr lang="en-US" dirty="0"/>
              <a:t>Dare: The New Way to End Anxiety and Stop Panic Attacks By Barry McDonagh</a:t>
            </a:r>
          </a:p>
          <a:p>
            <a:pPr lvl="1"/>
            <a:r>
              <a:rPr lang="en-US" dirty="0"/>
              <a:t>Mindfulness: An Eight-Week Plan for Finding Peace in a Frantic World By Mark Williams</a:t>
            </a:r>
          </a:p>
          <a:p>
            <a:pPr lvl="1"/>
            <a:r>
              <a:rPr lang="en-US" dirty="0"/>
              <a:t>Silent Souls Weeping: Depression-Sharing Stories, Finding Hope By Jane Johnson</a:t>
            </a:r>
          </a:p>
          <a:p>
            <a:pPr lvl="1"/>
            <a:endParaRPr lang="en-US" b="1" dirty="0"/>
          </a:p>
          <a:p>
            <a:pPr lvl="1"/>
            <a:endParaRPr lang="en-US" b="1" dirty="0"/>
          </a:p>
          <a:p>
            <a:pPr lvl="1"/>
            <a:endParaRPr lang="en-US" dirty="0"/>
          </a:p>
        </p:txBody>
      </p:sp>
      <p:sp>
        <p:nvSpPr>
          <p:cNvPr id="4" name="Content Placeholder 3">
            <a:extLst>
              <a:ext uri="{FF2B5EF4-FFF2-40B4-BE49-F238E27FC236}">
                <a16:creationId xmlns:a16="http://schemas.microsoft.com/office/drawing/2014/main" id="{C321FF2F-3D59-DAE2-4513-4267D086B4E1}"/>
              </a:ext>
            </a:extLst>
          </p:cNvPr>
          <p:cNvSpPr>
            <a:spLocks noGrp="1"/>
          </p:cNvSpPr>
          <p:nvPr>
            <p:ph sz="half" idx="2"/>
          </p:nvPr>
        </p:nvSpPr>
        <p:spPr/>
        <p:txBody>
          <a:bodyPr>
            <a:normAutofit fontScale="92500" lnSpcReduction="10000"/>
          </a:bodyPr>
          <a:lstStyle/>
          <a:p>
            <a:r>
              <a:rPr lang="en-US" u="sng" dirty="0"/>
              <a:t>Counseling</a:t>
            </a:r>
            <a:r>
              <a:rPr lang="en-US" dirty="0"/>
              <a:t>:</a:t>
            </a:r>
          </a:p>
          <a:p>
            <a:pPr lvl="1"/>
            <a:r>
              <a:rPr lang="en-US" dirty="0"/>
              <a:t>EMDR</a:t>
            </a:r>
          </a:p>
          <a:p>
            <a:pPr lvl="1"/>
            <a:r>
              <a:rPr lang="en-US" dirty="0"/>
              <a:t>Mindfulness</a:t>
            </a:r>
          </a:p>
          <a:p>
            <a:pPr marL="0" indent="0">
              <a:buNone/>
            </a:pPr>
            <a:endParaRPr lang="en-US" dirty="0"/>
          </a:p>
          <a:p>
            <a:r>
              <a:rPr lang="en-US" u="sng" dirty="0"/>
              <a:t>Medications</a:t>
            </a:r>
            <a:r>
              <a:rPr lang="en-US" dirty="0"/>
              <a:t>:</a:t>
            </a:r>
          </a:p>
          <a:p>
            <a:pPr lvl="1"/>
            <a:r>
              <a:rPr lang="en-US" dirty="0"/>
              <a:t>Family Dr.</a:t>
            </a:r>
          </a:p>
          <a:p>
            <a:pPr lvl="1"/>
            <a:r>
              <a:rPr lang="en-US" dirty="0"/>
              <a:t>Psychiatrist</a:t>
            </a:r>
          </a:p>
          <a:p>
            <a:pPr lvl="1"/>
            <a:endParaRPr lang="en-US" dirty="0"/>
          </a:p>
        </p:txBody>
      </p:sp>
    </p:spTree>
    <p:extLst>
      <p:ext uri="{BB962C8B-B14F-4D97-AF65-F5344CB8AC3E}">
        <p14:creationId xmlns:p14="http://schemas.microsoft.com/office/powerpoint/2010/main" val="3850750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AC0E-E0ED-685B-B6D3-1CB2F4C714C7}"/>
              </a:ext>
            </a:extLst>
          </p:cNvPr>
          <p:cNvSpPr>
            <a:spLocks noGrp="1"/>
          </p:cNvSpPr>
          <p:nvPr>
            <p:ph type="title"/>
          </p:nvPr>
        </p:nvSpPr>
        <p:spPr/>
        <p:txBody>
          <a:bodyPr/>
          <a:lstStyle/>
          <a:p>
            <a:r>
              <a:rPr lang="en-US" dirty="0"/>
              <a:t>What </a:t>
            </a:r>
            <a:r>
              <a:rPr lang="en-US"/>
              <a:t>Happens When We Go To Fast</a:t>
            </a:r>
            <a:endParaRPr lang="en-US" dirty="0"/>
          </a:p>
        </p:txBody>
      </p:sp>
      <p:pic>
        <p:nvPicPr>
          <p:cNvPr id="4" name="Picture 4">
            <a:extLst>
              <a:ext uri="{FF2B5EF4-FFF2-40B4-BE49-F238E27FC236}">
                <a16:creationId xmlns:a16="http://schemas.microsoft.com/office/drawing/2014/main" id="{F6E42AC6-C4D8-7C8A-63D9-A55BC4E99FAF}"/>
              </a:ext>
            </a:extLst>
          </p:cNvPr>
          <p:cNvPicPr>
            <a:picLocks noGrp="1" noChangeAspect="1"/>
          </p:cNvPicPr>
          <p:nvPr>
            <p:ph idx="1"/>
          </p:nvPr>
        </p:nvPicPr>
        <p:blipFill>
          <a:blip r:embed="rId2"/>
          <a:stretch>
            <a:fillRect/>
          </a:stretch>
        </p:blipFill>
        <p:spPr>
          <a:xfrm>
            <a:off x="1295402" y="2386702"/>
            <a:ext cx="2906181" cy="3874909"/>
          </a:xfrm>
        </p:spPr>
      </p:pic>
      <p:pic>
        <p:nvPicPr>
          <p:cNvPr id="5" name="Picture 5">
            <a:extLst>
              <a:ext uri="{FF2B5EF4-FFF2-40B4-BE49-F238E27FC236}">
                <a16:creationId xmlns:a16="http://schemas.microsoft.com/office/drawing/2014/main" id="{ACDDE7DA-9FB8-1548-C818-3B80878A549C}"/>
              </a:ext>
            </a:extLst>
          </p:cNvPr>
          <p:cNvPicPr>
            <a:picLocks noChangeAspect="1"/>
          </p:cNvPicPr>
          <p:nvPr/>
        </p:nvPicPr>
        <p:blipFill>
          <a:blip r:embed="rId3"/>
          <a:stretch>
            <a:fillRect/>
          </a:stretch>
        </p:blipFill>
        <p:spPr>
          <a:xfrm>
            <a:off x="8202086" y="2285999"/>
            <a:ext cx="2845007" cy="3874910"/>
          </a:xfrm>
          <a:prstGeom prst="rect">
            <a:avLst/>
          </a:prstGeom>
        </p:spPr>
      </p:pic>
      <p:pic>
        <p:nvPicPr>
          <p:cNvPr id="7" name="Picture 7">
            <a:extLst>
              <a:ext uri="{FF2B5EF4-FFF2-40B4-BE49-F238E27FC236}">
                <a16:creationId xmlns:a16="http://schemas.microsoft.com/office/drawing/2014/main" id="{5299CBFE-981C-AFB9-B1B6-AF78F64CE179}"/>
              </a:ext>
            </a:extLst>
          </p:cNvPr>
          <p:cNvPicPr>
            <a:picLocks noChangeAspect="1"/>
          </p:cNvPicPr>
          <p:nvPr/>
        </p:nvPicPr>
        <p:blipFill>
          <a:blip r:embed="rId4"/>
          <a:stretch>
            <a:fillRect/>
          </a:stretch>
        </p:blipFill>
        <p:spPr>
          <a:xfrm>
            <a:off x="4692651" y="2386701"/>
            <a:ext cx="2942888" cy="3926407"/>
          </a:xfrm>
          <a:prstGeom prst="rect">
            <a:avLst/>
          </a:prstGeom>
        </p:spPr>
      </p:pic>
    </p:spTree>
    <p:extLst>
      <p:ext uri="{BB962C8B-B14F-4D97-AF65-F5344CB8AC3E}">
        <p14:creationId xmlns:p14="http://schemas.microsoft.com/office/powerpoint/2010/main" val="13337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67F6-4AA0-26C2-A939-85593AC61523}"/>
              </a:ext>
            </a:extLst>
          </p:cNvPr>
          <p:cNvSpPr>
            <a:spLocks noGrp="1"/>
          </p:cNvSpPr>
          <p:nvPr>
            <p:ph type="title"/>
          </p:nvPr>
        </p:nvSpPr>
        <p:spPr/>
        <p:txBody>
          <a:bodyPr/>
          <a:lstStyle/>
          <a:p>
            <a:r>
              <a:rPr lang="en-US" dirty="0"/>
              <a:t>Emotional resilience is:</a:t>
            </a:r>
          </a:p>
        </p:txBody>
      </p:sp>
      <p:sp>
        <p:nvSpPr>
          <p:cNvPr id="3" name="Content Placeholder 2">
            <a:extLst>
              <a:ext uri="{FF2B5EF4-FFF2-40B4-BE49-F238E27FC236}">
                <a16:creationId xmlns:a16="http://schemas.microsoft.com/office/drawing/2014/main" id="{648638E0-CA30-7D34-3FDC-FB04A8DAE278}"/>
              </a:ext>
            </a:extLst>
          </p:cNvPr>
          <p:cNvSpPr>
            <a:spLocks noGrp="1"/>
          </p:cNvSpPr>
          <p:nvPr>
            <p:ph idx="1"/>
          </p:nvPr>
        </p:nvSpPr>
        <p:spPr/>
        <p:txBody>
          <a:bodyPr/>
          <a:lstStyle/>
          <a:p>
            <a:r>
              <a:rPr lang="en-US" dirty="0"/>
              <a:t>Reliance on one's own powers and resources rather than those of others.</a:t>
            </a:r>
          </a:p>
          <a:p>
            <a:r>
              <a:rPr lang="en-US" dirty="0"/>
              <a:t>The ability to adapt to emotional challenges with courage and faith centered in Jesus Christ. </a:t>
            </a:r>
          </a:p>
          <a:p>
            <a:r>
              <a:rPr lang="en-US" dirty="0"/>
              <a:t>Helping yourself and others the best you can. </a:t>
            </a:r>
          </a:p>
          <a:p>
            <a:r>
              <a:rPr lang="en-US" dirty="0"/>
              <a:t>Reaching out for additional help when needed. </a:t>
            </a:r>
          </a:p>
          <a:p>
            <a:endParaRPr lang="en-US" dirty="0"/>
          </a:p>
        </p:txBody>
      </p:sp>
    </p:spTree>
    <p:extLst>
      <p:ext uri="{BB962C8B-B14F-4D97-AF65-F5344CB8AC3E}">
        <p14:creationId xmlns:p14="http://schemas.microsoft.com/office/powerpoint/2010/main" val="79428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3A7373D4-2205-F988-FD5F-8550C15D6287}"/>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What is Happening to our Mental Health</a:t>
            </a:r>
          </a:p>
        </p:txBody>
      </p:sp>
      <p:sp>
        <p:nvSpPr>
          <p:cNvPr id="17" name="Rectangle 16">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B7B7638-4827-A26C-B57C-7100A6B5D449}"/>
              </a:ext>
            </a:extLst>
          </p:cNvPr>
          <p:cNvSpPr>
            <a:spLocks noGrp="1"/>
          </p:cNvSpPr>
          <p:nvPr>
            <p:ph idx="1"/>
          </p:nvPr>
        </p:nvSpPr>
        <p:spPr>
          <a:xfrm>
            <a:off x="5140934" y="469900"/>
            <a:ext cx="5953630" cy="5405968"/>
          </a:xfrm>
        </p:spPr>
        <p:txBody>
          <a:bodyPr anchor="ctr">
            <a:normAutofit/>
          </a:bodyPr>
          <a:lstStyle/>
          <a:p>
            <a:pPr>
              <a:buFont typeface="Wingdings" pitchFamily="2" charset="2"/>
              <a:buChar char="Ø"/>
            </a:pPr>
            <a:r>
              <a:rPr lang="en-US" dirty="0"/>
              <a:t>According to an Oct 2021 Study by Boston University 1 in 3 Americans have depression</a:t>
            </a:r>
          </a:p>
          <a:p>
            <a:pPr>
              <a:buFont typeface="Wingdings" pitchFamily="2" charset="2"/>
              <a:buChar char="Ø"/>
            </a:pPr>
            <a:r>
              <a:rPr lang="en-US" dirty="0"/>
              <a:t>Same study showed 1 in 3 have an anxiety disorder</a:t>
            </a:r>
          </a:p>
          <a:p>
            <a:pPr>
              <a:buFont typeface="Wingdings" pitchFamily="2" charset="2"/>
              <a:buChar char="Ø"/>
            </a:pPr>
            <a:r>
              <a:rPr lang="en-US" dirty="0"/>
              <a:t>A culture of perfection and FOMO (Fear of Missing out)</a:t>
            </a:r>
          </a:p>
          <a:p>
            <a:pPr>
              <a:buFont typeface="Wingdings" pitchFamily="2" charset="2"/>
              <a:buChar char="Ø"/>
            </a:pPr>
            <a:r>
              <a:rPr lang="en-US" dirty="0"/>
              <a:t>Social Media and constantly connected</a:t>
            </a:r>
          </a:p>
          <a:p>
            <a:pPr>
              <a:buFont typeface="Wingdings" pitchFamily="2" charset="2"/>
              <a:buChar char="Ø"/>
            </a:pPr>
            <a:r>
              <a:rPr lang="en-US" dirty="0"/>
              <a:t>Messages of fear  - Fear Sells – To much information for our brains to process</a:t>
            </a:r>
          </a:p>
        </p:txBody>
      </p:sp>
    </p:spTree>
    <p:extLst>
      <p:ext uri="{BB962C8B-B14F-4D97-AF65-F5344CB8AC3E}">
        <p14:creationId xmlns:p14="http://schemas.microsoft.com/office/powerpoint/2010/main" val="85251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1E48-BEAB-EEF0-81CC-F20EB562C2DF}"/>
              </a:ext>
            </a:extLst>
          </p:cNvPr>
          <p:cNvSpPr>
            <a:spLocks noGrp="1"/>
          </p:cNvSpPr>
          <p:nvPr>
            <p:ph type="title"/>
          </p:nvPr>
        </p:nvSpPr>
        <p:spPr/>
        <p:txBody>
          <a:bodyPr/>
          <a:lstStyle/>
          <a:p>
            <a:r>
              <a:rPr lang="en-US" dirty="0"/>
              <a:t>Protecting Your Wall</a:t>
            </a:r>
          </a:p>
        </p:txBody>
      </p:sp>
      <p:sp>
        <p:nvSpPr>
          <p:cNvPr id="3" name="Content Placeholder 2">
            <a:extLst>
              <a:ext uri="{FF2B5EF4-FFF2-40B4-BE49-F238E27FC236}">
                <a16:creationId xmlns:a16="http://schemas.microsoft.com/office/drawing/2014/main" id="{28CB0206-5973-72F8-9C30-103355A6E5AC}"/>
              </a:ext>
            </a:extLst>
          </p:cNvPr>
          <p:cNvSpPr>
            <a:spLocks noGrp="1"/>
          </p:cNvSpPr>
          <p:nvPr>
            <p:ph sz="half" idx="1"/>
          </p:nvPr>
        </p:nvSpPr>
        <p:spPr/>
        <p:txBody>
          <a:bodyPr/>
          <a:lstStyle/>
          <a:p>
            <a:r>
              <a:rPr lang="en-US" dirty="0"/>
              <a:t>Boundaries</a:t>
            </a:r>
          </a:p>
          <a:p>
            <a:r>
              <a:rPr lang="en-US" dirty="0"/>
              <a:t>Say ”No”</a:t>
            </a:r>
          </a:p>
          <a:p>
            <a:r>
              <a:rPr lang="en-US" dirty="0"/>
              <a:t>Become proactive doing healthy not reacting to fix unhealthy</a:t>
            </a:r>
          </a:p>
          <a:p>
            <a:r>
              <a:rPr lang="en-US" dirty="0"/>
              <a:t>Accept the Journey with Christ – Don’t search so often for why search how to grow.</a:t>
            </a:r>
          </a:p>
          <a:p>
            <a:endParaRPr lang="en-US" dirty="0"/>
          </a:p>
        </p:txBody>
      </p:sp>
      <p:sp>
        <p:nvSpPr>
          <p:cNvPr id="4" name="Content Placeholder 3">
            <a:extLst>
              <a:ext uri="{FF2B5EF4-FFF2-40B4-BE49-F238E27FC236}">
                <a16:creationId xmlns:a16="http://schemas.microsoft.com/office/drawing/2014/main" id="{AA681E77-2894-BB18-C8F4-9F0E2F72E09D}"/>
              </a:ext>
            </a:extLst>
          </p:cNvPr>
          <p:cNvSpPr>
            <a:spLocks noGrp="1"/>
          </p:cNvSpPr>
          <p:nvPr>
            <p:ph sz="half" idx="2"/>
          </p:nvPr>
        </p:nvSpPr>
        <p:spPr/>
        <p:txBody>
          <a:bodyPr/>
          <a:lstStyle/>
          <a:p>
            <a:r>
              <a:rPr lang="en-US" dirty="0"/>
              <a:t>Curiosity and being cautiously dangerous</a:t>
            </a:r>
          </a:p>
          <a:p>
            <a:r>
              <a:rPr lang="en-US" dirty="0"/>
              <a:t>Act what you believe – Be Congruent</a:t>
            </a:r>
          </a:p>
          <a:p>
            <a:r>
              <a:rPr lang="en-US" dirty="0"/>
              <a:t>Daily gratitude</a:t>
            </a:r>
          </a:p>
          <a:p>
            <a:r>
              <a:rPr lang="en-US" dirty="0"/>
              <a:t>Hold the space to experience</a:t>
            </a:r>
          </a:p>
        </p:txBody>
      </p:sp>
    </p:spTree>
    <p:extLst>
      <p:ext uri="{BB962C8B-B14F-4D97-AF65-F5344CB8AC3E}">
        <p14:creationId xmlns:p14="http://schemas.microsoft.com/office/powerpoint/2010/main" val="125467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DC0BA48A-F18D-180E-9665-951D7F836255}"/>
              </a:ext>
            </a:extLst>
          </p:cNvPr>
          <p:cNvPicPr>
            <a:picLocks noChangeAspect="1"/>
          </p:cNvPicPr>
          <p:nvPr/>
        </p:nvPicPr>
        <p:blipFill>
          <a:blip r:embed="rId2"/>
          <a:stretch>
            <a:fillRect/>
          </a:stretch>
        </p:blipFill>
        <p:spPr>
          <a:xfrm>
            <a:off x="2951512" y="476250"/>
            <a:ext cx="6288975" cy="5948592"/>
          </a:xfrm>
          <a:prstGeom prst="rect">
            <a:avLst/>
          </a:prstGeom>
        </p:spPr>
      </p:pic>
      <p:pic>
        <p:nvPicPr>
          <p:cNvPr id="1025" name="Picture 1" descr="page23image3499298432">
            <a:extLst>
              <a:ext uri="{FF2B5EF4-FFF2-40B4-BE49-F238E27FC236}">
                <a16:creationId xmlns:a16="http://schemas.microsoft.com/office/drawing/2014/main" id="{2AB273A9-FAB6-AE48-6F24-F16D5749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55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23image3499298720">
            <a:extLst>
              <a:ext uri="{FF2B5EF4-FFF2-40B4-BE49-F238E27FC236}">
                <a16:creationId xmlns:a16="http://schemas.microsoft.com/office/drawing/2014/main" id="{98B6B19C-74FB-F280-44C2-706765642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59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3image3499299072">
            <a:extLst>
              <a:ext uri="{FF2B5EF4-FFF2-40B4-BE49-F238E27FC236}">
                <a16:creationId xmlns:a16="http://schemas.microsoft.com/office/drawing/2014/main" id="{D8338827-6FAB-AA40-AF59-B8EB0BEA3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733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3image3499299360">
            <a:extLst>
              <a:ext uri="{FF2B5EF4-FFF2-40B4-BE49-F238E27FC236}">
                <a16:creationId xmlns:a16="http://schemas.microsoft.com/office/drawing/2014/main" id="{6A572220-49F9-FA11-2B15-0B28C605C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431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23image3499299648">
            <a:extLst>
              <a:ext uri="{FF2B5EF4-FFF2-40B4-BE49-F238E27FC236}">
                <a16:creationId xmlns:a16="http://schemas.microsoft.com/office/drawing/2014/main" id="{AE2C7B68-B8A0-8E0F-3FB1-7A92BB1CEE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082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23image3499299936">
            <a:extLst>
              <a:ext uri="{FF2B5EF4-FFF2-40B4-BE49-F238E27FC236}">
                <a16:creationId xmlns:a16="http://schemas.microsoft.com/office/drawing/2014/main" id="{F4974D3A-8340-D2B7-CDAB-9B21244A56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2098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23image3499300352">
            <a:extLst>
              <a:ext uri="{FF2B5EF4-FFF2-40B4-BE49-F238E27FC236}">
                <a16:creationId xmlns:a16="http://schemas.microsoft.com/office/drawing/2014/main" id="{7B7332C5-CC17-C658-0BDB-71676C46F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943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23image3499300640">
            <a:extLst>
              <a:ext uri="{FF2B5EF4-FFF2-40B4-BE49-F238E27FC236}">
                <a16:creationId xmlns:a16="http://schemas.microsoft.com/office/drawing/2014/main" id="{A7A152AC-EBC6-2563-87C4-F932A2F603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082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3image3499300928">
            <a:extLst>
              <a:ext uri="{FF2B5EF4-FFF2-40B4-BE49-F238E27FC236}">
                <a16:creationId xmlns:a16="http://schemas.microsoft.com/office/drawing/2014/main" id="{52CA66C2-CEC8-3C52-72AA-4BC8214242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209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23image3499301216">
            <a:extLst>
              <a:ext uri="{FF2B5EF4-FFF2-40B4-BE49-F238E27FC236}">
                <a16:creationId xmlns:a16="http://schemas.microsoft.com/office/drawing/2014/main" id="{5C476D5D-E3FF-AD05-86DC-3BCD93C8DD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943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23image3499301504">
            <a:extLst>
              <a:ext uri="{FF2B5EF4-FFF2-40B4-BE49-F238E27FC236}">
                <a16:creationId xmlns:a16="http://schemas.microsoft.com/office/drawing/2014/main" id="{D902BF92-FC47-528C-92F7-5339017A97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108200" cy="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23image3499301792">
            <a:extLst>
              <a:ext uri="{FF2B5EF4-FFF2-40B4-BE49-F238E27FC236}">
                <a16:creationId xmlns:a16="http://schemas.microsoft.com/office/drawing/2014/main" id="{66E35493-D5BA-B572-36CC-25C538C98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209800" cy="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23image3499302080">
            <a:extLst>
              <a:ext uri="{FF2B5EF4-FFF2-40B4-BE49-F238E27FC236}">
                <a16:creationId xmlns:a16="http://schemas.microsoft.com/office/drawing/2014/main" id="{21096A3A-BFDB-4EE2-A435-A8B0E1E66B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23image3499302368">
            <a:extLst>
              <a:ext uri="{FF2B5EF4-FFF2-40B4-BE49-F238E27FC236}">
                <a16:creationId xmlns:a16="http://schemas.microsoft.com/office/drawing/2014/main" id="{3BC261F4-E7E2-F4D5-ACD5-0842A24FCC4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9431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23image3499303216">
            <a:extLst>
              <a:ext uri="{FF2B5EF4-FFF2-40B4-BE49-F238E27FC236}">
                <a16:creationId xmlns:a16="http://schemas.microsoft.com/office/drawing/2014/main" id="{815A8C3C-2834-3DC9-6681-20B9A9787F4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23image3499303408">
            <a:extLst>
              <a:ext uri="{FF2B5EF4-FFF2-40B4-BE49-F238E27FC236}">
                <a16:creationId xmlns:a16="http://schemas.microsoft.com/office/drawing/2014/main" id="{6ED5EF58-482E-D892-4B49-88097F98F31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2159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page23image3499303696">
            <a:extLst>
              <a:ext uri="{FF2B5EF4-FFF2-40B4-BE49-F238E27FC236}">
                <a16:creationId xmlns:a16="http://schemas.microsoft.com/office/drawing/2014/main" id="{247FE085-F47D-1B48-66CE-54C1D78BAA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23image3499303984">
            <a:extLst>
              <a:ext uri="{FF2B5EF4-FFF2-40B4-BE49-F238E27FC236}">
                <a16:creationId xmlns:a16="http://schemas.microsoft.com/office/drawing/2014/main" id="{6C9076D6-F7D9-510E-98EB-786209CAF52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2606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23image3499304272">
            <a:extLst>
              <a:ext uri="{FF2B5EF4-FFF2-40B4-BE49-F238E27FC236}">
                <a16:creationId xmlns:a16="http://schemas.microsoft.com/office/drawing/2014/main" id="{54474CA7-E17D-1AF8-91D6-3FF6D1CFBF9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7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ge23image3499304560">
            <a:extLst>
              <a:ext uri="{FF2B5EF4-FFF2-40B4-BE49-F238E27FC236}">
                <a16:creationId xmlns:a16="http://schemas.microsoft.com/office/drawing/2014/main" id="{74509F3E-6449-6D28-CC8C-8E05FB03CB4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2159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23image3499304848">
            <a:extLst>
              <a:ext uri="{FF2B5EF4-FFF2-40B4-BE49-F238E27FC236}">
                <a16:creationId xmlns:a16="http://schemas.microsoft.com/office/drawing/2014/main" id="{404D2DCC-EA9E-97FE-9CE7-18CFAFD3CF2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1590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192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6BD7-2D07-6346-305E-0F1E8B53FA38}"/>
              </a:ext>
            </a:extLst>
          </p:cNvPr>
          <p:cNvSpPr>
            <a:spLocks noGrp="1"/>
          </p:cNvSpPr>
          <p:nvPr>
            <p:ph type="title"/>
          </p:nvPr>
        </p:nvSpPr>
        <p:spPr/>
        <p:txBody>
          <a:bodyPr>
            <a:normAutofit/>
          </a:bodyPr>
          <a:lstStyle/>
          <a:p>
            <a:r>
              <a:rPr lang="en-US" dirty="0"/>
              <a:t>When do we need more assistance</a:t>
            </a:r>
          </a:p>
        </p:txBody>
      </p:sp>
      <p:sp>
        <p:nvSpPr>
          <p:cNvPr id="3" name="Content Placeholder 2">
            <a:extLst>
              <a:ext uri="{FF2B5EF4-FFF2-40B4-BE49-F238E27FC236}">
                <a16:creationId xmlns:a16="http://schemas.microsoft.com/office/drawing/2014/main" id="{4731A8A6-0316-C6D5-63A4-4D51BC1C19E3}"/>
              </a:ext>
            </a:extLst>
          </p:cNvPr>
          <p:cNvSpPr>
            <a:spLocks noGrp="1"/>
          </p:cNvSpPr>
          <p:nvPr>
            <p:ph sz="half" idx="1"/>
          </p:nvPr>
        </p:nvSpPr>
        <p:spPr/>
        <p:txBody>
          <a:bodyPr/>
          <a:lstStyle/>
          <a:p>
            <a:r>
              <a:rPr lang="en-US" dirty="0"/>
              <a:t>Depression:</a:t>
            </a:r>
          </a:p>
          <a:p>
            <a:pPr lvl="1"/>
            <a:r>
              <a:rPr lang="en-US" dirty="0"/>
              <a:t>Prolonged moodiness &amp; agitation</a:t>
            </a:r>
          </a:p>
          <a:p>
            <a:pPr lvl="1"/>
            <a:r>
              <a:rPr lang="en-US" dirty="0"/>
              <a:t>Difficulty sleeping</a:t>
            </a:r>
          </a:p>
          <a:p>
            <a:pPr lvl="1"/>
            <a:r>
              <a:rPr lang="en-US" dirty="0"/>
              <a:t>Physical symptoms aches pains</a:t>
            </a:r>
          </a:p>
          <a:p>
            <a:pPr lvl="1"/>
            <a:r>
              <a:rPr lang="en-US" dirty="0"/>
              <a:t>Feelings of guilt, hopelessness</a:t>
            </a:r>
          </a:p>
          <a:p>
            <a:pPr lvl="1"/>
            <a:r>
              <a:rPr lang="en-US" dirty="0"/>
              <a:t>Thoughts about not being here</a:t>
            </a:r>
          </a:p>
          <a:p>
            <a:pPr lvl="1"/>
            <a:endParaRPr lang="en-US" dirty="0"/>
          </a:p>
        </p:txBody>
      </p:sp>
      <p:sp>
        <p:nvSpPr>
          <p:cNvPr id="4" name="Content Placeholder 3">
            <a:extLst>
              <a:ext uri="{FF2B5EF4-FFF2-40B4-BE49-F238E27FC236}">
                <a16:creationId xmlns:a16="http://schemas.microsoft.com/office/drawing/2014/main" id="{EF96FFEA-AEFC-53F0-2741-9869F0CFA7DB}"/>
              </a:ext>
            </a:extLst>
          </p:cNvPr>
          <p:cNvSpPr>
            <a:spLocks noGrp="1"/>
          </p:cNvSpPr>
          <p:nvPr>
            <p:ph sz="half" idx="2"/>
          </p:nvPr>
        </p:nvSpPr>
        <p:spPr/>
        <p:txBody>
          <a:bodyPr/>
          <a:lstStyle/>
          <a:p>
            <a:r>
              <a:rPr lang="en-US" dirty="0"/>
              <a:t>Anxiety:</a:t>
            </a:r>
          </a:p>
          <a:p>
            <a:pPr lvl="1"/>
            <a:r>
              <a:rPr lang="en-US" dirty="0"/>
              <a:t>Having a sense of fear and doom</a:t>
            </a:r>
          </a:p>
          <a:p>
            <a:pPr lvl="1"/>
            <a:r>
              <a:rPr lang="en-US" dirty="0"/>
              <a:t>Feeling weak and tired</a:t>
            </a:r>
          </a:p>
          <a:p>
            <a:pPr lvl="1"/>
            <a:r>
              <a:rPr lang="en-US" dirty="0"/>
              <a:t>Difficulty thinking clearly</a:t>
            </a:r>
          </a:p>
          <a:p>
            <a:pPr lvl="1"/>
            <a:r>
              <a:rPr lang="en-US" dirty="0"/>
              <a:t>Desire to avoid situations </a:t>
            </a:r>
          </a:p>
          <a:p>
            <a:pPr lvl="1"/>
            <a:r>
              <a:rPr lang="en-US" dirty="0"/>
              <a:t>Change in social routines</a:t>
            </a:r>
          </a:p>
          <a:p>
            <a:pPr lvl="1"/>
            <a:endParaRPr lang="en-US" dirty="0"/>
          </a:p>
        </p:txBody>
      </p:sp>
    </p:spTree>
    <p:extLst>
      <p:ext uri="{BB962C8B-B14F-4D97-AF65-F5344CB8AC3E}">
        <p14:creationId xmlns:p14="http://schemas.microsoft.com/office/powerpoint/2010/main" val="472326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7131C-47D6-55CA-87EB-13195B261595}"/>
              </a:ext>
            </a:extLst>
          </p:cNvPr>
          <p:cNvSpPr txBox="1"/>
          <p:nvPr/>
        </p:nvSpPr>
        <p:spPr>
          <a:xfrm>
            <a:off x="1531917" y="1582340"/>
            <a:ext cx="8740239" cy="3816429"/>
          </a:xfrm>
          <a:prstGeom prst="rect">
            <a:avLst/>
          </a:prstGeom>
          <a:noFill/>
        </p:spPr>
        <p:txBody>
          <a:bodyPr wrap="square" rtlCol="0">
            <a:spAutoFit/>
          </a:bodyPr>
          <a:lstStyle/>
          <a:p>
            <a:r>
              <a:rPr lang="en-US" sz="2800" b="1" dirty="0"/>
              <a:t>“I testify you are beloved. The Lord knows how hard you are trying. You are making progress. Keep going. He sees all your hidden sacrifices and counts them to your good and the good of those you love. Your work is not in vain. You are not alone. His very name, Emmanuel, means ‘God with us.’ He is surely with you.” (Sharon Eubank, “Christ: The Light That Shines in Darkness,” </a:t>
            </a:r>
            <a:r>
              <a:rPr lang="en-US" sz="2800" b="1" i="1" dirty="0"/>
              <a:t>Ensign </a:t>
            </a:r>
            <a:r>
              <a:rPr lang="en-US" sz="2800" b="1" dirty="0"/>
              <a:t>or </a:t>
            </a:r>
            <a:r>
              <a:rPr lang="en-US" sz="2800" b="1" i="1" dirty="0"/>
              <a:t>Liahona</a:t>
            </a:r>
            <a:r>
              <a:rPr lang="en-US" sz="2800" b="1" dirty="0"/>
              <a:t>, May 2019) </a:t>
            </a:r>
          </a:p>
          <a:p>
            <a:endParaRPr lang="en-US" dirty="0"/>
          </a:p>
        </p:txBody>
      </p:sp>
    </p:spTree>
    <p:extLst>
      <p:ext uri="{BB962C8B-B14F-4D97-AF65-F5344CB8AC3E}">
        <p14:creationId xmlns:p14="http://schemas.microsoft.com/office/powerpoint/2010/main" val="378120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1AA70-C425-8857-9612-771720AD29DD}"/>
              </a:ext>
            </a:extLst>
          </p:cNvPr>
          <p:cNvSpPr txBox="1"/>
          <p:nvPr/>
        </p:nvSpPr>
        <p:spPr>
          <a:xfrm>
            <a:off x="1194816" y="1597152"/>
            <a:ext cx="9643872" cy="3539430"/>
          </a:xfrm>
          <a:prstGeom prst="rect">
            <a:avLst/>
          </a:prstGeom>
          <a:noFill/>
        </p:spPr>
        <p:txBody>
          <a:bodyPr wrap="square" rtlCol="0">
            <a:spAutoFit/>
          </a:bodyPr>
          <a:lstStyle/>
          <a:p>
            <a:r>
              <a:rPr lang="en-US" sz="2800" b="1" dirty="0"/>
              <a:t>“It isn’t as bad as you sometimes think it is. It all works out. Don’t worry. I say that to myself every morning. It will all work out. If you do your best, it will all work out. Put your trust in God, and move forward with faith and confidence in the future. The Lord will not forsake us. He will not forsake us.” (Gordon B. Hinckley, “Latter- day Counsel: Excerpts from Addresses of President Gordon B. Hinckley,” </a:t>
            </a:r>
            <a:r>
              <a:rPr lang="en-US" sz="2800" b="1" i="1" dirty="0"/>
              <a:t>Ensign</a:t>
            </a:r>
            <a:r>
              <a:rPr lang="en-US" sz="2800" b="1" dirty="0"/>
              <a:t>, Oct. 2000) </a:t>
            </a:r>
          </a:p>
        </p:txBody>
      </p:sp>
    </p:spTree>
    <p:extLst>
      <p:ext uri="{BB962C8B-B14F-4D97-AF65-F5344CB8AC3E}">
        <p14:creationId xmlns:p14="http://schemas.microsoft.com/office/powerpoint/2010/main" val="220171329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13373</TotalTime>
  <Words>485</Words>
  <Application>Microsoft Office PowerPoint</Application>
  <PresentationFormat>Widescreen</PresentationFormat>
  <Paragraphs>50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Organic</vt:lpstr>
      <vt:lpstr>Don’t run faster than you have strength</vt:lpstr>
      <vt:lpstr>What Happens When We Go To Fast</vt:lpstr>
      <vt:lpstr>Emotional resilience is:</vt:lpstr>
      <vt:lpstr>What is Happening to our Mental Health</vt:lpstr>
      <vt:lpstr>Protecting Your Wall</vt:lpstr>
      <vt:lpstr>PowerPoint Presentation</vt:lpstr>
      <vt:lpstr>When do we need more assistance</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run faster than you have strength</dc:title>
  <dc:creator>Richard Ruff</dc:creator>
  <cp:lastModifiedBy>Richard Ruff, LPC</cp:lastModifiedBy>
  <cp:revision>2</cp:revision>
  <dcterms:created xsi:type="dcterms:W3CDTF">2022-04-27T21:45:41Z</dcterms:created>
  <dcterms:modified xsi:type="dcterms:W3CDTF">2022-05-07T15:51:15Z</dcterms:modified>
</cp:coreProperties>
</file>