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3"/>
    <p:restoredTop sz="95897"/>
  </p:normalViewPr>
  <p:slideViewPr>
    <p:cSldViewPr snapToGrid="0">
      <p:cViewPr varScale="1">
        <p:scale>
          <a:sx n="74" d="100"/>
          <a:sy n="74" d="100"/>
        </p:scale>
        <p:origin x="1190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29EDD-76EF-D9C0-496E-1FD49AB90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95039C-2F79-D687-6802-84EED33FA7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F9682-F6C6-266A-5D00-2310753A4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874-5292-B74E-B810-4280F43436A9}" type="datetimeFigureOut">
              <a:rPr lang="en-DE" smtClean="0"/>
              <a:t>06/26/2025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A31DC-7260-4C28-2EE3-DDA24F72A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66698-B87B-C400-C9A9-06181ED8D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A213-9E88-EB4F-9E56-253536A9D0C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5881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24E80-4674-90DA-1D3C-A99DE6E89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AA4503-A332-D414-125F-611DCDFB5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9AA60-68AD-0381-A966-983E430F5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874-5292-B74E-B810-4280F43436A9}" type="datetimeFigureOut">
              <a:rPr lang="en-DE" smtClean="0"/>
              <a:t>06/26/2025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AA042-B537-8E6A-3823-6987839F3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92ABD-A931-63CB-4DCC-16D2E05C6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A213-9E88-EB4F-9E56-253536A9D0C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3318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FE8B1A-86ED-7AEF-04FC-9AFC39EA8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F3CB2F-737C-F061-4198-E46567353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F55A4-41D3-9B19-84DF-B7DCF8FBA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874-5292-B74E-B810-4280F43436A9}" type="datetimeFigureOut">
              <a:rPr lang="en-DE" smtClean="0"/>
              <a:t>06/26/2025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C53FA-DBD6-BFD9-76C2-8D7EC36A5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6CEE3-E6F8-A856-D5CD-868FB7BE9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A213-9E88-EB4F-9E56-253536A9D0C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813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A1F24-4C25-EB19-B998-660C32C7B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D903C-C90C-14FB-0EFC-FECEE5E79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91162-42D7-05F8-53A4-FF9ECF31A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874-5292-B74E-B810-4280F43436A9}" type="datetimeFigureOut">
              <a:rPr lang="en-DE" smtClean="0"/>
              <a:t>06/26/2025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1F1FD-C79D-B97C-0290-2C2368ECE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6135B-E061-F3B6-7348-DB7F86726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A213-9E88-EB4F-9E56-253536A9D0C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8672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C00FA-691F-1AA2-38E7-152977581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EC77D-24A8-B582-5AAF-EDC92E64E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CD20A-9984-7444-2262-CCC4E0D35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874-5292-B74E-B810-4280F43436A9}" type="datetimeFigureOut">
              <a:rPr lang="en-DE" smtClean="0"/>
              <a:t>06/26/2025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E7D17-9693-BAD0-7EFD-B6AD068F7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A0917-9219-B565-2502-EEE4F4E96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A213-9E88-EB4F-9E56-253536A9D0C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41537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59276-80DA-691F-BF59-48BA3A150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B0046-B375-26C3-87F7-4FE0B13A10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94FA03-3909-9A43-F61E-FDC36684B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889A08-359E-06DC-3967-F1868FB8B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874-5292-B74E-B810-4280F43436A9}" type="datetimeFigureOut">
              <a:rPr lang="en-DE" smtClean="0"/>
              <a:t>06/26/2025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1F0621-B2FB-9635-19DF-31FC0BB3E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D20FD-7800-C3AD-20B3-A135AEAA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A213-9E88-EB4F-9E56-253536A9D0C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5051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552C3-A05F-76D9-CFC9-9142C316C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10D34E-8351-3431-8901-2FEA97E3C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D2D258-1370-682F-9ACA-C0E8815EA4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1A8592-C37F-8903-DD86-A062834526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EC580D-E608-9957-965C-54FD64E10D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293966-E1E5-49AA-C0E0-7A65F1ED7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874-5292-B74E-B810-4280F43436A9}" type="datetimeFigureOut">
              <a:rPr lang="en-DE" smtClean="0"/>
              <a:t>06/26/2025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499493-BE2A-B459-5687-9771111E7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4EDD3B-77FE-CDD0-F3DD-B94573A39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A213-9E88-EB4F-9E56-253536A9D0C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3351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1968E-0EE2-D71C-55FC-EAC8C2238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191314-5246-3ADC-A5EB-05D859FAE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874-5292-B74E-B810-4280F43436A9}" type="datetimeFigureOut">
              <a:rPr lang="en-DE" smtClean="0"/>
              <a:t>06/26/2025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8D5F5B-F212-1556-78D9-80EE7F10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21D6B3-4D83-8338-0B9E-AA969453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A213-9E88-EB4F-9E56-253536A9D0C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0123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16363C-67C7-0322-26A9-C0AA3474C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874-5292-B74E-B810-4280F43436A9}" type="datetimeFigureOut">
              <a:rPr lang="en-DE" smtClean="0"/>
              <a:t>06/26/2025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021567-15AA-399B-C80B-B26166B82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4F8A35-D180-9272-5F41-811AB6F34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A213-9E88-EB4F-9E56-253536A9D0C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2975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C5E6C-7542-68DF-CB00-733901FB9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63075-297D-0723-C809-0AACA1D23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E22BED-09F3-E05A-A5CA-41110A941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4731B-B501-466F-91CF-60404766E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874-5292-B74E-B810-4280F43436A9}" type="datetimeFigureOut">
              <a:rPr lang="en-DE" smtClean="0"/>
              <a:t>06/26/2025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CBD28-CA61-0814-F940-E34AC6B1D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30C3F1-C19D-83C5-DE8F-1B09BC57E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A213-9E88-EB4F-9E56-253536A9D0C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9984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538EE-7330-8FE8-AE66-1B19AC437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0EC7BF-CBAD-AD5B-F2B9-66E5D6DE89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E9A8D2-2BC4-18B2-3CCF-E7EBD2D3E2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361D4-D9DA-67F4-EF90-22EE4B633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874-5292-B74E-B810-4280F43436A9}" type="datetimeFigureOut">
              <a:rPr lang="en-DE" smtClean="0"/>
              <a:t>06/26/2025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A12E3-5805-D8A8-0336-9BD33904E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486BA5-6E1D-B3B4-289B-123CA057A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A213-9E88-EB4F-9E56-253536A9D0C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3060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8195B3-D3A6-A635-77AA-1AA4B3A8A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964AB-9FA5-D56B-DAC2-B53F91F41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853ED-03CF-B3A2-D27F-B38E58DE9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DE874-5292-B74E-B810-4280F43436A9}" type="datetimeFigureOut">
              <a:rPr lang="en-DE" smtClean="0"/>
              <a:t>06/26/2025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0EAAF-5023-B9B8-79E7-67A487F549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B5319-A1EB-2063-F71C-6F05B0764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EA213-9E88-EB4F-9E56-253536A9D0C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92729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Freeform 24">
            <a:extLst>
              <a:ext uri="{FF2B5EF4-FFF2-40B4-BE49-F238E27FC236}">
                <a16:creationId xmlns:a16="http://schemas.microsoft.com/office/drawing/2014/main" id="{D7B6B3AB-BE3E-E677-2667-9DDB83F956CE}"/>
              </a:ext>
            </a:extLst>
          </p:cNvPr>
          <p:cNvSpPr/>
          <p:nvPr/>
        </p:nvSpPr>
        <p:spPr>
          <a:xfrm rot="16200000">
            <a:off x="3480375" y="353754"/>
            <a:ext cx="1062434" cy="1062434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chemeClr val="accent2"/>
          </a:solidFill>
          <a:ln w="57150" cap="sq">
            <a:solidFill>
              <a:srgbClr val="FFFFFF"/>
            </a:solidFill>
            <a:prstDash val="solid"/>
            <a:miter/>
          </a:ln>
        </p:spPr>
        <p:txBody>
          <a:bodyPr/>
          <a:lstStyle/>
          <a:p>
            <a:endParaRPr lang="en-DE" dirty="0"/>
          </a:p>
        </p:txBody>
      </p:sp>
      <p:sp>
        <p:nvSpPr>
          <p:cNvPr id="146" name="Freeform 30">
            <a:extLst>
              <a:ext uri="{FF2B5EF4-FFF2-40B4-BE49-F238E27FC236}">
                <a16:creationId xmlns:a16="http://schemas.microsoft.com/office/drawing/2014/main" id="{E26C4BF4-4FA0-1F46-6764-9FDD12FC95B9}"/>
              </a:ext>
            </a:extLst>
          </p:cNvPr>
          <p:cNvSpPr/>
          <p:nvPr/>
        </p:nvSpPr>
        <p:spPr>
          <a:xfrm rot="16200000">
            <a:off x="5057385" y="4649021"/>
            <a:ext cx="906940" cy="91940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57150" cap="sq">
            <a:solidFill>
              <a:srgbClr val="FFFFFF"/>
            </a:solidFill>
            <a:prstDash val="solid"/>
            <a:miter/>
          </a:ln>
        </p:spPr>
        <p:txBody>
          <a:bodyPr/>
          <a:lstStyle/>
          <a:p>
            <a:endParaRPr lang="en-DE" dirty="0"/>
          </a:p>
        </p:txBody>
      </p:sp>
      <p:sp>
        <p:nvSpPr>
          <p:cNvPr id="8" name="AutoShape 8"/>
          <p:cNvSpPr/>
          <p:nvPr/>
        </p:nvSpPr>
        <p:spPr>
          <a:xfrm>
            <a:off x="2100568" y="2984647"/>
            <a:ext cx="1950367" cy="0"/>
          </a:xfrm>
          <a:prstGeom prst="line">
            <a:avLst/>
          </a:prstGeom>
          <a:ln w="1905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DE"/>
          </a:p>
        </p:txBody>
      </p:sp>
      <p:sp>
        <p:nvSpPr>
          <p:cNvPr id="15" name="AutoShape 15"/>
          <p:cNvSpPr/>
          <p:nvPr/>
        </p:nvSpPr>
        <p:spPr>
          <a:xfrm>
            <a:off x="5124061" y="2984647"/>
            <a:ext cx="1950367" cy="0"/>
          </a:xfrm>
          <a:prstGeom prst="line">
            <a:avLst/>
          </a:prstGeom>
          <a:ln w="1905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24" name="Freeform 24"/>
          <p:cNvSpPr/>
          <p:nvPr/>
        </p:nvSpPr>
        <p:spPr>
          <a:xfrm rot="16200000">
            <a:off x="724434" y="320070"/>
            <a:ext cx="1062434" cy="1062434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57150" cap="sq">
            <a:solidFill>
              <a:srgbClr val="FFFFFF"/>
            </a:solidFill>
            <a:prstDash val="solid"/>
            <a:miter/>
          </a:ln>
        </p:spPr>
        <p:txBody>
          <a:bodyPr/>
          <a:lstStyle/>
          <a:p>
            <a:endParaRPr lang="en-DE" dirty="0"/>
          </a:p>
        </p:txBody>
      </p:sp>
      <p:sp>
        <p:nvSpPr>
          <p:cNvPr id="27" name="Freeform 27"/>
          <p:cNvSpPr/>
          <p:nvPr/>
        </p:nvSpPr>
        <p:spPr>
          <a:xfrm rot="16200000">
            <a:off x="6601594" y="341373"/>
            <a:ext cx="1062434" cy="1062434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57150" cap="sq">
            <a:solidFill>
              <a:srgbClr val="FFFFFF"/>
            </a:solidFill>
            <a:prstDash val="solid"/>
            <a:miter/>
          </a:ln>
        </p:spPr>
        <p:txBody>
          <a:bodyPr/>
          <a:lstStyle/>
          <a:p>
            <a:endParaRPr lang="en-DE" dirty="0"/>
          </a:p>
        </p:txBody>
      </p:sp>
      <p:sp>
        <p:nvSpPr>
          <p:cNvPr id="30" name="Freeform 30"/>
          <p:cNvSpPr/>
          <p:nvPr/>
        </p:nvSpPr>
        <p:spPr>
          <a:xfrm rot="16200000">
            <a:off x="9882205" y="321570"/>
            <a:ext cx="1062434" cy="1062434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chemeClr val="accent6"/>
          </a:solidFill>
          <a:ln w="57150" cap="sq">
            <a:solidFill>
              <a:srgbClr val="FFFFFF"/>
            </a:solidFill>
            <a:prstDash val="solid"/>
            <a:miter/>
          </a:ln>
        </p:spPr>
        <p:txBody>
          <a:bodyPr/>
          <a:lstStyle/>
          <a:p>
            <a:endParaRPr lang="en-DE" dirty="0"/>
          </a:p>
        </p:txBody>
      </p:sp>
      <p:sp>
        <p:nvSpPr>
          <p:cNvPr id="52" name="TextBox 52"/>
          <p:cNvSpPr txBox="1"/>
          <p:nvPr/>
        </p:nvSpPr>
        <p:spPr>
          <a:xfrm rot="16200000">
            <a:off x="8909817" y="4374208"/>
            <a:ext cx="63811" cy="68412"/>
          </a:xfrm>
          <a:prstGeom prst="rect">
            <a:avLst/>
          </a:prstGeom>
        </p:spPr>
        <p:txBody>
          <a:bodyPr lIns="33867" tIns="33867" rIns="33867" bIns="33867" rtlCol="0" anchor="ctr"/>
          <a:lstStyle/>
          <a:p>
            <a:pPr algn="ctr">
              <a:lnSpc>
                <a:spcPts val="1400"/>
              </a:lnSpc>
            </a:pPr>
            <a:endParaRPr sz="1200"/>
          </a:p>
        </p:txBody>
      </p:sp>
      <p:sp>
        <p:nvSpPr>
          <p:cNvPr id="53" name="Freeform 53"/>
          <p:cNvSpPr/>
          <p:nvPr/>
        </p:nvSpPr>
        <p:spPr>
          <a:xfrm>
            <a:off x="991261" y="539223"/>
            <a:ext cx="586776" cy="561105"/>
          </a:xfrm>
          <a:custGeom>
            <a:avLst/>
            <a:gdLst/>
            <a:ahLst/>
            <a:cxnLst/>
            <a:rect l="l" t="t" r="r" b="b"/>
            <a:pathLst>
              <a:path w="880164" h="841657">
                <a:moveTo>
                  <a:pt x="0" y="0"/>
                </a:moveTo>
                <a:lnTo>
                  <a:pt x="880164" y="0"/>
                </a:lnTo>
                <a:lnTo>
                  <a:pt x="880164" y="841657"/>
                </a:lnTo>
                <a:lnTo>
                  <a:pt x="0" y="84165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DE" dirty="0"/>
          </a:p>
        </p:txBody>
      </p:sp>
      <p:sp>
        <p:nvSpPr>
          <p:cNvPr id="54" name="Freeform 54"/>
          <p:cNvSpPr/>
          <p:nvPr/>
        </p:nvSpPr>
        <p:spPr>
          <a:xfrm>
            <a:off x="6781393" y="481883"/>
            <a:ext cx="702835" cy="682240"/>
          </a:xfrm>
          <a:custGeom>
            <a:avLst/>
            <a:gdLst/>
            <a:ahLst/>
            <a:cxnLst/>
            <a:rect l="l" t="t" r="r" b="b"/>
            <a:pathLst>
              <a:path w="1129674" h="1129674">
                <a:moveTo>
                  <a:pt x="0" y="0"/>
                </a:moveTo>
                <a:lnTo>
                  <a:pt x="1129674" y="0"/>
                </a:lnTo>
                <a:lnTo>
                  <a:pt x="1129674" y="1129674"/>
                </a:lnTo>
                <a:lnTo>
                  <a:pt x="0" y="112967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DE" dirty="0"/>
          </a:p>
        </p:txBody>
      </p:sp>
      <p:sp>
        <p:nvSpPr>
          <p:cNvPr id="55" name="Freeform 55"/>
          <p:cNvSpPr/>
          <p:nvPr/>
        </p:nvSpPr>
        <p:spPr>
          <a:xfrm>
            <a:off x="10127220" y="539569"/>
            <a:ext cx="609127" cy="568011"/>
          </a:xfrm>
          <a:custGeom>
            <a:avLst/>
            <a:gdLst/>
            <a:ahLst/>
            <a:cxnLst/>
            <a:rect l="l" t="t" r="r" b="b"/>
            <a:pathLst>
              <a:path w="913691" h="852017">
                <a:moveTo>
                  <a:pt x="0" y="0"/>
                </a:moveTo>
                <a:lnTo>
                  <a:pt x="913691" y="0"/>
                </a:lnTo>
                <a:lnTo>
                  <a:pt x="913691" y="852017"/>
                </a:lnTo>
                <a:lnTo>
                  <a:pt x="0" y="85201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7" name="TextBox 57"/>
          <p:cNvSpPr txBox="1"/>
          <p:nvPr/>
        </p:nvSpPr>
        <p:spPr>
          <a:xfrm>
            <a:off x="437482" y="1500874"/>
            <a:ext cx="1776649" cy="4221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80"/>
              </a:lnSpc>
            </a:pPr>
            <a:r>
              <a:rPr lang="en-US" sz="1600" b="1" dirty="0">
                <a:ea typeface="Poppins Semi-Bold" panose="00000700000000000000"/>
                <a:cs typeface="Poppins Semi-Bold" panose="00000700000000000000"/>
                <a:sym typeface="Poppins Semi-Bold" panose="00000700000000000000"/>
              </a:rPr>
              <a:t>Challenge</a:t>
            </a:r>
          </a:p>
          <a:p>
            <a:pPr algn="ctr">
              <a:lnSpc>
                <a:spcPts val="1680"/>
              </a:lnSpc>
            </a:pPr>
            <a:endParaRPr lang="en-US" sz="1200" b="1" dirty="0">
              <a:solidFill>
                <a:srgbClr val="FFFFFF"/>
              </a:solidFill>
              <a:latin typeface="Poppins Semi-Bold" panose="00000700000000000000"/>
              <a:ea typeface="Poppins Semi-Bold" panose="00000700000000000000"/>
              <a:cs typeface="Poppins Semi-Bold" panose="00000700000000000000"/>
              <a:sym typeface="Poppins Semi-Bold" panose="00000700000000000000"/>
            </a:endParaRPr>
          </a:p>
        </p:txBody>
      </p:sp>
      <p:pic>
        <p:nvPicPr>
          <p:cNvPr id="80" name="Graphic 79" descr="Lightbulb">
            <a:extLst>
              <a:ext uri="{FF2B5EF4-FFF2-40B4-BE49-F238E27FC236}">
                <a16:creationId xmlns:a16="http://schemas.microsoft.com/office/drawing/2014/main" id="{803C1281-CE40-5306-2B4F-EBB69E0B789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71796" y="444903"/>
            <a:ext cx="679591" cy="679591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BD8D2BC9-EB69-7B92-0D9E-C1B1C0F16050}"/>
              </a:ext>
            </a:extLst>
          </p:cNvPr>
          <p:cNvSpPr txBox="1"/>
          <p:nvPr/>
        </p:nvSpPr>
        <p:spPr>
          <a:xfrm>
            <a:off x="3598883" y="1403807"/>
            <a:ext cx="1062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1600" b="1" dirty="0"/>
              <a:t>Solution</a:t>
            </a:r>
            <a:endParaRPr lang="en-DE" b="1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D690C26-04ED-4721-9DCF-5964CC4297D8}"/>
              </a:ext>
            </a:extLst>
          </p:cNvPr>
          <p:cNvSpPr txBox="1"/>
          <p:nvPr/>
        </p:nvSpPr>
        <p:spPr>
          <a:xfrm>
            <a:off x="6681146" y="1384004"/>
            <a:ext cx="14297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1600" b="1" dirty="0"/>
              <a:t>Approach</a:t>
            </a:r>
            <a:endParaRPr lang="en-DE" b="1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C470B33-8978-47D2-023B-9A92CDB71B81}"/>
              </a:ext>
            </a:extLst>
          </p:cNvPr>
          <p:cNvSpPr txBox="1"/>
          <p:nvPr/>
        </p:nvSpPr>
        <p:spPr>
          <a:xfrm>
            <a:off x="9960383" y="1336929"/>
            <a:ext cx="14297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1600" b="1" dirty="0"/>
              <a:t>Outcome</a:t>
            </a:r>
            <a:endParaRPr lang="en-DE" b="1" dirty="0"/>
          </a:p>
        </p:txBody>
      </p:sp>
      <p:sp>
        <p:nvSpPr>
          <p:cNvPr id="89" name="TextBox 62">
            <a:extLst>
              <a:ext uri="{FF2B5EF4-FFF2-40B4-BE49-F238E27FC236}">
                <a16:creationId xmlns:a16="http://schemas.microsoft.com/office/drawing/2014/main" id="{4D4A87C7-FEC8-A1C5-2D6A-DB6EE50C1498}"/>
              </a:ext>
            </a:extLst>
          </p:cNvPr>
          <p:cNvSpPr txBox="1"/>
          <p:nvPr/>
        </p:nvSpPr>
        <p:spPr>
          <a:xfrm>
            <a:off x="32315" y="3452029"/>
            <a:ext cx="2446672" cy="1771022"/>
          </a:xfrm>
          <a:prstGeom prst="rect">
            <a:avLst/>
          </a:prstGeom>
        </p:spPr>
        <p:txBody>
          <a:bodyPr lIns="33867" tIns="33867" rIns="33867" bIns="33867" rtlCol="0" anchor="ctr"/>
          <a:lstStyle/>
          <a:p>
            <a:pPr algn="ctr">
              <a:lnSpc>
                <a:spcPts val="1400"/>
              </a:lnSpc>
            </a:pPr>
            <a:endParaRPr sz="1200"/>
          </a:p>
        </p:txBody>
      </p:sp>
      <p:sp>
        <p:nvSpPr>
          <p:cNvPr id="91" name="Freeform 61">
            <a:extLst>
              <a:ext uri="{FF2B5EF4-FFF2-40B4-BE49-F238E27FC236}">
                <a16:creationId xmlns:a16="http://schemas.microsoft.com/office/drawing/2014/main" id="{36A1EE03-BB51-134D-A232-A9D6C722AB4D}"/>
              </a:ext>
            </a:extLst>
          </p:cNvPr>
          <p:cNvSpPr/>
          <p:nvPr/>
        </p:nvSpPr>
        <p:spPr>
          <a:xfrm>
            <a:off x="317518" y="1857703"/>
            <a:ext cx="2161469" cy="563152"/>
          </a:xfrm>
          <a:custGeom>
            <a:avLst/>
            <a:gdLst/>
            <a:ahLst/>
            <a:cxnLst/>
            <a:rect l="l" t="t" r="r" b="b"/>
            <a:pathLst>
              <a:path w="1375612" h="795293">
                <a:moveTo>
                  <a:pt x="75596" y="0"/>
                </a:moveTo>
                <a:lnTo>
                  <a:pt x="1300017" y="0"/>
                </a:lnTo>
                <a:cubicBezTo>
                  <a:pt x="1320066" y="0"/>
                  <a:pt x="1339294" y="7965"/>
                  <a:pt x="1353471" y="22141"/>
                </a:cubicBezTo>
                <a:cubicBezTo>
                  <a:pt x="1367648" y="36318"/>
                  <a:pt x="1375612" y="55546"/>
                  <a:pt x="1375612" y="75596"/>
                </a:cubicBezTo>
                <a:lnTo>
                  <a:pt x="1375612" y="719697"/>
                </a:lnTo>
                <a:cubicBezTo>
                  <a:pt x="1375612" y="761447"/>
                  <a:pt x="1341767" y="795293"/>
                  <a:pt x="1300017" y="795293"/>
                </a:cubicBezTo>
                <a:lnTo>
                  <a:pt x="75596" y="795293"/>
                </a:lnTo>
                <a:cubicBezTo>
                  <a:pt x="55546" y="795293"/>
                  <a:pt x="36318" y="787328"/>
                  <a:pt x="22141" y="773151"/>
                </a:cubicBezTo>
                <a:cubicBezTo>
                  <a:pt x="7965" y="758974"/>
                  <a:pt x="0" y="739746"/>
                  <a:pt x="0" y="719697"/>
                </a:cubicBezTo>
                <a:lnTo>
                  <a:pt x="0" y="75596"/>
                </a:lnTo>
                <a:cubicBezTo>
                  <a:pt x="0" y="55546"/>
                  <a:pt x="7965" y="36318"/>
                  <a:pt x="22141" y="22141"/>
                </a:cubicBezTo>
                <a:cubicBezTo>
                  <a:pt x="36318" y="7965"/>
                  <a:pt x="55546" y="0"/>
                  <a:pt x="75596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sz="1000" dirty="0"/>
              <a:t>Projects repeatedly drifting off baselines leading to Project Managers leaving mid-delivery</a:t>
            </a:r>
          </a:p>
        </p:txBody>
      </p:sp>
      <p:sp>
        <p:nvSpPr>
          <p:cNvPr id="121" name="Freeform 61">
            <a:extLst>
              <a:ext uri="{FF2B5EF4-FFF2-40B4-BE49-F238E27FC236}">
                <a16:creationId xmlns:a16="http://schemas.microsoft.com/office/drawing/2014/main" id="{AD95C0E5-288C-D29F-0308-036A8EC1A2DA}"/>
              </a:ext>
            </a:extLst>
          </p:cNvPr>
          <p:cNvSpPr/>
          <p:nvPr/>
        </p:nvSpPr>
        <p:spPr>
          <a:xfrm>
            <a:off x="315337" y="3873232"/>
            <a:ext cx="2120419" cy="551124"/>
          </a:xfrm>
          <a:custGeom>
            <a:avLst/>
            <a:gdLst/>
            <a:ahLst/>
            <a:cxnLst/>
            <a:rect l="l" t="t" r="r" b="b"/>
            <a:pathLst>
              <a:path w="1375612" h="795293">
                <a:moveTo>
                  <a:pt x="75596" y="0"/>
                </a:moveTo>
                <a:lnTo>
                  <a:pt x="1300017" y="0"/>
                </a:lnTo>
                <a:cubicBezTo>
                  <a:pt x="1320066" y="0"/>
                  <a:pt x="1339294" y="7965"/>
                  <a:pt x="1353471" y="22141"/>
                </a:cubicBezTo>
                <a:cubicBezTo>
                  <a:pt x="1367648" y="36318"/>
                  <a:pt x="1375612" y="55546"/>
                  <a:pt x="1375612" y="75596"/>
                </a:cubicBezTo>
                <a:lnTo>
                  <a:pt x="1375612" y="719697"/>
                </a:lnTo>
                <a:cubicBezTo>
                  <a:pt x="1375612" y="761447"/>
                  <a:pt x="1341767" y="795293"/>
                  <a:pt x="1300017" y="795293"/>
                </a:cubicBezTo>
                <a:lnTo>
                  <a:pt x="75596" y="795293"/>
                </a:lnTo>
                <a:cubicBezTo>
                  <a:pt x="55546" y="795293"/>
                  <a:pt x="36318" y="787328"/>
                  <a:pt x="22141" y="773151"/>
                </a:cubicBezTo>
                <a:cubicBezTo>
                  <a:pt x="7965" y="758974"/>
                  <a:pt x="0" y="739746"/>
                  <a:pt x="0" y="719697"/>
                </a:cubicBezTo>
                <a:lnTo>
                  <a:pt x="0" y="75596"/>
                </a:lnTo>
                <a:cubicBezTo>
                  <a:pt x="0" y="55546"/>
                  <a:pt x="7965" y="36318"/>
                  <a:pt x="22141" y="22141"/>
                </a:cubicBezTo>
                <a:cubicBezTo>
                  <a:pt x="36318" y="7965"/>
                  <a:pt x="55546" y="0"/>
                  <a:pt x="75596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sz="1000" dirty="0"/>
              <a:t>Low morale within delivery and support teams and a high risk of losing scope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287821" y="1941044"/>
            <a:ext cx="2075972" cy="1781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493"/>
              </a:lnSpc>
            </a:pPr>
            <a:endParaRPr lang="en-US" sz="1000" dirty="0">
              <a:solidFill>
                <a:srgbClr val="0D0D0D"/>
              </a:solidFill>
              <a:ea typeface="Poppins Medium" panose="00000600000000000000"/>
              <a:cs typeface="Poppins Medium" panose="00000600000000000000"/>
              <a:sym typeface="Poppins Medium" panose="00000600000000000000"/>
            </a:endParaRPr>
          </a:p>
        </p:txBody>
      </p:sp>
      <p:sp>
        <p:nvSpPr>
          <p:cNvPr id="122" name="Freeform 61">
            <a:extLst>
              <a:ext uri="{FF2B5EF4-FFF2-40B4-BE49-F238E27FC236}">
                <a16:creationId xmlns:a16="http://schemas.microsoft.com/office/drawing/2014/main" id="{811FF2A7-11E6-6C20-09F8-97DD0E34D7A8}"/>
              </a:ext>
            </a:extLst>
          </p:cNvPr>
          <p:cNvSpPr/>
          <p:nvPr/>
        </p:nvSpPr>
        <p:spPr>
          <a:xfrm>
            <a:off x="2826433" y="1857703"/>
            <a:ext cx="2461184" cy="563150"/>
          </a:xfrm>
          <a:custGeom>
            <a:avLst/>
            <a:gdLst/>
            <a:ahLst/>
            <a:cxnLst/>
            <a:rect l="l" t="t" r="r" b="b"/>
            <a:pathLst>
              <a:path w="1375612" h="795293">
                <a:moveTo>
                  <a:pt x="75596" y="0"/>
                </a:moveTo>
                <a:lnTo>
                  <a:pt x="1300017" y="0"/>
                </a:lnTo>
                <a:cubicBezTo>
                  <a:pt x="1320066" y="0"/>
                  <a:pt x="1339294" y="7965"/>
                  <a:pt x="1353471" y="22141"/>
                </a:cubicBezTo>
                <a:cubicBezTo>
                  <a:pt x="1367648" y="36318"/>
                  <a:pt x="1375612" y="55546"/>
                  <a:pt x="1375612" y="75596"/>
                </a:cubicBezTo>
                <a:lnTo>
                  <a:pt x="1375612" y="719697"/>
                </a:lnTo>
                <a:cubicBezTo>
                  <a:pt x="1375612" y="761447"/>
                  <a:pt x="1341767" y="795293"/>
                  <a:pt x="1300017" y="795293"/>
                </a:cubicBezTo>
                <a:lnTo>
                  <a:pt x="75596" y="795293"/>
                </a:lnTo>
                <a:cubicBezTo>
                  <a:pt x="55546" y="795293"/>
                  <a:pt x="36318" y="787328"/>
                  <a:pt x="22141" y="773151"/>
                </a:cubicBezTo>
                <a:cubicBezTo>
                  <a:pt x="7965" y="758974"/>
                  <a:pt x="0" y="739746"/>
                  <a:pt x="0" y="719697"/>
                </a:cubicBezTo>
                <a:lnTo>
                  <a:pt x="0" y="75596"/>
                </a:lnTo>
                <a:cubicBezTo>
                  <a:pt x="0" y="55546"/>
                  <a:pt x="7965" y="36318"/>
                  <a:pt x="22141" y="22141"/>
                </a:cubicBezTo>
                <a:cubicBezTo>
                  <a:pt x="36318" y="7965"/>
                  <a:pt x="55546" y="0"/>
                  <a:pt x="75596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/>
          <a:lstStyle/>
          <a:p>
            <a:endParaRPr lang="en-GB"/>
          </a:p>
        </p:txBody>
      </p:sp>
      <p:sp>
        <p:nvSpPr>
          <p:cNvPr id="123" name="Freeform 61">
            <a:extLst>
              <a:ext uri="{FF2B5EF4-FFF2-40B4-BE49-F238E27FC236}">
                <a16:creationId xmlns:a16="http://schemas.microsoft.com/office/drawing/2014/main" id="{A73BD740-0DB4-B7D7-6447-6A8FE5FC47D4}"/>
              </a:ext>
            </a:extLst>
          </p:cNvPr>
          <p:cNvSpPr/>
          <p:nvPr/>
        </p:nvSpPr>
        <p:spPr>
          <a:xfrm>
            <a:off x="2834527" y="3896650"/>
            <a:ext cx="2462104" cy="656195"/>
          </a:xfrm>
          <a:custGeom>
            <a:avLst/>
            <a:gdLst/>
            <a:ahLst/>
            <a:cxnLst/>
            <a:rect l="l" t="t" r="r" b="b"/>
            <a:pathLst>
              <a:path w="1375612" h="795293">
                <a:moveTo>
                  <a:pt x="75596" y="0"/>
                </a:moveTo>
                <a:lnTo>
                  <a:pt x="1300017" y="0"/>
                </a:lnTo>
                <a:cubicBezTo>
                  <a:pt x="1320066" y="0"/>
                  <a:pt x="1339294" y="7965"/>
                  <a:pt x="1353471" y="22141"/>
                </a:cubicBezTo>
                <a:cubicBezTo>
                  <a:pt x="1367648" y="36318"/>
                  <a:pt x="1375612" y="55546"/>
                  <a:pt x="1375612" y="75596"/>
                </a:cubicBezTo>
                <a:lnTo>
                  <a:pt x="1375612" y="719697"/>
                </a:lnTo>
                <a:cubicBezTo>
                  <a:pt x="1375612" y="761447"/>
                  <a:pt x="1341767" y="795293"/>
                  <a:pt x="1300017" y="795293"/>
                </a:cubicBezTo>
                <a:lnTo>
                  <a:pt x="75596" y="795293"/>
                </a:lnTo>
                <a:cubicBezTo>
                  <a:pt x="55546" y="795293"/>
                  <a:pt x="36318" y="787328"/>
                  <a:pt x="22141" y="773151"/>
                </a:cubicBezTo>
                <a:cubicBezTo>
                  <a:pt x="7965" y="758974"/>
                  <a:pt x="0" y="739746"/>
                  <a:pt x="0" y="719697"/>
                </a:cubicBezTo>
                <a:lnTo>
                  <a:pt x="0" y="75596"/>
                </a:lnTo>
                <a:cubicBezTo>
                  <a:pt x="0" y="55546"/>
                  <a:pt x="7965" y="36318"/>
                  <a:pt x="22141" y="22141"/>
                </a:cubicBezTo>
                <a:cubicBezTo>
                  <a:pt x="36318" y="7965"/>
                  <a:pt x="55546" y="0"/>
                  <a:pt x="75596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/>
          <a:lstStyle/>
          <a:p>
            <a:endParaRPr lang="en-GB"/>
          </a:p>
        </p:txBody>
      </p:sp>
      <p:sp>
        <p:nvSpPr>
          <p:cNvPr id="124" name="Freeform 61">
            <a:extLst>
              <a:ext uri="{FF2B5EF4-FFF2-40B4-BE49-F238E27FC236}">
                <a16:creationId xmlns:a16="http://schemas.microsoft.com/office/drawing/2014/main" id="{16BF5B44-0798-BD77-FB46-07729F615221}"/>
              </a:ext>
            </a:extLst>
          </p:cNvPr>
          <p:cNvSpPr/>
          <p:nvPr/>
        </p:nvSpPr>
        <p:spPr>
          <a:xfrm>
            <a:off x="2826432" y="2781331"/>
            <a:ext cx="2461183" cy="801529"/>
          </a:xfrm>
          <a:custGeom>
            <a:avLst/>
            <a:gdLst/>
            <a:ahLst/>
            <a:cxnLst/>
            <a:rect l="l" t="t" r="r" b="b"/>
            <a:pathLst>
              <a:path w="1375612" h="795293">
                <a:moveTo>
                  <a:pt x="75596" y="0"/>
                </a:moveTo>
                <a:lnTo>
                  <a:pt x="1300017" y="0"/>
                </a:lnTo>
                <a:cubicBezTo>
                  <a:pt x="1320066" y="0"/>
                  <a:pt x="1339294" y="7965"/>
                  <a:pt x="1353471" y="22141"/>
                </a:cubicBezTo>
                <a:cubicBezTo>
                  <a:pt x="1367648" y="36318"/>
                  <a:pt x="1375612" y="55546"/>
                  <a:pt x="1375612" y="75596"/>
                </a:cubicBezTo>
                <a:lnTo>
                  <a:pt x="1375612" y="719697"/>
                </a:lnTo>
                <a:cubicBezTo>
                  <a:pt x="1375612" y="761447"/>
                  <a:pt x="1341767" y="795293"/>
                  <a:pt x="1300017" y="795293"/>
                </a:cubicBezTo>
                <a:lnTo>
                  <a:pt x="75596" y="795293"/>
                </a:lnTo>
                <a:cubicBezTo>
                  <a:pt x="55546" y="795293"/>
                  <a:pt x="36318" y="787328"/>
                  <a:pt x="22141" y="773151"/>
                </a:cubicBezTo>
                <a:cubicBezTo>
                  <a:pt x="7965" y="758974"/>
                  <a:pt x="0" y="739746"/>
                  <a:pt x="0" y="719697"/>
                </a:cubicBezTo>
                <a:lnTo>
                  <a:pt x="0" y="75596"/>
                </a:lnTo>
                <a:cubicBezTo>
                  <a:pt x="0" y="55546"/>
                  <a:pt x="7965" y="36318"/>
                  <a:pt x="22141" y="22141"/>
                </a:cubicBezTo>
                <a:cubicBezTo>
                  <a:pt x="36318" y="7965"/>
                  <a:pt x="55546" y="0"/>
                  <a:pt x="75596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/>
          <a:lstStyle/>
          <a:p>
            <a:endParaRPr lang="en-GB"/>
          </a:p>
        </p:txBody>
      </p:sp>
      <p:sp>
        <p:nvSpPr>
          <p:cNvPr id="125" name="Freeform 61">
            <a:extLst>
              <a:ext uri="{FF2B5EF4-FFF2-40B4-BE49-F238E27FC236}">
                <a16:creationId xmlns:a16="http://schemas.microsoft.com/office/drawing/2014/main" id="{16C1E821-F24C-A9FF-77D6-145AE30AC53B}"/>
              </a:ext>
            </a:extLst>
          </p:cNvPr>
          <p:cNvSpPr/>
          <p:nvPr/>
        </p:nvSpPr>
        <p:spPr>
          <a:xfrm>
            <a:off x="5725459" y="1856657"/>
            <a:ext cx="3175648" cy="670221"/>
          </a:xfrm>
          <a:custGeom>
            <a:avLst/>
            <a:gdLst/>
            <a:ahLst/>
            <a:cxnLst/>
            <a:rect l="l" t="t" r="r" b="b"/>
            <a:pathLst>
              <a:path w="1375612" h="795293">
                <a:moveTo>
                  <a:pt x="75596" y="0"/>
                </a:moveTo>
                <a:lnTo>
                  <a:pt x="1300017" y="0"/>
                </a:lnTo>
                <a:cubicBezTo>
                  <a:pt x="1320066" y="0"/>
                  <a:pt x="1339294" y="7965"/>
                  <a:pt x="1353471" y="22141"/>
                </a:cubicBezTo>
                <a:cubicBezTo>
                  <a:pt x="1367648" y="36318"/>
                  <a:pt x="1375612" y="55546"/>
                  <a:pt x="1375612" y="75596"/>
                </a:cubicBezTo>
                <a:lnTo>
                  <a:pt x="1375612" y="719697"/>
                </a:lnTo>
                <a:cubicBezTo>
                  <a:pt x="1375612" y="761447"/>
                  <a:pt x="1341767" y="795293"/>
                  <a:pt x="1300017" y="795293"/>
                </a:cubicBezTo>
                <a:lnTo>
                  <a:pt x="75596" y="795293"/>
                </a:lnTo>
                <a:cubicBezTo>
                  <a:pt x="55546" y="795293"/>
                  <a:pt x="36318" y="787328"/>
                  <a:pt x="22141" y="773151"/>
                </a:cubicBezTo>
                <a:cubicBezTo>
                  <a:pt x="7965" y="758974"/>
                  <a:pt x="0" y="739746"/>
                  <a:pt x="0" y="719697"/>
                </a:cubicBezTo>
                <a:lnTo>
                  <a:pt x="0" y="75596"/>
                </a:lnTo>
                <a:cubicBezTo>
                  <a:pt x="0" y="55546"/>
                  <a:pt x="7965" y="36318"/>
                  <a:pt x="22141" y="22141"/>
                </a:cubicBezTo>
                <a:cubicBezTo>
                  <a:pt x="36318" y="7965"/>
                  <a:pt x="55546" y="0"/>
                  <a:pt x="75596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26" name="Freeform 61">
            <a:extLst>
              <a:ext uri="{FF2B5EF4-FFF2-40B4-BE49-F238E27FC236}">
                <a16:creationId xmlns:a16="http://schemas.microsoft.com/office/drawing/2014/main" id="{F6867F1F-EC1C-7012-4A50-07C52591DBAA}"/>
              </a:ext>
            </a:extLst>
          </p:cNvPr>
          <p:cNvSpPr/>
          <p:nvPr/>
        </p:nvSpPr>
        <p:spPr>
          <a:xfrm>
            <a:off x="5721456" y="2773600"/>
            <a:ext cx="3186060" cy="801529"/>
          </a:xfrm>
          <a:custGeom>
            <a:avLst/>
            <a:gdLst/>
            <a:ahLst/>
            <a:cxnLst/>
            <a:rect l="l" t="t" r="r" b="b"/>
            <a:pathLst>
              <a:path w="1375612" h="795293">
                <a:moveTo>
                  <a:pt x="75596" y="0"/>
                </a:moveTo>
                <a:lnTo>
                  <a:pt x="1300017" y="0"/>
                </a:lnTo>
                <a:cubicBezTo>
                  <a:pt x="1320066" y="0"/>
                  <a:pt x="1339294" y="7965"/>
                  <a:pt x="1353471" y="22141"/>
                </a:cubicBezTo>
                <a:cubicBezTo>
                  <a:pt x="1367648" y="36318"/>
                  <a:pt x="1375612" y="55546"/>
                  <a:pt x="1375612" y="75596"/>
                </a:cubicBezTo>
                <a:lnTo>
                  <a:pt x="1375612" y="719697"/>
                </a:lnTo>
                <a:cubicBezTo>
                  <a:pt x="1375612" y="761447"/>
                  <a:pt x="1341767" y="795293"/>
                  <a:pt x="1300017" y="795293"/>
                </a:cubicBezTo>
                <a:lnTo>
                  <a:pt x="75596" y="795293"/>
                </a:lnTo>
                <a:cubicBezTo>
                  <a:pt x="55546" y="795293"/>
                  <a:pt x="36318" y="787328"/>
                  <a:pt x="22141" y="773151"/>
                </a:cubicBezTo>
                <a:cubicBezTo>
                  <a:pt x="7965" y="758974"/>
                  <a:pt x="0" y="739746"/>
                  <a:pt x="0" y="719697"/>
                </a:cubicBezTo>
                <a:lnTo>
                  <a:pt x="0" y="75596"/>
                </a:lnTo>
                <a:cubicBezTo>
                  <a:pt x="0" y="55546"/>
                  <a:pt x="7965" y="36318"/>
                  <a:pt x="22141" y="22141"/>
                </a:cubicBezTo>
                <a:cubicBezTo>
                  <a:pt x="36318" y="7965"/>
                  <a:pt x="55546" y="0"/>
                  <a:pt x="75596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sz="1000" dirty="0"/>
              <a:t>Collaborate with delivery team in developing a campaign to rebrand the implementation with targeted messages and face to face engagement</a:t>
            </a:r>
            <a:endParaRPr lang="en-DE" sz="1000" dirty="0"/>
          </a:p>
        </p:txBody>
      </p:sp>
      <p:sp>
        <p:nvSpPr>
          <p:cNvPr id="127" name="Freeform 61">
            <a:extLst>
              <a:ext uri="{FF2B5EF4-FFF2-40B4-BE49-F238E27FC236}">
                <a16:creationId xmlns:a16="http://schemas.microsoft.com/office/drawing/2014/main" id="{56787629-8BB3-640D-712E-ACA5D2C1CA84}"/>
              </a:ext>
            </a:extLst>
          </p:cNvPr>
          <p:cNvSpPr/>
          <p:nvPr/>
        </p:nvSpPr>
        <p:spPr>
          <a:xfrm>
            <a:off x="5702007" y="3881211"/>
            <a:ext cx="3192495" cy="628398"/>
          </a:xfrm>
          <a:custGeom>
            <a:avLst/>
            <a:gdLst/>
            <a:ahLst/>
            <a:cxnLst/>
            <a:rect l="l" t="t" r="r" b="b"/>
            <a:pathLst>
              <a:path w="1375612" h="795293">
                <a:moveTo>
                  <a:pt x="75596" y="0"/>
                </a:moveTo>
                <a:lnTo>
                  <a:pt x="1300017" y="0"/>
                </a:lnTo>
                <a:cubicBezTo>
                  <a:pt x="1320066" y="0"/>
                  <a:pt x="1339294" y="7965"/>
                  <a:pt x="1353471" y="22141"/>
                </a:cubicBezTo>
                <a:cubicBezTo>
                  <a:pt x="1367648" y="36318"/>
                  <a:pt x="1375612" y="55546"/>
                  <a:pt x="1375612" y="75596"/>
                </a:cubicBezTo>
                <a:lnTo>
                  <a:pt x="1375612" y="719697"/>
                </a:lnTo>
                <a:cubicBezTo>
                  <a:pt x="1375612" y="761447"/>
                  <a:pt x="1341767" y="795293"/>
                  <a:pt x="1300017" y="795293"/>
                </a:cubicBezTo>
                <a:lnTo>
                  <a:pt x="75596" y="795293"/>
                </a:lnTo>
                <a:cubicBezTo>
                  <a:pt x="55546" y="795293"/>
                  <a:pt x="36318" y="787328"/>
                  <a:pt x="22141" y="773151"/>
                </a:cubicBezTo>
                <a:cubicBezTo>
                  <a:pt x="7965" y="758974"/>
                  <a:pt x="0" y="739746"/>
                  <a:pt x="0" y="719697"/>
                </a:cubicBezTo>
                <a:lnTo>
                  <a:pt x="0" y="75596"/>
                </a:lnTo>
                <a:cubicBezTo>
                  <a:pt x="0" y="55546"/>
                  <a:pt x="7965" y="36318"/>
                  <a:pt x="22141" y="22141"/>
                </a:cubicBezTo>
                <a:cubicBezTo>
                  <a:pt x="36318" y="7965"/>
                  <a:pt x="55546" y="0"/>
                  <a:pt x="75596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endParaRPr lang="en-DE" dirty="0"/>
          </a:p>
        </p:txBody>
      </p:sp>
      <p:sp>
        <p:nvSpPr>
          <p:cNvPr id="128" name="Freeform 61">
            <a:extLst>
              <a:ext uri="{FF2B5EF4-FFF2-40B4-BE49-F238E27FC236}">
                <a16:creationId xmlns:a16="http://schemas.microsoft.com/office/drawing/2014/main" id="{653EB15D-88F6-40A1-B497-78DC3BCA4753}"/>
              </a:ext>
            </a:extLst>
          </p:cNvPr>
          <p:cNvSpPr/>
          <p:nvPr/>
        </p:nvSpPr>
        <p:spPr>
          <a:xfrm>
            <a:off x="9054555" y="2772743"/>
            <a:ext cx="2717735" cy="641756"/>
          </a:xfrm>
          <a:custGeom>
            <a:avLst/>
            <a:gdLst/>
            <a:ahLst/>
            <a:cxnLst/>
            <a:rect l="l" t="t" r="r" b="b"/>
            <a:pathLst>
              <a:path w="1375612" h="795293">
                <a:moveTo>
                  <a:pt x="75596" y="0"/>
                </a:moveTo>
                <a:lnTo>
                  <a:pt x="1300017" y="0"/>
                </a:lnTo>
                <a:cubicBezTo>
                  <a:pt x="1320066" y="0"/>
                  <a:pt x="1339294" y="7965"/>
                  <a:pt x="1353471" y="22141"/>
                </a:cubicBezTo>
                <a:cubicBezTo>
                  <a:pt x="1367648" y="36318"/>
                  <a:pt x="1375612" y="55546"/>
                  <a:pt x="1375612" y="75596"/>
                </a:cubicBezTo>
                <a:lnTo>
                  <a:pt x="1375612" y="719697"/>
                </a:lnTo>
                <a:cubicBezTo>
                  <a:pt x="1375612" y="761447"/>
                  <a:pt x="1341767" y="795293"/>
                  <a:pt x="1300017" y="795293"/>
                </a:cubicBezTo>
                <a:lnTo>
                  <a:pt x="75596" y="795293"/>
                </a:lnTo>
                <a:cubicBezTo>
                  <a:pt x="55546" y="795293"/>
                  <a:pt x="36318" y="787328"/>
                  <a:pt x="22141" y="773151"/>
                </a:cubicBezTo>
                <a:cubicBezTo>
                  <a:pt x="7965" y="758974"/>
                  <a:pt x="0" y="739746"/>
                  <a:pt x="0" y="719697"/>
                </a:cubicBezTo>
                <a:lnTo>
                  <a:pt x="0" y="75596"/>
                </a:lnTo>
                <a:cubicBezTo>
                  <a:pt x="0" y="55546"/>
                  <a:pt x="7965" y="36318"/>
                  <a:pt x="22141" y="22141"/>
                </a:cubicBezTo>
                <a:cubicBezTo>
                  <a:pt x="36318" y="7965"/>
                  <a:pt x="55546" y="0"/>
                  <a:pt x="75596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/>
          <a:lstStyle/>
          <a:p>
            <a:endParaRPr lang="en-GB"/>
          </a:p>
        </p:txBody>
      </p:sp>
      <p:sp>
        <p:nvSpPr>
          <p:cNvPr id="129" name="Freeform 61">
            <a:extLst>
              <a:ext uri="{FF2B5EF4-FFF2-40B4-BE49-F238E27FC236}">
                <a16:creationId xmlns:a16="http://schemas.microsoft.com/office/drawing/2014/main" id="{A5D6F8C9-BBCE-D19D-7981-59E677D2EFD5}"/>
              </a:ext>
            </a:extLst>
          </p:cNvPr>
          <p:cNvSpPr/>
          <p:nvPr/>
        </p:nvSpPr>
        <p:spPr>
          <a:xfrm>
            <a:off x="9054555" y="1874848"/>
            <a:ext cx="2717735" cy="569643"/>
          </a:xfrm>
          <a:custGeom>
            <a:avLst/>
            <a:gdLst/>
            <a:ahLst/>
            <a:cxnLst/>
            <a:rect l="l" t="t" r="r" b="b"/>
            <a:pathLst>
              <a:path w="1375612" h="795293">
                <a:moveTo>
                  <a:pt x="75596" y="0"/>
                </a:moveTo>
                <a:lnTo>
                  <a:pt x="1300017" y="0"/>
                </a:lnTo>
                <a:cubicBezTo>
                  <a:pt x="1320066" y="0"/>
                  <a:pt x="1339294" y="7965"/>
                  <a:pt x="1353471" y="22141"/>
                </a:cubicBezTo>
                <a:cubicBezTo>
                  <a:pt x="1367648" y="36318"/>
                  <a:pt x="1375612" y="55546"/>
                  <a:pt x="1375612" y="75596"/>
                </a:cubicBezTo>
                <a:lnTo>
                  <a:pt x="1375612" y="719697"/>
                </a:lnTo>
                <a:cubicBezTo>
                  <a:pt x="1375612" y="761447"/>
                  <a:pt x="1341767" y="795293"/>
                  <a:pt x="1300017" y="795293"/>
                </a:cubicBezTo>
                <a:lnTo>
                  <a:pt x="75596" y="795293"/>
                </a:lnTo>
                <a:cubicBezTo>
                  <a:pt x="55546" y="795293"/>
                  <a:pt x="36318" y="787328"/>
                  <a:pt x="22141" y="773151"/>
                </a:cubicBezTo>
                <a:cubicBezTo>
                  <a:pt x="7965" y="758974"/>
                  <a:pt x="0" y="739746"/>
                  <a:pt x="0" y="719697"/>
                </a:cubicBezTo>
                <a:lnTo>
                  <a:pt x="0" y="75596"/>
                </a:lnTo>
                <a:cubicBezTo>
                  <a:pt x="0" y="55546"/>
                  <a:pt x="7965" y="36318"/>
                  <a:pt x="22141" y="22141"/>
                </a:cubicBezTo>
                <a:cubicBezTo>
                  <a:pt x="36318" y="7965"/>
                  <a:pt x="55546" y="0"/>
                  <a:pt x="75596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30" name="Freeform 61">
            <a:extLst>
              <a:ext uri="{FF2B5EF4-FFF2-40B4-BE49-F238E27FC236}">
                <a16:creationId xmlns:a16="http://schemas.microsoft.com/office/drawing/2014/main" id="{5D9C0963-4C3F-D3AD-C77D-3AE2B3A5CB14}"/>
              </a:ext>
            </a:extLst>
          </p:cNvPr>
          <p:cNvSpPr/>
          <p:nvPr/>
        </p:nvSpPr>
        <p:spPr>
          <a:xfrm>
            <a:off x="9054555" y="3881211"/>
            <a:ext cx="2717735" cy="656196"/>
          </a:xfrm>
          <a:custGeom>
            <a:avLst/>
            <a:gdLst/>
            <a:ahLst/>
            <a:cxnLst/>
            <a:rect l="l" t="t" r="r" b="b"/>
            <a:pathLst>
              <a:path w="1375612" h="795293">
                <a:moveTo>
                  <a:pt x="75596" y="0"/>
                </a:moveTo>
                <a:lnTo>
                  <a:pt x="1300017" y="0"/>
                </a:lnTo>
                <a:cubicBezTo>
                  <a:pt x="1320066" y="0"/>
                  <a:pt x="1339294" y="7965"/>
                  <a:pt x="1353471" y="22141"/>
                </a:cubicBezTo>
                <a:cubicBezTo>
                  <a:pt x="1367648" y="36318"/>
                  <a:pt x="1375612" y="55546"/>
                  <a:pt x="1375612" y="75596"/>
                </a:cubicBezTo>
                <a:lnTo>
                  <a:pt x="1375612" y="719697"/>
                </a:lnTo>
                <a:cubicBezTo>
                  <a:pt x="1375612" y="761447"/>
                  <a:pt x="1341767" y="795293"/>
                  <a:pt x="1300017" y="795293"/>
                </a:cubicBezTo>
                <a:lnTo>
                  <a:pt x="75596" y="795293"/>
                </a:lnTo>
                <a:cubicBezTo>
                  <a:pt x="55546" y="795293"/>
                  <a:pt x="36318" y="787328"/>
                  <a:pt x="22141" y="773151"/>
                </a:cubicBezTo>
                <a:cubicBezTo>
                  <a:pt x="7965" y="758974"/>
                  <a:pt x="0" y="739746"/>
                  <a:pt x="0" y="719697"/>
                </a:cubicBezTo>
                <a:lnTo>
                  <a:pt x="0" y="75596"/>
                </a:lnTo>
                <a:cubicBezTo>
                  <a:pt x="0" y="55546"/>
                  <a:pt x="7965" y="36318"/>
                  <a:pt x="22141" y="22141"/>
                </a:cubicBezTo>
                <a:cubicBezTo>
                  <a:pt x="36318" y="7965"/>
                  <a:pt x="55546" y="0"/>
                  <a:pt x="75596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/>
          <a:lstStyle/>
          <a:p>
            <a:endParaRPr lang="en-GB"/>
          </a:p>
        </p:txBody>
      </p:sp>
      <p:sp>
        <p:nvSpPr>
          <p:cNvPr id="120" name="Freeform 61">
            <a:extLst>
              <a:ext uri="{FF2B5EF4-FFF2-40B4-BE49-F238E27FC236}">
                <a16:creationId xmlns:a16="http://schemas.microsoft.com/office/drawing/2014/main" id="{240EA999-A0DA-F8FC-03B8-A1052982782D}"/>
              </a:ext>
            </a:extLst>
          </p:cNvPr>
          <p:cNvSpPr/>
          <p:nvPr/>
        </p:nvSpPr>
        <p:spPr>
          <a:xfrm>
            <a:off x="314289" y="2773600"/>
            <a:ext cx="2164698" cy="773894"/>
          </a:xfrm>
          <a:custGeom>
            <a:avLst/>
            <a:gdLst/>
            <a:ahLst/>
            <a:cxnLst/>
            <a:rect l="l" t="t" r="r" b="b"/>
            <a:pathLst>
              <a:path w="1375612" h="795293">
                <a:moveTo>
                  <a:pt x="75596" y="0"/>
                </a:moveTo>
                <a:lnTo>
                  <a:pt x="1300017" y="0"/>
                </a:lnTo>
                <a:cubicBezTo>
                  <a:pt x="1320066" y="0"/>
                  <a:pt x="1339294" y="7965"/>
                  <a:pt x="1353471" y="22141"/>
                </a:cubicBezTo>
                <a:cubicBezTo>
                  <a:pt x="1367648" y="36318"/>
                  <a:pt x="1375612" y="55546"/>
                  <a:pt x="1375612" y="75596"/>
                </a:cubicBezTo>
                <a:lnTo>
                  <a:pt x="1375612" y="719697"/>
                </a:lnTo>
                <a:cubicBezTo>
                  <a:pt x="1375612" y="761447"/>
                  <a:pt x="1341767" y="795293"/>
                  <a:pt x="1300017" y="795293"/>
                </a:cubicBezTo>
                <a:lnTo>
                  <a:pt x="75596" y="795293"/>
                </a:lnTo>
                <a:cubicBezTo>
                  <a:pt x="55546" y="795293"/>
                  <a:pt x="36318" y="787328"/>
                  <a:pt x="22141" y="773151"/>
                </a:cubicBezTo>
                <a:cubicBezTo>
                  <a:pt x="7965" y="758974"/>
                  <a:pt x="0" y="739746"/>
                  <a:pt x="0" y="719697"/>
                </a:cubicBezTo>
                <a:lnTo>
                  <a:pt x="0" y="75596"/>
                </a:lnTo>
                <a:cubicBezTo>
                  <a:pt x="0" y="55546"/>
                  <a:pt x="7965" y="36318"/>
                  <a:pt x="22141" y="22141"/>
                </a:cubicBezTo>
                <a:cubicBezTo>
                  <a:pt x="36318" y="7965"/>
                  <a:pt x="55546" y="0"/>
                  <a:pt x="75596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sz="1000" dirty="0"/>
              <a:t>Stakeholders unwilling to engage with systems implementation due to poor engagement and rapport with project team</a:t>
            </a:r>
          </a:p>
        </p:txBody>
      </p:sp>
      <p:sp>
        <p:nvSpPr>
          <p:cNvPr id="131" name="TextBox 63">
            <a:extLst>
              <a:ext uri="{FF2B5EF4-FFF2-40B4-BE49-F238E27FC236}">
                <a16:creationId xmlns:a16="http://schemas.microsoft.com/office/drawing/2014/main" id="{C6AC6516-FB14-7798-5B7E-0CE8218ACC2C}"/>
              </a:ext>
            </a:extLst>
          </p:cNvPr>
          <p:cNvSpPr txBox="1"/>
          <p:nvPr/>
        </p:nvSpPr>
        <p:spPr>
          <a:xfrm>
            <a:off x="325674" y="2870201"/>
            <a:ext cx="2075972" cy="1781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493"/>
              </a:lnSpc>
            </a:pPr>
            <a:endParaRPr lang="en-US" sz="1000" dirty="0">
              <a:solidFill>
                <a:srgbClr val="0D0D0D"/>
              </a:solidFill>
              <a:ea typeface="Poppins Medium" panose="00000600000000000000"/>
              <a:cs typeface="Poppins Medium" panose="00000600000000000000"/>
              <a:sym typeface="Poppins Medium" panose="00000600000000000000"/>
            </a:endParaRPr>
          </a:p>
        </p:txBody>
      </p:sp>
      <p:sp>
        <p:nvSpPr>
          <p:cNvPr id="133" name="TextBox 63">
            <a:extLst>
              <a:ext uri="{FF2B5EF4-FFF2-40B4-BE49-F238E27FC236}">
                <a16:creationId xmlns:a16="http://schemas.microsoft.com/office/drawing/2014/main" id="{66DD0838-CDFF-E577-3DB1-D1F5F934F92D}"/>
              </a:ext>
            </a:extLst>
          </p:cNvPr>
          <p:cNvSpPr txBox="1"/>
          <p:nvPr/>
        </p:nvSpPr>
        <p:spPr>
          <a:xfrm>
            <a:off x="2902121" y="1944974"/>
            <a:ext cx="2297627" cy="37048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493"/>
              </a:lnSpc>
            </a:pPr>
            <a:r>
              <a:rPr lang="en-US" sz="1000" dirty="0">
                <a:solidFill>
                  <a:srgbClr val="0D0D0D"/>
                </a:solidFill>
                <a:ea typeface="Poppins Medium" panose="00000600000000000000"/>
                <a:cs typeface="Poppins Medium" panose="00000600000000000000"/>
                <a:sym typeface="Poppins Medium" panose="00000600000000000000"/>
              </a:rPr>
              <a:t>Conduct a thorough assessment of existing pain points impacting project</a:t>
            </a:r>
          </a:p>
        </p:txBody>
      </p:sp>
      <p:sp>
        <p:nvSpPr>
          <p:cNvPr id="134" name="TextBox 63">
            <a:extLst>
              <a:ext uri="{FF2B5EF4-FFF2-40B4-BE49-F238E27FC236}">
                <a16:creationId xmlns:a16="http://schemas.microsoft.com/office/drawing/2014/main" id="{6873FEDF-AAF7-4863-F99C-24EDD2316DBC}"/>
              </a:ext>
            </a:extLst>
          </p:cNvPr>
          <p:cNvSpPr txBox="1"/>
          <p:nvPr/>
        </p:nvSpPr>
        <p:spPr>
          <a:xfrm>
            <a:off x="2916828" y="2862405"/>
            <a:ext cx="2154576" cy="5628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493"/>
              </a:lnSpc>
            </a:pPr>
            <a:r>
              <a:rPr lang="en-US" sz="1000" dirty="0">
                <a:solidFill>
                  <a:srgbClr val="0D0D0D"/>
                </a:solidFill>
                <a:ea typeface="Poppins Medium" panose="00000600000000000000"/>
                <a:cs typeface="Poppins Medium" panose="00000600000000000000"/>
                <a:sym typeface="Poppins Medium" panose="00000600000000000000"/>
              </a:rPr>
              <a:t>Engage with all stakeholders and formulate a robust communications strategy with deliverables and tools</a:t>
            </a:r>
          </a:p>
        </p:txBody>
      </p:sp>
      <p:sp>
        <p:nvSpPr>
          <p:cNvPr id="135" name="TextBox 63">
            <a:extLst>
              <a:ext uri="{FF2B5EF4-FFF2-40B4-BE49-F238E27FC236}">
                <a16:creationId xmlns:a16="http://schemas.microsoft.com/office/drawing/2014/main" id="{B3A4BCEF-6E40-7F1D-F590-49D69F97880D}"/>
              </a:ext>
            </a:extLst>
          </p:cNvPr>
          <p:cNvSpPr txBox="1"/>
          <p:nvPr/>
        </p:nvSpPr>
        <p:spPr>
          <a:xfrm>
            <a:off x="2995432" y="3943338"/>
            <a:ext cx="2075972" cy="5628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493"/>
              </a:lnSpc>
            </a:pPr>
            <a:r>
              <a:rPr lang="en-US" sz="1000" dirty="0">
                <a:solidFill>
                  <a:srgbClr val="0D0D0D"/>
                </a:solidFill>
                <a:ea typeface="Poppins Medium" panose="00000600000000000000"/>
                <a:cs typeface="Poppins Medium" panose="00000600000000000000"/>
                <a:sym typeface="Poppins Medium" panose="00000600000000000000"/>
              </a:rPr>
              <a:t>Rebuild confidence within delivery team and rescope project with team involvement </a:t>
            </a:r>
          </a:p>
        </p:txBody>
      </p:sp>
      <p:sp>
        <p:nvSpPr>
          <p:cNvPr id="136" name="TextBox 63">
            <a:extLst>
              <a:ext uri="{FF2B5EF4-FFF2-40B4-BE49-F238E27FC236}">
                <a16:creationId xmlns:a16="http://schemas.microsoft.com/office/drawing/2014/main" id="{8F175EDC-12AB-CF35-9627-9A1208209982}"/>
              </a:ext>
            </a:extLst>
          </p:cNvPr>
          <p:cNvSpPr txBox="1"/>
          <p:nvPr/>
        </p:nvSpPr>
        <p:spPr>
          <a:xfrm>
            <a:off x="5734742" y="1931964"/>
            <a:ext cx="3067602" cy="5628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493"/>
              </a:lnSpc>
            </a:pPr>
            <a:r>
              <a:rPr lang="en-US" sz="1000" dirty="0">
                <a:solidFill>
                  <a:srgbClr val="0D0D0D"/>
                </a:solidFill>
                <a:ea typeface="Poppins Medium" panose="00000600000000000000"/>
                <a:cs typeface="Poppins Medium" panose="00000600000000000000"/>
                <a:sym typeface="Poppins Medium" panose="00000600000000000000"/>
              </a:rPr>
              <a:t>Share communication strategy with key stakeholders managing the delivery of all communications with deliverables and milestones highlighted </a:t>
            </a:r>
          </a:p>
        </p:txBody>
      </p:sp>
      <p:sp>
        <p:nvSpPr>
          <p:cNvPr id="138" name="TextBox 63">
            <a:extLst>
              <a:ext uri="{FF2B5EF4-FFF2-40B4-BE49-F238E27FC236}">
                <a16:creationId xmlns:a16="http://schemas.microsoft.com/office/drawing/2014/main" id="{E663D9B0-CA92-12D0-C0F3-7DBFA750EE9F}"/>
              </a:ext>
            </a:extLst>
          </p:cNvPr>
          <p:cNvSpPr txBox="1"/>
          <p:nvPr/>
        </p:nvSpPr>
        <p:spPr>
          <a:xfrm>
            <a:off x="5796695" y="3935269"/>
            <a:ext cx="3097807" cy="5628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493"/>
              </a:lnSpc>
            </a:pPr>
            <a:r>
              <a:rPr lang="en-US" sz="1000" dirty="0">
                <a:solidFill>
                  <a:srgbClr val="0D0D0D"/>
                </a:solidFill>
                <a:ea typeface="Poppins Medium" panose="00000600000000000000"/>
                <a:cs typeface="Poppins Medium" panose="00000600000000000000"/>
                <a:sym typeface="Poppins Medium" panose="00000600000000000000"/>
              </a:rPr>
              <a:t>Coach the delivery team on effective communication techniques centered on the cultural values of the </a:t>
            </a:r>
            <a:r>
              <a:rPr lang="en-US" sz="1000" dirty="0" err="1">
                <a:solidFill>
                  <a:srgbClr val="0D0D0D"/>
                </a:solidFill>
                <a:ea typeface="Poppins Medium" panose="00000600000000000000"/>
                <a:cs typeface="Poppins Medium" panose="00000600000000000000"/>
                <a:sym typeface="Poppins Medium" panose="00000600000000000000"/>
              </a:rPr>
              <a:t>organisation</a:t>
            </a:r>
            <a:endParaRPr lang="en-US" sz="1000" dirty="0">
              <a:solidFill>
                <a:srgbClr val="0D0D0D"/>
              </a:solidFill>
              <a:ea typeface="Poppins Medium" panose="00000600000000000000"/>
              <a:cs typeface="Poppins Medium" panose="00000600000000000000"/>
              <a:sym typeface="Poppins Medium" panose="00000600000000000000"/>
            </a:endParaRPr>
          </a:p>
        </p:txBody>
      </p:sp>
      <p:sp>
        <p:nvSpPr>
          <p:cNvPr id="139" name="TextBox 63">
            <a:extLst>
              <a:ext uri="{FF2B5EF4-FFF2-40B4-BE49-F238E27FC236}">
                <a16:creationId xmlns:a16="http://schemas.microsoft.com/office/drawing/2014/main" id="{4075A541-080F-49DC-B003-F8AC98CD35F2}"/>
              </a:ext>
            </a:extLst>
          </p:cNvPr>
          <p:cNvSpPr txBox="1"/>
          <p:nvPr/>
        </p:nvSpPr>
        <p:spPr>
          <a:xfrm>
            <a:off x="9043698" y="1977251"/>
            <a:ext cx="2632238" cy="37048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493"/>
              </a:lnSpc>
            </a:pPr>
            <a:r>
              <a:rPr lang="en-US" sz="1000" dirty="0">
                <a:solidFill>
                  <a:srgbClr val="0D0D0D"/>
                </a:solidFill>
                <a:ea typeface="Poppins Medium" panose="00000600000000000000"/>
                <a:cs typeface="Poppins Medium" panose="00000600000000000000"/>
                <a:sym typeface="Poppins Medium" panose="00000600000000000000"/>
              </a:rPr>
              <a:t>Stakeholder engagement improved exponentially due a clear timetabled approach for key updates </a:t>
            </a:r>
          </a:p>
        </p:txBody>
      </p:sp>
      <p:sp>
        <p:nvSpPr>
          <p:cNvPr id="140" name="TextBox 63">
            <a:extLst>
              <a:ext uri="{FF2B5EF4-FFF2-40B4-BE49-F238E27FC236}">
                <a16:creationId xmlns:a16="http://schemas.microsoft.com/office/drawing/2014/main" id="{27C5F875-D2CA-1FD6-F3A4-C8FC249FEF94}"/>
              </a:ext>
            </a:extLst>
          </p:cNvPr>
          <p:cNvSpPr txBox="1"/>
          <p:nvPr/>
        </p:nvSpPr>
        <p:spPr>
          <a:xfrm>
            <a:off x="9099492" y="2858361"/>
            <a:ext cx="2434810" cy="5628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493"/>
              </a:lnSpc>
            </a:pPr>
            <a:r>
              <a:rPr lang="en-US" sz="1000" dirty="0">
                <a:solidFill>
                  <a:srgbClr val="0D0D0D"/>
                </a:solidFill>
                <a:ea typeface="Poppins Medium" panose="00000600000000000000"/>
                <a:cs typeface="Poppins Medium" panose="00000600000000000000"/>
                <a:sym typeface="Poppins Medium" panose="00000600000000000000"/>
              </a:rPr>
              <a:t>Project implementation back on track with key user groups understanding the need for improvements and buying in to change</a:t>
            </a:r>
          </a:p>
        </p:txBody>
      </p:sp>
      <p:sp>
        <p:nvSpPr>
          <p:cNvPr id="141" name="TextBox 63">
            <a:extLst>
              <a:ext uri="{FF2B5EF4-FFF2-40B4-BE49-F238E27FC236}">
                <a16:creationId xmlns:a16="http://schemas.microsoft.com/office/drawing/2014/main" id="{623E1569-0DB9-DB64-63F1-164F3975CA8A}"/>
              </a:ext>
            </a:extLst>
          </p:cNvPr>
          <p:cNvSpPr txBox="1"/>
          <p:nvPr/>
        </p:nvSpPr>
        <p:spPr>
          <a:xfrm>
            <a:off x="9221181" y="3918492"/>
            <a:ext cx="2384482" cy="5628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493"/>
              </a:lnSpc>
            </a:pPr>
            <a:r>
              <a:rPr lang="en-US" sz="1000" dirty="0">
                <a:solidFill>
                  <a:srgbClr val="0D0D0D"/>
                </a:solidFill>
                <a:ea typeface="Poppins Medium" panose="00000600000000000000"/>
                <a:cs typeface="Poppins Medium" panose="00000600000000000000"/>
                <a:sym typeface="Poppins Medium" panose="00000600000000000000"/>
              </a:rPr>
              <a:t>Project implementation was completed successfully on time and a delivery team exhibiting high-morale</a:t>
            </a:r>
          </a:p>
        </p:txBody>
      </p:sp>
      <p:pic>
        <p:nvPicPr>
          <p:cNvPr id="145" name="Graphic 144" descr="Clipboard">
            <a:extLst>
              <a:ext uri="{FF2B5EF4-FFF2-40B4-BE49-F238E27FC236}">
                <a16:creationId xmlns:a16="http://schemas.microsoft.com/office/drawing/2014/main" id="{B026A7AB-F99C-8DD6-BAC7-0D7F6A71338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99748" y="4791333"/>
            <a:ext cx="586065" cy="586065"/>
          </a:xfrm>
          <a:prstGeom prst="rect">
            <a:avLst/>
          </a:prstGeom>
        </p:spPr>
      </p:pic>
      <p:sp>
        <p:nvSpPr>
          <p:cNvPr id="148" name="TextBox 147">
            <a:extLst>
              <a:ext uri="{FF2B5EF4-FFF2-40B4-BE49-F238E27FC236}">
                <a16:creationId xmlns:a16="http://schemas.microsoft.com/office/drawing/2014/main" id="{7C3E2B00-EFF8-FCCD-BF9F-749758F3FA79}"/>
              </a:ext>
            </a:extLst>
          </p:cNvPr>
          <p:cNvSpPr txBox="1"/>
          <p:nvPr/>
        </p:nvSpPr>
        <p:spPr>
          <a:xfrm>
            <a:off x="4997681" y="5526311"/>
            <a:ext cx="10272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DE" sz="1600" b="1" dirty="0"/>
              <a:t>Summary</a:t>
            </a:r>
            <a:endParaRPr lang="en-DE" dirty="0"/>
          </a:p>
        </p:txBody>
      </p:sp>
      <p:sp>
        <p:nvSpPr>
          <p:cNvPr id="149" name="Freeform 61">
            <a:extLst>
              <a:ext uri="{FF2B5EF4-FFF2-40B4-BE49-F238E27FC236}">
                <a16:creationId xmlns:a16="http://schemas.microsoft.com/office/drawing/2014/main" id="{2ECFB9EB-5CB5-C010-9585-C2379A9A6C30}"/>
              </a:ext>
            </a:extLst>
          </p:cNvPr>
          <p:cNvSpPr/>
          <p:nvPr/>
        </p:nvSpPr>
        <p:spPr>
          <a:xfrm>
            <a:off x="6173504" y="4655252"/>
            <a:ext cx="5598786" cy="2046884"/>
          </a:xfrm>
          <a:custGeom>
            <a:avLst/>
            <a:gdLst/>
            <a:ahLst/>
            <a:cxnLst/>
            <a:rect l="l" t="t" r="r" b="b"/>
            <a:pathLst>
              <a:path w="1375612" h="795293">
                <a:moveTo>
                  <a:pt x="75596" y="0"/>
                </a:moveTo>
                <a:lnTo>
                  <a:pt x="1300017" y="0"/>
                </a:lnTo>
                <a:cubicBezTo>
                  <a:pt x="1320066" y="0"/>
                  <a:pt x="1339294" y="7965"/>
                  <a:pt x="1353471" y="22141"/>
                </a:cubicBezTo>
                <a:cubicBezTo>
                  <a:pt x="1367648" y="36318"/>
                  <a:pt x="1375612" y="55546"/>
                  <a:pt x="1375612" y="75596"/>
                </a:cubicBezTo>
                <a:lnTo>
                  <a:pt x="1375612" y="719697"/>
                </a:lnTo>
                <a:cubicBezTo>
                  <a:pt x="1375612" y="761447"/>
                  <a:pt x="1341767" y="795293"/>
                  <a:pt x="1300017" y="795293"/>
                </a:cubicBezTo>
                <a:lnTo>
                  <a:pt x="75596" y="795293"/>
                </a:lnTo>
                <a:cubicBezTo>
                  <a:pt x="55546" y="795293"/>
                  <a:pt x="36318" y="787328"/>
                  <a:pt x="22141" y="773151"/>
                </a:cubicBezTo>
                <a:cubicBezTo>
                  <a:pt x="7965" y="758974"/>
                  <a:pt x="0" y="739746"/>
                  <a:pt x="0" y="719697"/>
                </a:cubicBezTo>
                <a:lnTo>
                  <a:pt x="0" y="75596"/>
                </a:lnTo>
                <a:cubicBezTo>
                  <a:pt x="0" y="55546"/>
                  <a:pt x="7965" y="36318"/>
                  <a:pt x="22141" y="22141"/>
                </a:cubicBezTo>
                <a:cubicBezTo>
                  <a:pt x="36318" y="7965"/>
                  <a:pt x="55546" y="0"/>
                  <a:pt x="75596" y="0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sz="1000" dirty="0"/>
              <a:t>Without stakeholder engagement and a realistic communications strategy in place, our client experienced repeated setbacks in the delivery of a key systems implementation project vital to workforce management.</a:t>
            </a:r>
          </a:p>
          <a:p>
            <a:endParaRPr lang="en-GB" sz="1000" dirty="0"/>
          </a:p>
          <a:p>
            <a:r>
              <a:rPr lang="en-GB" sz="1000" dirty="0"/>
              <a:t>Our intervention fostered a holistic assessment and evaluation of existing processes and identified the root causes for project drift as well as poor stakeholder/user engagement.</a:t>
            </a:r>
          </a:p>
          <a:p>
            <a:endParaRPr lang="en-GB" sz="1000" dirty="0"/>
          </a:p>
          <a:p>
            <a:r>
              <a:rPr lang="en-GB" sz="1000" dirty="0"/>
              <a:t>Coaching the delivery team empowered individuals to communicate with confidence and to navigate difficult conversations with mindfulness and the core values of the organisation at the heart of every message.</a:t>
            </a:r>
          </a:p>
          <a:p>
            <a:endParaRPr lang="en-GB" sz="1000" dirty="0"/>
          </a:p>
          <a:p>
            <a:r>
              <a:rPr lang="en-GB" sz="1000" dirty="0"/>
              <a:t>Collaboration driven by transparent communication goals and methods resulted in a successful project completion.</a:t>
            </a:r>
          </a:p>
        </p:txBody>
      </p:sp>
      <p:sp>
        <p:nvSpPr>
          <p:cNvPr id="151" name="Freeform 27">
            <a:extLst>
              <a:ext uri="{FF2B5EF4-FFF2-40B4-BE49-F238E27FC236}">
                <a16:creationId xmlns:a16="http://schemas.microsoft.com/office/drawing/2014/main" id="{C0FAF1AF-6546-4D16-22A9-370FE7EFF536}"/>
              </a:ext>
            </a:extLst>
          </p:cNvPr>
          <p:cNvSpPr/>
          <p:nvPr/>
        </p:nvSpPr>
        <p:spPr>
          <a:xfrm>
            <a:off x="11398568" y="34573"/>
            <a:ext cx="747443" cy="461355"/>
          </a:xfrm>
          <a:custGeom>
            <a:avLst/>
            <a:gdLst/>
            <a:ahLst/>
            <a:cxnLst/>
            <a:rect l="l" t="t" r="r" b="b"/>
            <a:pathLst>
              <a:path w="2602487" h="1416353">
                <a:moveTo>
                  <a:pt x="0" y="0"/>
                </a:moveTo>
                <a:lnTo>
                  <a:pt x="2602487" y="0"/>
                </a:lnTo>
                <a:lnTo>
                  <a:pt x="2602487" y="1416353"/>
                </a:lnTo>
                <a:lnTo>
                  <a:pt x="0" y="1416353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52" name="Freeform 61">
            <a:extLst>
              <a:ext uri="{FF2B5EF4-FFF2-40B4-BE49-F238E27FC236}">
                <a16:creationId xmlns:a16="http://schemas.microsoft.com/office/drawing/2014/main" id="{41BA86E3-C6D2-86D5-3C73-709354741583}"/>
              </a:ext>
            </a:extLst>
          </p:cNvPr>
          <p:cNvSpPr/>
          <p:nvPr/>
        </p:nvSpPr>
        <p:spPr>
          <a:xfrm>
            <a:off x="1" y="6537931"/>
            <a:ext cx="3792771" cy="314601"/>
          </a:xfrm>
          <a:custGeom>
            <a:avLst/>
            <a:gdLst/>
            <a:ahLst/>
            <a:cxnLst/>
            <a:rect l="l" t="t" r="r" b="b"/>
            <a:pathLst>
              <a:path w="1375612" h="795293">
                <a:moveTo>
                  <a:pt x="75596" y="0"/>
                </a:moveTo>
                <a:lnTo>
                  <a:pt x="1300017" y="0"/>
                </a:lnTo>
                <a:cubicBezTo>
                  <a:pt x="1320066" y="0"/>
                  <a:pt x="1339294" y="7965"/>
                  <a:pt x="1353471" y="22141"/>
                </a:cubicBezTo>
                <a:cubicBezTo>
                  <a:pt x="1367648" y="36318"/>
                  <a:pt x="1375612" y="55546"/>
                  <a:pt x="1375612" y="75596"/>
                </a:cubicBezTo>
                <a:lnTo>
                  <a:pt x="1375612" y="719697"/>
                </a:lnTo>
                <a:cubicBezTo>
                  <a:pt x="1375612" y="761447"/>
                  <a:pt x="1341767" y="795293"/>
                  <a:pt x="1300017" y="795293"/>
                </a:cubicBezTo>
                <a:lnTo>
                  <a:pt x="75596" y="795293"/>
                </a:lnTo>
                <a:cubicBezTo>
                  <a:pt x="55546" y="795293"/>
                  <a:pt x="36318" y="787328"/>
                  <a:pt x="22141" y="773151"/>
                </a:cubicBezTo>
                <a:cubicBezTo>
                  <a:pt x="7965" y="758974"/>
                  <a:pt x="0" y="739746"/>
                  <a:pt x="0" y="719697"/>
                </a:cubicBezTo>
                <a:lnTo>
                  <a:pt x="0" y="75596"/>
                </a:lnTo>
                <a:cubicBezTo>
                  <a:pt x="0" y="55546"/>
                  <a:pt x="7965" y="36318"/>
                  <a:pt x="22141" y="22141"/>
                </a:cubicBezTo>
                <a:cubicBezTo>
                  <a:pt x="36318" y="7965"/>
                  <a:pt x="55546" y="0"/>
                  <a:pt x="75596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/>
          <a:p>
            <a:r>
              <a:rPr lang="en-DE" sz="1100" dirty="0"/>
              <a:t>Case Study: </a:t>
            </a:r>
            <a:r>
              <a:rPr lang="en-GB" sz="1100" dirty="0"/>
              <a:t>NHS</a:t>
            </a:r>
            <a:endParaRPr lang="en-DE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286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 Medium</vt:lpstr>
      <vt:lpstr>Poppins Semi-Bold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Nelly Muthraja</dc:creator>
  <cp:lastModifiedBy>y_jassat@hotmail.com .....</cp:lastModifiedBy>
  <cp:revision>4</cp:revision>
  <dcterms:created xsi:type="dcterms:W3CDTF">2025-06-25T10:13:52Z</dcterms:created>
  <dcterms:modified xsi:type="dcterms:W3CDTF">2025-06-26T17:00:54Z</dcterms:modified>
</cp:coreProperties>
</file>