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6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F3C43"/>
    <a:srgbClr val="FFFBFB"/>
    <a:srgbClr val="39A9DC"/>
    <a:srgbClr val="004C8A"/>
    <a:srgbClr val="FF8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E700B1-19AF-436B-BDD4-6B86394748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7972697" cy="2387600"/>
          </a:xfrm>
        </p:spPr>
        <p:txBody>
          <a:bodyPr anchor="b"/>
          <a:lstStyle>
            <a:lvl1pPr algn="ctr">
              <a:defRPr sz="6000" b="1">
                <a:solidFill>
                  <a:srgbClr val="004C8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9116AAB-0D83-4E30-80BD-87BDD29A38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7972697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36B114-2560-40A0-B8FF-B5F515FAB3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9634" y="6460854"/>
            <a:ext cx="514165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65FC5914-15CA-4430-8681-5267C52179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5959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023463-CBFA-43A2-B9F2-A64402308C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844331-AF0F-4BC9-8A49-76BD701050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004C8A"/>
              </a:buClr>
              <a:defRPr/>
            </a:lvl1pPr>
            <a:lvl2pPr>
              <a:buClr>
                <a:srgbClr val="FF8200"/>
              </a:buClr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73C124-3AAA-4F88-855C-9EC8A23914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375" y="370773"/>
            <a:ext cx="2743200" cy="365125"/>
          </a:xfrm>
          <a:prstGeom prst="rect">
            <a:avLst/>
          </a:prstGeom>
        </p:spPr>
        <p:txBody>
          <a:bodyPr/>
          <a:lstStyle/>
          <a:p>
            <a:fld id="{65FC5914-15CA-4430-8681-5267C521797F}" type="slidenum">
              <a:rPr lang="en-US" smtClean="0"/>
              <a:t>‹#›</a:t>
            </a:fld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E71F9E0-7A19-12D1-44C4-276B028274A3}"/>
              </a:ext>
            </a:extLst>
          </p:cNvPr>
          <p:cNvSpPr txBox="1">
            <a:spLocks/>
          </p:cNvSpPr>
          <p:nvPr/>
        </p:nvSpPr>
        <p:spPr>
          <a:xfrm>
            <a:off x="11071192" y="6446958"/>
            <a:ext cx="51416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CE23626-B7AC-484C-922E-CF88677BAAA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4279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B7FA43-3920-4ED8-A2F3-5D950BCA16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A8D0524-2B41-4D68-B4CE-4929EA109D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92900" y="6460854"/>
            <a:ext cx="460899" cy="365125"/>
          </a:xfrm>
          <a:prstGeom prst="rect">
            <a:avLst/>
          </a:prstGeom>
        </p:spPr>
        <p:txBody>
          <a:bodyPr/>
          <a:lstStyle/>
          <a:p>
            <a:fld id="{65FC5914-15CA-4430-8681-5267C52179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459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4C26A7-7367-4DA3-B41B-6A3D7AFE07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75146" y="6460854"/>
            <a:ext cx="478654" cy="365125"/>
          </a:xfrm>
          <a:prstGeom prst="rect">
            <a:avLst/>
          </a:prstGeom>
        </p:spPr>
        <p:txBody>
          <a:bodyPr/>
          <a:lstStyle/>
          <a:p>
            <a:fld id="{65FC5914-15CA-4430-8681-5267C52179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0543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65D33E0-66DF-44F7-9FC1-CEE5A349CCA4}"/>
              </a:ext>
            </a:extLst>
          </p:cNvPr>
          <p:cNvSpPr/>
          <p:nvPr/>
        </p:nvSpPr>
        <p:spPr>
          <a:xfrm>
            <a:off x="11958220" y="0"/>
            <a:ext cx="233779" cy="6858000"/>
          </a:xfrm>
          <a:prstGeom prst="rect">
            <a:avLst/>
          </a:prstGeom>
          <a:solidFill>
            <a:srgbClr val="EF3C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D8D284A-7A97-418C-87A3-CD4EF964A60F}"/>
              </a:ext>
            </a:extLst>
          </p:cNvPr>
          <p:cNvSpPr/>
          <p:nvPr/>
        </p:nvSpPr>
        <p:spPr>
          <a:xfrm>
            <a:off x="11724440" y="0"/>
            <a:ext cx="233779" cy="6858000"/>
          </a:xfrm>
          <a:prstGeom prst="rect">
            <a:avLst/>
          </a:prstGeom>
          <a:solidFill>
            <a:srgbClr val="39A9D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76EB4E1-DD6C-46C3-8B42-392ECE36EA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780" y="157113"/>
            <a:ext cx="11351577" cy="6546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62962E-9CC9-4418-A154-E5942DD8AF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33781" y="991123"/>
            <a:ext cx="11351578" cy="52765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6CE7829-8FDE-3CF1-8B97-9B82DA997137}"/>
              </a:ext>
            </a:extLst>
          </p:cNvPr>
          <p:cNvSpPr txBox="1"/>
          <p:nvPr/>
        </p:nvSpPr>
        <p:spPr>
          <a:xfrm>
            <a:off x="5416488" y="6541922"/>
            <a:ext cx="98616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50"/>
              <a:t>© 2024 </a:t>
            </a:r>
            <a:r>
              <a:rPr lang="en-US" sz="1050" dirty="0" err="1"/>
              <a:t>Pixelle</a:t>
            </a:r>
            <a:endParaRPr lang="en-US" sz="1050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3077CCF5-D405-437D-26D6-662A21C0BA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71192" y="6446958"/>
            <a:ext cx="514165" cy="365125"/>
          </a:xfrm>
          <a:prstGeom prst="rect">
            <a:avLst/>
          </a:prstGeom>
        </p:spPr>
        <p:txBody>
          <a:bodyPr/>
          <a:lstStyle>
            <a:lvl1pPr algn="r">
              <a:defRPr sz="1400"/>
            </a:lvl1pPr>
          </a:lstStyle>
          <a:p>
            <a:fld id="{65FC5914-15CA-4430-8681-5267C521797F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 descr="A logo for a company&#10;&#10;Description automatically generated">
            <a:extLst>
              <a:ext uri="{FF2B5EF4-FFF2-40B4-BE49-F238E27FC236}">
                <a16:creationId xmlns:a16="http://schemas.microsoft.com/office/drawing/2014/main" id="{0D64B4DA-B35C-46A2-E6D8-CBC1038CB2B3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00" y="6185356"/>
            <a:ext cx="1323810" cy="657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2218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004C8A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04C8A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4C8A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4C8A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4C8A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4C8A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5146D9-CFB3-D014-F09B-D547927D1A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60027" y="134470"/>
            <a:ext cx="7972697" cy="1665941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Root Cause Analysis Executive Summary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A0DB4C2-D412-66C5-D791-66970A0D6E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50394" y="1866293"/>
            <a:ext cx="7972697" cy="104261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[Enter Event Description Here]</a:t>
            </a:r>
          </a:p>
          <a:p>
            <a:r>
              <a:rPr lang="en-US" dirty="0">
                <a:solidFill>
                  <a:srgbClr val="FF0000"/>
                </a:solidFill>
              </a:rPr>
              <a:t>[Enter Name and Date]</a:t>
            </a:r>
          </a:p>
        </p:txBody>
      </p:sp>
      <p:pic>
        <p:nvPicPr>
          <p:cNvPr id="4" name="Picture 2" descr="The Glatfelter paper mill in Chillicothe, Ohio. It was founded as the Mead paper mill.  (Columbus Dispatch photo by Doral Chenoweth III) *** Photo taken April 18, 2018 ***">
            <a:extLst>
              <a:ext uri="{FF2B5EF4-FFF2-40B4-BE49-F238E27FC236}">
                <a16:creationId xmlns:a16="http://schemas.microsoft.com/office/drawing/2014/main" id="{8D483074-EE06-CA26-A165-80041D92B1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3168" y="2974788"/>
            <a:ext cx="5666414" cy="3494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76810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78024E-4ADE-F979-EFBF-834B4626D7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330FCC-05CE-E8C9-D8E0-AF0C3F4D3A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>
                <a:solidFill>
                  <a:srgbClr val="FF0000"/>
                </a:solidFill>
              </a:rPr>
              <a:t>Open the floor for questions and discussion.</a:t>
            </a:r>
          </a:p>
          <a:p>
            <a:r>
              <a:rPr lang="en-US" dirty="0">
                <a:solidFill>
                  <a:srgbClr val="FF0000"/>
                </a:solidFill>
              </a:rPr>
              <a:t>Commitment to ‘Next Steps’</a:t>
            </a:r>
          </a:p>
          <a:p>
            <a:endParaRPr lang="en-US" sz="2800" dirty="0">
              <a:solidFill>
                <a:srgbClr val="FF0000"/>
              </a:solidFill>
            </a:endParaRPr>
          </a:p>
          <a:p>
            <a:endParaRPr lang="en-US" dirty="0"/>
          </a:p>
        </p:txBody>
      </p:sp>
      <p:pic>
        <p:nvPicPr>
          <p:cNvPr id="5" name="Picture 4" descr="A hand holding a sign&#10;&#10;Description automatically generated">
            <a:extLst>
              <a:ext uri="{FF2B5EF4-FFF2-40B4-BE49-F238E27FC236}">
                <a16:creationId xmlns:a16="http://schemas.microsoft.com/office/drawing/2014/main" id="{8312A990-5E94-9A8B-EBF8-BF45D2D73E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9819" y="2033781"/>
            <a:ext cx="4784400" cy="3191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45737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56C316-2859-6A73-7252-695103CCD6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400" dirty="0"/>
              <a:t>Contact Information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BCCCC4-E969-15E5-90B7-D3AE72B2B2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3781" y="991123"/>
            <a:ext cx="4858172" cy="5276511"/>
          </a:xfrm>
        </p:spPr>
        <p:txBody>
          <a:bodyPr/>
          <a:lstStyle/>
          <a:p>
            <a:r>
              <a:rPr lang="en-US" sz="2800" dirty="0">
                <a:solidFill>
                  <a:srgbClr val="FF0000"/>
                </a:solidFill>
              </a:rPr>
              <a:t>Provide your contact information for follow-up questions or discussions.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 descr="A finger pointing at a button&#10;&#10;Description automatically generated">
            <a:extLst>
              <a:ext uri="{FF2B5EF4-FFF2-40B4-BE49-F238E27FC236}">
                <a16:creationId xmlns:a16="http://schemas.microsoft.com/office/drawing/2014/main" id="{445BA816-43EE-9C1E-12D5-7187276982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9568" y="991123"/>
            <a:ext cx="4858171" cy="4318913"/>
          </a:xfrm>
          <a:prstGeom prst="roundRect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005543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937FB-08BC-AD75-423D-B17E59D66C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Thank You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FD4E3B-243E-3F3C-820F-84D8A4BE81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3781" y="991123"/>
            <a:ext cx="5503631" cy="5276511"/>
          </a:xfrm>
        </p:spPr>
        <p:txBody>
          <a:bodyPr/>
          <a:lstStyle/>
          <a:p>
            <a:r>
              <a:rPr lang="en-US" sz="2800" dirty="0">
                <a:solidFill>
                  <a:srgbClr val="FF0000"/>
                </a:solidFill>
              </a:rPr>
              <a:t>Express gratitude for the audience's time and attention.</a:t>
            </a:r>
          </a:p>
          <a:p>
            <a:endParaRPr lang="en-US" dirty="0"/>
          </a:p>
        </p:txBody>
      </p:sp>
      <p:pic>
        <p:nvPicPr>
          <p:cNvPr id="5" name="Picture 4" descr="A tablet with a note and a cup of coffee&#10;&#10;Description automatically generated">
            <a:extLst>
              <a:ext uri="{FF2B5EF4-FFF2-40B4-BE49-F238E27FC236}">
                <a16:creationId xmlns:a16="http://schemas.microsoft.com/office/drawing/2014/main" id="{154B9D0D-4936-7F0C-DA28-3A9F7DF30A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094418"/>
            <a:ext cx="5105850" cy="3405602"/>
          </a:xfrm>
          <a:prstGeom prst="round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801669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575224-897E-BFBC-8A67-F781550938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209FAF-D0D8-5AD7-3EA6-8655E6673D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3781" y="1183341"/>
            <a:ext cx="5638101" cy="5084293"/>
          </a:xfrm>
        </p:spPr>
        <p:txBody>
          <a:bodyPr/>
          <a:lstStyle/>
          <a:p>
            <a:pPr>
              <a:buClr>
                <a:srgbClr val="004C8A"/>
              </a:buClr>
            </a:pPr>
            <a:r>
              <a:rPr lang="en-US" sz="2800" dirty="0"/>
              <a:t>Introduction &amp; Summary of Analytical Process Used</a:t>
            </a:r>
          </a:p>
          <a:p>
            <a:pPr>
              <a:buClr>
                <a:srgbClr val="004C8A"/>
              </a:buClr>
            </a:pPr>
            <a:r>
              <a:rPr lang="en-US" sz="2800" dirty="0"/>
              <a:t>Event Background</a:t>
            </a:r>
          </a:p>
          <a:p>
            <a:pPr>
              <a:buClr>
                <a:srgbClr val="004C8A"/>
              </a:buClr>
            </a:pPr>
            <a:r>
              <a:rPr lang="en-US" sz="2800" dirty="0"/>
              <a:t>RCA Team and Methodology</a:t>
            </a:r>
          </a:p>
          <a:p>
            <a:pPr>
              <a:buClr>
                <a:srgbClr val="004C8A"/>
              </a:buClr>
            </a:pPr>
            <a:r>
              <a:rPr lang="en-US" sz="2800" dirty="0"/>
              <a:t>Findings</a:t>
            </a:r>
          </a:p>
          <a:p>
            <a:pPr>
              <a:buClr>
                <a:srgbClr val="004C8A"/>
              </a:buClr>
            </a:pPr>
            <a:r>
              <a:rPr lang="en-US" sz="2800" dirty="0"/>
              <a:t>Corrective Actions</a:t>
            </a:r>
          </a:p>
          <a:p>
            <a:pPr>
              <a:buClr>
                <a:srgbClr val="004C8A"/>
              </a:buClr>
            </a:pPr>
            <a:r>
              <a:rPr lang="en-US" sz="2800" dirty="0"/>
              <a:t>Implementation/Execution Plan</a:t>
            </a:r>
          </a:p>
          <a:p>
            <a:pPr>
              <a:buClr>
                <a:srgbClr val="004C8A"/>
              </a:buClr>
            </a:pPr>
            <a:r>
              <a:rPr lang="en-US" sz="2800" dirty="0"/>
              <a:t>Conclusion</a:t>
            </a:r>
            <a:endParaRPr lang="en-US" dirty="0"/>
          </a:p>
          <a:p>
            <a:pPr>
              <a:buClr>
                <a:srgbClr val="004C8A"/>
              </a:buClr>
            </a:pPr>
            <a:r>
              <a:rPr lang="en-US" sz="2800" dirty="0"/>
              <a:t>Acknowledgments</a:t>
            </a:r>
          </a:p>
          <a:p>
            <a:endParaRPr lang="en-US" dirty="0"/>
          </a:p>
        </p:txBody>
      </p:sp>
      <p:pic>
        <p:nvPicPr>
          <p:cNvPr id="5" name="Picture 4" descr="A hand writing on a transparent screen&#10;&#10;Description automatically generated">
            <a:extLst>
              <a:ext uri="{FF2B5EF4-FFF2-40B4-BE49-F238E27FC236}">
                <a16:creationId xmlns:a16="http://schemas.microsoft.com/office/drawing/2014/main" id="{4FDBBD30-6B16-9F3B-B79D-4E7F654C06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1882" y="1091789"/>
            <a:ext cx="5647804" cy="3202305"/>
          </a:xfrm>
          <a:prstGeom prst="round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562025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A5258D-24EC-FE73-5651-D583986ADA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E81371-4691-6494-499D-B11A5E879C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3781" y="991123"/>
            <a:ext cx="5171937" cy="5276511"/>
          </a:xfr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[</a:t>
            </a:r>
            <a:r>
              <a:rPr lang="en-US" sz="2800" dirty="0">
                <a:solidFill>
                  <a:srgbClr val="FF0000"/>
                </a:solidFill>
              </a:rPr>
              <a:t>Briefly introduce the presentation and its purpose. Summarize the Root Cause System Used]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 descr="A puzzle piece missing from the middle of a green surface&#10;&#10;Description automatically generated">
            <a:extLst>
              <a:ext uri="{FF2B5EF4-FFF2-40B4-BE49-F238E27FC236}">
                <a16:creationId xmlns:a16="http://schemas.microsoft.com/office/drawing/2014/main" id="{56E4153C-27F0-0FBE-535C-A34D07B1A1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7772" y="991123"/>
            <a:ext cx="4870128" cy="3652595"/>
          </a:xfrm>
          <a:prstGeom prst="round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823192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D038A1-1075-2F2D-434A-2075DDC614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Event Background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09BF60-38E0-7545-E394-B9DC18B0AF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>
                <a:solidFill>
                  <a:srgbClr val="FF0000"/>
                </a:solidFill>
              </a:rPr>
              <a:t>Describe the event, including:</a:t>
            </a:r>
          </a:p>
          <a:p>
            <a:r>
              <a:rPr lang="en-US" sz="2800" dirty="0">
                <a:solidFill>
                  <a:srgbClr val="FF0000"/>
                </a:solidFill>
              </a:rPr>
              <a:t>Date/Time/Location</a:t>
            </a:r>
          </a:p>
          <a:p>
            <a:r>
              <a:rPr lang="en-US" sz="2800" dirty="0">
                <a:solidFill>
                  <a:srgbClr val="FF0000"/>
                </a:solidFill>
              </a:rPr>
              <a:t>Immediate Interim Actions Taken</a:t>
            </a:r>
          </a:p>
        </p:txBody>
      </p:sp>
      <p:pic>
        <p:nvPicPr>
          <p:cNvPr id="9" name="Picture 8" descr="Several metal parts on a table&#10;&#10;Description automatically generated">
            <a:extLst>
              <a:ext uri="{FF2B5EF4-FFF2-40B4-BE49-F238E27FC236}">
                <a16:creationId xmlns:a16="http://schemas.microsoft.com/office/drawing/2014/main" id="{2A30E44C-1032-ADA0-859A-F587CEBFE7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3905" y="1241610"/>
            <a:ext cx="4787153" cy="3590365"/>
          </a:xfrm>
          <a:prstGeom prst="round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B5C1FFF-5866-2BE8-D645-708A5726B5AB}"/>
              </a:ext>
            </a:extLst>
          </p:cNvPr>
          <p:cNvSpPr txBox="1"/>
          <p:nvPr/>
        </p:nvSpPr>
        <p:spPr>
          <a:xfrm>
            <a:off x="6660777" y="5082462"/>
            <a:ext cx="43954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Replace with Photo of the Event if Applicable</a:t>
            </a:r>
          </a:p>
        </p:txBody>
      </p:sp>
    </p:spTree>
    <p:extLst>
      <p:ext uri="{BB962C8B-B14F-4D97-AF65-F5344CB8AC3E}">
        <p14:creationId xmlns:p14="http://schemas.microsoft.com/office/powerpoint/2010/main" val="34129938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0A5044-0A61-480F-BBA4-F8959D86DE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RCA Team and Process Used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B0F8C0-295F-0FB0-530B-DEACDE4BDD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3781" y="991123"/>
            <a:ext cx="4687843" cy="5276511"/>
          </a:xfr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Introduce the RCA team members and their roles</a:t>
            </a:r>
          </a:p>
          <a:p>
            <a:r>
              <a:rPr lang="en-US" dirty="0">
                <a:solidFill>
                  <a:srgbClr val="FF0000"/>
                </a:solidFill>
              </a:rPr>
              <a:t>Explain the process used, such as data collection, timeline analysis, logic tree reconstruction, interviews, and identification of physical, human, and latent root causes</a:t>
            </a:r>
          </a:p>
          <a:p>
            <a:endParaRPr lang="en-US" dirty="0"/>
          </a:p>
        </p:txBody>
      </p:sp>
      <p:pic>
        <p:nvPicPr>
          <p:cNvPr id="5" name="Picture 4" descr="A group of people wearing safety vests and helmets&#10;&#10;Description automatically generated">
            <a:extLst>
              <a:ext uri="{FF2B5EF4-FFF2-40B4-BE49-F238E27FC236}">
                <a16:creationId xmlns:a16="http://schemas.microsoft.com/office/drawing/2014/main" id="{078854B5-FD38-8328-C2C7-8005BE64D8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210879"/>
            <a:ext cx="5070156" cy="3371654"/>
          </a:xfrm>
          <a:prstGeom prst="round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363433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3DF8FA-026C-D6F7-BC79-537D98E713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RCA Findings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258A33-BB3E-C005-7AC2-93C47BA6EF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3781" y="991123"/>
            <a:ext cx="5539490" cy="5276511"/>
          </a:xfrm>
        </p:spPr>
        <p:txBody>
          <a:bodyPr>
            <a:normAutofit fontScale="92500" lnSpcReduction="10000"/>
          </a:bodyPr>
          <a:lstStyle/>
          <a:p>
            <a:r>
              <a:rPr lang="en-US" dirty="0">
                <a:solidFill>
                  <a:srgbClr val="FF0000"/>
                </a:solidFill>
              </a:rPr>
              <a:t>Physical roots</a:t>
            </a:r>
          </a:p>
          <a:p>
            <a:r>
              <a:rPr lang="en-US" dirty="0">
                <a:solidFill>
                  <a:srgbClr val="FF0000"/>
                </a:solidFill>
              </a:rPr>
              <a:t>Human roots</a:t>
            </a:r>
          </a:p>
          <a:p>
            <a:r>
              <a:rPr lang="en-US" dirty="0">
                <a:solidFill>
                  <a:srgbClr val="FF0000"/>
                </a:solidFill>
              </a:rPr>
              <a:t>Latent/systemic roots</a:t>
            </a:r>
          </a:p>
          <a:p>
            <a:r>
              <a:rPr lang="en-US" dirty="0">
                <a:solidFill>
                  <a:srgbClr val="FF0000"/>
                </a:solidFill>
              </a:rPr>
              <a:t>Contributing factors</a:t>
            </a:r>
          </a:p>
          <a:p>
            <a:r>
              <a:rPr lang="en-US" b="1" u="sng" dirty="0">
                <a:solidFill>
                  <a:srgbClr val="FF0000"/>
                </a:solidFill>
              </a:rPr>
              <a:t>Handout Verification Log </a:t>
            </a:r>
            <a:r>
              <a:rPr lang="en-US" dirty="0">
                <a:solidFill>
                  <a:srgbClr val="FF0000"/>
                </a:solidFill>
              </a:rPr>
              <a:t>(prior to tree presentation)</a:t>
            </a:r>
          </a:p>
          <a:p>
            <a:r>
              <a:rPr lang="en-US" dirty="0">
                <a:solidFill>
                  <a:srgbClr val="FF0000"/>
                </a:solidFill>
              </a:rPr>
              <a:t>Present a single ‘Path to Failure’ leg of the logic tree</a:t>
            </a:r>
          </a:p>
          <a:p>
            <a:r>
              <a:rPr lang="en-US" dirty="0">
                <a:solidFill>
                  <a:srgbClr val="FF0000"/>
                </a:solidFill>
              </a:rPr>
              <a:t>List the identified root causes identified.</a:t>
            </a:r>
          </a:p>
          <a:p>
            <a:r>
              <a:rPr lang="en-US" dirty="0">
                <a:solidFill>
                  <a:srgbClr val="FF0000"/>
                </a:solidFill>
              </a:rPr>
              <a:t>Use visuals, props (i.e. –failed component) or diagrams to keep the audience engaged in the presentation</a:t>
            </a:r>
          </a:p>
          <a:p>
            <a:endParaRPr lang="en-US" dirty="0"/>
          </a:p>
        </p:txBody>
      </p:sp>
      <p:pic>
        <p:nvPicPr>
          <p:cNvPr id="4098" name="Picture 2" descr="Findings Stock Illustrations – 1,325 Findings Stock Illustrations, Vectors  &amp; Clipart - Dreamstime">
            <a:extLst>
              <a:ext uri="{FF2B5EF4-FFF2-40B4-BE49-F238E27FC236}">
                <a16:creationId xmlns:a16="http://schemas.microsoft.com/office/drawing/2014/main" id="{A20F996F-16C0-5804-3BFB-28694A1175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9442" y="892511"/>
            <a:ext cx="5625915" cy="3164577"/>
          </a:xfrm>
          <a:prstGeom prst="round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52425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53E99F-C9AB-E634-C22C-A4690C1799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Corrective Actions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6480DA65-CFBA-00AC-9029-F7D7717478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0621698"/>
              </p:ext>
            </p:extLst>
          </p:nvPr>
        </p:nvGraphicFramePr>
        <p:xfrm>
          <a:off x="681317" y="903793"/>
          <a:ext cx="10632141" cy="53644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664338">
                  <a:extLst>
                    <a:ext uri="{9D8B030D-6E8A-4147-A177-3AD203B41FA5}">
                      <a16:colId xmlns:a16="http://schemas.microsoft.com/office/drawing/2014/main" val="3943821087"/>
                    </a:ext>
                  </a:extLst>
                </a:gridCol>
                <a:gridCol w="902227">
                  <a:extLst>
                    <a:ext uri="{9D8B030D-6E8A-4147-A177-3AD203B41FA5}">
                      <a16:colId xmlns:a16="http://schemas.microsoft.com/office/drawing/2014/main" val="534420298"/>
                    </a:ext>
                  </a:extLst>
                </a:gridCol>
                <a:gridCol w="4329593">
                  <a:extLst>
                    <a:ext uri="{9D8B030D-6E8A-4147-A177-3AD203B41FA5}">
                      <a16:colId xmlns:a16="http://schemas.microsoft.com/office/drawing/2014/main" val="3157293818"/>
                    </a:ext>
                  </a:extLst>
                </a:gridCol>
                <a:gridCol w="1566434">
                  <a:extLst>
                    <a:ext uri="{9D8B030D-6E8A-4147-A177-3AD203B41FA5}">
                      <a16:colId xmlns:a16="http://schemas.microsoft.com/office/drawing/2014/main" val="705898"/>
                    </a:ext>
                  </a:extLst>
                </a:gridCol>
                <a:gridCol w="991751">
                  <a:extLst>
                    <a:ext uri="{9D8B030D-6E8A-4147-A177-3AD203B41FA5}">
                      <a16:colId xmlns:a16="http://schemas.microsoft.com/office/drawing/2014/main" val="374471366"/>
                    </a:ext>
                  </a:extLst>
                </a:gridCol>
                <a:gridCol w="1177798">
                  <a:extLst>
                    <a:ext uri="{9D8B030D-6E8A-4147-A177-3AD203B41FA5}">
                      <a16:colId xmlns:a16="http://schemas.microsoft.com/office/drawing/2014/main" val="2556635921"/>
                    </a:ext>
                  </a:extLst>
                </a:gridCol>
              </a:tblGrid>
              <a:tr h="444310">
                <a:tc>
                  <a:txBody>
                    <a:bodyPr/>
                    <a:lstStyle/>
                    <a:p>
                      <a:r>
                        <a:rPr lang="en-US" sz="1200" dirty="0"/>
                        <a:t>Identified Root Cause</a:t>
                      </a:r>
                    </a:p>
                  </a:txBody>
                  <a:tcPr marL="121920" marR="121920" marT="60960" marB="60960">
                    <a:solidFill>
                      <a:srgbClr val="FF82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P, H, or L*</a:t>
                      </a:r>
                    </a:p>
                  </a:txBody>
                  <a:tcPr marL="121920" marR="121920" marT="60960" marB="60960">
                    <a:solidFill>
                      <a:srgbClr val="FF82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Suggested Corrective Actions</a:t>
                      </a:r>
                    </a:p>
                  </a:txBody>
                  <a:tcPr marL="121920" marR="121920" marT="60960" marB="60960">
                    <a:solidFill>
                      <a:srgbClr val="FF82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Resp</a:t>
                      </a:r>
                    </a:p>
                  </a:txBody>
                  <a:tcPr marL="121920" marR="121920" marT="60960" marB="60960">
                    <a:solidFill>
                      <a:srgbClr val="FF82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Due Date</a:t>
                      </a:r>
                    </a:p>
                  </a:txBody>
                  <a:tcPr marL="121920" marR="121920" marT="60960" marB="60960">
                    <a:solidFill>
                      <a:srgbClr val="FF82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Completion Date</a:t>
                      </a:r>
                    </a:p>
                  </a:txBody>
                  <a:tcPr marL="121920" marR="121920" marT="60960" marB="60960">
                    <a:solidFill>
                      <a:srgbClr val="FF82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2699170"/>
                  </a:ext>
                </a:extLst>
              </a:tr>
              <a:tr h="44431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996173911"/>
                  </a:ext>
                </a:extLst>
              </a:tr>
              <a:tr h="44431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3297245113"/>
                  </a:ext>
                </a:extLst>
              </a:tr>
              <a:tr h="44431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443425793"/>
                  </a:ext>
                </a:extLst>
              </a:tr>
              <a:tr h="44431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3405564609"/>
                  </a:ext>
                </a:extLst>
              </a:tr>
              <a:tr h="44431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322131919"/>
                  </a:ext>
                </a:extLst>
              </a:tr>
              <a:tr h="44431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2126071563"/>
                  </a:ext>
                </a:extLst>
              </a:tr>
              <a:tr h="44431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2167961843"/>
                  </a:ext>
                </a:extLst>
              </a:tr>
              <a:tr h="44431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535091590"/>
                  </a:ext>
                </a:extLst>
              </a:tr>
              <a:tr h="44431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3688087869"/>
                  </a:ext>
                </a:extLst>
              </a:tr>
              <a:tr h="44431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2725891039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1E716626-4FFA-C4E0-B3AA-41EED0741C61}"/>
              </a:ext>
            </a:extLst>
          </p:cNvPr>
          <p:cNvSpPr txBox="1"/>
          <p:nvPr/>
        </p:nvSpPr>
        <p:spPr>
          <a:xfrm>
            <a:off x="8045465" y="6360267"/>
            <a:ext cx="51114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*P,H, or L = Physical, Human, or Latent Root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1B2E2BFF-6F14-5D11-2C95-D01C98240472}"/>
              </a:ext>
            </a:extLst>
          </p:cNvPr>
          <p:cNvSpPr/>
          <p:nvPr/>
        </p:nvSpPr>
        <p:spPr>
          <a:xfrm>
            <a:off x="6473861" y="3586033"/>
            <a:ext cx="5111496" cy="2774385"/>
          </a:xfrm>
          <a:prstGeom prst="roundRect">
            <a:avLst/>
          </a:prstGeom>
          <a:solidFill>
            <a:srgbClr val="FF82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Corrective Action Presentation Tips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List specific actions to address each root cause.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Include responsible parties and deadlines.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Use as many different methods of visualization as possible with the audience (logic tree, pass failed parts around, videos, etc.)</a:t>
            </a: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61925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91FAFF-BEC3-243E-DD9D-9457CE9D02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C0BCD7-D99D-6192-5D8A-FD6EA0E962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3781" y="991123"/>
            <a:ext cx="5799466" cy="5276511"/>
          </a:xfrm>
        </p:spPr>
        <p:txBody>
          <a:bodyPr/>
          <a:lstStyle/>
          <a:p>
            <a:r>
              <a:rPr lang="en-US" sz="2800" dirty="0">
                <a:solidFill>
                  <a:srgbClr val="FF0000"/>
                </a:solidFill>
              </a:rPr>
              <a:t>Summarize the findings, recommendations, and the importance of the RCA.</a:t>
            </a:r>
          </a:p>
          <a:p>
            <a:r>
              <a:rPr lang="en-US" sz="2800" dirty="0">
                <a:solidFill>
                  <a:srgbClr val="FF0000"/>
                </a:solidFill>
              </a:rPr>
              <a:t>Emphasize the need for continuous monitoring and improvement.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 descr="A hand writing on a notebook&#10;&#10;Description automatically generated">
            <a:extLst>
              <a:ext uri="{FF2B5EF4-FFF2-40B4-BE49-F238E27FC236}">
                <a16:creationId xmlns:a16="http://schemas.microsoft.com/office/drawing/2014/main" id="{9E6D6067-E539-70E5-FC06-0C4CAB47B6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7693" y="991123"/>
            <a:ext cx="4944566" cy="3298026"/>
          </a:xfrm>
          <a:prstGeom prst="round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622422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9316AA-2E21-9CAE-7723-F24FC1ACE4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400" dirty="0"/>
              <a:t>Acknowledgments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CFA138-B102-FCAB-2143-BBA97E2663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3781" y="991123"/>
            <a:ext cx="6839372" cy="5276511"/>
          </a:xfrm>
        </p:spPr>
        <p:txBody>
          <a:bodyPr/>
          <a:lstStyle/>
          <a:p>
            <a:r>
              <a:rPr lang="en-US" sz="2800" dirty="0">
                <a:solidFill>
                  <a:srgbClr val="FF0000"/>
                </a:solidFill>
              </a:rPr>
              <a:t>Express gratitude to individuals and departments that contributed to the analysis.</a:t>
            </a:r>
          </a:p>
          <a:p>
            <a:endParaRPr lang="en-US" dirty="0"/>
          </a:p>
        </p:txBody>
      </p:sp>
      <p:pic>
        <p:nvPicPr>
          <p:cNvPr id="3074" name="Picture 2" descr="The Importance of Employee Recognition – Patent Heirloom">
            <a:extLst>
              <a:ext uri="{FF2B5EF4-FFF2-40B4-BE49-F238E27FC236}">
                <a16:creationId xmlns:a16="http://schemas.microsoft.com/office/drawing/2014/main" id="{C20CCC7D-0BED-7D74-7831-81D5C6893C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9434" y="1722904"/>
            <a:ext cx="5125571" cy="3844178"/>
          </a:xfrm>
          <a:prstGeom prst="roundRect">
            <a:avLst/>
          </a:prstGeom>
          <a:noFill/>
          <a:ln>
            <a:solidFill>
              <a:schemeClr val="tx1">
                <a:lumMod val="85000"/>
                <a:lumOff val="1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722161"/>
      </p:ext>
    </p:extLst>
  </p:cSld>
  <p:clrMapOvr>
    <a:masterClrMapping/>
  </p:clrMapOvr>
</p:sld>
</file>

<file path=ppt/theme/theme1.xml><?xml version="1.0" encoding="utf-8"?>
<a:theme xmlns:a="http://schemas.openxmlformats.org/drawingml/2006/main" name="Prelical_Theme_Oct_2023">
  <a:themeElements>
    <a:clrScheme name="Custom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44925"/>
      </a:accent1>
      <a:accent2>
        <a:srgbClr val="F15A26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lical_Theme_Oct_2023" id="{D46A3D97-9779-4E26-9F40-F675A6639D69}" vid="{D4F4D0A1-71F2-40E0-9525-679C6D781A3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Prelical_Theme_Oct_2023</Template>
  <TotalTime>140</TotalTime>
  <Words>342</Words>
  <Application>Microsoft Office PowerPoint</Application>
  <PresentationFormat>Widescreen</PresentationFormat>
  <Paragraphs>55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Prelical_Theme_Oct_2023</vt:lpstr>
      <vt:lpstr>Root Cause Analysis Executive Summary</vt:lpstr>
      <vt:lpstr>Agenda</vt:lpstr>
      <vt:lpstr>Introduction</vt:lpstr>
      <vt:lpstr>Event Background</vt:lpstr>
      <vt:lpstr>RCA Team and Process Used</vt:lpstr>
      <vt:lpstr>RCA Findings</vt:lpstr>
      <vt:lpstr>Corrective Actions</vt:lpstr>
      <vt:lpstr>Conclusion</vt:lpstr>
      <vt:lpstr>Acknowledgments</vt:lpstr>
      <vt:lpstr>Questions</vt:lpstr>
      <vt:lpstr>Contact Information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Kenneth Latino</dc:creator>
  <cp:lastModifiedBy>Kenneth Latino</cp:lastModifiedBy>
  <cp:revision>2</cp:revision>
  <dcterms:created xsi:type="dcterms:W3CDTF">2023-11-06T16:11:07Z</dcterms:created>
  <dcterms:modified xsi:type="dcterms:W3CDTF">2024-08-21T11:21:51Z</dcterms:modified>
</cp:coreProperties>
</file>