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CBA"/>
    <a:srgbClr val="002E4B"/>
    <a:srgbClr val="023B5D"/>
    <a:srgbClr val="063D59"/>
    <a:srgbClr val="EF3C43"/>
    <a:srgbClr val="FFFBFB"/>
    <a:srgbClr val="39A9DC"/>
    <a:srgbClr val="004C8A"/>
    <a:srgbClr val="FF8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neth Latino" userId="094c9f79-3a73-46bf-bad6-6a6449d4b04d" providerId="ADAL" clId="{81C064C7-CB2E-4AC8-A164-CD659D7EA813}"/>
    <pc:docChg chg="undo custSel modSld modMainMaster">
      <pc:chgData name="Kenneth Latino" userId="094c9f79-3a73-46bf-bad6-6a6449d4b04d" providerId="ADAL" clId="{81C064C7-CB2E-4AC8-A164-CD659D7EA813}" dt="2024-01-31T21:58:54.883" v="13" actId="207"/>
      <pc:docMkLst>
        <pc:docMk/>
      </pc:docMkLst>
      <pc:sldChg chg="addSp delSp modSp mod">
        <pc:chgData name="Kenneth Latino" userId="094c9f79-3a73-46bf-bad6-6a6449d4b04d" providerId="ADAL" clId="{81C064C7-CB2E-4AC8-A164-CD659D7EA813}" dt="2024-01-31T21:51:18.758" v="7" actId="207"/>
        <pc:sldMkLst>
          <pc:docMk/>
          <pc:sldMk cId="537681007" sldId="256"/>
        </pc:sldMkLst>
        <pc:spChg chg="mod">
          <ac:chgData name="Kenneth Latino" userId="094c9f79-3a73-46bf-bad6-6a6449d4b04d" providerId="ADAL" clId="{81C064C7-CB2E-4AC8-A164-CD659D7EA813}" dt="2024-01-31T21:51:18.758" v="7" actId="207"/>
          <ac:spMkLst>
            <pc:docMk/>
            <pc:sldMk cId="537681007" sldId="256"/>
            <ac:spMk id="2" creationId="{BE5146D9-CFB3-D014-F09B-D547927D1AEC}"/>
          </ac:spMkLst>
        </pc:spChg>
        <pc:picChg chg="add mod">
          <ac:chgData name="Kenneth Latino" userId="094c9f79-3a73-46bf-bad6-6a6449d4b04d" providerId="ADAL" clId="{81C064C7-CB2E-4AC8-A164-CD659D7EA813}" dt="2024-01-31T21:51:04.146" v="6" actId="14861"/>
          <ac:picMkLst>
            <pc:docMk/>
            <pc:sldMk cId="537681007" sldId="256"/>
            <ac:picMk id="4" creationId="{824D9C0E-7066-5278-2B04-076D4E1A5D07}"/>
          </ac:picMkLst>
        </pc:picChg>
        <pc:picChg chg="del">
          <ac:chgData name="Kenneth Latino" userId="094c9f79-3a73-46bf-bad6-6a6449d4b04d" providerId="ADAL" clId="{81C064C7-CB2E-4AC8-A164-CD659D7EA813}" dt="2024-01-31T21:50:52.536" v="2" actId="478"/>
          <ac:picMkLst>
            <pc:docMk/>
            <pc:sldMk cId="537681007" sldId="256"/>
            <ac:picMk id="1026" creationId="{1E0347CE-B487-3822-54AE-CAFDDF983F07}"/>
          </ac:picMkLst>
        </pc:picChg>
      </pc:sldChg>
      <pc:sldMasterChg chg="modSp mod">
        <pc:chgData name="Kenneth Latino" userId="094c9f79-3a73-46bf-bad6-6a6449d4b04d" providerId="ADAL" clId="{81C064C7-CB2E-4AC8-A164-CD659D7EA813}" dt="2024-01-31T21:58:54.883" v="13" actId="207"/>
        <pc:sldMasterMkLst>
          <pc:docMk/>
          <pc:sldMasterMk cId="952218955" sldId="2147483660"/>
        </pc:sldMasterMkLst>
        <pc:spChg chg="mod">
          <ac:chgData name="Kenneth Latino" userId="094c9f79-3a73-46bf-bad6-6a6449d4b04d" providerId="ADAL" clId="{81C064C7-CB2E-4AC8-A164-CD659D7EA813}" dt="2024-01-31T21:58:54.883" v="13" actId="207"/>
          <ac:spMkLst>
            <pc:docMk/>
            <pc:sldMasterMk cId="952218955" sldId="2147483660"/>
            <ac:spMk id="8" creationId="{BD8D284A-7A97-418C-87A3-CD4EF964A60F}"/>
          </ac:spMkLst>
        </pc:spChg>
        <pc:spChg chg="mod">
          <ac:chgData name="Kenneth Latino" userId="094c9f79-3a73-46bf-bad6-6a6449d4b04d" providerId="ADAL" clId="{81C064C7-CB2E-4AC8-A164-CD659D7EA813}" dt="2024-01-31T21:58:47.292" v="12" actId="207"/>
          <ac:spMkLst>
            <pc:docMk/>
            <pc:sldMasterMk cId="952218955" sldId="2147483660"/>
            <ac:spMk id="9" creationId="{765D33E0-66DF-44F7-9FC1-CEE5A349CCA4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700B1-19AF-436B-BDD4-6B8639474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972697" cy="2387600"/>
          </a:xfrm>
        </p:spPr>
        <p:txBody>
          <a:bodyPr anchor="b"/>
          <a:lstStyle>
            <a:lvl1pPr algn="ctr">
              <a:defRPr sz="6000" b="1">
                <a:solidFill>
                  <a:srgbClr val="004C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116AAB-0D83-4E30-80BD-87BDD29A38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797269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6B114-2560-40A0-B8FF-B5F515FAB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9634" y="6460854"/>
            <a:ext cx="514165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5FC5914-15CA-4430-8681-5267C5217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9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23463-CBFA-43A2-B9F2-A64402308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44331-AF0F-4BC9-8A49-76BD70105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4C8A"/>
              </a:buClr>
              <a:defRPr/>
            </a:lvl1pPr>
            <a:lvl2pPr>
              <a:buClr>
                <a:srgbClr val="FF8200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3C124-3AAA-4F88-855C-9EC8A2391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375" y="370773"/>
            <a:ext cx="2743200" cy="365125"/>
          </a:xfrm>
          <a:prstGeom prst="rect">
            <a:avLst/>
          </a:prstGeom>
        </p:spPr>
        <p:txBody>
          <a:bodyPr/>
          <a:lstStyle/>
          <a:p>
            <a:fld id="{65FC5914-15CA-4430-8681-5267C52179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E71F9E0-7A19-12D1-44C4-276B028274A3}"/>
              </a:ext>
            </a:extLst>
          </p:cNvPr>
          <p:cNvSpPr txBox="1">
            <a:spLocks/>
          </p:cNvSpPr>
          <p:nvPr/>
        </p:nvSpPr>
        <p:spPr>
          <a:xfrm>
            <a:off x="11071192" y="6446958"/>
            <a:ext cx="51416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E23626-B7AC-484C-922E-CF88677BAA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27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7FA43-3920-4ED8-A2F3-5D950BCA1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8D0524-2B41-4D68-B4CE-4929EA109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2900" y="6460854"/>
            <a:ext cx="460899" cy="365125"/>
          </a:xfrm>
          <a:prstGeom prst="rect">
            <a:avLst/>
          </a:prstGeom>
        </p:spPr>
        <p:txBody>
          <a:bodyPr/>
          <a:lstStyle/>
          <a:p>
            <a:fld id="{65FC5914-15CA-4430-8681-5267C5217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5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4C26A7-7367-4DA3-B41B-6A3D7AFE0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5146" y="6460854"/>
            <a:ext cx="478654" cy="365125"/>
          </a:xfrm>
          <a:prstGeom prst="rect">
            <a:avLst/>
          </a:prstGeom>
        </p:spPr>
        <p:txBody>
          <a:bodyPr/>
          <a:lstStyle/>
          <a:p>
            <a:fld id="{65FC5914-15CA-4430-8681-5267C5217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4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D33E0-66DF-44F7-9FC1-CEE5A349CCA4}"/>
              </a:ext>
            </a:extLst>
          </p:cNvPr>
          <p:cNvSpPr/>
          <p:nvPr/>
        </p:nvSpPr>
        <p:spPr>
          <a:xfrm>
            <a:off x="11958220" y="0"/>
            <a:ext cx="233779" cy="6858000"/>
          </a:xfrm>
          <a:prstGeom prst="rect">
            <a:avLst/>
          </a:prstGeom>
          <a:solidFill>
            <a:srgbClr val="002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8D284A-7A97-418C-87A3-CD4EF964A60F}"/>
              </a:ext>
            </a:extLst>
          </p:cNvPr>
          <p:cNvSpPr/>
          <p:nvPr/>
        </p:nvSpPr>
        <p:spPr>
          <a:xfrm>
            <a:off x="11724440" y="0"/>
            <a:ext cx="233779" cy="6858000"/>
          </a:xfrm>
          <a:prstGeom prst="rect">
            <a:avLst/>
          </a:prstGeom>
          <a:solidFill>
            <a:srgbClr val="00AC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EB4E1-DD6C-46C3-8B42-392ECE36E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80" y="157113"/>
            <a:ext cx="11351577" cy="6546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2962E-9CC9-4418-A154-E5942DD8A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781" y="991123"/>
            <a:ext cx="11351578" cy="5276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CE7829-8FDE-3CF1-8B97-9B82DA997137}"/>
              </a:ext>
            </a:extLst>
          </p:cNvPr>
          <p:cNvSpPr txBox="1"/>
          <p:nvPr/>
        </p:nvSpPr>
        <p:spPr>
          <a:xfrm>
            <a:off x="5184055" y="6541922"/>
            <a:ext cx="145103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© 2024 Port of Virginia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077CCF5-D405-437D-26D6-662A21C0BA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1192" y="6446958"/>
            <a:ext cx="514165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65FC5914-15CA-4430-8681-5267C521797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logo for a port&#10;&#10;Description automatically generated">
            <a:extLst>
              <a:ext uri="{FF2B5EF4-FFF2-40B4-BE49-F238E27FC236}">
                <a16:creationId xmlns:a16="http://schemas.microsoft.com/office/drawing/2014/main" id="{92287F6F-E830-EAFB-ED2A-9F779F384E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4" b="11857"/>
          <a:stretch/>
        </p:blipFill>
        <p:spPr>
          <a:xfrm>
            <a:off x="340125" y="6275006"/>
            <a:ext cx="1283219" cy="54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1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63D5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63D59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63D59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63D59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63D5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63D5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146D9-CFB3-D014-F09B-D547927D1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0027" y="134470"/>
            <a:ext cx="7972697" cy="166594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63D59"/>
                </a:solidFill>
              </a:rPr>
              <a:t>Root Cause Analysis Executive Summary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0DB4C2-D412-66C5-D791-66970A0D6E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0394" y="1866293"/>
            <a:ext cx="7972697" cy="104261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[Enter Event Description Here]</a:t>
            </a:r>
          </a:p>
          <a:p>
            <a:r>
              <a:rPr lang="en-US" dirty="0">
                <a:solidFill>
                  <a:srgbClr val="FF0000"/>
                </a:solidFill>
              </a:rPr>
              <a:t>[Enter Name and Date]</a:t>
            </a:r>
          </a:p>
        </p:txBody>
      </p:sp>
      <p:pic>
        <p:nvPicPr>
          <p:cNvPr id="4" name="Picture 2" descr="While many ports suffer congestion, The Port of Virginia remains fluid |  AJOT.COM">
            <a:extLst>
              <a:ext uri="{FF2B5EF4-FFF2-40B4-BE49-F238E27FC236}">
                <a16:creationId xmlns:a16="http://schemas.microsoft.com/office/drawing/2014/main" id="{824D9C0E-7066-5278-2B04-076D4E1A5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679" y="2974788"/>
            <a:ext cx="4048126" cy="323850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681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8024E-4ADE-F979-EFBF-834B4626D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30FCC-05CE-E8C9-D8E0-AF0C3F4D3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Open the floor for questions and discussion.</a:t>
            </a:r>
          </a:p>
          <a:p>
            <a:r>
              <a:rPr lang="en-US" dirty="0">
                <a:solidFill>
                  <a:srgbClr val="FF0000"/>
                </a:solidFill>
              </a:rPr>
              <a:t>Commitment to ‘Next Steps’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5" name="Picture 4" descr="A hand holding a sign&#10;&#10;Description automatically generated">
            <a:extLst>
              <a:ext uri="{FF2B5EF4-FFF2-40B4-BE49-F238E27FC236}">
                <a16:creationId xmlns:a16="http://schemas.microsoft.com/office/drawing/2014/main" id="{8312A990-5E94-9A8B-EBF8-BF45D2D73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19" y="2033781"/>
            <a:ext cx="4784400" cy="31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73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6C316-2859-6A73-7252-695103CCD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Contact Information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CCCC4-E969-15E5-90B7-D3AE72B2B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81" y="991123"/>
            <a:ext cx="4858172" cy="5276511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Provide your contact information for follow-up questions or discussions.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finger pointing at a button&#10;&#10;Description automatically generated">
            <a:extLst>
              <a:ext uri="{FF2B5EF4-FFF2-40B4-BE49-F238E27FC236}">
                <a16:creationId xmlns:a16="http://schemas.microsoft.com/office/drawing/2014/main" id="{445BA816-43EE-9C1E-12D5-718727698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568" y="991123"/>
            <a:ext cx="4858171" cy="4318913"/>
          </a:xfrm>
          <a:prstGeom prst="round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0554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937FB-08BC-AD75-423D-B17E59D66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D4E3B-243E-3F3C-820F-84D8A4BE8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81" y="991123"/>
            <a:ext cx="5503631" cy="5276511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Express gratitude for the audience's time and attention.</a:t>
            </a:r>
          </a:p>
          <a:p>
            <a:endParaRPr lang="en-US" dirty="0"/>
          </a:p>
        </p:txBody>
      </p:sp>
      <p:pic>
        <p:nvPicPr>
          <p:cNvPr id="5" name="Picture 4" descr="A tablet with a note and a cup of coffee&#10;&#10;Description automatically generated">
            <a:extLst>
              <a:ext uri="{FF2B5EF4-FFF2-40B4-BE49-F238E27FC236}">
                <a16:creationId xmlns:a16="http://schemas.microsoft.com/office/drawing/2014/main" id="{154B9D0D-4936-7F0C-DA28-3A9F7DF30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94418"/>
            <a:ext cx="5105850" cy="3405602"/>
          </a:xfrm>
          <a:prstGeom prst="round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0166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75224-897E-BFBC-8A67-F78155093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09FAF-D0D8-5AD7-3EA6-8655E6673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81" y="1183341"/>
            <a:ext cx="5638101" cy="5084293"/>
          </a:xfrm>
        </p:spPr>
        <p:txBody>
          <a:bodyPr/>
          <a:lstStyle/>
          <a:p>
            <a:pPr>
              <a:buClr>
                <a:srgbClr val="004C8A"/>
              </a:buClr>
            </a:pPr>
            <a:r>
              <a:rPr lang="en-US" sz="2800" dirty="0"/>
              <a:t>Introduction &amp; Summary of Analytical Process Used</a:t>
            </a:r>
          </a:p>
          <a:p>
            <a:pPr>
              <a:buClr>
                <a:srgbClr val="004C8A"/>
              </a:buClr>
            </a:pPr>
            <a:r>
              <a:rPr lang="en-US" sz="2800" dirty="0"/>
              <a:t>Event Background</a:t>
            </a:r>
          </a:p>
          <a:p>
            <a:pPr>
              <a:buClr>
                <a:srgbClr val="004C8A"/>
              </a:buClr>
            </a:pPr>
            <a:r>
              <a:rPr lang="en-US" sz="2800" dirty="0"/>
              <a:t>RCA Team and Methodology</a:t>
            </a:r>
          </a:p>
          <a:p>
            <a:pPr>
              <a:buClr>
                <a:srgbClr val="004C8A"/>
              </a:buClr>
            </a:pPr>
            <a:r>
              <a:rPr lang="en-US" sz="2800" dirty="0"/>
              <a:t>Findings</a:t>
            </a:r>
          </a:p>
          <a:p>
            <a:pPr>
              <a:buClr>
                <a:srgbClr val="004C8A"/>
              </a:buClr>
            </a:pPr>
            <a:r>
              <a:rPr lang="en-US" sz="2800" dirty="0"/>
              <a:t>Corrective Actions</a:t>
            </a:r>
          </a:p>
          <a:p>
            <a:pPr>
              <a:buClr>
                <a:srgbClr val="004C8A"/>
              </a:buClr>
            </a:pPr>
            <a:r>
              <a:rPr lang="en-US" sz="2800" dirty="0"/>
              <a:t>Implementation/Execution Plan</a:t>
            </a:r>
          </a:p>
          <a:p>
            <a:pPr>
              <a:buClr>
                <a:srgbClr val="004C8A"/>
              </a:buClr>
            </a:pPr>
            <a:r>
              <a:rPr lang="en-US" sz="2800" dirty="0"/>
              <a:t>Conclusion</a:t>
            </a:r>
            <a:endParaRPr lang="en-US" dirty="0"/>
          </a:p>
          <a:p>
            <a:pPr>
              <a:buClr>
                <a:srgbClr val="004C8A"/>
              </a:buClr>
            </a:pPr>
            <a:r>
              <a:rPr lang="en-US" sz="2800" dirty="0"/>
              <a:t>Acknowledgments</a:t>
            </a:r>
          </a:p>
          <a:p>
            <a:endParaRPr lang="en-US" dirty="0"/>
          </a:p>
        </p:txBody>
      </p:sp>
      <p:pic>
        <p:nvPicPr>
          <p:cNvPr id="5" name="Picture 4" descr="A hand writing on a transparent screen&#10;&#10;Description automatically generated">
            <a:extLst>
              <a:ext uri="{FF2B5EF4-FFF2-40B4-BE49-F238E27FC236}">
                <a16:creationId xmlns:a16="http://schemas.microsoft.com/office/drawing/2014/main" id="{4FDBBD30-6B16-9F3B-B79D-4E7F654C0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82" y="1091789"/>
            <a:ext cx="5647804" cy="3202305"/>
          </a:xfrm>
          <a:prstGeom prst="round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6202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5258D-24EC-FE73-5651-D583986AD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81371-4691-6494-499D-B11A5E879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81" y="991123"/>
            <a:ext cx="5171937" cy="5276511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[</a:t>
            </a:r>
            <a:r>
              <a:rPr lang="en-US" sz="2800" dirty="0">
                <a:solidFill>
                  <a:srgbClr val="FF0000"/>
                </a:solidFill>
              </a:rPr>
              <a:t>Briefly introduce the presentation and its purpose. Summarize the Root Cause System Used]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uzzle piece missing from the middle of a green surface&#10;&#10;Description automatically generated">
            <a:extLst>
              <a:ext uri="{FF2B5EF4-FFF2-40B4-BE49-F238E27FC236}">
                <a16:creationId xmlns:a16="http://schemas.microsoft.com/office/drawing/2014/main" id="{56E4153C-27F0-0FBE-535C-A34D07B1A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772" y="991123"/>
            <a:ext cx="4870128" cy="3652595"/>
          </a:xfrm>
          <a:prstGeom prst="round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2319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038A1-1075-2F2D-434A-2075DDC61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Event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9BF60-38E0-7545-E394-B9DC18B0A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Describe the event, including:</a:t>
            </a:r>
          </a:p>
          <a:p>
            <a:r>
              <a:rPr lang="en-US" sz="2800" dirty="0">
                <a:solidFill>
                  <a:srgbClr val="FF0000"/>
                </a:solidFill>
              </a:rPr>
              <a:t>Date/Time/Location</a:t>
            </a:r>
          </a:p>
          <a:p>
            <a:r>
              <a:rPr lang="en-US" sz="2800" dirty="0">
                <a:solidFill>
                  <a:srgbClr val="FF0000"/>
                </a:solidFill>
              </a:rPr>
              <a:t>Immediate Interim Actions Taken</a:t>
            </a:r>
          </a:p>
        </p:txBody>
      </p:sp>
      <p:pic>
        <p:nvPicPr>
          <p:cNvPr id="9" name="Picture 8" descr="Several metal parts on a table&#10;&#10;Description automatically generated">
            <a:extLst>
              <a:ext uri="{FF2B5EF4-FFF2-40B4-BE49-F238E27FC236}">
                <a16:creationId xmlns:a16="http://schemas.microsoft.com/office/drawing/2014/main" id="{2A30E44C-1032-ADA0-859A-F587CEBFE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905" y="1241610"/>
            <a:ext cx="4787153" cy="3590365"/>
          </a:xfrm>
          <a:prstGeom prst="round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5C1FFF-5866-2BE8-D645-708A5726B5AB}"/>
              </a:ext>
            </a:extLst>
          </p:cNvPr>
          <p:cNvSpPr txBox="1"/>
          <p:nvPr/>
        </p:nvSpPr>
        <p:spPr>
          <a:xfrm>
            <a:off x="6660777" y="5082462"/>
            <a:ext cx="4395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Replace with Photo of the Event if Applicable</a:t>
            </a:r>
          </a:p>
        </p:txBody>
      </p:sp>
    </p:spTree>
    <p:extLst>
      <p:ext uri="{BB962C8B-B14F-4D97-AF65-F5344CB8AC3E}">
        <p14:creationId xmlns:p14="http://schemas.microsoft.com/office/powerpoint/2010/main" val="3412993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A5044-0A61-480F-BBA4-F8959D86D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RCA Team and Process 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0F8C0-295F-0FB0-530B-DEACDE4BD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81" y="991123"/>
            <a:ext cx="4687843" cy="5276511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Introduce the RCA team members and their roles</a:t>
            </a:r>
          </a:p>
          <a:p>
            <a:r>
              <a:rPr lang="en-US" dirty="0">
                <a:solidFill>
                  <a:srgbClr val="FF0000"/>
                </a:solidFill>
              </a:rPr>
              <a:t>Explain the process used, such as data collection, timeline analysis, logic tree reconstruction, interviews, and identification of physical, human, and latent root causes</a:t>
            </a:r>
          </a:p>
          <a:p>
            <a:endParaRPr lang="en-US" dirty="0"/>
          </a:p>
        </p:txBody>
      </p:sp>
      <p:pic>
        <p:nvPicPr>
          <p:cNvPr id="5" name="Picture 4" descr="A group of people wearing safety vests and helmets&#10;&#10;Description automatically generated">
            <a:extLst>
              <a:ext uri="{FF2B5EF4-FFF2-40B4-BE49-F238E27FC236}">
                <a16:creationId xmlns:a16="http://schemas.microsoft.com/office/drawing/2014/main" id="{078854B5-FD38-8328-C2C7-8005BE64D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10879"/>
            <a:ext cx="5070156" cy="3371654"/>
          </a:xfrm>
          <a:prstGeom prst="round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6343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DF8FA-026C-D6F7-BC79-537D98E71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RCA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58A33-BB3E-C005-7AC2-93C47BA6E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81" y="991123"/>
            <a:ext cx="5539490" cy="5276511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Physical roots</a:t>
            </a:r>
          </a:p>
          <a:p>
            <a:r>
              <a:rPr lang="en-US" dirty="0">
                <a:solidFill>
                  <a:srgbClr val="FF0000"/>
                </a:solidFill>
              </a:rPr>
              <a:t>Human roots</a:t>
            </a:r>
          </a:p>
          <a:p>
            <a:r>
              <a:rPr lang="en-US" dirty="0">
                <a:solidFill>
                  <a:srgbClr val="FF0000"/>
                </a:solidFill>
              </a:rPr>
              <a:t>Latent/systemic roots</a:t>
            </a:r>
          </a:p>
          <a:p>
            <a:r>
              <a:rPr lang="en-US" dirty="0">
                <a:solidFill>
                  <a:srgbClr val="FF0000"/>
                </a:solidFill>
              </a:rPr>
              <a:t>Contributing factors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Handout Verification Log </a:t>
            </a:r>
            <a:r>
              <a:rPr lang="en-US" dirty="0">
                <a:solidFill>
                  <a:srgbClr val="FF0000"/>
                </a:solidFill>
              </a:rPr>
              <a:t>(prior to tree presentation)</a:t>
            </a:r>
          </a:p>
          <a:p>
            <a:r>
              <a:rPr lang="en-US" dirty="0">
                <a:solidFill>
                  <a:srgbClr val="FF0000"/>
                </a:solidFill>
              </a:rPr>
              <a:t>Present a single ‘Path to Failure’ leg of the logic tree</a:t>
            </a:r>
          </a:p>
          <a:p>
            <a:r>
              <a:rPr lang="en-US" dirty="0">
                <a:solidFill>
                  <a:srgbClr val="FF0000"/>
                </a:solidFill>
              </a:rPr>
              <a:t>List the identified root causes identified.</a:t>
            </a:r>
          </a:p>
          <a:p>
            <a:r>
              <a:rPr lang="en-US" dirty="0">
                <a:solidFill>
                  <a:srgbClr val="FF0000"/>
                </a:solidFill>
              </a:rPr>
              <a:t>Use visuals, props (i.e. –failed component) or diagrams to keep the audience engaged in the presentation</a:t>
            </a:r>
          </a:p>
          <a:p>
            <a:endParaRPr lang="en-US" dirty="0"/>
          </a:p>
        </p:txBody>
      </p:sp>
      <p:pic>
        <p:nvPicPr>
          <p:cNvPr id="4098" name="Picture 2" descr="Findings Stock Illustrations – 1,325 Findings Stock Illustrations, Vectors  &amp; Clipart - Dreamstime">
            <a:extLst>
              <a:ext uri="{FF2B5EF4-FFF2-40B4-BE49-F238E27FC236}">
                <a16:creationId xmlns:a16="http://schemas.microsoft.com/office/drawing/2014/main" id="{A20F996F-16C0-5804-3BFB-28694A117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42" y="892511"/>
            <a:ext cx="5625915" cy="3164577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242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3E99F-C9AB-E634-C22C-A4690C179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Corrective Actions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480DA65-CFBA-00AC-9029-F7D7717478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621698"/>
              </p:ext>
            </p:extLst>
          </p:nvPr>
        </p:nvGraphicFramePr>
        <p:xfrm>
          <a:off x="681317" y="903793"/>
          <a:ext cx="10632141" cy="5364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64338">
                  <a:extLst>
                    <a:ext uri="{9D8B030D-6E8A-4147-A177-3AD203B41FA5}">
                      <a16:colId xmlns:a16="http://schemas.microsoft.com/office/drawing/2014/main" val="3943821087"/>
                    </a:ext>
                  </a:extLst>
                </a:gridCol>
                <a:gridCol w="902227">
                  <a:extLst>
                    <a:ext uri="{9D8B030D-6E8A-4147-A177-3AD203B41FA5}">
                      <a16:colId xmlns:a16="http://schemas.microsoft.com/office/drawing/2014/main" val="534420298"/>
                    </a:ext>
                  </a:extLst>
                </a:gridCol>
                <a:gridCol w="4329593">
                  <a:extLst>
                    <a:ext uri="{9D8B030D-6E8A-4147-A177-3AD203B41FA5}">
                      <a16:colId xmlns:a16="http://schemas.microsoft.com/office/drawing/2014/main" val="3157293818"/>
                    </a:ext>
                  </a:extLst>
                </a:gridCol>
                <a:gridCol w="1566434">
                  <a:extLst>
                    <a:ext uri="{9D8B030D-6E8A-4147-A177-3AD203B41FA5}">
                      <a16:colId xmlns:a16="http://schemas.microsoft.com/office/drawing/2014/main" val="705898"/>
                    </a:ext>
                  </a:extLst>
                </a:gridCol>
                <a:gridCol w="991751">
                  <a:extLst>
                    <a:ext uri="{9D8B030D-6E8A-4147-A177-3AD203B41FA5}">
                      <a16:colId xmlns:a16="http://schemas.microsoft.com/office/drawing/2014/main" val="374471366"/>
                    </a:ext>
                  </a:extLst>
                </a:gridCol>
                <a:gridCol w="1177798">
                  <a:extLst>
                    <a:ext uri="{9D8B030D-6E8A-4147-A177-3AD203B41FA5}">
                      <a16:colId xmlns:a16="http://schemas.microsoft.com/office/drawing/2014/main" val="2556635921"/>
                    </a:ext>
                  </a:extLst>
                </a:gridCol>
              </a:tblGrid>
              <a:tr h="444310">
                <a:tc>
                  <a:txBody>
                    <a:bodyPr/>
                    <a:lstStyle/>
                    <a:p>
                      <a:r>
                        <a:rPr lang="en-US" sz="1200" dirty="0"/>
                        <a:t>Identified Root Cause</a:t>
                      </a:r>
                    </a:p>
                  </a:txBody>
                  <a:tcPr marL="121920" marR="121920" marT="60960" marB="60960">
                    <a:solidFill>
                      <a:srgbClr val="FF82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P, H, or L*</a:t>
                      </a:r>
                    </a:p>
                  </a:txBody>
                  <a:tcPr marL="121920" marR="121920" marT="60960" marB="60960">
                    <a:solidFill>
                      <a:srgbClr val="FF82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Suggested Corrective Actions</a:t>
                      </a:r>
                    </a:p>
                  </a:txBody>
                  <a:tcPr marL="121920" marR="121920" marT="60960" marB="60960">
                    <a:solidFill>
                      <a:srgbClr val="FF82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Resp</a:t>
                      </a:r>
                    </a:p>
                  </a:txBody>
                  <a:tcPr marL="121920" marR="121920" marT="60960" marB="60960">
                    <a:solidFill>
                      <a:srgbClr val="FF82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Due Date</a:t>
                      </a:r>
                    </a:p>
                  </a:txBody>
                  <a:tcPr marL="121920" marR="121920" marT="60960" marB="60960">
                    <a:solidFill>
                      <a:srgbClr val="FF82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Completion Date</a:t>
                      </a:r>
                    </a:p>
                  </a:txBody>
                  <a:tcPr marL="121920" marR="121920" marT="60960" marB="60960">
                    <a:solidFill>
                      <a:srgbClr val="FF8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699170"/>
                  </a:ext>
                </a:extLst>
              </a:tr>
              <a:tr h="44431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996173911"/>
                  </a:ext>
                </a:extLst>
              </a:tr>
              <a:tr h="44431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297245113"/>
                  </a:ext>
                </a:extLst>
              </a:tr>
              <a:tr h="44431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443425793"/>
                  </a:ext>
                </a:extLst>
              </a:tr>
              <a:tr h="44431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405564609"/>
                  </a:ext>
                </a:extLst>
              </a:tr>
              <a:tr h="44431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322131919"/>
                  </a:ext>
                </a:extLst>
              </a:tr>
              <a:tr h="44431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126071563"/>
                  </a:ext>
                </a:extLst>
              </a:tr>
              <a:tr h="44431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167961843"/>
                  </a:ext>
                </a:extLst>
              </a:tr>
              <a:tr h="44431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535091590"/>
                  </a:ext>
                </a:extLst>
              </a:tr>
              <a:tr h="44431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688087869"/>
                  </a:ext>
                </a:extLst>
              </a:tr>
              <a:tr h="44431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72589103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E716626-4FFA-C4E0-B3AA-41EED0741C61}"/>
              </a:ext>
            </a:extLst>
          </p:cNvPr>
          <p:cNvSpPr txBox="1"/>
          <p:nvPr/>
        </p:nvSpPr>
        <p:spPr>
          <a:xfrm>
            <a:off x="8045465" y="6360267"/>
            <a:ext cx="5111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*P,H, or L = Physical, Human, or Latent Root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B2E2BFF-6F14-5D11-2C95-D01C98240472}"/>
              </a:ext>
            </a:extLst>
          </p:cNvPr>
          <p:cNvSpPr/>
          <p:nvPr/>
        </p:nvSpPr>
        <p:spPr>
          <a:xfrm>
            <a:off x="6473861" y="3586033"/>
            <a:ext cx="5111496" cy="2774385"/>
          </a:xfrm>
          <a:prstGeom prst="roundRect">
            <a:avLst/>
          </a:prstGeom>
          <a:solidFill>
            <a:srgbClr val="FF82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Corrective Action Presentation Tips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 specific actions to address each root cause.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Include responsible parties and deadlines.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as many different methods of visualization as possible with the audience (logic tree, pass failed parts around, videos, etc.)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192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1FAFF-BEC3-243E-DD9D-9457CE9D0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0BCD7-D99D-6192-5D8A-FD6EA0E9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81" y="991123"/>
            <a:ext cx="5799466" cy="5276511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Summarize the findings, recommendations, and the importance of the RCA.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Emphasize the need for continuous monitoring and improvement.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hand writing on a notebook&#10;&#10;Description automatically generated">
            <a:extLst>
              <a:ext uri="{FF2B5EF4-FFF2-40B4-BE49-F238E27FC236}">
                <a16:creationId xmlns:a16="http://schemas.microsoft.com/office/drawing/2014/main" id="{9E6D6067-E539-70E5-FC06-0C4CAB47B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693" y="991123"/>
            <a:ext cx="4944566" cy="3298026"/>
          </a:xfrm>
          <a:prstGeom prst="round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2242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316AA-2E21-9CAE-7723-F24FC1ACE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Acknowledgments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FA138-B102-FCAB-2143-BBA97E266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81" y="991123"/>
            <a:ext cx="6839372" cy="5276511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Express gratitude to individuals and departments that contributed to the analysis.</a:t>
            </a:r>
          </a:p>
          <a:p>
            <a:endParaRPr lang="en-US" dirty="0"/>
          </a:p>
        </p:txBody>
      </p:sp>
      <p:pic>
        <p:nvPicPr>
          <p:cNvPr id="3074" name="Picture 2" descr="The Importance of Employee Recognition – Patent Heirloom">
            <a:extLst>
              <a:ext uri="{FF2B5EF4-FFF2-40B4-BE49-F238E27FC236}">
                <a16:creationId xmlns:a16="http://schemas.microsoft.com/office/drawing/2014/main" id="{C20CCC7D-0BED-7D74-7831-81D5C6893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434" y="1722904"/>
            <a:ext cx="5125571" cy="3844178"/>
          </a:xfrm>
          <a:prstGeom prst="round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22161"/>
      </p:ext>
    </p:extLst>
  </p:cSld>
  <p:clrMapOvr>
    <a:masterClrMapping/>
  </p:clrMapOvr>
</p:sld>
</file>

<file path=ppt/theme/theme1.xml><?xml version="1.0" encoding="utf-8"?>
<a:theme xmlns:a="http://schemas.openxmlformats.org/drawingml/2006/main" name="Prelical_Theme_Oct_2023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44925"/>
      </a:accent1>
      <a:accent2>
        <a:srgbClr val="F15A26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lical_Theme_Oct_2023" id="{D46A3D97-9779-4E26-9F40-F675A6639D69}" vid="{D4F4D0A1-71F2-40E0-9525-679C6D781A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Prelical_Theme_Oct_2023</Template>
  <TotalTime>145</TotalTime>
  <Words>342</Words>
  <Application>Microsoft Office PowerPoint</Application>
  <PresentationFormat>Widescreen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Prelical_Theme_Oct_2023</vt:lpstr>
      <vt:lpstr>Root Cause Analysis Executive Summary</vt:lpstr>
      <vt:lpstr>Agenda</vt:lpstr>
      <vt:lpstr>Introduction</vt:lpstr>
      <vt:lpstr>Event Background</vt:lpstr>
      <vt:lpstr>RCA Team and Process Used</vt:lpstr>
      <vt:lpstr>RCA Findings</vt:lpstr>
      <vt:lpstr>Corrective Actions</vt:lpstr>
      <vt:lpstr>Conclusion</vt:lpstr>
      <vt:lpstr>Acknowledgments</vt:lpstr>
      <vt:lpstr>Questions</vt:lpstr>
      <vt:lpstr>Contact Information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Kenneth Latino</dc:creator>
  <cp:lastModifiedBy>Kenneth Latino</cp:lastModifiedBy>
  <cp:revision>2</cp:revision>
  <dcterms:created xsi:type="dcterms:W3CDTF">2023-11-06T16:11:07Z</dcterms:created>
  <dcterms:modified xsi:type="dcterms:W3CDTF">2024-01-31T21:58:58Z</dcterms:modified>
</cp:coreProperties>
</file>