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777B"/>
    <a:srgbClr val="5A86B1"/>
    <a:srgbClr val="5789B7"/>
    <a:srgbClr val="00ACBA"/>
    <a:srgbClr val="002E4B"/>
    <a:srgbClr val="023B5D"/>
    <a:srgbClr val="063D59"/>
    <a:srgbClr val="EF3C43"/>
    <a:srgbClr val="FFFBFB"/>
    <a:srgbClr val="39A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Latino" userId="094c9f79-3a73-46bf-bad6-6a6449d4b04d" providerId="ADAL" clId="{6784E217-AD35-4ABA-8083-C7F9C2D3CADF}"/>
    <pc:docChg chg="custSel modSld modMainMaster">
      <pc:chgData name="Kenneth Latino" userId="094c9f79-3a73-46bf-bad6-6a6449d4b04d" providerId="ADAL" clId="{6784E217-AD35-4ABA-8083-C7F9C2D3CADF}" dt="2024-05-07T15:57:43.105" v="1" actId="14826"/>
      <pc:docMkLst>
        <pc:docMk/>
      </pc:docMkLst>
      <pc:sldChg chg="modSp">
        <pc:chgData name="Kenneth Latino" userId="094c9f79-3a73-46bf-bad6-6a6449d4b04d" providerId="ADAL" clId="{6784E217-AD35-4ABA-8083-C7F9C2D3CADF}" dt="2024-05-07T15:57:43.105" v="1" actId="14826"/>
        <pc:sldMkLst>
          <pc:docMk/>
          <pc:sldMk cId="537681007" sldId="256"/>
        </pc:sldMkLst>
        <pc:picChg chg="mod">
          <ac:chgData name="Kenneth Latino" userId="094c9f79-3a73-46bf-bad6-6a6449d4b04d" providerId="ADAL" clId="{6784E217-AD35-4ABA-8083-C7F9C2D3CADF}" dt="2024-05-07T15:57:43.105" v="1" actId="14826"/>
          <ac:picMkLst>
            <pc:docMk/>
            <pc:sldMk cId="537681007" sldId="256"/>
            <ac:picMk id="4" creationId="{824D9C0E-7066-5278-2B04-076D4E1A5D07}"/>
          </ac:picMkLst>
        </pc:picChg>
      </pc:sldChg>
      <pc:sldMasterChg chg="modSldLayout">
        <pc:chgData name="Kenneth Latino" userId="094c9f79-3a73-46bf-bad6-6a6449d4b04d" providerId="ADAL" clId="{6784E217-AD35-4ABA-8083-C7F9C2D3CADF}" dt="2024-05-07T15:32:35.971" v="0" actId="478"/>
        <pc:sldMasterMkLst>
          <pc:docMk/>
          <pc:sldMasterMk cId="952218955" sldId="2147483660"/>
        </pc:sldMasterMkLst>
        <pc:sldLayoutChg chg="delSp mod">
          <pc:chgData name="Kenneth Latino" userId="094c9f79-3a73-46bf-bad6-6a6449d4b04d" providerId="ADAL" clId="{6784E217-AD35-4ABA-8083-C7F9C2D3CADF}" dt="2024-05-07T15:32:35.971" v="0" actId="478"/>
          <pc:sldLayoutMkLst>
            <pc:docMk/>
            <pc:sldMasterMk cId="952218955" sldId="2147483660"/>
            <pc:sldLayoutMk cId="3094427979" sldId="2147483662"/>
          </pc:sldLayoutMkLst>
          <pc:spChg chg="del">
            <ac:chgData name="Kenneth Latino" userId="094c9f79-3a73-46bf-bad6-6a6449d4b04d" providerId="ADAL" clId="{6784E217-AD35-4ABA-8083-C7F9C2D3CADF}" dt="2024-05-07T15:32:35.971" v="0" actId="478"/>
            <ac:spMkLst>
              <pc:docMk/>
              <pc:sldMasterMk cId="952218955" sldId="2147483660"/>
              <pc:sldLayoutMk cId="3094427979" sldId="2147483662"/>
              <ac:spMk id="6" creationId="{E373C124-3AAA-4F88-855C-9EC8A2391469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00B1-19AF-436B-BDD4-6B863947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972697" cy="2387600"/>
          </a:xfrm>
        </p:spPr>
        <p:txBody>
          <a:bodyPr anchor="b"/>
          <a:lstStyle>
            <a:lvl1pPr algn="ctr">
              <a:defRPr sz="6000" b="1">
                <a:solidFill>
                  <a:srgbClr val="5789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16AAB-0D83-4E30-80BD-87BDD29A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9726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B114-2560-40A0-B8FF-B5F515F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634" y="6460854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3463-CBFA-43A2-B9F2-A644023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4331-AF0F-4BC9-8A49-76BD7010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C8A"/>
              </a:buClr>
              <a:defRPr/>
            </a:lvl1pPr>
            <a:lvl2pPr>
              <a:buClr>
                <a:srgbClr val="FF82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71F9E0-7A19-12D1-44C4-276B028274A3}"/>
              </a:ext>
            </a:extLst>
          </p:cNvPr>
          <p:cNvSpPr txBox="1">
            <a:spLocks/>
          </p:cNvSpPr>
          <p:nvPr/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E23626-B7AC-484C-922E-CF88677BAA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FA43-3920-4ED8-A2F3-5D950BCA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D0524-2B41-4D68-B4CE-4929EA1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2900" y="6460854"/>
            <a:ext cx="460899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26A7-7367-4DA3-B41B-6A3D7AFE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5146" y="6460854"/>
            <a:ext cx="478654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D33E0-66DF-44F7-9FC1-CEE5A349CCA4}"/>
              </a:ext>
            </a:extLst>
          </p:cNvPr>
          <p:cNvSpPr/>
          <p:nvPr/>
        </p:nvSpPr>
        <p:spPr>
          <a:xfrm>
            <a:off x="11958220" y="0"/>
            <a:ext cx="233779" cy="6858000"/>
          </a:xfrm>
          <a:prstGeom prst="rect">
            <a:avLst/>
          </a:prstGeom>
          <a:solidFill>
            <a:srgbClr val="757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D284A-7A97-418C-87A3-CD4EF964A60F}"/>
              </a:ext>
            </a:extLst>
          </p:cNvPr>
          <p:cNvSpPr/>
          <p:nvPr/>
        </p:nvSpPr>
        <p:spPr>
          <a:xfrm>
            <a:off x="11724440" y="0"/>
            <a:ext cx="233779" cy="6858000"/>
          </a:xfrm>
          <a:prstGeom prst="rect">
            <a:avLst/>
          </a:prstGeom>
          <a:solidFill>
            <a:srgbClr val="5A8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EB4E1-DD6C-46C3-8B42-392ECE36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0" y="157113"/>
            <a:ext cx="11351577" cy="65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962E-9CC9-4418-A154-E5942DD8A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81" y="991123"/>
            <a:ext cx="11351578" cy="527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E7829-8FDE-3CF1-8B97-9B82DA997137}"/>
              </a:ext>
            </a:extLst>
          </p:cNvPr>
          <p:cNvSpPr txBox="1"/>
          <p:nvPr/>
        </p:nvSpPr>
        <p:spPr>
          <a:xfrm>
            <a:off x="5042992" y="6541922"/>
            <a:ext cx="17331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© 2024 Western Midstream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77CCF5-D405-437D-26D6-662A21C0B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86918E-98CC-E0C3-6416-84CD0A8DD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9" b="36735"/>
          <a:stretch/>
        </p:blipFill>
        <p:spPr>
          <a:xfrm>
            <a:off x="94700" y="6170388"/>
            <a:ext cx="3886673" cy="55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A86B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63D5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63D59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63D59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63D5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63D59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46D9-CFB3-D014-F09B-D547927D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027" y="134470"/>
            <a:ext cx="7972697" cy="166594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63D59"/>
                </a:solidFill>
              </a:rPr>
              <a:t>Root Cause Analysis Executive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DB4C2-D412-66C5-D791-66970A0D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94" y="1866293"/>
            <a:ext cx="7972697" cy="10426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[Enter Event Description Here]</a:t>
            </a:r>
          </a:p>
          <a:p>
            <a:r>
              <a:rPr lang="en-US" dirty="0">
                <a:solidFill>
                  <a:srgbClr val="FF0000"/>
                </a:solidFill>
              </a:rPr>
              <a:t>[Enter Name and Date]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24D9C0E-7066-5278-2B04-076D4E1A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12679" y="3244400"/>
            <a:ext cx="4048126" cy="2699277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024E-4ADE-F979-EFBF-834B4626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30FCC-05CE-E8C9-D8E0-AF0C3F4D3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Open the floor for questions and discussion.</a:t>
            </a:r>
          </a:p>
          <a:p>
            <a:r>
              <a:rPr lang="en-US" dirty="0">
                <a:solidFill>
                  <a:srgbClr val="FF0000"/>
                </a:solidFill>
              </a:rPr>
              <a:t>Commitment to ‘Next Steps’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A hand holding a sign&#10;&#10;Description automatically generated">
            <a:extLst>
              <a:ext uri="{FF2B5EF4-FFF2-40B4-BE49-F238E27FC236}">
                <a16:creationId xmlns:a16="http://schemas.microsoft.com/office/drawing/2014/main" id="{8312A990-5E94-9A8B-EBF8-BF45D2D73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19" y="2033781"/>
            <a:ext cx="4784400" cy="31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C316-2859-6A73-7252-695103CC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Contact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CCC4-E969-15E5-90B7-D3AE72B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8581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Provide your contact information for follow-up questions or discussions.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finger pointing at a button&#10;&#10;Description automatically generated">
            <a:extLst>
              <a:ext uri="{FF2B5EF4-FFF2-40B4-BE49-F238E27FC236}">
                <a16:creationId xmlns:a16="http://schemas.microsoft.com/office/drawing/2014/main" id="{445BA816-43EE-9C1E-12D5-718727698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68" y="991123"/>
            <a:ext cx="4858171" cy="4318913"/>
          </a:xfrm>
          <a:prstGeom prst="round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5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7FB-08BC-AD75-423D-B17E59D6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4E3B-243E-3F3C-820F-84D8A4BE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03631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for the audience's time and attention.</a:t>
            </a:r>
          </a:p>
          <a:p>
            <a:endParaRPr lang="en-US" dirty="0"/>
          </a:p>
        </p:txBody>
      </p:sp>
      <p:pic>
        <p:nvPicPr>
          <p:cNvPr id="5" name="Picture 4" descr="A tablet with a note and a cup of coffee&#10;&#10;Description automatically generated">
            <a:extLst>
              <a:ext uri="{FF2B5EF4-FFF2-40B4-BE49-F238E27FC236}">
                <a16:creationId xmlns:a16="http://schemas.microsoft.com/office/drawing/2014/main" id="{154B9D0D-4936-7F0C-DA28-3A9F7DF30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4418"/>
            <a:ext cx="5105850" cy="3405602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16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5224-897E-BFBC-8A67-F781550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09FAF-D0D8-5AD7-3EA6-8655E667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1183341"/>
            <a:ext cx="5638101" cy="5084293"/>
          </a:xfrm>
        </p:spPr>
        <p:txBody>
          <a:bodyPr/>
          <a:lstStyle/>
          <a:p>
            <a:pPr>
              <a:buClr>
                <a:srgbClr val="004C8A"/>
              </a:buClr>
            </a:pPr>
            <a:r>
              <a:rPr lang="en-US" sz="2800" dirty="0"/>
              <a:t>Introduction &amp; Summary of Analytical Process Used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Event Background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RCA Team and Methodology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Findings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Corrective Actions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Implementation/Execution Plan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Conclusion</a:t>
            </a:r>
            <a:endParaRPr lang="en-US" dirty="0"/>
          </a:p>
          <a:p>
            <a:pPr>
              <a:buClr>
                <a:srgbClr val="004C8A"/>
              </a:buClr>
            </a:pPr>
            <a:r>
              <a:rPr lang="en-US" sz="2800" dirty="0"/>
              <a:t>Acknowledgments</a:t>
            </a:r>
          </a:p>
          <a:p>
            <a:endParaRPr lang="en-US" dirty="0"/>
          </a:p>
        </p:txBody>
      </p:sp>
      <p:pic>
        <p:nvPicPr>
          <p:cNvPr id="5" name="Picture 4" descr="A hand writing on a transparent screen&#10;&#10;Description automatically generated">
            <a:extLst>
              <a:ext uri="{FF2B5EF4-FFF2-40B4-BE49-F238E27FC236}">
                <a16:creationId xmlns:a16="http://schemas.microsoft.com/office/drawing/2014/main" id="{4FDBBD30-6B16-9F3B-B79D-4E7F654C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2" y="1091789"/>
            <a:ext cx="5647804" cy="320230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2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258D-24EC-FE73-5651-D583986A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1371-4691-6494-499D-B11A5E87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171937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sz="2800" dirty="0">
                <a:solidFill>
                  <a:srgbClr val="FF0000"/>
                </a:solidFill>
              </a:rPr>
              <a:t>Briefly introduce the presentation and its purpose. Summarize the Root Cause System Used]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uzzle piece missing from the middle of a green surface&#10;&#10;Description automatically generated">
            <a:extLst>
              <a:ext uri="{FF2B5EF4-FFF2-40B4-BE49-F238E27FC236}">
                <a16:creationId xmlns:a16="http://schemas.microsoft.com/office/drawing/2014/main" id="{56E4153C-27F0-0FBE-535C-A34D07B1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72" y="991123"/>
            <a:ext cx="4870128" cy="365259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3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38A1-1075-2F2D-434A-2075DDC6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F60-38E0-7545-E394-B9DC18B0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Describe the event, including: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Date/Time/Location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Interim Actions Taken</a:t>
            </a:r>
          </a:p>
        </p:txBody>
      </p:sp>
      <p:pic>
        <p:nvPicPr>
          <p:cNvPr id="9" name="Picture 8" descr="Several metal parts on a table&#10;&#10;Description automatically generated">
            <a:extLst>
              <a:ext uri="{FF2B5EF4-FFF2-40B4-BE49-F238E27FC236}">
                <a16:creationId xmlns:a16="http://schemas.microsoft.com/office/drawing/2014/main" id="{2A30E44C-1032-ADA0-859A-F587CEBFE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5" y="1241610"/>
            <a:ext cx="4787153" cy="359036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5C1FFF-5866-2BE8-D645-708A5726B5AB}"/>
              </a:ext>
            </a:extLst>
          </p:cNvPr>
          <p:cNvSpPr txBox="1"/>
          <p:nvPr/>
        </p:nvSpPr>
        <p:spPr>
          <a:xfrm>
            <a:off x="6660777" y="5082462"/>
            <a:ext cx="439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with Photo of the Event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4129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5044-0A61-480F-BBA4-F8959D86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Team and Process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8C0-295F-0FB0-530B-DEACDE4BD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687843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Introduce the RCA team members and their roles</a:t>
            </a:r>
          </a:p>
          <a:p>
            <a:r>
              <a:rPr lang="en-US" dirty="0">
                <a:solidFill>
                  <a:srgbClr val="FF0000"/>
                </a:solidFill>
              </a:rPr>
              <a:t>Explain the process used, such as data collection, timeline analysis, logic tree reconstruction, interviews, and identification of physical, human, and latent root causes</a:t>
            </a:r>
          </a:p>
          <a:p>
            <a:endParaRPr lang="en-US" dirty="0"/>
          </a:p>
        </p:txBody>
      </p:sp>
      <p:pic>
        <p:nvPicPr>
          <p:cNvPr id="5" name="Picture 4" descr="A group of people wearing safety vests and helmets&#10;&#10;Description automatically generated">
            <a:extLst>
              <a:ext uri="{FF2B5EF4-FFF2-40B4-BE49-F238E27FC236}">
                <a16:creationId xmlns:a16="http://schemas.microsoft.com/office/drawing/2014/main" id="{078854B5-FD38-8328-C2C7-8005BE64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0879"/>
            <a:ext cx="5070156" cy="3371654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34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F8FA-026C-D6F7-BC79-537D98E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8A33-BB3E-C005-7AC2-93C47BA6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39490" cy="527651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Physical roots</a:t>
            </a:r>
          </a:p>
          <a:p>
            <a:r>
              <a:rPr lang="en-US" dirty="0">
                <a:solidFill>
                  <a:srgbClr val="FF0000"/>
                </a:solidFill>
              </a:rPr>
              <a:t>Human roots</a:t>
            </a:r>
          </a:p>
          <a:p>
            <a:r>
              <a:rPr lang="en-US" dirty="0">
                <a:solidFill>
                  <a:srgbClr val="FF0000"/>
                </a:solidFill>
              </a:rPr>
              <a:t>Latent/systemic roots</a:t>
            </a:r>
          </a:p>
          <a:p>
            <a:r>
              <a:rPr lang="en-US" dirty="0">
                <a:solidFill>
                  <a:srgbClr val="FF0000"/>
                </a:solidFill>
              </a:rPr>
              <a:t>Contributing factors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Handout Verification Log </a:t>
            </a:r>
            <a:r>
              <a:rPr lang="en-US" dirty="0">
                <a:solidFill>
                  <a:srgbClr val="FF0000"/>
                </a:solidFill>
              </a:rPr>
              <a:t>(prior to tree presentation)</a:t>
            </a:r>
          </a:p>
          <a:p>
            <a:r>
              <a:rPr lang="en-US" dirty="0">
                <a:solidFill>
                  <a:srgbClr val="FF0000"/>
                </a:solidFill>
              </a:rPr>
              <a:t>Present a single ‘Path to Failure’ leg of the logic tree</a:t>
            </a:r>
          </a:p>
          <a:p>
            <a:r>
              <a:rPr lang="en-US" dirty="0">
                <a:solidFill>
                  <a:srgbClr val="FF0000"/>
                </a:solidFill>
              </a:rPr>
              <a:t>List the identified root causes identified.</a:t>
            </a:r>
          </a:p>
          <a:p>
            <a:r>
              <a:rPr lang="en-US" dirty="0">
                <a:solidFill>
                  <a:srgbClr val="FF0000"/>
                </a:solidFill>
              </a:rPr>
              <a:t>Use visuals, props (i.e. –failed component) or diagrams to keep the audience engaged in the presentation</a:t>
            </a:r>
          </a:p>
          <a:p>
            <a:endParaRPr lang="en-US" dirty="0"/>
          </a:p>
        </p:txBody>
      </p:sp>
      <p:pic>
        <p:nvPicPr>
          <p:cNvPr id="4098" name="Picture 2" descr="Findings Stock Illustrations – 1,325 Findings Stock Illustrations, Vectors  &amp; Clipart - Dreamstime">
            <a:extLst>
              <a:ext uri="{FF2B5EF4-FFF2-40B4-BE49-F238E27FC236}">
                <a16:creationId xmlns:a16="http://schemas.microsoft.com/office/drawing/2014/main" id="{A20F996F-16C0-5804-3BFB-28694A11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42" y="892511"/>
            <a:ext cx="5625915" cy="3164577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E99F-C9AB-E634-C22C-A4690C1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0DA65-CFBA-00AC-9029-F7D77174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21698"/>
              </p:ext>
            </p:extLst>
          </p:nvPr>
        </p:nvGraphicFramePr>
        <p:xfrm>
          <a:off x="681317" y="903793"/>
          <a:ext cx="1063214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4338">
                  <a:extLst>
                    <a:ext uri="{9D8B030D-6E8A-4147-A177-3AD203B41FA5}">
                      <a16:colId xmlns:a16="http://schemas.microsoft.com/office/drawing/2014/main" val="3943821087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534420298"/>
                    </a:ext>
                  </a:extLst>
                </a:gridCol>
                <a:gridCol w="4329593">
                  <a:extLst>
                    <a:ext uri="{9D8B030D-6E8A-4147-A177-3AD203B41FA5}">
                      <a16:colId xmlns:a16="http://schemas.microsoft.com/office/drawing/2014/main" val="3157293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705898"/>
                    </a:ext>
                  </a:extLst>
                </a:gridCol>
                <a:gridCol w="991751">
                  <a:extLst>
                    <a:ext uri="{9D8B030D-6E8A-4147-A177-3AD203B41FA5}">
                      <a16:colId xmlns:a16="http://schemas.microsoft.com/office/drawing/2014/main" val="374471366"/>
                    </a:ext>
                  </a:extLst>
                </a:gridCol>
                <a:gridCol w="1177798">
                  <a:extLst>
                    <a:ext uri="{9D8B030D-6E8A-4147-A177-3AD203B41FA5}">
                      <a16:colId xmlns:a16="http://schemas.microsoft.com/office/drawing/2014/main" val="2556635921"/>
                    </a:ext>
                  </a:extLst>
                </a:gridCol>
              </a:tblGrid>
              <a:tr h="444310">
                <a:tc>
                  <a:txBody>
                    <a:bodyPr/>
                    <a:lstStyle/>
                    <a:p>
                      <a:r>
                        <a:rPr lang="en-US" sz="1200" dirty="0"/>
                        <a:t>Identified Root Cause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P, H, or L*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Suggested Corrective Actions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Resp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Due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Completion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9917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173911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724511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4342579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556460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2213191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2607156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796184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509159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8808786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258910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716626-4FFA-C4E0-B3AA-41EED0741C61}"/>
              </a:ext>
            </a:extLst>
          </p:cNvPr>
          <p:cNvSpPr txBox="1"/>
          <p:nvPr/>
        </p:nvSpPr>
        <p:spPr>
          <a:xfrm>
            <a:off x="8045465" y="6360267"/>
            <a:ext cx="511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*P,H, or L = Physical, Human, or Latent Root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2E2BFF-6F14-5D11-2C95-D01C98240472}"/>
              </a:ext>
            </a:extLst>
          </p:cNvPr>
          <p:cNvSpPr/>
          <p:nvPr/>
        </p:nvSpPr>
        <p:spPr>
          <a:xfrm>
            <a:off x="6473861" y="3586033"/>
            <a:ext cx="5111496" cy="2774385"/>
          </a:xfrm>
          <a:prstGeom prst="roundRect">
            <a:avLst/>
          </a:prstGeom>
          <a:solidFill>
            <a:srgbClr val="FF82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Corrective Action Presentation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specific actions to address each root cause.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responsible parties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as many different methods of visualization as possible with the audience (logic tree, pass failed parts around, videos, etc.)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AFF-BEC3-243E-DD9D-9457CE9D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BCD7-D99D-6192-5D8A-FD6EA0E9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799466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Summarize the findings, recommendations, and the importance of the RCA.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Emphasize the need for continuous monitoring and improvement.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hand writing on a notebook&#10;&#10;Description automatically generated">
            <a:extLst>
              <a:ext uri="{FF2B5EF4-FFF2-40B4-BE49-F238E27FC236}">
                <a16:creationId xmlns:a16="http://schemas.microsoft.com/office/drawing/2014/main" id="{9E6D6067-E539-70E5-FC06-0C4CAB47B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991123"/>
            <a:ext cx="4944566" cy="3298026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24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6AA-2E21-9CAE-7723-F24FC1A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Acknowledgments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A138-B102-FCAB-2143-BBA97E266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68393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to individuals and departments that contributed to the analysis.</a:t>
            </a:r>
          </a:p>
          <a:p>
            <a:endParaRPr lang="en-US" dirty="0"/>
          </a:p>
        </p:txBody>
      </p:sp>
      <p:pic>
        <p:nvPicPr>
          <p:cNvPr id="3074" name="Picture 2" descr="The Importance of Employee Recognition – Patent Heirloom">
            <a:extLst>
              <a:ext uri="{FF2B5EF4-FFF2-40B4-BE49-F238E27FC236}">
                <a16:creationId xmlns:a16="http://schemas.microsoft.com/office/drawing/2014/main" id="{C20CCC7D-0BED-7D74-7831-81D5C689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1722904"/>
            <a:ext cx="5125571" cy="3844178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2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lical_Theme_Oct_2023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4925"/>
      </a:accent1>
      <a:accent2>
        <a:srgbClr val="F15A2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lical_Theme_Oct_2023" id="{D46A3D97-9779-4E26-9F40-F675A6639D69}" vid="{D4F4D0A1-71F2-40E0-9525-679C6D781A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Prelical_Theme_Oct_2023</Template>
  <TotalTime>157</TotalTime>
  <Words>342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Prelical_Theme_Oct_2023</vt:lpstr>
      <vt:lpstr>Root Cause Analysis Executive Summary</vt:lpstr>
      <vt:lpstr>Agenda</vt:lpstr>
      <vt:lpstr>Introduction</vt:lpstr>
      <vt:lpstr>Event Background</vt:lpstr>
      <vt:lpstr>RCA Team and Process Used</vt:lpstr>
      <vt:lpstr>RCA Findings</vt:lpstr>
      <vt:lpstr>Corrective Actions</vt:lpstr>
      <vt:lpstr>Conclusion</vt:lpstr>
      <vt:lpstr>Acknowledgments</vt:lpstr>
      <vt:lpstr>Questions</vt:lpstr>
      <vt:lpstr>Contact Information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3</cp:revision>
  <dcterms:created xsi:type="dcterms:W3CDTF">2023-11-06T16:11:07Z</dcterms:created>
  <dcterms:modified xsi:type="dcterms:W3CDTF">2024-05-07T15:58:25Z</dcterms:modified>
</cp:coreProperties>
</file>