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0" r:id="rId6"/>
    <p:sldId id="264" r:id="rId7"/>
    <p:sldId id="261" r:id="rId8"/>
    <p:sldId id="282" r:id="rId9"/>
    <p:sldId id="262" r:id="rId10"/>
    <p:sldId id="263" r:id="rId11"/>
    <p:sldId id="279" r:id="rId12"/>
    <p:sldId id="281" r:id="rId13"/>
    <p:sldId id="265" r:id="rId14"/>
    <p:sldId id="280" r:id="rId15"/>
    <p:sldId id="266" r:id="rId16"/>
    <p:sldId id="267" r:id="rId17"/>
    <p:sldId id="269" r:id="rId18"/>
    <p:sldId id="268" r:id="rId19"/>
    <p:sldId id="278" r:id="rId20"/>
    <p:sldId id="270" r:id="rId21"/>
    <p:sldId id="271" r:id="rId22"/>
    <p:sldId id="272" r:id="rId23"/>
    <p:sldId id="273" r:id="rId24"/>
    <p:sldId id="274" r:id="rId25"/>
    <p:sldId id="275"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4C3D6D-89A8-4E3C-AC8F-DED9848757ED}" type="datetimeFigureOut">
              <a:rPr lang="en-IN" smtClean="0"/>
              <a:t>05-08-2023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2D0A66-CF65-4A20-AC10-9B1BAC0228EA}" type="slidenum">
              <a:rPr lang="en-IN" smtClean="0"/>
              <a:t>‹#›</a:t>
            </a:fld>
            <a:endParaRPr lang="en-IN"/>
          </a:p>
        </p:txBody>
      </p:sp>
    </p:spTree>
    <p:extLst>
      <p:ext uri="{BB962C8B-B14F-4D97-AF65-F5344CB8AC3E}">
        <p14:creationId xmlns:p14="http://schemas.microsoft.com/office/powerpoint/2010/main" val="67772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4C3D6D-89A8-4E3C-AC8F-DED9848757ED}" type="datetimeFigureOut">
              <a:rPr lang="en-IN" smtClean="0"/>
              <a:t>05-08-2023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2D0A66-CF65-4A20-AC10-9B1BAC0228EA}" type="slidenum">
              <a:rPr lang="en-IN" smtClean="0"/>
              <a:t>‹#›</a:t>
            </a:fld>
            <a:endParaRPr lang="en-IN"/>
          </a:p>
        </p:txBody>
      </p:sp>
    </p:spTree>
    <p:extLst>
      <p:ext uri="{BB962C8B-B14F-4D97-AF65-F5344CB8AC3E}">
        <p14:creationId xmlns:p14="http://schemas.microsoft.com/office/powerpoint/2010/main" val="79019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224C3D6D-89A8-4E3C-AC8F-DED9848757ED}" type="datetimeFigureOut">
              <a:rPr lang="en-IN" smtClean="0"/>
              <a:t>05-08-2023</a:t>
            </a:fld>
            <a:endParaRPr lang="en-IN"/>
          </a:p>
        </p:txBody>
      </p:sp>
      <p:sp>
        <p:nvSpPr>
          <p:cNvPr id="5" name="Footer Placeholder 4"/>
          <p:cNvSpPr>
            <a:spLocks noGrp="1"/>
          </p:cNvSpPr>
          <p:nvPr>
            <p:ph type="ftr" sz="quarter" idx="11"/>
          </p:nvPr>
        </p:nvSpPr>
        <p:spPr>
          <a:xfrm>
            <a:off x="3776135" y="6422854"/>
            <a:ext cx="4279669" cy="365125"/>
          </a:xfrm>
        </p:spPr>
        <p:txBody>
          <a:bodyPr/>
          <a:lstStyle/>
          <a:p>
            <a:endParaRPr lang="en-IN"/>
          </a:p>
        </p:txBody>
      </p:sp>
      <p:sp>
        <p:nvSpPr>
          <p:cNvPr id="6" name="Slide Number Placeholder 5"/>
          <p:cNvSpPr>
            <a:spLocks noGrp="1"/>
          </p:cNvSpPr>
          <p:nvPr>
            <p:ph type="sldNum" sz="quarter" idx="12"/>
          </p:nvPr>
        </p:nvSpPr>
        <p:spPr>
          <a:xfrm>
            <a:off x="8073048" y="6422854"/>
            <a:ext cx="879759" cy="365125"/>
          </a:xfrm>
        </p:spPr>
        <p:txBody>
          <a:bodyPr/>
          <a:lstStyle/>
          <a:p>
            <a:fld id="{772D0A66-CF65-4A20-AC10-9B1BAC0228EA}" type="slidenum">
              <a:rPr lang="en-IN" smtClean="0"/>
              <a:t>‹#›</a:t>
            </a:fld>
            <a:endParaRPr lang="en-IN"/>
          </a:p>
        </p:txBody>
      </p:sp>
    </p:spTree>
    <p:extLst>
      <p:ext uri="{BB962C8B-B14F-4D97-AF65-F5344CB8AC3E}">
        <p14:creationId xmlns:p14="http://schemas.microsoft.com/office/powerpoint/2010/main" val="95145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4C3D6D-89A8-4E3C-AC8F-DED9848757ED}" type="datetimeFigureOut">
              <a:rPr lang="en-IN" smtClean="0"/>
              <a:t>05-08-2023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2D0A66-CF65-4A20-AC10-9B1BAC0228EA}" type="slidenum">
              <a:rPr lang="en-IN" smtClean="0"/>
              <a:t>‹#›</a:t>
            </a:fld>
            <a:endParaRPr lang="en-IN"/>
          </a:p>
        </p:txBody>
      </p:sp>
    </p:spTree>
    <p:extLst>
      <p:ext uri="{BB962C8B-B14F-4D97-AF65-F5344CB8AC3E}">
        <p14:creationId xmlns:p14="http://schemas.microsoft.com/office/powerpoint/2010/main" val="8909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24C3D6D-89A8-4E3C-AC8F-DED9848757ED}" type="datetimeFigureOut">
              <a:rPr lang="en-IN" smtClean="0"/>
              <a:t>05-08-2023</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72D0A66-CF65-4A20-AC10-9B1BAC0228EA}" type="slidenum">
              <a:rPr lang="en-IN" smtClean="0"/>
              <a:t>‹#›</a:t>
            </a:fld>
            <a:endParaRPr lang="en-IN"/>
          </a:p>
        </p:txBody>
      </p:sp>
    </p:spTree>
    <p:extLst>
      <p:ext uri="{BB962C8B-B14F-4D97-AF65-F5344CB8AC3E}">
        <p14:creationId xmlns:p14="http://schemas.microsoft.com/office/powerpoint/2010/main" val="23462708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4C3D6D-89A8-4E3C-AC8F-DED9848757ED}" type="datetimeFigureOut">
              <a:rPr lang="en-IN" smtClean="0"/>
              <a:t>05-08-2023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2D0A66-CF65-4A20-AC10-9B1BAC0228EA}" type="slidenum">
              <a:rPr lang="en-IN" smtClean="0"/>
              <a:t>‹#›</a:t>
            </a:fld>
            <a:endParaRPr lang="en-IN"/>
          </a:p>
        </p:txBody>
      </p:sp>
    </p:spTree>
    <p:extLst>
      <p:ext uri="{BB962C8B-B14F-4D97-AF65-F5344CB8AC3E}">
        <p14:creationId xmlns:p14="http://schemas.microsoft.com/office/powerpoint/2010/main" val="370140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4C3D6D-89A8-4E3C-AC8F-DED9848757ED}" type="datetimeFigureOut">
              <a:rPr lang="en-IN" smtClean="0"/>
              <a:t>05-08-2023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72D0A66-CF65-4A20-AC10-9B1BAC0228EA}" type="slidenum">
              <a:rPr lang="en-IN" smtClean="0"/>
              <a:t>‹#›</a:t>
            </a:fld>
            <a:endParaRPr lang="en-IN"/>
          </a:p>
        </p:txBody>
      </p:sp>
    </p:spTree>
    <p:extLst>
      <p:ext uri="{BB962C8B-B14F-4D97-AF65-F5344CB8AC3E}">
        <p14:creationId xmlns:p14="http://schemas.microsoft.com/office/powerpoint/2010/main" val="176909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4C3D6D-89A8-4E3C-AC8F-DED9848757ED}" type="datetimeFigureOut">
              <a:rPr lang="en-IN" smtClean="0"/>
              <a:t>05-08-2023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72D0A66-CF65-4A20-AC10-9B1BAC0228EA}" type="slidenum">
              <a:rPr lang="en-IN" smtClean="0"/>
              <a:t>‹#›</a:t>
            </a:fld>
            <a:endParaRPr lang="en-IN"/>
          </a:p>
        </p:txBody>
      </p:sp>
    </p:spTree>
    <p:extLst>
      <p:ext uri="{BB962C8B-B14F-4D97-AF65-F5344CB8AC3E}">
        <p14:creationId xmlns:p14="http://schemas.microsoft.com/office/powerpoint/2010/main" val="380035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C3D6D-89A8-4E3C-AC8F-DED9848757ED}" type="datetimeFigureOut">
              <a:rPr lang="en-IN" smtClean="0"/>
              <a:t>05-08-2023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72D0A66-CF65-4A20-AC10-9B1BAC0228EA}" type="slidenum">
              <a:rPr lang="en-IN" smtClean="0"/>
              <a:t>‹#›</a:t>
            </a:fld>
            <a:endParaRPr lang="en-IN"/>
          </a:p>
        </p:txBody>
      </p:sp>
    </p:spTree>
    <p:extLst>
      <p:ext uri="{BB962C8B-B14F-4D97-AF65-F5344CB8AC3E}">
        <p14:creationId xmlns:p14="http://schemas.microsoft.com/office/powerpoint/2010/main" val="154948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4C3D6D-89A8-4E3C-AC8F-DED9848757ED}" type="datetimeFigureOut">
              <a:rPr lang="en-IN" smtClean="0"/>
              <a:t>05-08-2023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2D0A66-CF65-4A20-AC10-9B1BAC0228EA}" type="slidenum">
              <a:rPr lang="en-IN" smtClean="0"/>
              <a:t>‹#›</a:t>
            </a:fld>
            <a:endParaRPr lang="en-IN"/>
          </a:p>
        </p:txBody>
      </p:sp>
    </p:spTree>
    <p:extLst>
      <p:ext uri="{BB962C8B-B14F-4D97-AF65-F5344CB8AC3E}">
        <p14:creationId xmlns:p14="http://schemas.microsoft.com/office/powerpoint/2010/main" val="396492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4C3D6D-89A8-4E3C-AC8F-DED9848757ED}" type="datetimeFigureOut">
              <a:rPr lang="en-IN" smtClean="0"/>
              <a:t>05-08-2023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2D0A66-CF65-4A20-AC10-9B1BAC0228EA}" type="slidenum">
              <a:rPr lang="en-IN" smtClean="0"/>
              <a:t>‹#›</a:t>
            </a:fld>
            <a:endParaRPr lang="en-IN"/>
          </a:p>
        </p:txBody>
      </p:sp>
    </p:spTree>
    <p:extLst>
      <p:ext uri="{BB962C8B-B14F-4D97-AF65-F5344CB8AC3E}">
        <p14:creationId xmlns:p14="http://schemas.microsoft.com/office/powerpoint/2010/main" val="278778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24C3D6D-89A8-4E3C-AC8F-DED9848757ED}" type="datetimeFigureOut">
              <a:rPr lang="en-IN" smtClean="0"/>
              <a:t>05-08-2023</a:t>
            </a:fld>
            <a:endParaRPr lang="en-IN"/>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IN"/>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72D0A66-CF65-4A20-AC10-9B1BAC0228EA}" type="slidenum">
              <a:rPr lang="en-IN" smtClean="0"/>
              <a:t>‹#›</a:t>
            </a:fld>
            <a:endParaRPr lang="en-IN"/>
          </a:p>
        </p:txBody>
      </p:sp>
    </p:spTree>
    <p:extLst>
      <p:ext uri="{BB962C8B-B14F-4D97-AF65-F5344CB8AC3E}">
        <p14:creationId xmlns:p14="http://schemas.microsoft.com/office/powerpoint/2010/main" val="1058154940"/>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BEA4-CD19-C15C-6CFB-CAB13435C538}"/>
              </a:ext>
            </a:extLst>
          </p:cNvPr>
          <p:cNvSpPr>
            <a:spLocks noGrp="1"/>
          </p:cNvSpPr>
          <p:nvPr>
            <p:ph type="ctrTitle"/>
          </p:nvPr>
        </p:nvSpPr>
        <p:spPr/>
        <p:txBody>
          <a:bodyPr>
            <a:normAutofit/>
          </a:bodyPr>
          <a:lstStyle/>
          <a:p>
            <a:r>
              <a:rPr lang="en-US" sz="1800" b="1" i="0" u="none" strike="noStrike" dirty="0">
                <a:solidFill>
                  <a:srgbClr val="000000"/>
                </a:solidFill>
                <a:effectLst/>
                <a:latin typeface="Calibri" panose="020F0502020204030204" pitchFamily="34" charset="0"/>
              </a:rPr>
              <a:t>summer internship(May’23) final presentation</a:t>
            </a:r>
            <a:endParaRPr lang="en-IN" dirty="0"/>
          </a:p>
        </p:txBody>
      </p:sp>
      <p:sp>
        <p:nvSpPr>
          <p:cNvPr id="3" name="Subtitle 2">
            <a:extLst>
              <a:ext uri="{FF2B5EF4-FFF2-40B4-BE49-F238E27FC236}">
                <a16:creationId xmlns:a16="http://schemas.microsoft.com/office/drawing/2014/main" id="{CD08FDB5-B146-1770-F0A0-34D908ABA1BA}"/>
              </a:ext>
            </a:extLst>
          </p:cNvPr>
          <p:cNvSpPr>
            <a:spLocks noGrp="1"/>
          </p:cNvSpPr>
          <p:nvPr>
            <p:ph type="subTitle" idx="1"/>
          </p:nvPr>
        </p:nvSpPr>
        <p:spPr>
          <a:xfrm>
            <a:off x="2967318" y="4256226"/>
            <a:ext cx="9144000" cy="1309255"/>
          </a:xfrm>
        </p:spPr>
        <p:txBody>
          <a:bodyPr>
            <a:normAutofit/>
          </a:bodyPr>
          <a:lstStyle/>
          <a:p>
            <a:pPr algn="l"/>
            <a:r>
              <a:rPr lang="en-US" sz="1400" b="1" dirty="0">
                <a:solidFill>
                  <a:schemeClr val="bg1"/>
                </a:solidFill>
              </a:rPr>
              <a:t>By: Hemang sheth </a:t>
            </a:r>
          </a:p>
          <a:p>
            <a:pPr algn="l"/>
            <a:r>
              <a:rPr lang="en-US" sz="1400" b="1" i="0" u="none" strike="noStrike" dirty="0">
                <a:solidFill>
                  <a:srgbClr val="000000"/>
                </a:solidFill>
                <a:effectLst/>
                <a:latin typeface="Calibri" panose="020F0502020204030204" pitchFamily="34" charset="0"/>
              </a:rPr>
              <a:t>Submitted </a:t>
            </a:r>
            <a:r>
              <a:rPr lang="en-US" sz="1400" b="1" dirty="0">
                <a:solidFill>
                  <a:srgbClr val="000000"/>
                </a:solidFill>
                <a:latin typeface="Calibri" panose="020F0502020204030204" pitchFamily="34" charset="0"/>
              </a:rPr>
              <a:t>to :</a:t>
            </a:r>
            <a:r>
              <a:rPr lang="en-US" sz="1400" b="1" i="0" u="none" strike="noStrike" dirty="0">
                <a:solidFill>
                  <a:srgbClr val="000000"/>
                </a:solidFill>
                <a:effectLst/>
                <a:latin typeface="Calibri" panose="020F0502020204030204" pitchFamily="34" charset="0"/>
              </a:rPr>
              <a:t>SGAWINGS CIVIL ENGINEERING CONSULTANT &amp; ADVISOR (OPC.) PVT. LTD., Mumbai</a:t>
            </a:r>
            <a:endParaRPr lang="en-IN" sz="1400" dirty="0"/>
          </a:p>
        </p:txBody>
      </p:sp>
      <p:pic>
        <p:nvPicPr>
          <p:cNvPr id="4" name="Picture 3" descr="Diagram&#10;&#10;Description automatically generated">
            <a:extLst>
              <a:ext uri="{FF2B5EF4-FFF2-40B4-BE49-F238E27FC236}">
                <a16:creationId xmlns:a16="http://schemas.microsoft.com/office/drawing/2014/main" id="{D8466CAA-A934-4F60-B390-5B0EC171C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17" y="341262"/>
            <a:ext cx="1312022" cy="1326981"/>
          </a:xfrm>
          <a:prstGeom prst="ellipse">
            <a:avLst/>
          </a:prstGeom>
        </p:spPr>
      </p:pic>
    </p:spTree>
    <p:extLst>
      <p:ext uri="{BB962C8B-B14F-4D97-AF65-F5344CB8AC3E}">
        <p14:creationId xmlns:p14="http://schemas.microsoft.com/office/powerpoint/2010/main" val="1436374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9C7F-75E7-9EB9-4F64-8F3235A7BF5F}"/>
              </a:ext>
            </a:extLst>
          </p:cNvPr>
          <p:cNvSpPr>
            <a:spLocks noGrp="1"/>
          </p:cNvSpPr>
          <p:nvPr>
            <p:ph type="title"/>
          </p:nvPr>
        </p:nvSpPr>
        <p:spPr/>
        <p:txBody>
          <a:bodyPr/>
          <a:lstStyle/>
          <a:p>
            <a:r>
              <a:rPr lang="en-US" dirty="0"/>
              <a:t>beams</a:t>
            </a:r>
            <a:endParaRPr lang="en-IN" dirty="0"/>
          </a:p>
        </p:txBody>
      </p:sp>
      <p:sp>
        <p:nvSpPr>
          <p:cNvPr id="3" name="Content Placeholder 2">
            <a:extLst>
              <a:ext uri="{FF2B5EF4-FFF2-40B4-BE49-F238E27FC236}">
                <a16:creationId xmlns:a16="http://schemas.microsoft.com/office/drawing/2014/main" id="{47078DD4-0DD0-51E3-E813-C601021F03B1}"/>
              </a:ext>
            </a:extLst>
          </p:cNvPr>
          <p:cNvSpPr>
            <a:spLocks noGrp="1"/>
          </p:cNvSpPr>
          <p:nvPr>
            <p:ph idx="1"/>
          </p:nvPr>
        </p:nvSpPr>
        <p:spPr/>
        <p:txBody>
          <a:bodyPr/>
          <a:lstStyle/>
          <a:p>
            <a:r>
              <a:rPr lang="en-US" dirty="0"/>
              <a:t>There are two types of beams</a:t>
            </a:r>
          </a:p>
          <a:p>
            <a:pPr marL="457200" indent="-457200" algn="just">
              <a:buFont typeface="+mj-lt"/>
              <a:buAutoNum type="arabicPeriod"/>
            </a:pPr>
            <a:r>
              <a:rPr lang="en-US" dirty="0"/>
              <a:t>Singly beams</a:t>
            </a:r>
          </a:p>
          <a:p>
            <a:pPr marL="457200" indent="-457200" algn="just">
              <a:buFont typeface="+mj-lt"/>
              <a:buAutoNum type="arabicPeriod"/>
            </a:pPr>
            <a:r>
              <a:rPr lang="en-US" dirty="0"/>
              <a:t>Doubly beams</a:t>
            </a:r>
          </a:p>
          <a:p>
            <a:pPr marL="0" indent="0">
              <a:buNone/>
            </a:pPr>
            <a:endParaRPr lang="en-IN" dirty="0"/>
          </a:p>
        </p:txBody>
      </p:sp>
      <p:pic>
        <p:nvPicPr>
          <p:cNvPr id="4" name="Picture 3" descr="Diagram&#10;&#10;Description automatically generated">
            <a:extLst>
              <a:ext uri="{FF2B5EF4-FFF2-40B4-BE49-F238E27FC236}">
                <a16:creationId xmlns:a16="http://schemas.microsoft.com/office/drawing/2014/main" id="{5BF0A8E3-41E3-1CFB-4AD6-19B4CE009E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388288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3512-6DDC-5097-B9B5-C6F9332B7E5E}"/>
              </a:ext>
            </a:extLst>
          </p:cNvPr>
          <p:cNvSpPr>
            <a:spLocks noGrp="1"/>
          </p:cNvSpPr>
          <p:nvPr>
            <p:ph type="title"/>
          </p:nvPr>
        </p:nvSpPr>
        <p:spPr/>
        <p:txBody>
          <a:bodyPr/>
          <a:lstStyle/>
          <a:p>
            <a:r>
              <a:rPr lang="en-US" dirty="0"/>
              <a:t>Singly beams</a:t>
            </a:r>
            <a:endParaRPr lang="en-IN" dirty="0"/>
          </a:p>
        </p:txBody>
      </p:sp>
      <p:sp>
        <p:nvSpPr>
          <p:cNvPr id="3" name="Content Placeholder 2">
            <a:extLst>
              <a:ext uri="{FF2B5EF4-FFF2-40B4-BE49-F238E27FC236}">
                <a16:creationId xmlns:a16="http://schemas.microsoft.com/office/drawing/2014/main" id="{C561AAD7-A492-034F-BEBC-FEFC7B3A7890}"/>
              </a:ext>
            </a:extLst>
          </p:cNvPr>
          <p:cNvSpPr>
            <a:spLocks noGrp="1"/>
          </p:cNvSpPr>
          <p:nvPr>
            <p:ph idx="1"/>
          </p:nvPr>
        </p:nvSpPr>
        <p:spPr/>
        <p:txBody>
          <a:bodyPr/>
          <a:lstStyle/>
          <a:p>
            <a:r>
              <a:rPr lang="en-US" sz="1600" dirty="0"/>
              <a:t>Singly beams neutral axis is taken maximum and designed as balanced section.</a:t>
            </a:r>
          </a:p>
          <a:p>
            <a:r>
              <a:rPr lang="en-US" sz="1600" dirty="0"/>
              <a:t>Singly beams concrete compression force is equal to tension steel.</a:t>
            </a:r>
          </a:p>
          <a:p>
            <a:r>
              <a:rPr lang="en-US" sz="1600" dirty="0"/>
              <a:t>In singly beam if we increase the grade of the concrete the depth of neutral axis becomes larger  as the depth of neutral axis increase moment carrying capacity also increase.</a:t>
            </a:r>
          </a:p>
          <a:p>
            <a:endParaRPr lang="en-US" dirty="0"/>
          </a:p>
          <a:p>
            <a:endParaRPr lang="en-US" dirty="0"/>
          </a:p>
          <a:p>
            <a:endParaRPr lang="en-US" dirty="0"/>
          </a:p>
          <a:p>
            <a:endParaRPr lang="en-IN" dirty="0"/>
          </a:p>
        </p:txBody>
      </p:sp>
      <p:graphicFrame>
        <p:nvGraphicFramePr>
          <p:cNvPr id="4" name="Table 4">
            <a:extLst>
              <a:ext uri="{FF2B5EF4-FFF2-40B4-BE49-F238E27FC236}">
                <a16:creationId xmlns:a16="http://schemas.microsoft.com/office/drawing/2014/main" id="{DE7E7FC1-7A66-416F-1946-F3F4234452BD}"/>
              </a:ext>
            </a:extLst>
          </p:cNvPr>
          <p:cNvGraphicFramePr>
            <a:graphicFrameLocks noGrp="1"/>
          </p:cNvGraphicFramePr>
          <p:nvPr>
            <p:extLst>
              <p:ext uri="{D42A27DB-BD31-4B8C-83A1-F6EECF244321}">
                <p14:modId xmlns:p14="http://schemas.microsoft.com/office/powerpoint/2010/main" val="3689270796"/>
              </p:ext>
            </p:extLst>
          </p:nvPr>
        </p:nvGraphicFramePr>
        <p:xfrm>
          <a:off x="1296893" y="3429000"/>
          <a:ext cx="8127999" cy="21234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235323622"/>
                    </a:ext>
                  </a:extLst>
                </a:gridCol>
                <a:gridCol w="2709333">
                  <a:extLst>
                    <a:ext uri="{9D8B030D-6E8A-4147-A177-3AD203B41FA5}">
                      <a16:colId xmlns:a16="http://schemas.microsoft.com/office/drawing/2014/main" val="720207703"/>
                    </a:ext>
                  </a:extLst>
                </a:gridCol>
                <a:gridCol w="2709333">
                  <a:extLst>
                    <a:ext uri="{9D8B030D-6E8A-4147-A177-3AD203B41FA5}">
                      <a16:colId xmlns:a16="http://schemas.microsoft.com/office/drawing/2014/main" val="2223389334"/>
                    </a:ext>
                  </a:extLst>
                </a:gridCol>
              </a:tblGrid>
              <a:tr h="370840">
                <a:tc>
                  <a:txBody>
                    <a:bodyPr/>
                    <a:lstStyle/>
                    <a:p>
                      <a:r>
                        <a:rPr lang="en-US" dirty="0"/>
                        <a:t>Grade of the concrete(N/mm^2)</a:t>
                      </a:r>
                    </a:p>
                  </a:txBody>
                  <a:tcPr/>
                </a:tc>
                <a:tc>
                  <a:txBody>
                    <a:bodyPr/>
                    <a:lstStyle/>
                    <a:p>
                      <a:r>
                        <a:rPr lang="en-US" dirty="0"/>
                        <a:t>Depth of neutral axis(mm)</a:t>
                      </a:r>
                      <a:endParaRPr lang="en-IN" dirty="0"/>
                    </a:p>
                  </a:txBody>
                  <a:tcPr/>
                </a:tc>
                <a:tc>
                  <a:txBody>
                    <a:bodyPr/>
                    <a:lstStyle/>
                    <a:p>
                      <a:r>
                        <a:rPr lang="en-US" dirty="0"/>
                        <a:t>Moment carrying capacity (</a:t>
                      </a:r>
                      <a:r>
                        <a:rPr lang="en-US" dirty="0" err="1"/>
                        <a:t>kN</a:t>
                      </a:r>
                      <a:r>
                        <a:rPr lang="en-US" dirty="0"/>
                        <a:t>/m)</a:t>
                      </a:r>
                      <a:endParaRPr lang="en-IN" dirty="0"/>
                    </a:p>
                  </a:txBody>
                  <a:tcPr/>
                </a:tc>
                <a:extLst>
                  <a:ext uri="{0D108BD9-81ED-4DB2-BD59-A6C34878D82A}">
                    <a16:rowId xmlns:a16="http://schemas.microsoft.com/office/drawing/2014/main" val="219837107"/>
                  </a:ext>
                </a:extLst>
              </a:tr>
              <a:tr h="370840">
                <a:tc>
                  <a:txBody>
                    <a:bodyPr/>
                    <a:lstStyle/>
                    <a:p>
                      <a:r>
                        <a:rPr lang="en-US" dirty="0"/>
                        <a:t>20</a:t>
                      </a:r>
                    </a:p>
                  </a:txBody>
                  <a:tcPr/>
                </a:tc>
                <a:tc>
                  <a:txBody>
                    <a:bodyPr/>
                    <a:lstStyle/>
                    <a:p>
                      <a:r>
                        <a:rPr lang="en-US" dirty="0"/>
                        <a:t>175.20(max depth of axis)</a:t>
                      </a:r>
                      <a:endParaRPr lang="en-IN" dirty="0"/>
                    </a:p>
                  </a:txBody>
                  <a:tcPr/>
                </a:tc>
                <a:tc>
                  <a:txBody>
                    <a:bodyPr/>
                    <a:lstStyle/>
                    <a:p>
                      <a:r>
                        <a:rPr lang="en-US" dirty="0"/>
                        <a:t>128.97</a:t>
                      </a:r>
                      <a:endParaRPr lang="en-IN" dirty="0"/>
                    </a:p>
                  </a:txBody>
                  <a:tcPr/>
                </a:tc>
                <a:extLst>
                  <a:ext uri="{0D108BD9-81ED-4DB2-BD59-A6C34878D82A}">
                    <a16:rowId xmlns:a16="http://schemas.microsoft.com/office/drawing/2014/main" val="2447030416"/>
                  </a:ext>
                </a:extLst>
              </a:tr>
              <a:tr h="370840">
                <a:tc>
                  <a:txBody>
                    <a:bodyPr/>
                    <a:lstStyle/>
                    <a:p>
                      <a:r>
                        <a:rPr lang="en-US" dirty="0"/>
                        <a:t>30</a:t>
                      </a:r>
                      <a:endParaRPr lang="en-IN" dirty="0"/>
                    </a:p>
                  </a:txBody>
                  <a:tcPr/>
                </a:tc>
                <a:tc>
                  <a:txBody>
                    <a:bodyPr/>
                    <a:lstStyle/>
                    <a:p>
                      <a:r>
                        <a:rPr lang="en-US" dirty="0"/>
                        <a:t>119</a:t>
                      </a:r>
                      <a:endParaRPr lang="en-IN" dirty="0"/>
                    </a:p>
                  </a:txBody>
                  <a:tcPr/>
                </a:tc>
                <a:tc>
                  <a:txBody>
                    <a:bodyPr/>
                    <a:lstStyle/>
                    <a:p>
                      <a:r>
                        <a:rPr lang="en-US" dirty="0"/>
                        <a:t>142</a:t>
                      </a:r>
                      <a:endParaRPr lang="en-IN" dirty="0"/>
                    </a:p>
                  </a:txBody>
                  <a:tcPr/>
                </a:tc>
                <a:extLst>
                  <a:ext uri="{0D108BD9-81ED-4DB2-BD59-A6C34878D82A}">
                    <a16:rowId xmlns:a16="http://schemas.microsoft.com/office/drawing/2014/main" val="1695631465"/>
                  </a:ext>
                </a:extLst>
              </a:tr>
              <a:tr h="370840">
                <a:tc>
                  <a:txBody>
                    <a:bodyPr/>
                    <a:lstStyle/>
                    <a:p>
                      <a:r>
                        <a:rPr lang="en-US" dirty="0"/>
                        <a:t>35</a:t>
                      </a:r>
                      <a:endParaRPr lang="en-IN" dirty="0"/>
                    </a:p>
                  </a:txBody>
                  <a:tcPr/>
                </a:tc>
                <a:tc>
                  <a:txBody>
                    <a:bodyPr/>
                    <a:lstStyle/>
                    <a:p>
                      <a:r>
                        <a:rPr lang="en-US" dirty="0"/>
                        <a:t>103</a:t>
                      </a:r>
                      <a:endParaRPr lang="en-IN" dirty="0"/>
                    </a:p>
                  </a:txBody>
                  <a:tcPr/>
                </a:tc>
                <a:tc>
                  <a:txBody>
                    <a:bodyPr/>
                    <a:lstStyle/>
                    <a:p>
                      <a:r>
                        <a:rPr lang="en-US" dirty="0"/>
                        <a:t>145</a:t>
                      </a:r>
                      <a:endParaRPr lang="en-IN" dirty="0"/>
                    </a:p>
                  </a:txBody>
                  <a:tcPr/>
                </a:tc>
                <a:extLst>
                  <a:ext uri="{0D108BD9-81ED-4DB2-BD59-A6C34878D82A}">
                    <a16:rowId xmlns:a16="http://schemas.microsoft.com/office/drawing/2014/main" val="2677772398"/>
                  </a:ext>
                </a:extLst>
              </a:tr>
              <a:tr h="370840">
                <a:tc>
                  <a:txBody>
                    <a:bodyPr/>
                    <a:lstStyle/>
                    <a:p>
                      <a:r>
                        <a:rPr lang="en-US" dirty="0"/>
                        <a:t>40</a:t>
                      </a:r>
                      <a:endParaRPr lang="en-IN" dirty="0"/>
                    </a:p>
                  </a:txBody>
                  <a:tcPr/>
                </a:tc>
                <a:tc>
                  <a:txBody>
                    <a:bodyPr/>
                    <a:lstStyle/>
                    <a:p>
                      <a:r>
                        <a:rPr lang="en-US" dirty="0"/>
                        <a:t>90</a:t>
                      </a:r>
                      <a:endParaRPr lang="en-IN" dirty="0"/>
                    </a:p>
                  </a:txBody>
                  <a:tcPr/>
                </a:tc>
                <a:tc>
                  <a:txBody>
                    <a:bodyPr/>
                    <a:lstStyle/>
                    <a:p>
                      <a:r>
                        <a:rPr lang="en-US" dirty="0"/>
                        <a:t>149</a:t>
                      </a:r>
                      <a:endParaRPr lang="en-IN" dirty="0"/>
                    </a:p>
                  </a:txBody>
                  <a:tcPr/>
                </a:tc>
                <a:extLst>
                  <a:ext uri="{0D108BD9-81ED-4DB2-BD59-A6C34878D82A}">
                    <a16:rowId xmlns:a16="http://schemas.microsoft.com/office/drawing/2014/main" val="3700533890"/>
                  </a:ext>
                </a:extLst>
              </a:tr>
            </a:tbl>
          </a:graphicData>
        </a:graphic>
      </p:graphicFrame>
      <p:sp>
        <p:nvSpPr>
          <p:cNvPr id="5" name="TextBox 4">
            <a:extLst>
              <a:ext uri="{FF2B5EF4-FFF2-40B4-BE49-F238E27FC236}">
                <a16:creationId xmlns:a16="http://schemas.microsoft.com/office/drawing/2014/main" id="{3CA8B64A-8631-9DA4-6071-DAA080E9928A}"/>
              </a:ext>
            </a:extLst>
          </p:cNvPr>
          <p:cNvSpPr txBox="1"/>
          <p:nvPr/>
        </p:nvSpPr>
        <p:spPr>
          <a:xfrm>
            <a:off x="1783976" y="5771184"/>
            <a:ext cx="5065059" cy="646331"/>
          </a:xfrm>
          <a:prstGeom prst="rect">
            <a:avLst/>
          </a:prstGeom>
          <a:noFill/>
        </p:spPr>
        <p:txBody>
          <a:bodyPr wrap="square" rtlCol="0">
            <a:spAutoFit/>
          </a:bodyPr>
          <a:lstStyle/>
          <a:p>
            <a:r>
              <a:rPr lang="en-US" dirty="0">
                <a:solidFill>
                  <a:srgbClr val="FF0000"/>
                </a:solidFill>
              </a:rPr>
              <a:t>NOTE:ASSUMING SECTION SIZE 350*400 and tension steel as 0.89% </a:t>
            </a:r>
            <a:endParaRPr lang="en-IN" dirty="0">
              <a:solidFill>
                <a:srgbClr val="FF0000"/>
              </a:solidFill>
            </a:endParaRPr>
          </a:p>
        </p:txBody>
      </p:sp>
      <p:pic>
        <p:nvPicPr>
          <p:cNvPr id="6" name="Picture 5" descr="Diagram&#10;&#10;Description automatically generated">
            <a:extLst>
              <a:ext uri="{FF2B5EF4-FFF2-40B4-BE49-F238E27FC236}">
                <a16:creationId xmlns:a16="http://schemas.microsoft.com/office/drawing/2014/main" id="{9A792870-9082-54F4-E8FB-7622FA7007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3788150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535F-1D52-7EB2-9E4E-4B61038C5CFF}"/>
              </a:ext>
            </a:extLst>
          </p:cNvPr>
          <p:cNvSpPr>
            <a:spLocks noGrp="1"/>
          </p:cNvSpPr>
          <p:nvPr>
            <p:ph type="title"/>
          </p:nvPr>
        </p:nvSpPr>
        <p:spPr/>
        <p:txBody>
          <a:bodyPr/>
          <a:lstStyle/>
          <a:p>
            <a:r>
              <a:rPr lang="en-US" dirty="0"/>
              <a:t>Continued.</a:t>
            </a:r>
            <a:endParaRPr lang="en-IN" dirty="0"/>
          </a:p>
        </p:txBody>
      </p:sp>
      <p:sp>
        <p:nvSpPr>
          <p:cNvPr id="3" name="Content Placeholder 2">
            <a:extLst>
              <a:ext uri="{FF2B5EF4-FFF2-40B4-BE49-F238E27FC236}">
                <a16:creationId xmlns:a16="http://schemas.microsoft.com/office/drawing/2014/main" id="{93F7DA0A-1572-1531-9B4B-B0B74FA6F1EB}"/>
              </a:ext>
            </a:extLst>
          </p:cNvPr>
          <p:cNvSpPr>
            <a:spLocks noGrp="1"/>
          </p:cNvSpPr>
          <p:nvPr>
            <p:ph idx="1"/>
          </p:nvPr>
        </p:nvSpPr>
        <p:spPr/>
        <p:txBody>
          <a:bodyPr/>
          <a:lstStyle/>
          <a:p>
            <a:r>
              <a:rPr lang="en-US" dirty="0"/>
              <a:t>From above table we can interpret that grade of concrete is inversely proportional to depth of neutral axis and proportional to moment carrying capacity if section and percentage of steel is fixed.</a:t>
            </a:r>
          </a:p>
          <a:p>
            <a:r>
              <a:rPr lang="en-IN" dirty="0"/>
              <a:t>Now, if we fix the grade of concrete moment carrying capacity proportional to percentage of tension steel up to limiting area of steel.</a:t>
            </a:r>
          </a:p>
          <a:p>
            <a:r>
              <a:rPr lang="en-IN" dirty="0"/>
              <a:t>hence the </a:t>
            </a:r>
            <a:r>
              <a:rPr lang="en-US" dirty="0"/>
              <a:t>grade of concrete is inversely proportional to depth of neutral axis and proportional to moment carrying capacity proportional to area of tension reinforcement.</a:t>
            </a:r>
            <a:endParaRPr lang="en-IN" dirty="0"/>
          </a:p>
        </p:txBody>
      </p:sp>
      <p:pic>
        <p:nvPicPr>
          <p:cNvPr id="4" name="Picture 3" descr="Diagram&#10;&#10;Description automatically generated">
            <a:extLst>
              <a:ext uri="{FF2B5EF4-FFF2-40B4-BE49-F238E27FC236}">
                <a16:creationId xmlns:a16="http://schemas.microsoft.com/office/drawing/2014/main" id="{3139C930-0635-0864-F8D9-DDF70FD7CA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2094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6E168-1F7F-E145-7AE3-8E251ABCCA0B}"/>
              </a:ext>
            </a:extLst>
          </p:cNvPr>
          <p:cNvSpPr>
            <a:spLocks noGrp="1"/>
          </p:cNvSpPr>
          <p:nvPr>
            <p:ph type="title"/>
          </p:nvPr>
        </p:nvSpPr>
        <p:spPr/>
        <p:txBody>
          <a:bodyPr/>
          <a:lstStyle/>
          <a:p>
            <a:r>
              <a:rPr lang="en-US" dirty="0"/>
              <a:t>Doubly beam	</a:t>
            </a:r>
            <a:endParaRPr lang="en-IN" dirty="0"/>
          </a:p>
        </p:txBody>
      </p:sp>
      <p:sp>
        <p:nvSpPr>
          <p:cNvPr id="3" name="Content Placeholder 2">
            <a:extLst>
              <a:ext uri="{FF2B5EF4-FFF2-40B4-BE49-F238E27FC236}">
                <a16:creationId xmlns:a16="http://schemas.microsoft.com/office/drawing/2014/main" id="{51A6CABE-3739-37A6-3AC0-28668D8AD2B3}"/>
              </a:ext>
            </a:extLst>
          </p:cNvPr>
          <p:cNvSpPr>
            <a:spLocks noGrp="1"/>
          </p:cNvSpPr>
          <p:nvPr>
            <p:ph idx="1"/>
          </p:nvPr>
        </p:nvSpPr>
        <p:spPr/>
        <p:txBody>
          <a:bodyPr/>
          <a:lstStyle/>
          <a:p>
            <a:r>
              <a:rPr lang="en-US" dirty="0"/>
              <a:t>There are two types of forces in compression side concrete compression and steel compression is must be equal to tension side steel forces.</a:t>
            </a:r>
          </a:p>
          <a:p>
            <a:r>
              <a:rPr lang="en-IN" dirty="0"/>
              <a:t>We cant take neutral axis more then Max depth of neutral axis.</a:t>
            </a:r>
          </a:p>
          <a:p>
            <a:r>
              <a:rPr lang="en-IN" dirty="0"/>
              <a:t>If area of reinforcement is more than the limiting area of reinforcement then section becomes over reinforced section in that first steel failure is taking place that is not generally practise so generally prefer under reinforced section because it is advisable that if collapse is taking place some indication is there.</a:t>
            </a:r>
          </a:p>
          <a:p>
            <a:pPr marL="0" indent="0">
              <a:buNone/>
            </a:pPr>
            <a:endParaRPr lang="en-IN" dirty="0"/>
          </a:p>
        </p:txBody>
      </p:sp>
      <p:pic>
        <p:nvPicPr>
          <p:cNvPr id="4" name="Picture 3" descr="Diagram&#10;&#10;Description automatically generated">
            <a:extLst>
              <a:ext uri="{FF2B5EF4-FFF2-40B4-BE49-F238E27FC236}">
                <a16:creationId xmlns:a16="http://schemas.microsoft.com/office/drawing/2014/main" id="{0630F912-C6C7-5352-1E02-F34073A2DD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25885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5A85C-BC54-EDC0-EA7E-78AF640A6A95}"/>
              </a:ext>
            </a:extLst>
          </p:cNvPr>
          <p:cNvSpPr>
            <a:spLocks noGrp="1"/>
          </p:cNvSpPr>
          <p:nvPr>
            <p:ph type="title"/>
          </p:nvPr>
        </p:nvSpPr>
        <p:spPr/>
        <p:txBody>
          <a:bodyPr/>
          <a:lstStyle/>
          <a:p>
            <a:r>
              <a:rPr lang="en-US" dirty="0"/>
              <a:t>Cotd.</a:t>
            </a:r>
            <a:endParaRPr lang="en-IN" dirty="0"/>
          </a:p>
        </p:txBody>
      </p:sp>
      <p:sp>
        <p:nvSpPr>
          <p:cNvPr id="3" name="Content Placeholder 2">
            <a:extLst>
              <a:ext uri="{FF2B5EF4-FFF2-40B4-BE49-F238E27FC236}">
                <a16:creationId xmlns:a16="http://schemas.microsoft.com/office/drawing/2014/main" id="{B6E753DC-36E3-F922-4FE4-6BD39C73CF02}"/>
              </a:ext>
            </a:extLst>
          </p:cNvPr>
          <p:cNvSpPr>
            <a:spLocks noGrp="1"/>
          </p:cNvSpPr>
          <p:nvPr>
            <p:ph idx="1"/>
          </p:nvPr>
        </p:nvSpPr>
        <p:spPr/>
        <p:txBody>
          <a:bodyPr/>
          <a:lstStyle/>
          <a:p>
            <a:r>
              <a:rPr lang="en-US" dirty="0"/>
              <a:t>Also, we can increase the moment carrying capacity by increasing the depth of neutral axis till neutral axis is maximum we can go after that it becomes over reinforced means sudden failure of concrete.</a:t>
            </a:r>
          </a:p>
          <a:p>
            <a:r>
              <a:rPr lang="en-US" dirty="0"/>
              <a:t>So keeping in mind these all the points or concept we have to choose under reinforced section. </a:t>
            </a:r>
          </a:p>
          <a:p>
            <a:endParaRPr lang="en-IN" dirty="0"/>
          </a:p>
        </p:txBody>
      </p:sp>
      <p:pic>
        <p:nvPicPr>
          <p:cNvPr id="4" name="Picture 3" descr="Diagram&#10;&#10;Description automatically generated">
            <a:extLst>
              <a:ext uri="{FF2B5EF4-FFF2-40B4-BE49-F238E27FC236}">
                <a16:creationId xmlns:a16="http://schemas.microsoft.com/office/drawing/2014/main" id="{E0439A7A-B830-3C26-BD44-5DA252FF1A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386430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00DE-1735-FC4D-9D14-D7D39CBD7735}"/>
              </a:ext>
            </a:extLst>
          </p:cNvPr>
          <p:cNvSpPr>
            <a:spLocks noGrp="1"/>
          </p:cNvSpPr>
          <p:nvPr>
            <p:ph type="title"/>
          </p:nvPr>
        </p:nvSpPr>
        <p:spPr/>
        <p:txBody>
          <a:bodyPr/>
          <a:lstStyle/>
          <a:p>
            <a:r>
              <a:rPr lang="en-US" dirty="0"/>
              <a:t>Mohr’s theory</a:t>
            </a:r>
            <a:endParaRPr lang="en-IN" dirty="0"/>
          </a:p>
        </p:txBody>
      </p:sp>
      <p:sp>
        <p:nvSpPr>
          <p:cNvPr id="3" name="Content Placeholder 2">
            <a:extLst>
              <a:ext uri="{FF2B5EF4-FFF2-40B4-BE49-F238E27FC236}">
                <a16:creationId xmlns:a16="http://schemas.microsoft.com/office/drawing/2014/main" id="{05E79D39-5261-69EA-C565-22A8769C1CFE}"/>
              </a:ext>
            </a:extLst>
          </p:cNvPr>
          <p:cNvSpPr>
            <a:spLocks noGrp="1"/>
          </p:cNvSpPr>
          <p:nvPr>
            <p:ph idx="1"/>
          </p:nvPr>
        </p:nvSpPr>
        <p:spPr/>
        <p:txBody>
          <a:bodyPr/>
          <a:lstStyle/>
          <a:p>
            <a:r>
              <a:rPr lang="en-US" dirty="0"/>
              <a:t>There are two types of stresses shear stress and flexure stresses.</a:t>
            </a:r>
          </a:p>
          <a:p>
            <a:r>
              <a:rPr lang="en-US" dirty="0"/>
              <a:t>Flexure stress is happening where bending is taking place in flexure members it depends upon in section modulus of section and bending moment at that place.</a:t>
            </a:r>
          </a:p>
          <a:p>
            <a:r>
              <a:rPr lang="en-US" dirty="0"/>
              <a:t>Shear stresses is vertical load in member it is depend upon the gravity load applied over unit area </a:t>
            </a:r>
          </a:p>
          <a:p>
            <a:r>
              <a:rPr lang="en-US" dirty="0"/>
              <a:t>So assume one beam having length l and load w </a:t>
            </a:r>
            <a:r>
              <a:rPr lang="en-US" dirty="0" err="1"/>
              <a:t>kN</a:t>
            </a:r>
            <a:r>
              <a:rPr lang="en-US" dirty="0"/>
              <a:t>/m over entire span.</a:t>
            </a:r>
          </a:p>
          <a:p>
            <a:r>
              <a:rPr lang="en-US" dirty="0"/>
              <a:t>In that case flexure stress is maximum in compression top layer.</a:t>
            </a:r>
            <a:endParaRPr lang="en-IN" dirty="0"/>
          </a:p>
        </p:txBody>
      </p:sp>
      <p:pic>
        <p:nvPicPr>
          <p:cNvPr id="4" name="Picture 3" descr="Diagram&#10;&#10;Description automatically generated">
            <a:extLst>
              <a:ext uri="{FF2B5EF4-FFF2-40B4-BE49-F238E27FC236}">
                <a16:creationId xmlns:a16="http://schemas.microsoft.com/office/drawing/2014/main" id="{6E59A2FE-7866-A09B-DAF0-EE2A50C0D8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704657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592A-A9A2-7C63-777B-77201D0BA663}"/>
              </a:ext>
            </a:extLst>
          </p:cNvPr>
          <p:cNvSpPr>
            <a:spLocks noGrp="1"/>
          </p:cNvSpPr>
          <p:nvPr>
            <p:ph type="title"/>
          </p:nvPr>
        </p:nvSpPr>
        <p:spPr/>
        <p:txBody>
          <a:bodyPr/>
          <a:lstStyle/>
          <a:p>
            <a:r>
              <a:rPr lang="en-US" dirty="0"/>
              <a:t>Continued …</a:t>
            </a:r>
            <a:endParaRPr lang="en-IN" dirty="0"/>
          </a:p>
        </p:txBody>
      </p:sp>
      <p:sp>
        <p:nvSpPr>
          <p:cNvPr id="3" name="Content Placeholder 2">
            <a:extLst>
              <a:ext uri="{FF2B5EF4-FFF2-40B4-BE49-F238E27FC236}">
                <a16:creationId xmlns:a16="http://schemas.microsoft.com/office/drawing/2014/main" id="{3B2FBE44-F2FE-45D4-4E20-FB9B92942C54}"/>
              </a:ext>
            </a:extLst>
          </p:cNvPr>
          <p:cNvSpPr>
            <a:spLocks noGrp="1"/>
          </p:cNvSpPr>
          <p:nvPr>
            <p:ph idx="1"/>
          </p:nvPr>
        </p:nvSpPr>
        <p:spPr/>
        <p:txBody>
          <a:bodyPr/>
          <a:lstStyle/>
          <a:p>
            <a:r>
              <a:rPr lang="en-US" dirty="0"/>
              <a:t>In this section aa flexure stress is maximum and shear stress is xero by plotting Mohr ‘s circle.</a:t>
            </a:r>
          </a:p>
          <a:p>
            <a:r>
              <a:rPr lang="en-US" dirty="0"/>
              <a:t>Now in section BB shear is happening in some amount and some </a:t>
            </a:r>
            <a:r>
              <a:rPr lang="en-US" dirty="0" err="1"/>
              <a:t>flexture</a:t>
            </a:r>
            <a:r>
              <a:rPr lang="en-US" dirty="0"/>
              <a:t> stress also in some amount.</a:t>
            </a:r>
          </a:p>
          <a:p>
            <a:r>
              <a:rPr lang="en-US" dirty="0"/>
              <a:t>While in section CC shear stress is maximum and flexure is zero.</a:t>
            </a:r>
            <a:endParaRPr lang="en-IN" dirty="0"/>
          </a:p>
        </p:txBody>
      </p:sp>
      <p:pic>
        <p:nvPicPr>
          <p:cNvPr id="4" name="Picture 3" descr="Diagram&#10;&#10;Description automatically generated">
            <a:extLst>
              <a:ext uri="{FF2B5EF4-FFF2-40B4-BE49-F238E27FC236}">
                <a16:creationId xmlns:a16="http://schemas.microsoft.com/office/drawing/2014/main" id="{86BF5F55-EB80-209F-F401-465987B41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876898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AD75-C232-B076-EDC2-D6B4FE9C0275}"/>
              </a:ext>
            </a:extLst>
          </p:cNvPr>
          <p:cNvSpPr>
            <a:spLocks noGrp="1"/>
          </p:cNvSpPr>
          <p:nvPr>
            <p:ph type="title"/>
          </p:nvPr>
        </p:nvSpPr>
        <p:spPr/>
        <p:txBody>
          <a:bodyPr/>
          <a:lstStyle/>
          <a:p>
            <a:r>
              <a:rPr lang="en-US" dirty="0"/>
              <a:t>Stress trajectory principal</a:t>
            </a:r>
            <a:endParaRPr lang="en-IN" dirty="0"/>
          </a:p>
        </p:txBody>
      </p:sp>
      <p:pic>
        <p:nvPicPr>
          <p:cNvPr id="5" name="Content Placeholder 4">
            <a:extLst>
              <a:ext uri="{FF2B5EF4-FFF2-40B4-BE49-F238E27FC236}">
                <a16:creationId xmlns:a16="http://schemas.microsoft.com/office/drawing/2014/main" id="{984F44D2-D1BA-D32B-231D-9DD5C45D25F6}"/>
              </a:ext>
            </a:extLst>
          </p:cNvPr>
          <p:cNvPicPr>
            <a:picLocks noGrp="1" noChangeAspect="1"/>
          </p:cNvPicPr>
          <p:nvPr>
            <p:ph idx="1"/>
          </p:nvPr>
        </p:nvPicPr>
        <p:blipFill rotWithShape="1">
          <a:blip r:embed="rId2"/>
          <a:srcRect l="20404" t="18249" r="23619" b="37854"/>
          <a:stretch/>
        </p:blipFill>
        <p:spPr>
          <a:xfrm>
            <a:off x="1730189" y="2501153"/>
            <a:ext cx="6400800" cy="2823479"/>
          </a:xfrm>
        </p:spPr>
      </p:pic>
      <p:cxnSp>
        <p:nvCxnSpPr>
          <p:cNvPr id="7" name="Straight Arrow Connector 6">
            <a:extLst>
              <a:ext uri="{FF2B5EF4-FFF2-40B4-BE49-F238E27FC236}">
                <a16:creationId xmlns:a16="http://schemas.microsoft.com/office/drawing/2014/main" id="{4A1973D6-77B6-4428-B1BB-ED56357EA19B}"/>
              </a:ext>
            </a:extLst>
          </p:cNvPr>
          <p:cNvCxnSpPr/>
          <p:nvPr/>
        </p:nvCxnSpPr>
        <p:spPr>
          <a:xfrm flipH="1">
            <a:off x="5280212" y="2823882"/>
            <a:ext cx="3917576" cy="439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051C509-DF2A-26FD-522F-37E59E655E6F}"/>
              </a:ext>
            </a:extLst>
          </p:cNvPr>
          <p:cNvSpPr txBox="1"/>
          <p:nvPr/>
        </p:nvSpPr>
        <p:spPr>
          <a:xfrm>
            <a:off x="9439835" y="2501153"/>
            <a:ext cx="2501153" cy="369332"/>
          </a:xfrm>
          <a:prstGeom prst="rect">
            <a:avLst/>
          </a:prstGeom>
          <a:noFill/>
        </p:spPr>
        <p:txBody>
          <a:bodyPr wrap="square" rtlCol="0">
            <a:spAutoFit/>
          </a:bodyPr>
          <a:lstStyle/>
          <a:p>
            <a:r>
              <a:rPr lang="en-US" dirty="0"/>
              <a:t>Compression stress</a:t>
            </a:r>
            <a:endParaRPr lang="en-IN" dirty="0"/>
          </a:p>
        </p:txBody>
      </p:sp>
      <p:cxnSp>
        <p:nvCxnSpPr>
          <p:cNvPr id="10" name="Straight Arrow Connector 9">
            <a:extLst>
              <a:ext uri="{FF2B5EF4-FFF2-40B4-BE49-F238E27FC236}">
                <a16:creationId xmlns:a16="http://schemas.microsoft.com/office/drawing/2014/main" id="{C899B34E-8DFF-3E12-3D14-822A81CF0ACB}"/>
              </a:ext>
            </a:extLst>
          </p:cNvPr>
          <p:cNvCxnSpPr/>
          <p:nvPr/>
        </p:nvCxnSpPr>
        <p:spPr>
          <a:xfrm flipH="1" flipV="1">
            <a:off x="6391835" y="3944471"/>
            <a:ext cx="3711389" cy="179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1A8E60F2-F5FE-EFD3-C46A-B9977281B50A}"/>
              </a:ext>
            </a:extLst>
          </p:cNvPr>
          <p:cNvSpPr txBox="1"/>
          <p:nvPr/>
        </p:nvSpPr>
        <p:spPr>
          <a:xfrm>
            <a:off x="10309411" y="3987516"/>
            <a:ext cx="1783977" cy="369332"/>
          </a:xfrm>
          <a:prstGeom prst="rect">
            <a:avLst/>
          </a:prstGeom>
          <a:noFill/>
        </p:spPr>
        <p:txBody>
          <a:bodyPr wrap="square" rtlCol="0">
            <a:spAutoFit/>
          </a:bodyPr>
          <a:lstStyle/>
          <a:p>
            <a:r>
              <a:rPr lang="en-US" dirty="0"/>
              <a:t>Shear stress</a:t>
            </a:r>
            <a:endParaRPr lang="en-IN" dirty="0"/>
          </a:p>
        </p:txBody>
      </p:sp>
      <p:cxnSp>
        <p:nvCxnSpPr>
          <p:cNvPr id="13" name="Straight Arrow Connector 12">
            <a:extLst>
              <a:ext uri="{FF2B5EF4-FFF2-40B4-BE49-F238E27FC236}">
                <a16:creationId xmlns:a16="http://schemas.microsoft.com/office/drawing/2014/main" id="{7A4CFA02-EF62-202C-C371-B385E9823516}"/>
              </a:ext>
            </a:extLst>
          </p:cNvPr>
          <p:cNvCxnSpPr/>
          <p:nvPr/>
        </p:nvCxnSpPr>
        <p:spPr>
          <a:xfrm flipH="1" flipV="1">
            <a:off x="4545106" y="4231341"/>
            <a:ext cx="5764305" cy="986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6BC7FEE-9E8B-332F-778D-C17C2EE96291}"/>
              </a:ext>
            </a:extLst>
          </p:cNvPr>
          <p:cNvSpPr txBox="1"/>
          <p:nvPr/>
        </p:nvSpPr>
        <p:spPr>
          <a:xfrm>
            <a:off x="10551459" y="5091953"/>
            <a:ext cx="1541929" cy="646331"/>
          </a:xfrm>
          <a:prstGeom prst="rect">
            <a:avLst/>
          </a:prstGeom>
          <a:noFill/>
        </p:spPr>
        <p:txBody>
          <a:bodyPr wrap="square" rtlCol="0">
            <a:spAutoFit/>
          </a:bodyPr>
          <a:lstStyle/>
          <a:p>
            <a:r>
              <a:rPr lang="en-US" dirty="0"/>
              <a:t>Tensile stress</a:t>
            </a:r>
          </a:p>
          <a:p>
            <a:endParaRPr lang="en-IN" dirty="0"/>
          </a:p>
        </p:txBody>
      </p:sp>
      <p:pic>
        <p:nvPicPr>
          <p:cNvPr id="15" name="Picture 14" descr="Diagram&#10;&#10;Description automatically generated">
            <a:extLst>
              <a:ext uri="{FF2B5EF4-FFF2-40B4-BE49-F238E27FC236}">
                <a16:creationId xmlns:a16="http://schemas.microsoft.com/office/drawing/2014/main" id="{522D83BB-7F5D-1C2A-0D4E-28E48CBD2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717940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7061-1B07-3DE2-5FC4-65D0AF72BE24}"/>
              </a:ext>
            </a:extLst>
          </p:cNvPr>
          <p:cNvSpPr>
            <a:spLocks noGrp="1"/>
          </p:cNvSpPr>
          <p:nvPr>
            <p:ph type="title"/>
          </p:nvPr>
        </p:nvSpPr>
        <p:spPr/>
        <p:txBody>
          <a:bodyPr/>
          <a:lstStyle/>
          <a:p>
            <a:r>
              <a:rPr lang="en-US" dirty="0"/>
              <a:t>Mohr’s circle</a:t>
            </a:r>
            <a:br>
              <a:rPr lang="en-US" dirty="0"/>
            </a:br>
            <a:endParaRPr lang="en-IN" dirty="0"/>
          </a:p>
        </p:txBody>
      </p:sp>
      <p:pic>
        <p:nvPicPr>
          <p:cNvPr id="5" name="Content Placeholder 4">
            <a:extLst>
              <a:ext uri="{FF2B5EF4-FFF2-40B4-BE49-F238E27FC236}">
                <a16:creationId xmlns:a16="http://schemas.microsoft.com/office/drawing/2014/main" id="{B2E098E5-4644-DD18-B72E-2783B14F41DE}"/>
              </a:ext>
            </a:extLst>
          </p:cNvPr>
          <p:cNvPicPr>
            <a:picLocks noGrp="1" noChangeAspect="1"/>
          </p:cNvPicPr>
          <p:nvPr>
            <p:ph idx="1"/>
          </p:nvPr>
        </p:nvPicPr>
        <p:blipFill rotWithShape="1">
          <a:blip r:embed="rId2"/>
          <a:srcRect l="385" t="18675" r="4440" b="19953"/>
          <a:stretch/>
        </p:blipFill>
        <p:spPr>
          <a:xfrm>
            <a:off x="977152" y="2052916"/>
            <a:ext cx="10703859" cy="2588339"/>
          </a:xfrm>
        </p:spPr>
      </p:pic>
      <p:pic>
        <p:nvPicPr>
          <p:cNvPr id="6" name="Picture 5" descr="Diagram&#10;&#10;Description automatically generated">
            <a:extLst>
              <a:ext uri="{FF2B5EF4-FFF2-40B4-BE49-F238E27FC236}">
                <a16:creationId xmlns:a16="http://schemas.microsoft.com/office/drawing/2014/main" id="{1FBB3C88-2C4B-9A8B-EE2A-15C261629C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cxnSp>
        <p:nvCxnSpPr>
          <p:cNvPr id="7" name="Straight Connector 6">
            <a:extLst>
              <a:ext uri="{FF2B5EF4-FFF2-40B4-BE49-F238E27FC236}">
                <a16:creationId xmlns:a16="http://schemas.microsoft.com/office/drawing/2014/main" id="{3911831B-C3C2-AB90-85FB-21EA33D0F139}"/>
              </a:ext>
            </a:extLst>
          </p:cNvPr>
          <p:cNvCxnSpPr/>
          <p:nvPr/>
        </p:nvCxnSpPr>
        <p:spPr>
          <a:xfrm>
            <a:off x="5190565" y="4901235"/>
            <a:ext cx="0" cy="1562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079A136-8DCE-ADEF-46E9-324448C53400}"/>
              </a:ext>
            </a:extLst>
          </p:cNvPr>
          <p:cNvCxnSpPr>
            <a:cxnSpLocks/>
          </p:cNvCxnSpPr>
          <p:nvPr/>
        </p:nvCxnSpPr>
        <p:spPr>
          <a:xfrm>
            <a:off x="5190565" y="4901235"/>
            <a:ext cx="6544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9724ACA-8CA8-E2A2-1D10-A5E038F8D6A8}"/>
              </a:ext>
            </a:extLst>
          </p:cNvPr>
          <p:cNvCxnSpPr>
            <a:cxnSpLocks/>
          </p:cNvCxnSpPr>
          <p:nvPr/>
        </p:nvCxnSpPr>
        <p:spPr>
          <a:xfrm>
            <a:off x="4536142" y="6463553"/>
            <a:ext cx="6544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76DFE4-448D-5CAF-5A69-B9237B4FFD40}"/>
              </a:ext>
            </a:extLst>
          </p:cNvPr>
          <p:cNvCxnSpPr/>
          <p:nvPr/>
        </p:nvCxnSpPr>
        <p:spPr>
          <a:xfrm flipV="1">
            <a:off x="4527176" y="4901235"/>
            <a:ext cx="1317812" cy="1562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F6CAD9A-108B-74EC-CCF2-0771F9DD4077}"/>
              </a:ext>
            </a:extLst>
          </p:cNvPr>
          <p:cNvCxnSpPr/>
          <p:nvPr/>
        </p:nvCxnSpPr>
        <p:spPr>
          <a:xfrm>
            <a:off x="7718612" y="4901235"/>
            <a:ext cx="0" cy="1562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34F72A-FC49-246E-3D31-0CB7562B2ABF}"/>
              </a:ext>
            </a:extLst>
          </p:cNvPr>
          <p:cNvCxnSpPr>
            <a:cxnSpLocks/>
          </p:cNvCxnSpPr>
          <p:nvPr/>
        </p:nvCxnSpPr>
        <p:spPr>
          <a:xfrm>
            <a:off x="7700682" y="4901235"/>
            <a:ext cx="367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40626E-046B-D0EA-E869-EA7F1EC7A879}"/>
              </a:ext>
            </a:extLst>
          </p:cNvPr>
          <p:cNvCxnSpPr>
            <a:cxnSpLocks/>
          </p:cNvCxnSpPr>
          <p:nvPr/>
        </p:nvCxnSpPr>
        <p:spPr>
          <a:xfrm>
            <a:off x="7351059" y="6463553"/>
            <a:ext cx="3675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356A0C8-9E27-6408-8F27-76FE1E573FD3}"/>
              </a:ext>
            </a:extLst>
          </p:cNvPr>
          <p:cNvCxnSpPr/>
          <p:nvPr/>
        </p:nvCxnSpPr>
        <p:spPr>
          <a:xfrm flipV="1">
            <a:off x="7333129" y="4901235"/>
            <a:ext cx="735106" cy="1562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A0BE939-0120-5E90-BA1A-50E97D2AE0F8}"/>
              </a:ext>
            </a:extLst>
          </p:cNvPr>
          <p:cNvCxnSpPr/>
          <p:nvPr/>
        </p:nvCxnSpPr>
        <p:spPr>
          <a:xfrm>
            <a:off x="10775576" y="4901235"/>
            <a:ext cx="0" cy="1562318"/>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973CE03-C2DB-8344-9ACA-62D55CD915FA}"/>
              </a:ext>
            </a:extLst>
          </p:cNvPr>
          <p:cNvSpPr/>
          <p:nvPr/>
        </p:nvSpPr>
        <p:spPr>
          <a:xfrm>
            <a:off x="10676964" y="5576047"/>
            <a:ext cx="197224" cy="2241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350A6410-7A40-7A03-B5FC-C18ADE397284}"/>
              </a:ext>
            </a:extLst>
          </p:cNvPr>
          <p:cNvSpPr txBox="1"/>
          <p:nvPr/>
        </p:nvSpPr>
        <p:spPr>
          <a:xfrm>
            <a:off x="977151" y="5056094"/>
            <a:ext cx="3003177" cy="369332"/>
          </a:xfrm>
          <a:prstGeom prst="rect">
            <a:avLst/>
          </a:prstGeom>
          <a:noFill/>
        </p:spPr>
        <p:txBody>
          <a:bodyPr wrap="square" rtlCol="0">
            <a:spAutoFit/>
          </a:bodyPr>
          <a:lstStyle/>
          <a:p>
            <a:r>
              <a:rPr lang="en-US" dirty="0"/>
              <a:t>Flexure stress diagram</a:t>
            </a:r>
            <a:endParaRPr lang="en-IN" dirty="0"/>
          </a:p>
        </p:txBody>
      </p:sp>
      <p:cxnSp>
        <p:nvCxnSpPr>
          <p:cNvPr id="27" name="Straight Arrow Connector 26">
            <a:extLst>
              <a:ext uri="{FF2B5EF4-FFF2-40B4-BE49-F238E27FC236}">
                <a16:creationId xmlns:a16="http://schemas.microsoft.com/office/drawing/2014/main" id="{011E841F-BA6F-39E5-EB98-7DE6F08F354C}"/>
              </a:ext>
            </a:extLst>
          </p:cNvPr>
          <p:cNvCxnSpPr>
            <a:cxnSpLocks/>
          </p:cNvCxnSpPr>
          <p:nvPr/>
        </p:nvCxnSpPr>
        <p:spPr>
          <a:xfrm flipV="1">
            <a:off x="3065929" y="5083014"/>
            <a:ext cx="2330824" cy="116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6C1CDA7-ADEE-3F35-82F7-056BF3C515E3}"/>
              </a:ext>
            </a:extLst>
          </p:cNvPr>
          <p:cNvCxnSpPr>
            <a:cxnSpLocks/>
          </p:cNvCxnSpPr>
          <p:nvPr/>
        </p:nvCxnSpPr>
        <p:spPr>
          <a:xfrm flipV="1">
            <a:off x="3218329" y="5316075"/>
            <a:ext cx="4518214" cy="35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DBF36D5-51F6-5255-0526-CBA80C150900}"/>
              </a:ext>
            </a:extLst>
          </p:cNvPr>
          <p:cNvCxnSpPr>
            <a:cxnSpLocks/>
            <a:endCxn id="24" idx="2"/>
          </p:cNvCxnSpPr>
          <p:nvPr/>
        </p:nvCxnSpPr>
        <p:spPr>
          <a:xfrm>
            <a:off x="2026024" y="5235413"/>
            <a:ext cx="8650940" cy="452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930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2B58-87CF-2014-2FBE-CB15ADA2CEF0}"/>
              </a:ext>
            </a:extLst>
          </p:cNvPr>
          <p:cNvSpPr>
            <a:spLocks noGrp="1"/>
          </p:cNvSpPr>
          <p:nvPr>
            <p:ph type="title"/>
          </p:nvPr>
        </p:nvSpPr>
        <p:spPr/>
        <p:txBody>
          <a:bodyPr/>
          <a:lstStyle/>
          <a:p>
            <a:r>
              <a:rPr lang="en-US" dirty="0"/>
              <a:t>Shear stress diagrams </a:t>
            </a:r>
            <a:endParaRPr lang="en-IN" dirty="0"/>
          </a:p>
        </p:txBody>
      </p:sp>
      <p:cxnSp>
        <p:nvCxnSpPr>
          <p:cNvPr id="14" name="Straight Connector 13">
            <a:extLst>
              <a:ext uri="{FF2B5EF4-FFF2-40B4-BE49-F238E27FC236}">
                <a16:creationId xmlns:a16="http://schemas.microsoft.com/office/drawing/2014/main" id="{7454EA0C-DCDF-B1DF-6807-D12899348E01}"/>
              </a:ext>
            </a:extLst>
          </p:cNvPr>
          <p:cNvCxnSpPr/>
          <p:nvPr/>
        </p:nvCxnSpPr>
        <p:spPr>
          <a:xfrm>
            <a:off x="5217459" y="2545976"/>
            <a:ext cx="0" cy="2196353"/>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979F6F6-31ED-AE5E-AABF-BEB8BC745EBC}"/>
              </a:ext>
            </a:extLst>
          </p:cNvPr>
          <p:cNvSpPr/>
          <p:nvPr/>
        </p:nvSpPr>
        <p:spPr>
          <a:xfrm>
            <a:off x="5091953" y="3429000"/>
            <a:ext cx="251008" cy="2375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 name="Straight Connector 16">
            <a:extLst>
              <a:ext uri="{FF2B5EF4-FFF2-40B4-BE49-F238E27FC236}">
                <a16:creationId xmlns:a16="http://schemas.microsoft.com/office/drawing/2014/main" id="{A699123F-BF30-62AF-957B-5F7B92484F88}"/>
              </a:ext>
            </a:extLst>
          </p:cNvPr>
          <p:cNvCxnSpPr/>
          <p:nvPr/>
        </p:nvCxnSpPr>
        <p:spPr>
          <a:xfrm>
            <a:off x="7082118" y="2545976"/>
            <a:ext cx="0" cy="2115671"/>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id="{11CEE1E3-3324-50AF-9247-621E9A490191}"/>
              </a:ext>
            </a:extLst>
          </p:cNvPr>
          <p:cNvSpPr/>
          <p:nvPr/>
        </p:nvSpPr>
        <p:spPr>
          <a:xfrm flipH="1">
            <a:off x="6656289" y="2545975"/>
            <a:ext cx="950259" cy="2115671"/>
          </a:xfrm>
          <a:prstGeom prst="arc">
            <a:avLst>
              <a:gd name="adj1" fmla="val 5281481"/>
              <a:gd name="adj2" fmla="val 163604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20" name="Straight Connector 19">
            <a:extLst>
              <a:ext uri="{FF2B5EF4-FFF2-40B4-BE49-F238E27FC236}">
                <a16:creationId xmlns:a16="http://schemas.microsoft.com/office/drawing/2014/main" id="{31038B53-08E2-D192-380C-5278D756499E}"/>
              </a:ext>
            </a:extLst>
          </p:cNvPr>
          <p:cNvCxnSpPr/>
          <p:nvPr/>
        </p:nvCxnSpPr>
        <p:spPr>
          <a:xfrm>
            <a:off x="9771529" y="2545975"/>
            <a:ext cx="0" cy="2115671"/>
          </a:xfrm>
          <a:prstGeom prst="line">
            <a:avLst/>
          </a:prstGeom>
        </p:spPr>
        <p:style>
          <a:lnRef idx="1">
            <a:schemeClr val="accent1"/>
          </a:lnRef>
          <a:fillRef idx="0">
            <a:schemeClr val="accent1"/>
          </a:fillRef>
          <a:effectRef idx="0">
            <a:schemeClr val="accent1"/>
          </a:effectRef>
          <a:fontRef idx="minor">
            <a:schemeClr val="tx1"/>
          </a:fontRef>
        </p:style>
      </p:cxnSp>
      <p:sp>
        <p:nvSpPr>
          <p:cNvPr id="21" name="Arc 20">
            <a:extLst>
              <a:ext uri="{FF2B5EF4-FFF2-40B4-BE49-F238E27FC236}">
                <a16:creationId xmlns:a16="http://schemas.microsoft.com/office/drawing/2014/main" id="{95D4DB70-8A0E-C02F-2AE6-ED1692CC9D91}"/>
              </a:ext>
            </a:extLst>
          </p:cNvPr>
          <p:cNvSpPr/>
          <p:nvPr/>
        </p:nvSpPr>
        <p:spPr>
          <a:xfrm flipH="1">
            <a:off x="8946777" y="2545974"/>
            <a:ext cx="1725711" cy="2115671"/>
          </a:xfrm>
          <a:prstGeom prst="arc">
            <a:avLst>
              <a:gd name="adj1" fmla="val 5281481"/>
              <a:gd name="adj2" fmla="val 163604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2" name="TextBox 21">
            <a:extLst>
              <a:ext uri="{FF2B5EF4-FFF2-40B4-BE49-F238E27FC236}">
                <a16:creationId xmlns:a16="http://schemas.microsoft.com/office/drawing/2014/main" id="{A2FB2CB3-A2BC-BADE-6265-7ECE34FF7216}"/>
              </a:ext>
            </a:extLst>
          </p:cNvPr>
          <p:cNvSpPr txBox="1"/>
          <p:nvPr/>
        </p:nvSpPr>
        <p:spPr>
          <a:xfrm>
            <a:off x="753035" y="5558118"/>
            <a:ext cx="11017623" cy="369332"/>
          </a:xfrm>
          <a:prstGeom prst="rect">
            <a:avLst/>
          </a:prstGeom>
          <a:noFill/>
        </p:spPr>
        <p:txBody>
          <a:bodyPr wrap="square" rtlCol="0">
            <a:spAutoFit/>
          </a:bodyPr>
          <a:lstStyle/>
          <a:p>
            <a:pPr algn="ctr"/>
            <a:r>
              <a:rPr lang="en-US" dirty="0"/>
              <a:t>Shear stresses diagram for section AA,BB,CC.</a:t>
            </a:r>
            <a:endParaRPr lang="en-IN" dirty="0"/>
          </a:p>
        </p:txBody>
      </p:sp>
      <p:pic>
        <p:nvPicPr>
          <p:cNvPr id="3" name="Picture 2" descr="Diagram&#10;&#10;Description automatically generated">
            <a:extLst>
              <a:ext uri="{FF2B5EF4-FFF2-40B4-BE49-F238E27FC236}">
                <a16:creationId xmlns:a16="http://schemas.microsoft.com/office/drawing/2014/main" id="{C9E987A8-6644-7C30-9D12-9D9861539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181705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E79A-DEA0-6C6E-2DFE-BEF3625514D2}"/>
              </a:ext>
            </a:extLst>
          </p:cNvPr>
          <p:cNvSpPr>
            <a:spLocks noGrp="1"/>
          </p:cNvSpPr>
          <p:nvPr>
            <p:ph type="title"/>
          </p:nvPr>
        </p:nvSpPr>
        <p:spPr/>
        <p:txBody>
          <a:bodyPr/>
          <a:lstStyle/>
          <a:p>
            <a:r>
              <a:rPr lang="en-US" dirty="0"/>
              <a:t>What i have learned…</a:t>
            </a:r>
            <a:endParaRPr lang="en-IN" dirty="0"/>
          </a:p>
        </p:txBody>
      </p:sp>
      <p:sp>
        <p:nvSpPr>
          <p:cNvPr id="3" name="Content Placeholder 2">
            <a:extLst>
              <a:ext uri="{FF2B5EF4-FFF2-40B4-BE49-F238E27FC236}">
                <a16:creationId xmlns:a16="http://schemas.microsoft.com/office/drawing/2014/main" id="{CA3F7149-9009-6EA6-BD8F-6A78BE2F15AD}"/>
              </a:ext>
            </a:extLst>
          </p:cNvPr>
          <p:cNvSpPr>
            <a:spLocks noGrp="1"/>
          </p:cNvSpPr>
          <p:nvPr>
            <p:ph idx="1"/>
          </p:nvPr>
        </p:nvSpPr>
        <p:spPr/>
        <p:txBody>
          <a:bodyPr/>
          <a:lstStyle/>
          <a:p>
            <a:r>
              <a:rPr lang="en-US" dirty="0"/>
              <a:t>Vertical stress distribution on formwork </a:t>
            </a:r>
          </a:p>
          <a:p>
            <a:r>
              <a:rPr lang="en-US" dirty="0"/>
              <a:t>Component of formwork in infrastructural project</a:t>
            </a:r>
          </a:p>
          <a:p>
            <a:r>
              <a:rPr lang="en-US" dirty="0"/>
              <a:t>Improved basic fundamental of inertia forces.</a:t>
            </a:r>
          </a:p>
          <a:p>
            <a:r>
              <a:rPr lang="en-US" dirty="0"/>
              <a:t>Slab yielding lines of different shapes</a:t>
            </a:r>
            <a:r>
              <a:rPr lang="en-IN" dirty="0"/>
              <a:t>.</a:t>
            </a:r>
          </a:p>
          <a:p>
            <a:r>
              <a:rPr lang="en-US" dirty="0"/>
              <a:t>Understanding in depth  difference between strength , stiffness, ductility, and durability.</a:t>
            </a:r>
          </a:p>
          <a:p>
            <a:r>
              <a:rPr lang="en-US" dirty="0"/>
              <a:t>Stress trajectory distribution In beam.</a:t>
            </a:r>
          </a:p>
          <a:p>
            <a:r>
              <a:rPr lang="en-US" dirty="0"/>
              <a:t>Effect of Xu on double and singly beam designs.</a:t>
            </a:r>
          </a:p>
        </p:txBody>
      </p:sp>
      <p:pic>
        <p:nvPicPr>
          <p:cNvPr id="4" name="Picture 3" descr="Diagram&#10;&#10;Description automatically generated">
            <a:extLst>
              <a:ext uri="{FF2B5EF4-FFF2-40B4-BE49-F238E27FC236}">
                <a16:creationId xmlns:a16="http://schemas.microsoft.com/office/drawing/2014/main" id="{CF254641-51B5-0F8A-6855-8BC8F26B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4016402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1C30-F722-E2C6-EFE6-50EA3927AFE5}"/>
              </a:ext>
            </a:extLst>
          </p:cNvPr>
          <p:cNvSpPr>
            <a:spLocks noGrp="1"/>
          </p:cNvSpPr>
          <p:nvPr>
            <p:ph type="title"/>
          </p:nvPr>
        </p:nvSpPr>
        <p:spPr/>
        <p:txBody>
          <a:bodyPr/>
          <a:lstStyle/>
          <a:p>
            <a:r>
              <a:rPr lang="en-US" dirty="0"/>
              <a:t>Continued.</a:t>
            </a:r>
            <a:endParaRPr lang="en-IN" dirty="0"/>
          </a:p>
        </p:txBody>
      </p:sp>
      <p:sp>
        <p:nvSpPr>
          <p:cNvPr id="3" name="Content Placeholder 2">
            <a:extLst>
              <a:ext uri="{FF2B5EF4-FFF2-40B4-BE49-F238E27FC236}">
                <a16:creationId xmlns:a16="http://schemas.microsoft.com/office/drawing/2014/main" id="{E4243B00-B6F8-CBC1-D419-D1C5253377C8}"/>
              </a:ext>
            </a:extLst>
          </p:cNvPr>
          <p:cNvSpPr>
            <a:spLocks noGrp="1"/>
          </p:cNvSpPr>
          <p:nvPr>
            <p:ph idx="1"/>
          </p:nvPr>
        </p:nvSpPr>
        <p:spPr/>
        <p:txBody>
          <a:bodyPr/>
          <a:lstStyle/>
          <a:p>
            <a:r>
              <a:rPr lang="en-US" dirty="0"/>
              <a:t>From stress trajectory principal clearly shows that at section AA shear stress will be zero so Mohr's circle has only bending stress circle.</a:t>
            </a:r>
          </a:p>
          <a:p>
            <a:r>
              <a:rPr lang="en-US" dirty="0"/>
              <a:t>While at section BB both stresses is acting so there we will get resultant stress by plotting bending and shear stress diagram. Procedure will be discussed in upcoming slides. </a:t>
            </a:r>
          </a:p>
          <a:p>
            <a:r>
              <a:rPr lang="en-US" dirty="0"/>
              <a:t>At section CC no bending stress will occur only shear force is acting hence resultant will be in vertical direction only.</a:t>
            </a:r>
          </a:p>
          <a:p>
            <a:endParaRPr lang="en-US" dirty="0"/>
          </a:p>
          <a:p>
            <a:endParaRPr lang="en-IN" dirty="0"/>
          </a:p>
        </p:txBody>
      </p:sp>
      <p:pic>
        <p:nvPicPr>
          <p:cNvPr id="4" name="Picture 3" descr="Diagram&#10;&#10;Description automatically generated">
            <a:extLst>
              <a:ext uri="{FF2B5EF4-FFF2-40B4-BE49-F238E27FC236}">
                <a16:creationId xmlns:a16="http://schemas.microsoft.com/office/drawing/2014/main" id="{FFABBB4A-C759-E2A7-0060-531439DE8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2164263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10E7-7092-5A58-11AE-296DC26B95DD}"/>
              </a:ext>
            </a:extLst>
          </p:cNvPr>
          <p:cNvSpPr>
            <a:spLocks noGrp="1"/>
          </p:cNvSpPr>
          <p:nvPr>
            <p:ph type="title"/>
          </p:nvPr>
        </p:nvSpPr>
        <p:spPr/>
        <p:txBody>
          <a:bodyPr/>
          <a:lstStyle/>
          <a:p>
            <a:r>
              <a:rPr lang="en-US" dirty="0"/>
              <a:t>Procedure for plotting Mohr's circle</a:t>
            </a:r>
            <a:endParaRPr lang="en-IN" dirty="0"/>
          </a:p>
        </p:txBody>
      </p:sp>
      <p:sp>
        <p:nvSpPr>
          <p:cNvPr id="3" name="Content Placeholder 2">
            <a:extLst>
              <a:ext uri="{FF2B5EF4-FFF2-40B4-BE49-F238E27FC236}">
                <a16:creationId xmlns:a16="http://schemas.microsoft.com/office/drawing/2014/main" id="{9C409642-2832-8C75-C4B2-72E6C629C72B}"/>
              </a:ext>
            </a:extLst>
          </p:cNvPr>
          <p:cNvSpPr>
            <a:spLocks noGrp="1"/>
          </p:cNvSpPr>
          <p:nvPr>
            <p:ph idx="1"/>
          </p:nvPr>
        </p:nvSpPr>
        <p:spPr/>
        <p:txBody>
          <a:bodyPr/>
          <a:lstStyle/>
          <a:p>
            <a:r>
              <a:rPr lang="en-US" dirty="0"/>
              <a:t>Through suitable scale plot bending stress in x direction and shear force from that point in vertical direction connect those shear force point and make a circle t will give you the resultant force in any direction </a:t>
            </a:r>
            <a:endParaRPr lang="en-IN" dirty="0"/>
          </a:p>
        </p:txBody>
      </p:sp>
      <p:pic>
        <p:nvPicPr>
          <p:cNvPr id="4" name="Picture 3" descr="Diagram&#10;&#10;Description automatically generated">
            <a:extLst>
              <a:ext uri="{FF2B5EF4-FFF2-40B4-BE49-F238E27FC236}">
                <a16:creationId xmlns:a16="http://schemas.microsoft.com/office/drawing/2014/main" id="{29E8C7FC-924D-E0B4-7E5F-FFD9492079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1498094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2AF75-E517-8041-9C03-9C63E91A260F}"/>
              </a:ext>
            </a:extLst>
          </p:cNvPr>
          <p:cNvSpPr>
            <a:spLocks noGrp="1"/>
          </p:cNvSpPr>
          <p:nvPr>
            <p:ph type="title"/>
          </p:nvPr>
        </p:nvSpPr>
        <p:spPr/>
        <p:txBody>
          <a:bodyPr/>
          <a:lstStyle/>
          <a:p>
            <a:r>
              <a:rPr lang="en-US" dirty="0"/>
              <a:t>Most important:</a:t>
            </a:r>
            <a:endParaRPr lang="en-IN" dirty="0"/>
          </a:p>
        </p:txBody>
      </p:sp>
      <p:sp>
        <p:nvSpPr>
          <p:cNvPr id="3" name="Content Placeholder 2">
            <a:extLst>
              <a:ext uri="{FF2B5EF4-FFF2-40B4-BE49-F238E27FC236}">
                <a16:creationId xmlns:a16="http://schemas.microsoft.com/office/drawing/2014/main" id="{6FE0D6BA-B8A3-D18A-E372-4C487FA5ABD2}"/>
              </a:ext>
            </a:extLst>
          </p:cNvPr>
          <p:cNvSpPr>
            <a:spLocks noGrp="1"/>
          </p:cNvSpPr>
          <p:nvPr>
            <p:ph idx="1"/>
          </p:nvPr>
        </p:nvSpPr>
        <p:spPr/>
        <p:txBody>
          <a:bodyPr/>
          <a:lstStyle/>
          <a:p>
            <a:r>
              <a:rPr lang="en-US" dirty="0"/>
              <a:t>Strength</a:t>
            </a:r>
          </a:p>
          <a:p>
            <a:r>
              <a:rPr lang="en-US" dirty="0"/>
              <a:t>Stiffness</a:t>
            </a:r>
          </a:p>
          <a:p>
            <a:r>
              <a:rPr lang="en-US" dirty="0"/>
              <a:t>Durability </a:t>
            </a:r>
          </a:p>
          <a:p>
            <a:r>
              <a:rPr lang="en-US" dirty="0"/>
              <a:t>Ductility</a:t>
            </a:r>
          </a:p>
          <a:p>
            <a:endParaRPr lang="en-IN" dirty="0"/>
          </a:p>
        </p:txBody>
      </p:sp>
      <p:pic>
        <p:nvPicPr>
          <p:cNvPr id="4" name="Picture 3" descr="Diagram&#10;&#10;Description automatically generated">
            <a:extLst>
              <a:ext uri="{FF2B5EF4-FFF2-40B4-BE49-F238E27FC236}">
                <a16:creationId xmlns:a16="http://schemas.microsoft.com/office/drawing/2014/main" id="{B6DBB7DF-AF39-6FC8-2434-A1BBB59AB1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1069869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2E643-6339-DDCD-0ED8-45D2E4DAF404}"/>
              </a:ext>
            </a:extLst>
          </p:cNvPr>
          <p:cNvSpPr>
            <a:spLocks noGrp="1"/>
          </p:cNvSpPr>
          <p:nvPr>
            <p:ph type="title"/>
          </p:nvPr>
        </p:nvSpPr>
        <p:spPr/>
        <p:txBody>
          <a:bodyPr/>
          <a:lstStyle/>
          <a:p>
            <a:r>
              <a:rPr lang="en-US" dirty="0"/>
              <a:t>strength</a:t>
            </a:r>
            <a:endParaRPr lang="en-IN" dirty="0"/>
          </a:p>
        </p:txBody>
      </p:sp>
      <p:sp>
        <p:nvSpPr>
          <p:cNvPr id="6" name="Text Placeholder 5">
            <a:extLst>
              <a:ext uri="{FF2B5EF4-FFF2-40B4-BE49-F238E27FC236}">
                <a16:creationId xmlns:a16="http://schemas.microsoft.com/office/drawing/2014/main" id="{B6AB5CE4-FA75-6809-F13A-E3267705BF7D}"/>
              </a:ext>
            </a:extLst>
          </p:cNvPr>
          <p:cNvSpPr>
            <a:spLocks noGrp="1"/>
          </p:cNvSpPr>
          <p:nvPr>
            <p:ph idx="1"/>
          </p:nvPr>
        </p:nvSpPr>
        <p:spPr/>
        <p:txBody>
          <a:bodyPr/>
          <a:lstStyle/>
          <a:p>
            <a:r>
              <a:rPr lang="en-US" dirty="0"/>
              <a:t>Material load carrying capacity ill increase or decrease with the variation in this para meters.</a:t>
            </a:r>
          </a:p>
          <a:p>
            <a:r>
              <a:rPr lang="en-US" dirty="0"/>
              <a:t>Suppose M35 is more stronger than M25.</a:t>
            </a:r>
          </a:p>
          <a:p>
            <a:r>
              <a:rPr lang="en-US" dirty="0"/>
              <a:t>Where geometry of structure is restricted we can increase </a:t>
            </a:r>
            <a:r>
              <a:rPr lang="en-US" dirty="0" err="1"/>
              <a:t>stengh</a:t>
            </a:r>
            <a:r>
              <a:rPr lang="en-US" dirty="0"/>
              <a:t> by in </a:t>
            </a:r>
            <a:r>
              <a:rPr lang="en-US" dirty="0" err="1"/>
              <a:t>incrasing</a:t>
            </a:r>
            <a:r>
              <a:rPr lang="en-US" dirty="0"/>
              <a:t> this parameters</a:t>
            </a:r>
            <a:endParaRPr lang="en-IN" dirty="0"/>
          </a:p>
        </p:txBody>
      </p:sp>
      <p:pic>
        <p:nvPicPr>
          <p:cNvPr id="7" name="Picture 6" descr="Diagram&#10;&#10;Description automatically generated">
            <a:extLst>
              <a:ext uri="{FF2B5EF4-FFF2-40B4-BE49-F238E27FC236}">
                <a16:creationId xmlns:a16="http://schemas.microsoft.com/office/drawing/2014/main" id="{7653F47A-4776-07FC-EA34-1E857723C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1265244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BE0B-9BF1-1B13-5154-CB9DD1767B6B}"/>
              </a:ext>
            </a:extLst>
          </p:cNvPr>
          <p:cNvSpPr>
            <a:spLocks noGrp="1"/>
          </p:cNvSpPr>
          <p:nvPr>
            <p:ph type="title"/>
          </p:nvPr>
        </p:nvSpPr>
        <p:spPr/>
        <p:txBody>
          <a:bodyPr/>
          <a:lstStyle/>
          <a:p>
            <a:r>
              <a:rPr lang="en-US" dirty="0"/>
              <a:t>stiffness</a:t>
            </a:r>
            <a:endParaRPr lang="en-IN" dirty="0"/>
          </a:p>
        </p:txBody>
      </p:sp>
      <p:sp>
        <p:nvSpPr>
          <p:cNvPr id="3" name="Content Placeholder 2">
            <a:extLst>
              <a:ext uri="{FF2B5EF4-FFF2-40B4-BE49-F238E27FC236}">
                <a16:creationId xmlns:a16="http://schemas.microsoft.com/office/drawing/2014/main" id="{FB3AB964-B0AA-B558-F9F7-1E2745BEFE4A}"/>
              </a:ext>
            </a:extLst>
          </p:cNvPr>
          <p:cNvSpPr>
            <a:spLocks noGrp="1"/>
          </p:cNvSpPr>
          <p:nvPr>
            <p:ph idx="1"/>
          </p:nvPr>
        </p:nvSpPr>
        <p:spPr/>
        <p:txBody>
          <a:bodyPr/>
          <a:lstStyle/>
          <a:p>
            <a:r>
              <a:rPr lang="en-US" dirty="0"/>
              <a:t>Stiffness is deal with the geometry of structure </a:t>
            </a:r>
            <a:r>
              <a:rPr lang="en-IN" dirty="0"/>
              <a:t>, any structure we can increase the load carrying capacity by extending its length width and height parameters. </a:t>
            </a:r>
          </a:p>
          <a:p>
            <a:r>
              <a:rPr lang="en-IN" dirty="0"/>
              <a:t>So material is not available in sufficient quantity than we have to change the dim.</a:t>
            </a:r>
          </a:p>
          <a:p>
            <a:r>
              <a:rPr lang="en-US" dirty="0">
                <a:latin typeface="Calinri "/>
              </a:rPr>
              <a:t>In general stiffness of structure is </a:t>
            </a:r>
            <a:r>
              <a:rPr lang="en-US" b="0" i="0" dirty="0">
                <a:effectLst/>
                <a:latin typeface="Calinri "/>
              </a:rPr>
              <a:t>Stiffness is the extent to which an object resists deformation in response to an applied force. </a:t>
            </a:r>
            <a:endParaRPr lang="en-IN" dirty="0">
              <a:latin typeface="Calinri "/>
            </a:endParaRPr>
          </a:p>
        </p:txBody>
      </p:sp>
      <p:pic>
        <p:nvPicPr>
          <p:cNvPr id="4" name="Picture 3" descr="Diagram&#10;&#10;Description automatically generated">
            <a:extLst>
              <a:ext uri="{FF2B5EF4-FFF2-40B4-BE49-F238E27FC236}">
                <a16:creationId xmlns:a16="http://schemas.microsoft.com/office/drawing/2014/main" id="{9172CAF5-CC85-7A26-3859-8370956896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607040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3980B-A5C6-9224-DD61-EA2D75EAB3C7}"/>
              </a:ext>
            </a:extLst>
          </p:cNvPr>
          <p:cNvSpPr>
            <a:spLocks noGrp="1"/>
          </p:cNvSpPr>
          <p:nvPr>
            <p:ph type="title"/>
          </p:nvPr>
        </p:nvSpPr>
        <p:spPr/>
        <p:txBody>
          <a:bodyPr/>
          <a:lstStyle/>
          <a:p>
            <a:r>
              <a:rPr lang="en-US" dirty="0"/>
              <a:t>Durability &amp; ductility.</a:t>
            </a:r>
            <a:endParaRPr lang="en-IN" dirty="0"/>
          </a:p>
        </p:txBody>
      </p:sp>
      <p:sp>
        <p:nvSpPr>
          <p:cNvPr id="3" name="Content Placeholder 2">
            <a:extLst>
              <a:ext uri="{FF2B5EF4-FFF2-40B4-BE49-F238E27FC236}">
                <a16:creationId xmlns:a16="http://schemas.microsoft.com/office/drawing/2014/main" id="{BBD3E1CC-1050-B7B1-979D-0CE2FE89A73A}"/>
              </a:ext>
            </a:extLst>
          </p:cNvPr>
          <p:cNvSpPr>
            <a:spLocks noGrp="1"/>
          </p:cNvSpPr>
          <p:nvPr>
            <p:ph idx="1"/>
          </p:nvPr>
        </p:nvSpPr>
        <p:spPr/>
        <p:txBody>
          <a:bodyPr/>
          <a:lstStyle/>
          <a:p>
            <a:r>
              <a:rPr lang="en-US" dirty="0"/>
              <a:t>Its depend on the structural state in analysis.</a:t>
            </a:r>
          </a:p>
          <a:p>
            <a:r>
              <a:rPr lang="en-US" dirty="0"/>
              <a:t>Includes structural safety and structural durability.</a:t>
            </a:r>
          </a:p>
          <a:p>
            <a:r>
              <a:rPr lang="en-US" b="0" i="0" dirty="0">
                <a:effectLst/>
                <a:latin typeface="Calibri" panose="020F0502020204030204" pitchFamily="34" charset="0"/>
                <a:ea typeface="Calibri" panose="020F0502020204030204" pitchFamily="34" charset="0"/>
                <a:cs typeface="Calibri" panose="020F0502020204030204" pitchFamily="34" charset="0"/>
              </a:rPr>
              <a:t>he extent to which a material (or structure) can undergo large deformations without failing. The term is used in earthquake engineering to designate how well a building will endure large lateral displacements imposed by ground shaking</a:t>
            </a:r>
            <a:endParaRPr lang="en-US" dirty="0">
              <a:latin typeface="Calibri" panose="020F0502020204030204" pitchFamily="34" charset="0"/>
              <a:ea typeface="Calibri" panose="020F0502020204030204" pitchFamily="34" charset="0"/>
              <a:cs typeface="Calibri" panose="020F0502020204030204" pitchFamily="34" charset="0"/>
            </a:endParaRPr>
          </a:p>
          <a:p>
            <a:endParaRPr lang="en-IN" dirty="0"/>
          </a:p>
        </p:txBody>
      </p:sp>
      <p:pic>
        <p:nvPicPr>
          <p:cNvPr id="4" name="Picture 3" descr="Diagram&#10;&#10;Description automatically generated">
            <a:extLst>
              <a:ext uri="{FF2B5EF4-FFF2-40B4-BE49-F238E27FC236}">
                <a16:creationId xmlns:a16="http://schemas.microsoft.com/office/drawing/2014/main" id="{739FADC6-80BD-A4CE-5F08-C33AC81B19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2322612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4F16-5F53-57C3-6AFE-58F76CD5B362}"/>
              </a:ext>
            </a:extLst>
          </p:cNvPr>
          <p:cNvSpPr>
            <a:spLocks noGrp="1"/>
          </p:cNvSpPr>
          <p:nvPr>
            <p:ph type="title"/>
          </p:nvPr>
        </p:nvSpPr>
        <p:spPr/>
        <p:txBody>
          <a:bodyPr/>
          <a:lstStyle/>
          <a:p>
            <a:r>
              <a:rPr lang="en-US" dirty="0"/>
              <a:t>Summary </a:t>
            </a:r>
            <a:br>
              <a:rPr lang="en-US" dirty="0"/>
            </a:br>
            <a:endParaRPr lang="en-IN" dirty="0"/>
          </a:p>
        </p:txBody>
      </p:sp>
      <p:sp>
        <p:nvSpPr>
          <p:cNvPr id="3" name="Content Placeholder 2">
            <a:extLst>
              <a:ext uri="{FF2B5EF4-FFF2-40B4-BE49-F238E27FC236}">
                <a16:creationId xmlns:a16="http://schemas.microsoft.com/office/drawing/2014/main" id="{4D85661C-F89B-1744-CA1C-5DAF02405928}"/>
              </a:ext>
            </a:extLst>
          </p:cNvPr>
          <p:cNvSpPr>
            <a:spLocks noGrp="1"/>
          </p:cNvSpPr>
          <p:nvPr>
            <p:ph idx="1"/>
          </p:nvPr>
        </p:nvSpPr>
        <p:spPr/>
        <p:txBody>
          <a:bodyPr/>
          <a:lstStyle/>
          <a:p>
            <a:r>
              <a:rPr lang="en-US" dirty="0"/>
              <a:t>I have learn many practical aspects in structural engineering</a:t>
            </a:r>
          </a:p>
          <a:p>
            <a:r>
              <a:rPr lang="en-US" dirty="0"/>
              <a:t>Improved fundamentals like orientation of structural member impacts on load carrying capacity</a:t>
            </a:r>
          </a:p>
          <a:p>
            <a:r>
              <a:rPr lang="en-US" dirty="0"/>
              <a:t>Some of the not known things like formwork code of different county I also get to know.</a:t>
            </a:r>
          </a:p>
          <a:p>
            <a:r>
              <a:rPr lang="en-US" dirty="0"/>
              <a:t>I have improves sheet of bridge girder design. </a:t>
            </a:r>
          </a:p>
          <a:p>
            <a:r>
              <a:rPr lang="en-US" dirty="0"/>
              <a:t>Overall experience was so amazing I am grateful and thankful to Vivek sir for giving me this wonderful opportunity.</a:t>
            </a:r>
            <a:r>
              <a:rPr lang="en-IN" dirty="0"/>
              <a:t> Thank you.</a:t>
            </a:r>
            <a:endParaRPr lang="en-US" dirty="0"/>
          </a:p>
        </p:txBody>
      </p:sp>
      <p:pic>
        <p:nvPicPr>
          <p:cNvPr id="4" name="Picture 3" descr="Diagram&#10;&#10;Description automatically generated">
            <a:extLst>
              <a:ext uri="{FF2B5EF4-FFF2-40B4-BE49-F238E27FC236}">
                <a16:creationId xmlns:a16="http://schemas.microsoft.com/office/drawing/2014/main" id="{3C507D9A-F965-A5EC-E2C1-71A47EDC9C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3346246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98ED-C8DA-BBB2-95B3-80A304499348}"/>
              </a:ext>
            </a:extLst>
          </p:cNvPr>
          <p:cNvSpPr>
            <a:spLocks noGrp="1"/>
          </p:cNvSpPr>
          <p:nvPr>
            <p:ph type="title"/>
          </p:nvPr>
        </p:nvSpPr>
        <p:spPr/>
        <p:txBody>
          <a:bodyPr/>
          <a:lstStyle/>
          <a:p>
            <a:r>
              <a:rPr lang="en-US" dirty="0"/>
              <a:t>Factors affecting Stress distribution in vertical formwork.</a:t>
            </a:r>
            <a:endParaRPr lang="en-IN" dirty="0"/>
          </a:p>
        </p:txBody>
      </p:sp>
      <p:sp>
        <p:nvSpPr>
          <p:cNvPr id="3" name="Content Placeholder 2">
            <a:extLst>
              <a:ext uri="{FF2B5EF4-FFF2-40B4-BE49-F238E27FC236}">
                <a16:creationId xmlns:a16="http://schemas.microsoft.com/office/drawing/2014/main" id="{CB86B738-5847-7768-CD76-0B7A8782957B}"/>
              </a:ext>
            </a:extLst>
          </p:cNvPr>
          <p:cNvSpPr>
            <a:spLocks noGrp="1"/>
          </p:cNvSpPr>
          <p:nvPr>
            <p:ph idx="1"/>
          </p:nvPr>
        </p:nvSpPr>
        <p:spPr/>
        <p:txBody>
          <a:bodyPr/>
          <a:lstStyle/>
          <a:p>
            <a:r>
              <a:rPr lang="en-US" dirty="0"/>
              <a:t>Pour rate of concreting generally (1 m/hr.)</a:t>
            </a:r>
          </a:p>
          <a:p>
            <a:r>
              <a:rPr lang="en-US" dirty="0"/>
              <a:t>Depth of pouring </a:t>
            </a:r>
          </a:p>
          <a:p>
            <a:r>
              <a:rPr lang="en-US" dirty="0"/>
              <a:t>Temperature (suitable at room temperature between 20 to 27 degree Celsius)</a:t>
            </a:r>
          </a:p>
          <a:p>
            <a:endParaRPr lang="en-IN" dirty="0"/>
          </a:p>
          <a:p>
            <a:r>
              <a:rPr lang="en-IN" dirty="0"/>
              <a:t>Note: after some depth the concrete pressure becomes constant at does not increase.</a:t>
            </a:r>
          </a:p>
          <a:p>
            <a:pPr marL="0" indent="0">
              <a:buNone/>
            </a:pPr>
            <a:endParaRPr lang="en-IN" dirty="0"/>
          </a:p>
        </p:txBody>
      </p:sp>
      <p:pic>
        <p:nvPicPr>
          <p:cNvPr id="4" name="Picture 3" descr="Diagram&#10;&#10;Description automatically generated">
            <a:extLst>
              <a:ext uri="{FF2B5EF4-FFF2-40B4-BE49-F238E27FC236}">
                <a16:creationId xmlns:a16="http://schemas.microsoft.com/office/drawing/2014/main" id="{236D1498-5FA0-81B1-B9D6-CCABEDC0A9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241635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4277-8027-9C92-CD1E-49EEA8614AC5}"/>
              </a:ext>
            </a:extLst>
          </p:cNvPr>
          <p:cNvSpPr>
            <a:spLocks noGrp="1"/>
          </p:cNvSpPr>
          <p:nvPr>
            <p:ph type="title"/>
          </p:nvPr>
        </p:nvSpPr>
        <p:spPr/>
        <p:txBody>
          <a:bodyPr/>
          <a:lstStyle/>
          <a:p>
            <a:r>
              <a:rPr lang="en-US" dirty="0"/>
              <a:t>Component of </a:t>
            </a:r>
            <a:r>
              <a:rPr lang="en-US"/>
              <a:t>formwrok</a:t>
            </a:r>
            <a:endParaRPr lang="en-IN"/>
          </a:p>
        </p:txBody>
      </p:sp>
      <p:sp>
        <p:nvSpPr>
          <p:cNvPr id="3" name="Content Placeholder 2">
            <a:extLst>
              <a:ext uri="{FF2B5EF4-FFF2-40B4-BE49-F238E27FC236}">
                <a16:creationId xmlns:a16="http://schemas.microsoft.com/office/drawing/2014/main" id="{1F256254-B647-52C2-F4A3-E01DCDD43AB7}"/>
              </a:ext>
            </a:extLst>
          </p:cNvPr>
          <p:cNvSpPr>
            <a:spLocks noGrp="1"/>
          </p:cNvSpPr>
          <p:nvPr>
            <p:ph idx="1"/>
          </p:nvPr>
        </p:nvSpPr>
        <p:spPr/>
        <p:txBody>
          <a:bodyPr/>
          <a:lstStyle/>
          <a:p>
            <a:r>
              <a:rPr lang="en-US" dirty="0"/>
              <a:t>Skin plate </a:t>
            </a:r>
          </a:p>
          <a:p>
            <a:r>
              <a:rPr lang="en-US" dirty="0"/>
              <a:t>Horizontal stiffener </a:t>
            </a:r>
          </a:p>
          <a:p>
            <a:r>
              <a:rPr lang="en-US" dirty="0"/>
              <a:t>Vertical stiffener</a:t>
            </a:r>
          </a:p>
          <a:p>
            <a:r>
              <a:rPr lang="en-US" dirty="0"/>
              <a:t>Waler</a:t>
            </a:r>
          </a:p>
          <a:p>
            <a:r>
              <a:rPr lang="en-US" dirty="0"/>
              <a:t>Jacks</a:t>
            </a:r>
          </a:p>
          <a:p>
            <a:r>
              <a:rPr lang="en-US" dirty="0"/>
              <a:t>Bulk head </a:t>
            </a:r>
          </a:p>
          <a:p>
            <a:r>
              <a:rPr lang="en-US" dirty="0"/>
              <a:t>Eye plate</a:t>
            </a:r>
          </a:p>
          <a:p>
            <a:endParaRPr lang="en-IN" dirty="0"/>
          </a:p>
        </p:txBody>
      </p:sp>
      <p:pic>
        <p:nvPicPr>
          <p:cNvPr id="4" name="Picture 3" descr="Diagram&#10;&#10;Description automatically generated">
            <a:extLst>
              <a:ext uri="{FF2B5EF4-FFF2-40B4-BE49-F238E27FC236}">
                <a16:creationId xmlns:a16="http://schemas.microsoft.com/office/drawing/2014/main" id="{BE07F5A9-1533-C3B6-3E5F-10C5F38C7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50702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DA56-72CA-B66D-E7AA-541B9A837158}"/>
              </a:ext>
            </a:extLst>
          </p:cNvPr>
          <p:cNvSpPr>
            <a:spLocks noGrp="1"/>
          </p:cNvSpPr>
          <p:nvPr>
            <p:ph type="title"/>
          </p:nvPr>
        </p:nvSpPr>
        <p:spPr/>
        <p:txBody>
          <a:bodyPr/>
          <a:lstStyle/>
          <a:p>
            <a:r>
              <a:rPr lang="en-US" dirty="0"/>
              <a:t>Skin plate</a:t>
            </a:r>
            <a:br>
              <a:rPr lang="en-US" dirty="0"/>
            </a:br>
            <a:endParaRPr lang="en-IN" dirty="0"/>
          </a:p>
        </p:txBody>
      </p:sp>
      <p:pic>
        <p:nvPicPr>
          <p:cNvPr id="7" name="Content Placeholder 6">
            <a:extLst>
              <a:ext uri="{FF2B5EF4-FFF2-40B4-BE49-F238E27FC236}">
                <a16:creationId xmlns:a16="http://schemas.microsoft.com/office/drawing/2014/main" id="{BB668954-F700-A5BE-8A1C-AD7595C63A2B}"/>
              </a:ext>
            </a:extLst>
          </p:cNvPr>
          <p:cNvPicPr>
            <a:picLocks noGrp="1" noChangeAspect="1"/>
          </p:cNvPicPr>
          <p:nvPr>
            <p:ph idx="1"/>
          </p:nvPr>
        </p:nvPicPr>
        <p:blipFill rotWithShape="1">
          <a:blip r:embed="rId2"/>
          <a:srcRect l="11534" t="23789" r="55169" b="16970"/>
          <a:stretch/>
        </p:blipFill>
        <p:spPr>
          <a:xfrm>
            <a:off x="2940423" y="1792936"/>
            <a:ext cx="4894730" cy="4898575"/>
          </a:xfrm>
        </p:spPr>
      </p:pic>
      <p:cxnSp>
        <p:nvCxnSpPr>
          <p:cNvPr id="9" name="Straight Arrow Connector 8">
            <a:extLst>
              <a:ext uri="{FF2B5EF4-FFF2-40B4-BE49-F238E27FC236}">
                <a16:creationId xmlns:a16="http://schemas.microsoft.com/office/drawing/2014/main" id="{7A251B16-320E-5595-616E-3A89E9074493}"/>
              </a:ext>
            </a:extLst>
          </p:cNvPr>
          <p:cNvCxnSpPr>
            <a:cxnSpLocks/>
          </p:cNvCxnSpPr>
          <p:nvPr/>
        </p:nvCxnSpPr>
        <p:spPr>
          <a:xfrm flipH="1" flipV="1">
            <a:off x="5531224" y="3051199"/>
            <a:ext cx="3576918" cy="2961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B7D191A-95D6-82E8-5B6D-FB02DC6DF7C4}"/>
              </a:ext>
            </a:extLst>
          </p:cNvPr>
          <p:cNvSpPr txBox="1"/>
          <p:nvPr/>
        </p:nvSpPr>
        <p:spPr>
          <a:xfrm>
            <a:off x="8857130" y="6012756"/>
            <a:ext cx="1604682" cy="646331"/>
          </a:xfrm>
          <a:prstGeom prst="rect">
            <a:avLst/>
          </a:prstGeom>
          <a:noFill/>
        </p:spPr>
        <p:txBody>
          <a:bodyPr wrap="square" rtlCol="0">
            <a:spAutoFit/>
          </a:bodyPr>
          <a:lstStyle/>
          <a:p>
            <a:r>
              <a:rPr lang="en-US" dirty="0"/>
              <a:t>TIE RODS</a:t>
            </a:r>
          </a:p>
          <a:p>
            <a:endParaRPr lang="en-IN" dirty="0"/>
          </a:p>
        </p:txBody>
      </p:sp>
      <p:pic>
        <p:nvPicPr>
          <p:cNvPr id="3" name="Picture 2" descr="Diagram&#10;&#10;Description automatically generated">
            <a:extLst>
              <a:ext uri="{FF2B5EF4-FFF2-40B4-BE49-F238E27FC236}">
                <a16:creationId xmlns:a16="http://schemas.microsoft.com/office/drawing/2014/main" id="{362CC10B-CABD-8A4E-8AE1-6061126225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cxnSp>
        <p:nvCxnSpPr>
          <p:cNvPr id="5" name="Straight Arrow Connector 4">
            <a:extLst>
              <a:ext uri="{FF2B5EF4-FFF2-40B4-BE49-F238E27FC236}">
                <a16:creationId xmlns:a16="http://schemas.microsoft.com/office/drawing/2014/main" id="{C7F40239-5452-386E-6DF9-875B779A608F}"/>
              </a:ext>
            </a:extLst>
          </p:cNvPr>
          <p:cNvCxnSpPr/>
          <p:nvPr/>
        </p:nvCxnSpPr>
        <p:spPr>
          <a:xfrm flipV="1">
            <a:off x="2277035" y="4706471"/>
            <a:ext cx="2348753" cy="179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6739BF1-4B1A-C2D0-2E90-F8B57553FD77}"/>
              </a:ext>
            </a:extLst>
          </p:cNvPr>
          <p:cNvSpPr txBox="1"/>
          <p:nvPr/>
        </p:nvSpPr>
        <p:spPr>
          <a:xfrm>
            <a:off x="851647" y="4840941"/>
            <a:ext cx="1228165" cy="646331"/>
          </a:xfrm>
          <a:prstGeom prst="rect">
            <a:avLst/>
          </a:prstGeom>
          <a:noFill/>
        </p:spPr>
        <p:txBody>
          <a:bodyPr wrap="square" rtlCol="0">
            <a:spAutoFit/>
          </a:bodyPr>
          <a:lstStyle/>
          <a:p>
            <a:r>
              <a:rPr lang="en-US" dirty="0"/>
              <a:t>VERTICAL STIFFNER</a:t>
            </a:r>
            <a:endParaRPr lang="en-IN" dirty="0"/>
          </a:p>
        </p:txBody>
      </p:sp>
      <p:cxnSp>
        <p:nvCxnSpPr>
          <p:cNvPr id="11" name="Straight Arrow Connector 10">
            <a:extLst>
              <a:ext uri="{FF2B5EF4-FFF2-40B4-BE49-F238E27FC236}">
                <a16:creationId xmlns:a16="http://schemas.microsoft.com/office/drawing/2014/main" id="{9DF5065E-74EF-E353-51E0-599FEDF11CB6}"/>
              </a:ext>
            </a:extLst>
          </p:cNvPr>
          <p:cNvCxnSpPr/>
          <p:nvPr/>
        </p:nvCxnSpPr>
        <p:spPr>
          <a:xfrm flipH="1">
            <a:off x="6714565" y="3567953"/>
            <a:ext cx="3496235" cy="233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F7830F-B4E6-BBFE-E6DC-A54B4B6B049C}"/>
              </a:ext>
            </a:extLst>
          </p:cNvPr>
          <p:cNvSpPr txBox="1"/>
          <p:nvPr/>
        </p:nvSpPr>
        <p:spPr>
          <a:xfrm>
            <a:off x="10210800" y="3350112"/>
            <a:ext cx="1389528" cy="369332"/>
          </a:xfrm>
          <a:prstGeom prst="rect">
            <a:avLst/>
          </a:prstGeom>
          <a:noFill/>
        </p:spPr>
        <p:txBody>
          <a:bodyPr wrap="square" rtlCol="0">
            <a:spAutoFit/>
          </a:bodyPr>
          <a:lstStyle/>
          <a:p>
            <a:r>
              <a:rPr lang="en-US" dirty="0"/>
              <a:t>jacks</a:t>
            </a:r>
            <a:endParaRPr lang="en-IN" dirty="0"/>
          </a:p>
        </p:txBody>
      </p:sp>
    </p:spTree>
    <p:extLst>
      <p:ext uri="{BB962C8B-B14F-4D97-AF65-F5344CB8AC3E}">
        <p14:creationId xmlns:p14="http://schemas.microsoft.com/office/powerpoint/2010/main" val="150885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6440-8C2F-3032-3AAC-449379E88945}"/>
              </a:ext>
            </a:extLst>
          </p:cNvPr>
          <p:cNvSpPr>
            <a:spLocks noGrp="1"/>
          </p:cNvSpPr>
          <p:nvPr>
            <p:ph type="title"/>
          </p:nvPr>
        </p:nvSpPr>
        <p:spPr/>
        <p:txBody>
          <a:bodyPr/>
          <a:lstStyle/>
          <a:p>
            <a:r>
              <a:rPr lang="en-US" dirty="0"/>
              <a:t>Waler </a:t>
            </a:r>
            <a:endParaRPr lang="en-IN" dirty="0"/>
          </a:p>
        </p:txBody>
      </p:sp>
      <p:pic>
        <p:nvPicPr>
          <p:cNvPr id="5" name="Content Placeholder 4">
            <a:extLst>
              <a:ext uri="{FF2B5EF4-FFF2-40B4-BE49-F238E27FC236}">
                <a16:creationId xmlns:a16="http://schemas.microsoft.com/office/drawing/2014/main" id="{AACD2F52-F713-835A-C5AD-29E2E83A06C3}"/>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4177552" y="1792936"/>
            <a:ext cx="3191436" cy="4548712"/>
          </a:xfrm>
        </p:spPr>
      </p:pic>
      <p:cxnSp>
        <p:nvCxnSpPr>
          <p:cNvPr id="7" name="Straight Arrow Connector 6">
            <a:extLst>
              <a:ext uri="{FF2B5EF4-FFF2-40B4-BE49-F238E27FC236}">
                <a16:creationId xmlns:a16="http://schemas.microsoft.com/office/drawing/2014/main" id="{902726A1-3A70-88C5-84D3-FB9C65760EB8}"/>
              </a:ext>
            </a:extLst>
          </p:cNvPr>
          <p:cNvCxnSpPr/>
          <p:nvPr/>
        </p:nvCxnSpPr>
        <p:spPr>
          <a:xfrm flipH="1" flipV="1">
            <a:off x="5558118" y="3675529"/>
            <a:ext cx="4240306" cy="2666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377C6A-F089-59EC-B13E-D017393AAE37}"/>
              </a:ext>
            </a:extLst>
          </p:cNvPr>
          <p:cNvSpPr txBox="1"/>
          <p:nvPr/>
        </p:nvSpPr>
        <p:spPr>
          <a:xfrm>
            <a:off x="9457764" y="6250658"/>
            <a:ext cx="1604682" cy="646331"/>
          </a:xfrm>
          <a:prstGeom prst="rect">
            <a:avLst/>
          </a:prstGeom>
          <a:noFill/>
        </p:spPr>
        <p:txBody>
          <a:bodyPr wrap="square" rtlCol="0">
            <a:spAutoFit/>
          </a:bodyPr>
          <a:lstStyle/>
          <a:p>
            <a:r>
              <a:rPr lang="en-US" dirty="0"/>
              <a:t>Waler</a:t>
            </a:r>
          </a:p>
          <a:p>
            <a:endParaRPr lang="en-IN" dirty="0"/>
          </a:p>
        </p:txBody>
      </p:sp>
      <p:pic>
        <p:nvPicPr>
          <p:cNvPr id="9" name="Picture 8" descr="Diagram&#10;&#10;Description automatically generated">
            <a:extLst>
              <a:ext uri="{FF2B5EF4-FFF2-40B4-BE49-F238E27FC236}">
                <a16:creationId xmlns:a16="http://schemas.microsoft.com/office/drawing/2014/main" id="{F14E58DF-188C-62AE-65FD-92D5327A81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270839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81DCE-61DF-19D9-A7C0-4A3C7D8DDC20}"/>
              </a:ext>
            </a:extLst>
          </p:cNvPr>
          <p:cNvSpPr>
            <a:spLocks noGrp="1"/>
          </p:cNvSpPr>
          <p:nvPr>
            <p:ph type="title"/>
          </p:nvPr>
        </p:nvSpPr>
        <p:spPr>
          <a:xfrm>
            <a:off x="1203960" y="248317"/>
            <a:ext cx="9784080" cy="1508760"/>
          </a:xfrm>
        </p:spPr>
        <p:txBody>
          <a:bodyPr/>
          <a:lstStyle/>
          <a:p>
            <a:r>
              <a:rPr lang="en-US" dirty="0"/>
              <a:t>Stiffeners and bulk head</a:t>
            </a:r>
            <a:endParaRPr lang="en-IN" dirty="0"/>
          </a:p>
        </p:txBody>
      </p:sp>
      <p:sp>
        <p:nvSpPr>
          <p:cNvPr id="3" name="Content Placeholder 2">
            <a:extLst>
              <a:ext uri="{FF2B5EF4-FFF2-40B4-BE49-F238E27FC236}">
                <a16:creationId xmlns:a16="http://schemas.microsoft.com/office/drawing/2014/main" id="{3DF377B4-090F-48ED-F0D7-D787B384A5CB}"/>
              </a:ext>
            </a:extLst>
          </p:cNvPr>
          <p:cNvSpPr>
            <a:spLocks noGrp="1"/>
          </p:cNvSpPr>
          <p:nvPr>
            <p:ph idx="1"/>
          </p:nvPr>
        </p:nvSpPr>
        <p:spPr/>
        <p:txBody>
          <a:bodyPr>
            <a:normAutofit/>
          </a:bodyPr>
          <a:lstStyle/>
          <a:p>
            <a:r>
              <a:rPr lang="en-US" dirty="0"/>
              <a:t>Horizontal stiffener:</a:t>
            </a:r>
          </a:p>
          <a:p>
            <a:pPr lvl="2"/>
            <a:r>
              <a:rPr lang="en-US" dirty="0"/>
              <a:t>They are rectangular in shape thickness varying from 3-6 mm .</a:t>
            </a:r>
          </a:p>
          <a:p>
            <a:pPr lvl="2"/>
            <a:r>
              <a:rPr lang="en-US" dirty="0"/>
              <a:t>They are perpendicular to vertical stiffeners.</a:t>
            </a:r>
          </a:p>
          <a:p>
            <a:pPr lvl="2"/>
            <a:r>
              <a:rPr lang="en-US" dirty="0"/>
              <a:t>They prevent bending of skin plate along its major axis.</a:t>
            </a:r>
          </a:p>
          <a:p>
            <a:pPr lvl="2"/>
            <a:endParaRPr lang="en-US" dirty="0"/>
          </a:p>
          <a:p>
            <a:pPr marL="0" indent="0">
              <a:buNone/>
            </a:pPr>
            <a:r>
              <a:rPr lang="en-US" dirty="0"/>
              <a:t>Vertical stiffener:</a:t>
            </a:r>
          </a:p>
          <a:p>
            <a:pPr lvl="1"/>
            <a:r>
              <a:rPr lang="en-US" dirty="0"/>
              <a:t>Vertical stiffener provides minor axis stability of skin plate </a:t>
            </a:r>
          </a:p>
          <a:p>
            <a:pPr lvl="1"/>
            <a:r>
              <a:rPr lang="en-US" dirty="0"/>
              <a:t>They are may be angle section or hollow rectangular section</a:t>
            </a:r>
          </a:p>
        </p:txBody>
      </p:sp>
      <p:pic>
        <p:nvPicPr>
          <p:cNvPr id="4" name="Picture 3" descr="Diagram&#10;&#10;Description automatically generated">
            <a:extLst>
              <a:ext uri="{FF2B5EF4-FFF2-40B4-BE49-F238E27FC236}">
                <a16:creationId xmlns:a16="http://schemas.microsoft.com/office/drawing/2014/main" id="{CB4CD5CB-5002-CD73-A9DC-0223D1EEDD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258324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26F3-868D-AF1F-2BCB-7652E7878E41}"/>
              </a:ext>
            </a:extLst>
          </p:cNvPr>
          <p:cNvSpPr>
            <a:spLocks noGrp="1"/>
          </p:cNvSpPr>
          <p:nvPr>
            <p:ph type="title"/>
          </p:nvPr>
        </p:nvSpPr>
        <p:spPr/>
        <p:txBody>
          <a:bodyPr/>
          <a:lstStyle/>
          <a:p>
            <a:r>
              <a:rPr lang="en-US" dirty="0"/>
              <a:t>Continued.</a:t>
            </a:r>
            <a:endParaRPr lang="en-IN" dirty="0"/>
          </a:p>
        </p:txBody>
      </p:sp>
      <p:sp>
        <p:nvSpPr>
          <p:cNvPr id="3" name="Content Placeholder 2">
            <a:extLst>
              <a:ext uri="{FF2B5EF4-FFF2-40B4-BE49-F238E27FC236}">
                <a16:creationId xmlns:a16="http://schemas.microsoft.com/office/drawing/2014/main" id="{4626E062-A6A4-359F-3DF7-42F93FCF9FE6}"/>
              </a:ext>
            </a:extLst>
          </p:cNvPr>
          <p:cNvSpPr>
            <a:spLocks noGrp="1"/>
          </p:cNvSpPr>
          <p:nvPr>
            <p:ph idx="1"/>
          </p:nvPr>
        </p:nvSpPr>
        <p:spPr/>
        <p:txBody>
          <a:bodyPr/>
          <a:lstStyle/>
          <a:p>
            <a:r>
              <a:rPr lang="en-US" dirty="0"/>
              <a:t>Bulk head:</a:t>
            </a:r>
          </a:p>
          <a:p>
            <a:pPr marL="0" indent="0">
              <a:buNone/>
            </a:pPr>
            <a:r>
              <a:rPr lang="en-US" dirty="0"/>
              <a:t>They are the end member of formwork to support fresh concrete to come out from its ends.</a:t>
            </a:r>
          </a:p>
          <a:p>
            <a:pPr marL="0" indent="0">
              <a:buNone/>
            </a:pPr>
            <a:r>
              <a:rPr lang="en-US" dirty="0"/>
              <a:t>Bulk head design done in such a way that it can resist load about minor axis of girder. </a:t>
            </a:r>
          </a:p>
          <a:p>
            <a:endParaRPr lang="en-IN" dirty="0"/>
          </a:p>
        </p:txBody>
      </p:sp>
      <p:pic>
        <p:nvPicPr>
          <p:cNvPr id="4" name="Picture 3" descr="Diagram&#10;&#10;Description automatically generated">
            <a:extLst>
              <a:ext uri="{FF2B5EF4-FFF2-40B4-BE49-F238E27FC236}">
                <a16:creationId xmlns:a16="http://schemas.microsoft.com/office/drawing/2014/main" id="{26088253-ED74-6C07-69E5-4B7099F603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
        <p:nvSpPr>
          <p:cNvPr id="5" name="Rectangle 4">
            <a:extLst>
              <a:ext uri="{FF2B5EF4-FFF2-40B4-BE49-F238E27FC236}">
                <a16:creationId xmlns:a16="http://schemas.microsoft.com/office/drawing/2014/main" id="{AD297E2A-ABED-2F3F-5530-F6BF257588B3}"/>
              </a:ext>
            </a:extLst>
          </p:cNvPr>
          <p:cNvSpPr/>
          <p:nvPr/>
        </p:nvSpPr>
        <p:spPr>
          <a:xfrm>
            <a:off x="1066800" y="4114800"/>
            <a:ext cx="1165412" cy="19184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Connector 6">
            <a:extLst>
              <a:ext uri="{FF2B5EF4-FFF2-40B4-BE49-F238E27FC236}">
                <a16:creationId xmlns:a16="http://schemas.microsoft.com/office/drawing/2014/main" id="{27BB7717-8F53-8BEA-81C3-051844DEBCE5}"/>
              </a:ext>
            </a:extLst>
          </p:cNvPr>
          <p:cNvCxnSpPr>
            <a:cxnSpLocks/>
          </p:cNvCxnSpPr>
          <p:nvPr/>
        </p:nvCxnSpPr>
        <p:spPr>
          <a:xfrm>
            <a:off x="555813" y="4769223"/>
            <a:ext cx="2653552" cy="62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1F479B-F96F-7701-62C0-54171314D032}"/>
              </a:ext>
            </a:extLst>
          </p:cNvPr>
          <p:cNvCxnSpPr/>
          <p:nvPr/>
        </p:nvCxnSpPr>
        <p:spPr>
          <a:xfrm>
            <a:off x="1703295" y="3858409"/>
            <a:ext cx="0" cy="257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CCB2404-33A7-AB6E-AD49-E2F2829064BE}"/>
              </a:ext>
            </a:extLst>
          </p:cNvPr>
          <p:cNvCxnSpPr>
            <a:cxnSpLocks/>
          </p:cNvCxnSpPr>
          <p:nvPr/>
        </p:nvCxnSpPr>
        <p:spPr>
          <a:xfrm flipH="1">
            <a:off x="2420469" y="4168588"/>
            <a:ext cx="1577791" cy="546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1180583-F8F2-DAAC-9EBE-2DC626E93AF0}"/>
              </a:ext>
            </a:extLst>
          </p:cNvPr>
          <p:cNvSpPr txBox="1"/>
          <p:nvPr/>
        </p:nvSpPr>
        <p:spPr>
          <a:xfrm>
            <a:off x="3562643" y="3858409"/>
            <a:ext cx="1165411" cy="2585323"/>
          </a:xfrm>
          <a:prstGeom prst="rect">
            <a:avLst/>
          </a:prstGeom>
          <a:noFill/>
        </p:spPr>
        <p:txBody>
          <a:bodyPr wrap="square" rtlCol="0">
            <a:spAutoFit/>
          </a:bodyPr>
          <a:lstStyle/>
          <a:p>
            <a:r>
              <a:rPr lang="en-US" dirty="0"/>
              <a:t>Minor axis(its nothing but resist less load with respect to major axis)</a:t>
            </a:r>
            <a:endParaRPr lang="en-IN" dirty="0"/>
          </a:p>
        </p:txBody>
      </p:sp>
      <p:sp>
        <p:nvSpPr>
          <p:cNvPr id="17" name="TextBox 16">
            <a:extLst>
              <a:ext uri="{FF2B5EF4-FFF2-40B4-BE49-F238E27FC236}">
                <a16:creationId xmlns:a16="http://schemas.microsoft.com/office/drawing/2014/main" id="{1F3501B7-BA56-6DA3-B061-CCBF913BEFC5}"/>
              </a:ext>
            </a:extLst>
          </p:cNvPr>
          <p:cNvSpPr txBox="1"/>
          <p:nvPr/>
        </p:nvSpPr>
        <p:spPr>
          <a:xfrm>
            <a:off x="1202919" y="6277000"/>
            <a:ext cx="2160494" cy="369332"/>
          </a:xfrm>
          <a:prstGeom prst="rect">
            <a:avLst/>
          </a:prstGeom>
          <a:noFill/>
        </p:spPr>
        <p:txBody>
          <a:bodyPr wrap="square" rtlCol="0">
            <a:spAutoFit/>
          </a:bodyPr>
          <a:lstStyle/>
          <a:p>
            <a:r>
              <a:rPr lang="en-US" dirty="0"/>
              <a:t>Front view</a:t>
            </a:r>
            <a:endParaRPr lang="en-IN" dirty="0"/>
          </a:p>
        </p:txBody>
      </p:sp>
      <p:sp>
        <p:nvSpPr>
          <p:cNvPr id="18" name="Rectangle 17">
            <a:extLst>
              <a:ext uri="{FF2B5EF4-FFF2-40B4-BE49-F238E27FC236}">
                <a16:creationId xmlns:a16="http://schemas.microsoft.com/office/drawing/2014/main" id="{630E79E1-AC78-E421-5403-7B7C12A90175}"/>
              </a:ext>
            </a:extLst>
          </p:cNvPr>
          <p:cNvSpPr/>
          <p:nvPr/>
        </p:nvSpPr>
        <p:spPr>
          <a:xfrm>
            <a:off x="5952565" y="4114800"/>
            <a:ext cx="143435" cy="2103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4" name="Straight Connector 23">
            <a:extLst>
              <a:ext uri="{FF2B5EF4-FFF2-40B4-BE49-F238E27FC236}">
                <a16:creationId xmlns:a16="http://schemas.microsoft.com/office/drawing/2014/main" id="{1E97F62E-EE61-CEB7-67AF-0EEB66FF4B7A}"/>
              </a:ext>
            </a:extLst>
          </p:cNvPr>
          <p:cNvCxnSpPr>
            <a:stCxn id="18" idx="2"/>
          </p:cNvCxnSpPr>
          <p:nvPr/>
        </p:nvCxnSpPr>
        <p:spPr>
          <a:xfrm>
            <a:off x="6024283" y="6217920"/>
            <a:ext cx="977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5150340-8BBF-1C1B-2853-EAAFEC30AD33}"/>
              </a:ext>
            </a:extLst>
          </p:cNvPr>
          <p:cNvCxnSpPr>
            <a:cxnSpLocks/>
          </p:cNvCxnSpPr>
          <p:nvPr/>
        </p:nvCxnSpPr>
        <p:spPr>
          <a:xfrm>
            <a:off x="6096000" y="4114800"/>
            <a:ext cx="905435" cy="210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6B98172-96D5-A6F4-C574-FE4D5FD6B81D}"/>
              </a:ext>
            </a:extLst>
          </p:cNvPr>
          <p:cNvCxnSpPr>
            <a:cxnSpLocks/>
          </p:cNvCxnSpPr>
          <p:nvPr/>
        </p:nvCxnSpPr>
        <p:spPr>
          <a:xfrm flipH="1">
            <a:off x="6096000" y="5827059"/>
            <a:ext cx="7351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9C0CAB6-D4F7-DA91-F3DB-68909B99ECF5}"/>
              </a:ext>
            </a:extLst>
          </p:cNvPr>
          <p:cNvCxnSpPr/>
          <p:nvPr/>
        </p:nvCxnSpPr>
        <p:spPr>
          <a:xfrm flipH="1">
            <a:off x="6094959" y="5513294"/>
            <a:ext cx="5927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03D14A5-F049-E1A2-6C76-8B0A77883AFA}"/>
              </a:ext>
            </a:extLst>
          </p:cNvPr>
          <p:cNvCxnSpPr/>
          <p:nvPr/>
        </p:nvCxnSpPr>
        <p:spPr>
          <a:xfrm flipH="1">
            <a:off x="6094959" y="5074023"/>
            <a:ext cx="417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CC956B-DF5B-AB6D-A2F5-809A0B1524C1}"/>
              </a:ext>
            </a:extLst>
          </p:cNvPr>
          <p:cNvSpPr txBox="1"/>
          <p:nvPr/>
        </p:nvSpPr>
        <p:spPr>
          <a:xfrm>
            <a:off x="5746376" y="6347018"/>
            <a:ext cx="1604682" cy="369332"/>
          </a:xfrm>
          <a:prstGeom prst="rect">
            <a:avLst/>
          </a:prstGeom>
          <a:noFill/>
        </p:spPr>
        <p:txBody>
          <a:bodyPr wrap="square" rtlCol="0">
            <a:spAutoFit/>
          </a:bodyPr>
          <a:lstStyle/>
          <a:p>
            <a:r>
              <a:rPr lang="en-US" dirty="0"/>
              <a:t>Side view</a:t>
            </a:r>
            <a:endParaRPr lang="en-IN" dirty="0"/>
          </a:p>
        </p:txBody>
      </p:sp>
    </p:spTree>
    <p:extLst>
      <p:ext uri="{BB962C8B-B14F-4D97-AF65-F5344CB8AC3E}">
        <p14:creationId xmlns:p14="http://schemas.microsoft.com/office/powerpoint/2010/main" val="405434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56A0-ADD0-CE86-68E1-B285BC9EBE4C}"/>
              </a:ext>
            </a:extLst>
          </p:cNvPr>
          <p:cNvSpPr>
            <a:spLocks noGrp="1"/>
          </p:cNvSpPr>
          <p:nvPr>
            <p:ph type="title"/>
          </p:nvPr>
        </p:nvSpPr>
        <p:spPr/>
        <p:txBody>
          <a:bodyPr/>
          <a:lstStyle/>
          <a:p>
            <a:r>
              <a:rPr lang="en-US" dirty="0"/>
              <a:t>Slabs </a:t>
            </a:r>
            <a:endParaRPr lang="en-IN" dirty="0"/>
          </a:p>
        </p:txBody>
      </p:sp>
      <p:sp>
        <p:nvSpPr>
          <p:cNvPr id="3" name="Content Placeholder 2">
            <a:extLst>
              <a:ext uri="{FF2B5EF4-FFF2-40B4-BE49-F238E27FC236}">
                <a16:creationId xmlns:a16="http://schemas.microsoft.com/office/drawing/2014/main" id="{868A8C93-A520-65BD-6EA6-D14BD7745441}"/>
              </a:ext>
            </a:extLst>
          </p:cNvPr>
          <p:cNvSpPr>
            <a:spLocks noGrp="1"/>
          </p:cNvSpPr>
          <p:nvPr>
            <p:ph idx="1"/>
          </p:nvPr>
        </p:nvSpPr>
        <p:spPr/>
        <p:txBody>
          <a:bodyPr/>
          <a:lstStyle/>
          <a:p>
            <a:r>
              <a:rPr lang="en-US" dirty="0"/>
              <a:t>There are different types of yielding line based on that  load on beam can be calculated.</a:t>
            </a:r>
          </a:p>
          <a:p>
            <a:r>
              <a:rPr lang="en-US" dirty="0"/>
              <a:t>Maximum reinforcement 0.15% in case of mild steel bar </a:t>
            </a:r>
          </a:p>
          <a:p>
            <a:r>
              <a:rPr lang="en-US" dirty="0"/>
              <a:t>However this percentage can be reduce to 0.12% in case of HYSD bars.</a:t>
            </a:r>
          </a:p>
          <a:p>
            <a:endParaRPr lang="en-IN" dirty="0"/>
          </a:p>
        </p:txBody>
      </p:sp>
      <p:pic>
        <p:nvPicPr>
          <p:cNvPr id="4" name="Picture 3" descr="Diagram&#10;&#10;Description automatically generated">
            <a:extLst>
              <a:ext uri="{FF2B5EF4-FFF2-40B4-BE49-F238E27FC236}">
                <a16:creationId xmlns:a16="http://schemas.microsoft.com/office/drawing/2014/main" id="{4E858F44-D1F1-D239-2CD5-F38CBFF691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4176"/>
            <a:ext cx="1312022" cy="1326981"/>
          </a:xfrm>
          <a:prstGeom prst="ellipse">
            <a:avLst/>
          </a:prstGeom>
        </p:spPr>
      </p:pic>
    </p:spTree>
    <p:extLst>
      <p:ext uri="{BB962C8B-B14F-4D97-AF65-F5344CB8AC3E}">
        <p14:creationId xmlns:p14="http://schemas.microsoft.com/office/powerpoint/2010/main" val="35848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559</TotalTime>
  <Words>1221</Words>
  <Application>Microsoft Office PowerPoint</Application>
  <PresentationFormat>Widescreen</PresentationFormat>
  <Paragraphs>135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Calinri </vt:lpstr>
      <vt:lpstr>Corbel</vt:lpstr>
      <vt:lpstr>Wingdings</vt:lpstr>
      <vt:lpstr>Banded</vt:lpstr>
      <vt:lpstr>summer internship(May’23) final presentation</vt:lpstr>
      <vt:lpstr>What i have learned…</vt:lpstr>
      <vt:lpstr>Factors affecting Stress distribution in vertical formwork.</vt:lpstr>
      <vt:lpstr>Component of formwrok</vt:lpstr>
      <vt:lpstr>Skin plate </vt:lpstr>
      <vt:lpstr>Waler </vt:lpstr>
      <vt:lpstr>Stiffeners and bulk head</vt:lpstr>
      <vt:lpstr>Continued.</vt:lpstr>
      <vt:lpstr>Slabs </vt:lpstr>
      <vt:lpstr>beams</vt:lpstr>
      <vt:lpstr>Singly beams</vt:lpstr>
      <vt:lpstr>Continued.</vt:lpstr>
      <vt:lpstr>Doubly beam </vt:lpstr>
      <vt:lpstr>Cotd.</vt:lpstr>
      <vt:lpstr>Mohr’s theory</vt:lpstr>
      <vt:lpstr>Continued …</vt:lpstr>
      <vt:lpstr>Stress trajectory principal</vt:lpstr>
      <vt:lpstr>Mohr’s circle </vt:lpstr>
      <vt:lpstr>Shear stress diagrams </vt:lpstr>
      <vt:lpstr>Continued.</vt:lpstr>
      <vt:lpstr>Procedure for plotting Mohr's circle</vt:lpstr>
      <vt:lpstr>Most important:</vt:lpstr>
      <vt:lpstr>strength</vt:lpstr>
      <vt:lpstr>stiffness</vt:lpstr>
      <vt:lpstr>Durability &amp; ductility.</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SGAWINGS CIVIL ENGINEERING CONSULTANT &amp; ADVISOR (OPC.) PVT. LTD., Mumbai</dc:title>
  <dc:creator>21CE303</dc:creator>
  <cp:lastModifiedBy>21CE303</cp:lastModifiedBy>
  <cp:revision>18</cp:revision>
  <dcterms:created xsi:type="dcterms:W3CDTF">2023-06-20T01:28:26Z</dcterms:created>
  <dcterms:modified xsi:type="dcterms:W3CDTF">2023-08-05T16:03:26Z</dcterms:modified>
</cp:coreProperties>
</file>