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-79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8840FF-5D25-4ABC-A5CA-F18D428764B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6DB7663-F955-4952-B806-03A942E45641}">
      <dgm:prSet/>
      <dgm:spPr/>
      <dgm:t>
        <a:bodyPr/>
        <a:lstStyle/>
        <a:p>
          <a:r>
            <a:rPr lang="en-US"/>
            <a:t>Fulton Bank Account</a:t>
          </a:r>
        </a:p>
      </dgm:t>
    </dgm:pt>
    <dgm:pt modelId="{68CE7A8C-242E-4EDB-B531-3A48F370A45B}" type="parTrans" cxnId="{A9CF7EC5-AC2B-4FB2-814A-D654F499D3C7}">
      <dgm:prSet/>
      <dgm:spPr/>
      <dgm:t>
        <a:bodyPr/>
        <a:lstStyle/>
        <a:p>
          <a:endParaRPr lang="en-US"/>
        </a:p>
      </dgm:t>
    </dgm:pt>
    <dgm:pt modelId="{4B3B3ECD-7A08-4A2A-9A3A-2A04B54CE4DE}" type="sibTrans" cxnId="{A9CF7EC5-AC2B-4FB2-814A-D654F499D3C7}">
      <dgm:prSet/>
      <dgm:spPr/>
      <dgm:t>
        <a:bodyPr/>
        <a:lstStyle/>
        <a:p>
          <a:endParaRPr lang="en-US"/>
        </a:p>
      </dgm:t>
    </dgm:pt>
    <dgm:pt modelId="{64128F54-DF30-4F81-BF46-3572E5570833}">
      <dgm:prSet/>
      <dgm:spPr/>
      <dgm:t>
        <a:bodyPr/>
        <a:lstStyle/>
        <a:p>
          <a:r>
            <a:rPr lang="en-US"/>
            <a:t>Started to pay bills</a:t>
          </a:r>
        </a:p>
      </dgm:t>
    </dgm:pt>
    <dgm:pt modelId="{9ABF222A-7A14-4C8F-889A-5256C72B222B}" type="parTrans" cxnId="{4E8C1131-CC58-4C91-9527-964AD1D67E6F}">
      <dgm:prSet/>
      <dgm:spPr/>
      <dgm:t>
        <a:bodyPr/>
        <a:lstStyle/>
        <a:p>
          <a:endParaRPr lang="en-US"/>
        </a:p>
      </dgm:t>
    </dgm:pt>
    <dgm:pt modelId="{DCF68095-50DF-4FE8-82C0-D949331D5BDB}" type="sibTrans" cxnId="{4E8C1131-CC58-4C91-9527-964AD1D67E6F}">
      <dgm:prSet/>
      <dgm:spPr/>
      <dgm:t>
        <a:bodyPr/>
        <a:lstStyle/>
        <a:p>
          <a:endParaRPr lang="en-US"/>
        </a:p>
      </dgm:t>
    </dgm:pt>
    <dgm:pt modelId="{EAF79791-062B-4506-8B3E-07E96FBC3BDC}">
      <dgm:prSet/>
      <dgm:spPr/>
      <dgm:t>
        <a:bodyPr/>
        <a:lstStyle/>
        <a:p>
          <a:r>
            <a:rPr lang="en-US"/>
            <a:t>P.O. Box for the HOA</a:t>
          </a:r>
        </a:p>
      </dgm:t>
    </dgm:pt>
    <dgm:pt modelId="{F9702C0B-010B-43D6-A3F6-A7C3ACA7FD93}" type="parTrans" cxnId="{9D69BE56-FBF1-494C-8782-8DFAED41F9F9}">
      <dgm:prSet/>
      <dgm:spPr/>
      <dgm:t>
        <a:bodyPr/>
        <a:lstStyle/>
        <a:p>
          <a:endParaRPr lang="en-US"/>
        </a:p>
      </dgm:t>
    </dgm:pt>
    <dgm:pt modelId="{9ACBAAA5-4513-4F7A-9EE5-3F9C6B0309B2}" type="sibTrans" cxnId="{9D69BE56-FBF1-494C-8782-8DFAED41F9F9}">
      <dgm:prSet/>
      <dgm:spPr/>
      <dgm:t>
        <a:bodyPr/>
        <a:lstStyle/>
        <a:p>
          <a:endParaRPr lang="en-US"/>
        </a:p>
      </dgm:t>
    </dgm:pt>
    <dgm:pt modelId="{3725865A-78B0-4E64-B19E-7B9C5B8AD470}">
      <dgm:prSet/>
      <dgm:spPr/>
      <dgm:t>
        <a:bodyPr/>
        <a:lstStyle/>
        <a:p>
          <a:r>
            <a:rPr lang="en-US"/>
            <a:t>Replacement &amp; Maintenance Reserves</a:t>
          </a:r>
        </a:p>
      </dgm:t>
    </dgm:pt>
    <dgm:pt modelId="{F0CA5EAA-D6D6-444D-977A-7CBDA0D96E06}" type="parTrans" cxnId="{9E1292B3-445D-4371-AA42-BA63122889E6}">
      <dgm:prSet/>
      <dgm:spPr/>
      <dgm:t>
        <a:bodyPr/>
        <a:lstStyle/>
        <a:p>
          <a:endParaRPr lang="en-US"/>
        </a:p>
      </dgm:t>
    </dgm:pt>
    <dgm:pt modelId="{36BFC451-A083-413F-9004-E20564743DE7}" type="sibTrans" cxnId="{9E1292B3-445D-4371-AA42-BA63122889E6}">
      <dgm:prSet/>
      <dgm:spPr/>
      <dgm:t>
        <a:bodyPr/>
        <a:lstStyle/>
        <a:p>
          <a:endParaRPr lang="en-US"/>
        </a:p>
      </dgm:t>
    </dgm:pt>
    <dgm:pt modelId="{529EB146-4D92-4ADD-B17A-3A64A05A5F06}">
      <dgm:prSet/>
      <dgm:spPr/>
      <dgm:t>
        <a:bodyPr/>
        <a:lstStyle/>
        <a:p>
          <a:r>
            <a:rPr lang="en-US"/>
            <a:t>2022 Budget</a:t>
          </a:r>
        </a:p>
      </dgm:t>
    </dgm:pt>
    <dgm:pt modelId="{ADF10EA7-BD5B-4901-9CBB-4F988F0581B9}" type="parTrans" cxnId="{965A4422-6FDD-4250-9911-D962C0D5713E}">
      <dgm:prSet/>
      <dgm:spPr/>
      <dgm:t>
        <a:bodyPr/>
        <a:lstStyle/>
        <a:p>
          <a:endParaRPr lang="en-US"/>
        </a:p>
      </dgm:t>
    </dgm:pt>
    <dgm:pt modelId="{577106EC-11F1-44E8-A8D0-352344FE84A1}" type="sibTrans" cxnId="{965A4422-6FDD-4250-9911-D962C0D5713E}">
      <dgm:prSet/>
      <dgm:spPr/>
      <dgm:t>
        <a:bodyPr/>
        <a:lstStyle/>
        <a:p>
          <a:endParaRPr lang="en-US"/>
        </a:p>
      </dgm:t>
    </dgm:pt>
    <dgm:pt modelId="{F9B3748C-4710-4221-A027-080037C17898}">
      <dgm:prSet/>
      <dgm:spPr/>
      <dgm:t>
        <a:bodyPr/>
        <a:lstStyle/>
        <a:p>
          <a:r>
            <a:rPr lang="en-US"/>
            <a:t>2022 HOA Dues</a:t>
          </a:r>
        </a:p>
      </dgm:t>
    </dgm:pt>
    <dgm:pt modelId="{13428612-13D2-4A57-97DA-BBEEB7D4F1AA}" type="parTrans" cxnId="{7156DF40-3273-4509-9C88-790142EBC823}">
      <dgm:prSet/>
      <dgm:spPr/>
      <dgm:t>
        <a:bodyPr/>
        <a:lstStyle/>
        <a:p>
          <a:endParaRPr lang="en-US"/>
        </a:p>
      </dgm:t>
    </dgm:pt>
    <dgm:pt modelId="{6E9A4457-1A9F-43C8-BF39-B345EA0B6CCF}" type="sibTrans" cxnId="{7156DF40-3273-4509-9C88-790142EBC823}">
      <dgm:prSet/>
      <dgm:spPr/>
      <dgm:t>
        <a:bodyPr/>
        <a:lstStyle/>
        <a:p>
          <a:endParaRPr lang="en-US"/>
        </a:p>
      </dgm:t>
    </dgm:pt>
    <dgm:pt modelId="{D0309708-1A41-4CEC-8F81-EC4F413AAC82}" type="pres">
      <dgm:prSet presAssocID="{528840FF-5D25-4ABC-A5CA-F18D428764B3}" presName="linear" presStyleCnt="0">
        <dgm:presLayoutVars>
          <dgm:animLvl val="lvl"/>
          <dgm:resizeHandles val="exact"/>
        </dgm:presLayoutVars>
      </dgm:prSet>
      <dgm:spPr/>
    </dgm:pt>
    <dgm:pt modelId="{0376D0EE-A93D-433C-A495-4F5292641CA2}" type="pres">
      <dgm:prSet presAssocID="{66DB7663-F955-4952-B806-03A942E4564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DB9A0EC-D0DA-4149-A252-980D9F525D71}" type="pres">
      <dgm:prSet presAssocID="{4B3B3ECD-7A08-4A2A-9A3A-2A04B54CE4DE}" presName="spacer" presStyleCnt="0"/>
      <dgm:spPr/>
    </dgm:pt>
    <dgm:pt modelId="{95227623-377B-41D6-943D-AE31FC70EF64}" type="pres">
      <dgm:prSet presAssocID="{64128F54-DF30-4F81-BF46-3572E557083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ABE57C70-4F9A-4CC9-91C6-F25A8AD73588}" type="pres">
      <dgm:prSet presAssocID="{DCF68095-50DF-4FE8-82C0-D949331D5BDB}" presName="spacer" presStyleCnt="0"/>
      <dgm:spPr/>
    </dgm:pt>
    <dgm:pt modelId="{6DB472F4-E3E8-4362-A81B-B093089D6405}" type="pres">
      <dgm:prSet presAssocID="{EAF79791-062B-4506-8B3E-07E96FBC3BD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2749FFE-1B1B-43AC-AFA4-5818287C8383}" type="pres">
      <dgm:prSet presAssocID="{9ACBAAA5-4513-4F7A-9EE5-3F9C6B0309B2}" presName="spacer" presStyleCnt="0"/>
      <dgm:spPr/>
    </dgm:pt>
    <dgm:pt modelId="{EBBF4919-40A2-4117-B4D9-6F1CDCB60A0E}" type="pres">
      <dgm:prSet presAssocID="{3725865A-78B0-4E64-B19E-7B9C5B8AD47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A5D1769-43B2-4EBF-ABFF-ECCB58F70930}" type="pres">
      <dgm:prSet presAssocID="{36BFC451-A083-413F-9004-E20564743DE7}" presName="spacer" presStyleCnt="0"/>
      <dgm:spPr/>
    </dgm:pt>
    <dgm:pt modelId="{CAA088FE-2522-493B-A8F3-717C12AB931F}" type="pres">
      <dgm:prSet presAssocID="{529EB146-4D92-4ADD-B17A-3A64A05A5F0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8ECF286-C63C-4700-86EC-EFB755B55298}" type="pres">
      <dgm:prSet presAssocID="{577106EC-11F1-44E8-A8D0-352344FE84A1}" presName="spacer" presStyleCnt="0"/>
      <dgm:spPr/>
    </dgm:pt>
    <dgm:pt modelId="{A94F8095-FD50-4C12-97F5-DBB097FF2FE9}" type="pres">
      <dgm:prSet presAssocID="{F9B3748C-4710-4221-A027-080037C1789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65A4422-6FDD-4250-9911-D962C0D5713E}" srcId="{528840FF-5D25-4ABC-A5CA-F18D428764B3}" destId="{529EB146-4D92-4ADD-B17A-3A64A05A5F06}" srcOrd="4" destOrd="0" parTransId="{ADF10EA7-BD5B-4901-9CBB-4F988F0581B9}" sibTransId="{577106EC-11F1-44E8-A8D0-352344FE84A1}"/>
    <dgm:cxn modelId="{0390512B-E83A-49DB-9F0D-627C2B81C5F7}" type="presOf" srcId="{529EB146-4D92-4ADD-B17A-3A64A05A5F06}" destId="{CAA088FE-2522-493B-A8F3-717C12AB931F}" srcOrd="0" destOrd="0" presId="urn:microsoft.com/office/officeart/2005/8/layout/vList2"/>
    <dgm:cxn modelId="{4E8C1131-CC58-4C91-9527-964AD1D67E6F}" srcId="{528840FF-5D25-4ABC-A5CA-F18D428764B3}" destId="{64128F54-DF30-4F81-BF46-3572E5570833}" srcOrd="1" destOrd="0" parTransId="{9ABF222A-7A14-4C8F-889A-5256C72B222B}" sibTransId="{DCF68095-50DF-4FE8-82C0-D949331D5BDB}"/>
    <dgm:cxn modelId="{7156DF40-3273-4509-9C88-790142EBC823}" srcId="{528840FF-5D25-4ABC-A5CA-F18D428764B3}" destId="{F9B3748C-4710-4221-A027-080037C17898}" srcOrd="5" destOrd="0" parTransId="{13428612-13D2-4A57-97DA-BBEEB7D4F1AA}" sibTransId="{6E9A4457-1A9F-43C8-BF39-B345EA0B6CCF}"/>
    <dgm:cxn modelId="{9D69BE56-FBF1-494C-8782-8DFAED41F9F9}" srcId="{528840FF-5D25-4ABC-A5CA-F18D428764B3}" destId="{EAF79791-062B-4506-8B3E-07E96FBC3BDC}" srcOrd="2" destOrd="0" parTransId="{F9702C0B-010B-43D6-A3F6-A7C3ACA7FD93}" sibTransId="{9ACBAAA5-4513-4F7A-9EE5-3F9C6B0309B2}"/>
    <dgm:cxn modelId="{9BCBA887-42C9-4804-929D-BAC5CD124207}" type="presOf" srcId="{3725865A-78B0-4E64-B19E-7B9C5B8AD470}" destId="{EBBF4919-40A2-4117-B4D9-6F1CDCB60A0E}" srcOrd="0" destOrd="0" presId="urn:microsoft.com/office/officeart/2005/8/layout/vList2"/>
    <dgm:cxn modelId="{88341897-028B-4C28-8704-B953E301EF0E}" type="presOf" srcId="{528840FF-5D25-4ABC-A5CA-F18D428764B3}" destId="{D0309708-1A41-4CEC-8F81-EC4F413AAC82}" srcOrd="0" destOrd="0" presId="urn:microsoft.com/office/officeart/2005/8/layout/vList2"/>
    <dgm:cxn modelId="{9E1292B3-445D-4371-AA42-BA63122889E6}" srcId="{528840FF-5D25-4ABC-A5CA-F18D428764B3}" destId="{3725865A-78B0-4E64-B19E-7B9C5B8AD470}" srcOrd="3" destOrd="0" parTransId="{F0CA5EAA-D6D6-444D-977A-7CBDA0D96E06}" sibTransId="{36BFC451-A083-413F-9004-E20564743DE7}"/>
    <dgm:cxn modelId="{68FBB0B5-28CD-455A-96A6-05253858D019}" type="presOf" srcId="{F9B3748C-4710-4221-A027-080037C17898}" destId="{A94F8095-FD50-4C12-97F5-DBB097FF2FE9}" srcOrd="0" destOrd="0" presId="urn:microsoft.com/office/officeart/2005/8/layout/vList2"/>
    <dgm:cxn modelId="{FC80A8B7-5B92-44ED-8B25-8814C8FA4516}" type="presOf" srcId="{EAF79791-062B-4506-8B3E-07E96FBC3BDC}" destId="{6DB472F4-E3E8-4362-A81B-B093089D6405}" srcOrd="0" destOrd="0" presId="urn:microsoft.com/office/officeart/2005/8/layout/vList2"/>
    <dgm:cxn modelId="{A9CF7EC5-AC2B-4FB2-814A-D654F499D3C7}" srcId="{528840FF-5D25-4ABC-A5CA-F18D428764B3}" destId="{66DB7663-F955-4952-B806-03A942E45641}" srcOrd="0" destOrd="0" parTransId="{68CE7A8C-242E-4EDB-B531-3A48F370A45B}" sibTransId="{4B3B3ECD-7A08-4A2A-9A3A-2A04B54CE4DE}"/>
    <dgm:cxn modelId="{35C688DF-7CB4-4B3E-BAA5-C3739CAD38F6}" type="presOf" srcId="{64128F54-DF30-4F81-BF46-3572E5570833}" destId="{95227623-377B-41D6-943D-AE31FC70EF64}" srcOrd="0" destOrd="0" presId="urn:microsoft.com/office/officeart/2005/8/layout/vList2"/>
    <dgm:cxn modelId="{674A9EFB-419D-4C40-93F1-384C3AAB5066}" type="presOf" srcId="{66DB7663-F955-4952-B806-03A942E45641}" destId="{0376D0EE-A93D-433C-A495-4F5292641CA2}" srcOrd="0" destOrd="0" presId="urn:microsoft.com/office/officeart/2005/8/layout/vList2"/>
    <dgm:cxn modelId="{AEF96B4A-2316-4CFF-9A3D-F4E6ABCA7C7D}" type="presParOf" srcId="{D0309708-1A41-4CEC-8F81-EC4F413AAC82}" destId="{0376D0EE-A93D-433C-A495-4F5292641CA2}" srcOrd="0" destOrd="0" presId="urn:microsoft.com/office/officeart/2005/8/layout/vList2"/>
    <dgm:cxn modelId="{E178AE92-F7A4-453D-A614-2961660C382D}" type="presParOf" srcId="{D0309708-1A41-4CEC-8F81-EC4F413AAC82}" destId="{4DB9A0EC-D0DA-4149-A252-980D9F525D71}" srcOrd="1" destOrd="0" presId="urn:microsoft.com/office/officeart/2005/8/layout/vList2"/>
    <dgm:cxn modelId="{19BA130E-72AA-44AC-98D7-99660731EF68}" type="presParOf" srcId="{D0309708-1A41-4CEC-8F81-EC4F413AAC82}" destId="{95227623-377B-41D6-943D-AE31FC70EF64}" srcOrd="2" destOrd="0" presId="urn:microsoft.com/office/officeart/2005/8/layout/vList2"/>
    <dgm:cxn modelId="{F28B001B-9E36-466E-8CEB-BEA04FDFFE27}" type="presParOf" srcId="{D0309708-1A41-4CEC-8F81-EC4F413AAC82}" destId="{ABE57C70-4F9A-4CC9-91C6-F25A8AD73588}" srcOrd="3" destOrd="0" presId="urn:microsoft.com/office/officeart/2005/8/layout/vList2"/>
    <dgm:cxn modelId="{8E0A54DF-BB70-4F83-85B3-D2D54B9B3EE6}" type="presParOf" srcId="{D0309708-1A41-4CEC-8F81-EC4F413AAC82}" destId="{6DB472F4-E3E8-4362-A81B-B093089D6405}" srcOrd="4" destOrd="0" presId="urn:microsoft.com/office/officeart/2005/8/layout/vList2"/>
    <dgm:cxn modelId="{697ABA5F-EF72-4CEC-AF3D-B919D2435116}" type="presParOf" srcId="{D0309708-1A41-4CEC-8F81-EC4F413AAC82}" destId="{A2749FFE-1B1B-43AC-AFA4-5818287C8383}" srcOrd="5" destOrd="0" presId="urn:microsoft.com/office/officeart/2005/8/layout/vList2"/>
    <dgm:cxn modelId="{EAB33E72-716A-4085-B571-3E304424C23D}" type="presParOf" srcId="{D0309708-1A41-4CEC-8F81-EC4F413AAC82}" destId="{EBBF4919-40A2-4117-B4D9-6F1CDCB60A0E}" srcOrd="6" destOrd="0" presId="urn:microsoft.com/office/officeart/2005/8/layout/vList2"/>
    <dgm:cxn modelId="{5EE3AEC3-12F7-44D9-ABEE-68A0A9854FDE}" type="presParOf" srcId="{D0309708-1A41-4CEC-8F81-EC4F413AAC82}" destId="{AA5D1769-43B2-4EBF-ABFF-ECCB58F70930}" srcOrd="7" destOrd="0" presId="urn:microsoft.com/office/officeart/2005/8/layout/vList2"/>
    <dgm:cxn modelId="{36F4D92E-C606-44CD-8425-826579D96E84}" type="presParOf" srcId="{D0309708-1A41-4CEC-8F81-EC4F413AAC82}" destId="{CAA088FE-2522-493B-A8F3-717C12AB931F}" srcOrd="8" destOrd="0" presId="urn:microsoft.com/office/officeart/2005/8/layout/vList2"/>
    <dgm:cxn modelId="{C0BEB04E-DA19-4EF7-B3D2-E7D7AECE1D32}" type="presParOf" srcId="{D0309708-1A41-4CEC-8F81-EC4F413AAC82}" destId="{78ECF286-C63C-4700-86EC-EFB755B55298}" srcOrd="9" destOrd="0" presId="urn:microsoft.com/office/officeart/2005/8/layout/vList2"/>
    <dgm:cxn modelId="{4140952B-AE3C-4D33-9550-E8A5AF0C0858}" type="presParOf" srcId="{D0309708-1A41-4CEC-8F81-EC4F413AAC82}" destId="{A94F8095-FD50-4C12-97F5-DBB097FF2FE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6D0EE-A93D-433C-A495-4F5292641CA2}">
      <dsp:nvSpPr>
        <dsp:cNvPr id="0" name=""/>
        <dsp:cNvSpPr/>
      </dsp:nvSpPr>
      <dsp:spPr>
        <a:xfrm>
          <a:off x="0" y="377693"/>
          <a:ext cx="6263640" cy="7195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Fulton Bank Account</a:t>
          </a:r>
        </a:p>
      </dsp:txBody>
      <dsp:txXfrm>
        <a:off x="35125" y="412818"/>
        <a:ext cx="6193390" cy="649299"/>
      </dsp:txXfrm>
    </dsp:sp>
    <dsp:sp modelId="{95227623-377B-41D6-943D-AE31FC70EF64}">
      <dsp:nvSpPr>
        <dsp:cNvPr id="0" name=""/>
        <dsp:cNvSpPr/>
      </dsp:nvSpPr>
      <dsp:spPr>
        <a:xfrm>
          <a:off x="0" y="1183643"/>
          <a:ext cx="6263640" cy="719549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Started to pay bills</a:t>
          </a:r>
        </a:p>
      </dsp:txBody>
      <dsp:txXfrm>
        <a:off x="35125" y="1218768"/>
        <a:ext cx="6193390" cy="649299"/>
      </dsp:txXfrm>
    </dsp:sp>
    <dsp:sp modelId="{6DB472F4-E3E8-4362-A81B-B093089D6405}">
      <dsp:nvSpPr>
        <dsp:cNvPr id="0" name=""/>
        <dsp:cNvSpPr/>
      </dsp:nvSpPr>
      <dsp:spPr>
        <a:xfrm>
          <a:off x="0" y="1989593"/>
          <a:ext cx="6263640" cy="719549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P.O. Box for the HOA</a:t>
          </a:r>
        </a:p>
      </dsp:txBody>
      <dsp:txXfrm>
        <a:off x="35125" y="2024718"/>
        <a:ext cx="6193390" cy="649299"/>
      </dsp:txXfrm>
    </dsp:sp>
    <dsp:sp modelId="{EBBF4919-40A2-4117-B4D9-6F1CDCB60A0E}">
      <dsp:nvSpPr>
        <dsp:cNvPr id="0" name=""/>
        <dsp:cNvSpPr/>
      </dsp:nvSpPr>
      <dsp:spPr>
        <a:xfrm>
          <a:off x="0" y="2795543"/>
          <a:ext cx="6263640" cy="719549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Replacement &amp; Maintenance Reserves</a:t>
          </a:r>
        </a:p>
      </dsp:txBody>
      <dsp:txXfrm>
        <a:off x="35125" y="2830668"/>
        <a:ext cx="6193390" cy="649299"/>
      </dsp:txXfrm>
    </dsp:sp>
    <dsp:sp modelId="{CAA088FE-2522-493B-A8F3-717C12AB931F}">
      <dsp:nvSpPr>
        <dsp:cNvPr id="0" name=""/>
        <dsp:cNvSpPr/>
      </dsp:nvSpPr>
      <dsp:spPr>
        <a:xfrm>
          <a:off x="0" y="3601493"/>
          <a:ext cx="6263640" cy="719549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2022 Budget</a:t>
          </a:r>
        </a:p>
      </dsp:txBody>
      <dsp:txXfrm>
        <a:off x="35125" y="3636618"/>
        <a:ext cx="6193390" cy="649299"/>
      </dsp:txXfrm>
    </dsp:sp>
    <dsp:sp modelId="{A94F8095-FD50-4C12-97F5-DBB097FF2FE9}">
      <dsp:nvSpPr>
        <dsp:cNvPr id="0" name=""/>
        <dsp:cNvSpPr/>
      </dsp:nvSpPr>
      <dsp:spPr>
        <a:xfrm>
          <a:off x="0" y="4407443"/>
          <a:ext cx="6263640" cy="71954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2022 HOA Dues</a:t>
          </a:r>
        </a:p>
      </dsp:txBody>
      <dsp:txXfrm>
        <a:off x="35125" y="4442568"/>
        <a:ext cx="6193390" cy="649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9E911-1B61-4F53-B646-4FB84315BF25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80308-062E-45E0-91A0-5AEA6E3B2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7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Jared and Bill can sign checks</a:t>
            </a:r>
          </a:p>
          <a:p>
            <a:pPr marL="228600" indent="-228600">
              <a:buAutoNum type="arabicPeriod"/>
            </a:pPr>
            <a:r>
              <a:rPr lang="en-US" dirty="0"/>
              <a:t>Issued first checks on new account to settle with Dauphin Lawn Service</a:t>
            </a:r>
          </a:p>
          <a:p>
            <a:pPr marL="228600" indent="-228600">
              <a:buAutoNum type="arabicPeriod"/>
            </a:pPr>
            <a:r>
              <a:rPr lang="en-US" dirty="0"/>
              <a:t>Renting a PO Box for association - $188 per year</a:t>
            </a:r>
          </a:p>
          <a:p>
            <a:pPr marL="228600" indent="-228600">
              <a:buAutoNum type="arabicPeriod"/>
            </a:pPr>
            <a:r>
              <a:rPr lang="en-US" dirty="0"/>
              <a:t>R &amp; M Reserves – cover depreciation of Common assets (30 acres)</a:t>
            </a:r>
          </a:p>
          <a:p>
            <a:pPr marL="685800" lvl="1" indent="-228600">
              <a:buAutoNum type="arabicPeriod"/>
            </a:pPr>
            <a:r>
              <a:rPr lang="en-US" dirty="0"/>
              <a:t>Sidewalks – 25-year useful life; $60K; 2,000 ft.</a:t>
            </a:r>
          </a:p>
          <a:p>
            <a:pPr marL="685800" lvl="1" indent="-228600">
              <a:buAutoNum type="arabicPeriod"/>
            </a:pPr>
            <a:r>
              <a:rPr lang="en-US" dirty="0"/>
              <a:t>Street lights – 12-year useful life; $12K, $3Kx4</a:t>
            </a:r>
          </a:p>
          <a:p>
            <a:pPr marL="685800" lvl="1" indent="-228600">
              <a:buAutoNum type="arabicPeriod"/>
            </a:pPr>
            <a:r>
              <a:rPr lang="en-US" dirty="0"/>
              <a:t>Retention Areas – suggested annual </a:t>
            </a:r>
            <a:r>
              <a:rPr lang="en-US" dirty="0" err="1"/>
              <a:t>maint</a:t>
            </a:r>
            <a:r>
              <a:rPr lang="en-US" dirty="0"/>
              <a:t>.</a:t>
            </a:r>
          </a:p>
          <a:p>
            <a:pPr marL="685800" lvl="1" indent="-228600">
              <a:buAutoNum type="arabicPeriod"/>
            </a:pPr>
            <a:r>
              <a:rPr lang="en-US" dirty="0"/>
              <a:t>Entrance signs</a:t>
            </a:r>
          </a:p>
          <a:p>
            <a:pPr marL="228600" lvl="0" indent="-228600">
              <a:buAutoNum type="arabicPeriod"/>
            </a:pPr>
            <a:r>
              <a:rPr lang="en-US" dirty="0"/>
              <a:t>National Reserve Study says fund at 70% of </a:t>
            </a:r>
            <a:r>
              <a:rPr lang="en-US"/>
              <a:t>asset value</a:t>
            </a:r>
            <a:endParaRPr lang="en-US" dirty="0"/>
          </a:p>
          <a:p>
            <a:pPr marL="228600" lvl="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80308-062E-45E0-91A0-5AEA6E3B23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64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91F3E-47B6-45E9-A846-5D27BA151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84A63-6080-448D-9BFE-4F391BB70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2DB95-1182-4022-A491-2A577CB6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760EE-4163-49FC-833A-3E43FB7F8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A99D1-E2B7-4FC0-9155-B63E1DA2A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9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290EB-91DB-47BA-8C51-B806B8397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DE8DC-6F43-4797-B921-9C876DE9C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C30B3-31BE-44E0-B427-BF120938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D3F6D-DB9F-49DA-B12F-48F154CCA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6EB7D-3BC6-4CDD-87E6-936F9396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6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DDEA4-B49F-40CB-8E02-36FBDB9263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34B730-2031-424A-B527-2DD88B9B9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31C59-6951-42EC-804D-2F7057612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E6DF6-0CAD-416A-9D77-A6471C0CE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070AE-A00A-4D65-9827-0728695B7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3E38B-2179-4082-A4BC-557165FC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AF2F1-EA21-4D5A-86EE-9FA7D24C1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F67E0-5142-427D-8B93-4EDB28DA6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713E5-CFD0-4528-A8A7-D367A64BF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9AB6C-52EA-4872-A894-3A4F04F9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7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9B85F-471A-436D-8542-E6EA2A55D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1F1238-4B7D-40E1-ACC6-20F8C5AC5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C173F-4789-445D-9888-0D0E7B4D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87AC2-D8DA-44D2-AF14-E2701F70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A24D0-F98E-4A3A-BA4F-EE8DF821D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0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1AB25-5CE2-4487-B585-48BDDB59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CFE60-DB79-499A-AD47-C8BC25014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70D31-696C-46A6-9956-C00873C2E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ABCA0-A166-4E19-A4BD-82418F998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7D19A2-3546-452B-818F-5E757BAF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106046-E9D0-43DE-93DF-7F279F42E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6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35E73-640B-403E-81F5-B6EB24011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C8F28-6434-4A88-8BCF-C17BCD81B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F3C44F-4E06-4C50-AED8-745E2424A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8DC792-4623-4A52-A791-51589E6D81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A3376D-8F69-487D-9B19-A3F8274DB1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3AA0C2-E618-4A8C-9A57-804A3D48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8991EB-B4EB-4CC2-B153-F45122162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496F0-2ABC-4FBD-9EA9-D3874ED0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2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B4608-C9D2-47AE-95B1-87F770E9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4B353-AC57-4845-8B63-0E5A3680D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9F5871-6F28-41B5-B733-438AB2EA6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5989C-B3D3-49A3-BB4E-98B4678E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8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967A6D-C88A-4D8A-A72D-43508158B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4EDC56-3BD9-48E3-AF6C-412E78039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53C83-EBFC-4B65-95B2-56A4F062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7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0FF54-2300-492E-9E6B-8D131EA6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2E7DA-5686-4EB9-84D8-2B7A035C9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B845A-C817-4B10-A207-7D1E8A348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CF994-729A-410A-AA7F-C37547CAC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94F95-F8B5-4836-A472-347702ABF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4A137-6F0E-488B-BE6F-56A3D0F09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5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54A09-6A65-4773-B979-B92A86CD2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0C4CF5-FF5E-4354-8E56-8F4AEEDA96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20E5D-C2F0-4466-9278-393090E2D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DC051-FF8A-47D0-953A-EDA73D202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957FF-FB5A-490C-A42E-E34640F85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E795E-1634-42CF-B589-7FEBD7C84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4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BBFE8B-033D-46C1-9466-BB6EBCC30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DC2F2-CCEC-4B24-AC30-9CAB6410D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925BA-55E2-4897-9281-4D1D85C88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0C0AA-9F48-41B9-8AE8-F13751FE3A13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9828-E1CE-423F-B593-1547A0D353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55447-F7D6-44B7-92CE-21E9E13BF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3B600-2262-48D7-A121-CDA662019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643BE6C-86B7-4AB9-91E8-9B5DB45AC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88" y="0"/>
            <a:ext cx="12188825" cy="42428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0F228-3DDE-41EE-BB34-26DDF2FEA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26" y="713195"/>
            <a:ext cx="9605948" cy="2318665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FFFF"/>
                </a:solidFill>
              </a:rPr>
              <a:t>Treasurer’s</a:t>
            </a:r>
            <a:r>
              <a:rPr lang="en-US" sz="9600" dirty="0">
                <a:solidFill>
                  <a:srgbClr val="FFFFFF"/>
                </a:solidFill>
              </a:rPr>
              <a:t> </a:t>
            </a:r>
            <a:r>
              <a:rPr lang="en-US" sz="7200" dirty="0">
                <a:solidFill>
                  <a:srgbClr val="FFFFFF"/>
                </a:solidFill>
              </a:rPr>
              <a:t>Report</a:t>
            </a:r>
            <a:endParaRPr lang="en-US" sz="9600" dirty="0">
              <a:solidFill>
                <a:srgbClr val="FFFFFF"/>
              </a:solidFill>
            </a:endParaRPr>
          </a:p>
        </p:txBody>
      </p:sp>
      <p:pic>
        <p:nvPicPr>
          <p:cNvPr id="7" name="Graphic 6" descr="Money">
            <a:extLst>
              <a:ext uri="{FF2B5EF4-FFF2-40B4-BE49-F238E27FC236}">
                <a16:creationId xmlns:a16="http://schemas.microsoft.com/office/drawing/2014/main" id="{3070021D-822B-44F5-B79A-CE7937032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089" y="4805363"/>
            <a:ext cx="1179824" cy="11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2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2E6F2-2543-415B-BC04-0513CC77C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Financial News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51DCCA0-BCB8-40B5-ACF4-DAEE222EE2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17418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914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276282-66A2-4CEE-8AA7-E3BBA8465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40" y="130476"/>
            <a:ext cx="6014720" cy="65970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20E010E-265F-4C1A-87AB-DAE6EC9B06C8}"/>
              </a:ext>
            </a:extLst>
          </p:cNvPr>
          <p:cNvSpPr txBox="1"/>
          <p:nvPr/>
        </p:nvSpPr>
        <p:spPr>
          <a:xfrm>
            <a:off x="7467600" y="130476"/>
            <a:ext cx="45529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Unit fees based on 46 units at $400 each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Initiation for 6 remaining properties at $250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Expenses close to 2021</a:t>
            </a:r>
          </a:p>
        </p:txBody>
      </p:sp>
    </p:spTree>
    <p:extLst>
      <p:ext uri="{BB962C8B-B14F-4D97-AF65-F5344CB8AC3E}">
        <p14:creationId xmlns:p14="http://schemas.microsoft.com/office/powerpoint/2010/main" val="1563586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cb9909e-a632-4cc5-be2e-ce284d9ed345}" enabled="1" method="Standard" siteId="{90254b37-ddd6-4784-a73c-67a28484e42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141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Treasurer’s Report</vt:lpstr>
      <vt:lpstr>Financial News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Treasurer’s Report</dc:title>
  <dc:creator>Shook, William</dc:creator>
  <cp:lastModifiedBy>Shook, William</cp:lastModifiedBy>
  <cp:revision>2</cp:revision>
  <dcterms:created xsi:type="dcterms:W3CDTF">2022-01-09T16:13:37Z</dcterms:created>
  <dcterms:modified xsi:type="dcterms:W3CDTF">2022-01-09T19:08:17Z</dcterms:modified>
</cp:coreProperties>
</file>