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9" r:id="rId1"/>
    <p:sldMasterId id="2147483692" r:id="rId2"/>
  </p:sldMasterIdLst>
  <p:notesMasterIdLst>
    <p:notesMasterId r:id="rId62"/>
  </p:notesMasterIdLst>
  <p:sldIdLst>
    <p:sldId id="256" r:id="rId3"/>
    <p:sldId id="340" r:id="rId4"/>
    <p:sldId id="257" r:id="rId5"/>
    <p:sldId id="258" r:id="rId6"/>
    <p:sldId id="271" r:id="rId7"/>
    <p:sldId id="294" r:id="rId8"/>
    <p:sldId id="307" r:id="rId9"/>
    <p:sldId id="308" r:id="rId10"/>
    <p:sldId id="310" r:id="rId11"/>
    <p:sldId id="311" r:id="rId12"/>
    <p:sldId id="326" r:id="rId13"/>
    <p:sldId id="337" r:id="rId14"/>
    <p:sldId id="295" r:id="rId15"/>
    <p:sldId id="338" r:id="rId16"/>
    <p:sldId id="339" r:id="rId17"/>
    <p:sldId id="314" r:id="rId18"/>
    <p:sldId id="327" r:id="rId19"/>
    <p:sldId id="313" r:id="rId20"/>
    <p:sldId id="328" r:id="rId21"/>
    <p:sldId id="315" r:id="rId22"/>
    <p:sldId id="329" r:id="rId23"/>
    <p:sldId id="316" r:id="rId24"/>
    <p:sldId id="330" r:id="rId25"/>
    <p:sldId id="270" r:id="rId26"/>
    <p:sldId id="349" r:id="rId27"/>
    <p:sldId id="302" r:id="rId28"/>
    <p:sldId id="305" r:id="rId29"/>
    <p:sldId id="306" r:id="rId30"/>
    <p:sldId id="304" r:id="rId31"/>
    <p:sldId id="319" r:id="rId32"/>
    <p:sldId id="318" r:id="rId33"/>
    <p:sldId id="332" r:id="rId34"/>
    <p:sldId id="350" r:id="rId35"/>
    <p:sldId id="351" r:id="rId36"/>
    <p:sldId id="317" r:id="rId37"/>
    <p:sldId id="321" r:id="rId38"/>
    <p:sldId id="322" r:id="rId39"/>
    <p:sldId id="323" r:id="rId40"/>
    <p:sldId id="324" r:id="rId41"/>
    <p:sldId id="269" r:id="rId42"/>
    <p:sldId id="278" r:id="rId43"/>
    <p:sldId id="331" r:id="rId44"/>
    <p:sldId id="279" r:id="rId45"/>
    <p:sldId id="282" r:id="rId46"/>
    <p:sldId id="300" r:id="rId47"/>
    <p:sldId id="266" r:id="rId48"/>
    <p:sldId id="265" r:id="rId49"/>
    <p:sldId id="335" r:id="rId50"/>
    <p:sldId id="334" r:id="rId51"/>
    <p:sldId id="303" r:id="rId52"/>
    <p:sldId id="353" r:id="rId53"/>
    <p:sldId id="333" r:id="rId54"/>
    <p:sldId id="352" r:id="rId55"/>
    <p:sldId id="301" r:id="rId56"/>
    <p:sldId id="347" r:id="rId57"/>
    <p:sldId id="354" r:id="rId58"/>
    <p:sldId id="342" r:id="rId59"/>
    <p:sldId id="343" r:id="rId60"/>
    <p:sldId id="344" r:id="rId61"/>
  </p:sldIdLst>
  <p:sldSz cx="9144000" cy="6858000" type="screen4x3"/>
  <p:notesSz cx="7315200" cy="9601200"/>
  <p:defaultTextStyle>
    <a:defPPr>
      <a:defRPr lang="en-GB"/>
    </a:defPPr>
    <a:lvl1pPr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indent="-28575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indent="-228600" algn="l" defTabSz="457200" rtl="0" fontAlgn="base" hangingPunct="0">
      <a:lnSpc>
        <a:spcPct val="93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5036" autoAdjust="0"/>
  </p:normalViewPr>
  <p:slideViewPr>
    <p:cSldViewPr>
      <p:cViewPr varScale="1">
        <p:scale>
          <a:sx n="75" d="100"/>
          <a:sy n="75" d="100"/>
        </p:scale>
        <p:origin x="1622" y="53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0" y="-204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560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AutoShape 1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360" cap="sq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4" name="AutoShape 2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5" name="AutoShape 3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6" name="AutoShape 4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7" name="AutoShape 5"/>
          <p:cNvSpPr>
            <a:spLocks noChangeArrowheads="1"/>
          </p:cNvSpPr>
          <p:nvPr/>
        </p:nvSpPr>
        <p:spPr bwMode="auto">
          <a:xfrm>
            <a:off x="0" y="0"/>
            <a:ext cx="7315200" cy="96012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078" name="Rectangle 6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19675" cy="376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9" name="Rectangle 7"/>
          <p:cNvSpPr>
            <a:spLocks noGrp="1" noChangeArrowheads="1"/>
          </p:cNvSpPr>
          <p:nvPr>
            <p:ph type="body"/>
          </p:nvPr>
        </p:nvSpPr>
        <p:spPr bwMode="auto">
          <a:xfrm>
            <a:off x="777875" y="4776788"/>
            <a:ext cx="6208713" cy="4516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/>
          </a:p>
        </p:txBody>
      </p:sp>
      <p:sp>
        <p:nvSpPr>
          <p:cNvPr id="3080" name="Rectangle 8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3639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3081" name="Rectangle 9"/>
          <p:cNvSpPr>
            <a:spLocks noGrp="1" noChangeArrowheads="1"/>
          </p:cNvSpPr>
          <p:nvPr>
            <p:ph type="dt"/>
          </p:nvPr>
        </p:nvSpPr>
        <p:spPr bwMode="auto">
          <a:xfrm>
            <a:off x="4398963" y="0"/>
            <a:ext cx="3363912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3082" name="Rectangle 10"/>
          <p:cNvSpPr>
            <a:spLocks noGrp="1" noChangeArrowheads="1"/>
          </p:cNvSpPr>
          <p:nvPr>
            <p:ph type="ftr"/>
          </p:nvPr>
        </p:nvSpPr>
        <p:spPr bwMode="auto">
          <a:xfrm>
            <a:off x="0" y="9555163"/>
            <a:ext cx="3363913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endParaRPr lang="en-US" altLang="en-US"/>
          </a:p>
        </p:txBody>
      </p:sp>
      <p:sp>
        <p:nvSpPr>
          <p:cNvPr id="3083" name="Rectangle 11"/>
          <p:cNvSpPr>
            <a:spLocks noGrp="1" noChangeArrowheads="1"/>
          </p:cNvSpPr>
          <p:nvPr>
            <p:ph type="sldNum"/>
          </p:nvPr>
        </p:nvSpPr>
        <p:spPr bwMode="auto">
          <a:xfrm>
            <a:off x="4398963" y="9555163"/>
            <a:ext cx="3363912" cy="493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5000"/>
              </a:lnSpc>
              <a:buClrTx/>
              <a:buFontTx/>
              <a:buNone/>
              <a:tabLst>
                <a:tab pos="723900" algn="l"/>
                <a:tab pos="1447800" algn="l"/>
                <a:tab pos="2171700" algn="l"/>
                <a:tab pos="2895600" algn="l"/>
              </a:tabLst>
              <a:defRPr sz="1400">
                <a:solidFill>
                  <a:srgbClr val="000000"/>
                </a:solidFill>
                <a:latin typeface="Times New Roman" panose="02020603050405020304" pitchFamily="18" charset="0"/>
                <a:cs typeface="Lucida Sans Unicode" panose="020B0602030504020204" pitchFamily="34" charset="0"/>
              </a:defRPr>
            </a:lvl1pPr>
          </a:lstStyle>
          <a:p>
            <a:fld id="{CB8D57B7-026E-4A8E-8A30-5DC1B510FC7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C0BBCB23-77C1-4C6E-A266-99377713C947}" type="slidenum">
              <a:rPr lang="en-US" altLang="en-US"/>
              <a:pPr/>
              <a:t>1</a:t>
            </a:fld>
            <a:endParaRPr lang="en-US" altLang="en-US"/>
          </a:p>
        </p:txBody>
      </p:sp>
      <p:sp>
        <p:nvSpPr>
          <p:cNvPr id="409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0" y="-1101725"/>
            <a:ext cx="1588" cy="54895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47E63B92-98ED-4588-8543-2C676EDBE148}" type="slidenum">
              <a:rPr lang="en-US" altLang="en-US" sz="1400">
                <a:cs typeface="+mn-ea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1</a:t>
            </a:fld>
            <a:endParaRPr lang="en-US" altLang="en-US" sz="1400">
              <a:cs typeface="+mn-ea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9530A9-5DFB-7A44-B5E2-DE84DD17C6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>
            <a:extLst>
              <a:ext uri="{FF2B5EF4-FFF2-40B4-BE49-F238E27FC236}">
                <a16:creationId xmlns:a16="http://schemas.microsoft.com/office/drawing/2014/main" id="{1CA5B275-B423-094E-74E3-BA17323B81E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8661E56-8C44-404D-8C22-E5B48F143B78}" type="slidenum">
              <a:rPr lang="en-US" altLang="en-US"/>
              <a:pPr/>
              <a:t>28</a:t>
            </a:fld>
            <a:endParaRPr lang="en-US" altLang="en-US"/>
          </a:p>
        </p:txBody>
      </p:sp>
      <p:sp>
        <p:nvSpPr>
          <p:cNvPr id="55297" name="Rectangle 1">
            <a:extLst>
              <a:ext uri="{FF2B5EF4-FFF2-40B4-BE49-F238E27FC236}">
                <a16:creationId xmlns:a16="http://schemas.microsoft.com/office/drawing/2014/main" id="{8704C9CC-25DD-FA56-14CB-7EB01EA54A6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8C752587-E580-D85D-DA17-39BFD509998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0" y="-1101725"/>
            <a:ext cx="1588" cy="54895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55299" name="Text Box 3">
            <a:extLst>
              <a:ext uri="{FF2B5EF4-FFF2-40B4-BE49-F238E27FC236}">
                <a16:creationId xmlns:a16="http://schemas.microsoft.com/office/drawing/2014/main" id="{A9321CDE-D7F5-C012-0DD6-D664A71666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799DA265-4E33-48E0-B11C-65DADE77984F}" type="slidenum">
              <a:rPr lang="en-US" altLang="en-US" sz="1400">
                <a:cs typeface="+mn-ea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28</a:t>
            </a:fld>
            <a:endParaRPr lang="en-US" altLang="en-US" sz="1400"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52786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58CB3CC-A4FC-124A-E8C4-5AB93A114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>
            <a:extLst>
              <a:ext uri="{FF2B5EF4-FFF2-40B4-BE49-F238E27FC236}">
                <a16:creationId xmlns:a16="http://schemas.microsoft.com/office/drawing/2014/main" id="{68C0FFD6-9073-80FB-CEF0-485B073B0FA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8661E56-8C44-404D-8C22-E5B48F143B78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55297" name="Rectangle 1">
            <a:extLst>
              <a:ext uri="{FF2B5EF4-FFF2-40B4-BE49-F238E27FC236}">
                <a16:creationId xmlns:a16="http://schemas.microsoft.com/office/drawing/2014/main" id="{B895559C-3731-56B4-1BFC-FC9370FA401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93EAAEA3-C829-6178-312D-99E9C7C40E2B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0" y="-1101725"/>
            <a:ext cx="1588" cy="54895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55299" name="Text Box 3">
            <a:extLst>
              <a:ext uri="{FF2B5EF4-FFF2-40B4-BE49-F238E27FC236}">
                <a16:creationId xmlns:a16="http://schemas.microsoft.com/office/drawing/2014/main" id="{A4CF3C73-A46B-1559-C3A6-6D91D906A6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799DA265-4E33-48E0-B11C-65DADE77984F}" type="slidenum">
              <a:rPr lang="en-US" altLang="en-US" sz="1400">
                <a:cs typeface="+mn-ea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29</a:t>
            </a:fld>
            <a:endParaRPr lang="en-US" altLang="en-US" sz="1400"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42838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613FECA-CF4E-AFD1-CB37-FE1F86A97E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>
            <a:extLst>
              <a:ext uri="{FF2B5EF4-FFF2-40B4-BE49-F238E27FC236}">
                <a16:creationId xmlns:a16="http://schemas.microsoft.com/office/drawing/2014/main" id="{E8B53B48-DB84-6707-FB78-B854E5E57D3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8661E56-8C44-404D-8C22-E5B48F143B78}" type="slidenum">
              <a:rPr lang="en-US" altLang="en-US"/>
              <a:pPr/>
              <a:t>30</a:t>
            </a:fld>
            <a:endParaRPr lang="en-US" altLang="en-US"/>
          </a:p>
        </p:txBody>
      </p:sp>
      <p:sp>
        <p:nvSpPr>
          <p:cNvPr id="55297" name="Rectangle 1">
            <a:extLst>
              <a:ext uri="{FF2B5EF4-FFF2-40B4-BE49-F238E27FC236}">
                <a16:creationId xmlns:a16="http://schemas.microsoft.com/office/drawing/2014/main" id="{96724901-DECA-FB48-5459-1B2FDBB123B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F10653AE-83C9-C6B1-5AB0-9F44DEE486AC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0" y="-1101725"/>
            <a:ext cx="1588" cy="54895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55299" name="Text Box 3">
            <a:extLst>
              <a:ext uri="{FF2B5EF4-FFF2-40B4-BE49-F238E27FC236}">
                <a16:creationId xmlns:a16="http://schemas.microsoft.com/office/drawing/2014/main" id="{608A8F98-630E-3D32-C433-35AEB38974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799DA265-4E33-48E0-B11C-65DADE77984F}" type="slidenum">
              <a:rPr lang="en-US" altLang="en-US" sz="1400">
                <a:cs typeface="+mn-ea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30</a:t>
            </a:fld>
            <a:endParaRPr lang="en-US" altLang="en-US" sz="1400"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7882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32DC94-3AE8-13BB-0CE4-EFE9BFBB31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>
            <a:extLst>
              <a:ext uri="{FF2B5EF4-FFF2-40B4-BE49-F238E27FC236}">
                <a16:creationId xmlns:a16="http://schemas.microsoft.com/office/drawing/2014/main" id="{227462C9-F285-CD70-DBF1-5FA0A675C60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8661E56-8C44-404D-8C22-E5B48F143B78}" type="slidenum">
              <a:rPr lang="en-US" altLang="en-US"/>
              <a:pPr/>
              <a:t>31</a:t>
            </a:fld>
            <a:endParaRPr lang="en-US" altLang="en-US"/>
          </a:p>
        </p:txBody>
      </p:sp>
      <p:sp>
        <p:nvSpPr>
          <p:cNvPr id="55297" name="Rectangle 1">
            <a:extLst>
              <a:ext uri="{FF2B5EF4-FFF2-40B4-BE49-F238E27FC236}">
                <a16:creationId xmlns:a16="http://schemas.microsoft.com/office/drawing/2014/main" id="{5FB93277-46EB-014F-FE35-64542B7DF4A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52D455D8-D705-0078-BFF3-F97501BE161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0" y="-1101725"/>
            <a:ext cx="1588" cy="54895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55299" name="Text Box 3">
            <a:extLst>
              <a:ext uri="{FF2B5EF4-FFF2-40B4-BE49-F238E27FC236}">
                <a16:creationId xmlns:a16="http://schemas.microsoft.com/office/drawing/2014/main" id="{F520E848-8484-DAA3-A0F4-196313DFF5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799DA265-4E33-48E0-B11C-65DADE77984F}" type="slidenum">
              <a:rPr lang="en-US" altLang="en-US" sz="1400">
                <a:cs typeface="+mn-ea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31</a:t>
            </a:fld>
            <a:endParaRPr lang="en-US" altLang="en-US" sz="1400"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7795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3B005B6-F1EA-7633-A16D-FF8FB1387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>
            <a:extLst>
              <a:ext uri="{FF2B5EF4-FFF2-40B4-BE49-F238E27FC236}">
                <a16:creationId xmlns:a16="http://schemas.microsoft.com/office/drawing/2014/main" id="{8DDBD969-BFF0-8392-2157-724167B2294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8661E56-8C44-404D-8C22-E5B48F143B78}" type="slidenum">
              <a:rPr lang="en-US" altLang="en-US"/>
              <a:pPr/>
              <a:t>32</a:t>
            </a:fld>
            <a:endParaRPr lang="en-US" altLang="en-US"/>
          </a:p>
        </p:txBody>
      </p:sp>
      <p:sp>
        <p:nvSpPr>
          <p:cNvPr id="55297" name="Rectangle 1">
            <a:extLst>
              <a:ext uri="{FF2B5EF4-FFF2-40B4-BE49-F238E27FC236}">
                <a16:creationId xmlns:a16="http://schemas.microsoft.com/office/drawing/2014/main" id="{3CD80AE1-23D6-419E-9FA9-0F544B5A332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5C41E41E-64AC-5FF8-708E-2D04CB4938D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0" y="-1101725"/>
            <a:ext cx="1588" cy="54895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55299" name="Text Box 3">
            <a:extLst>
              <a:ext uri="{FF2B5EF4-FFF2-40B4-BE49-F238E27FC236}">
                <a16:creationId xmlns:a16="http://schemas.microsoft.com/office/drawing/2014/main" id="{E7F83DC2-BFD4-BE9A-AA46-E5C1E055B9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799DA265-4E33-48E0-B11C-65DADE77984F}" type="slidenum">
              <a:rPr lang="en-US" altLang="en-US" sz="1400">
                <a:cs typeface="+mn-ea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32</a:t>
            </a:fld>
            <a:endParaRPr lang="en-US" altLang="en-US" sz="1400"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2029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FDB886-7E3B-AC81-FA91-AE4C01432B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>
            <a:extLst>
              <a:ext uri="{FF2B5EF4-FFF2-40B4-BE49-F238E27FC236}">
                <a16:creationId xmlns:a16="http://schemas.microsoft.com/office/drawing/2014/main" id="{D53EE92D-6099-14FF-AEF7-2136024F92E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8661E56-8C44-404D-8C22-E5B48F143B78}" type="slidenum">
              <a:rPr lang="en-US" altLang="en-US"/>
              <a:pPr/>
              <a:t>35</a:t>
            </a:fld>
            <a:endParaRPr lang="en-US" altLang="en-US"/>
          </a:p>
        </p:txBody>
      </p:sp>
      <p:sp>
        <p:nvSpPr>
          <p:cNvPr id="55297" name="Rectangle 1">
            <a:extLst>
              <a:ext uri="{FF2B5EF4-FFF2-40B4-BE49-F238E27FC236}">
                <a16:creationId xmlns:a16="http://schemas.microsoft.com/office/drawing/2014/main" id="{8DD34B5B-274B-0B1A-EE8F-5F41C629F544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852E2845-6662-3FC6-B254-E0BB29C5A155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0" y="-1101725"/>
            <a:ext cx="1588" cy="54895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55299" name="Text Box 3">
            <a:extLst>
              <a:ext uri="{FF2B5EF4-FFF2-40B4-BE49-F238E27FC236}">
                <a16:creationId xmlns:a16="http://schemas.microsoft.com/office/drawing/2014/main" id="{745BFF60-BBE7-8F67-AA55-7A98256912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799DA265-4E33-48E0-B11C-65DADE77984F}" type="slidenum">
              <a:rPr lang="en-US" altLang="en-US" sz="1400">
                <a:cs typeface="+mn-ea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35</a:t>
            </a:fld>
            <a:endParaRPr lang="en-US" altLang="en-US" sz="1400"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99588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6A1E6F-744B-963B-6EF8-AC9BBE23BD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>
            <a:extLst>
              <a:ext uri="{FF2B5EF4-FFF2-40B4-BE49-F238E27FC236}">
                <a16:creationId xmlns:a16="http://schemas.microsoft.com/office/drawing/2014/main" id="{8E190D8D-10CC-811C-EB27-BDBB4101A745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8661E56-8C44-404D-8C22-E5B48F143B78}" type="slidenum">
              <a:rPr lang="en-US" altLang="en-US"/>
              <a:pPr/>
              <a:t>36</a:t>
            </a:fld>
            <a:endParaRPr lang="en-US" altLang="en-US"/>
          </a:p>
        </p:txBody>
      </p:sp>
      <p:sp>
        <p:nvSpPr>
          <p:cNvPr id="55297" name="Rectangle 1">
            <a:extLst>
              <a:ext uri="{FF2B5EF4-FFF2-40B4-BE49-F238E27FC236}">
                <a16:creationId xmlns:a16="http://schemas.microsoft.com/office/drawing/2014/main" id="{FB9CCBC8-AF53-5FAB-0D8B-E0E7281516D8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FA1F6859-EB91-4C1B-5940-EBC48908B7C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0" y="-1101725"/>
            <a:ext cx="1588" cy="54895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55299" name="Text Box 3">
            <a:extLst>
              <a:ext uri="{FF2B5EF4-FFF2-40B4-BE49-F238E27FC236}">
                <a16:creationId xmlns:a16="http://schemas.microsoft.com/office/drawing/2014/main" id="{8F6199D8-8BB9-85E1-A46A-44726384E6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799DA265-4E33-48E0-B11C-65DADE77984F}" type="slidenum">
              <a:rPr lang="en-US" altLang="en-US" sz="1400">
                <a:cs typeface="+mn-ea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36</a:t>
            </a:fld>
            <a:endParaRPr lang="en-US" altLang="en-US" sz="1400"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81300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8A48788-4111-694E-5177-5E3A3703A7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>
            <a:extLst>
              <a:ext uri="{FF2B5EF4-FFF2-40B4-BE49-F238E27FC236}">
                <a16:creationId xmlns:a16="http://schemas.microsoft.com/office/drawing/2014/main" id="{25831BAE-5603-227C-9CA0-B89980862220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8661E56-8C44-404D-8C22-E5B48F143B78}" type="slidenum">
              <a:rPr lang="en-US" altLang="en-US"/>
              <a:pPr/>
              <a:t>37</a:t>
            </a:fld>
            <a:endParaRPr lang="en-US" altLang="en-US"/>
          </a:p>
        </p:txBody>
      </p:sp>
      <p:sp>
        <p:nvSpPr>
          <p:cNvPr id="55297" name="Rectangle 1">
            <a:extLst>
              <a:ext uri="{FF2B5EF4-FFF2-40B4-BE49-F238E27FC236}">
                <a16:creationId xmlns:a16="http://schemas.microsoft.com/office/drawing/2014/main" id="{0B95251D-2C00-602E-4DC9-4E929C5AC9CA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855A4060-CFE0-60C5-97F6-644C5CCDFA88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0" y="-1101725"/>
            <a:ext cx="1588" cy="54895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55299" name="Text Box 3">
            <a:extLst>
              <a:ext uri="{FF2B5EF4-FFF2-40B4-BE49-F238E27FC236}">
                <a16:creationId xmlns:a16="http://schemas.microsoft.com/office/drawing/2014/main" id="{3CE5084F-4E3E-3D01-C975-4EBDC962D4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799DA265-4E33-48E0-B11C-65DADE77984F}" type="slidenum">
              <a:rPr lang="en-US" altLang="en-US" sz="1400">
                <a:cs typeface="+mn-ea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37</a:t>
            </a:fld>
            <a:endParaRPr lang="en-US" altLang="en-US" sz="1400"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54971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B0EB529-F982-F4AF-494F-96694148B0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>
            <a:extLst>
              <a:ext uri="{FF2B5EF4-FFF2-40B4-BE49-F238E27FC236}">
                <a16:creationId xmlns:a16="http://schemas.microsoft.com/office/drawing/2014/main" id="{CB50036E-2646-7A7A-C7B7-27B74CF3F0F4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8661E56-8C44-404D-8C22-E5B48F143B78}" type="slidenum">
              <a:rPr lang="en-US" altLang="en-US"/>
              <a:pPr/>
              <a:t>38</a:t>
            </a:fld>
            <a:endParaRPr lang="en-US" altLang="en-US"/>
          </a:p>
        </p:txBody>
      </p:sp>
      <p:sp>
        <p:nvSpPr>
          <p:cNvPr id="55297" name="Rectangle 1">
            <a:extLst>
              <a:ext uri="{FF2B5EF4-FFF2-40B4-BE49-F238E27FC236}">
                <a16:creationId xmlns:a16="http://schemas.microsoft.com/office/drawing/2014/main" id="{1B38AFF2-58E4-3EA1-7D03-F1CEB33077C1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F7028CD1-998D-1BF9-5AAA-342D5F0D9BD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0" y="-1101725"/>
            <a:ext cx="1588" cy="54895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55299" name="Text Box 3">
            <a:extLst>
              <a:ext uri="{FF2B5EF4-FFF2-40B4-BE49-F238E27FC236}">
                <a16:creationId xmlns:a16="http://schemas.microsoft.com/office/drawing/2014/main" id="{6B5A7566-1F04-A96B-E8B2-7C3442766C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799DA265-4E33-48E0-B11C-65DADE77984F}" type="slidenum">
              <a:rPr lang="en-US" altLang="en-US" sz="1400">
                <a:cs typeface="+mn-ea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38</a:t>
            </a:fld>
            <a:endParaRPr lang="en-US" altLang="en-US" sz="1400"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5860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8558D4-EC2E-6853-D603-A35EEE93C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>
            <a:extLst>
              <a:ext uri="{FF2B5EF4-FFF2-40B4-BE49-F238E27FC236}">
                <a16:creationId xmlns:a16="http://schemas.microsoft.com/office/drawing/2014/main" id="{C5DB6BE5-42ED-0A4F-0E1C-399CC6C93973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8661E56-8C44-404D-8C22-E5B48F143B78}" type="slidenum">
              <a:rPr lang="en-US" altLang="en-US"/>
              <a:pPr/>
              <a:t>39</a:t>
            </a:fld>
            <a:endParaRPr lang="en-US" altLang="en-US"/>
          </a:p>
        </p:txBody>
      </p:sp>
      <p:sp>
        <p:nvSpPr>
          <p:cNvPr id="55297" name="Rectangle 1">
            <a:extLst>
              <a:ext uri="{FF2B5EF4-FFF2-40B4-BE49-F238E27FC236}">
                <a16:creationId xmlns:a16="http://schemas.microsoft.com/office/drawing/2014/main" id="{B2D1835F-636B-F0C2-9B11-A3C5BB029C8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79EA377E-5651-5FD2-61CA-AB7ACB64224A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0" y="-1101725"/>
            <a:ext cx="1588" cy="54895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55299" name="Text Box 3">
            <a:extLst>
              <a:ext uri="{FF2B5EF4-FFF2-40B4-BE49-F238E27FC236}">
                <a16:creationId xmlns:a16="http://schemas.microsoft.com/office/drawing/2014/main" id="{6514B266-D5E5-E315-200C-023BC27D54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799DA265-4E33-48E0-B11C-65DADE77984F}" type="slidenum">
              <a:rPr lang="en-US" altLang="en-US" sz="1400">
                <a:cs typeface="+mn-ea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39</a:t>
            </a:fld>
            <a:endParaRPr lang="en-US" altLang="en-US" sz="1400"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2870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0DAEAD9-539E-4F7A-9373-7D14129D5CB1}" type="slidenum">
              <a:rPr lang="en-US" altLang="en-US"/>
              <a:pPr/>
              <a:t>3</a:t>
            </a:fld>
            <a:endParaRPr lang="en-US" altLang="en-US"/>
          </a:p>
        </p:txBody>
      </p:sp>
      <p:sp>
        <p:nvSpPr>
          <p:cNvPr id="419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0" y="-1101725"/>
            <a:ext cx="1588" cy="54895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5006A536-E1EB-4063-AF96-6BBC6CD45D41}" type="slidenum">
              <a:rPr lang="en-US" altLang="en-US" sz="1400">
                <a:cs typeface="+mn-ea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3</a:t>
            </a:fld>
            <a:endParaRPr lang="en-US" altLang="en-US" sz="1400">
              <a:cs typeface="+mn-ea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9C038DF-8D2A-42AD-8542-FA1284B0943B}" type="slidenum">
              <a:rPr lang="en-US" altLang="en-US"/>
              <a:pPr/>
              <a:t>40</a:t>
            </a:fld>
            <a:endParaRPr lang="en-US" altLang="en-US"/>
          </a:p>
        </p:txBody>
      </p:sp>
      <p:sp>
        <p:nvSpPr>
          <p:cNvPr id="542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0" y="-1101725"/>
            <a:ext cx="1588" cy="54895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54275" name="Text Box 3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3C26F75B-AE76-4B91-B878-896E4F3ECF23}" type="slidenum">
              <a:rPr lang="en-US" altLang="en-US" sz="1400">
                <a:cs typeface="+mn-ea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40</a:t>
            </a:fld>
            <a:endParaRPr lang="en-US" altLang="en-US" sz="1400">
              <a:cs typeface="+mn-ea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5A86ED2-CCDF-4C23-8D50-83B5B295DD23}" type="slidenum">
              <a:rPr lang="en-US" altLang="en-US"/>
              <a:pPr/>
              <a:t>41</a:t>
            </a:fld>
            <a:endParaRPr lang="en-US" altLang="en-US"/>
          </a:p>
        </p:txBody>
      </p:sp>
      <p:sp>
        <p:nvSpPr>
          <p:cNvPr id="634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0" y="-1101725"/>
            <a:ext cx="1588" cy="54895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63491" name="Text Box 3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5CC06B37-443C-4F75-ABEE-306510565457}" type="slidenum">
              <a:rPr lang="en-US" altLang="en-US" sz="1400">
                <a:cs typeface="+mn-ea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41</a:t>
            </a:fld>
            <a:endParaRPr lang="en-US" altLang="en-US" sz="1400">
              <a:cs typeface="+mn-ea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FCA8EC-E5C9-1636-3F5F-EBDECD6A2B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>
            <a:extLst>
              <a:ext uri="{FF2B5EF4-FFF2-40B4-BE49-F238E27FC236}">
                <a16:creationId xmlns:a16="http://schemas.microsoft.com/office/drawing/2014/main" id="{82B17B42-2DA9-6E85-617A-25A5AD218B4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55A86ED2-CCDF-4C23-8D50-83B5B295DD23}" type="slidenum">
              <a:rPr lang="en-US" altLang="en-US"/>
              <a:pPr/>
              <a:t>42</a:t>
            </a:fld>
            <a:endParaRPr lang="en-US" altLang="en-US"/>
          </a:p>
        </p:txBody>
      </p:sp>
      <p:sp>
        <p:nvSpPr>
          <p:cNvPr id="63489" name="Rectangle 1">
            <a:extLst>
              <a:ext uri="{FF2B5EF4-FFF2-40B4-BE49-F238E27FC236}">
                <a16:creationId xmlns:a16="http://schemas.microsoft.com/office/drawing/2014/main" id="{C54E25BE-4661-249F-09C0-9030087430E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3490" name="Rectangle 2">
            <a:extLst>
              <a:ext uri="{FF2B5EF4-FFF2-40B4-BE49-F238E27FC236}">
                <a16:creationId xmlns:a16="http://schemas.microsoft.com/office/drawing/2014/main" id="{2120734A-E5F8-984E-E570-4710DDB36B5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0" y="-1101725"/>
            <a:ext cx="1588" cy="54895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63491" name="Text Box 3">
            <a:extLst>
              <a:ext uri="{FF2B5EF4-FFF2-40B4-BE49-F238E27FC236}">
                <a16:creationId xmlns:a16="http://schemas.microsoft.com/office/drawing/2014/main" id="{1F381D68-1BBB-ACFE-9B92-E6EA6DBF44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5CC06B37-443C-4F75-ABEE-306510565457}" type="slidenum">
              <a:rPr lang="en-US" altLang="en-US" sz="1400">
                <a:cs typeface="+mn-ea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42</a:t>
            </a:fld>
            <a:endParaRPr lang="en-US" altLang="en-US" sz="1400"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67940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EC8FC7D-F0BB-4424-827C-0BE17F5BF773}" type="slidenum">
              <a:rPr lang="en-US" altLang="en-US"/>
              <a:pPr/>
              <a:t>43</a:t>
            </a:fld>
            <a:endParaRPr lang="en-US" altLang="en-US"/>
          </a:p>
        </p:txBody>
      </p:sp>
      <p:sp>
        <p:nvSpPr>
          <p:cNvPr id="645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45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0" y="-1101725"/>
            <a:ext cx="1588" cy="54895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64515" name="Text Box 3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6F050F31-E386-4EA9-AA9C-4E12CF2D9AF0}" type="slidenum">
              <a:rPr lang="en-US" altLang="en-US" sz="1400">
                <a:cs typeface="+mn-ea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43</a:t>
            </a:fld>
            <a:endParaRPr lang="en-US" altLang="en-US" sz="1400">
              <a:cs typeface="+mn-ea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36EB2CD-28E1-4BD9-B599-EEC113CBBE1F}" type="slidenum">
              <a:rPr lang="en-US" altLang="en-US"/>
              <a:pPr/>
              <a:t>44</a:t>
            </a:fld>
            <a:endParaRPr lang="en-US" altLang="en-US"/>
          </a:p>
        </p:txBody>
      </p:sp>
      <p:sp>
        <p:nvSpPr>
          <p:cNvPr id="675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675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0" y="-1101725"/>
            <a:ext cx="1588" cy="54895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67587" name="Text Box 3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69212953-48B7-4F9C-B620-7FE129144C9D}" type="slidenum">
              <a:rPr lang="en-US" altLang="en-US" sz="1400">
                <a:cs typeface="+mn-ea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44</a:t>
            </a:fld>
            <a:endParaRPr lang="en-US" altLang="en-US" sz="1400">
              <a:cs typeface="+mn-ea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7D64E65-17A9-4958-B898-9F5221A3D862}" type="slidenum">
              <a:rPr lang="en-US" altLang="en-US"/>
              <a:pPr/>
              <a:t>46</a:t>
            </a:fld>
            <a:endParaRPr lang="en-US" altLang="en-US"/>
          </a:p>
        </p:txBody>
      </p:sp>
      <p:sp>
        <p:nvSpPr>
          <p:cNvPr id="512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0" y="-1101725"/>
            <a:ext cx="1588" cy="54895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51203" name="Text Box 3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34F1619E-9478-41FA-B329-4D664704D54D}" type="slidenum">
              <a:rPr lang="en-US" altLang="en-US" sz="1400">
                <a:cs typeface="+mn-ea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46</a:t>
            </a:fld>
            <a:endParaRPr lang="en-US" altLang="en-US" sz="1400">
              <a:cs typeface="+mn-ea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F3ACBFC-1EA0-43D5-A035-600CF439FD01}" type="slidenum">
              <a:rPr lang="en-US" altLang="en-US"/>
              <a:pPr/>
              <a:t>47</a:t>
            </a:fld>
            <a:endParaRPr lang="en-US" altLang="en-US"/>
          </a:p>
        </p:txBody>
      </p:sp>
      <p:sp>
        <p:nvSpPr>
          <p:cNvPr id="501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0" y="-1101725"/>
            <a:ext cx="1588" cy="54895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50179" name="Text Box 3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29F72C4F-97C8-4095-9D73-BA02F3FCCC7F}" type="slidenum">
              <a:rPr lang="en-US" altLang="en-US" sz="1400">
                <a:cs typeface="+mn-ea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47</a:t>
            </a:fld>
            <a:endParaRPr lang="en-US" altLang="en-US" sz="1400">
              <a:cs typeface="+mn-ea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C7CB9C-9399-DF4A-BE50-C90D5C08B4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>
            <a:extLst>
              <a:ext uri="{FF2B5EF4-FFF2-40B4-BE49-F238E27FC236}">
                <a16:creationId xmlns:a16="http://schemas.microsoft.com/office/drawing/2014/main" id="{6E35D729-E5E8-BE33-0126-498B1801BBD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07D64E65-17A9-4958-B898-9F5221A3D862}" type="slidenum">
              <a:rPr lang="en-US" altLang="en-US"/>
              <a:pPr/>
              <a:t>48</a:t>
            </a:fld>
            <a:endParaRPr lang="en-US" altLang="en-US"/>
          </a:p>
        </p:txBody>
      </p:sp>
      <p:sp>
        <p:nvSpPr>
          <p:cNvPr id="51201" name="Rectangle 1">
            <a:extLst>
              <a:ext uri="{FF2B5EF4-FFF2-40B4-BE49-F238E27FC236}">
                <a16:creationId xmlns:a16="http://schemas.microsoft.com/office/drawing/2014/main" id="{82E90076-86FC-F407-810B-40CAF17488B3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2" name="Rectangle 2">
            <a:extLst>
              <a:ext uri="{FF2B5EF4-FFF2-40B4-BE49-F238E27FC236}">
                <a16:creationId xmlns:a16="http://schemas.microsoft.com/office/drawing/2014/main" id="{EE3E00C0-07E5-0B9E-DBFD-EC6F80659B03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0" y="-1101725"/>
            <a:ext cx="1588" cy="54895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51203" name="Text Box 3">
            <a:extLst>
              <a:ext uri="{FF2B5EF4-FFF2-40B4-BE49-F238E27FC236}">
                <a16:creationId xmlns:a16="http://schemas.microsoft.com/office/drawing/2014/main" id="{02319885-FF6D-9582-90DF-1EBED6F66C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34F1619E-9478-41FA-B329-4D664704D54D}" type="slidenum">
              <a:rPr lang="en-US" altLang="en-US" sz="1400">
                <a:cs typeface="+mn-ea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48</a:t>
            </a:fld>
            <a:endParaRPr lang="en-US" altLang="en-US" sz="1400"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11268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1B2656-4DFD-046E-9814-B75C38E61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>
            <a:extLst>
              <a:ext uri="{FF2B5EF4-FFF2-40B4-BE49-F238E27FC236}">
                <a16:creationId xmlns:a16="http://schemas.microsoft.com/office/drawing/2014/main" id="{3D52E23F-6147-2CC7-540B-E5ED2EF1FD0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F3ACBFC-1EA0-43D5-A035-600CF439FD01}" type="slidenum">
              <a:rPr lang="en-US" altLang="en-US"/>
              <a:pPr/>
              <a:t>49</a:t>
            </a:fld>
            <a:endParaRPr lang="en-US" altLang="en-US"/>
          </a:p>
        </p:txBody>
      </p:sp>
      <p:sp>
        <p:nvSpPr>
          <p:cNvPr id="50177" name="Rectangle 1">
            <a:extLst>
              <a:ext uri="{FF2B5EF4-FFF2-40B4-BE49-F238E27FC236}">
                <a16:creationId xmlns:a16="http://schemas.microsoft.com/office/drawing/2014/main" id="{1F915DB2-4B0B-4C0B-3D75-604142B1F376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7627045A-743A-59DC-F63E-B9A504E21900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0" y="-1101725"/>
            <a:ext cx="1588" cy="54895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50179" name="Text Box 3">
            <a:extLst>
              <a:ext uri="{FF2B5EF4-FFF2-40B4-BE49-F238E27FC236}">
                <a16:creationId xmlns:a16="http://schemas.microsoft.com/office/drawing/2014/main" id="{965F6476-BDC1-062F-173A-71313E662D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29F72C4F-97C8-4095-9D73-BA02F3FCCC7F}" type="slidenum">
              <a:rPr lang="en-US" altLang="en-US" sz="1400">
                <a:cs typeface="+mn-ea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49</a:t>
            </a:fld>
            <a:endParaRPr lang="en-US" altLang="en-US" sz="1400"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60344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A110B4-6FE6-E00A-EB6C-095D62539B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>
            <a:extLst>
              <a:ext uri="{FF2B5EF4-FFF2-40B4-BE49-F238E27FC236}">
                <a16:creationId xmlns:a16="http://schemas.microsoft.com/office/drawing/2014/main" id="{A945CD83-0FE1-67BE-4DC1-2213D500B52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F3ACBFC-1EA0-43D5-A035-600CF439FD01}" type="slidenum">
              <a:rPr lang="en-US" altLang="en-US"/>
              <a:pPr/>
              <a:t>50</a:t>
            </a:fld>
            <a:endParaRPr lang="en-US" altLang="en-US"/>
          </a:p>
        </p:txBody>
      </p:sp>
      <p:sp>
        <p:nvSpPr>
          <p:cNvPr id="50177" name="Rectangle 1">
            <a:extLst>
              <a:ext uri="{FF2B5EF4-FFF2-40B4-BE49-F238E27FC236}">
                <a16:creationId xmlns:a16="http://schemas.microsoft.com/office/drawing/2014/main" id="{AAFFA8C3-2D1B-136E-C11B-C2A9AFAF62E5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Rectangle 2">
            <a:extLst>
              <a:ext uri="{FF2B5EF4-FFF2-40B4-BE49-F238E27FC236}">
                <a16:creationId xmlns:a16="http://schemas.microsoft.com/office/drawing/2014/main" id="{8D2962D7-C22C-AE3D-22C8-8E504C969D0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0" y="-1101725"/>
            <a:ext cx="1588" cy="54895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50179" name="Text Box 3">
            <a:extLst>
              <a:ext uri="{FF2B5EF4-FFF2-40B4-BE49-F238E27FC236}">
                <a16:creationId xmlns:a16="http://schemas.microsoft.com/office/drawing/2014/main" id="{3FD70766-8201-B54F-8EF4-3635AAA976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29F72C4F-97C8-4095-9D73-BA02F3FCCC7F}" type="slidenum">
              <a:rPr lang="en-US" altLang="en-US" sz="1400">
                <a:cs typeface="+mn-ea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50</a:t>
            </a:fld>
            <a:endParaRPr lang="en-US" altLang="en-US" sz="1400"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6489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35673A7-41B1-4DD1-8284-85759963FFD9}" type="slidenum">
              <a:rPr lang="en-US" altLang="en-US"/>
              <a:pPr/>
              <a:t>4</a:t>
            </a:fld>
            <a:endParaRPr lang="en-US" altLang="en-US"/>
          </a:p>
        </p:txBody>
      </p:sp>
      <p:sp>
        <p:nvSpPr>
          <p:cNvPr id="430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0" y="-1101725"/>
            <a:ext cx="1588" cy="54895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43011" name="Text Box 3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3B27A2AA-068A-4A70-9599-3F9B97B613C0}" type="slidenum">
              <a:rPr lang="en-US" altLang="en-US" sz="1400">
                <a:cs typeface="+mn-ea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4</a:t>
            </a:fld>
            <a:endParaRPr lang="en-US" altLang="en-US" sz="1400">
              <a:cs typeface="+mn-ea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19C807-A495-4264-C7C1-7A75791B4F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>
            <a:extLst>
              <a:ext uri="{FF2B5EF4-FFF2-40B4-BE49-F238E27FC236}">
                <a16:creationId xmlns:a16="http://schemas.microsoft.com/office/drawing/2014/main" id="{C30E715A-D7E8-70C1-78E6-F9919127F919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3F00231-D28B-4B78-ADEC-57A0702D79CE}" type="slidenum">
              <a:rPr lang="en-US" altLang="en-US"/>
              <a:pPr/>
              <a:t>51</a:t>
            </a:fld>
            <a:endParaRPr lang="en-US" altLang="en-US"/>
          </a:p>
        </p:txBody>
      </p:sp>
      <p:sp>
        <p:nvSpPr>
          <p:cNvPr id="76801" name="Rectangle 1">
            <a:extLst>
              <a:ext uri="{FF2B5EF4-FFF2-40B4-BE49-F238E27FC236}">
                <a16:creationId xmlns:a16="http://schemas.microsoft.com/office/drawing/2014/main" id="{4EFC3727-D203-72F9-396B-89830A6E93FC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91E11F7B-87FA-F0BC-589B-99D498C832D4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0" y="-1101725"/>
            <a:ext cx="1588" cy="54895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76803" name="Text Box 3">
            <a:extLst>
              <a:ext uri="{FF2B5EF4-FFF2-40B4-BE49-F238E27FC236}">
                <a16:creationId xmlns:a16="http://schemas.microsoft.com/office/drawing/2014/main" id="{B75B5BAD-C122-000D-C4CA-4B3EA6B0BD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8B13F7D5-EFDE-4D4F-90FE-1FBA983B224B}" type="slidenum">
              <a:rPr lang="en-US" altLang="en-US" sz="1400">
                <a:cs typeface="+mn-ea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51</a:t>
            </a:fld>
            <a:endParaRPr lang="en-US" altLang="en-US" sz="1400"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71652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CA734AF-1361-4FD3-20D9-E45ADE0FB2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>
            <a:extLst>
              <a:ext uri="{FF2B5EF4-FFF2-40B4-BE49-F238E27FC236}">
                <a16:creationId xmlns:a16="http://schemas.microsoft.com/office/drawing/2014/main" id="{D0B4C64A-5FBE-34ED-DE00-6ABBF0621608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3F00231-D28B-4B78-ADEC-57A0702D79CE}" type="slidenum">
              <a:rPr lang="en-US" altLang="en-US"/>
              <a:pPr/>
              <a:t>53</a:t>
            </a:fld>
            <a:endParaRPr lang="en-US" altLang="en-US"/>
          </a:p>
        </p:txBody>
      </p:sp>
      <p:sp>
        <p:nvSpPr>
          <p:cNvPr id="76801" name="Rectangle 1">
            <a:extLst>
              <a:ext uri="{FF2B5EF4-FFF2-40B4-BE49-F238E27FC236}">
                <a16:creationId xmlns:a16="http://schemas.microsoft.com/office/drawing/2014/main" id="{4422A3B7-105E-887D-5344-82DA9E304909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76802" name="Rectangle 2">
            <a:extLst>
              <a:ext uri="{FF2B5EF4-FFF2-40B4-BE49-F238E27FC236}">
                <a16:creationId xmlns:a16="http://schemas.microsoft.com/office/drawing/2014/main" id="{7E656CA7-0383-79BC-B4FD-F37F68D3B0F2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0" y="-1101725"/>
            <a:ext cx="1588" cy="54895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76803" name="Text Box 3">
            <a:extLst>
              <a:ext uri="{FF2B5EF4-FFF2-40B4-BE49-F238E27FC236}">
                <a16:creationId xmlns:a16="http://schemas.microsoft.com/office/drawing/2014/main" id="{B630B536-2259-D823-0FF6-3AFC6A1D64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8B13F7D5-EFDE-4D4F-90FE-1FBA983B224B}" type="slidenum">
              <a:rPr lang="en-US" altLang="en-US" sz="1400">
                <a:cs typeface="+mn-ea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53</a:t>
            </a:fld>
            <a:endParaRPr lang="en-US" altLang="en-US" sz="1400"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444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C4548BD-7E4E-46BA-A859-C75AD46D3FB8}" type="slidenum">
              <a:rPr lang="en-US" altLang="en-US"/>
              <a:pPr/>
              <a:t>5</a:t>
            </a:fld>
            <a:endParaRPr lang="en-US" altLang="en-US"/>
          </a:p>
        </p:txBody>
      </p:sp>
      <p:sp>
        <p:nvSpPr>
          <p:cNvPr id="563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4438" cy="37671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3475" cy="4521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80D4186-0A3E-7B51-AB3C-EACD4BA54F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1">
            <a:extLst>
              <a:ext uri="{FF2B5EF4-FFF2-40B4-BE49-F238E27FC236}">
                <a16:creationId xmlns:a16="http://schemas.microsoft.com/office/drawing/2014/main" id="{1BAD3996-436E-C9F8-43D4-827A8E2879F2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3C4548BD-7E4E-46BA-A859-C75AD46D3FB8}" type="slidenum">
              <a:rPr lang="en-US" altLang="en-US"/>
              <a:pPr/>
              <a:t>7</a:t>
            </a:fld>
            <a:endParaRPr lang="en-US" altLang="en-US"/>
          </a:p>
        </p:txBody>
      </p:sp>
      <p:sp>
        <p:nvSpPr>
          <p:cNvPr id="56321" name="Rectangle 1">
            <a:extLst>
              <a:ext uri="{FF2B5EF4-FFF2-40B4-BE49-F238E27FC236}">
                <a16:creationId xmlns:a16="http://schemas.microsoft.com/office/drawing/2014/main" id="{6CC4054D-DB0D-5140-646C-EEF86C3C409F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4438" cy="376713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Rectangle 2">
            <a:extLst>
              <a:ext uri="{FF2B5EF4-FFF2-40B4-BE49-F238E27FC236}">
                <a16:creationId xmlns:a16="http://schemas.microsoft.com/office/drawing/2014/main" id="{1FDB50C7-1DE5-1644-7AAC-44AACDDD1F6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3475" cy="4521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0322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8661E56-8C44-404D-8C22-E5B48F143B78}" type="slidenum">
              <a:rPr lang="en-US" altLang="en-US"/>
              <a:pPr/>
              <a:t>24</a:t>
            </a:fld>
            <a:endParaRPr lang="en-US" altLang="en-US"/>
          </a:p>
        </p:txBody>
      </p:sp>
      <p:sp>
        <p:nvSpPr>
          <p:cNvPr id="552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0" y="-1101725"/>
            <a:ext cx="1588" cy="54895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799DA265-4E33-48E0-B11C-65DADE77984F}" type="slidenum">
              <a:rPr lang="en-US" altLang="en-US" sz="1400">
                <a:cs typeface="+mn-ea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24</a:t>
            </a:fld>
            <a:endParaRPr lang="en-US" altLang="en-US" sz="1400">
              <a:cs typeface="+mn-ea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C2EDB1-365B-CFA3-1E69-4B9D0692F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>
            <a:extLst>
              <a:ext uri="{FF2B5EF4-FFF2-40B4-BE49-F238E27FC236}">
                <a16:creationId xmlns:a16="http://schemas.microsoft.com/office/drawing/2014/main" id="{C8457BED-A4A2-F2EF-8ADC-F5132F7C1687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8661E56-8C44-404D-8C22-E5B48F143B78}" type="slidenum">
              <a:rPr lang="en-US" altLang="en-US"/>
              <a:pPr/>
              <a:t>25</a:t>
            </a:fld>
            <a:endParaRPr lang="en-US" altLang="en-US"/>
          </a:p>
        </p:txBody>
      </p:sp>
      <p:sp>
        <p:nvSpPr>
          <p:cNvPr id="55297" name="Rectangle 1">
            <a:extLst>
              <a:ext uri="{FF2B5EF4-FFF2-40B4-BE49-F238E27FC236}">
                <a16:creationId xmlns:a16="http://schemas.microsoft.com/office/drawing/2014/main" id="{F19E2410-AF4A-1CF0-FAF3-FC0D0D7CE58E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58B44C2C-4395-D738-33ED-17EB7ABEADCE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0" y="-1101725"/>
            <a:ext cx="1588" cy="54895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55299" name="Text Box 3">
            <a:extLst>
              <a:ext uri="{FF2B5EF4-FFF2-40B4-BE49-F238E27FC236}">
                <a16:creationId xmlns:a16="http://schemas.microsoft.com/office/drawing/2014/main" id="{8963BEA2-6DC1-AF46-25A6-2610075F4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799DA265-4E33-48E0-B11C-65DADE77984F}" type="slidenum">
              <a:rPr lang="en-US" altLang="en-US" sz="1400">
                <a:cs typeface="+mn-ea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25</a:t>
            </a:fld>
            <a:endParaRPr lang="en-US" altLang="en-US" sz="1400"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97125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3E45CF6-3A31-1C31-8E2D-E0BCCEEC8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>
            <a:extLst>
              <a:ext uri="{FF2B5EF4-FFF2-40B4-BE49-F238E27FC236}">
                <a16:creationId xmlns:a16="http://schemas.microsoft.com/office/drawing/2014/main" id="{FA1E8B49-4494-6E94-A394-6CDBBC83842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8661E56-8C44-404D-8C22-E5B48F143B78}" type="slidenum">
              <a:rPr lang="en-US" altLang="en-US"/>
              <a:pPr/>
              <a:t>26</a:t>
            </a:fld>
            <a:endParaRPr lang="en-US" altLang="en-US"/>
          </a:p>
        </p:txBody>
      </p:sp>
      <p:sp>
        <p:nvSpPr>
          <p:cNvPr id="55297" name="Rectangle 1">
            <a:extLst>
              <a:ext uri="{FF2B5EF4-FFF2-40B4-BE49-F238E27FC236}">
                <a16:creationId xmlns:a16="http://schemas.microsoft.com/office/drawing/2014/main" id="{C3E76CF8-2BB2-731E-2EF6-03A2B416E347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CBF7FF4F-326B-1434-2988-7BF10EFC9199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0" y="-1101725"/>
            <a:ext cx="1588" cy="54895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55299" name="Text Box 3">
            <a:extLst>
              <a:ext uri="{FF2B5EF4-FFF2-40B4-BE49-F238E27FC236}">
                <a16:creationId xmlns:a16="http://schemas.microsoft.com/office/drawing/2014/main" id="{EF54D03A-5FCC-4B60-BE57-2B9EBD8B48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799DA265-4E33-48E0-B11C-65DADE77984F}" type="slidenum">
              <a:rPr lang="en-US" altLang="en-US" sz="1400">
                <a:cs typeface="+mn-ea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26</a:t>
            </a:fld>
            <a:endParaRPr lang="en-US" altLang="en-US" sz="1400"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50466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5B3830F-54B8-4E0E-65D5-752FE6072B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1">
            <a:extLst>
              <a:ext uri="{FF2B5EF4-FFF2-40B4-BE49-F238E27FC236}">
                <a16:creationId xmlns:a16="http://schemas.microsoft.com/office/drawing/2014/main" id="{9282A305-94BB-99E2-F65F-631B540F54DA}"/>
              </a:ext>
            </a:extLst>
          </p:cNvPr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F8661E56-8C44-404D-8C22-E5B48F143B78}" type="slidenum">
              <a:rPr lang="en-US" altLang="en-US"/>
              <a:pPr/>
              <a:t>27</a:t>
            </a:fld>
            <a:endParaRPr lang="en-US" altLang="en-US"/>
          </a:p>
        </p:txBody>
      </p:sp>
      <p:sp>
        <p:nvSpPr>
          <p:cNvPr id="55297" name="Rectangle 1">
            <a:extLst>
              <a:ext uri="{FF2B5EF4-FFF2-40B4-BE49-F238E27FC236}">
                <a16:creationId xmlns:a16="http://schemas.microsoft.com/office/drawing/2014/main" id="{8DA5A624-7B9E-3A9D-F869-3D182F1081EB}"/>
              </a:ext>
            </a:extLst>
          </p:cNvPr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0" y="0"/>
            <a:ext cx="1588" cy="15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>
            <a:extLst>
              <a:ext uri="{FF2B5EF4-FFF2-40B4-BE49-F238E27FC236}">
                <a16:creationId xmlns:a16="http://schemas.microsoft.com/office/drawing/2014/main" id="{0EA0204D-FD82-6094-7D6D-72EA60030A91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0" y="-1101725"/>
            <a:ext cx="1588" cy="54895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  <p:sp>
        <p:nvSpPr>
          <p:cNvPr id="55299" name="Text Box 3">
            <a:extLst>
              <a:ext uri="{FF2B5EF4-FFF2-40B4-BE49-F238E27FC236}">
                <a16:creationId xmlns:a16="http://schemas.microsoft.com/office/drawing/2014/main" id="{E364FD2F-314C-15BB-B608-18C22CA05D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1588" cy="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fld id="{799DA265-4E33-48E0-B11C-65DADE77984F}" type="slidenum">
              <a:rPr lang="en-US" altLang="en-US" sz="1400">
                <a:cs typeface="+mn-ea" charset="0"/>
              </a:rPr>
              <a:pPr>
                <a:lnSpc>
                  <a:spcPct val="100000"/>
                </a:lnSpc>
                <a:buClrTx/>
                <a:buFontTx/>
                <a:buNone/>
              </a:pPr>
              <a:t>27</a:t>
            </a:fld>
            <a:endParaRPr lang="en-US" altLang="en-US" sz="1400">
              <a:cs typeface="+mn-e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034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F195223-8FE9-4DE4-B886-F8218855B6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55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DE7A1938-C43B-4DBF-BDF8-23608643AEB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03619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3050" y="274638"/>
            <a:ext cx="2054225" cy="5842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3450" cy="584200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4FBD9AD-295D-4D29-BF7E-87A3FFA117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32866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F0DBA4-72BC-430C-9B92-F1EF92A6B78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12393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9A1D06-7AAF-404B-8BC3-399FCE93894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939255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967-62FF-4780-91A8-CB5FE327DCD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1824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DE11A-86E6-464A-AC5A-99A64EC1E94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80647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BF5FBD-FCB0-40BD-B21C-85F1A19405B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747803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F328A-E385-403E-A3AD-116F183E5C1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11794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DD28F-B1C0-49D2-8EC4-E2F575105C5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147981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C16FE0-E262-4284-8157-9EB5FB9FAE9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0620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ADA05C95-5B01-445B-8107-3A4BFAD7BC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01264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6D4CC0-D040-4448-9950-DF4E73E063A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009743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5FAA7-14C8-4AB2-9059-C8FBD4DCECF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0261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5FAA7-14C8-4AB2-9059-C8FBD4DCECF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415328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5FAA7-14C8-4AB2-9059-C8FBD4DCECF0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882581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5FAA7-14C8-4AB2-9059-C8FBD4DCECF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87908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5FAA7-14C8-4AB2-9059-C8FBD4DCECF0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795258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35FAA7-14C8-4AB2-9059-C8FBD4DCECF0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7225666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B666AC-7544-4D4C-AEB5-1D3657113D2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41405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99ADF0-6FE1-488D-BCDE-32DB8279062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6188868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130425"/>
            <a:ext cx="7762875" cy="14605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>
          <a:xfrm>
            <a:off x="6553200" y="6245225"/>
            <a:ext cx="2124075" cy="466725"/>
          </a:xfrm>
        </p:spPr>
        <p:txBody>
          <a:bodyPr/>
          <a:lstStyle>
            <a:lvl1pPr>
              <a:defRPr/>
            </a:lvl1pPr>
          </a:lstStyle>
          <a:p>
            <a:fld id="{EA82ACB2-17A9-4B46-8C52-A6EEE5DEA20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21792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3BA8ECB-6951-481D-95EA-3821BE9A33A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13904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3838" cy="45164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3438" y="1600200"/>
            <a:ext cx="4033837" cy="45164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EF2B486-338B-49B9-80E9-F536D68E5C8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8813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8C432762-9FDD-4491-9F0E-3F74037DD1B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43661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27C5F146-D790-41F6-B331-032B2E14F9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24367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E01B2118-657B-41D1-8FE3-DF4F1C508ED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80666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FE8C9E0B-587D-4C1D-BB16-75E615F9274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2539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0"/>
          </p:nvPr>
        </p:nvSpPr>
        <p:spPr/>
        <p:txBody>
          <a:bodyPr/>
          <a:lstStyle>
            <a:lvl1pPr>
              <a:defRPr/>
            </a:lvl1pPr>
          </a:lstStyle>
          <a:p>
            <a:fld id="{3988850D-DD57-4914-BFFC-348E9341C0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76017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image" Target="../media/image1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0075" cy="113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title text format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0075" cy="4516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the outline text format</a:t>
            </a:r>
          </a:p>
          <a:p>
            <a:pPr lvl="1"/>
            <a:r>
              <a:rPr lang="en-GB" altLang="en-US"/>
              <a:t>Second Outline Level</a:t>
            </a:r>
          </a:p>
          <a:p>
            <a:pPr lvl="2"/>
            <a:r>
              <a:rPr lang="en-GB" altLang="en-US"/>
              <a:t>Third Outline Level</a:t>
            </a:r>
          </a:p>
          <a:p>
            <a:pPr lvl="3"/>
            <a:r>
              <a:rPr lang="en-GB" altLang="en-US"/>
              <a:t>Fourth Outline Level</a:t>
            </a:r>
          </a:p>
          <a:p>
            <a:pPr lvl="4"/>
            <a:r>
              <a:rPr lang="en-GB" altLang="en-US"/>
              <a:t>Fifth Outline Level</a:t>
            </a:r>
          </a:p>
          <a:p>
            <a:pPr lvl="4"/>
            <a:r>
              <a:rPr lang="en-GB" altLang="en-US"/>
              <a:t>Sixth Outline Level</a:t>
            </a:r>
          </a:p>
          <a:p>
            <a:pPr lvl="4"/>
            <a:r>
              <a:rPr lang="en-GB" altLang="en-US"/>
              <a:t>Seventh Outline Level</a:t>
            </a:r>
          </a:p>
          <a:p>
            <a:pPr lvl="4"/>
            <a:r>
              <a:rPr lang="en-GB" altLang="en-US"/>
              <a:t>Eighth Outline Level</a:t>
            </a:r>
          </a:p>
          <a:p>
            <a:pPr lvl="4"/>
            <a:r>
              <a:rPr lang="en-GB" altLang="en-US"/>
              <a:t>Ninth Outline Level</a:t>
            </a:r>
          </a:p>
        </p:txBody>
      </p:sp>
      <p:sp>
        <p:nvSpPr>
          <p:cNvPr id="2051" name="Text Box 3"/>
          <p:cNvSpPr txBox="1">
            <a:spLocks noChangeArrowheads="1"/>
          </p:cNvSpPr>
          <p:nvPr/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5225"/>
            <a:ext cx="212407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5000" rIns="90000" bIns="45000" numCol="1" anchor="t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buClrTx/>
              <a:buFontTx/>
              <a:buNone/>
              <a:tabLst>
                <a:tab pos="723900" algn="l"/>
                <a:tab pos="1447800" algn="l"/>
              </a:tabLst>
              <a:defRPr>
                <a:solidFill>
                  <a:srgbClr val="000000"/>
                </a:solidFill>
                <a:cs typeface="Lucida Sans Unicode" panose="020B0602030504020204" pitchFamily="34" charset="0"/>
              </a:defRPr>
            </a:lvl1pPr>
          </a:lstStyle>
          <a:p>
            <a:fld id="{D672AACE-E40E-4D29-BC5F-258E886ACFDC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l" defTabSz="457200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57200" rtl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0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/>
              <a:pPr/>
              <a:t>4/7/2025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672AACE-E40E-4D29-BC5F-258E886ACFD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97316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wLmwBJ0CcRM?start=3&amp;feature=oembed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uFFQvXRcC6A?feature=oembed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NUMVOEQ94wc?start=59&amp;feature=oembed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kdt9EwhU-E?feature=oembed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BWkR8MDGzdc?feature=oembed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fFwrakDrYTc?si=WLQ8Q7bdj_31T11J" TargetMode="External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FwrakDrYTc?feature=oembed" TargetMode="Externa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o1suFgKqH1w?start=4&amp;feature=oembed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er-qR-7qSk?start=11&amp;feature=oembed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gif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3mWemlMEzFk?feature=oembed" TargetMode="External"/><Relationship Id="rId4" Type="http://schemas.openxmlformats.org/officeDocument/2006/relationships/image" Target="../media/image52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pEA_ZPDY9ag?start=20&amp;feature=oembed" TargetMode="External"/><Relationship Id="rId4" Type="http://schemas.openxmlformats.org/officeDocument/2006/relationships/image" Target="../media/image54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57.jpe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bolinrobotics.com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kinemetrix.com/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hyperlink" Target="https://recf.org/about-us/our-partners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38ltXlyRLdM?feature=oembed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aPTd8XDZOEk?start=25&amp;feature=oembed" TargetMode="Externa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-nHnYeJrwg?start=15&amp;feature=oembed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12B6B293-B880-0E95-AF81-4B043C111E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9007" y="4707181"/>
            <a:ext cx="2000195" cy="188156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6977" y="2361734"/>
            <a:ext cx="3531588" cy="2645017"/>
          </a:xfrm>
          <a:prstGeom prst="rect">
            <a:avLst/>
          </a:prstGeom>
        </p:spPr>
      </p:pic>
      <p:sp>
        <p:nvSpPr>
          <p:cNvPr id="4097" name="Rectangle 1"/>
          <p:cNvSpPr>
            <a:spLocks noGrp="1" noChangeArrowheads="1"/>
          </p:cNvSpPr>
          <p:nvPr>
            <p:ph type="subTitle" idx="4294967295"/>
          </p:nvPr>
        </p:nvSpPr>
        <p:spPr>
          <a:xfrm>
            <a:off x="47508" y="5731482"/>
            <a:ext cx="4389438" cy="923330"/>
          </a:xfrm>
          <a:ln/>
        </p:spPr>
        <p:txBody>
          <a:bodyPr lIns="90000" tIns="45000" rIns="90000" bIns="45000">
            <a:normAutofit/>
          </a:bodyPr>
          <a:lstStyle/>
          <a:p>
            <a:pPr marL="0" indent="0" algn="ctr">
              <a:lnSpc>
                <a:spcPct val="100000"/>
              </a:lnSpc>
              <a:spcAft>
                <a:spcPct val="0"/>
              </a:spcAft>
              <a:buClrTx/>
              <a:buFontTx/>
              <a:buNone/>
              <a:tabLst>
                <a:tab pos="0" algn="l"/>
                <a:tab pos="112713" algn="l"/>
                <a:tab pos="569913" algn="l"/>
                <a:tab pos="1027113" algn="l"/>
                <a:tab pos="1484313" algn="l"/>
                <a:tab pos="1941513" algn="l"/>
                <a:tab pos="2398713" algn="l"/>
                <a:tab pos="2855913" algn="l"/>
                <a:tab pos="3313113" algn="l"/>
                <a:tab pos="3770313" algn="l"/>
                <a:tab pos="4227513" algn="l"/>
                <a:tab pos="4684713" algn="l"/>
                <a:tab pos="5141913" algn="l"/>
                <a:tab pos="5599113" algn="l"/>
                <a:tab pos="6056313" algn="l"/>
                <a:tab pos="6513513" algn="l"/>
                <a:tab pos="6970713" algn="l"/>
                <a:tab pos="7427913" algn="l"/>
                <a:tab pos="7885113" algn="l"/>
                <a:tab pos="8342313" algn="l"/>
                <a:tab pos="8799513" algn="l"/>
              </a:tabLst>
            </a:pPr>
            <a:r>
              <a:rPr lang="en-US" noProof="0" dirty="0"/>
              <a:t>3/25/2025 </a:t>
            </a:r>
            <a:r>
              <a:rPr lang="en-US" sz="2000" noProof="0" dirty="0"/>
              <a:t>Steve Bolin</a:t>
            </a:r>
          </a:p>
          <a:p>
            <a:pPr marL="0" indent="0" algn="ctr">
              <a:lnSpc>
                <a:spcPct val="100000"/>
              </a:lnSpc>
              <a:spcAft>
                <a:spcPct val="0"/>
              </a:spcAft>
              <a:buClrTx/>
              <a:buFontTx/>
              <a:buNone/>
              <a:tabLst>
                <a:tab pos="0" algn="l"/>
                <a:tab pos="112713" algn="l"/>
                <a:tab pos="569913" algn="l"/>
                <a:tab pos="1027113" algn="l"/>
                <a:tab pos="1484313" algn="l"/>
                <a:tab pos="1941513" algn="l"/>
                <a:tab pos="2398713" algn="l"/>
                <a:tab pos="2855913" algn="l"/>
                <a:tab pos="3313113" algn="l"/>
                <a:tab pos="3770313" algn="l"/>
                <a:tab pos="4227513" algn="l"/>
                <a:tab pos="4684713" algn="l"/>
                <a:tab pos="5141913" algn="l"/>
                <a:tab pos="5599113" algn="l"/>
                <a:tab pos="6056313" algn="l"/>
                <a:tab pos="6513513" algn="l"/>
                <a:tab pos="6970713" algn="l"/>
                <a:tab pos="7427913" algn="l"/>
                <a:tab pos="7885113" algn="l"/>
                <a:tab pos="8342313" algn="l"/>
                <a:tab pos="8799513" algn="l"/>
              </a:tabLst>
            </a:pPr>
            <a:r>
              <a:rPr lang="en-US" noProof="0" dirty="0"/>
              <a:t>Bolinrobotics.com</a:t>
            </a:r>
            <a:endParaRPr lang="en-US" sz="2000" noProof="0" dirty="0"/>
          </a:p>
        </p:txBody>
      </p:sp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1667695" y="443849"/>
            <a:ext cx="5990743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en-US" sz="5400" b="1" i="1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Industrial Robots </a:t>
            </a:r>
          </a:p>
          <a:p>
            <a:pPr algn="ctr" hangingPunct="1">
              <a:lnSpc>
                <a:spcPct val="100000"/>
              </a:lnSpc>
              <a:buClrTx/>
              <a:buFontTx/>
              <a:buNone/>
            </a:pPr>
            <a:r>
              <a:rPr lang="en-US" sz="5400" b="1" i="1" noProof="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&amp; VEX VRC Robots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93640" y="2362200"/>
            <a:ext cx="2043337" cy="29018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36E7E89-A53F-AAD9-DD4D-D17FBBBB07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5268" y="5006751"/>
            <a:ext cx="2353131" cy="15847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A1A400-F4BA-96B5-7732-1FAA148A779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9721" y="2362666"/>
            <a:ext cx="2013919" cy="290183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CEDADD-18C2-ABCB-B998-49CDC3DCC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D6DE86-9527-FA71-2EFD-1151BF845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81001"/>
            <a:ext cx="7015163" cy="838200"/>
          </a:xfrm>
        </p:spPr>
        <p:txBody>
          <a:bodyPr/>
          <a:lstStyle/>
          <a:p>
            <a:pPr algn="ctr"/>
            <a:r>
              <a:rPr lang="en-US" noProof="0" dirty="0"/>
              <a:t>Industrial robot types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BD36EE8C-466C-023F-1937-01BF6255F4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752600"/>
            <a:ext cx="33528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4313" indent="-214313"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indent="0">
              <a:buSzPct val="45000"/>
            </a:pPr>
            <a:r>
              <a:rPr lang="en-US" sz="2400" noProof="0" dirty="0"/>
              <a:t>Articulated 4-6 axes</a:t>
            </a:r>
          </a:p>
        </p:txBody>
      </p:sp>
      <p:pic>
        <p:nvPicPr>
          <p:cNvPr id="24578" name="Picture 2">
            <a:extLst>
              <a:ext uri="{FF2B5EF4-FFF2-40B4-BE49-F238E27FC236}">
                <a16:creationId xmlns:a16="http://schemas.microsoft.com/office/drawing/2014/main" id="{2E8B19CB-DDD2-7BE9-409F-578D8B6FBB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29493" y="1828800"/>
            <a:ext cx="4533899" cy="3733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0612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F24DC4-31AA-2F6B-CAFC-214910431E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E3F0D-D43F-9270-E69C-861667ED7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81001"/>
            <a:ext cx="7015163" cy="838200"/>
          </a:xfrm>
        </p:spPr>
        <p:txBody>
          <a:bodyPr/>
          <a:lstStyle/>
          <a:p>
            <a:pPr algn="ctr"/>
            <a:r>
              <a:rPr lang="en-US" noProof="0" dirty="0"/>
              <a:t>Industrial robot types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25285ABE-9F1C-9511-9A6B-264D0684AF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752600"/>
            <a:ext cx="4038600" cy="3733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4313" indent="-214313"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indent="0">
              <a:buSzPct val="45000"/>
            </a:pPr>
            <a:r>
              <a:rPr lang="en-US" sz="2400" noProof="0" dirty="0"/>
              <a:t>Articulated 4-6 axes</a:t>
            </a:r>
          </a:p>
          <a:p>
            <a:pPr marL="342900" indent="-342900">
              <a:buSzPct val="45000"/>
              <a:buFont typeface="Wingdings" panose="05000000000000000000" pitchFamily="2" charset="2"/>
              <a:buChar char="Ø"/>
            </a:pPr>
            <a:r>
              <a:rPr lang="en-US" sz="2400" noProof="0" dirty="0"/>
              <a:t>Small: 4 kg (8.8 </a:t>
            </a:r>
            <a:r>
              <a:rPr lang="en-US" sz="2400" noProof="0" dirty="0" err="1"/>
              <a:t>lb</a:t>
            </a:r>
            <a:r>
              <a:rPr lang="en-US" sz="2400" noProof="0" dirty="0"/>
              <a:t>)</a:t>
            </a:r>
          </a:p>
          <a:p>
            <a:pPr marL="871537" lvl="1" indent="-342900">
              <a:buSzPct val="45000"/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871537" lvl="1" indent="-342900">
              <a:buSzPct val="45000"/>
              <a:buFont typeface="Wingdings" panose="05000000000000000000" pitchFamily="2" charset="2"/>
              <a:buChar char="Ø"/>
            </a:pPr>
            <a:endParaRPr lang="en-US" sz="2400" noProof="0" dirty="0"/>
          </a:p>
          <a:p>
            <a:pPr marL="871537" lvl="1" indent="-342900">
              <a:buSzPct val="45000"/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871537" lvl="1" indent="-342900">
              <a:buSzPct val="45000"/>
              <a:buFont typeface="Wingdings" panose="05000000000000000000" pitchFamily="2" charset="2"/>
              <a:buChar char="Ø"/>
            </a:pPr>
            <a:endParaRPr lang="en-US" sz="2400" noProof="0" dirty="0"/>
          </a:p>
          <a:p>
            <a:pPr marL="871537" lvl="1" indent="-342900">
              <a:buSzPct val="45000"/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871537" lvl="1" indent="-342900">
              <a:buSzPct val="45000"/>
              <a:buFont typeface="Wingdings" panose="05000000000000000000" pitchFamily="2" charset="2"/>
              <a:buChar char="Ø"/>
            </a:pPr>
            <a:endParaRPr lang="en-US" sz="2400" noProof="0" dirty="0"/>
          </a:p>
          <a:p>
            <a:pPr marL="342900" indent="-342900">
              <a:buSzPct val="45000"/>
              <a:buFont typeface="Wingdings" panose="05000000000000000000" pitchFamily="2" charset="2"/>
              <a:buChar char="Ø"/>
            </a:pPr>
            <a:r>
              <a:rPr lang="en-US" sz="2400" dirty="0"/>
              <a:t>Large: 2300 kg (~5000 </a:t>
            </a:r>
            <a:r>
              <a:rPr lang="en-US" sz="2400" dirty="0" err="1"/>
              <a:t>lb</a:t>
            </a:r>
            <a:r>
              <a:rPr lang="en-US" sz="2400" dirty="0"/>
              <a:t>)</a:t>
            </a:r>
            <a:endParaRPr lang="en-US" sz="2400" noProof="0" dirty="0"/>
          </a:p>
        </p:txBody>
      </p:sp>
      <p:pic>
        <p:nvPicPr>
          <p:cNvPr id="34818" name="Picture 2" descr="LR Mate 200iD/4S">
            <a:extLst>
              <a:ext uri="{FF2B5EF4-FFF2-40B4-BE49-F238E27FC236}">
                <a16:creationId xmlns:a16="http://schemas.microsoft.com/office/drawing/2014/main" id="{364B6ACE-F46E-50AD-3FF4-FE0E421D9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76800" y="1580043"/>
            <a:ext cx="1194389" cy="1940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FANUC M-2000iA/2300">
            <a:extLst>
              <a:ext uri="{FF2B5EF4-FFF2-40B4-BE49-F238E27FC236}">
                <a16:creationId xmlns:a16="http://schemas.microsoft.com/office/drawing/2014/main" id="{E5C392A2-DC60-74BD-E347-0A9757DEC7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943600" y="1627336"/>
            <a:ext cx="3124201" cy="488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484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4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6596063" cy="1133475"/>
          </a:xfrm>
        </p:spPr>
        <p:txBody>
          <a:bodyPr/>
          <a:lstStyle/>
          <a:p>
            <a:r>
              <a:rPr lang="en-US" noProof="0" dirty="0"/>
              <a:t>Industrial robotic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43000"/>
            <a:ext cx="8220075" cy="533400"/>
          </a:xfrm>
        </p:spPr>
        <p:txBody>
          <a:bodyPr/>
          <a:lstStyle/>
          <a:p>
            <a:r>
              <a:rPr lang="en-US" sz="2800" noProof="0" dirty="0"/>
              <a:t>Small articulated robots – fuel valve assembly:</a:t>
            </a:r>
          </a:p>
        </p:txBody>
      </p:sp>
      <p:pic>
        <p:nvPicPr>
          <p:cNvPr id="4" name="Online Media 3" title="Valve Assembly, Laser Weld &amp; Test System">
            <a:hlinkClick r:id="" action="ppaction://media"/>
            <a:extLst>
              <a:ext uri="{FF2B5EF4-FFF2-40B4-BE49-F238E27FC236}">
                <a16:creationId xmlns:a16="http://schemas.microsoft.com/office/drawing/2014/main" id="{41176C25-FB43-ADBE-E477-7E0721A71500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35429" y="1828800"/>
            <a:ext cx="8098007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67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52400"/>
            <a:ext cx="6596063" cy="1133475"/>
          </a:xfrm>
        </p:spPr>
        <p:txBody>
          <a:bodyPr/>
          <a:lstStyle/>
          <a:p>
            <a:r>
              <a:rPr lang="en-US" noProof="0" dirty="0"/>
              <a:t>Industrial robotic systems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143000"/>
            <a:ext cx="8220075" cy="533400"/>
          </a:xfrm>
        </p:spPr>
        <p:txBody>
          <a:bodyPr/>
          <a:lstStyle/>
          <a:p>
            <a:r>
              <a:rPr lang="en-US" sz="2800" noProof="0" dirty="0"/>
              <a:t>Large articulated robot - Diecast mold handling:</a:t>
            </a:r>
          </a:p>
        </p:txBody>
      </p:sp>
      <p:pic>
        <p:nvPicPr>
          <p:cNvPr id="6" name="Picture 5" descr="A yellow robot in a factory&#10;&#10;AI-generated content may be incorrect.">
            <a:extLst>
              <a:ext uri="{FF2B5EF4-FFF2-40B4-BE49-F238E27FC236}">
                <a16:creationId xmlns:a16="http://schemas.microsoft.com/office/drawing/2014/main" id="{089520C6-155F-C0EA-243E-EB26EC07D3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249" y="1752600"/>
            <a:ext cx="82296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491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A8DEC1-6BDA-DA44-506C-9E3A413C91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F697C-2E14-DD6D-46BC-C58FC58DE3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52400"/>
            <a:ext cx="6596063" cy="1133475"/>
          </a:xfrm>
        </p:spPr>
        <p:txBody>
          <a:bodyPr/>
          <a:lstStyle/>
          <a:p>
            <a:r>
              <a:rPr lang="en-US" noProof="0" dirty="0"/>
              <a:t>Industrial robotic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275EF-9599-E076-BD35-41B3E9AC60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143000"/>
            <a:ext cx="8534401" cy="533400"/>
          </a:xfrm>
        </p:spPr>
        <p:txBody>
          <a:bodyPr/>
          <a:lstStyle/>
          <a:p>
            <a:r>
              <a:rPr lang="en-US" sz="2800" noProof="0" dirty="0"/>
              <a:t>Large articulated robots – steel blank handling:</a:t>
            </a:r>
          </a:p>
        </p:txBody>
      </p:sp>
      <p:pic>
        <p:nvPicPr>
          <p:cNvPr id="4" name="Online Media 3" title="3D Robot vision. Multi-Robot/Sensor/View Large field imaging">
            <a:hlinkClick r:id="" action="ppaction://media"/>
            <a:extLst>
              <a:ext uri="{FF2B5EF4-FFF2-40B4-BE49-F238E27FC236}">
                <a16:creationId xmlns:a16="http://schemas.microsoft.com/office/drawing/2014/main" id="{9F0C7AF6-2175-E633-CCB1-7E0707F2B3D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35429" y="1678172"/>
            <a:ext cx="8094869" cy="4570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86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2F704E-A506-6AB3-2C85-001EA98ACF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2ABA4-772D-D620-2DC0-C1CBB15B6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152400"/>
            <a:ext cx="6596063" cy="1133475"/>
          </a:xfrm>
        </p:spPr>
        <p:txBody>
          <a:bodyPr/>
          <a:lstStyle/>
          <a:p>
            <a:r>
              <a:rPr lang="en-US" noProof="0" dirty="0"/>
              <a:t>Industrial robotic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03DC8-3FF6-1E70-7970-06F6AF1FC3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199" y="1143000"/>
            <a:ext cx="8220075" cy="533400"/>
          </a:xfrm>
        </p:spPr>
        <p:txBody>
          <a:bodyPr/>
          <a:lstStyle/>
          <a:p>
            <a:r>
              <a:rPr lang="en-US" sz="2800" noProof="0" dirty="0"/>
              <a:t>Large articulated robot – box palletizing:</a:t>
            </a:r>
          </a:p>
        </p:txBody>
      </p:sp>
      <p:pic>
        <p:nvPicPr>
          <p:cNvPr id="4" name="Online Media 3" title="Multi-lane Robotic Case Palletizer | Remtec Automation">
            <a:hlinkClick r:id="" action="ppaction://media"/>
            <a:extLst>
              <a:ext uri="{FF2B5EF4-FFF2-40B4-BE49-F238E27FC236}">
                <a16:creationId xmlns:a16="http://schemas.microsoft.com/office/drawing/2014/main" id="{624AD562-A270-5496-37B9-33EA89E8C59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94151" y="1676400"/>
            <a:ext cx="7946170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091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ADDAD-5FF3-67A0-47A8-C290AD6F7A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1C96D9-A8B9-6FAE-2B56-EE123C1C2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81001"/>
            <a:ext cx="7015163" cy="838200"/>
          </a:xfrm>
        </p:spPr>
        <p:txBody>
          <a:bodyPr/>
          <a:lstStyle/>
          <a:p>
            <a:pPr algn="ctr"/>
            <a:r>
              <a:rPr lang="en-US" noProof="0" dirty="0"/>
              <a:t>Industrial robot types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FC2AA985-2A50-839B-37F5-8951DE9BFF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752600"/>
            <a:ext cx="3886200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4313" indent="-214313"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indent="0">
              <a:buSzPct val="45000"/>
            </a:pPr>
            <a:r>
              <a:rPr lang="en-US" sz="2400" dirty="0"/>
              <a:t>SCARA [Selective Compliance Articulated Robot Arm]</a:t>
            </a:r>
          </a:p>
          <a:p>
            <a:pPr marL="342900" indent="-342900">
              <a:buSzPct val="45000"/>
              <a:buFont typeface="Wingdings" panose="05000000000000000000" pitchFamily="2" charset="2"/>
              <a:buChar char="Ø"/>
            </a:pPr>
            <a:r>
              <a:rPr lang="en-US" sz="2400" dirty="0"/>
              <a:t>High-speed</a:t>
            </a:r>
          </a:p>
          <a:p>
            <a:pPr marL="342900" indent="-342900">
              <a:buSzPct val="45000"/>
              <a:buFont typeface="Wingdings" panose="05000000000000000000" pitchFamily="2" charset="2"/>
              <a:buChar char="Ø"/>
            </a:pPr>
            <a:r>
              <a:rPr lang="en-US" sz="2400" dirty="0"/>
              <a:t>High-precision assembly</a:t>
            </a:r>
          </a:p>
          <a:p>
            <a:pPr marL="342900" indent="-342900">
              <a:buSzPct val="45000"/>
              <a:buFont typeface="Wingdings" panose="05000000000000000000" pitchFamily="2" charset="2"/>
              <a:buChar char="Ø"/>
            </a:pPr>
            <a:r>
              <a:rPr lang="en-US" sz="2400" dirty="0"/>
              <a:t>Payload: 1-20 kg</a:t>
            </a:r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id="{89596FC1-492C-7BC7-FEB4-8D82B63E17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3400" y="1752600"/>
            <a:ext cx="4052887" cy="4052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24503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F4E354-3E89-B001-7AEA-0A1F614E5D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85AD9E-8D9D-4F36-B6E8-F4935326E9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81001"/>
            <a:ext cx="7015163" cy="838200"/>
          </a:xfrm>
        </p:spPr>
        <p:txBody>
          <a:bodyPr/>
          <a:lstStyle/>
          <a:p>
            <a:pPr algn="ctr"/>
            <a:r>
              <a:rPr lang="en-US" noProof="0" dirty="0"/>
              <a:t>Industrial robot types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1EA76D27-08DE-1543-826F-A65519CA27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371600"/>
            <a:ext cx="7848600" cy="373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4313" indent="-214313"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indent="0">
              <a:buSzPct val="45000"/>
            </a:pPr>
            <a:r>
              <a:rPr lang="en-US" sz="2400" dirty="0"/>
              <a:t>SCARA robots – high speed small part assembly: </a:t>
            </a:r>
          </a:p>
        </p:txBody>
      </p:sp>
      <p:pic>
        <p:nvPicPr>
          <p:cNvPr id="4" name="Online Media 3" title="High-Speed Robotic Assembly &amp; Test">
            <a:hlinkClick r:id="" action="ppaction://media"/>
            <a:extLst>
              <a:ext uri="{FF2B5EF4-FFF2-40B4-BE49-F238E27FC236}">
                <a16:creationId xmlns:a16="http://schemas.microsoft.com/office/drawing/2014/main" id="{E22ED5AE-DBE8-3AF2-9500-113D4F26928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457200" y="1859811"/>
            <a:ext cx="8305800" cy="468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342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657B0F-B1BF-0321-F44C-9470A50C1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43A46-D948-2F70-6164-F34A6F7E69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81001"/>
            <a:ext cx="7015163" cy="838200"/>
          </a:xfrm>
        </p:spPr>
        <p:txBody>
          <a:bodyPr/>
          <a:lstStyle/>
          <a:p>
            <a:pPr algn="ctr"/>
            <a:r>
              <a:rPr lang="en-US" noProof="0" dirty="0"/>
              <a:t>Industrial robot types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30A99A78-DCB6-04D8-016F-651738FF19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752600"/>
            <a:ext cx="3124200" cy="144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4313" indent="-214313"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indent="0">
              <a:buSzPct val="45000"/>
            </a:pPr>
            <a:r>
              <a:rPr lang="en-US" sz="2400" noProof="0" dirty="0"/>
              <a:t>Parallel link / delta / spider robot</a:t>
            </a:r>
          </a:p>
          <a:p>
            <a:pPr marL="342900" indent="-342900">
              <a:buSzPct val="45000"/>
              <a:buFont typeface="Wingdings" panose="05000000000000000000" pitchFamily="2" charset="2"/>
              <a:buChar char="Ø"/>
            </a:pPr>
            <a:r>
              <a:rPr lang="en-US" sz="2400" dirty="0"/>
              <a:t>High-speed</a:t>
            </a:r>
          </a:p>
          <a:p>
            <a:pPr marL="342900" indent="-342900">
              <a:buSzPct val="45000"/>
              <a:buFont typeface="Wingdings" panose="05000000000000000000" pitchFamily="2" charset="2"/>
              <a:buChar char="Ø"/>
            </a:pPr>
            <a:r>
              <a:rPr lang="en-US" sz="2400" noProof="0" dirty="0"/>
              <a:t>Payload: 1-12 kg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206E87-5CCD-9F9C-1216-5DD875893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6200" y="1752600"/>
            <a:ext cx="4407655" cy="4677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894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9C8E31-E11B-819A-ABCB-36404680F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B77F19-4A86-56E8-A7E9-3A8762D5B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81001"/>
            <a:ext cx="7015163" cy="838200"/>
          </a:xfrm>
        </p:spPr>
        <p:txBody>
          <a:bodyPr/>
          <a:lstStyle/>
          <a:p>
            <a:pPr algn="ctr"/>
            <a:r>
              <a:rPr lang="en-US" noProof="0" dirty="0"/>
              <a:t>Industrial robot types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1A10361C-AAA2-E413-4477-DC54AACEE5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752600"/>
            <a:ext cx="80772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4313" indent="-214313"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indent="0">
              <a:buSzPct val="45000"/>
            </a:pPr>
            <a:r>
              <a:rPr lang="en-US" sz="2400" noProof="0" dirty="0"/>
              <a:t>Delta robot application – high speed cartoner loading: </a:t>
            </a:r>
          </a:p>
        </p:txBody>
      </p:sp>
      <p:pic>
        <p:nvPicPr>
          <p:cNvPr id="3" name="Online Media 2" title="High Speed Carton Loading | Remtec Automation">
            <a:hlinkClick r:id="" action="ppaction://media"/>
            <a:extLst>
              <a:ext uri="{FF2B5EF4-FFF2-40B4-BE49-F238E27FC236}">
                <a16:creationId xmlns:a16="http://schemas.microsoft.com/office/drawing/2014/main" id="{D2CBCD53-A631-0D4A-1604-FAFDD169D5D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60132" y="2332074"/>
            <a:ext cx="7271336" cy="410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861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00BCC0-A5D6-FCA9-AD48-0900E93964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08ED0A-4EA2-4D3F-7CC8-F2E87E688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What robots do when no one is watching…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51D4CC-E586-0C84-E2D2-2BEDE2A388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233" y="5670326"/>
            <a:ext cx="5714999" cy="457200"/>
          </a:xfrm>
        </p:spPr>
        <p:txBody>
          <a:bodyPr/>
          <a:lstStyle/>
          <a:p>
            <a:r>
              <a:rPr lang="en-US" sz="1600" dirty="0">
                <a:hlinkClick r:id="rId3"/>
              </a:rPr>
              <a:t>https://youtu.be/fFwrakDrYTc?si=WLQ8Q7bdj_31T11J</a:t>
            </a:r>
            <a:r>
              <a:rPr lang="en-US" sz="1600" dirty="0"/>
              <a:t> </a:t>
            </a:r>
          </a:p>
        </p:txBody>
      </p:sp>
      <p:pic>
        <p:nvPicPr>
          <p:cNvPr id="4" name="Online Media 3" title="What robots do when nobody’s watching">
            <a:hlinkClick r:id="" action="ppaction://media"/>
            <a:extLst>
              <a:ext uri="{FF2B5EF4-FFF2-40B4-BE49-F238E27FC236}">
                <a16:creationId xmlns:a16="http://schemas.microsoft.com/office/drawing/2014/main" id="{96348C05-73C7-59CD-2B86-75163853F029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94152" y="990600"/>
            <a:ext cx="7946170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154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1EEDA8-BF1D-CC14-C609-DC86AAA40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20EF0-7EEF-5793-C591-3A928EB2DC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81001"/>
            <a:ext cx="7015163" cy="838200"/>
          </a:xfrm>
        </p:spPr>
        <p:txBody>
          <a:bodyPr/>
          <a:lstStyle/>
          <a:p>
            <a:pPr algn="ctr"/>
            <a:r>
              <a:rPr lang="en-US" noProof="0" dirty="0"/>
              <a:t>Industrial robot types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7F90538B-90C5-A13D-2E9A-123B48E98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752600"/>
            <a:ext cx="35052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4313" indent="-214313"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indent="0">
              <a:buSzPct val="45000"/>
            </a:pPr>
            <a:r>
              <a:rPr lang="en-US" sz="2400" dirty="0"/>
              <a:t>Collaborative [Cobot]</a:t>
            </a:r>
          </a:p>
          <a:p>
            <a:pPr marL="342900" indent="-342900">
              <a:buSzPct val="45000"/>
              <a:buFont typeface="Wingdings" panose="05000000000000000000" pitchFamily="2" charset="2"/>
              <a:buChar char="Ø"/>
            </a:pPr>
            <a:r>
              <a:rPr lang="en-US" sz="2000" dirty="0"/>
              <a:t>Intended for direct human-robot interaction within a shared space</a:t>
            </a:r>
          </a:p>
          <a:p>
            <a:pPr marL="342900" indent="-342900">
              <a:buSzPct val="45000"/>
              <a:buFont typeface="Wingdings" panose="05000000000000000000" pitchFamily="2" charset="2"/>
              <a:buChar char="Ø"/>
            </a:pPr>
            <a:r>
              <a:rPr lang="en-US" sz="2000" dirty="0"/>
              <a:t>Where humans and robots are in close proximity</a:t>
            </a:r>
          </a:p>
          <a:p>
            <a:pPr marL="0" indent="0">
              <a:buSzPct val="45000"/>
            </a:pPr>
            <a:endParaRPr lang="en-US" sz="2400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A579D9-52B4-408C-1156-5FED823337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200" y="1752600"/>
            <a:ext cx="4114800" cy="348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567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571DE7-F012-F457-9DAB-9B51941BAD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6905C-662E-A73B-2BF0-BF424303D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81001"/>
            <a:ext cx="7015163" cy="838200"/>
          </a:xfrm>
        </p:spPr>
        <p:txBody>
          <a:bodyPr/>
          <a:lstStyle/>
          <a:p>
            <a:pPr algn="ctr"/>
            <a:r>
              <a:rPr lang="en-US" noProof="0" dirty="0"/>
              <a:t>Industrial robot types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724E789D-72F9-FC1C-0CC7-A9DD872F4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409700"/>
            <a:ext cx="5105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4313" indent="-214313"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algn="l"/>
            <a:r>
              <a:rPr lang="en-US" sz="2400" i="0" dirty="0">
                <a:solidFill>
                  <a:srgbClr val="0F0F0F"/>
                </a:solidFill>
                <a:effectLst/>
                <a:latin typeface="Roboto" panose="02000000000000000000" pitchFamily="2" charset="0"/>
              </a:rPr>
              <a:t>Cobot - AI Powered Door Sanding</a:t>
            </a:r>
          </a:p>
        </p:txBody>
      </p:sp>
      <p:pic>
        <p:nvPicPr>
          <p:cNvPr id="3" name="Online Media 2" title="Get it Done with AI Powered Cobot Door Sanding">
            <a:hlinkClick r:id="" action="ppaction://media"/>
            <a:extLst>
              <a:ext uri="{FF2B5EF4-FFF2-40B4-BE49-F238E27FC236}">
                <a16:creationId xmlns:a16="http://schemas.microsoft.com/office/drawing/2014/main" id="{6F3BFD28-435E-F59E-7CC6-63D0B644CCD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25096" y="1928923"/>
            <a:ext cx="8161704" cy="4607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72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9C86E6-F929-7F95-9A69-DBE2310379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52C3D-AE81-3362-318B-C3C23B956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81001"/>
            <a:ext cx="7015163" cy="838200"/>
          </a:xfrm>
        </p:spPr>
        <p:txBody>
          <a:bodyPr/>
          <a:lstStyle/>
          <a:p>
            <a:pPr algn="ctr"/>
            <a:r>
              <a:rPr lang="en-US" noProof="0" dirty="0"/>
              <a:t>Industrial robot types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0616B6A4-2479-800F-C17A-E94ED7F6F1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752600"/>
            <a:ext cx="304800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4313" indent="-214313"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indent="0">
              <a:buSzPct val="45000"/>
            </a:pPr>
            <a:r>
              <a:rPr lang="en-US" sz="2400" dirty="0"/>
              <a:t>Mobile Robots</a:t>
            </a:r>
          </a:p>
          <a:p>
            <a:pPr marL="342900" indent="-342900">
              <a:buSzPct val="45000"/>
              <a:buFont typeface="Wingdings" panose="05000000000000000000" pitchFamily="2" charset="2"/>
              <a:buChar char="Ø"/>
            </a:pPr>
            <a:r>
              <a:rPr lang="en-US" sz="2000" dirty="0"/>
              <a:t>Autonomous mobile robot [AMR]</a:t>
            </a:r>
          </a:p>
          <a:p>
            <a:pPr marL="342900" indent="-342900">
              <a:buSzPct val="45000"/>
              <a:buFont typeface="Wingdings" panose="05000000000000000000" pitchFamily="2" charset="2"/>
              <a:buChar char="Ø"/>
            </a:pPr>
            <a:r>
              <a:rPr lang="en-US" sz="2000" dirty="0"/>
              <a:t>Can carry robot arm to create mobile manipulator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ABDFE6-4029-2747-181D-ECEB406350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1200" y="4648200"/>
            <a:ext cx="2749375" cy="16575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F40F46C-5512-5711-E28B-6B8008860D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9340" y="1637159"/>
            <a:ext cx="3543720" cy="301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71414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735526-ACE1-BFD1-81FA-453B4B91D1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EB055-F4F7-A1A7-A7E5-C316D1DEB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81001"/>
            <a:ext cx="7015163" cy="838200"/>
          </a:xfrm>
        </p:spPr>
        <p:txBody>
          <a:bodyPr/>
          <a:lstStyle/>
          <a:p>
            <a:pPr algn="ctr"/>
            <a:r>
              <a:rPr lang="en-US" noProof="0" dirty="0"/>
              <a:t>Industrial robot types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CE384BF9-4030-11FE-B9FB-AA6743A01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344576"/>
            <a:ext cx="63246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4313" indent="-214313"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indent="0">
              <a:buSzPct val="45000"/>
            </a:pPr>
            <a:r>
              <a:rPr lang="en-US" sz="2400" dirty="0"/>
              <a:t>Mobile Robots in an Amazon warehouse</a:t>
            </a:r>
          </a:p>
        </p:txBody>
      </p:sp>
      <p:pic>
        <p:nvPicPr>
          <p:cNvPr id="3" name="Online Media 2" title="Kiva robots in Amazon">
            <a:hlinkClick r:id="" action="ppaction://media"/>
            <a:extLst>
              <a:ext uri="{FF2B5EF4-FFF2-40B4-BE49-F238E27FC236}">
                <a16:creationId xmlns:a16="http://schemas.microsoft.com/office/drawing/2014/main" id="{3467A4C4-6074-D692-4CBB-A1863417269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85800" y="1932270"/>
            <a:ext cx="8005763" cy="4519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56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458200" cy="1782762"/>
          </a:xfrm>
          <a:ln/>
        </p:spPr>
        <p:txBody>
          <a:bodyPr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3200" noProof="0" dirty="0"/>
              <a:t>Industrial robots and VEX V5 use technologies that are more like each other than you might think!</a:t>
            </a:r>
            <a:endParaRPr lang="en-US" noProof="0" dirty="0"/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fld id="{4A973D34-E407-4883-A64F-635A38508C5D}" type="slidenum">
              <a:rPr lang="en-US" noProof="0">
                <a:cs typeface="Lucida Sans Unicode" panose="020B0602030504020204" pitchFamily="34" charset="0"/>
              </a:rPr>
              <a:pPr hangingPunct="1">
                <a:lnSpc>
                  <a:spcPct val="100000"/>
                </a:lnSpc>
                <a:buClrTx/>
                <a:buFontTx/>
                <a:buNone/>
              </a:pPr>
              <a:t>24</a:t>
            </a:fld>
            <a:endParaRPr lang="en-US" noProof="0">
              <a:cs typeface="Lucida Sans Unicode" panose="020B0602030504020204" pitchFamily="34" charset="0"/>
            </a:endParaRPr>
          </a:p>
        </p:txBody>
      </p:sp>
      <p:pic>
        <p:nvPicPr>
          <p:cNvPr id="3" name="Picture 2" descr="A close-up of a robot&#10;&#10;AI-generated content may be incorrect.">
            <a:extLst>
              <a:ext uri="{FF2B5EF4-FFF2-40B4-BE49-F238E27FC236}">
                <a16:creationId xmlns:a16="http://schemas.microsoft.com/office/drawing/2014/main" id="{3D4790BB-2DF3-CCA2-6CF5-FCEE7B2474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876800" y="2245278"/>
            <a:ext cx="4191000" cy="3429000"/>
          </a:xfrm>
          <a:prstGeom prst="rect">
            <a:avLst/>
          </a:prstGeom>
        </p:spPr>
      </p:pic>
      <p:pic>
        <p:nvPicPr>
          <p:cNvPr id="36866" name="Picture 2" descr="KUKA industrial robot with specialized end of arm tooling. Source: Siemens">
            <a:extLst>
              <a:ext uri="{FF2B5EF4-FFF2-40B4-BE49-F238E27FC236}">
                <a16:creationId xmlns:a16="http://schemas.microsoft.com/office/drawing/2014/main" id="{EB90C76E-38DB-AAB8-91C1-8B52C3CFD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778" y="1864278"/>
            <a:ext cx="4598459" cy="419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DFB2B6-0273-A688-7B80-94D607C97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>
            <a:extLst>
              <a:ext uri="{FF2B5EF4-FFF2-40B4-BE49-F238E27FC236}">
                <a16:creationId xmlns:a16="http://schemas.microsoft.com/office/drawing/2014/main" id="{8819A514-A5C5-5A2B-ABA1-DC38CC1612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noProof="0" dirty="0"/>
              <a:t>Industrial robot technology</a:t>
            </a:r>
          </a:p>
        </p:txBody>
      </p:sp>
      <p:sp>
        <p:nvSpPr>
          <p:cNvPr id="18434" name="Text Box 2">
            <a:extLst>
              <a:ext uri="{FF2B5EF4-FFF2-40B4-BE49-F238E27FC236}">
                <a16:creationId xmlns:a16="http://schemas.microsoft.com/office/drawing/2014/main" id="{DBF861FB-DDEE-C926-962D-9063F0E137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066800"/>
            <a:ext cx="8229600" cy="502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34963" indent="-334963"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35013" indent="-277813"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457200" indent="-4572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3200" noProof="0" dirty="0"/>
              <a:t>Computer/controller</a:t>
            </a:r>
          </a:p>
          <a:p>
            <a:pPr marL="914400" lvl="1" indent="-457200">
              <a:lnSpc>
                <a:spcPct val="100000"/>
              </a:lnSpc>
              <a:spcBef>
                <a:spcPts val="563"/>
              </a:spcBef>
              <a:buSzPct val="75000"/>
              <a:buFont typeface="Wingdings" panose="05000000000000000000" pitchFamily="2" charset="2"/>
              <a:buChar char="Ø"/>
            </a:pPr>
            <a:r>
              <a:rPr lang="en-US" sz="2800" noProof="0" dirty="0"/>
              <a:t>Central controller (Motion planning, motor controllers, sensor interface)</a:t>
            </a:r>
          </a:p>
          <a:p>
            <a:pPr marL="457200" indent="-4572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3200" noProof="0" dirty="0"/>
              <a:t>Motors, gear reducers, encoders</a:t>
            </a:r>
          </a:p>
          <a:p>
            <a:pPr marL="457200" indent="-4572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3200" noProof="0" dirty="0"/>
              <a:t>Sensors (lasers, light, force)</a:t>
            </a:r>
          </a:p>
          <a:p>
            <a:pPr marL="457200" indent="-4572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3200" noProof="0" dirty="0"/>
              <a:t>Vision cameras</a:t>
            </a:r>
          </a:p>
          <a:p>
            <a:pPr marL="457200" indent="-4572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3200" noProof="0" dirty="0"/>
              <a:t>Lightweight materials</a:t>
            </a:r>
          </a:p>
          <a:p>
            <a:pPr marL="457200" indent="-4572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3200" noProof="0" dirty="0"/>
              <a:t>Tooling (grippers, vacuum, pneumatics, welding torches, etc.)</a:t>
            </a:r>
          </a:p>
          <a:p>
            <a:pPr>
              <a:lnSpc>
                <a:spcPct val="100000"/>
              </a:lnSpc>
              <a:spcBef>
                <a:spcPts val="638"/>
              </a:spcBef>
              <a:buClrTx/>
              <a:buFontTx/>
              <a:buNone/>
            </a:pPr>
            <a:endParaRPr lang="en-US" sz="3200" noProof="0" dirty="0"/>
          </a:p>
        </p:txBody>
      </p:sp>
      <p:sp>
        <p:nvSpPr>
          <p:cNvPr id="18435" name="Text Box 3">
            <a:extLst>
              <a:ext uri="{FF2B5EF4-FFF2-40B4-BE49-F238E27FC236}">
                <a16:creationId xmlns:a16="http://schemas.microsoft.com/office/drawing/2014/main" id="{781CD287-C552-9869-CAF6-54A336087B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fld id="{4A973D34-E407-4883-A64F-635A38508C5D}" type="slidenum">
              <a:rPr lang="en-US" noProof="0">
                <a:cs typeface="Lucida Sans Unicode" panose="020B0602030504020204" pitchFamily="34" charset="0"/>
              </a:rPr>
              <a:pPr hangingPunct="1">
                <a:lnSpc>
                  <a:spcPct val="100000"/>
                </a:lnSpc>
                <a:buClrTx/>
                <a:buFontTx/>
                <a:buNone/>
              </a:pPr>
              <a:t>25</a:t>
            </a:fld>
            <a:endParaRPr lang="en-US" noProof="0"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1871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F93FA-3E61-D9FD-D1F6-4CA9FA43E8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>
            <a:extLst>
              <a:ext uri="{FF2B5EF4-FFF2-40B4-BE49-F238E27FC236}">
                <a16:creationId xmlns:a16="http://schemas.microsoft.com/office/drawing/2014/main" id="{449505C1-EF8E-6148-0EE9-E36044C9F1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noProof="0" dirty="0"/>
              <a:t>VEX V5 robotic technology</a:t>
            </a:r>
          </a:p>
        </p:txBody>
      </p:sp>
      <p:sp>
        <p:nvSpPr>
          <p:cNvPr id="18434" name="Text Box 2">
            <a:extLst>
              <a:ext uri="{FF2B5EF4-FFF2-40B4-BE49-F238E27FC236}">
                <a16:creationId xmlns:a16="http://schemas.microsoft.com/office/drawing/2014/main" id="{21E26F51-EFE2-D1DE-764F-CC536E17DB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066800"/>
            <a:ext cx="8229600" cy="551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34963" indent="-334963"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35013" indent="-277813"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457200" indent="-4572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3200" noProof="0" dirty="0"/>
              <a:t>Controller VEX V5 brain</a:t>
            </a:r>
          </a:p>
          <a:p>
            <a:pPr marL="457200" indent="-4572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3200" noProof="0" dirty="0"/>
              <a:t>Motors, gear reducers, encoders</a:t>
            </a:r>
          </a:p>
          <a:p>
            <a:pPr marL="457200" indent="-4572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3200" noProof="0" dirty="0"/>
              <a:t>Sensors (light, force, distance, rotation, GPS)</a:t>
            </a:r>
          </a:p>
          <a:p>
            <a:pPr marL="457200" indent="-4572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3200" dirty="0"/>
              <a:t>Cameras</a:t>
            </a:r>
            <a:endParaRPr lang="en-US" sz="3200" noProof="0" dirty="0"/>
          </a:p>
          <a:p>
            <a:pPr marL="457200" indent="-4572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3200" noProof="0" dirty="0"/>
              <a:t>Lightweight materials – aluminum, plastic</a:t>
            </a:r>
          </a:p>
          <a:p>
            <a:pPr marL="457200" indent="-4572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3200" noProof="0" dirty="0"/>
              <a:t>Tooling, mechanisms (grippers, intakes, flywheels/launchers)</a:t>
            </a:r>
          </a:p>
          <a:p>
            <a:pPr>
              <a:lnSpc>
                <a:spcPct val="100000"/>
              </a:lnSpc>
              <a:spcBef>
                <a:spcPts val="638"/>
              </a:spcBef>
              <a:buClrTx/>
              <a:buFontTx/>
              <a:buNone/>
            </a:pPr>
            <a:endParaRPr lang="en-US" sz="3200" noProof="0" dirty="0"/>
          </a:p>
        </p:txBody>
      </p:sp>
      <p:sp>
        <p:nvSpPr>
          <p:cNvPr id="18435" name="Text Box 3">
            <a:extLst>
              <a:ext uri="{FF2B5EF4-FFF2-40B4-BE49-F238E27FC236}">
                <a16:creationId xmlns:a16="http://schemas.microsoft.com/office/drawing/2014/main" id="{9BD846D7-EEB2-0B41-A5BE-BCA674FA8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fld id="{4A973D34-E407-4883-A64F-635A38508C5D}" type="slidenum">
              <a:rPr lang="en-US" noProof="0">
                <a:cs typeface="Lucida Sans Unicode" panose="020B0602030504020204" pitchFamily="34" charset="0"/>
              </a:rPr>
              <a:pPr hangingPunct="1">
                <a:lnSpc>
                  <a:spcPct val="100000"/>
                </a:lnSpc>
                <a:buClrTx/>
                <a:buFontTx/>
                <a:buNone/>
              </a:pPr>
              <a:t>26</a:t>
            </a:fld>
            <a:endParaRPr lang="en-US" noProof="0"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77669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1413FD-4DFC-1D27-CA32-45AD8E917D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>
            <a:extLst>
              <a:ext uri="{FF2B5EF4-FFF2-40B4-BE49-F238E27FC236}">
                <a16:creationId xmlns:a16="http://schemas.microsoft.com/office/drawing/2014/main" id="{BEBDA479-AE3E-C720-A26A-95E922C3A2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noProof="0" dirty="0"/>
              <a:t>VEX V5 robotic technology</a:t>
            </a:r>
          </a:p>
        </p:txBody>
      </p:sp>
      <p:sp>
        <p:nvSpPr>
          <p:cNvPr id="18434" name="Text Box 2">
            <a:extLst>
              <a:ext uri="{FF2B5EF4-FFF2-40B4-BE49-F238E27FC236}">
                <a16:creationId xmlns:a16="http://schemas.microsoft.com/office/drawing/2014/main" id="{34D70885-C10C-7867-55C6-392EDCDD0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242219"/>
            <a:ext cx="4114800" cy="967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34963" indent="-334963"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35013" indent="-277813"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38"/>
              </a:spcBef>
              <a:buSzPct val="45000"/>
            </a:pPr>
            <a:r>
              <a:rPr lang="en-US" sz="3200" noProof="0" dirty="0"/>
              <a:t>V5 </a:t>
            </a:r>
            <a:r>
              <a:rPr lang="en-US" sz="3200" dirty="0"/>
              <a:t>B</a:t>
            </a:r>
            <a:r>
              <a:rPr lang="en-US" sz="3200" noProof="0" dirty="0"/>
              <a:t>rain</a:t>
            </a:r>
          </a:p>
          <a:p>
            <a:pPr>
              <a:lnSpc>
                <a:spcPct val="100000"/>
              </a:lnSpc>
              <a:spcBef>
                <a:spcPts val="638"/>
              </a:spcBef>
              <a:buClrTx/>
              <a:buFontTx/>
              <a:buNone/>
            </a:pPr>
            <a:endParaRPr lang="en-US" sz="3200" noProof="0" dirty="0"/>
          </a:p>
        </p:txBody>
      </p:sp>
      <p:sp>
        <p:nvSpPr>
          <p:cNvPr id="18435" name="Text Box 3">
            <a:extLst>
              <a:ext uri="{FF2B5EF4-FFF2-40B4-BE49-F238E27FC236}">
                <a16:creationId xmlns:a16="http://schemas.microsoft.com/office/drawing/2014/main" id="{143890DD-3BCE-FE2B-6CEA-9C4B4CF11F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fld id="{4A973D34-E407-4883-A64F-635A38508C5D}" type="slidenum">
              <a:rPr lang="en-US" noProof="0">
                <a:cs typeface="Lucida Sans Unicode" panose="020B0602030504020204" pitchFamily="34" charset="0"/>
              </a:rPr>
              <a:pPr hangingPunct="1">
                <a:lnSpc>
                  <a:spcPct val="100000"/>
                </a:lnSpc>
                <a:buClrTx/>
                <a:buFontTx/>
                <a:buNone/>
              </a:pPr>
              <a:t>27</a:t>
            </a:fld>
            <a:endParaRPr lang="en-US" noProof="0">
              <a:cs typeface="Lucida Sans Unicode" panose="020B0602030504020204" pitchFamily="34" charset="0"/>
            </a:endParaRPr>
          </a:p>
        </p:txBody>
      </p:sp>
      <p:pic>
        <p:nvPicPr>
          <p:cNvPr id="20482" name="Picture 2" descr="V5 Robot Brain">
            <a:extLst>
              <a:ext uri="{FF2B5EF4-FFF2-40B4-BE49-F238E27FC236}">
                <a16:creationId xmlns:a16="http://schemas.microsoft.com/office/drawing/2014/main" id="{B35B8349-9405-C08F-6F68-A787F65F88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110317" y="2133601"/>
            <a:ext cx="4747683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16543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99FA40-4633-9263-B981-B9D630AD4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>
            <a:extLst>
              <a:ext uri="{FF2B5EF4-FFF2-40B4-BE49-F238E27FC236}">
                <a16:creationId xmlns:a16="http://schemas.microsoft.com/office/drawing/2014/main" id="{BCC00B6B-FDE7-58B3-E29A-D7627F6999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noProof="0" dirty="0"/>
              <a:t>Industrial robot technology</a:t>
            </a:r>
          </a:p>
        </p:txBody>
      </p:sp>
      <p:sp>
        <p:nvSpPr>
          <p:cNvPr id="18434" name="Text Box 2">
            <a:extLst>
              <a:ext uri="{FF2B5EF4-FFF2-40B4-BE49-F238E27FC236}">
                <a16:creationId xmlns:a16="http://schemas.microsoft.com/office/drawing/2014/main" id="{82A3F9AF-34DF-DD4B-2A4E-9BA3680453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242219"/>
            <a:ext cx="4114800" cy="9675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34963" indent="-334963"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35013" indent="-277813"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38"/>
              </a:spcBef>
              <a:buSzPct val="45000"/>
            </a:pPr>
            <a:r>
              <a:rPr lang="en-US" sz="3200" noProof="0" dirty="0"/>
              <a:t>Robot Controllers</a:t>
            </a:r>
          </a:p>
          <a:p>
            <a:pPr>
              <a:lnSpc>
                <a:spcPct val="100000"/>
              </a:lnSpc>
              <a:spcBef>
                <a:spcPts val="638"/>
              </a:spcBef>
              <a:buClrTx/>
              <a:buFontTx/>
              <a:buNone/>
            </a:pPr>
            <a:endParaRPr lang="en-US" sz="3200" noProof="0" dirty="0"/>
          </a:p>
        </p:txBody>
      </p:sp>
      <p:sp>
        <p:nvSpPr>
          <p:cNvPr id="18435" name="Text Box 3">
            <a:extLst>
              <a:ext uri="{FF2B5EF4-FFF2-40B4-BE49-F238E27FC236}">
                <a16:creationId xmlns:a16="http://schemas.microsoft.com/office/drawing/2014/main" id="{DA04423E-22E7-3583-5016-61F866FB9B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fld id="{4A973D34-E407-4883-A64F-635A38508C5D}" type="slidenum">
              <a:rPr lang="en-US" noProof="0">
                <a:cs typeface="Lucida Sans Unicode" panose="020B0602030504020204" pitchFamily="34" charset="0"/>
              </a:rPr>
              <a:pPr hangingPunct="1">
                <a:lnSpc>
                  <a:spcPct val="100000"/>
                </a:lnSpc>
                <a:buClrTx/>
                <a:buFontTx/>
                <a:buNone/>
              </a:pPr>
              <a:t>28</a:t>
            </a:fld>
            <a:endParaRPr lang="en-US" noProof="0">
              <a:cs typeface="Lucida Sans Unicode" panose="020B0602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0A77AA-2F5C-D3DF-28A1-B06027CD16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43000" y="2137325"/>
            <a:ext cx="4489957" cy="3276781"/>
          </a:xfrm>
          <a:prstGeom prst="rect">
            <a:avLst/>
          </a:prstGeom>
        </p:spPr>
      </p:pic>
      <p:pic>
        <p:nvPicPr>
          <p:cNvPr id="26626" name="Picture 2" descr="Yaskawa YRC1000 Robot Controller">
            <a:extLst>
              <a:ext uri="{FF2B5EF4-FFF2-40B4-BE49-F238E27FC236}">
                <a16:creationId xmlns:a16="http://schemas.microsoft.com/office/drawing/2014/main" id="{8A532FCF-C071-CBF5-C087-DCD4841C0C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2815332"/>
            <a:ext cx="2647950" cy="259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33106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DF158E-0864-D656-35C4-D384E9A67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>
            <a:extLst>
              <a:ext uri="{FF2B5EF4-FFF2-40B4-BE49-F238E27FC236}">
                <a16:creationId xmlns:a16="http://schemas.microsoft.com/office/drawing/2014/main" id="{CB4B036D-AAEE-94F2-18B8-3A4B75E4D3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noProof="0" dirty="0"/>
              <a:t>VEX V5 robotic technology</a:t>
            </a:r>
          </a:p>
        </p:txBody>
      </p:sp>
      <p:sp>
        <p:nvSpPr>
          <p:cNvPr id="18434" name="Text Box 2">
            <a:extLst>
              <a:ext uri="{FF2B5EF4-FFF2-40B4-BE49-F238E27FC236}">
                <a16:creationId xmlns:a16="http://schemas.microsoft.com/office/drawing/2014/main" id="{4FCF9331-D160-321C-96D9-C100C3067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1074738"/>
            <a:ext cx="54102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34963" indent="-334963"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35013" indent="-277813"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38"/>
              </a:spcBef>
              <a:buSzPct val="45000"/>
            </a:pPr>
            <a:r>
              <a:rPr lang="en-US" sz="3200" noProof="0" dirty="0"/>
              <a:t>V5 Controller</a:t>
            </a:r>
          </a:p>
          <a:p>
            <a:pPr marL="0" indent="0">
              <a:lnSpc>
                <a:spcPct val="100000"/>
              </a:lnSpc>
              <a:spcBef>
                <a:spcPts val="638"/>
              </a:spcBef>
              <a:buSzPct val="45000"/>
            </a:pPr>
            <a:endParaRPr lang="en-US" sz="3200" noProof="0" dirty="0"/>
          </a:p>
        </p:txBody>
      </p:sp>
      <p:sp>
        <p:nvSpPr>
          <p:cNvPr id="18435" name="Text Box 3">
            <a:extLst>
              <a:ext uri="{FF2B5EF4-FFF2-40B4-BE49-F238E27FC236}">
                <a16:creationId xmlns:a16="http://schemas.microsoft.com/office/drawing/2014/main" id="{E0C556ED-8E70-E780-DCA1-E29703AF54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fld id="{4A973D34-E407-4883-A64F-635A38508C5D}" type="slidenum">
              <a:rPr lang="en-US" noProof="0">
                <a:cs typeface="Lucida Sans Unicode" panose="020B0602030504020204" pitchFamily="34" charset="0"/>
              </a:rPr>
              <a:pPr hangingPunct="1">
                <a:lnSpc>
                  <a:spcPct val="100000"/>
                </a:lnSpc>
                <a:buClrTx/>
                <a:buFontTx/>
                <a:buNone/>
              </a:pPr>
              <a:t>29</a:t>
            </a:fld>
            <a:endParaRPr lang="en-US" noProof="0">
              <a:cs typeface="Lucida Sans Unicode" panose="020B0602030504020204" pitchFamily="34" charset="0"/>
            </a:endParaRPr>
          </a:p>
        </p:txBody>
      </p:sp>
      <p:pic>
        <p:nvPicPr>
          <p:cNvPr id="21506" name="Picture 2" descr="V5 Controller">
            <a:extLst>
              <a:ext uri="{FF2B5EF4-FFF2-40B4-BE49-F238E27FC236}">
                <a16:creationId xmlns:a16="http://schemas.microsoft.com/office/drawing/2014/main" id="{27955B58-BA3A-A869-B933-68A0E57B98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53117" y="1676400"/>
            <a:ext cx="4823883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40961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noProof="0"/>
              <a:t>Topics</a:t>
            </a:r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34963" indent="-334963"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42900" indent="-3429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2400" noProof="0" dirty="0"/>
              <a:t>Introductions</a:t>
            </a:r>
          </a:p>
          <a:p>
            <a:pPr marL="342900" indent="-3429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2400" dirty="0"/>
              <a:t>Industrial robot </a:t>
            </a:r>
            <a:r>
              <a:rPr lang="en-US" sz="2400" noProof="0" dirty="0"/>
              <a:t>technology</a:t>
            </a:r>
          </a:p>
          <a:p>
            <a:pPr marL="800100" lvl="1" indent="-3429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2400" noProof="0" dirty="0"/>
              <a:t>Types of robots</a:t>
            </a:r>
          </a:p>
          <a:p>
            <a:pPr marL="800100" lvl="1" indent="-3429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2400" noProof="0" dirty="0"/>
              <a:t>Size ranges</a:t>
            </a:r>
          </a:p>
          <a:p>
            <a:pPr marL="800100" lvl="1" indent="-3429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2400" dirty="0"/>
              <a:t>Why so many choices?</a:t>
            </a:r>
            <a:endParaRPr lang="en-US" sz="2400" noProof="0" dirty="0"/>
          </a:p>
          <a:p>
            <a:pPr marL="342900" indent="-3429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2400" noProof="0" dirty="0"/>
              <a:t>Industrial robot systems – real world applications</a:t>
            </a:r>
          </a:p>
          <a:p>
            <a:pPr marL="342900" indent="-3429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2400" noProof="0" dirty="0"/>
              <a:t>Similarities between VEX and industrial robots</a:t>
            </a:r>
          </a:p>
          <a:p>
            <a:pPr marL="342900" indent="-3429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2400" noProof="0" dirty="0"/>
              <a:t>Background/skill requirements for robotics &amp; automation</a:t>
            </a:r>
          </a:p>
          <a:p>
            <a:pPr marL="342900" indent="-3429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2400" noProof="0" dirty="0"/>
              <a:t>Hands-on time with an industrial robot</a:t>
            </a:r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fld id="{88BC39BB-5EAC-4A89-9403-0EE17588BAFF}" type="slidenum">
              <a:rPr lang="en-US" noProof="0">
                <a:cs typeface="Lucida Sans Unicode" panose="020B0602030504020204" pitchFamily="34" charset="0"/>
              </a:rPr>
              <a:pPr hangingPunct="1">
                <a:lnSpc>
                  <a:spcPct val="100000"/>
                </a:lnSpc>
                <a:buClrTx/>
                <a:buFontTx/>
                <a:buNone/>
              </a:pPr>
              <a:t>3</a:t>
            </a:fld>
            <a:endParaRPr lang="en-US" noProof="0"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327A27-492C-7236-F0DF-49C2BADA01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>
            <a:extLst>
              <a:ext uri="{FF2B5EF4-FFF2-40B4-BE49-F238E27FC236}">
                <a16:creationId xmlns:a16="http://schemas.microsoft.com/office/drawing/2014/main" id="{0BCBAB2E-705B-8219-62E7-7460539A80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noProof="0" dirty="0"/>
              <a:t>Industrial </a:t>
            </a:r>
            <a:r>
              <a:rPr lang="en-US" dirty="0"/>
              <a:t>r</a:t>
            </a:r>
            <a:r>
              <a:rPr lang="en-US" noProof="0" dirty="0" err="1"/>
              <a:t>obot</a:t>
            </a:r>
            <a:r>
              <a:rPr lang="en-US" noProof="0" dirty="0"/>
              <a:t> technology</a:t>
            </a:r>
          </a:p>
        </p:txBody>
      </p:sp>
      <p:sp>
        <p:nvSpPr>
          <p:cNvPr id="18434" name="Text Box 2">
            <a:extLst>
              <a:ext uri="{FF2B5EF4-FFF2-40B4-BE49-F238E27FC236}">
                <a16:creationId xmlns:a16="http://schemas.microsoft.com/office/drawing/2014/main" id="{00856E90-25FA-1326-572D-3B4F834733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056640"/>
            <a:ext cx="5334000" cy="8381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34963" indent="-334963"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35013" indent="-277813"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38"/>
              </a:spcBef>
              <a:buSzPct val="45000"/>
            </a:pPr>
            <a:r>
              <a:rPr lang="en-US" sz="3200" noProof="0" dirty="0"/>
              <a:t>Teach pendants</a:t>
            </a:r>
          </a:p>
          <a:p>
            <a:pPr marL="0" indent="0">
              <a:lnSpc>
                <a:spcPct val="100000"/>
              </a:lnSpc>
              <a:spcBef>
                <a:spcPts val="638"/>
              </a:spcBef>
              <a:buSzPct val="45000"/>
            </a:pPr>
            <a:endParaRPr lang="en-US" sz="3200" noProof="0" dirty="0"/>
          </a:p>
        </p:txBody>
      </p:sp>
      <p:sp>
        <p:nvSpPr>
          <p:cNvPr id="18435" name="Text Box 3">
            <a:extLst>
              <a:ext uri="{FF2B5EF4-FFF2-40B4-BE49-F238E27FC236}">
                <a16:creationId xmlns:a16="http://schemas.microsoft.com/office/drawing/2014/main" id="{1863FBF3-E984-293A-5A62-D6255B4721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fld id="{4A973D34-E407-4883-A64F-635A38508C5D}" type="slidenum">
              <a:rPr lang="en-US" noProof="0">
                <a:cs typeface="Lucida Sans Unicode" panose="020B0602030504020204" pitchFamily="34" charset="0"/>
              </a:rPr>
              <a:pPr hangingPunct="1">
                <a:lnSpc>
                  <a:spcPct val="100000"/>
                </a:lnSpc>
                <a:buClrTx/>
                <a:buFontTx/>
                <a:buNone/>
              </a:pPr>
              <a:t>30</a:t>
            </a:fld>
            <a:endParaRPr lang="en-US" noProof="0">
              <a:cs typeface="Lucida Sans Unicode" panose="020B0602030504020204" pitchFamily="34" charset="0"/>
            </a:endParaRPr>
          </a:p>
        </p:txBody>
      </p:sp>
      <p:pic>
        <p:nvPicPr>
          <p:cNvPr id="23556" name="Picture 4" descr="Fanuc R30iB Teach pendant">
            <a:extLst>
              <a:ext uri="{FF2B5EF4-FFF2-40B4-BE49-F238E27FC236}">
                <a16:creationId xmlns:a16="http://schemas.microsoft.com/office/drawing/2014/main" id="{A5F2C804-877A-F1C9-556E-CF0FCA93DB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14400" y="1904999"/>
            <a:ext cx="3048001" cy="3886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8" name="Picture 6">
            <a:extLst>
              <a:ext uri="{FF2B5EF4-FFF2-40B4-BE49-F238E27FC236}">
                <a16:creationId xmlns:a16="http://schemas.microsoft.com/office/drawing/2014/main" id="{2AF3C241-5DE7-BDA2-7243-B707E868F1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8002" y="2476499"/>
            <a:ext cx="2987644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2" name="Picture 10">
            <a:extLst>
              <a:ext uri="{FF2B5EF4-FFF2-40B4-BE49-F238E27FC236}">
                <a16:creationId xmlns:a16="http://schemas.microsoft.com/office/drawing/2014/main" id="{1DA0B1E6-00D0-B385-935B-9C3B86C33C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40706" y="2362200"/>
            <a:ext cx="1981152" cy="3255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5845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A0CCEE-9A87-A84F-BD39-D31F7464F0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>
            <a:extLst>
              <a:ext uri="{FF2B5EF4-FFF2-40B4-BE49-F238E27FC236}">
                <a16:creationId xmlns:a16="http://schemas.microsoft.com/office/drawing/2014/main" id="{0B21AF3A-287F-DD3A-9825-CBA775ED53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noProof="0" dirty="0"/>
              <a:t>VEX V5 Robotic technology</a:t>
            </a:r>
          </a:p>
        </p:txBody>
      </p:sp>
      <p:sp>
        <p:nvSpPr>
          <p:cNvPr id="18434" name="Text Box 2">
            <a:extLst>
              <a:ext uri="{FF2B5EF4-FFF2-40B4-BE49-F238E27FC236}">
                <a16:creationId xmlns:a16="http://schemas.microsoft.com/office/drawing/2014/main" id="{3B5F14F4-7B4C-DE93-A3A0-9D56CF100D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066800"/>
            <a:ext cx="6553200" cy="5415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34963" indent="-334963"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35013" indent="-277813"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38"/>
              </a:spcBef>
              <a:buSzPct val="45000"/>
            </a:pPr>
            <a:r>
              <a:rPr lang="en-US" sz="3200" noProof="0" dirty="0"/>
              <a:t>V5 motors and gear reducers</a:t>
            </a:r>
          </a:p>
        </p:txBody>
      </p:sp>
      <p:sp>
        <p:nvSpPr>
          <p:cNvPr id="18435" name="Text Box 3">
            <a:extLst>
              <a:ext uri="{FF2B5EF4-FFF2-40B4-BE49-F238E27FC236}">
                <a16:creationId xmlns:a16="http://schemas.microsoft.com/office/drawing/2014/main" id="{3DC0E105-3D00-C835-34AF-726649A4F6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fld id="{4A973D34-E407-4883-A64F-635A38508C5D}" type="slidenum">
              <a:rPr lang="en-US" noProof="0">
                <a:cs typeface="Lucida Sans Unicode" panose="020B0602030504020204" pitchFamily="34" charset="0"/>
              </a:rPr>
              <a:pPr hangingPunct="1">
                <a:lnSpc>
                  <a:spcPct val="100000"/>
                </a:lnSpc>
                <a:buClrTx/>
                <a:buFontTx/>
                <a:buNone/>
              </a:pPr>
              <a:t>31</a:t>
            </a:fld>
            <a:endParaRPr lang="en-US" noProof="0">
              <a:cs typeface="Lucida Sans Unicode" panose="020B0602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9A6A1E1-5319-2438-5DEC-4FE8628881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306" y="1652311"/>
            <a:ext cx="2766094" cy="3164599"/>
          </a:xfrm>
          <a:prstGeom prst="rect">
            <a:avLst/>
          </a:prstGeom>
        </p:spPr>
      </p:pic>
      <p:pic>
        <p:nvPicPr>
          <p:cNvPr id="5" name="Picture 4" descr="A group of gears and a red ring&#10;&#10;AI-generated content may be incorrect.">
            <a:extLst>
              <a:ext uri="{FF2B5EF4-FFF2-40B4-BE49-F238E27FC236}">
                <a16:creationId xmlns:a16="http://schemas.microsoft.com/office/drawing/2014/main" id="{7906D08E-754F-973F-D487-8570F9219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0120" y="1593837"/>
            <a:ext cx="2616200" cy="2438400"/>
          </a:xfrm>
          <a:prstGeom prst="rect">
            <a:avLst/>
          </a:prstGeom>
        </p:spPr>
      </p:pic>
      <p:pic>
        <p:nvPicPr>
          <p:cNvPr id="27650" name="Picture 2" descr="Gear Kit">
            <a:extLst>
              <a:ext uri="{FF2B5EF4-FFF2-40B4-BE49-F238E27FC236}">
                <a16:creationId xmlns:a16="http://schemas.microsoft.com/office/drawing/2014/main" id="{95AEC998-5F3D-424C-E531-1E0B192C52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81399" y="1652311"/>
            <a:ext cx="1447800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CECA33E-1F15-3921-BF36-2EAFFBA6BB19}"/>
              </a:ext>
            </a:extLst>
          </p:cNvPr>
          <p:cNvSpPr txBox="1"/>
          <p:nvPr/>
        </p:nvSpPr>
        <p:spPr>
          <a:xfrm>
            <a:off x="762000" y="5007642"/>
            <a:ext cx="8229600" cy="1008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</a:rPr>
              <a:t>Planetary gear reducer cartridges:</a:t>
            </a:r>
          </a:p>
          <a:p>
            <a:r>
              <a:rPr lang="en-US" sz="1600" dirty="0">
                <a:solidFill>
                  <a:srgbClr val="FF0000"/>
                </a:solidFill>
              </a:rPr>
              <a:t>36:1 (100 RPM) </a:t>
            </a:r>
            <a:r>
              <a:rPr lang="en-US" sz="1600" dirty="0">
                <a:solidFill>
                  <a:schemeClr val="tx1"/>
                </a:solidFill>
              </a:rPr>
              <a:t>- High torque, low speed. Great for robot arms and lifting heavy objects</a:t>
            </a:r>
          </a:p>
          <a:p>
            <a:r>
              <a:rPr lang="en-US" sz="1600" dirty="0">
                <a:solidFill>
                  <a:srgbClr val="00B050"/>
                </a:solidFill>
              </a:rPr>
              <a:t>18:1 (200 RPM) </a:t>
            </a:r>
            <a:r>
              <a:rPr lang="en-US" sz="1600" dirty="0">
                <a:solidFill>
                  <a:schemeClr val="tx1"/>
                </a:solidFill>
              </a:rPr>
              <a:t>- Standard gear ratio for drive train applications</a:t>
            </a:r>
          </a:p>
          <a:p>
            <a:r>
              <a:rPr lang="en-US" sz="1600" dirty="0">
                <a:solidFill>
                  <a:srgbClr val="0070C0"/>
                </a:solidFill>
              </a:rPr>
              <a:t>6:1 (600 RPM)   </a:t>
            </a:r>
            <a:r>
              <a:rPr lang="en-US" sz="1600" dirty="0">
                <a:solidFill>
                  <a:schemeClr val="tx1"/>
                </a:solidFill>
              </a:rPr>
              <a:t>- Low torque, high speed. Best used for intake rollers and flywheels</a:t>
            </a:r>
          </a:p>
        </p:txBody>
      </p:sp>
      <p:pic>
        <p:nvPicPr>
          <p:cNvPr id="27652" name="Picture 4">
            <a:extLst>
              <a:ext uri="{FF2B5EF4-FFF2-40B4-BE49-F238E27FC236}">
                <a16:creationId xmlns:a16="http://schemas.microsoft.com/office/drawing/2014/main" id="{560FC9D7-59F6-9DDD-5F54-3C9CD7D8A7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0699" y="3099990"/>
            <a:ext cx="1727202" cy="172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18842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C2B9B6-7811-3551-D009-10955FAEC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>
            <a:extLst>
              <a:ext uri="{FF2B5EF4-FFF2-40B4-BE49-F238E27FC236}">
                <a16:creationId xmlns:a16="http://schemas.microsoft.com/office/drawing/2014/main" id="{3AB29A6A-3444-CF63-5FDD-FEA6BF3475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noProof="0" dirty="0"/>
              <a:t>Industrial robot technology</a:t>
            </a:r>
          </a:p>
        </p:txBody>
      </p:sp>
      <p:sp>
        <p:nvSpPr>
          <p:cNvPr id="18434" name="Text Box 2">
            <a:extLst>
              <a:ext uri="{FF2B5EF4-FFF2-40B4-BE49-F238E27FC236}">
                <a16:creationId xmlns:a16="http://schemas.microsoft.com/office/drawing/2014/main" id="{0D4B3FD6-E25D-1A5A-772D-CCD72506FF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421182"/>
            <a:ext cx="4800600" cy="4522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34963" indent="-334963"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35013" indent="-277813"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38"/>
              </a:spcBef>
              <a:buSzPct val="45000"/>
            </a:pPr>
            <a:r>
              <a:rPr lang="en-US" sz="3200" noProof="0" dirty="0"/>
              <a:t>Servomotors</a:t>
            </a:r>
          </a:p>
          <a:p>
            <a:pPr marL="457200" indent="-4572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tx1"/>
                </a:solidFill>
              </a:rPr>
              <a:t>Speeds up to 6000 RPM</a:t>
            </a:r>
            <a:endParaRPr lang="en-US" sz="3200" dirty="0">
              <a:solidFill>
                <a:schemeClr val="tx1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638"/>
              </a:spcBef>
              <a:buSzPct val="45000"/>
            </a:pPr>
            <a:endParaRPr lang="en-US" sz="3200" dirty="0"/>
          </a:p>
          <a:p>
            <a:pPr marL="0" indent="0">
              <a:lnSpc>
                <a:spcPct val="100000"/>
              </a:lnSpc>
              <a:spcBef>
                <a:spcPts val="638"/>
              </a:spcBef>
              <a:buSzPct val="45000"/>
            </a:pPr>
            <a:r>
              <a:rPr lang="en-US" sz="3200" noProof="0" dirty="0">
                <a:cs typeface="Arial" panose="020B0604020202020204" pitchFamily="34" charset="0"/>
              </a:rPr>
              <a:t>High gear ratio reducers</a:t>
            </a:r>
          </a:p>
          <a:p>
            <a:pPr marL="342900" indent="-3429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2400" noProof="0" dirty="0">
                <a:cs typeface="Arial" panose="020B0604020202020204" pitchFamily="34" charset="0"/>
              </a:rPr>
              <a:t>Harmonic drives</a:t>
            </a:r>
          </a:p>
          <a:p>
            <a:pPr marL="742950" lvl="1" indent="-3429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16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Ratio range from 30:1 up to 100:1 </a:t>
            </a:r>
            <a:endParaRPr lang="en-US" sz="1600" noProof="0" dirty="0">
              <a:cs typeface="Arial" panose="020B0604020202020204" pitchFamily="34" charset="0"/>
            </a:endParaRPr>
          </a:p>
          <a:p>
            <a:pPr marL="342900" indent="-3429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2400" dirty="0">
                <a:cs typeface="Arial" panose="020B0604020202020204" pitchFamily="34" charset="0"/>
              </a:rPr>
              <a:t>Cycloidal drives </a:t>
            </a:r>
          </a:p>
          <a:p>
            <a:pPr marL="742950" lvl="1" indent="-3429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1600" b="0" i="0" dirty="0">
                <a:solidFill>
                  <a:srgbClr val="000000"/>
                </a:solidFill>
                <a:effectLst/>
                <a:cs typeface="Arial" panose="020B0604020202020204" pitchFamily="34" charset="0"/>
              </a:rPr>
              <a:t>Ratio range from 6:1 up to 658,503:1 </a:t>
            </a:r>
            <a:endParaRPr lang="en-US" sz="1600" noProof="0" dirty="0">
              <a:cs typeface="Arial" panose="020B0604020202020204" pitchFamily="34" charset="0"/>
            </a:endParaRPr>
          </a:p>
        </p:txBody>
      </p:sp>
      <p:sp>
        <p:nvSpPr>
          <p:cNvPr id="18435" name="Text Box 3">
            <a:extLst>
              <a:ext uri="{FF2B5EF4-FFF2-40B4-BE49-F238E27FC236}">
                <a16:creationId xmlns:a16="http://schemas.microsoft.com/office/drawing/2014/main" id="{72353E2D-F4A1-54C8-43C9-D075ABE7F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fld id="{4A973D34-E407-4883-A64F-635A38508C5D}" type="slidenum">
              <a:rPr lang="en-US" noProof="0">
                <a:cs typeface="Lucida Sans Unicode" panose="020B0602030504020204" pitchFamily="34" charset="0"/>
              </a:rPr>
              <a:pPr hangingPunct="1">
                <a:lnSpc>
                  <a:spcPct val="100000"/>
                </a:lnSpc>
                <a:buClrTx/>
                <a:buFontTx/>
                <a:buNone/>
              </a:pPr>
              <a:t>32</a:t>
            </a:fld>
            <a:endParaRPr lang="en-US" noProof="0">
              <a:cs typeface="Lucida Sans Unicode" panose="020B0602030504020204" pitchFamily="34" charset="0"/>
            </a:endParaRPr>
          </a:p>
        </p:txBody>
      </p:sp>
      <p:pic>
        <p:nvPicPr>
          <p:cNvPr id="28674" name="Picture 2" descr="Reliability and Efficiency">
            <a:extLst>
              <a:ext uri="{FF2B5EF4-FFF2-40B4-BE49-F238E27FC236}">
                <a16:creationId xmlns:a16="http://schemas.microsoft.com/office/drawing/2014/main" id="{A5007437-D24F-513B-19BA-6746785529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11236" y="1417638"/>
            <a:ext cx="2590800" cy="167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8A8511-B4B0-3654-7471-CC41A66192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4698" y="3302946"/>
            <a:ext cx="1823877" cy="20718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589605-F102-988A-2BCF-39E59AE12B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8575" y="4406638"/>
            <a:ext cx="1908762" cy="183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555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55895-4D7F-0F35-C3B8-5118ABD37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Harmonic (strain wave) drive</a:t>
            </a:r>
          </a:p>
        </p:txBody>
      </p:sp>
      <p:pic>
        <p:nvPicPr>
          <p:cNvPr id="4" name="Online Media 3" title="Harmonic Drive® strain wave gear - zero backlash">
            <a:hlinkClick r:id="" action="ppaction://media"/>
            <a:extLst>
              <a:ext uri="{FF2B5EF4-FFF2-40B4-BE49-F238E27FC236}">
                <a16:creationId xmlns:a16="http://schemas.microsoft.com/office/drawing/2014/main" id="{23997E4D-3261-6B53-206C-B8464BFCA714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81200" y="2514600"/>
            <a:ext cx="6989135" cy="3945949"/>
          </a:xfrm>
          <a:prstGeom prst="rect">
            <a:avLst/>
          </a:prstGeom>
        </p:spPr>
      </p:pic>
      <p:pic>
        <p:nvPicPr>
          <p:cNvPr id="37890" name="Picture 2">
            <a:extLst>
              <a:ext uri="{FF2B5EF4-FFF2-40B4-BE49-F238E27FC236}">
                <a16:creationId xmlns:a16="http://schemas.microsoft.com/office/drawing/2014/main" id="{98137002-BC60-948A-55F9-958339CEC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2095500" cy="2095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217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455895-4D7F-0F35-C3B8-5118ABD37A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020762"/>
          </a:xfrm>
        </p:spPr>
        <p:txBody>
          <a:bodyPr/>
          <a:lstStyle/>
          <a:p>
            <a:pPr algn="ctr"/>
            <a:r>
              <a:rPr lang="en-US" dirty="0"/>
              <a:t>Cycloidal drive</a:t>
            </a:r>
          </a:p>
        </p:txBody>
      </p:sp>
      <p:pic>
        <p:nvPicPr>
          <p:cNvPr id="3" name="Online Media 2" title="Sumitomo Cyclo Animation">
            <a:hlinkClick r:id="" action="ppaction://media"/>
            <a:extLst>
              <a:ext uri="{FF2B5EF4-FFF2-40B4-BE49-F238E27FC236}">
                <a16:creationId xmlns:a16="http://schemas.microsoft.com/office/drawing/2014/main" id="{AC87887E-4B50-F3A8-3CA5-970BDA751D9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96465" y="1752600"/>
            <a:ext cx="8351070" cy="4714875"/>
          </a:xfrm>
          <a:prstGeom prst="rect">
            <a:avLst/>
          </a:prstGeom>
        </p:spPr>
      </p:pic>
      <p:pic>
        <p:nvPicPr>
          <p:cNvPr id="38914" name="Picture 2">
            <a:extLst>
              <a:ext uri="{FF2B5EF4-FFF2-40B4-BE49-F238E27FC236}">
                <a16:creationId xmlns:a16="http://schemas.microsoft.com/office/drawing/2014/main" id="{F7C2B9BE-B379-2673-9A1F-6065E7FDA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800" y="1295401"/>
            <a:ext cx="2381250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367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FBBD03-26A2-DA48-6B4C-2BCC063ED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>
            <a:extLst>
              <a:ext uri="{FF2B5EF4-FFF2-40B4-BE49-F238E27FC236}">
                <a16:creationId xmlns:a16="http://schemas.microsoft.com/office/drawing/2014/main" id="{EBC78582-B39A-4C9A-1C5E-449EDA7297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noProof="0" dirty="0"/>
              <a:t>VEX V5 Robotic technology</a:t>
            </a:r>
          </a:p>
        </p:txBody>
      </p:sp>
      <p:sp>
        <p:nvSpPr>
          <p:cNvPr id="18434" name="Text Box 2">
            <a:extLst>
              <a:ext uri="{FF2B5EF4-FFF2-40B4-BE49-F238E27FC236}">
                <a16:creationId xmlns:a16="http://schemas.microsoft.com/office/drawing/2014/main" id="{0A64F0AF-1B95-3404-57DB-E7BF2CA55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066799"/>
            <a:ext cx="6324600" cy="5089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34963" indent="-334963"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35013" indent="-277813"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38"/>
              </a:spcBef>
              <a:buSzPct val="45000"/>
            </a:pPr>
            <a:r>
              <a:rPr lang="en-US" sz="3200" noProof="0" dirty="0"/>
              <a:t>Optical Encoders (Internal)</a:t>
            </a:r>
          </a:p>
          <a:p>
            <a:pPr marL="457200" indent="-4572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2400" noProof="0" dirty="0"/>
              <a:t>Optical sensor with rotating slotted wheel</a:t>
            </a:r>
          </a:p>
          <a:p>
            <a:pPr marL="457200" indent="-4572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2400" noProof="0" dirty="0"/>
              <a:t>1800 ticks/rev with 36:1 gears (RED)</a:t>
            </a:r>
          </a:p>
          <a:p>
            <a:pPr marL="457200" indent="-4572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2400" noProof="0" dirty="0"/>
              <a:t>900 ticks/rev with 18:1 gears (GREEN)</a:t>
            </a:r>
          </a:p>
          <a:p>
            <a:pPr marL="457200" indent="-4572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2400" noProof="0" dirty="0"/>
              <a:t>300 ticks/rev with 6:1 gears (BLUE)</a:t>
            </a:r>
          </a:p>
          <a:p>
            <a:pPr marL="0" indent="0">
              <a:lnSpc>
                <a:spcPct val="100000"/>
              </a:lnSpc>
              <a:spcBef>
                <a:spcPts val="638"/>
              </a:spcBef>
              <a:buSzPct val="45000"/>
            </a:pPr>
            <a:r>
              <a:rPr lang="en-US" sz="3200" noProof="0" dirty="0"/>
              <a:t>Rotation sensors</a:t>
            </a:r>
          </a:p>
          <a:p>
            <a:pPr marL="342900" indent="-3429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2400" dirty="0"/>
              <a:t>Resolution: 4096 ticks/revolution</a:t>
            </a:r>
          </a:p>
          <a:p>
            <a:pPr marL="342900" indent="-3429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2400" dirty="0"/>
              <a:t>Absolute encoder holds position with power off</a:t>
            </a:r>
          </a:p>
          <a:p>
            <a:pPr marL="342900" indent="-3429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2400" dirty="0"/>
              <a:t>Angle measurement is based on a magnetic field generated by 2 magnets</a:t>
            </a:r>
          </a:p>
          <a:p>
            <a:pPr marL="0" indent="0">
              <a:lnSpc>
                <a:spcPct val="100000"/>
              </a:lnSpc>
              <a:spcBef>
                <a:spcPts val="638"/>
              </a:spcBef>
              <a:buSzPct val="45000"/>
            </a:pPr>
            <a:endParaRPr lang="en-US" sz="3200" noProof="0" dirty="0"/>
          </a:p>
          <a:p>
            <a:pPr>
              <a:lnSpc>
                <a:spcPct val="100000"/>
              </a:lnSpc>
              <a:spcBef>
                <a:spcPts val="638"/>
              </a:spcBef>
              <a:buClrTx/>
              <a:buFontTx/>
              <a:buNone/>
            </a:pPr>
            <a:endParaRPr lang="en-US" sz="3200" noProof="0" dirty="0"/>
          </a:p>
        </p:txBody>
      </p:sp>
      <p:sp>
        <p:nvSpPr>
          <p:cNvPr id="18435" name="Text Box 3">
            <a:extLst>
              <a:ext uri="{FF2B5EF4-FFF2-40B4-BE49-F238E27FC236}">
                <a16:creationId xmlns:a16="http://schemas.microsoft.com/office/drawing/2014/main" id="{02814408-720F-885B-3FFA-F11E1B29E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fld id="{4A973D34-E407-4883-A64F-635A38508C5D}" type="slidenum">
              <a:rPr lang="en-US" noProof="0">
                <a:cs typeface="Lucida Sans Unicode" panose="020B0602030504020204" pitchFamily="34" charset="0"/>
              </a:rPr>
              <a:pPr hangingPunct="1">
                <a:lnSpc>
                  <a:spcPct val="100000"/>
                </a:lnSpc>
                <a:buClrTx/>
                <a:buFontTx/>
                <a:buNone/>
              </a:pPr>
              <a:t>35</a:t>
            </a:fld>
            <a:endParaRPr lang="en-US" noProof="0">
              <a:cs typeface="Lucida Sans Unicode" panose="020B0602030504020204" pitchFamily="34" charset="0"/>
            </a:endParaRPr>
          </a:p>
        </p:txBody>
      </p:sp>
      <p:pic>
        <p:nvPicPr>
          <p:cNvPr id="29698" name="Picture 2" descr="Rotation Sensor">
            <a:extLst>
              <a:ext uri="{FF2B5EF4-FFF2-40B4-BE49-F238E27FC236}">
                <a16:creationId xmlns:a16="http://schemas.microsoft.com/office/drawing/2014/main" id="{395F4EF7-CC00-B2A6-234E-09D6C98DD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2537" y="3581399"/>
            <a:ext cx="2574925" cy="2574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0D1A37-E578-516C-949A-8F1518D348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4786" y="1671429"/>
            <a:ext cx="1533739" cy="1495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28800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CF7163-D8C6-77CB-53FB-53B6CD512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>
            <a:extLst>
              <a:ext uri="{FF2B5EF4-FFF2-40B4-BE49-F238E27FC236}">
                <a16:creationId xmlns:a16="http://schemas.microsoft.com/office/drawing/2014/main" id="{A84B5C74-38B9-EB55-4C83-3DE4BFFFCBD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noProof="0" dirty="0"/>
              <a:t>VEX V5 Robotic technology</a:t>
            </a:r>
          </a:p>
        </p:txBody>
      </p:sp>
      <p:sp>
        <p:nvSpPr>
          <p:cNvPr id="18434" name="Text Box 2">
            <a:extLst>
              <a:ext uri="{FF2B5EF4-FFF2-40B4-BE49-F238E27FC236}">
                <a16:creationId xmlns:a16="http://schemas.microsoft.com/office/drawing/2014/main" id="{F943D4A8-5106-C242-8D58-2C4E90F2FD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199" y="1066800"/>
            <a:ext cx="4850883" cy="5516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34963" indent="-334963"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35013" indent="-277813"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38"/>
              </a:spcBef>
              <a:buSzPct val="45000"/>
            </a:pPr>
            <a:r>
              <a:rPr lang="en-US" sz="3200" noProof="0" dirty="0"/>
              <a:t>Sensors:</a:t>
            </a:r>
          </a:p>
          <a:p>
            <a:pPr marL="342900" indent="-3429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2400" noProof="0" dirty="0"/>
              <a:t>Touch switches (bumper, limit)</a:t>
            </a:r>
          </a:p>
          <a:p>
            <a:pPr marL="342900" indent="-3429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endParaRPr lang="en-US" sz="2400" noProof="0" dirty="0"/>
          </a:p>
          <a:p>
            <a:pPr marL="342900" indent="-3429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2400" dirty="0"/>
              <a:t>Laser distance</a:t>
            </a:r>
          </a:p>
          <a:p>
            <a:pPr marL="342900" indent="-3429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endParaRPr lang="en-US" sz="2400" noProof="0" dirty="0"/>
          </a:p>
          <a:p>
            <a:pPr marL="342900" indent="-3429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2400" noProof="0" dirty="0"/>
              <a:t>Light</a:t>
            </a:r>
          </a:p>
          <a:p>
            <a:pPr marL="342900" indent="-3429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endParaRPr lang="en-US" sz="2400" noProof="0" dirty="0"/>
          </a:p>
          <a:p>
            <a:pPr marL="342900" indent="-3429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2400" dirty="0"/>
              <a:t>Color/optical</a:t>
            </a:r>
          </a:p>
          <a:p>
            <a:pPr marL="342900" indent="-3429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endParaRPr lang="en-US" sz="2400" noProof="0" dirty="0"/>
          </a:p>
          <a:p>
            <a:pPr marL="342900" indent="-3429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2400" dirty="0"/>
              <a:t>GPS</a:t>
            </a:r>
          </a:p>
          <a:p>
            <a:pPr>
              <a:lnSpc>
                <a:spcPct val="100000"/>
              </a:lnSpc>
              <a:spcBef>
                <a:spcPts val="638"/>
              </a:spcBef>
              <a:buClrTx/>
              <a:buFontTx/>
              <a:buNone/>
            </a:pPr>
            <a:endParaRPr lang="en-US" sz="3200" noProof="0" dirty="0"/>
          </a:p>
        </p:txBody>
      </p:sp>
      <p:sp>
        <p:nvSpPr>
          <p:cNvPr id="18435" name="Text Box 3">
            <a:extLst>
              <a:ext uri="{FF2B5EF4-FFF2-40B4-BE49-F238E27FC236}">
                <a16:creationId xmlns:a16="http://schemas.microsoft.com/office/drawing/2014/main" id="{8E719A32-B49F-EBBA-A436-B45824C2B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fld id="{4A973D34-E407-4883-A64F-635A38508C5D}" type="slidenum">
              <a:rPr lang="en-US" noProof="0">
                <a:cs typeface="Lucida Sans Unicode" panose="020B0602030504020204" pitchFamily="34" charset="0"/>
              </a:rPr>
              <a:pPr hangingPunct="1">
                <a:lnSpc>
                  <a:spcPct val="100000"/>
                </a:lnSpc>
                <a:buClrTx/>
                <a:buFontTx/>
                <a:buNone/>
              </a:pPr>
              <a:t>36</a:t>
            </a:fld>
            <a:endParaRPr lang="en-US" noProof="0">
              <a:cs typeface="Lucida Sans Unicode" panose="020B0602030504020204" pitchFamily="34" charset="0"/>
            </a:endParaRPr>
          </a:p>
        </p:txBody>
      </p:sp>
      <p:pic>
        <p:nvPicPr>
          <p:cNvPr id="30722" name="Picture 2" descr="Distance Sensor">
            <a:extLst>
              <a:ext uri="{FF2B5EF4-FFF2-40B4-BE49-F238E27FC236}">
                <a16:creationId xmlns:a16="http://schemas.microsoft.com/office/drawing/2014/main" id="{143ECD01-BE16-A440-3BA0-9686923ED7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22076" y="2284922"/>
            <a:ext cx="1412358" cy="114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Bumper Switch v2 (2-pack)">
            <a:extLst>
              <a:ext uri="{FF2B5EF4-FFF2-40B4-BE49-F238E27FC236}">
                <a16:creationId xmlns:a16="http://schemas.microsoft.com/office/drawing/2014/main" id="{9C0082A3-179B-E7BF-D79D-89266B862F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308083" y="1370521"/>
            <a:ext cx="1212850" cy="914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6" descr="Optical Sensor">
            <a:extLst>
              <a:ext uri="{FF2B5EF4-FFF2-40B4-BE49-F238E27FC236}">
                <a16:creationId xmlns:a16="http://schemas.microsoft.com/office/drawing/2014/main" id="{51F1A9B1-1C19-70F3-93B9-09E312946F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472966" y="4000500"/>
            <a:ext cx="1310579" cy="1070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2A1F4EB-0EC2-5D9F-92DA-822880B2C69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945" y="3318214"/>
            <a:ext cx="1274352" cy="68228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63F598B-4DA4-3F9A-CC7F-590EA9378C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7945" y="4978223"/>
            <a:ext cx="1228896" cy="12670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C378BE-F182-C938-33FA-87AA0D124B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3757" y="1370520"/>
            <a:ext cx="853442" cy="914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8506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B4BD44-1A10-3171-9FCE-55BE7D2E69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>
            <a:extLst>
              <a:ext uri="{FF2B5EF4-FFF2-40B4-BE49-F238E27FC236}">
                <a16:creationId xmlns:a16="http://schemas.microsoft.com/office/drawing/2014/main" id="{2B4FD833-601D-8E41-6D76-47A93B7018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noProof="0" dirty="0"/>
              <a:t>VEX V5 Robotic technology</a:t>
            </a:r>
          </a:p>
        </p:txBody>
      </p:sp>
      <p:sp>
        <p:nvSpPr>
          <p:cNvPr id="18434" name="Text Box 2">
            <a:extLst>
              <a:ext uri="{FF2B5EF4-FFF2-40B4-BE49-F238E27FC236}">
                <a16:creationId xmlns:a16="http://schemas.microsoft.com/office/drawing/2014/main" id="{0EA2562E-3F05-AC6B-9356-1AD741D149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066800"/>
            <a:ext cx="48768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34963" indent="-334963"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35013" indent="-277813"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38"/>
              </a:spcBef>
              <a:buSzPct val="45000"/>
            </a:pPr>
            <a:r>
              <a:rPr lang="en-US" sz="3200" noProof="0" dirty="0"/>
              <a:t>Cameras / vision sensors</a:t>
            </a:r>
          </a:p>
          <a:p>
            <a:pPr>
              <a:lnSpc>
                <a:spcPct val="100000"/>
              </a:lnSpc>
              <a:spcBef>
                <a:spcPts val="638"/>
              </a:spcBef>
              <a:buClrTx/>
              <a:buFontTx/>
              <a:buNone/>
            </a:pPr>
            <a:endParaRPr lang="en-US" sz="3200" noProof="0" dirty="0"/>
          </a:p>
        </p:txBody>
      </p:sp>
      <p:sp>
        <p:nvSpPr>
          <p:cNvPr id="18435" name="Text Box 3">
            <a:extLst>
              <a:ext uri="{FF2B5EF4-FFF2-40B4-BE49-F238E27FC236}">
                <a16:creationId xmlns:a16="http://schemas.microsoft.com/office/drawing/2014/main" id="{ACA90B7E-1456-D9BA-130B-FA9768E8B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fld id="{4A973D34-E407-4883-A64F-635A38508C5D}" type="slidenum">
              <a:rPr lang="en-US" noProof="0">
                <a:cs typeface="Lucida Sans Unicode" panose="020B0602030504020204" pitchFamily="34" charset="0"/>
              </a:rPr>
              <a:pPr hangingPunct="1">
                <a:lnSpc>
                  <a:spcPct val="100000"/>
                </a:lnSpc>
                <a:buClrTx/>
                <a:buFontTx/>
                <a:buNone/>
              </a:pPr>
              <a:t>37</a:t>
            </a:fld>
            <a:endParaRPr lang="en-US" noProof="0">
              <a:cs typeface="Lucida Sans Unicode" panose="020B0602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F0AB5B-7993-ADC2-BA82-09BEFAF701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519" y="2000428"/>
            <a:ext cx="2314898" cy="2448267"/>
          </a:xfrm>
          <a:prstGeom prst="rect">
            <a:avLst/>
          </a:prstGeom>
        </p:spPr>
      </p:pic>
      <p:pic>
        <p:nvPicPr>
          <p:cNvPr id="41986" name="Picture 2" descr="Diagram illustrating the VEX AI system components and their interactions, showcasing how VEX AI enhances robotics functionality in the V5 category.">
            <a:extLst>
              <a:ext uri="{FF2B5EF4-FFF2-40B4-BE49-F238E27FC236}">
                <a16:creationId xmlns:a16="http://schemas.microsoft.com/office/drawing/2014/main" id="{BD366177-0D0E-79B3-B0FB-EF1A285B5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0736" y="2000428"/>
            <a:ext cx="4990230" cy="374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23679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4ABB96-9FE0-7AD3-7C79-1B243D5E6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>
            <a:extLst>
              <a:ext uri="{FF2B5EF4-FFF2-40B4-BE49-F238E27FC236}">
                <a16:creationId xmlns:a16="http://schemas.microsoft.com/office/drawing/2014/main" id="{06ABC4DD-B3E3-000F-1C23-FD06F4EB94A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noProof="0"/>
              <a:t>VEX V5 Robotic technology</a:t>
            </a:r>
          </a:p>
        </p:txBody>
      </p:sp>
      <p:sp>
        <p:nvSpPr>
          <p:cNvPr id="18434" name="Text Box 2">
            <a:extLst>
              <a:ext uri="{FF2B5EF4-FFF2-40B4-BE49-F238E27FC236}">
                <a16:creationId xmlns:a16="http://schemas.microsoft.com/office/drawing/2014/main" id="{2D307125-E38D-6625-0B96-871ABA6B27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066800"/>
            <a:ext cx="5029200" cy="18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34963" indent="-334963"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35013" indent="-277813"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38"/>
              </a:spcBef>
              <a:buSzPct val="45000"/>
            </a:pPr>
            <a:r>
              <a:rPr lang="en-US" sz="3200" noProof="0" dirty="0"/>
              <a:t>Lightweight materials:</a:t>
            </a:r>
            <a:endParaRPr lang="en-US" sz="3200" dirty="0"/>
          </a:p>
          <a:p>
            <a:pPr marL="342900" indent="-3429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2400" noProof="0" dirty="0"/>
              <a:t>Aluminum</a:t>
            </a:r>
          </a:p>
          <a:p>
            <a:pPr marL="342900" indent="-3429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342900" indent="-3429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342900" indent="-3429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342900" indent="-3429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342900" indent="-3429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2400" noProof="0" dirty="0"/>
              <a:t>Plastic </a:t>
            </a:r>
          </a:p>
        </p:txBody>
      </p:sp>
      <p:sp>
        <p:nvSpPr>
          <p:cNvPr id="18435" name="Text Box 3">
            <a:extLst>
              <a:ext uri="{FF2B5EF4-FFF2-40B4-BE49-F238E27FC236}">
                <a16:creationId xmlns:a16="http://schemas.microsoft.com/office/drawing/2014/main" id="{3C365776-E7B7-CE52-12F3-9F214A1217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fld id="{4A973D34-E407-4883-A64F-635A38508C5D}" type="slidenum">
              <a:rPr lang="en-US" noProof="0">
                <a:cs typeface="Lucida Sans Unicode" panose="020B0602030504020204" pitchFamily="34" charset="0"/>
              </a:rPr>
              <a:pPr hangingPunct="1">
                <a:lnSpc>
                  <a:spcPct val="100000"/>
                </a:lnSpc>
                <a:buClrTx/>
                <a:buFontTx/>
                <a:buNone/>
              </a:pPr>
              <a:t>38</a:t>
            </a:fld>
            <a:endParaRPr lang="en-US" noProof="0">
              <a:cs typeface="Lucida Sans Unicode" panose="020B0602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55D70B1-2480-C35F-384C-28979F919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0172" y="1575003"/>
            <a:ext cx="2133600" cy="2141112"/>
          </a:xfrm>
          <a:prstGeom prst="rect">
            <a:avLst/>
          </a:prstGeom>
        </p:spPr>
      </p:pic>
      <p:pic>
        <p:nvPicPr>
          <p:cNvPr id="31746" name="Picture 2" descr="PET Sheet Variety Pack">
            <a:extLst>
              <a:ext uri="{FF2B5EF4-FFF2-40B4-BE49-F238E27FC236}">
                <a16:creationId xmlns:a16="http://schemas.microsoft.com/office/drawing/2014/main" id="{E73D5C5F-A94C-4A7D-E7B2-B74E31033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81200" y="3883025"/>
            <a:ext cx="2362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3456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916A9-56B9-9D71-E621-18628400AE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>
            <a:extLst>
              <a:ext uri="{FF2B5EF4-FFF2-40B4-BE49-F238E27FC236}">
                <a16:creationId xmlns:a16="http://schemas.microsoft.com/office/drawing/2014/main" id="{78332F81-7843-16FA-941D-49D0905ED9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noProof="0"/>
              <a:t>VEX V5 Robotic technology</a:t>
            </a:r>
          </a:p>
        </p:txBody>
      </p:sp>
      <p:sp>
        <p:nvSpPr>
          <p:cNvPr id="18434" name="Text Box 2">
            <a:extLst>
              <a:ext uri="{FF2B5EF4-FFF2-40B4-BE49-F238E27FC236}">
                <a16:creationId xmlns:a16="http://schemas.microsoft.com/office/drawing/2014/main" id="{F160F108-359C-5ECF-2B01-BD0CAD0324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066800"/>
            <a:ext cx="3114673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34963" indent="-334963"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35013" indent="-277813"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38"/>
              </a:spcBef>
              <a:buSzPct val="45000"/>
            </a:pPr>
            <a:r>
              <a:rPr lang="en-US" sz="3200" noProof="0" dirty="0"/>
              <a:t>Tooling (EOAT):</a:t>
            </a:r>
          </a:p>
          <a:p>
            <a:pPr marL="342900" indent="-3429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2400" noProof="0" dirty="0"/>
              <a:t>Grippers/claws</a:t>
            </a:r>
          </a:p>
          <a:p>
            <a:pPr marL="342900" indent="-3429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342900" indent="-3429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endParaRPr lang="en-US" sz="2400" noProof="0" dirty="0"/>
          </a:p>
          <a:p>
            <a:pPr marL="342900" indent="-3429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endParaRPr lang="en-US" sz="2400" noProof="0" dirty="0"/>
          </a:p>
          <a:p>
            <a:pPr marL="342900" indent="-3429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2400" noProof="0" dirty="0"/>
              <a:t>Flywheels</a:t>
            </a:r>
          </a:p>
          <a:p>
            <a:pPr marL="342900" indent="-3429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endParaRPr lang="en-US" sz="2400" dirty="0"/>
          </a:p>
          <a:p>
            <a:pPr marL="342900" indent="-3429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endParaRPr lang="en-US" sz="2400" noProof="0" dirty="0"/>
          </a:p>
          <a:p>
            <a:pPr marL="342900" indent="-3429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endParaRPr lang="en-US" sz="2400" noProof="0" dirty="0"/>
          </a:p>
          <a:p>
            <a:pPr marL="342900" indent="-3429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2400" noProof="0" dirty="0"/>
              <a:t>Intakes</a:t>
            </a:r>
            <a:r>
              <a:rPr lang="en-US" sz="2400" dirty="0"/>
              <a:t> </a:t>
            </a:r>
            <a:endParaRPr lang="en-US" sz="2400" noProof="0" dirty="0"/>
          </a:p>
          <a:p>
            <a:pPr>
              <a:lnSpc>
                <a:spcPct val="100000"/>
              </a:lnSpc>
              <a:spcBef>
                <a:spcPts val="638"/>
              </a:spcBef>
              <a:buClrTx/>
              <a:buFontTx/>
              <a:buNone/>
            </a:pPr>
            <a:endParaRPr lang="en-US" sz="3200" noProof="0" dirty="0"/>
          </a:p>
        </p:txBody>
      </p:sp>
      <p:sp>
        <p:nvSpPr>
          <p:cNvPr id="18435" name="Text Box 3">
            <a:extLst>
              <a:ext uri="{FF2B5EF4-FFF2-40B4-BE49-F238E27FC236}">
                <a16:creationId xmlns:a16="http://schemas.microsoft.com/office/drawing/2014/main" id="{3B90CE22-16FA-37EF-5AF1-85AFB896F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fld id="{4A973D34-E407-4883-A64F-635A38508C5D}" type="slidenum">
              <a:rPr lang="en-US" noProof="0">
                <a:cs typeface="Lucida Sans Unicode" panose="020B0602030504020204" pitchFamily="34" charset="0"/>
              </a:rPr>
              <a:pPr hangingPunct="1">
                <a:lnSpc>
                  <a:spcPct val="100000"/>
                </a:lnSpc>
                <a:buClrTx/>
                <a:buFontTx/>
                <a:buNone/>
              </a:pPr>
              <a:t>39</a:t>
            </a:fld>
            <a:endParaRPr lang="en-US" noProof="0">
              <a:cs typeface="Lucida Sans Unicode" panose="020B0602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DF0DB1-0671-F63C-012C-079A0CAC8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7323" y="1623244"/>
            <a:ext cx="2471672" cy="1993420"/>
          </a:xfrm>
          <a:prstGeom prst="rect">
            <a:avLst/>
          </a:prstGeom>
        </p:spPr>
      </p:pic>
      <p:pic>
        <p:nvPicPr>
          <p:cNvPr id="32770" name="Picture 2" descr="Intake Roller">
            <a:extLst>
              <a:ext uri="{FF2B5EF4-FFF2-40B4-BE49-F238E27FC236}">
                <a16:creationId xmlns:a16="http://schemas.microsoft.com/office/drawing/2014/main" id="{B11CFF55-DB2A-416A-7DD0-C734E7ACF0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4537" y="4813300"/>
            <a:ext cx="1670050" cy="167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38C2D04-1C8B-AE9A-9D44-6E05C90843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4600" y="3401031"/>
            <a:ext cx="1722523" cy="179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7169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noProof="0"/>
              <a:t>Introductions</a:t>
            </a:r>
          </a:p>
        </p:txBody>
      </p: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34963" indent="-334963"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38"/>
              </a:spcBef>
              <a:buSzPct val="45000"/>
            </a:pPr>
            <a:r>
              <a:rPr lang="en-US" sz="3200" noProof="0" dirty="0"/>
              <a:t>Steve Bolin</a:t>
            </a:r>
          </a:p>
          <a:p>
            <a:pPr marL="457200" indent="-4572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chemeClr val="accent2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Bolin Robotics </a:t>
            </a:r>
            <a:r>
              <a:rPr lang="en-US" sz="2400" dirty="0"/>
              <a:t>[Robotics &amp; Automation Consulting]</a:t>
            </a:r>
          </a:p>
          <a:p>
            <a:pPr marL="457200" indent="-4572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2400" noProof="0" dirty="0"/>
              <a:t>Previous: Robotics and Vision Sales &amp; Application Engineer at </a:t>
            </a:r>
            <a:r>
              <a:rPr lang="en-US" sz="2400" noProof="0" dirty="0">
                <a:solidFill>
                  <a:schemeClr val="accent2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Kinemetrix</a:t>
            </a:r>
            <a:r>
              <a:rPr lang="en-US" sz="2400" noProof="0" dirty="0"/>
              <a:t> [Custom Automation Builder]</a:t>
            </a:r>
          </a:p>
          <a:p>
            <a:pPr marL="457200" indent="-4572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2400" noProof="0" dirty="0"/>
              <a:t>Mentor for Covington Catholic VEX Robotics Teams (9257)</a:t>
            </a:r>
          </a:p>
          <a:p>
            <a:pPr marL="0" indent="0">
              <a:lnSpc>
                <a:spcPct val="100000"/>
              </a:lnSpc>
              <a:spcBef>
                <a:spcPts val="638"/>
              </a:spcBef>
              <a:buSzPct val="45000"/>
            </a:pPr>
            <a:endParaRPr lang="en-US" noProof="0" dirty="0"/>
          </a:p>
          <a:p>
            <a:pPr>
              <a:lnSpc>
                <a:spcPct val="100000"/>
              </a:lnSpc>
              <a:spcBef>
                <a:spcPts val="638"/>
              </a:spcBef>
              <a:buClrTx/>
              <a:buFontTx/>
              <a:buNone/>
            </a:pPr>
            <a:r>
              <a:rPr lang="en-US" sz="3200" dirty="0"/>
              <a:t>Matt Schroff</a:t>
            </a:r>
          </a:p>
          <a:p>
            <a:pPr marL="457200" indent="-457200">
              <a:lnSpc>
                <a:spcPct val="100000"/>
              </a:lnSpc>
              <a:spcBef>
                <a:spcPts val="638"/>
              </a:spcBef>
              <a:buClrTx/>
              <a:buSzPct val="50000"/>
              <a:buFont typeface="Wingdings" panose="05000000000000000000" pitchFamily="2" charset="2"/>
              <a:buChar char="Ø"/>
            </a:pPr>
            <a:r>
              <a:rPr lang="en-US" sz="2400" dirty="0"/>
              <a:t>District/Account Manager</a:t>
            </a:r>
          </a:p>
          <a:p>
            <a:pPr marL="457200" indent="-457200">
              <a:lnSpc>
                <a:spcPct val="100000"/>
              </a:lnSpc>
              <a:spcBef>
                <a:spcPts val="638"/>
              </a:spcBef>
              <a:buClrTx/>
              <a:buSzPct val="50000"/>
              <a:buFont typeface="Wingdings" panose="05000000000000000000" pitchFamily="2" charset="2"/>
              <a:buChar char="Ø"/>
            </a:pPr>
            <a:r>
              <a:rPr lang="en-US" sz="2400" dirty="0"/>
              <a:t>FANUC America Corp - Robotics Division</a:t>
            </a:r>
            <a:endParaRPr lang="en-US" sz="2400" noProof="0" dirty="0"/>
          </a:p>
          <a:p>
            <a:pPr>
              <a:lnSpc>
                <a:spcPct val="100000"/>
              </a:lnSpc>
              <a:spcBef>
                <a:spcPts val="638"/>
              </a:spcBef>
              <a:buClrTx/>
              <a:buFontTx/>
              <a:buNone/>
            </a:pPr>
            <a:endParaRPr lang="en-US" sz="3200" noProof="0" dirty="0"/>
          </a:p>
        </p:txBody>
      </p:sp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fld id="{EA1E3C76-A719-447B-9485-53C1D401B886}" type="slidenum">
              <a:rPr lang="en-US" noProof="0">
                <a:cs typeface="Lucida Sans Unicode" panose="020B0602030504020204" pitchFamily="34" charset="0"/>
              </a:rPr>
              <a:pPr hangingPunct="1">
                <a:lnSpc>
                  <a:spcPct val="100000"/>
                </a:lnSpc>
                <a:buClrTx/>
                <a:buFontTx/>
                <a:buNone/>
              </a:pPr>
              <a:t>4</a:t>
            </a:fld>
            <a:endParaRPr lang="en-US" noProof="0"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noProof="0"/>
              <a:t>Technical disciplines in robotics</a:t>
            </a:r>
          </a:p>
        </p:txBody>
      </p:sp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384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34963" indent="-334963"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35013" indent="-277813"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indent="0" hangingPunct="1">
              <a:lnSpc>
                <a:spcPct val="100000"/>
              </a:lnSpc>
              <a:spcBef>
                <a:spcPts val="638"/>
              </a:spcBef>
              <a:buSzPct val="45000"/>
            </a:pPr>
            <a:r>
              <a:rPr lang="en-US" sz="3200" noProof="0" dirty="0"/>
              <a:t>Robotics merges many technical disciplines:</a:t>
            </a:r>
          </a:p>
          <a:p>
            <a:pPr marL="800100" lvl="1" indent="-342900" hangingPunct="1">
              <a:lnSpc>
                <a:spcPct val="100000"/>
              </a:lnSpc>
              <a:spcBef>
                <a:spcPts val="563"/>
              </a:spcBef>
              <a:buSzPct val="75000"/>
              <a:buFont typeface="Wingdings" panose="05000000000000000000" pitchFamily="2" charset="2"/>
              <a:buChar char="Ø"/>
            </a:pPr>
            <a:r>
              <a:rPr lang="en-US" sz="2400" noProof="0" dirty="0"/>
              <a:t>Mechanical Engineering</a:t>
            </a:r>
          </a:p>
          <a:p>
            <a:pPr marL="800100" lvl="1" indent="-342900" hangingPunct="1">
              <a:lnSpc>
                <a:spcPct val="100000"/>
              </a:lnSpc>
              <a:spcBef>
                <a:spcPts val="563"/>
              </a:spcBef>
              <a:buSzPct val="75000"/>
              <a:buFont typeface="Wingdings" panose="05000000000000000000" pitchFamily="2" charset="2"/>
              <a:buChar char="Ø"/>
            </a:pPr>
            <a:r>
              <a:rPr lang="en-US" sz="2400" noProof="0" dirty="0"/>
              <a:t>Electrical Engineering</a:t>
            </a:r>
          </a:p>
          <a:p>
            <a:pPr marL="800100" lvl="1" indent="-342900" hangingPunct="1">
              <a:lnSpc>
                <a:spcPct val="100000"/>
              </a:lnSpc>
              <a:spcBef>
                <a:spcPts val="563"/>
              </a:spcBef>
              <a:buSzPct val="75000"/>
              <a:buFont typeface="Wingdings" panose="05000000000000000000" pitchFamily="2" charset="2"/>
              <a:buChar char="Ø"/>
            </a:pPr>
            <a:r>
              <a:rPr lang="en-US" sz="2400" noProof="0" dirty="0"/>
              <a:t>Control Systems</a:t>
            </a:r>
          </a:p>
          <a:p>
            <a:pPr marL="800100" lvl="1" indent="-342900" hangingPunct="1">
              <a:lnSpc>
                <a:spcPct val="100000"/>
              </a:lnSpc>
              <a:spcBef>
                <a:spcPts val="563"/>
              </a:spcBef>
              <a:buSzPct val="75000"/>
              <a:buFont typeface="Wingdings" panose="05000000000000000000" pitchFamily="2" charset="2"/>
              <a:buChar char="Ø"/>
            </a:pPr>
            <a:r>
              <a:rPr lang="en-US" sz="2400" noProof="0" dirty="0"/>
              <a:t>Computer Science</a:t>
            </a:r>
          </a:p>
          <a:p>
            <a:pPr>
              <a:lnSpc>
                <a:spcPct val="100000"/>
              </a:lnSpc>
              <a:spcBef>
                <a:spcPts val="638"/>
              </a:spcBef>
              <a:buClrTx/>
              <a:buFontTx/>
              <a:buNone/>
            </a:pPr>
            <a:endParaRPr lang="en-US" sz="2800" noProof="0" dirty="0"/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2565400"/>
            <a:ext cx="2895600" cy="287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2627313" y="5734050"/>
            <a:ext cx="431958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r>
              <a:rPr lang="en-US" sz="3600" i="1" noProof="0"/>
              <a:t>MECHATRONICS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fld id="{48FACAFC-17BC-46F3-AD92-82AE0C8FDAEA}" type="slidenum">
              <a:rPr lang="en-US" noProof="0">
                <a:cs typeface="Lucida Sans Unicode" panose="020B0602030504020204" pitchFamily="34" charset="0"/>
              </a:rPr>
              <a:pPr hangingPunct="1">
                <a:lnSpc>
                  <a:spcPct val="100000"/>
                </a:lnSpc>
                <a:buClrTx/>
                <a:buFontTx/>
                <a:buNone/>
              </a:pPr>
              <a:t>40</a:t>
            </a:fld>
            <a:endParaRPr lang="en-US" noProof="0"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noProof="0" dirty="0"/>
              <a:t>Background &amp; education</a:t>
            </a:r>
          </a:p>
        </p:txBody>
      </p:sp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34963" indent="-334963"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457200" indent="-457200" hangingPunct="1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2800" noProof="0" dirty="0"/>
              <a:t>Associates degree (2 yr.) for Technician level</a:t>
            </a:r>
          </a:p>
          <a:p>
            <a:pPr marL="0" indent="0" hangingPunct="1">
              <a:lnSpc>
                <a:spcPct val="100000"/>
              </a:lnSpc>
              <a:spcBef>
                <a:spcPts val="638"/>
              </a:spcBef>
              <a:buSzPct val="45000"/>
            </a:pPr>
            <a:endParaRPr lang="en-US" sz="2800" noProof="0" dirty="0"/>
          </a:p>
          <a:p>
            <a:pPr marL="457200" indent="-457200" hangingPunct="1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2800" noProof="0" dirty="0"/>
              <a:t>Bachelor of Science in engineering or computer science for most positions (4 yr.) </a:t>
            </a:r>
          </a:p>
          <a:p>
            <a:pPr marL="0" indent="0" hangingPunct="1">
              <a:lnSpc>
                <a:spcPct val="100000"/>
              </a:lnSpc>
              <a:spcBef>
                <a:spcPts val="638"/>
              </a:spcBef>
              <a:buSzPct val="45000"/>
            </a:pPr>
            <a:endParaRPr lang="en-US" sz="2800" noProof="0" dirty="0"/>
          </a:p>
          <a:p>
            <a:pPr marL="457200" indent="-457200" hangingPunct="1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2800" noProof="0" dirty="0"/>
              <a:t>Masters or PhD for research or advanced development positions</a:t>
            </a:r>
          </a:p>
          <a:p>
            <a:pPr marL="865187" lvl="1" indent="-457200" hangingPunct="1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2400" noProof="0" dirty="0"/>
              <a:t>Masters - 2 years</a:t>
            </a:r>
          </a:p>
          <a:p>
            <a:pPr marL="865187" lvl="1" indent="-457200" hangingPunct="1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2400" noProof="0" dirty="0"/>
              <a:t>PhD – 2-4 years</a:t>
            </a:r>
          </a:p>
        </p:txBody>
      </p:sp>
      <p:sp>
        <p:nvSpPr>
          <p:cNvPr id="26627" name="Text Box 3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fld id="{1B5D979E-FA0A-4CE1-8275-A6C21AD6FEEF}" type="slidenum">
              <a:rPr lang="en-US" noProof="0">
                <a:cs typeface="Lucida Sans Unicode" panose="020B0602030504020204" pitchFamily="34" charset="0"/>
              </a:rPr>
              <a:pPr hangingPunct="1">
                <a:lnSpc>
                  <a:spcPct val="100000"/>
                </a:lnSpc>
                <a:buClrTx/>
                <a:buFontTx/>
                <a:buNone/>
              </a:pPr>
              <a:t>41</a:t>
            </a:fld>
            <a:endParaRPr lang="en-US" noProof="0"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0FB54D-74F0-B000-C227-3BD23B61CE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1">
            <a:extLst>
              <a:ext uri="{FF2B5EF4-FFF2-40B4-BE49-F238E27FC236}">
                <a16:creationId xmlns:a16="http://schemas.microsoft.com/office/drawing/2014/main" id="{5D84AC75-3618-4E6F-93F7-960C4FB206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noProof="0" dirty="0"/>
              <a:t>Robotics careers</a:t>
            </a:r>
          </a:p>
        </p:txBody>
      </p:sp>
      <p:sp>
        <p:nvSpPr>
          <p:cNvPr id="26626" name="Text Box 2">
            <a:extLst>
              <a:ext uri="{FF2B5EF4-FFF2-40B4-BE49-F238E27FC236}">
                <a16:creationId xmlns:a16="http://schemas.microsoft.com/office/drawing/2014/main" id="{8CB8C152-29BA-7192-ECC0-2D6A493D12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34963" indent="-334963"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indent="0" hangingPunct="1">
              <a:lnSpc>
                <a:spcPct val="100000"/>
              </a:lnSpc>
              <a:spcBef>
                <a:spcPts val="638"/>
              </a:spcBef>
              <a:buSzPct val="45000"/>
            </a:pPr>
            <a:r>
              <a:rPr lang="en-US" sz="3200" noProof="0" dirty="0"/>
              <a:t>Robot manufacturers </a:t>
            </a:r>
          </a:p>
          <a:p>
            <a:pPr marL="865187" lvl="1" indent="-457200" hangingPunct="1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2400" noProof="0" dirty="0"/>
              <a:t>Fanuc</a:t>
            </a:r>
            <a:r>
              <a:rPr lang="en-US" sz="2400" dirty="0"/>
              <a:t>, Motoman</a:t>
            </a:r>
            <a:endParaRPr lang="en-US" sz="2400" noProof="0" dirty="0"/>
          </a:p>
          <a:p>
            <a:pPr marL="865187" lvl="1" indent="-457200" hangingPunct="1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2400" dirty="0"/>
              <a:t>Engineering </a:t>
            </a:r>
            <a:r>
              <a:rPr lang="en-US" sz="2400" noProof="0" dirty="0"/>
              <a:t>development, </a:t>
            </a:r>
            <a:r>
              <a:rPr lang="en-US" sz="2400" dirty="0"/>
              <a:t>Service, Sales</a:t>
            </a:r>
          </a:p>
          <a:p>
            <a:pPr marL="0" indent="0" hangingPunct="1">
              <a:lnSpc>
                <a:spcPct val="100000"/>
              </a:lnSpc>
              <a:spcBef>
                <a:spcPts val="638"/>
              </a:spcBef>
              <a:buSzPct val="45000"/>
            </a:pPr>
            <a:r>
              <a:rPr lang="en-US" sz="3200" noProof="0" dirty="0"/>
              <a:t>System builders / robot integrators</a:t>
            </a:r>
          </a:p>
          <a:p>
            <a:pPr marL="865187" lvl="1" indent="-457200" hangingPunct="1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2400" dirty="0"/>
              <a:t>Kinemetrix, </a:t>
            </a:r>
            <a:r>
              <a:rPr lang="en-US" sz="2400" dirty="0" err="1"/>
              <a:t>Remtec</a:t>
            </a:r>
            <a:r>
              <a:rPr lang="en-US" sz="2400" dirty="0"/>
              <a:t>, Bastian, </a:t>
            </a:r>
            <a:r>
              <a:rPr lang="en-US" sz="2400" dirty="0" err="1"/>
              <a:t>Intelligrated</a:t>
            </a:r>
            <a:endParaRPr lang="en-US" sz="2400" dirty="0"/>
          </a:p>
          <a:p>
            <a:pPr marL="865187" lvl="1" indent="-457200" hangingPunct="1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2400" dirty="0"/>
              <a:t>Mech. Eng., Controls/Programming, System assembly, Sales</a:t>
            </a:r>
          </a:p>
          <a:p>
            <a:pPr marL="0" indent="0" hangingPunct="1">
              <a:lnSpc>
                <a:spcPct val="100000"/>
              </a:lnSpc>
              <a:spcBef>
                <a:spcPts val="638"/>
              </a:spcBef>
              <a:buSzPct val="45000"/>
            </a:pPr>
            <a:r>
              <a:rPr lang="en-US" sz="3200" dirty="0"/>
              <a:t>Companies that use robots [end users]</a:t>
            </a:r>
          </a:p>
          <a:p>
            <a:pPr marL="865187" lvl="1" indent="-457200" hangingPunct="1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2400" dirty="0"/>
              <a:t>Toyota, GE Appliances, Hitachi, Amazon</a:t>
            </a:r>
          </a:p>
          <a:p>
            <a:pPr marL="865187" lvl="1" indent="-457200" hangingPunct="1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2400" dirty="0"/>
              <a:t>Engineering, Maintenance</a:t>
            </a:r>
          </a:p>
          <a:p>
            <a:pPr marL="457200" indent="-457200" hangingPunct="1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endParaRPr lang="en-US" sz="3200" noProof="0" dirty="0"/>
          </a:p>
          <a:p>
            <a:pPr marL="865187" lvl="1" indent="-457200" hangingPunct="1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endParaRPr lang="en-US" sz="3200" noProof="0" dirty="0"/>
          </a:p>
        </p:txBody>
      </p:sp>
      <p:sp>
        <p:nvSpPr>
          <p:cNvPr id="26627" name="Text Box 3">
            <a:extLst>
              <a:ext uri="{FF2B5EF4-FFF2-40B4-BE49-F238E27FC236}">
                <a16:creationId xmlns:a16="http://schemas.microsoft.com/office/drawing/2014/main" id="{5E2BA23F-CFF4-D157-554F-9D7CF5171B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fld id="{1B5D979E-FA0A-4CE1-8275-A6C21AD6FEEF}" type="slidenum">
              <a:rPr lang="en-US" noProof="0">
                <a:cs typeface="Lucida Sans Unicode" panose="020B0602030504020204" pitchFamily="34" charset="0"/>
              </a:rPr>
              <a:pPr hangingPunct="1">
                <a:lnSpc>
                  <a:spcPct val="100000"/>
                </a:lnSpc>
                <a:buClrTx/>
                <a:buFontTx/>
                <a:buNone/>
              </a:pPr>
              <a:t>42</a:t>
            </a:fld>
            <a:endParaRPr lang="en-US" noProof="0"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91289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noProof="0" dirty="0"/>
              <a:t>Skills, talents &amp; interests</a:t>
            </a:r>
            <a:endParaRPr lang="en-US" noProof="0" dirty="0">
              <a:highlight>
                <a:srgbClr val="FF0000"/>
              </a:highlight>
            </a:endParaRPr>
          </a:p>
        </p:txBody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457200" y="1295399"/>
            <a:ext cx="8229600" cy="494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34963" indent="-334963"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35013" indent="-277813"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indent="0" hangingPunct="1">
              <a:lnSpc>
                <a:spcPct val="100000"/>
              </a:lnSpc>
              <a:spcBef>
                <a:spcPts val="638"/>
              </a:spcBef>
              <a:buSzPct val="45000"/>
            </a:pPr>
            <a:r>
              <a:rPr lang="en-US" sz="2800" noProof="0" dirty="0"/>
              <a:t>Math</a:t>
            </a:r>
          </a:p>
          <a:p>
            <a:pPr marL="342900" indent="-342900" hangingPunct="1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2400" noProof="0" dirty="0"/>
              <a:t>Algebra, geometry, trigonometry, calculus</a:t>
            </a:r>
          </a:p>
          <a:p>
            <a:pPr marL="0" indent="0" hangingPunct="1">
              <a:lnSpc>
                <a:spcPct val="100000"/>
              </a:lnSpc>
              <a:spcBef>
                <a:spcPts val="638"/>
              </a:spcBef>
              <a:buSzPct val="45000"/>
            </a:pPr>
            <a:r>
              <a:rPr lang="en-US" sz="2800" noProof="0" dirty="0"/>
              <a:t>Science</a:t>
            </a:r>
            <a:endParaRPr lang="en-US" sz="3200" noProof="0" dirty="0"/>
          </a:p>
          <a:p>
            <a:pPr marL="342900" indent="-342900" hangingPunct="1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2400" noProof="0" dirty="0"/>
              <a:t>Physics – forces, motion control</a:t>
            </a:r>
          </a:p>
          <a:p>
            <a:pPr marL="342900" indent="-342900" hangingPunct="1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2400" noProof="0" dirty="0"/>
              <a:t>Chemistry – materials</a:t>
            </a:r>
          </a:p>
          <a:p>
            <a:pPr marL="0" indent="0" hangingPunct="1">
              <a:lnSpc>
                <a:spcPct val="100000"/>
              </a:lnSpc>
              <a:spcBef>
                <a:spcPts val="638"/>
              </a:spcBef>
              <a:buSzPct val="45000"/>
            </a:pPr>
            <a:r>
              <a:rPr lang="en-US" sz="2800" noProof="0" dirty="0"/>
              <a:t>Computer Science</a:t>
            </a:r>
          </a:p>
          <a:p>
            <a:pPr marL="342900" indent="-342900" hangingPunct="1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2400" noProof="0" dirty="0"/>
              <a:t>Programming languages, applications</a:t>
            </a:r>
          </a:p>
          <a:p>
            <a:pPr marL="0" indent="0" hangingPunct="1">
              <a:lnSpc>
                <a:spcPct val="100000"/>
              </a:lnSpc>
              <a:spcBef>
                <a:spcPts val="638"/>
              </a:spcBef>
              <a:buSzPct val="45000"/>
            </a:pPr>
            <a:r>
              <a:rPr lang="en-US" sz="2800" noProof="0" dirty="0"/>
              <a:t>Collaboration/teamwork, business, project management and leadership skills</a:t>
            </a:r>
          </a:p>
          <a:p>
            <a:pPr marL="0" indent="0" hangingPunct="1">
              <a:lnSpc>
                <a:spcPct val="100000"/>
              </a:lnSpc>
              <a:spcBef>
                <a:spcPts val="638"/>
              </a:spcBef>
              <a:buSzPct val="45000"/>
            </a:pPr>
            <a:r>
              <a:rPr lang="en-US" sz="2800" noProof="0" dirty="0"/>
              <a:t>Problem solving skills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fld id="{29623757-552B-4AE0-8EDC-F451DB1CC1DD}" type="slidenum">
              <a:rPr lang="en-US" noProof="0">
                <a:cs typeface="Lucida Sans Unicode" panose="020B0602030504020204" pitchFamily="34" charset="0"/>
              </a:rPr>
              <a:pPr hangingPunct="1">
                <a:lnSpc>
                  <a:spcPct val="100000"/>
                </a:lnSpc>
                <a:buClrTx/>
                <a:buFontTx/>
                <a:buNone/>
              </a:pPr>
              <a:t>43</a:t>
            </a:fld>
            <a:endParaRPr lang="en-US" noProof="0"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noProof="0" dirty="0"/>
              <a:t>How to get technical experience while in school</a:t>
            </a:r>
          </a:p>
        </p:txBody>
      </p:sp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457200" y="1901825"/>
            <a:ext cx="6096000" cy="434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34963" indent="-334963"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35013" indent="-277813"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38"/>
              </a:spcBef>
              <a:buSzPct val="45000"/>
            </a:pPr>
            <a:r>
              <a:rPr lang="en-US" sz="3200" noProof="0" dirty="0"/>
              <a:t>Programming and technology classes</a:t>
            </a:r>
          </a:p>
          <a:p>
            <a:pPr marL="800100" lvl="1" indent="-342900">
              <a:lnSpc>
                <a:spcPct val="100000"/>
              </a:lnSpc>
              <a:spcBef>
                <a:spcPts val="563"/>
              </a:spcBef>
              <a:buSzPct val="75000"/>
              <a:buFont typeface="Wingdings" panose="05000000000000000000" pitchFamily="2" charset="2"/>
              <a:buChar char="Ø"/>
            </a:pPr>
            <a:r>
              <a:rPr lang="en-US" sz="2400" noProof="0" dirty="0"/>
              <a:t>C++, Python, Java</a:t>
            </a:r>
          </a:p>
          <a:p>
            <a:pPr marL="800100" lvl="1" indent="-342900">
              <a:lnSpc>
                <a:spcPct val="100000"/>
              </a:lnSpc>
              <a:spcBef>
                <a:spcPts val="563"/>
              </a:spcBef>
              <a:buSzPct val="75000"/>
              <a:buFont typeface="Wingdings" panose="05000000000000000000" pitchFamily="2" charset="2"/>
              <a:buChar char="Ø"/>
            </a:pPr>
            <a:r>
              <a:rPr lang="en-US" sz="2400" noProof="0" dirty="0"/>
              <a:t>iPhone/Android apps</a:t>
            </a:r>
          </a:p>
          <a:p>
            <a:pPr marL="800100" lvl="1" indent="-342900">
              <a:lnSpc>
                <a:spcPct val="100000"/>
              </a:lnSpc>
              <a:spcBef>
                <a:spcPts val="563"/>
              </a:spcBef>
              <a:buSzPct val="75000"/>
              <a:buFont typeface="Wingdings" panose="05000000000000000000" pitchFamily="2" charset="2"/>
              <a:buChar char="Ø"/>
            </a:pPr>
            <a:r>
              <a:rPr lang="en-US" sz="2400" noProof="0" dirty="0"/>
              <a:t>Free classes on Coursera</a:t>
            </a:r>
          </a:p>
          <a:p>
            <a:pPr marL="800100" lvl="1" indent="-342900">
              <a:lnSpc>
                <a:spcPct val="100000"/>
              </a:lnSpc>
              <a:spcBef>
                <a:spcPts val="563"/>
              </a:spcBef>
              <a:buSzPct val="75000"/>
              <a:buFont typeface="Wingdings" panose="05000000000000000000" pitchFamily="2" charset="2"/>
              <a:buChar char="Ø"/>
            </a:pPr>
            <a:r>
              <a:rPr lang="en-US" sz="2400" noProof="0" dirty="0"/>
              <a:t>Arduino controller projects</a:t>
            </a:r>
          </a:p>
          <a:p>
            <a:pPr marL="800100" lvl="1" indent="-342900">
              <a:lnSpc>
                <a:spcPct val="100000"/>
              </a:lnSpc>
              <a:spcBef>
                <a:spcPts val="563"/>
              </a:spcBef>
              <a:buSzPct val="75000"/>
              <a:buFont typeface="Wingdings" panose="05000000000000000000" pitchFamily="2" charset="2"/>
              <a:buChar char="Ø"/>
            </a:pPr>
            <a:r>
              <a:rPr lang="en-US" sz="2400" noProof="0" dirty="0"/>
              <a:t>Raspberry Pi computers</a:t>
            </a:r>
          </a:p>
          <a:p>
            <a:pPr marL="800100" lvl="1" indent="-342900">
              <a:lnSpc>
                <a:spcPct val="100000"/>
              </a:lnSpc>
              <a:spcBef>
                <a:spcPts val="563"/>
              </a:spcBef>
              <a:buSzPct val="75000"/>
              <a:buFont typeface="Wingdings" panose="05000000000000000000" pitchFamily="2" charset="2"/>
              <a:buChar char="Ø"/>
            </a:pPr>
            <a:r>
              <a:rPr lang="en-US" sz="2400" noProof="0" dirty="0"/>
              <a:t>3D CAD drawing packages</a:t>
            </a:r>
          </a:p>
          <a:p>
            <a:pPr marL="800100" lvl="1" indent="-342900">
              <a:lnSpc>
                <a:spcPct val="100000"/>
              </a:lnSpc>
              <a:spcBef>
                <a:spcPts val="563"/>
              </a:spcBef>
              <a:buSzPct val="75000"/>
              <a:buFont typeface="Wingdings" panose="05000000000000000000" pitchFamily="2" charset="2"/>
              <a:buChar char="Ø"/>
            </a:pPr>
            <a:r>
              <a:rPr lang="en-US" sz="2400" noProof="0" dirty="0"/>
              <a:t>Summer camps</a:t>
            </a:r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40425" y="2349500"/>
            <a:ext cx="2857500" cy="284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fld id="{F90D800F-C291-47AB-8CA4-7F7AAF9080D2}" type="slidenum">
              <a:rPr lang="en-US" noProof="0">
                <a:cs typeface="Lucida Sans Unicode" panose="020B0602030504020204" pitchFamily="34" charset="0"/>
              </a:rPr>
              <a:pPr hangingPunct="1">
                <a:lnSpc>
                  <a:spcPct val="100000"/>
                </a:lnSpc>
                <a:buClrTx/>
                <a:buFontTx/>
                <a:buNone/>
              </a:pPr>
              <a:t>44</a:t>
            </a:fld>
            <a:endParaRPr lang="en-US" noProof="0"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noProof="0" dirty="0"/>
              <a:t>Job requirements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0075" cy="4983162"/>
          </a:xfrm>
        </p:spPr>
        <p:txBody>
          <a:bodyPr/>
          <a:lstStyle/>
          <a:p>
            <a:r>
              <a:rPr lang="en-US" noProof="0" dirty="0"/>
              <a:t>Research job postings for requirements: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Mechanical engineers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noProof="0" dirty="0"/>
              <a:t>Electrical / Controls engineers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Software engineers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noProof="0" dirty="0"/>
              <a:t>Fanuc https://www.fanucamerica.com/about-us/careers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/>
              <a:t>ARM https://www.roboticscareer.org/</a:t>
            </a:r>
            <a:endParaRPr lang="en-US" sz="2400" noProof="0" dirty="0"/>
          </a:p>
          <a:p>
            <a:pPr>
              <a:buFont typeface="Wingdings" panose="05000000000000000000" pitchFamily="2" charset="2"/>
              <a:buChar char="Ø"/>
            </a:pPr>
            <a:r>
              <a:rPr lang="en-US" sz="2400" noProof="0" dirty="0"/>
              <a:t>Toyota https://careers.toyota.com/us/en/c/manufacturing-production-engineering-jobs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noProof="0" dirty="0"/>
              <a:t>https://www.automate.org/industry-insights/robotics-and-automation-career-paths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noProof="0" dirty="0"/>
          </a:p>
        </p:txBody>
      </p:sp>
    </p:spTree>
    <p:extLst>
      <p:ext uri="{BB962C8B-B14F-4D97-AF65-F5344CB8AC3E}">
        <p14:creationId xmlns:p14="http://schemas.microsoft.com/office/powerpoint/2010/main" val="297214275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020762"/>
          </a:xfrm>
          <a:ln/>
        </p:spPr>
        <p:txBody>
          <a:bodyPr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noProof="0" dirty="0"/>
              <a:t>Steve Bolin’s background</a:t>
            </a:r>
          </a:p>
        </p:txBody>
      </p:sp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34963" indent="-334963"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35013" indent="-277813"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38"/>
              </a:spcBef>
              <a:buSzPct val="45000"/>
            </a:pPr>
            <a:r>
              <a:rPr lang="en-US" sz="2800" noProof="0" dirty="0"/>
              <a:t>Factory automation engineering</a:t>
            </a:r>
          </a:p>
          <a:p>
            <a:pPr marL="914400" lvl="1" indent="-457200">
              <a:lnSpc>
                <a:spcPct val="100000"/>
              </a:lnSpc>
              <a:spcBef>
                <a:spcPts val="563"/>
              </a:spcBef>
              <a:buSzPct val="75000"/>
              <a:buFont typeface="Wingdings" panose="05000000000000000000" pitchFamily="2" charset="2"/>
              <a:buChar char="Ø"/>
            </a:pPr>
            <a:r>
              <a:rPr lang="en-US" sz="2400" noProof="0" dirty="0"/>
              <a:t>Robotics integration</a:t>
            </a:r>
          </a:p>
          <a:p>
            <a:pPr marL="914400" lvl="1" indent="-457200">
              <a:lnSpc>
                <a:spcPct val="100000"/>
              </a:lnSpc>
              <a:spcBef>
                <a:spcPts val="563"/>
              </a:spcBef>
              <a:buSzPct val="75000"/>
              <a:buFont typeface="Wingdings" panose="05000000000000000000" pitchFamily="2" charset="2"/>
              <a:buChar char="Ø"/>
            </a:pPr>
            <a:r>
              <a:rPr lang="en-US" sz="2400" noProof="0" dirty="0"/>
              <a:t>Automated packaging</a:t>
            </a:r>
          </a:p>
          <a:p>
            <a:pPr marL="914400" lvl="1" indent="-457200">
              <a:lnSpc>
                <a:spcPct val="100000"/>
              </a:lnSpc>
              <a:spcBef>
                <a:spcPts val="563"/>
              </a:spcBef>
              <a:buSzPct val="75000"/>
              <a:buFont typeface="Wingdings" panose="05000000000000000000" pitchFamily="2" charset="2"/>
              <a:buChar char="Ø"/>
            </a:pPr>
            <a:r>
              <a:rPr lang="en-US" sz="2400" noProof="0" dirty="0"/>
              <a:t>Machine vision systems</a:t>
            </a:r>
          </a:p>
          <a:p>
            <a:pPr marL="914400" lvl="1" indent="-457200">
              <a:lnSpc>
                <a:spcPct val="100000"/>
              </a:lnSpc>
              <a:spcBef>
                <a:spcPts val="563"/>
              </a:spcBef>
              <a:buSzPct val="75000"/>
              <a:buFont typeface="Wingdings" panose="05000000000000000000" pitchFamily="2" charset="2"/>
              <a:buChar char="Ø"/>
            </a:pPr>
            <a:r>
              <a:rPr lang="en-US" sz="2400" noProof="0" dirty="0"/>
              <a:t>Material handling engineering</a:t>
            </a:r>
          </a:p>
          <a:p>
            <a:pPr marL="0" indent="0">
              <a:lnSpc>
                <a:spcPct val="100000"/>
              </a:lnSpc>
              <a:spcBef>
                <a:spcPts val="638"/>
              </a:spcBef>
              <a:buSzPct val="45000"/>
            </a:pPr>
            <a:r>
              <a:rPr lang="en-US" sz="2800" noProof="0" dirty="0"/>
              <a:t>Project engineering/project management</a:t>
            </a:r>
          </a:p>
          <a:p>
            <a:pPr marL="0" indent="0">
              <a:lnSpc>
                <a:spcPct val="100000"/>
              </a:lnSpc>
              <a:spcBef>
                <a:spcPts val="638"/>
              </a:spcBef>
              <a:buSzPct val="45000"/>
            </a:pPr>
            <a:r>
              <a:rPr lang="en-US" sz="2800" noProof="0" dirty="0"/>
              <a:t>Sales/application engineering</a:t>
            </a:r>
          </a:p>
        </p:txBody>
      </p:sp>
      <p:sp>
        <p:nvSpPr>
          <p:cNvPr id="14339" name="Text Box 3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fld id="{E448B3A0-FA45-4516-AEC6-30F467E5A2C0}" type="slidenum">
              <a:rPr lang="en-US" noProof="0">
                <a:cs typeface="Lucida Sans Unicode" panose="020B0602030504020204" pitchFamily="34" charset="0"/>
              </a:rPr>
              <a:pPr hangingPunct="1">
                <a:lnSpc>
                  <a:spcPct val="100000"/>
                </a:lnSpc>
                <a:buClrTx/>
                <a:buFontTx/>
                <a:buNone/>
              </a:pPr>
              <a:t>46</a:t>
            </a:fld>
            <a:endParaRPr lang="en-US" noProof="0"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noProof="0" dirty="0"/>
              <a:t>Steve Bolin’s background</a:t>
            </a:r>
          </a:p>
        </p:txBody>
      </p:sp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34963" indent="-334963"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35013" indent="-277813"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38"/>
              </a:spcBef>
              <a:buSzPct val="45000"/>
            </a:pPr>
            <a:r>
              <a:rPr lang="en-US" sz="3200" noProof="0" dirty="0"/>
              <a:t>Manhattan College / University</a:t>
            </a:r>
          </a:p>
          <a:p>
            <a:pPr marL="342900" indent="-3429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2400" noProof="0" dirty="0"/>
              <a:t>BSME Machine design</a:t>
            </a:r>
          </a:p>
          <a:p>
            <a:pPr marL="0" indent="0">
              <a:lnSpc>
                <a:spcPct val="100000"/>
              </a:lnSpc>
              <a:spcBef>
                <a:spcPts val="638"/>
              </a:spcBef>
              <a:buSzPct val="45000"/>
            </a:pPr>
            <a:r>
              <a:rPr lang="en-US" sz="3200" noProof="0" dirty="0"/>
              <a:t>Ohio State University</a:t>
            </a:r>
          </a:p>
          <a:p>
            <a:pPr marL="342900" indent="-3429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2400" noProof="0" dirty="0"/>
              <a:t>MSME Robot motion planning</a:t>
            </a:r>
          </a:p>
          <a:p>
            <a:pPr marL="0" indent="0">
              <a:lnSpc>
                <a:spcPct val="100000"/>
              </a:lnSpc>
              <a:spcBef>
                <a:spcPts val="638"/>
              </a:spcBef>
              <a:buSzPct val="45000"/>
            </a:pPr>
            <a:r>
              <a:rPr lang="en-US" sz="3200" noProof="0" dirty="0"/>
              <a:t>Xavier University</a:t>
            </a:r>
          </a:p>
          <a:p>
            <a:pPr marL="342900" indent="-3429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2400" noProof="0" dirty="0"/>
              <a:t>MBA, concentration in Business intelligence/Data mining</a:t>
            </a:r>
          </a:p>
        </p:txBody>
      </p:sp>
      <p:sp>
        <p:nvSpPr>
          <p:cNvPr id="13315" name="Text Box 3"/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fld id="{19D7AFB2-D92D-4F2F-BC77-421449A994F3}" type="slidenum">
              <a:rPr lang="en-US" noProof="0">
                <a:cs typeface="Lucida Sans Unicode" panose="020B0602030504020204" pitchFamily="34" charset="0"/>
              </a:rPr>
              <a:pPr hangingPunct="1">
                <a:lnSpc>
                  <a:spcPct val="100000"/>
                </a:lnSpc>
                <a:buClrTx/>
                <a:buFontTx/>
                <a:buNone/>
              </a:pPr>
              <a:t>47</a:t>
            </a:fld>
            <a:endParaRPr lang="en-US" noProof="0">
              <a:cs typeface="Lucida Sans Unicode" panose="020B0602030504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5C39E8-52CE-A4D9-0375-98D8FFDC77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1">
            <a:extLst>
              <a:ext uri="{FF2B5EF4-FFF2-40B4-BE49-F238E27FC236}">
                <a16:creationId xmlns:a16="http://schemas.microsoft.com/office/drawing/2014/main" id="{AC1E6F35-508A-722B-9F45-27E31FDEF8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noProof="0" dirty="0"/>
              <a:t>Matt Schroff’s background</a:t>
            </a:r>
          </a:p>
        </p:txBody>
      </p:sp>
      <p:sp>
        <p:nvSpPr>
          <p:cNvPr id="14338" name="Text Box 2">
            <a:extLst>
              <a:ext uri="{FF2B5EF4-FFF2-40B4-BE49-F238E27FC236}">
                <a16:creationId xmlns:a16="http://schemas.microsoft.com/office/drawing/2014/main" id="{82D2E034-E4E7-C007-5247-6655791AA8D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34963" indent="-334963"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35013" indent="-277813"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38"/>
              </a:spcBef>
              <a:buSzPct val="45000"/>
            </a:pPr>
            <a:r>
              <a:rPr lang="en-US" sz="2400" noProof="0" dirty="0"/>
              <a:t>Embry Riddle Aeronautical University</a:t>
            </a:r>
          </a:p>
          <a:p>
            <a:pPr marL="342900" indent="-3429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2000" noProof="0" dirty="0"/>
              <a:t>BS/MS Aeronautical Science, Minor in Education</a:t>
            </a:r>
          </a:p>
          <a:p>
            <a:pPr marL="0" indent="0">
              <a:lnSpc>
                <a:spcPct val="100000"/>
              </a:lnSpc>
              <a:spcBef>
                <a:spcPts val="638"/>
              </a:spcBef>
              <a:buSzPct val="45000"/>
            </a:pPr>
            <a:r>
              <a:rPr lang="en-US" sz="2400" noProof="0" dirty="0"/>
              <a:t>US Air Force</a:t>
            </a:r>
          </a:p>
          <a:p>
            <a:pPr marL="457200" indent="-4572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2000" noProof="0" dirty="0">
                <a:latin typeface="+mn-lt"/>
              </a:rPr>
              <a:t>Public Affairs Officer/Chief of Public Affairs</a:t>
            </a:r>
          </a:p>
          <a:p>
            <a:pPr marL="457200" indent="-4572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2000" b="0" i="0" dirty="0">
                <a:effectLst/>
                <a:latin typeface="+mn-lt"/>
              </a:rPr>
              <a:t>Professor of Aerospace Studies at the University of Dayton and Wright State University</a:t>
            </a:r>
            <a:endParaRPr lang="en-US" sz="2000" noProof="0" dirty="0">
              <a:latin typeface="+mn-lt"/>
            </a:endParaRPr>
          </a:p>
          <a:p>
            <a:pPr marL="457200" indent="-4572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2000" dirty="0">
                <a:latin typeface="+mn-lt"/>
              </a:rPr>
              <a:t>Retired in 2023 as Lieutenant Colonel </a:t>
            </a:r>
            <a:endParaRPr lang="en-US" sz="2000" noProof="0" dirty="0">
              <a:latin typeface="+mn-lt"/>
            </a:endParaRPr>
          </a:p>
          <a:p>
            <a:pPr marL="0" indent="0">
              <a:lnSpc>
                <a:spcPct val="100000"/>
              </a:lnSpc>
              <a:spcBef>
                <a:spcPts val="638"/>
              </a:spcBef>
              <a:buSzPct val="45000"/>
            </a:pPr>
            <a:r>
              <a:rPr lang="en-US" sz="2400" noProof="0" dirty="0"/>
              <a:t>Kroger Manufacturing</a:t>
            </a:r>
          </a:p>
          <a:p>
            <a:pPr marL="342900" indent="-3429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2000" dirty="0"/>
              <a:t>Maintenance Business Unit Leader</a:t>
            </a:r>
          </a:p>
          <a:p>
            <a:pPr marL="342900" indent="-3429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2000" noProof="0" dirty="0"/>
              <a:t>Operations Supervisor </a:t>
            </a:r>
          </a:p>
          <a:p>
            <a:pPr marL="0" indent="0">
              <a:lnSpc>
                <a:spcPct val="100000"/>
              </a:lnSpc>
              <a:spcBef>
                <a:spcPts val="638"/>
              </a:spcBef>
              <a:buSzPct val="45000"/>
            </a:pPr>
            <a:r>
              <a:rPr lang="en-US" sz="2400" noProof="0" dirty="0"/>
              <a:t>Fanuc America Corp. – Robotics Division</a:t>
            </a:r>
          </a:p>
          <a:p>
            <a:pPr marL="342900" indent="-3429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2000" dirty="0"/>
              <a:t>District Sales Manager</a:t>
            </a:r>
          </a:p>
          <a:p>
            <a:pPr marL="0" indent="0">
              <a:lnSpc>
                <a:spcPct val="100000"/>
              </a:lnSpc>
              <a:spcBef>
                <a:spcPts val="638"/>
              </a:spcBef>
              <a:buSzPct val="45000"/>
            </a:pPr>
            <a:endParaRPr lang="en-US" sz="2800" noProof="0" dirty="0"/>
          </a:p>
          <a:p>
            <a:pPr marL="0" indent="0">
              <a:lnSpc>
                <a:spcPct val="100000"/>
              </a:lnSpc>
              <a:spcBef>
                <a:spcPts val="638"/>
              </a:spcBef>
              <a:buSzPct val="45000"/>
            </a:pPr>
            <a:endParaRPr lang="en-US" sz="3200" noProof="0" dirty="0"/>
          </a:p>
        </p:txBody>
      </p:sp>
      <p:sp>
        <p:nvSpPr>
          <p:cNvPr id="14339" name="Text Box 3">
            <a:extLst>
              <a:ext uri="{FF2B5EF4-FFF2-40B4-BE49-F238E27FC236}">
                <a16:creationId xmlns:a16="http://schemas.microsoft.com/office/drawing/2014/main" id="{3661CE3E-3A43-A661-2547-31B2812BD7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fld id="{E448B3A0-FA45-4516-AEC6-30F467E5A2C0}" type="slidenum">
              <a:rPr lang="en-US" noProof="0">
                <a:cs typeface="Lucida Sans Unicode" panose="020B0602030504020204" pitchFamily="34" charset="0"/>
              </a:rPr>
              <a:pPr hangingPunct="1">
                <a:lnSpc>
                  <a:spcPct val="100000"/>
                </a:lnSpc>
                <a:buClrTx/>
                <a:buFontTx/>
                <a:buNone/>
              </a:pPr>
              <a:t>48</a:t>
            </a:fld>
            <a:endParaRPr lang="en-US" noProof="0"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896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C7BAE6-F15D-6040-F949-35FB868766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>
            <a:extLst>
              <a:ext uri="{FF2B5EF4-FFF2-40B4-BE49-F238E27FC236}">
                <a16:creationId xmlns:a16="http://schemas.microsoft.com/office/drawing/2014/main" id="{F13DF4AA-686E-7A8D-4402-620DB8A133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382000" cy="1143000"/>
          </a:xfrm>
          <a:ln/>
        </p:spPr>
        <p:txBody>
          <a:bodyPr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noProof="0" dirty="0"/>
              <a:t>How did I get started in robotics?</a:t>
            </a:r>
          </a:p>
        </p:txBody>
      </p:sp>
      <p:sp>
        <p:nvSpPr>
          <p:cNvPr id="13314" name="Text Box 2">
            <a:extLst>
              <a:ext uri="{FF2B5EF4-FFF2-40B4-BE49-F238E27FC236}">
                <a16:creationId xmlns:a16="http://schemas.microsoft.com/office/drawing/2014/main" id="{9A59A32F-3A15-1FA6-2C5D-F5B5F9C718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600201"/>
            <a:ext cx="82296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34963" indent="-334963"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35013" indent="-277813"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38"/>
              </a:spcBef>
              <a:buSzPct val="45000"/>
            </a:pPr>
            <a:r>
              <a:rPr lang="en-US" sz="3200" noProof="0" dirty="0"/>
              <a:t>Manhattan College</a:t>
            </a:r>
          </a:p>
          <a:p>
            <a:pPr marL="457200" indent="-4572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2800" dirty="0"/>
              <a:t>Senior project</a:t>
            </a:r>
            <a:endParaRPr lang="en-US" sz="2400" noProof="0" dirty="0"/>
          </a:p>
          <a:p>
            <a:pPr marL="0" indent="0">
              <a:lnSpc>
                <a:spcPct val="100000"/>
              </a:lnSpc>
              <a:spcBef>
                <a:spcPts val="638"/>
              </a:spcBef>
              <a:buSzPct val="45000"/>
            </a:pPr>
            <a:endParaRPr lang="en-US" sz="3200" dirty="0"/>
          </a:p>
          <a:p>
            <a:pPr marL="0" indent="0">
              <a:lnSpc>
                <a:spcPct val="100000"/>
              </a:lnSpc>
              <a:spcBef>
                <a:spcPts val="638"/>
              </a:spcBef>
              <a:buSzPct val="45000"/>
            </a:pPr>
            <a:endParaRPr lang="en-US" sz="3200" noProof="0" dirty="0"/>
          </a:p>
          <a:p>
            <a:pPr marL="0" indent="0">
              <a:lnSpc>
                <a:spcPct val="100000"/>
              </a:lnSpc>
              <a:spcBef>
                <a:spcPts val="638"/>
              </a:spcBef>
              <a:buSzPct val="45000"/>
            </a:pPr>
            <a:endParaRPr lang="en-US" sz="3200" dirty="0"/>
          </a:p>
          <a:p>
            <a:pPr marL="0" indent="0">
              <a:lnSpc>
                <a:spcPct val="100000"/>
              </a:lnSpc>
              <a:spcBef>
                <a:spcPts val="638"/>
              </a:spcBef>
              <a:buSzPct val="45000"/>
            </a:pPr>
            <a:r>
              <a:rPr lang="en-US" sz="3200" noProof="0" dirty="0"/>
              <a:t>Ohio State University</a:t>
            </a:r>
          </a:p>
          <a:p>
            <a:pPr marL="457200" indent="-4572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2400" noProof="0" dirty="0"/>
              <a:t>Robot kinematics / motion control</a:t>
            </a:r>
          </a:p>
        </p:txBody>
      </p:sp>
      <p:sp>
        <p:nvSpPr>
          <p:cNvPr id="13315" name="Text Box 3">
            <a:extLst>
              <a:ext uri="{FF2B5EF4-FFF2-40B4-BE49-F238E27FC236}">
                <a16:creationId xmlns:a16="http://schemas.microsoft.com/office/drawing/2014/main" id="{2C8416FF-0112-5B28-A70E-BD404481D3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fld id="{19D7AFB2-D92D-4F2F-BC77-421449A994F3}" type="slidenum">
              <a:rPr lang="en-US" noProof="0">
                <a:cs typeface="Lucida Sans Unicode" panose="020B0602030504020204" pitchFamily="34" charset="0"/>
              </a:rPr>
              <a:pPr hangingPunct="1">
                <a:lnSpc>
                  <a:spcPct val="100000"/>
                </a:lnSpc>
                <a:buClrTx/>
                <a:buFontTx/>
                <a:buNone/>
              </a:pPr>
              <a:t>49</a:t>
            </a:fld>
            <a:endParaRPr lang="en-US" noProof="0">
              <a:cs typeface="Lucida Sans Unicode" panose="020B0602030504020204" pitchFamily="34" charset="0"/>
            </a:endParaRPr>
          </a:p>
        </p:txBody>
      </p:sp>
      <p:pic>
        <p:nvPicPr>
          <p:cNvPr id="3" name="Picture 2" descr="A machine with wires on a table&#10;&#10;AI-generated content may be incorrect.">
            <a:extLst>
              <a:ext uri="{FF2B5EF4-FFF2-40B4-BE49-F238E27FC236}">
                <a16:creationId xmlns:a16="http://schemas.microsoft.com/office/drawing/2014/main" id="{04596335-0EC6-8F4F-38C6-C5F896945D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800" y="2209800"/>
            <a:ext cx="4114800" cy="1979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915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/>
          <p:cNvSpPr>
            <a:spLocks noGrp="1" noChangeArrowheads="1"/>
          </p:cNvSpPr>
          <p:nvPr>
            <p:ph type="title"/>
          </p:nvPr>
        </p:nvSpPr>
        <p:spPr>
          <a:xfrm>
            <a:off x="1371600" y="290586"/>
            <a:ext cx="6970860" cy="807964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noProof="0" dirty="0"/>
              <a:t>Industrial robot companies</a:t>
            </a:r>
          </a:p>
        </p:txBody>
      </p:sp>
      <p:graphicFrame>
        <p:nvGraphicFramePr>
          <p:cNvPr id="19458" name="Object 2"/>
          <p:cNvGraphicFramePr>
            <a:graphicFrameLocks noChangeAspect="1"/>
          </p:cNvGraphicFramePr>
          <p:nvPr/>
        </p:nvGraphicFramePr>
        <p:xfrm>
          <a:off x="457200" y="1600200"/>
          <a:ext cx="3565525" cy="452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4507280" imgH="7972920" progId="">
                  <p:embed/>
                </p:oleObj>
              </mc:Choice>
              <mc:Fallback>
                <p:oleObj r:id="rId3" imgW="14507280" imgH="7972920" progId="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600200"/>
                        <a:ext cx="3565525" cy="45212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59" name="Text Box 3"/>
          <p:cNvSpPr txBox="1">
            <a:spLocks noChangeArrowheads="1"/>
          </p:cNvSpPr>
          <p:nvPr/>
        </p:nvSpPr>
        <p:spPr bwMode="auto">
          <a:xfrm>
            <a:off x="457200" y="1766888"/>
            <a:ext cx="3352800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4313" indent="-214313"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42900" indent="-342900">
              <a:buSzPct val="45000"/>
              <a:buFont typeface="Wingdings" panose="05000000000000000000" pitchFamily="2" charset="2"/>
              <a:buChar char="Ø"/>
            </a:pPr>
            <a:r>
              <a:rPr lang="en-US" sz="2400" noProof="0" dirty="0"/>
              <a:t>Fanuc</a:t>
            </a:r>
          </a:p>
          <a:p>
            <a:pPr marL="342900" indent="-342900">
              <a:buSzPct val="45000"/>
              <a:buFont typeface="Wingdings" panose="05000000000000000000" pitchFamily="2" charset="2"/>
              <a:buChar char="Ø"/>
            </a:pPr>
            <a:r>
              <a:rPr lang="en-US" sz="2400" dirty="0"/>
              <a:t>Yaskawa Motoman</a:t>
            </a:r>
          </a:p>
          <a:p>
            <a:pPr marL="342900" indent="-342900">
              <a:buSzPct val="45000"/>
              <a:buFont typeface="Wingdings" panose="05000000000000000000" pitchFamily="2" charset="2"/>
              <a:buChar char="Ø"/>
            </a:pPr>
            <a:r>
              <a:rPr lang="en-US" sz="2400" noProof="0" dirty="0"/>
              <a:t>ABB</a:t>
            </a:r>
          </a:p>
          <a:p>
            <a:pPr marL="342900" indent="-342900">
              <a:buSzPct val="45000"/>
              <a:buFont typeface="Wingdings" panose="05000000000000000000" pitchFamily="2" charset="2"/>
              <a:buChar char="Ø"/>
            </a:pPr>
            <a:r>
              <a:rPr lang="en-US" sz="2400" dirty="0"/>
              <a:t>Kuka</a:t>
            </a:r>
            <a:r>
              <a:rPr lang="en-US" sz="2400" noProof="0" dirty="0"/>
              <a:t> </a:t>
            </a:r>
          </a:p>
          <a:p>
            <a:pPr marL="342900" indent="-342900">
              <a:buSzPct val="45000"/>
              <a:buFont typeface="Wingdings" panose="05000000000000000000" pitchFamily="2" charset="2"/>
              <a:buChar char="Ø"/>
            </a:pPr>
            <a:r>
              <a:rPr lang="en-US" sz="2400" dirty="0"/>
              <a:t>Kawasaki</a:t>
            </a:r>
          </a:p>
          <a:p>
            <a:pPr marL="342900" indent="-342900">
              <a:buSzPct val="45000"/>
              <a:buFont typeface="Wingdings" panose="05000000000000000000" pitchFamily="2" charset="2"/>
              <a:buChar char="Ø"/>
            </a:pPr>
            <a:r>
              <a:rPr lang="en-US" sz="2400" dirty="0"/>
              <a:t>Epson</a:t>
            </a:r>
          </a:p>
          <a:p>
            <a:pPr marL="342900" indent="-342900">
              <a:buSzPct val="45000"/>
              <a:buFont typeface="Wingdings" panose="05000000000000000000" pitchFamily="2" charset="2"/>
              <a:buChar char="Ø"/>
            </a:pPr>
            <a:r>
              <a:rPr lang="en-US" sz="2400" dirty="0"/>
              <a:t>Yamaha</a:t>
            </a:r>
          </a:p>
          <a:p>
            <a:pPr marL="342900" indent="-342900">
              <a:buSzPct val="45000"/>
              <a:buFont typeface="Wingdings" panose="05000000000000000000" pitchFamily="2" charset="2"/>
              <a:buChar char="Ø"/>
            </a:pPr>
            <a:r>
              <a:rPr lang="en-US" sz="2400" dirty="0"/>
              <a:t>Denso</a:t>
            </a:r>
          </a:p>
          <a:p>
            <a:pPr marL="342900" indent="-342900">
              <a:buSzPct val="45000"/>
              <a:buFont typeface="Wingdings" panose="05000000000000000000" pitchFamily="2" charset="2"/>
              <a:buChar char="Ø"/>
            </a:pPr>
            <a:r>
              <a:rPr lang="en-US" sz="2400" dirty="0"/>
              <a:t>Omron</a:t>
            </a:r>
          </a:p>
          <a:p>
            <a:pPr marL="342900" indent="-342900">
              <a:buSzPct val="45000"/>
              <a:buFont typeface="Wingdings" panose="05000000000000000000" pitchFamily="2" charset="2"/>
              <a:buChar char="Ø"/>
            </a:pPr>
            <a:r>
              <a:rPr lang="en-US" sz="2400" dirty="0"/>
              <a:t>Mitsubishi</a:t>
            </a:r>
          </a:p>
          <a:p>
            <a:pPr marL="342900" indent="-342900">
              <a:buSzPct val="45000"/>
              <a:buFont typeface="Wingdings" panose="05000000000000000000" pitchFamily="2" charset="2"/>
              <a:buChar char="Ø"/>
            </a:pPr>
            <a:r>
              <a:rPr lang="en-US" sz="2400" dirty="0"/>
              <a:t>Nachi</a:t>
            </a:r>
          </a:p>
          <a:p>
            <a:pPr marL="342900" indent="-342900">
              <a:buSzPct val="45000"/>
              <a:buFont typeface="Wingdings" panose="05000000000000000000" pitchFamily="2" charset="2"/>
              <a:buChar char="Ø"/>
            </a:pPr>
            <a:r>
              <a:rPr lang="en-US" sz="2400" noProof="0" dirty="0"/>
              <a:t>And many more…</a:t>
            </a:r>
          </a:p>
          <a:p>
            <a:pPr>
              <a:buSzPct val="45000"/>
              <a:buFont typeface="Wingdings" panose="05000000000000000000" pitchFamily="2" charset="2"/>
              <a:buChar char=""/>
            </a:pPr>
            <a:endParaRPr lang="en-US" sz="2400" noProof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91697CD-C237-3C77-C233-7515CA9D0B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9197" y="4572000"/>
            <a:ext cx="2953229" cy="1653953"/>
          </a:xfrm>
          <a:prstGeom prst="rect">
            <a:avLst/>
          </a:prstGeom>
        </p:spPr>
      </p:pic>
      <p:pic>
        <p:nvPicPr>
          <p:cNvPr id="19494" name="Picture 38" descr="Motoman GP12 industrial robot">
            <a:extLst>
              <a:ext uri="{FF2B5EF4-FFF2-40B4-BE49-F238E27FC236}">
                <a16:creationId xmlns:a16="http://schemas.microsoft.com/office/drawing/2014/main" id="{1F010985-43AE-FC6C-D294-7B9CD5000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400" y="2505075"/>
            <a:ext cx="1847850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96" name="Picture 40" descr="M2000 Lifting C8 Corvette">
            <a:extLst>
              <a:ext uri="{FF2B5EF4-FFF2-40B4-BE49-F238E27FC236}">
                <a16:creationId xmlns:a16="http://schemas.microsoft.com/office/drawing/2014/main" id="{48E195C1-D2CC-EBF8-77EA-3DD0C11AF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8167" y="1766888"/>
            <a:ext cx="2571750" cy="257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D45652-A13B-308A-B873-EDB7F23445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>
            <a:extLst>
              <a:ext uri="{FF2B5EF4-FFF2-40B4-BE49-F238E27FC236}">
                <a16:creationId xmlns:a16="http://schemas.microsoft.com/office/drawing/2014/main" id="{A5BF3621-2F66-C44E-6AC0-0F129927AB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noProof="0" dirty="0"/>
              <a:t>Robotics judge/coach/mentor</a:t>
            </a:r>
          </a:p>
        </p:txBody>
      </p:sp>
      <p:sp>
        <p:nvSpPr>
          <p:cNvPr id="13314" name="Text Box 2">
            <a:extLst>
              <a:ext uri="{FF2B5EF4-FFF2-40B4-BE49-F238E27FC236}">
                <a16:creationId xmlns:a16="http://schemas.microsoft.com/office/drawing/2014/main" id="{AA4A077A-B20C-0928-B87B-1D21A8A7FE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600200"/>
            <a:ext cx="8229600" cy="4495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334963" indent="-334963"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 marL="735013" indent="-277813"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334963" algn="l"/>
                <a:tab pos="792163" algn="l"/>
                <a:tab pos="1249363" algn="l"/>
                <a:tab pos="1706563" algn="l"/>
                <a:tab pos="2163763" algn="l"/>
                <a:tab pos="2620963" algn="l"/>
                <a:tab pos="3078163" algn="l"/>
                <a:tab pos="3535363" algn="l"/>
                <a:tab pos="3992563" algn="l"/>
                <a:tab pos="4449763" algn="l"/>
                <a:tab pos="4906963" algn="l"/>
                <a:tab pos="5364163" algn="l"/>
                <a:tab pos="5821363" algn="l"/>
                <a:tab pos="6278563" algn="l"/>
                <a:tab pos="6735763" algn="l"/>
                <a:tab pos="7192963" algn="l"/>
                <a:tab pos="7650163" algn="l"/>
                <a:tab pos="8107363" algn="l"/>
                <a:tab pos="8564563" algn="l"/>
                <a:tab pos="9021763" algn="l"/>
                <a:tab pos="947896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638"/>
              </a:spcBef>
              <a:buSzPct val="45000"/>
            </a:pPr>
            <a:r>
              <a:rPr lang="en-US" sz="3200" noProof="0" dirty="0"/>
              <a:t>FIRST Robotics</a:t>
            </a:r>
          </a:p>
          <a:p>
            <a:pPr marL="457200" indent="-457200">
              <a:lnSpc>
                <a:spcPct val="100000"/>
              </a:lnSpc>
              <a:spcBef>
                <a:spcPts val="563"/>
              </a:spcBef>
              <a:buSzPct val="75000"/>
              <a:buFont typeface="Wingdings" panose="05000000000000000000" pitchFamily="2" charset="2"/>
              <a:buChar char="Ø"/>
            </a:pPr>
            <a:r>
              <a:rPr lang="en-US" sz="2400" noProof="0" dirty="0"/>
              <a:t>2008 - 2011 FLL/FTC Competition Judge/Inspector</a:t>
            </a:r>
          </a:p>
          <a:p>
            <a:pPr marL="457200" indent="-457200">
              <a:lnSpc>
                <a:spcPct val="100000"/>
              </a:lnSpc>
              <a:spcBef>
                <a:spcPts val="563"/>
              </a:spcBef>
              <a:buSzPct val="75000"/>
              <a:buFont typeface="Wingdings" panose="05000000000000000000" pitchFamily="2" charset="2"/>
              <a:buChar char="Ø"/>
            </a:pPr>
            <a:r>
              <a:rPr lang="en-US" sz="2400" dirty="0"/>
              <a:t>2012 - 2016 FTC Coach St. Henry HS Erlanger</a:t>
            </a:r>
            <a:endParaRPr lang="en-US" sz="2400" noProof="0" dirty="0"/>
          </a:p>
          <a:p>
            <a:pPr marL="0" indent="0">
              <a:lnSpc>
                <a:spcPct val="100000"/>
              </a:lnSpc>
              <a:spcBef>
                <a:spcPts val="638"/>
              </a:spcBef>
              <a:buSzPct val="45000"/>
            </a:pPr>
            <a:r>
              <a:rPr lang="en-US" noProof="0" dirty="0"/>
              <a:t>   </a:t>
            </a:r>
          </a:p>
          <a:p>
            <a:pPr marL="0" indent="0">
              <a:lnSpc>
                <a:spcPct val="100000"/>
              </a:lnSpc>
              <a:spcBef>
                <a:spcPts val="638"/>
              </a:spcBef>
              <a:buSzPct val="45000"/>
            </a:pPr>
            <a:r>
              <a:rPr lang="en-US" sz="3200" noProof="0" dirty="0"/>
              <a:t>VEX Robotics</a:t>
            </a:r>
          </a:p>
          <a:p>
            <a:pPr marL="457200" indent="-4572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2400" dirty="0"/>
              <a:t>2016 - 2019 VRC Coach St. Henry HS </a:t>
            </a:r>
          </a:p>
          <a:p>
            <a:pPr marL="457200" indent="-4572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2400" dirty="0"/>
              <a:t>2016 - 2019 VEX IQ Coach St. Paul School Florence</a:t>
            </a:r>
          </a:p>
          <a:p>
            <a:pPr marL="457200" indent="-457200">
              <a:lnSpc>
                <a:spcPct val="100000"/>
              </a:lnSpc>
              <a:spcBef>
                <a:spcPts val="638"/>
              </a:spcBef>
              <a:buSzPct val="45000"/>
              <a:buFont typeface="Wingdings" panose="05000000000000000000" pitchFamily="2" charset="2"/>
              <a:buChar char="Ø"/>
            </a:pPr>
            <a:r>
              <a:rPr lang="en-US" sz="2400" dirty="0"/>
              <a:t>2019 – 2025 VRC Mentor Covington Catholic</a:t>
            </a:r>
          </a:p>
          <a:p>
            <a:pPr marL="0" indent="0">
              <a:lnSpc>
                <a:spcPct val="100000"/>
              </a:lnSpc>
              <a:spcBef>
                <a:spcPts val="638"/>
              </a:spcBef>
              <a:buSzPct val="45000"/>
            </a:pPr>
            <a:endParaRPr lang="en-US" sz="2800" dirty="0"/>
          </a:p>
        </p:txBody>
      </p:sp>
      <p:sp>
        <p:nvSpPr>
          <p:cNvPr id="13315" name="Text Box 3">
            <a:extLst>
              <a:ext uri="{FF2B5EF4-FFF2-40B4-BE49-F238E27FC236}">
                <a16:creationId xmlns:a16="http://schemas.microsoft.com/office/drawing/2014/main" id="{7AD6519F-8A17-AE11-C539-3C37A112B2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fld id="{19D7AFB2-D92D-4F2F-BC77-421449A994F3}" type="slidenum">
              <a:rPr lang="en-US" noProof="0">
                <a:cs typeface="Lucida Sans Unicode" panose="020B0602030504020204" pitchFamily="34" charset="0"/>
              </a:rPr>
              <a:pPr hangingPunct="1">
                <a:lnSpc>
                  <a:spcPct val="100000"/>
                </a:lnSpc>
                <a:buClrTx/>
                <a:buFontTx/>
                <a:buNone/>
              </a:pPr>
              <a:t>50</a:t>
            </a:fld>
            <a:endParaRPr lang="en-US" noProof="0"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06510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92FB58-ACC5-98A1-BC9C-8B581E0333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539F94FF-871F-BBC0-7217-6F776BB05B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4400" noProof="0" dirty="0"/>
              <a:t>VEX/RECF Sponsors</a:t>
            </a:r>
            <a:endParaRPr lang="en-US" noProof="0" dirty="0"/>
          </a:p>
        </p:txBody>
      </p:sp>
      <p:sp>
        <p:nvSpPr>
          <p:cNvPr id="39938" name="Text Box 2">
            <a:extLst>
              <a:ext uri="{FF2B5EF4-FFF2-40B4-BE49-F238E27FC236}">
                <a16:creationId xmlns:a16="http://schemas.microsoft.com/office/drawing/2014/main" id="{47CF800D-9D27-5EEA-60E8-DDA760C2F0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4660" y="5565233"/>
            <a:ext cx="5125340" cy="600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>
              <a:lnSpc>
                <a:spcPct val="100000"/>
              </a:lnSpc>
              <a:spcBef>
                <a:spcPts val="638"/>
              </a:spcBef>
              <a:buClrTx/>
              <a:buFontTx/>
              <a:buNone/>
            </a:pPr>
            <a:r>
              <a:rPr lang="en-US" sz="2000" noProof="0" dirty="0">
                <a:hlinkClick r:id="rId3"/>
              </a:rPr>
              <a:t>https://recf.org/about-us/our-partners/</a:t>
            </a:r>
            <a:endParaRPr lang="en-US" sz="2000" noProof="0" dirty="0"/>
          </a:p>
          <a:p>
            <a:pPr>
              <a:lnSpc>
                <a:spcPct val="100000"/>
              </a:lnSpc>
              <a:spcBef>
                <a:spcPts val="638"/>
              </a:spcBef>
              <a:buClrTx/>
              <a:buFontTx/>
              <a:buNone/>
            </a:pPr>
            <a:endParaRPr lang="en-US" sz="3200" noProof="0" dirty="0"/>
          </a:p>
        </p:txBody>
      </p:sp>
      <p:sp>
        <p:nvSpPr>
          <p:cNvPr id="39939" name="Text Box 3">
            <a:extLst>
              <a:ext uri="{FF2B5EF4-FFF2-40B4-BE49-F238E27FC236}">
                <a16:creationId xmlns:a16="http://schemas.microsoft.com/office/drawing/2014/main" id="{EDA7C454-4FF5-E875-B121-E2B807CF9F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fld id="{C911978D-2AEB-4942-9435-7DCCD4E9B3A0}" type="slidenum">
              <a:rPr lang="en-US" noProof="0">
                <a:cs typeface="Lucida Sans Unicode" panose="020B0602030504020204" pitchFamily="34" charset="0"/>
              </a:rPr>
              <a:pPr hangingPunct="1">
                <a:lnSpc>
                  <a:spcPct val="100000"/>
                </a:lnSpc>
                <a:buClrTx/>
                <a:buFontTx/>
                <a:buNone/>
              </a:pPr>
              <a:t>51</a:t>
            </a:fld>
            <a:endParaRPr lang="en-US" noProof="0">
              <a:cs typeface="Lucida Sans Unicode" panose="020B0602030504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7CDCE32-6EDB-B434-1182-D1174E33B5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4111" y="992471"/>
            <a:ext cx="3315163" cy="445832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0999EF-DFD5-5D67-AF5B-DA7DDDA5AE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3926" y="975379"/>
            <a:ext cx="3285964" cy="4459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8492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622C8-278C-D077-1D04-AC3AAB5D3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Fanuc CRX-5iA Robot Demo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5D4DF5-5443-CDB0-AE21-189A35A52D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794" y="1600200"/>
            <a:ext cx="5727406" cy="4419600"/>
          </a:xfrm>
        </p:spPr>
        <p:txBody>
          <a:bodyPr/>
          <a:lstStyle/>
          <a:p>
            <a:r>
              <a:rPr lang="en-US" sz="2800" dirty="0"/>
              <a:t>Robot type: Cobot</a:t>
            </a:r>
          </a:p>
          <a:p>
            <a:r>
              <a:rPr lang="en-US" sz="2800" dirty="0"/>
              <a:t>Axes: 6</a:t>
            </a:r>
          </a:p>
          <a:p>
            <a:r>
              <a:rPr lang="en-US" sz="2800" dirty="0"/>
              <a:t>Reach: 994 mm (39”)</a:t>
            </a:r>
          </a:p>
          <a:p>
            <a:r>
              <a:rPr lang="en-US" sz="2800" dirty="0"/>
              <a:t>Payload: 5 kg (11 lb.)</a:t>
            </a:r>
          </a:p>
          <a:p>
            <a:endParaRPr lang="en-US" sz="2800" dirty="0"/>
          </a:p>
          <a:p>
            <a:endParaRPr lang="en-US" sz="2800" dirty="0"/>
          </a:p>
          <a:p>
            <a:r>
              <a:rPr lang="en-US" sz="2400" dirty="0"/>
              <a:t>Online basic training modules: https://crx.fanucamerica.com/training </a:t>
            </a:r>
          </a:p>
        </p:txBody>
      </p:sp>
      <p:pic>
        <p:nvPicPr>
          <p:cNvPr id="33796" name="Picture 4" descr="CRX-5iA Collaborative Robot">
            <a:extLst>
              <a:ext uri="{FF2B5EF4-FFF2-40B4-BE49-F238E27FC236}">
                <a16:creationId xmlns:a16="http://schemas.microsoft.com/office/drawing/2014/main" id="{E987E41D-2B09-F64A-EA1C-DB2F4DFC50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7400" y="1376215"/>
            <a:ext cx="27432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851439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CF3E52-EA4B-B5B1-C4D9-F131B630DD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>
            <a:extLst>
              <a:ext uri="{FF2B5EF4-FFF2-40B4-BE49-F238E27FC236}">
                <a16:creationId xmlns:a16="http://schemas.microsoft.com/office/drawing/2014/main" id="{331FBDA2-C32E-C4D5-46D5-C1280D674A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/>
        </p:spPr>
        <p:txBody>
          <a:bodyPr/>
          <a:lstStyle/>
          <a:p>
            <a:pPr algn="ctr">
              <a:lnSpc>
                <a:spcPct val="100000"/>
              </a:lnSpc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noProof="0"/>
              <a:t>Questions??? </a:t>
            </a:r>
          </a:p>
        </p:txBody>
      </p:sp>
      <p:sp>
        <p:nvSpPr>
          <p:cNvPr id="39939" name="Text Box 3">
            <a:extLst>
              <a:ext uri="{FF2B5EF4-FFF2-40B4-BE49-F238E27FC236}">
                <a16:creationId xmlns:a16="http://schemas.microsoft.com/office/drawing/2014/main" id="{069DF6E7-96E1-A3DB-400B-6CE855BA14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buClrTx/>
              <a:buFontTx/>
              <a:buNone/>
            </a:pPr>
            <a:fld id="{C911978D-2AEB-4942-9435-7DCCD4E9B3A0}" type="slidenum">
              <a:rPr lang="en-US" noProof="0">
                <a:cs typeface="Lucida Sans Unicode" panose="020B0602030504020204" pitchFamily="34" charset="0"/>
              </a:rPr>
              <a:pPr hangingPunct="1">
                <a:lnSpc>
                  <a:spcPct val="100000"/>
                </a:lnSpc>
                <a:buClrTx/>
                <a:buFontTx/>
                <a:buNone/>
              </a:pPr>
              <a:t>53</a:t>
            </a:fld>
            <a:endParaRPr lang="en-US" noProof="0">
              <a:cs typeface="Lucida Sans Unicode" panose="020B0602030504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83E077-2DD4-EC17-2396-C92912ACC4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682" y="1676400"/>
            <a:ext cx="4862827" cy="3204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470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AA93A9-74B7-D2EA-9CBA-18FC46669A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noProof="0"/>
              <a:t>Contact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7A4E94-72C8-C77E-4F3E-3F7D295C3F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noProof="0" dirty="0"/>
              <a:t>Steve Bolin – Bolin Robotics</a:t>
            </a:r>
          </a:p>
          <a:p>
            <a:r>
              <a:rPr lang="en-US" sz="2400" b="0" i="0" dirty="0">
                <a:effectLst/>
              </a:rPr>
              <a:t>www.linkedin.com/in/stevebolin302 </a:t>
            </a:r>
          </a:p>
          <a:p>
            <a:r>
              <a:rPr lang="en-US" sz="2400" noProof="0" dirty="0"/>
              <a:t>BolinRobotics.com</a:t>
            </a:r>
            <a:endParaRPr lang="en-US" sz="2400" b="0" i="0" dirty="0">
              <a:effectLst/>
            </a:endParaRPr>
          </a:p>
          <a:p>
            <a:r>
              <a:rPr lang="en-US" sz="1200" noProof="0" dirty="0"/>
              <a:t>   </a:t>
            </a:r>
            <a:endParaRPr lang="en-US" noProof="0" dirty="0"/>
          </a:p>
          <a:p>
            <a:r>
              <a:rPr lang="en-US" sz="2800" dirty="0"/>
              <a:t>Matt Schroff - Fanuc Robotics</a:t>
            </a:r>
            <a:endParaRPr lang="en-US" sz="2800" noProof="0" dirty="0"/>
          </a:p>
          <a:p>
            <a:r>
              <a:rPr lang="en-US" sz="2400" dirty="0"/>
              <a:t>https://www.linkedin.com/in/mattschroff/ </a:t>
            </a:r>
          </a:p>
          <a:p>
            <a:r>
              <a:rPr lang="en-US" sz="2400" noProof="0" dirty="0"/>
              <a:t>https://www.fanucamerica.com/products/robots </a:t>
            </a:r>
          </a:p>
          <a:p>
            <a:endParaRPr lang="en-US" sz="2400" noProof="0" dirty="0"/>
          </a:p>
        </p:txBody>
      </p:sp>
    </p:spTree>
    <p:extLst>
      <p:ext uri="{BB962C8B-B14F-4D97-AF65-F5344CB8AC3E}">
        <p14:creationId xmlns:p14="http://schemas.microsoft.com/office/powerpoint/2010/main" val="264015629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and black sign&#10;&#10;AI-generated content may be incorrect.">
            <a:extLst>
              <a:ext uri="{FF2B5EF4-FFF2-40B4-BE49-F238E27FC236}">
                <a16:creationId xmlns:a16="http://schemas.microsoft.com/office/drawing/2014/main" id="{A3D9A207-C45B-424C-D6FD-8A2EFD09B7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1219200"/>
            <a:ext cx="5943600" cy="4188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78836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1D2E4F-B5D1-AABA-217C-CF550D683E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Application videos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51DF4A-4825-FE6C-FE1B-BED80791DB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526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08D23-0EDD-CA7E-446C-1DE7323922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b="1" i="0" dirty="0">
                <a:solidFill>
                  <a:srgbClr val="0F0F0F"/>
                </a:solidFill>
                <a:effectLst/>
                <a:latin typeface="Roboto" panose="02000000000000000000" pitchFamily="2" charset="0"/>
              </a:rPr>
              <a:t>Machine Load Unload Compilation</a:t>
            </a:r>
            <a:br>
              <a:rPr lang="en-US" sz="2800" b="1" i="0" dirty="0">
                <a:solidFill>
                  <a:srgbClr val="0F0F0F"/>
                </a:solidFill>
                <a:effectLst/>
                <a:latin typeface="Roboto" panose="02000000000000000000" pitchFamily="2" charset="0"/>
              </a:rPr>
            </a:br>
            <a:r>
              <a:rPr lang="en-US" sz="2800" b="1" i="0" dirty="0" err="1">
                <a:solidFill>
                  <a:srgbClr val="0F0F0F"/>
                </a:solidFill>
                <a:effectLst/>
                <a:latin typeface="Roboto" panose="02000000000000000000" pitchFamily="2" charset="0"/>
              </a:rPr>
              <a:t>Remtec</a:t>
            </a:r>
            <a:r>
              <a:rPr lang="en-US" sz="2800" b="1" i="0" dirty="0">
                <a:solidFill>
                  <a:srgbClr val="0F0F0F"/>
                </a:solidFill>
                <a:effectLst/>
                <a:latin typeface="Roboto" panose="02000000000000000000" pitchFamily="2" charset="0"/>
              </a:rPr>
              <a:t> Automation</a:t>
            </a:r>
            <a:br>
              <a:rPr lang="en-US" sz="2800" b="1" i="0" dirty="0">
                <a:solidFill>
                  <a:srgbClr val="0F0F0F"/>
                </a:solidFill>
                <a:effectLst/>
                <a:latin typeface="Roboto" panose="02000000000000000000" pitchFamily="2" charset="0"/>
              </a:rPr>
            </a:br>
            <a:endParaRPr lang="en-US" sz="2800" dirty="0"/>
          </a:p>
        </p:txBody>
      </p:sp>
      <p:pic>
        <p:nvPicPr>
          <p:cNvPr id="4" name="Online Media 3" title="Remtec Machine Load Unload Compilation | Remtec Automation">
            <a:hlinkClick r:id="" action="ppaction://media"/>
            <a:extLst>
              <a:ext uri="{FF2B5EF4-FFF2-40B4-BE49-F238E27FC236}">
                <a16:creationId xmlns:a16="http://schemas.microsoft.com/office/drawing/2014/main" id="{316D0969-4C56-587A-F316-8ACEC243D781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66738" y="1600200"/>
            <a:ext cx="7999412" cy="4516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793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D20A42-F65D-1CC4-D850-863A4B042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i="0" dirty="0">
                <a:solidFill>
                  <a:srgbClr val="0F0F0F"/>
                </a:solidFill>
                <a:effectLst/>
                <a:latin typeface="Roboto" panose="02000000000000000000" pitchFamily="2" charset="0"/>
              </a:rPr>
              <a:t>Picking and packing salami snacks</a:t>
            </a:r>
            <a:br>
              <a:rPr lang="en-US" sz="3200" b="1" i="0" dirty="0">
                <a:solidFill>
                  <a:srgbClr val="0F0F0F"/>
                </a:solidFill>
                <a:effectLst/>
                <a:latin typeface="Roboto" panose="02000000000000000000" pitchFamily="2" charset="0"/>
              </a:rPr>
            </a:br>
            <a:r>
              <a:rPr lang="en-US" sz="3200" b="1" i="0" dirty="0">
                <a:solidFill>
                  <a:srgbClr val="0F0F0F"/>
                </a:solidFill>
                <a:effectLst/>
                <a:latin typeface="Roboto" panose="02000000000000000000" pitchFamily="2" charset="0"/>
              </a:rPr>
              <a:t>ABB Robotics</a:t>
            </a:r>
            <a:br>
              <a:rPr lang="en-US" sz="1050" b="1" i="0" dirty="0">
                <a:solidFill>
                  <a:srgbClr val="0F0F0F"/>
                </a:solidFill>
                <a:effectLst/>
                <a:latin typeface="Roboto" panose="02000000000000000000" pitchFamily="2" charset="0"/>
              </a:rPr>
            </a:br>
            <a:endParaRPr lang="en-US" sz="2400" dirty="0"/>
          </a:p>
        </p:txBody>
      </p:sp>
      <p:pic>
        <p:nvPicPr>
          <p:cNvPr id="4" name="Online Media 3" title="ABB Robotics - Picking and packing salami snacks">
            <a:hlinkClick r:id="" action="ppaction://media"/>
            <a:extLst>
              <a:ext uri="{FF2B5EF4-FFF2-40B4-BE49-F238E27FC236}">
                <a16:creationId xmlns:a16="http://schemas.microsoft.com/office/drawing/2014/main" id="{5FD8E5E3-395F-7437-717A-62146C723C55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594152" y="1676400"/>
            <a:ext cx="7946170" cy="448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36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D9ACF-C8A7-5B3D-E396-530670FA4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3200" b="1" dirty="0">
                <a:solidFill>
                  <a:srgbClr val="0F0F0F"/>
                </a:solidFill>
                <a:latin typeface="Roboto" panose="02000000000000000000" pitchFamily="2" charset="0"/>
              </a:rPr>
              <a:t>Grenade </a:t>
            </a:r>
            <a:r>
              <a:rPr lang="en-US" sz="3200" b="1" dirty="0" err="1">
                <a:solidFill>
                  <a:srgbClr val="0F0F0F"/>
                </a:solidFill>
                <a:latin typeface="Roboto" panose="02000000000000000000" pitchFamily="2" charset="0"/>
              </a:rPr>
              <a:t>Fuze</a:t>
            </a:r>
            <a:r>
              <a:rPr lang="en-US" sz="3200" b="1" dirty="0">
                <a:solidFill>
                  <a:srgbClr val="0F0F0F"/>
                </a:solidFill>
                <a:latin typeface="Roboto" panose="02000000000000000000" pitchFamily="2" charset="0"/>
              </a:rPr>
              <a:t> Clip Retrofit</a:t>
            </a:r>
            <a:br>
              <a:rPr lang="en-US" sz="3200" b="1" dirty="0">
                <a:solidFill>
                  <a:srgbClr val="0F0F0F"/>
                </a:solidFill>
                <a:latin typeface="Roboto" panose="02000000000000000000" pitchFamily="2" charset="0"/>
              </a:rPr>
            </a:br>
            <a:r>
              <a:rPr lang="en-US" sz="3200" b="1" dirty="0">
                <a:solidFill>
                  <a:srgbClr val="0F0F0F"/>
                </a:solidFill>
                <a:latin typeface="Roboto" panose="02000000000000000000" pitchFamily="2" charset="0"/>
              </a:rPr>
              <a:t>Kinemetrix</a:t>
            </a:r>
          </a:p>
        </p:txBody>
      </p:sp>
      <p:pic>
        <p:nvPicPr>
          <p:cNvPr id="3" name="Online Media 2" title="Agile Assembly of Hand Grenade Fuzes">
            <a:hlinkClick r:id="" action="ppaction://media"/>
            <a:extLst>
              <a:ext uri="{FF2B5EF4-FFF2-40B4-BE49-F238E27FC236}">
                <a16:creationId xmlns:a16="http://schemas.microsoft.com/office/drawing/2014/main" id="{413B019F-06C7-2B93-210E-D7E1DFDBAADB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38137" y="1408113"/>
            <a:ext cx="8458200" cy="4775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44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808" y="304800"/>
            <a:ext cx="7760384" cy="1447800"/>
          </a:xfrm>
        </p:spPr>
        <p:txBody>
          <a:bodyPr/>
          <a:lstStyle/>
          <a:p>
            <a:pPr algn="ctr"/>
            <a:r>
              <a:rPr lang="en-US" dirty="0"/>
              <a:t>Many types and sizes of </a:t>
            </a:r>
            <a:r>
              <a:rPr lang="en-US" noProof="0" dirty="0"/>
              <a:t> industrial robots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DDC19F-EEE5-AD72-1EA6-52AE857A1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934" y="2057400"/>
            <a:ext cx="7836583" cy="4207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46236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1D0FAC-4AE0-5EC6-D55F-6E294D1C10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1">
            <a:extLst>
              <a:ext uri="{FF2B5EF4-FFF2-40B4-BE49-F238E27FC236}">
                <a16:creationId xmlns:a16="http://schemas.microsoft.com/office/drawing/2014/main" id="{F511A36C-77DD-BE07-FC0B-1BA4A6B5D15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30275" y="212529"/>
            <a:ext cx="7315200" cy="757434"/>
          </a:xfrm>
          <a:ln/>
        </p:spPr>
        <p:txBody>
          <a:bodyPr/>
          <a:lstStyle/>
          <a:p>
            <a:pPr>
              <a:buClrTx/>
              <a:buFontTx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noProof="0" dirty="0"/>
              <a:t>Industrial robot applications</a:t>
            </a:r>
          </a:p>
        </p:txBody>
      </p:sp>
      <p:graphicFrame>
        <p:nvGraphicFramePr>
          <p:cNvPr id="19458" name="Object 2">
            <a:extLst>
              <a:ext uri="{FF2B5EF4-FFF2-40B4-BE49-F238E27FC236}">
                <a16:creationId xmlns:a16="http://schemas.microsoft.com/office/drawing/2014/main" id="{11049D0C-C613-9417-94E5-5B18D29F69C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7200" y="1600200"/>
          <a:ext cx="3565525" cy="4521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14507280" imgH="7972920" progId="">
                  <p:embed/>
                </p:oleObj>
              </mc:Choice>
              <mc:Fallback>
                <p:oleObj r:id="rId3" imgW="14507280" imgH="7972920" progId="">
                  <p:embed/>
                  <p:pic>
                    <p:nvPicPr>
                      <p:cNvPr id="1945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1600200"/>
                        <a:ext cx="3565525" cy="4521200"/>
                      </a:xfrm>
                      <a:prstGeom prst="rect">
                        <a:avLst/>
                      </a:prstGeom>
                      <a:noFill/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59" name="Text Box 3">
            <a:extLst>
              <a:ext uri="{FF2B5EF4-FFF2-40B4-BE49-F238E27FC236}">
                <a16:creationId xmlns:a16="http://schemas.microsoft.com/office/drawing/2014/main" id="{57D7FB9B-BE9C-EC40-A61B-F82164D80A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766888"/>
            <a:ext cx="3130728" cy="3871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4313" indent="-214313"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42900" indent="-342900">
              <a:buSzPct val="45000"/>
              <a:buFont typeface="Wingdings" panose="05000000000000000000" pitchFamily="2" charset="2"/>
              <a:buChar char="Ø"/>
            </a:pPr>
            <a:r>
              <a:rPr lang="en-US" sz="2400" noProof="0" dirty="0"/>
              <a:t>Welding </a:t>
            </a:r>
          </a:p>
          <a:p>
            <a:pPr marL="342900" indent="-342900">
              <a:buSzPct val="45000"/>
              <a:buFont typeface="Wingdings" panose="05000000000000000000" pitchFamily="2" charset="2"/>
              <a:buChar char="Ø"/>
            </a:pPr>
            <a:r>
              <a:rPr lang="en-US" sz="2400" noProof="0" dirty="0"/>
              <a:t>Painting</a:t>
            </a:r>
          </a:p>
          <a:p>
            <a:pPr marL="342900" indent="-342900">
              <a:buSzPct val="45000"/>
              <a:buFont typeface="Wingdings" panose="05000000000000000000" pitchFamily="2" charset="2"/>
              <a:buChar char="Ø"/>
            </a:pPr>
            <a:r>
              <a:rPr lang="en-US" sz="2400" noProof="0" dirty="0"/>
              <a:t>Dispensing</a:t>
            </a:r>
          </a:p>
          <a:p>
            <a:pPr marL="342900" indent="-342900">
              <a:buSzPct val="45000"/>
              <a:buFont typeface="Wingdings" panose="05000000000000000000" pitchFamily="2" charset="2"/>
              <a:buChar char="Ø"/>
            </a:pPr>
            <a:r>
              <a:rPr lang="en-US" sz="2400" noProof="0" dirty="0"/>
              <a:t>Assembling</a:t>
            </a:r>
          </a:p>
          <a:p>
            <a:pPr marL="342900" indent="-342900">
              <a:buSzPct val="45000"/>
              <a:buFont typeface="Wingdings" panose="05000000000000000000" pitchFamily="2" charset="2"/>
              <a:buChar char="Ø"/>
            </a:pPr>
            <a:r>
              <a:rPr lang="en-US" sz="2400" noProof="0" dirty="0"/>
              <a:t>Polishing/Finishing</a:t>
            </a:r>
          </a:p>
          <a:p>
            <a:pPr marL="342900" indent="-342900">
              <a:buSzPct val="45000"/>
              <a:buFont typeface="Wingdings" panose="05000000000000000000" pitchFamily="2" charset="2"/>
              <a:buChar char="Ø"/>
            </a:pPr>
            <a:r>
              <a:rPr lang="en-US" sz="2400" noProof="0" dirty="0"/>
              <a:t>Material Handling</a:t>
            </a:r>
          </a:p>
          <a:p>
            <a:pPr marL="342900" indent="-342900">
              <a:buSzPct val="45000"/>
              <a:buFont typeface="Wingdings" panose="05000000000000000000" pitchFamily="2" charset="2"/>
              <a:buChar char="Ø"/>
            </a:pPr>
            <a:r>
              <a:rPr lang="en-US" sz="2400" noProof="0" dirty="0"/>
              <a:t>Packaging</a:t>
            </a:r>
            <a:endParaRPr lang="en-US" sz="2400" dirty="0"/>
          </a:p>
          <a:p>
            <a:pPr marL="342900" indent="-342900">
              <a:buSzPct val="45000"/>
              <a:buFont typeface="Wingdings" panose="05000000000000000000" pitchFamily="2" charset="2"/>
              <a:buChar char="Ø"/>
            </a:pPr>
            <a:r>
              <a:rPr lang="en-US" sz="2400" noProof="0" dirty="0"/>
              <a:t>Palletizing </a:t>
            </a:r>
          </a:p>
          <a:p>
            <a:pPr marL="342900" indent="-342900">
              <a:buSzPct val="45000"/>
              <a:buFont typeface="Wingdings" panose="05000000000000000000" pitchFamily="2" charset="2"/>
              <a:buChar char="Ø"/>
            </a:pPr>
            <a:r>
              <a:rPr lang="en-US" sz="2400" noProof="0" dirty="0"/>
              <a:t>Machine Loading</a:t>
            </a:r>
          </a:p>
        </p:txBody>
      </p:sp>
      <p:pic>
        <p:nvPicPr>
          <p:cNvPr id="19461" name="Picture 5">
            <a:extLst>
              <a:ext uri="{FF2B5EF4-FFF2-40B4-BE49-F238E27FC236}">
                <a16:creationId xmlns:a16="http://schemas.microsoft.com/office/drawing/2014/main" id="{471E9230-94E3-A09D-6A1C-117496F70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2528" y="4342034"/>
            <a:ext cx="2667000" cy="182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2" name="Picture 6">
            <a:extLst>
              <a:ext uri="{FF2B5EF4-FFF2-40B4-BE49-F238E27FC236}">
                <a16:creationId xmlns:a16="http://schemas.microsoft.com/office/drawing/2014/main" id="{7191B80B-10DE-8B9D-7345-E0D5BEA99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2413221"/>
            <a:ext cx="2895600" cy="192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463" name="Picture 7">
            <a:extLst>
              <a:ext uri="{FF2B5EF4-FFF2-40B4-BE49-F238E27FC236}">
                <a16:creationId xmlns:a16="http://schemas.microsoft.com/office/drawing/2014/main" id="{3AEF9052-2E7D-5BFF-9719-D05106801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64128" y="3970012"/>
            <a:ext cx="24384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1385791-CC95-9AF0-46DC-8F309D1A5E7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50764" y="1478983"/>
            <a:ext cx="2895907" cy="2491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010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2A7BD0-6C13-3789-5433-7DD3374250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6C2B7B-D066-9163-3DAC-447CBA8E53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81001"/>
            <a:ext cx="7015163" cy="838200"/>
          </a:xfrm>
        </p:spPr>
        <p:txBody>
          <a:bodyPr/>
          <a:lstStyle/>
          <a:p>
            <a:pPr algn="ctr"/>
            <a:r>
              <a:rPr lang="en-US" noProof="0" dirty="0"/>
              <a:t>Industrial robot types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94E033DE-48A2-413C-8FA1-F96502124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600200"/>
            <a:ext cx="8229600" cy="32003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4313" indent="-214313"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342900" indent="-342900">
              <a:buSzPct val="45000"/>
              <a:buFont typeface="Wingdings" panose="05000000000000000000" pitchFamily="2" charset="2"/>
              <a:buChar char="Ø"/>
            </a:pPr>
            <a:r>
              <a:rPr lang="en-US" sz="2400" noProof="0" dirty="0">
                <a:solidFill>
                  <a:srgbClr val="00B050"/>
                </a:solidFill>
              </a:rPr>
              <a:t>Articulated</a:t>
            </a:r>
          </a:p>
          <a:p>
            <a:pPr marL="342900" indent="-342900">
              <a:buSzPct val="45000"/>
              <a:buFont typeface="Wingdings" panose="05000000000000000000" pitchFamily="2" charset="2"/>
              <a:buChar char="Ø"/>
            </a:pPr>
            <a:r>
              <a:rPr lang="en-US" sz="2400" noProof="0" dirty="0"/>
              <a:t>Cylindrical</a:t>
            </a:r>
          </a:p>
          <a:p>
            <a:pPr marL="342900" indent="-342900">
              <a:buSzPct val="45000"/>
              <a:buFont typeface="Wingdings" panose="05000000000000000000" pitchFamily="2" charset="2"/>
              <a:buChar char="Ø"/>
            </a:pPr>
            <a:r>
              <a:rPr lang="en-US" sz="2400" dirty="0"/>
              <a:t>Spherical</a:t>
            </a:r>
            <a:endParaRPr lang="en-US" sz="2400" noProof="0" dirty="0"/>
          </a:p>
          <a:p>
            <a:pPr marL="342900" indent="-342900">
              <a:buSzPct val="4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B050"/>
                </a:solidFill>
              </a:rPr>
              <a:t>SCARA</a:t>
            </a:r>
          </a:p>
          <a:p>
            <a:pPr marL="342900" indent="-342900">
              <a:buSzPct val="45000"/>
              <a:buFont typeface="Wingdings" panose="05000000000000000000" pitchFamily="2" charset="2"/>
              <a:buChar char="Ø"/>
            </a:pPr>
            <a:r>
              <a:rPr lang="en-US" sz="2400" noProof="0" dirty="0">
                <a:solidFill>
                  <a:srgbClr val="00B050"/>
                </a:solidFill>
              </a:rPr>
              <a:t>Parallel link / Delta / Spider</a:t>
            </a:r>
          </a:p>
          <a:p>
            <a:pPr marL="342900" indent="-342900">
              <a:buSzPct val="45000"/>
              <a:buFont typeface="Wingdings" panose="05000000000000000000" pitchFamily="2" charset="2"/>
              <a:buChar char="Ø"/>
            </a:pPr>
            <a:r>
              <a:rPr lang="en-US" sz="2400" dirty="0"/>
              <a:t>Cartesian / Linear </a:t>
            </a:r>
            <a:r>
              <a:rPr lang="en-US" sz="2400" noProof="0" dirty="0"/>
              <a:t>/ XYZ / Gantry</a:t>
            </a:r>
          </a:p>
          <a:p>
            <a:pPr marL="342900" indent="-342900">
              <a:buSzPct val="4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B050"/>
                </a:solidFill>
              </a:rPr>
              <a:t>Collaborative [Cobots]</a:t>
            </a:r>
          </a:p>
          <a:p>
            <a:pPr marL="342900" indent="-342900">
              <a:buSzPct val="45000"/>
              <a:buFont typeface="Wingdings" panose="05000000000000000000" pitchFamily="2" charset="2"/>
              <a:buChar char="Ø"/>
            </a:pPr>
            <a:r>
              <a:rPr lang="en-US" sz="2400" dirty="0">
                <a:solidFill>
                  <a:srgbClr val="00B050"/>
                </a:solidFill>
              </a:rPr>
              <a:t>Wheeled / Mobile robots </a:t>
            </a:r>
          </a:p>
          <a:p>
            <a:pPr marL="871537" lvl="1" indent="-342900">
              <a:buSzPct val="45000"/>
              <a:buFont typeface="Wingdings" panose="05000000000000000000" pitchFamily="2" charset="2"/>
              <a:buChar char="Ø"/>
            </a:pPr>
            <a:r>
              <a:rPr lang="en-US" sz="2400" dirty="0"/>
              <a:t>[AMR – autonomous mobile robots]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5E00FCB-2E27-5322-4654-D285EF95D3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1696" y="4952914"/>
            <a:ext cx="8620608" cy="152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4014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A23D32-8687-280C-476A-C33A80DDCE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5E031-3CB2-A1EE-55E3-DEC4AB10F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381001"/>
            <a:ext cx="7015163" cy="838200"/>
          </a:xfrm>
        </p:spPr>
        <p:txBody>
          <a:bodyPr/>
          <a:lstStyle/>
          <a:p>
            <a:pPr algn="ctr"/>
            <a:r>
              <a:rPr lang="en-US" noProof="0" dirty="0"/>
              <a:t>Industrial robot terms</a:t>
            </a:r>
          </a:p>
        </p:txBody>
      </p:sp>
      <p:sp>
        <p:nvSpPr>
          <p:cNvPr id="5" name="Text Box 3">
            <a:extLst>
              <a:ext uri="{FF2B5EF4-FFF2-40B4-BE49-F238E27FC236}">
                <a16:creationId xmlns:a16="http://schemas.microsoft.com/office/drawing/2014/main" id="{5D759BD8-F545-C199-C497-37D41D25B2E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1752600"/>
            <a:ext cx="4114800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 marL="214313" indent="-214313"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214313" algn="l"/>
                <a:tab pos="671513" algn="l"/>
                <a:tab pos="1128713" algn="l"/>
                <a:tab pos="1585913" algn="l"/>
                <a:tab pos="2043113" algn="l"/>
                <a:tab pos="2500313" algn="l"/>
                <a:tab pos="2957513" algn="l"/>
                <a:tab pos="3414713" algn="l"/>
                <a:tab pos="3871913" algn="l"/>
                <a:tab pos="4329113" algn="l"/>
                <a:tab pos="4786313" algn="l"/>
                <a:tab pos="5243513" algn="l"/>
                <a:tab pos="5700713" algn="l"/>
                <a:tab pos="6157913" algn="l"/>
                <a:tab pos="6615113" algn="l"/>
                <a:tab pos="7072313" algn="l"/>
                <a:tab pos="7529513" algn="l"/>
                <a:tab pos="7986713" algn="l"/>
                <a:tab pos="8443913" algn="l"/>
                <a:tab pos="8901113" algn="l"/>
                <a:tab pos="93583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indent="0">
              <a:buSzPct val="45000"/>
            </a:pPr>
            <a:r>
              <a:rPr lang="en-US" sz="2400" dirty="0"/>
              <a:t>Robotics terms:</a:t>
            </a:r>
          </a:p>
          <a:p>
            <a:pPr marL="342900" indent="-342900">
              <a:buSzPct val="45000"/>
              <a:buFont typeface="Wingdings" panose="05000000000000000000" pitchFamily="2" charset="2"/>
              <a:buChar char="Ø"/>
            </a:pPr>
            <a:r>
              <a:rPr lang="en-US" sz="2400" dirty="0"/>
              <a:t>Axes [degrees of freedom]</a:t>
            </a:r>
          </a:p>
          <a:p>
            <a:pPr marL="342900" indent="-342900">
              <a:buSzPct val="45000"/>
              <a:buFont typeface="Wingdings" panose="05000000000000000000" pitchFamily="2" charset="2"/>
              <a:buChar char="Ø"/>
            </a:pPr>
            <a:r>
              <a:rPr lang="en-US" sz="2400" noProof="0" dirty="0"/>
              <a:t>Payload [lifting capacity]</a:t>
            </a:r>
          </a:p>
          <a:p>
            <a:pPr marL="342900" indent="-342900">
              <a:buSzPct val="45000"/>
              <a:buFont typeface="Wingdings" panose="05000000000000000000" pitchFamily="2" charset="2"/>
              <a:buChar char="Ø"/>
            </a:pPr>
            <a:r>
              <a:rPr lang="en-US" sz="2400" dirty="0"/>
              <a:t>Working envelope / workspace [working volume]</a:t>
            </a:r>
            <a:endParaRPr lang="en-US" sz="2400" noProof="0" dirty="0"/>
          </a:p>
          <a:p>
            <a:pPr marL="342900" indent="-342900">
              <a:buSzPct val="45000"/>
              <a:buFont typeface="Wingdings" panose="05000000000000000000" pitchFamily="2" charset="2"/>
              <a:buChar char="Ø"/>
            </a:pPr>
            <a:r>
              <a:rPr lang="en-US" sz="2400" dirty="0"/>
              <a:t>Speed [axis speed, tool speed]</a:t>
            </a:r>
          </a:p>
          <a:p>
            <a:pPr marL="342900" indent="-342900">
              <a:buSzPct val="45000"/>
              <a:buFont typeface="Wingdings" panose="05000000000000000000" pitchFamily="2" charset="2"/>
              <a:buChar char="Ø"/>
            </a:pPr>
            <a:r>
              <a:rPr lang="en-US" sz="2400" noProof="0" dirty="0"/>
              <a:t>Accuracy </a:t>
            </a:r>
          </a:p>
          <a:p>
            <a:pPr marL="342900" indent="-342900">
              <a:buSzPct val="45000"/>
              <a:buFont typeface="Wingdings" panose="05000000000000000000" pitchFamily="2" charset="2"/>
              <a:buChar char="Ø"/>
            </a:pPr>
            <a:r>
              <a:rPr lang="en-US" sz="2400" dirty="0"/>
              <a:t>Repeatability</a:t>
            </a:r>
          </a:p>
          <a:p>
            <a:pPr marL="342900" indent="-342900">
              <a:buSzPct val="45000"/>
              <a:buFont typeface="Wingdings" panose="05000000000000000000" pitchFamily="2" charset="2"/>
              <a:buChar char="Ø"/>
            </a:pPr>
            <a:endParaRPr lang="en-US" sz="2400" noProof="0" dirty="0"/>
          </a:p>
          <a:p>
            <a:pPr>
              <a:buSzPct val="45000"/>
              <a:buFont typeface="Wingdings" panose="05000000000000000000" pitchFamily="2" charset="2"/>
              <a:buChar char=""/>
            </a:pPr>
            <a:endParaRPr lang="en-US" sz="2400" noProof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7CA0A68-755C-CDD0-7054-7290461DA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400" y="1905000"/>
            <a:ext cx="4155544" cy="364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2794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n-US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50496</TotalTime>
  <Words>1462</Words>
  <Application>Microsoft Office PowerPoint</Application>
  <PresentationFormat>On-screen Show (4:3)</PresentationFormat>
  <Paragraphs>403</Paragraphs>
  <Slides>59</Slides>
  <Notes>31</Notes>
  <HiddenSlides>0</HiddenSlides>
  <MMClips>13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59</vt:i4>
      </vt:variant>
    </vt:vector>
  </HeadingPairs>
  <TitlesOfParts>
    <vt:vector size="68" baseType="lpstr">
      <vt:lpstr>Arial</vt:lpstr>
      <vt:lpstr>Century Gothic</vt:lpstr>
      <vt:lpstr>Lucida Sans Unicode</vt:lpstr>
      <vt:lpstr>Roboto</vt:lpstr>
      <vt:lpstr>Times New Roman</vt:lpstr>
      <vt:lpstr>Wingdings</vt:lpstr>
      <vt:lpstr>Wingdings 3</vt:lpstr>
      <vt:lpstr>Office Theme</vt:lpstr>
      <vt:lpstr>Slice</vt:lpstr>
      <vt:lpstr>PowerPoint Presentation</vt:lpstr>
      <vt:lpstr>What robots do when no one is watching…</vt:lpstr>
      <vt:lpstr>Topics</vt:lpstr>
      <vt:lpstr>Introductions</vt:lpstr>
      <vt:lpstr>Industrial robot companies</vt:lpstr>
      <vt:lpstr>Many types and sizes of  industrial robots</vt:lpstr>
      <vt:lpstr>Industrial robot applications</vt:lpstr>
      <vt:lpstr>Industrial robot types</vt:lpstr>
      <vt:lpstr>Industrial robot terms</vt:lpstr>
      <vt:lpstr>Industrial robot types</vt:lpstr>
      <vt:lpstr>Industrial robot types</vt:lpstr>
      <vt:lpstr>Industrial robotic systems</vt:lpstr>
      <vt:lpstr>Industrial robotic systems</vt:lpstr>
      <vt:lpstr>Industrial robotic systems</vt:lpstr>
      <vt:lpstr>Industrial robotic systems</vt:lpstr>
      <vt:lpstr>Industrial robot types</vt:lpstr>
      <vt:lpstr>Industrial robot types</vt:lpstr>
      <vt:lpstr>Industrial robot types</vt:lpstr>
      <vt:lpstr>Industrial robot types</vt:lpstr>
      <vt:lpstr>Industrial robot types</vt:lpstr>
      <vt:lpstr>Industrial robot types</vt:lpstr>
      <vt:lpstr>Industrial robot types</vt:lpstr>
      <vt:lpstr>Industrial robot types</vt:lpstr>
      <vt:lpstr>Industrial robots and VEX V5 use technologies that are more like each other than you might think!</vt:lpstr>
      <vt:lpstr>Industrial robot technology</vt:lpstr>
      <vt:lpstr>VEX V5 robotic technology</vt:lpstr>
      <vt:lpstr>VEX V5 robotic technology</vt:lpstr>
      <vt:lpstr>Industrial robot technology</vt:lpstr>
      <vt:lpstr>VEX V5 robotic technology</vt:lpstr>
      <vt:lpstr>Industrial robot technology</vt:lpstr>
      <vt:lpstr>VEX V5 Robotic technology</vt:lpstr>
      <vt:lpstr>Industrial robot technology</vt:lpstr>
      <vt:lpstr>Harmonic (strain wave) drive</vt:lpstr>
      <vt:lpstr>Cycloidal drive</vt:lpstr>
      <vt:lpstr>VEX V5 Robotic technology</vt:lpstr>
      <vt:lpstr>VEX V5 Robotic technology</vt:lpstr>
      <vt:lpstr>VEX V5 Robotic technology</vt:lpstr>
      <vt:lpstr>VEX V5 Robotic technology</vt:lpstr>
      <vt:lpstr>VEX V5 Robotic technology</vt:lpstr>
      <vt:lpstr>Technical disciplines in robotics</vt:lpstr>
      <vt:lpstr>Background &amp; education</vt:lpstr>
      <vt:lpstr>Robotics careers</vt:lpstr>
      <vt:lpstr>Skills, talents &amp; interests</vt:lpstr>
      <vt:lpstr>How to get technical experience while in school</vt:lpstr>
      <vt:lpstr>Job requirements</vt:lpstr>
      <vt:lpstr>Steve Bolin’s background</vt:lpstr>
      <vt:lpstr>Steve Bolin’s background</vt:lpstr>
      <vt:lpstr>Matt Schroff’s background</vt:lpstr>
      <vt:lpstr>How did I get started in robotics?</vt:lpstr>
      <vt:lpstr>Robotics judge/coach/mentor</vt:lpstr>
      <vt:lpstr>VEX/RECF Sponsors</vt:lpstr>
      <vt:lpstr>Fanuc CRX-5iA Robot Demo</vt:lpstr>
      <vt:lpstr>Questions??? </vt:lpstr>
      <vt:lpstr>Contact Information</vt:lpstr>
      <vt:lpstr>PowerPoint Presentation</vt:lpstr>
      <vt:lpstr>Application videos</vt:lpstr>
      <vt:lpstr>Machine Load Unload Compilation Remtec Automation </vt:lpstr>
      <vt:lpstr>Picking and packing salami snacks ABB Robotics </vt:lpstr>
      <vt:lpstr>Grenade Fuze Clip Retrofit Kinemetrix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Stephen Bolin</dc:creator>
  <cp:lastModifiedBy>Stephen Bolin</cp:lastModifiedBy>
  <cp:revision>56</cp:revision>
  <cp:lastPrinted>2025-03-31T22:19:29Z</cp:lastPrinted>
  <dcterms:created xsi:type="dcterms:W3CDTF">1601-01-01T00:00:00Z</dcterms:created>
  <dcterms:modified xsi:type="dcterms:W3CDTF">2025-04-08T02:21:39Z</dcterms:modified>
</cp:coreProperties>
</file>