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handoutMasterIdLst>
    <p:handoutMasterId r:id="rId16"/>
  </p:handoutMasterIdLst>
  <p:sldIdLst>
    <p:sldId id="257" r:id="rId2"/>
    <p:sldId id="258" r:id="rId3"/>
    <p:sldId id="259" r:id="rId4"/>
    <p:sldId id="256" r:id="rId5"/>
    <p:sldId id="268" r:id="rId6"/>
    <p:sldId id="260" r:id="rId7"/>
    <p:sldId id="261" r:id="rId8"/>
    <p:sldId id="262" r:id="rId9"/>
    <p:sldId id="269" r:id="rId10"/>
    <p:sldId id="263" r:id="rId11"/>
    <p:sldId id="264" r:id="rId12"/>
    <p:sldId id="265" r:id="rId13"/>
    <p:sldId id="266" r:id="rId14"/>
    <p:sldId id="267" r:id="rId15"/>
  </p:sldIdLst>
  <p:sldSz cx="9144000" cy="6858000" type="screen4x3"/>
  <p:notesSz cx="7011988" cy="9297988"/>
  <p:defaultTextStyle>
    <a:defPPr>
      <a:defRPr lang="en-US"/>
    </a:defPPr>
    <a:lvl1pPr algn="l" rtl="0" fontAlgn="base">
      <a:spcBef>
        <a:spcPct val="50000"/>
      </a:spcBef>
      <a:spcAft>
        <a:spcPct val="0"/>
      </a:spcAft>
      <a:defRPr sz="3000" kern="1200">
        <a:solidFill>
          <a:schemeClr val="tx1"/>
        </a:solidFill>
        <a:latin typeface="Tahoma" charset="0"/>
        <a:ea typeface="+mn-ea"/>
        <a:cs typeface="+mn-cs"/>
      </a:defRPr>
    </a:lvl1pPr>
    <a:lvl2pPr marL="457200" algn="l" rtl="0" fontAlgn="base">
      <a:spcBef>
        <a:spcPct val="50000"/>
      </a:spcBef>
      <a:spcAft>
        <a:spcPct val="0"/>
      </a:spcAft>
      <a:defRPr sz="3000" kern="1200">
        <a:solidFill>
          <a:schemeClr val="tx1"/>
        </a:solidFill>
        <a:latin typeface="Tahoma" charset="0"/>
        <a:ea typeface="+mn-ea"/>
        <a:cs typeface="+mn-cs"/>
      </a:defRPr>
    </a:lvl2pPr>
    <a:lvl3pPr marL="914400" algn="l" rtl="0" fontAlgn="base">
      <a:spcBef>
        <a:spcPct val="50000"/>
      </a:spcBef>
      <a:spcAft>
        <a:spcPct val="0"/>
      </a:spcAft>
      <a:defRPr sz="3000" kern="1200">
        <a:solidFill>
          <a:schemeClr val="tx1"/>
        </a:solidFill>
        <a:latin typeface="Tahoma" charset="0"/>
        <a:ea typeface="+mn-ea"/>
        <a:cs typeface="+mn-cs"/>
      </a:defRPr>
    </a:lvl3pPr>
    <a:lvl4pPr marL="1371600" algn="l" rtl="0" fontAlgn="base">
      <a:spcBef>
        <a:spcPct val="50000"/>
      </a:spcBef>
      <a:spcAft>
        <a:spcPct val="0"/>
      </a:spcAft>
      <a:defRPr sz="3000" kern="1200">
        <a:solidFill>
          <a:schemeClr val="tx1"/>
        </a:solidFill>
        <a:latin typeface="Tahoma" charset="0"/>
        <a:ea typeface="+mn-ea"/>
        <a:cs typeface="+mn-cs"/>
      </a:defRPr>
    </a:lvl4pPr>
    <a:lvl5pPr marL="1828800" algn="l" rtl="0" fontAlgn="base">
      <a:spcBef>
        <a:spcPct val="50000"/>
      </a:spcBef>
      <a:spcAft>
        <a:spcPct val="0"/>
      </a:spcAft>
      <a:defRPr sz="3000" kern="1200">
        <a:solidFill>
          <a:schemeClr val="tx1"/>
        </a:solidFill>
        <a:latin typeface="Tahoma" charset="0"/>
        <a:ea typeface="+mn-ea"/>
        <a:cs typeface="+mn-cs"/>
      </a:defRPr>
    </a:lvl5pPr>
    <a:lvl6pPr marL="2286000" algn="l" defTabSz="914400" rtl="0" eaLnBrk="1" latinLnBrk="0" hangingPunct="1">
      <a:defRPr sz="3000" kern="1200">
        <a:solidFill>
          <a:schemeClr val="tx1"/>
        </a:solidFill>
        <a:latin typeface="Tahoma" charset="0"/>
        <a:ea typeface="+mn-ea"/>
        <a:cs typeface="+mn-cs"/>
      </a:defRPr>
    </a:lvl6pPr>
    <a:lvl7pPr marL="2743200" algn="l" defTabSz="914400" rtl="0" eaLnBrk="1" latinLnBrk="0" hangingPunct="1">
      <a:defRPr sz="3000" kern="1200">
        <a:solidFill>
          <a:schemeClr val="tx1"/>
        </a:solidFill>
        <a:latin typeface="Tahoma" charset="0"/>
        <a:ea typeface="+mn-ea"/>
        <a:cs typeface="+mn-cs"/>
      </a:defRPr>
    </a:lvl7pPr>
    <a:lvl8pPr marL="3200400" algn="l" defTabSz="914400" rtl="0" eaLnBrk="1" latinLnBrk="0" hangingPunct="1">
      <a:defRPr sz="3000" kern="1200">
        <a:solidFill>
          <a:schemeClr val="tx1"/>
        </a:solidFill>
        <a:latin typeface="Tahoma" charset="0"/>
        <a:ea typeface="+mn-ea"/>
        <a:cs typeface="+mn-cs"/>
      </a:defRPr>
    </a:lvl8pPr>
    <a:lvl9pPr marL="3657600" algn="l" defTabSz="914400" rtl="0" eaLnBrk="1" latinLnBrk="0" hangingPunct="1">
      <a:defRPr sz="30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9" autoAdjust="0"/>
    <p:restoredTop sz="94304" autoAdjust="0"/>
  </p:normalViewPr>
  <p:slideViewPr>
    <p:cSldViewPr>
      <p:cViewPr varScale="1">
        <p:scale>
          <a:sx n="70" d="100"/>
          <a:sy n="70" d="100"/>
        </p:scale>
        <p:origin x="175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defTabSz="931863">
              <a:defRPr sz="1200"/>
            </a:lvl1pPr>
          </a:lstStyle>
          <a:p>
            <a:endParaRPr lang="en-US" altLang="en-US"/>
          </a:p>
        </p:txBody>
      </p:sp>
      <p:sp>
        <p:nvSpPr>
          <p:cNvPr id="17411" name="Rectangle 3"/>
          <p:cNvSpPr>
            <a:spLocks noGrp="1" noChangeArrowheads="1"/>
          </p:cNvSpPr>
          <p:nvPr>
            <p:ph type="dt" sz="quarter" idx="1"/>
          </p:nvPr>
        </p:nvSpPr>
        <p:spPr bwMode="auto">
          <a:xfrm>
            <a:off x="3973513"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algn="r" defTabSz="931863">
              <a:defRPr sz="1200"/>
            </a:lvl1pPr>
          </a:lstStyle>
          <a:p>
            <a:endParaRPr lang="en-US" altLang="en-US"/>
          </a:p>
        </p:txBody>
      </p:sp>
      <p:sp>
        <p:nvSpPr>
          <p:cNvPr id="17412" name="Rectangle 4"/>
          <p:cNvSpPr>
            <a:spLocks noGrp="1" noChangeArrowheads="1"/>
          </p:cNvSpPr>
          <p:nvPr>
            <p:ph type="ftr" sz="quarter" idx="2"/>
          </p:nvPr>
        </p:nvSpPr>
        <p:spPr bwMode="auto">
          <a:xfrm>
            <a:off x="0"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defTabSz="931863">
              <a:defRPr sz="1200"/>
            </a:lvl1pPr>
          </a:lstStyle>
          <a:p>
            <a:endParaRPr lang="en-US" altLang="en-US"/>
          </a:p>
        </p:txBody>
      </p:sp>
      <p:sp>
        <p:nvSpPr>
          <p:cNvPr id="17413" name="Rectangle 5"/>
          <p:cNvSpPr>
            <a:spLocks noGrp="1" noChangeArrowheads="1"/>
          </p:cNvSpPr>
          <p:nvPr>
            <p:ph type="sldNum" sz="quarter" idx="3"/>
          </p:nvPr>
        </p:nvSpPr>
        <p:spPr bwMode="auto">
          <a:xfrm>
            <a:off x="3973513"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algn="r" defTabSz="931863">
              <a:defRPr sz="1200"/>
            </a:lvl1pPr>
          </a:lstStyle>
          <a:p>
            <a:fld id="{3C25AC97-EC96-094A-9D8A-6BE0093034A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6AAB642-303B-A94E-81A2-729406A747BA}" type="slidenum">
              <a:rPr lang="en-US" altLang="en-US"/>
              <a:pPr/>
              <a:t>‹#›</a:t>
            </a:fld>
            <a:endParaRPr lang="en-US" altLang="en-US"/>
          </a:p>
        </p:txBody>
      </p:sp>
    </p:spTree>
    <p:extLst>
      <p:ext uri="{BB962C8B-B14F-4D97-AF65-F5344CB8AC3E}">
        <p14:creationId xmlns:p14="http://schemas.microsoft.com/office/powerpoint/2010/main" val="22887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A5706F1-AA02-2247-8991-3618B166EB9C}" type="slidenum">
              <a:rPr lang="en-US" altLang="en-US"/>
              <a:pPr/>
              <a:t>‹#›</a:t>
            </a:fld>
            <a:endParaRPr lang="en-US" altLang="en-US"/>
          </a:p>
        </p:txBody>
      </p:sp>
    </p:spTree>
    <p:extLst>
      <p:ext uri="{BB962C8B-B14F-4D97-AF65-F5344CB8AC3E}">
        <p14:creationId xmlns:p14="http://schemas.microsoft.com/office/powerpoint/2010/main" val="246595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E803B98-C864-CD46-959E-71EB7A37EAB6}" type="slidenum">
              <a:rPr lang="en-US" altLang="en-US"/>
              <a:pPr/>
              <a:t>‹#›</a:t>
            </a:fld>
            <a:endParaRPr lang="en-US" altLang="en-US"/>
          </a:p>
        </p:txBody>
      </p:sp>
    </p:spTree>
    <p:extLst>
      <p:ext uri="{BB962C8B-B14F-4D97-AF65-F5344CB8AC3E}">
        <p14:creationId xmlns:p14="http://schemas.microsoft.com/office/powerpoint/2010/main" val="203928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F2A7ECC-FBCA-5E42-8F1F-C913DEF31199}" type="slidenum">
              <a:rPr lang="en-US" altLang="en-US"/>
              <a:pPr/>
              <a:t>‹#›</a:t>
            </a:fld>
            <a:endParaRPr lang="en-US" altLang="en-US"/>
          </a:p>
        </p:txBody>
      </p:sp>
    </p:spTree>
    <p:extLst>
      <p:ext uri="{BB962C8B-B14F-4D97-AF65-F5344CB8AC3E}">
        <p14:creationId xmlns:p14="http://schemas.microsoft.com/office/powerpoint/2010/main" val="64039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D71FCC-A856-8C4F-9AD0-70A010426412}" type="slidenum">
              <a:rPr lang="en-US" altLang="en-US"/>
              <a:pPr/>
              <a:t>‹#›</a:t>
            </a:fld>
            <a:endParaRPr lang="en-US" altLang="en-US"/>
          </a:p>
        </p:txBody>
      </p:sp>
    </p:spTree>
    <p:extLst>
      <p:ext uri="{BB962C8B-B14F-4D97-AF65-F5344CB8AC3E}">
        <p14:creationId xmlns:p14="http://schemas.microsoft.com/office/powerpoint/2010/main" val="205399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E3B97E4-ADE7-FE40-9999-7E81C869B407}" type="slidenum">
              <a:rPr lang="en-US" altLang="en-US"/>
              <a:pPr/>
              <a:t>‹#›</a:t>
            </a:fld>
            <a:endParaRPr lang="en-US" altLang="en-US"/>
          </a:p>
        </p:txBody>
      </p:sp>
    </p:spTree>
    <p:extLst>
      <p:ext uri="{BB962C8B-B14F-4D97-AF65-F5344CB8AC3E}">
        <p14:creationId xmlns:p14="http://schemas.microsoft.com/office/powerpoint/2010/main" val="62704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066B62B-C5DE-E043-884E-E87F1C0EF006}" type="slidenum">
              <a:rPr lang="en-US" altLang="en-US"/>
              <a:pPr/>
              <a:t>‹#›</a:t>
            </a:fld>
            <a:endParaRPr lang="en-US" altLang="en-US"/>
          </a:p>
        </p:txBody>
      </p:sp>
    </p:spTree>
    <p:extLst>
      <p:ext uri="{BB962C8B-B14F-4D97-AF65-F5344CB8AC3E}">
        <p14:creationId xmlns:p14="http://schemas.microsoft.com/office/powerpoint/2010/main" val="103040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C77C918-1B2E-1747-8E4E-DCF0D5573E56}" type="slidenum">
              <a:rPr lang="en-US" altLang="en-US"/>
              <a:pPr/>
              <a:t>‹#›</a:t>
            </a:fld>
            <a:endParaRPr lang="en-US" altLang="en-US"/>
          </a:p>
        </p:txBody>
      </p:sp>
    </p:spTree>
    <p:extLst>
      <p:ext uri="{BB962C8B-B14F-4D97-AF65-F5344CB8AC3E}">
        <p14:creationId xmlns:p14="http://schemas.microsoft.com/office/powerpoint/2010/main" val="68349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500B913-9AF5-EA46-9334-25AD6DA86E7E}" type="slidenum">
              <a:rPr lang="en-US" altLang="en-US"/>
              <a:pPr/>
              <a:t>‹#›</a:t>
            </a:fld>
            <a:endParaRPr lang="en-US" altLang="en-US"/>
          </a:p>
        </p:txBody>
      </p:sp>
    </p:spTree>
    <p:extLst>
      <p:ext uri="{BB962C8B-B14F-4D97-AF65-F5344CB8AC3E}">
        <p14:creationId xmlns:p14="http://schemas.microsoft.com/office/powerpoint/2010/main" val="61198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24C84DC-A268-1048-8E8C-4F6F8859C341}" type="slidenum">
              <a:rPr lang="en-US" altLang="en-US"/>
              <a:pPr/>
              <a:t>‹#›</a:t>
            </a:fld>
            <a:endParaRPr lang="en-US" altLang="en-US"/>
          </a:p>
        </p:txBody>
      </p:sp>
    </p:spTree>
    <p:extLst>
      <p:ext uri="{BB962C8B-B14F-4D97-AF65-F5344CB8AC3E}">
        <p14:creationId xmlns:p14="http://schemas.microsoft.com/office/powerpoint/2010/main" val="130650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8AFCB3-6B31-154E-9A0E-32D1F10AFF44}" type="slidenum">
              <a:rPr lang="en-US" altLang="en-US"/>
              <a:pPr/>
              <a:t>‹#›</a:t>
            </a:fld>
            <a:endParaRPr lang="en-US" altLang="en-US"/>
          </a:p>
        </p:txBody>
      </p:sp>
    </p:spTree>
    <p:extLst>
      <p:ext uri="{BB962C8B-B14F-4D97-AF65-F5344CB8AC3E}">
        <p14:creationId xmlns:p14="http://schemas.microsoft.com/office/powerpoint/2010/main" val="4496484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fld id="{73DA356F-8144-E549-92D3-A91226979F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09600"/>
            <a:ext cx="8305800" cy="1371600"/>
          </a:xfrm>
        </p:spPr>
        <p:txBody>
          <a:bodyPr/>
          <a:lstStyle/>
          <a:p>
            <a:r>
              <a:rPr lang="en-US" altLang="en-US">
                <a:solidFill>
                  <a:srgbClr val="808000"/>
                </a:solidFill>
                <a:latin typeface="Tahoma" charset="0"/>
              </a:rPr>
              <a:t>Reasons To Study </a:t>
            </a:r>
            <a:br>
              <a:rPr lang="en-US" altLang="en-US">
                <a:solidFill>
                  <a:srgbClr val="808000"/>
                </a:solidFill>
                <a:latin typeface="Tahoma" charset="0"/>
              </a:rPr>
            </a:br>
            <a:r>
              <a:rPr lang="en-US" altLang="en-US">
                <a:solidFill>
                  <a:srgbClr val="808000"/>
                </a:solidFill>
                <a:latin typeface="Tahoma" charset="0"/>
              </a:rPr>
              <a:t>Church History</a:t>
            </a:r>
          </a:p>
        </p:txBody>
      </p:sp>
      <p:sp>
        <p:nvSpPr>
          <p:cNvPr id="3075" name="Rectangle 3"/>
          <p:cNvSpPr>
            <a:spLocks noGrp="1" noChangeArrowheads="1"/>
          </p:cNvSpPr>
          <p:nvPr>
            <p:ph type="body" idx="1"/>
          </p:nvPr>
        </p:nvSpPr>
        <p:spPr>
          <a:xfrm>
            <a:off x="685800" y="2286000"/>
            <a:ext cx="7772400" cy="3810000"/>
          </a:xfrm>
        </p:spPr>
        <p:txBody>
          <a:bodyPr/>
          <a:lstStyle/>
          <a:p>
            <a:r>
              <a:rPr lang="en-US" altLang="en-US">
                <a:latin typeface="Tahoma" charset="0"/>
              </a:rPr>
              <a:t>Helps Us Learn From The Mistakes Of The Past And Avoid Them</a:t>
            </a:r>
          </a:p>
          <a:p>
            <a:r>
              <a:rPr lang="en-US" altLang="en-US">
                <a:latin typeface="Tahoma" charset="0"/>
              </a:rPr>
              <a:t>To Build Upon Their Successes, So We Can Grow From Them</a:t>
            </a:r>
          </a:p>
          <a:p>
            <a:r>
              <a:rPr lang="en-US" altLang="en-US">
                <a:latin typeface="Tahoma" charset="0"/>
              </a:rPr>
              <a:t>Helps Us Appreciate The Lord’s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barn(outVertical)">
                                      <p:cBhvr>
                                        <p:cTn id="12" dur="500"/>
                                        <p:tgtEl>
                                          <p:spTgt spid="30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Effect transition="in" filter="barn(outVertical)">
                                      <p:cBhvr>
                                        <p:cTn id="17" dur="500"/>
                                        <p:tgtEl>
                                          <p:spTgt spid="307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075">
                                            <p:txEl>
                                              <p:pRg st="2" end="2"/>
                                            </p:txEl>
                                          </p:spTgt>
                                        </p:tgtEl>
                                        <p:attrNameLst>
                                          <p:attrName>style.visibility</p:attrName>
                                        </p:attrNameLst>
                                      </p:cBhvr>
                                      <p:to>
                                        <p:strVal val="visible"/>
                                      </p:to>
                                    </p:set>
                                    <p:animEffect transition="in" filter="barn(outVertical)">
                                      <p:cBhvr>
                                        <p:cTn id="22"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9" descr="C:\Documents and Settings\Scott\My Documents\My Pictures\Bible Pics\NTShots\NTS10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7463"/>
            <a:ext cx="4953000" cy="3411537"/>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0" y="182563"/>
            <a:ext cx="2286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t>Acts 1:6-9:</a:t>
            </a:r>
          </a:p>
        </p:txBody>
      </p:sp>
      <p:sp>
        <p:nvSpPr>
          <p:cNvPr id="9222" name="Rectangle 6"/>
          <p:cNvSpPr>
            <a:spLocks noChangeArrowheads="1"/>
          </p:cNvSpPr>
          <p:nvPr/>
        </p:nvSpPr>
        <p:spPr bwMode="auto">
          <a:xfrm>
            <a:off x="0" y="5334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9227" name="Text Box 11"/>
          <p:cNvSpPr txBox="1">
            <a:spLocks noChangeArrowheads="1"/>
          </p:cNvSpPr>
          <p:nvPr/>
        </p:nvSpPr>
        <p:spPr bwMode="auto">
          <a:xfrm>
            <a:off x="0" y="774700"/>
            <a:ext cx="4267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a:t>“</a:t>
            </a:r>
            <a:r>
              <a:rPr lang="en-US" altLang="en-US" sz="2800" baseline="30000"/>
              <a:t> 6</a:t>
            </a:r>
            <a:r>
              <a:rPr lang="en-US" altLang="en-US" sz="2800"/>
              <a:t>Therefore, when they had come together, they asked Him, saying, “Lord, </a:t>
            </a:r>
            <a:r>
              <a:rPr lang="en-US" altLang="en-US" sz="2800" u="sng"/>
              <a:t>will You at this time restore the kingdom to Israel</a:t>
            </a:r>
            <a:r>
              <a:rPr lang="en-US" altLang="en-US" sz="2800"/>
              <a:t>?” </a:t>
            </a:r>
            <a:r>
              <a:rPr lang="en-US" altLang="en-US" sz="2800" baseline="30000"/>
              <a:t>7</a:t>
            </a:r>
            <a:r>
              <a:rPr lang="en-US" altLang="en-US" sz="2800"/>
              <a:t>And He said</a:t>
            </a:r>
          </a:p>
        </p:txBody>
      </p:sp>
      <p:sp>
        <p:nvSpPr>
          <p:cNvPr id="9228" name="Text Box 12"/>
          <p:cNvSpPr txBox="1">
            <a:spLocks noChangeArrowheads="1"/>
          </p:cNvSpPr>
          <p:nvPr/>
        </p:nvSpPr>
        <p:spPr bwMode="auto">
          <a:xfrm>
            <a:off x="0" y="3352800"/>
            <a:ext cx="9144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a:t>to them, </a:t>
            </a:r>
            <a:r>
              <a:rPr lang="en-US" altLang="en-US" sz="2800">
                <a:solidFill>
                  <a:srgbClr val="FF0000"/>
                </a:solidFill>
              </a:rPr>
              <a:t>“It is not for you to know times or seasons which the Father has put in His own authority. </a:t>
            </a:r>
            <a:r>
              <a:rPr lang="en-US" altLang="en-US" sz="2800" baseline="30000"/>
              <a:t>8</a:t>
            </a:r>
            <a:r>
              <a:rPr lang="en-US" altLang="en-US" sz="2800">
                <a:solidFill>
                  <a:srgbClr val="FF0000"/>
                </a:solidFill>
              </a:rPr>
              <a:t>“But you shall receive power when the Holy Spirit has come upon you; and you shall be witnesses to Me in Jerusalem, and in all Judea and Samaria, and to the end of the earth.”</a:t>
            </a:r>
            <a:r>
              <a:rPr lang="en-US" altLang="en-US" sz="2800"/>
              <a:t> </a:t>
            </a:r>
            <a:r>
              <a:rPr lang="en-US" altLang="en-US" sz="2800" baseline="30000"/>
              <a:t>9</a:t>
            </a:r>
            <a:r>
              <a:rPr lang="en-US" altLang="en-US" sz="2800"/>
              <a:t>Now when He had spoken these things, while they watched, He was taken up, and a cloud received Him out of their sight.”</a:t>
            </a: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cott\My Documents\My Pictures\Bible Pics\NTShots\NTS10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3636963" cy="4724400"/>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3810000" y="304800"/>
            <a:ext cx="50292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aseline="30000"/>
              <a:t>1</a:t>
            </a:r>
            <a:r>
              <a:rPr lang="en-US" altLang="en-US" sz="2800"/>
              <a:t>When the Day of Pentecost had fully come, they were all with one accord in one place. </a:t>
            </a:r>
            <a:r>
              <a:rPr lang="en-US" altLang="en-US" sz="2800" baseline="30000"/>
              <a:t>2</a:t>
            </a:r>
            <a:r>
              <a:rPr lang="en-US" altLang="en-US" sz="2800"/>
              <a:t>And suddenly there came a sound from heaven, as of a rushing mighty wind, and it filled the whole house where they were sitting. </a:t>
            </a:r>
            <a:r>
              <a:rPr lang="en-US" altLang="en-US" sz="2800" baseline="30000"/>
              <a:t>3</a:t>
            </a:r>
            <a:r>
              <a:rPr lang="en-US" altLang="en-US" sz="2800"/>
              <a:t>Then there appeared to them divided tongues, as of fire, and </a:t>
            </a:r>
            <a:r>
              <a:rPr lang="en-US" altLang="en-US" sz="2800" i="1"/>
              <a:t>one</a:t>
            </a:r>
            <a:r>
              <a:rPr lang="en-US" altLang="en-US" sz="2800"/>
              <a:t> sat upon each of them. </a:t>
            </a:r>
            <a:r>
              <a:rPr lang="en-US" altLang="en-US" sz="2800" baseline="30000"/>
              <a:t>4</a:t>
            </a:r>
            <a:r>
              <a:rPr lang="en-US" altLang="en-US" sz="2800"/>
              <a:t>And they were all filled with the Holy Spirit and began to speak with other tongues, as the Spirit gave them utterance.”</a:t>
            </a:r>
          </a:p>
        </p:txBody>
      </p:sp>
      <p:sp>
        <p:nvSpPr>
          <p:cNvPr id="10244" name="Text Box 4"/>
          <p:cNvSpPr txBox="1">
            <a:spLocks noChangeArrowheads="1"/>
          </p:cNvSpPr>
          <p:nvPr/>
        </p:nvSpPr>
        <p:spPr bwMode="auto">
          <a:xfrm>
            <a:off x="1447800" y="457200"/>
            <a:ext cx="3733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Acts 2:1-4ff: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808000"/>
                </a:solidFill>
                <a:latin typeface="Tahoma" charset="0"/>
              </a:rPr>
              <a:t>On That Day Of Pentecost</a:t>
            </a:r>
          </a:p>
        </p:txBody>
      </p:sp>
      <p:sp>
        <p:nvSpPr>
          <p:cNvPr id="11267" name="Rectangle 3"/>
          <p:cNvSpPr>
            <a:spLocks noGrp="1" noChangeArrowheads="1"/>
          </p:cNvSpPr>
          <p:nvPr>
            <p:ph type="body" idx="1"/>
          </p:nvPr>
        </p:nvSpPr>
        <p:spPr>
          <a:xfrm>
            <a:off x="1219200" y="1981200"/>
            <a:ext cx="7239000" cy="4419600"/>
          </a:xfrm>
        </p:spPr>
        <p:txBody>
          <a:bodyPr/>
          <a:lstStyle/>
          <a:p>
            <a:pPr>
              <a:lnSpc>
                <a:spcPct val="90000"/>
              </a:lnSpc>
            </a:pPr>
            <a:r>
              <a:rPr lang="en-US" altLang="en-US">
                <a:latin typeface="Tahoma" charset="0"/>
              </a:rPr>
              <a:t>Prophecy Fulfilled</a:t>
            </a:r>
          </a:p>
          <a:p>
            <a:pPr lvl="1">
              <a:lnSpc>
                <a:spcPct val="90000"/>
              </a:lnSpc>
            </a:pPr>
            <a:r>
              <a:rPr lang="en-US" altLang="en-US" sz="3200">
                <a:latin typeface="Tahoma" charset="0"/>
              </a:rPr>
              <a:t>vv.16-21 – Joel 2 – God’s Great And Notable Day</a:t>
            </a:r>
          </a:p>
          <a:p>
            <a:pPr lvl="1">
              <a:lnSpc>
                <a:spcPct val="90000"/>
              </a:lnSpc>
            </a:pPr>
            <a:r>
              <a:rPr lang="en-US" altLang="en-US" sz="3200">
                <a:latin typeface="Tahoma" charset="0"/>
              </a:rPr>
              <a:t>vv. 25-28 – Psalm 16:8-11 – David’s Prophecy</a:t>
            </a:r>
          </a:p>
          <a:p>
            <a:pPr>
              <a:lnSpc>
                <a:spcPct val="90000"/>
              </a:lnSpc>
            </a:pPr>
            <a:r>
              <a:rPr lang="en-US" altLang="en-US">
                <a:latin typeface="Tahoma" charset="0"/>
              </a:rPr>
              <a:t>Church Starts – v.38-40</a:t>
            </a:r>
          </a:p>
          <a:p>
            <a:pPr>
              <a:lnSpc>
                <a:spcPct val="90000"/>
              </a:lnSpc>
            </a:pPr>
            <a:r>
              <a:rPr lang="en-US" altLang="en-US">
                <a:latin typeface="Tahoma" charset="0"/>
              </a:rPr>
              <a:t>Kingdom Rule Begins Thru Apostles’ Binding Authority, cf. v.42-47 with Matthew 16:18,19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1+#ppt_w/2"/>
                                          </p:val>
                                        </p:tav>
                                        <p:tav tm="100000">
                                          <p:val>
                                            <p:strVal val="#ppt_x"/>
                                          </p:val>
                                        </p:tav>
                                      </p:tavLst>
                                    </p:anim>
                                    <p:anim calcmode="lin" valueType="num">
                                      <p:cBhvr additive="base">
                                        <p:cTn id="8" dur="500" fill="hold"/>
                                        <p:tgtEl>
                                          <p:spTgt spid="1126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additive="base">
                                        <p:cTn id="31" dur="500" fill="hold"/>
                                        <p:tgtEl>
                                          <p:spTgt spid="11267">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additive="base">
                                        <p:cTn id="37" dur="500" fill="hold"/>
                                        <p:tgtEl>
                                          <p:spTgt spid="11267">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2" name="Picture 4" descr="C:\Documents and Settings\Scott\My Documents\My Pictures\Bible Pics\NTShots\NTS133A.jpg"/>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idx="4294967295"/>
          </p:nvPr>
        </p:nvSpPr>
        <p:spPr>
          <a:xfrm>
            <a:off x="685800" y="304800"/>
            <a:ext cx="7772400" cy="1143000"/>
          </a:xfrm>
        </p:spPr>
        <p:txBody>
          <a:bodyPr/>
          <a:lstStyle/>
          <a:p>
            <a:r>
              <a:rPr lang="en-US" altLang="en-US">
                <a:solidFill>
                  <a:srgbClr val="808000"/>
                </a:solidFill>
              </a:rPr>
              <a:t>The Kingdom/Church Under Operation In The 1</a:t>
            </a:r>
            <a:r>
              <a:rPr lang="en-US" altLang="en-US" baseline="30000">
                <a:solidFill>
                  <a:srgbClr val="808000"/>
                </a:solidFill>
              </a:rPr>
              <a:t>st</a:t>
            </a:r>
            <a:r>
              <a:rPr lang="en-US" altLang="en-US">
                <a:solidFill>
                  <a:srgbClr val="808000"/>
                </a:solidFill>
              </a:rPr>
              <a:t> Century</a:t>
            </a:r>
          </a:p>
        </p:txBody>
      </p:sp>
      <p:sp>
        <p:nvSpPr>
          <p:cNvPr id="12291" name="Text Box 3"/>
          <p:cNvSpPr txBox="1">
            <a:spLocks noChangeArrowheads="1"/>
          </p:cNvSpPr>
          <p:nvPr/>
        </p:nvSpPr>
        <p:spPr bwMode="auto">
          <a:xfrm>
            <a:off x="0" y="1828800"/>
            <a:ext cx="9144000"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700"/>
              <a:t>Colossians 1:12 – “</a:t>
            </a:r>
            <a:r>
              <a:rPr lang="en-US" altLang="en-US" sz="2700" baseline="30000"/>
              <a:t>13</a:t>
            </a:r>
            <a:r>
              <a:rPr lang="en-US" altLang="en-US" sz="2700"/>
              <a:t>He has deliver</a:t>
            </a:r>
            <a:r>
              <a:rPr lang="en-US" altLang="en-US" sz="2700" u="sng"/>
              <a:t>ed</a:t>
            </a:r>
            <a:r>
              <a:rPr lang="en-US" altLang="en-US" sz="2700"/>
              <a:t> us from the power of darkness and convey</a:t>
            </a:r>
            <a:r>
              <a:rPr lang="en-US" altLang="en-US" sz="2700" u="sng"/>
              <a:t>ed</a:t>
            </a:r>
            <a:r>
              <a:rPr lang="en-US" altLang="en-US" sz="2700"/>
              <a:t> </a:t>
            </a:r>
            <a:r>
              <a:rPr lang="en-US" altLang="en-US" sz="2700" i="1"/>
              <a:t>us</a:t>
            </a:r>
            <a:r>
              <a:rPr lang="en-US" altLang="en-US" sz="2700"/>
              <a:t> into the </a:t>
            </a:r>
            <a:r>
              <a:rPr lang="en-US" altLang="en-US" sz="2700" b="1"/>
              <a:t>kingdom</a:t>
            </a:r>
            <a:r>
              <a:rPr lang="en-US" altLang="en-US" sz="2700"/>
              <a:t> of the Son of His love, </a:t>
            </a:r>
            <a:r>
              <a:rPr lang="en-US" altLang="en-US" sz="2700" baseline="30000"/>
              <a:t>14</a:t>
            </a:r>
            <a:r>
              <a:rPr lang="en-US" altLang="en-US" sz="2700"/>
              <a:t>in whom we </a:t>
            </a:r>
            <a:r>
              <a:rPr lang="en-US" altLang="en-US" sz="2700" u="sng"/>
              <a:t>have</a:t>
            </a:r>
            <a:r>
              <a:rPr lang="en-US" altLang="en-US" sz="2700"/>
              <a:t> redemption through His blood.”</a:t>
            </a:r>
          </a:p>
          <a:p>
            <a:r>
              <a:rPr lang="en-US" altLang="en-US" sz="2700"/>
              <a:t>2 Thessalonians 1:5 – “</a:t>
            </a:r>
            <a:r>
              <a:rPr lang="en-US" altLang="en-US" sz="2700" baseline="30000"/>
              <a:t>5</a:t>
            </a:r>
            <a:r>
              <a:rPr lang="en-US" altLang="en-US" sz="2700" i="1"/>
              <a:t>which</a:t>
            </a:r>
            <a:r>
              <a:rPr lang="en-US" altLang="en-US" sz="2700"/>
              <a:t> </a:t>
            </a:r>
            <a:r>
              <a:rPr lang="en-US" altLang="en-US" sz="2700" i="1"/>
              <a:t>is</a:t>
            </a:r>
            <a:r>
              <a:rPr lang="en-US" altLang="en-US" sz="2700"/>
              <a:t> manifest evidence of the righteous judgment of God, that you may be counted worthy of the </a:t>
            </a:r>
            <a:r>
              <a:rPr lang="en-US" altLang="en-US" sz="2700" b="1"/>
              <a:t>kingdom</a:t>
            </a:r>
            <a:r>
              <a:rPr lang="en-US" altLang="en-US" sz="2700"/>
              <a:t> of God, </a:t>
            </a:r>
            <a:r>
              <a:rPr lang="en-US" altLang="en-US" sz="2700" u="sng"/>
              <a:t>for</a:t>
            </a:r>
            <a:r>
              <a:rPr lang="en-US" altLang="en-US" sz="2700"/>
              <a:t> </a:t>
            </a:r>
            <a:r>
              <a:rPr lang="en-US" altLang="en-US" sz="2700" u="sng"/>
              <a:t>which</a:t>
            </a:r>
            <a:r>
              <a:rPr lang="en-US" altLang="en-US" sz="2700"/>
              <a:t> </a:t>
            </a:r>
            <a:r>
              <a:rPr lang="en-US" altLang="en-US" sz="2700" u="sng"/>
              <a:t>you</a:t>
            </a:r>
            <a:r>
              <a:rPr lang="en-US" altLang="en-US" sz="2700"/>
              <a:t> </a:t>
            </a:r>
            <a:r>
              <a:rPr lang="en-US" altLang="en-US" sz="2700" u="sng"/>
              <a:t>also</a:t>
            </a:r>
            <a:r>
              <a:rPr lang="en-US" altLang="en-US" sz="2700"/>
              <a:t> </a:t>
            </a:r>
            <a:r>
              <a:rPr lang="en-US" altLang="en-US" sz="2700" u="sng"/>
              <a:t>suffer</a:t>
            </a:r>
            <a:r>
              <a:rPr lang="en-US" altLang="en-US" sz="2700"/>
              <a:t>;”</a:t>
            </a:r>
          </a:p>
          <a:p>
            <a:r>
              <a:rPr lang="en-US" altLang="en-US" sz="2700"/>
              <a:t>Revelation 1:9 – “</a:t>
            </a:r>
            <a:r>
              <a:rPr lang="en-US" altLang="en-US" sz="2700" baseline="30000"/>
              <a:t>9</a:t>
            </a:r>
            <a:r>
              <a:rPr lang="en-US" altLang="en-US" sz="2700"/>
              <a:t>I, John, both your brother and companion </a:t>
            </a:r>
            <a:r>
              <a:rPr lang="en-US" altLang="en-US" sz="2700" u="sng"/>
              <a:t>in</a:t>
            </a:r>
            <a:r>
              <a:rPr lang="en-US" altLang="en-US" sz="2700"/>
              <a:t> </a:t>
            </a:r>
            <a:r>
              <a:rPr lang="en-US" altLang="en-US" sz="2700" u="sng"/>
              <a:t>the</a:t>
            </a:r>
            <a:r>
              <a:rPr lang="en-US" altLang="en-US" sz="2700"/>
              <a:t> </a:t>
            </a:r>
            <a:r>
              <a:rPr lang="en-US" altLang="en-US" sz="2700" u="sng"/>
              <a:t>tribulation</a:t>
            </a:r>
            <a:r>
              <a:rPr lang="en-US" altLang="en-US" sz="2700"/>
              <a:t> </a:t>
            </a:r>
            <a:r>
              <a:rPr lang="en-US" altLang="en-US" sz="2700" u="sng"/>
              <a:t>and</a:t>
            </a:r>
            <a:r>
              <a:rPr lang="en-US" altLang="en-US" sz="2700"/>
              <a:t> </a:t>
            </a:r>
            <a:r>
              <a:rPr lang="en-US" altLang="en-US" sz="2700" b="1"/>
              <a:t>kingdom</a:t>
            </a:r>
            <a:r>
              <a:rPr lang="en-US" altLang="en-US" sz="2700"/>
              <a:t> and patience of Jesus Christ, was on the island that is called Patmos for the word of God and for the testimony of Jesus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additive="base">
                                        <p:cTn id="13"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additive="base">
                                        <p:cTn id="25"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304800"/>
            <a:ext cx="7772400" cy="1143000"/>
          </a:xfrm>
        </p:spPr>
        <p:txBody>
          <a:bodyPr/>
          <a:lstStyle/>
          <a:p>
            <a:r>
              <a:rPr lang="en-US" altLang="en-US">
                <a:solidFill>
                  <a:srgbClr val="808000"/>
                </a:solidFill>
                <a:latin typeface="Tahoma" charset="0"/>
              </a:rPr>
              <a:t>Next Lesson</a:t>
            </a:r>
          </a:p>
        </p:txBody>
      </p:sp>
      <p:sp>
        <p:nvSpPr>
          <p:cNvPr id="14339" name="Rectangle 3"/>
          <p:cNvSpPr>
            <a:spLocks noGrp="1" noChangeArrowheads="1"/>
          </p:cNvSpPr>
          <p:nvPr>
            <p:ph type="body" idx="1"/>
          </p:nvPr>
        </p:nvSpPr>
        <p:spPr>
          <a:xfrm>
            <a:off x="685800" y="1524000"/>
            <a:ext cx="8001000" cy="4343400"/>
          </a:xfrm>
        </p:spPr>
        <p:txBody>
          <a:bodyPr/>
          <a:lstStyle/>
          <a:p>
            <a:pPr>
              <a:lnSpc>
                <a:spcPct val="90000"/>
              </a:lnSpc>
            </a:pPr>
            <a:r>
              <a:rPr lang="en-US" altLang="en-US">
                <a:latin typeface="Tahoma" charset="0"/>
              </a:rPr>
              <a:t>What Happened To The Church Once It Was Established?</a:t>
            </a:r>
          </a:p>
          <a:p>
            <a:pPr>
              <a:lnSpc>
                <a:spcPct val="90000"/>
              </a:lnSpc>
            </a:pPr>
            <a:r>
              <a:rPr lang="en-US" altLang="en-US">
                <a:latin typeface="Tahoma" charset="0"/>
              </a:rPr>
              <a:t>The End Of The First Century</a:t>
            </a:r>
          </a:p>
          <a:p>
            <a:pPr>
              <a:lnSpc>
                <a:spcPct val="90000"/>
              </a:lnSpc>
            </a:pPr>
            <a:r>
              <a:rPr lang="en-US" altLang="en-US">
                <a:latin typeface="Tahoma" charset="0"/>
              </a:rPr>
              <a:t>Events In The 2</a:t>
            </a:r>
            <a:r>
              <a:rPr lang="en-US" altLang="en-US" baseline="30000">
                <a:latin typeface="Tahoma" charset="0"/>
              </a:rPr>
              <a:t>nd</a:t>
            </a:r>
            <a:r>
              <a:rPr lang="en-US" altLang="en-US">
                <a:latin typeface="Tahoma" charset="0"/>
              </a:rPr>
              <a:t> &amp; 3</a:t>
            </a:r>
            <a:r>
              <a:rPr lang="en-US" altLang="en-US" baseline="30000">
                <a:latin typeface="Tahoma" charset="0"/>
              </a:rPr>
              <a:t>rd</a:t>
            </a:r>
            <a:r>
              <a:rPr lang="en-US" altLang="en-US">
                <a:latin typeface="Tahoma" charset="0"/>
              </a:rPr>
              <a:t> Centuries</a:t>
            </a:r>
          </a:p>
          <a:p>
            <a:pPr>
              <a:lnSpc>
                <a:spcPct val="90000"/>
              </a:lnSpc>
            </a:pPr>
            <a:r>
              <a:rPr lang="en-US" altLang="en-US">
                <a:latin typeface="Tahoma" charset="0"/>
              </a:rPr>
              <a:t>4</a:t>
            </a:r>
            <a:r>
              <a:rPr lang="en-US" altLang="en-US" baseline="30000">
                <a:latin typeface="Tahoma" charset="0"/>
              </a:rPr>
              <a:t>th</a:t>
            </a:r>
            <a:r>
              <a:rPr lang="en-US" altLang="en-US">
                <a:latin typeface="Tahoma" charset="0"/>
              </a:rPr>
              <a:t> –11</a:t>
            </a:r>
            <a:r>
              <a:rPr lang="en-US" altLang="en-US" baseline="30000">
                <a:latin typeface="Tahoma" charset="0"/>
              </a:rPr>
              <a:t>th</a:t>
            </a:r>
            <a:r>
              <a:rPr lang="en-US" altLang="en-US">
                <a:latin typeface="Tahoma" charset="0"/>
              </a:rPr>
              <a:t> Centuries</a:t>
            </a:r>
          </a:p>
          <a:p>
            <a:pPr>
              <a:lnSpc>
                <a:spcPct val="90000"/>
              </a:lnSpc>
            </a:pPr>
            <a:r>
              <a:rPr lang="en-US" altLang="en-US">
                <a:latin typeface="Tahoma" charset="0"/>
              </a:rPr>
              <a:t>1000A.D. – 1500 A.D.</a:t>
            </a:r>
          </a:p>
          <a:p>
            <a:pPr>
              <a:lnSpc>
                <a:spcPct val="90000"/>
              </a:lnSpc>
            </a:pPr>
            <a:r>
              <a:rPr lang="en-US" altLang="en-US">
                <a:latin typeface="Tahoma" charset="0"/>
              </a:rPr>
              <a:t>Reformation</a:t>
            </a:r>
          </a:p>
          <a:p>
            <a:pPr>
              <a:lnSpc>
                <a:spcPct val="90000"/>
              </a:lnSpc>
            </a:pPr>
            <a:r>
              <a:rPr lang="en-US" altLang="en-US">
                <a:latin typeface="Tahoma" charset="0"/>
              </a:rPr>
              <a:t>Restoration Movement</a:t>
            </a:r>
          </a:p>
          <a:p>
            <a:pPr>
              <a:lnSpc>
                <a:spcPct val="90000"/>
              </a:lnSpc>
            </a:pPr>
            <a:endParaRPr lang="en-US" altLang="en-US">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Effect transition="in" filter="barn(inVertical)">
                                      <p:cBhvr>
                                        <p:cTn id="13" dur="500"/>
                                        <p:tgtEl>
                                          <p:spTgt spid="1433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339">
                                            <p:txEl>
                                              <p:pRg st="1" end="1"/>
                                            </p:txEl>
                                          </p:spTgt>
                                        </p:tgtEl>
                                        <p:attrNameLst>
                                          <p:attrName>style.visibility</p:attrName>
                                        </p:attrNameLst>
                                      </p:cBhvr>
                                      <p:to>
                                        <p:strVal val="visible"/>
                                      </p:to>
                                    </p:set>
                                    <p:animEffect transition="in" filter="barn(inVertical)">
                                      <p:cBhvr>
                                        <p:cTn id="18" dur="500"/>
                                        <p:tgtEl>
                                          <p:spTgt spid="1433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339">
                                            <p:txEl>
                                              <p:pRg st="2" end="2"/>
                                            </p:txEl>
                                          </p:spTgt>
                                        </p:tgtEl>
                                        <p:attrNameLst>
                                          <p:attrName>style.visibility</p:attrName>
                                        </p:attrNameLst>
                                      </p:cBhvr>
                                      <p:to>
                                        <p:strVal val="visible"/>
                                      </p:to>
                                    </p:set>
                                    <p:animEffect transition="in" filter="barn(inVertical)">
                                      <p:cBhvr>
                                        <p:cTn id="23" dur="500"/>
                                        <p:tgtEl>
                                          <p:spTgt spid="1433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339">
                                            <p:txEl>
                                              <p:pRg st="3" end="3"/>
                                            </p:txEl>
                                          </p:spTgt>
                                        </p:tgtEl>
                                        <p:attrNameLst>
                                          <p:attrName>style.visibility</p:attrName>
                                        </p:attrNameLst>
                                      </p:cBhvr>
                                      <p:to>
                                        <p:strVal val="visible"/>
                                      </p:to>
                                    </p:set>
                                    <p:animEffect transition="in" filter="barn(inVertical)">
                                      <p:cBhvr>
                                        <p:cTn id="28" dur="500"/>
                                        <p:tgtEl>
                                          <p:spTgt spid="1433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339">
                                            <p:txEl>
                                              <p:pRg st="4" end="4"/>
                                            </p:txEl>
                                          </p:spTgt>
                                        </p:tgtEl>
                                        <p:attrNameLst>
                                          <p:attrName>style.visibility</p:attrName>
                                        </p:attrNameLst>
                                      </p:cBhvr>
                                      <p:to>
                                        <p:strVal val="visible"/>
                                      </p:to>
                                    </p:set>
                                    <p:animEffect transition="in" filter="barn(inVertical)">
                                      <p:cBhvr>
                                        <p:cTn id="33" dur="500"/>
                                        <p:tgtEl>
                                          <p:spTgt spid="14339">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339">
                                            <p:txEl>
                                              <p:pRg st="5" end="5"/>
                                            </p:txEl>
                                          </p:spTgt>
                                        </p:tgtEl>
                                        <p:attrNameLst>
                                          <p:attrName>style.visibility</p:attrName>
                                        </p:attrNameLst>
                                      </p:cBhvr>
                                      <p:to>
                                        <p:strVal val="visible"/>
                                      </p:to>
                                    </p:set>
                                    <p:animEffect transition="in" filter="barn(inVertical)">
                                      <p:cBhvr>
                                        <p:cTn id="38" dur="500"/>
                                        <p:tgtEl>
                                          <p:spTgt spid="14339">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Effect transition="in" filter="barn(inVertical)">
                                      <p:cBhvr>
                                        <p:cTn id="43" dur="500"/>
                                        <p:tgtEl>
                                          <p:spTgt spid="14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228600"/>
            <a:ext cx="7772400" cy="1143000"/>
          </a:xfrm>
        </p:spPr>
        <p:txBody>
          <a:bodyPr/>
          <a:lstStyle/>
          <a:p>
            <a:r>
              <a:rPr lang="en-US" altLang="en-US">
                <a:solidFill>
                  <a:srgbClr val="808000"/>
                </a:solidFill>
                <a:latin typeface="Tahoma" charset="0"/>
              </a:rPr>
              <a:t>Overview Of Course</a:t>
            </a:r>
          </a:p>
        </p:txBody>
      </p:sp>
      <p:sp>
        <p:nvSpPr>
          <p:cNvPr id="4099" name="Rectangle 3"/>
          <p:cNvSpPr>
            <a:spLocks noGrp="1" noChangeArrowheads="1"/>
          </p:cNvSpPr>
          <p:nvPr>
            <p:ph type="body" idx="1"/>
          </p:nvPr>
        </p:nvSpPr>
        <p:spPr>
          <a:xfrm>
            <a:off x="685800" y="3200400"/>
            <a:ext cx="7772400" cy="2895600"/>
          </a:xfrm>
        </p:spPr>
        <p:txBody>
          <a:bodyPr/>
          <a:lstStyle/>
          <a:p>
            <a:r>
              <a:rPr lang="en-US" altLang="en-US">
                <a:latin typeface="Tahoma" charset="0"/>
              </a:rPr>
              <a:t>The Church/Kingdom In Prophecy</a:t>
            </a:r>
          </a:p>
          <a:p>
            <a:r>
              <a:rPr lang="en-US" altLang="en-US">
                <a:latin typeface="Tahoma" charset="0"/>
              </a:rPr>
              <a:t>The Church/Kingdom Established</a:t>
            </a:r>
          </a:p>
          <a:p>
            <a:r>
              <a:rPr lang="en-US" altLang="en-US">
                <a:latin typeface="Tahoma" charset="0"/>
              </a:rPr>
              <a:t>The Church/Kingdom Apostate</a:t>
            </a:r>
          </a:p>
          <a:p>
            <a:r>
              <a:rPr lang="en-US" altLang="en-US">
                <a:latin typeface="Tahoma" charset="0"/>
              </a:rPr>
              <a:t>The Church/Kingdom Restored</a:t>
            </a:r>
          </a:p>
        </p:txBody>
      </p:sp>
      <p:sp>
        <p:nvSpPr>
          <p:cNvPr id="4100" name="Rectangle 4"/>
          <p:cNvSpPr>
            <a:spLocks noChangeArrowheads="1"/>
          </p:cNvSpPr>
          <p:nvPr/>
        </p:nvSpPr>
        <p:spPr bwMode="auto">
          <a:xfrm>
            <a:off x="609600" y="1371600"/>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sz="2400">
                <a:solidFill>
                  <a:schemeClr val="tx1"/>
                </a:solidFill>
                <a:latin typeface="Times New Roman" charset="0"/>
              </a:defRPr>
            </a:lvl1pPr>
            <a:lvl2pPr marL="920750" indent="-285750">
              <a:spcBef>
                <a:spcPct val="0"/>
              </a:spcBef>
              <a:defRPr sz="2400">
                <a:solidFill>
                  <a:schemeClr val="tx1"/>
                </a:solidFill>
                <a:latin typeface="Times New Roman" charset="0"/>
              </a:defRPr>
            </a:lvl2pPr>
            <a:lvl3pPr marL="1263650" indent="-228600">
              <a:spcBef>
                <a:spcPct val="0"/>
              </a:spcBef>
              <a:defRPr sz="2400">
                <a:solidFill>
                  <a:schemeClr val="tx1"/>
                </a:solidFill>
                <a:latin typeface="Times New Roman" charset="0"/>
              </a:defRPr>
            </a:lvl3pPr>
            <a:lvl4pPr marL="1606550" indent="-228600">
              <a:spcBef>
                <a:spcPct val="0"/>
              </a:spcBef>
              <a:defRPr sz="2400">
                <a:solidFill>
                  <a:schemeClr val="tx1"/>
                </a:solidFill>
                <a:latin typeface="Times New Roman" charset="0"/>
              </a:defRPr>
            </a:lvl4pPr>
            <a:lvl5pPr marL="2057400" indent="-228600">
              <a:spcBef>
                <a:spcPct val="0"/>
              </a:spcBef>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gn="ctr">
              <a:spcBef>
                <a:spcPct val="20000"/>
              </a:spcBef>
            </a:pPr>
            <a:r>
              <a:rPr lang="en-US" altLang="en-US" sz="3200">
                <a:latin typeface="Tahoma" charset="0"/>
              </a:rPr>
              <a:t>Before We Study The Restoration Movement, We Should Study: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strips(downRight)">
                                      <p:cBhvr>
                                        <p:cTn id="12" dur="500"/>
                                        <p:tgtEl>
                                          <p:spTgt spid="41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099">
                                            <p:txEl>
                                              <p:pRg st="0" end="0"/>
                                            </p:txEl>
                                          </p:spTgt>
                                        </p:tgtEl>
                                        <p:attrNameLst>
                                          <p:attrName>style.visibility</p:attrName>
                                        </p:attrNameLst>
                                      </p:cBhvr>
                                      <p:to>
                                        <p:strVal val="visible"/>
                                      </p:to>
                                    </p:set>
                                    <p:animEffect transition="in" filter="strips(downRight)">
                                      <p:cBhvr>
                                        <p:cTn id="17" dur="500"/>
                                        <p:tgtEl>
                                          <p:spTgt spid="409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099">
                                            <p:txEl>
                                              <p:pRg st="1" end="1"/>
                                            </p:txEl>
                                          </p:spTgt>
                                        </p:tgtEl>
                                        <p:attrNameLst>
                                          <p:attrName>style.visibility</p:attrName>
                                        </p:attrNameLst>
                                      </p:cBhvr>
                                      <p:to>
                                        <p:strVal val="visible"/>
                                      </p:to>
                                    </p:set>
                                    <p:animEffect transition="in" filter="strips(downRight)">
                                      <p:cBhvr>
                                        <p:cTn id="22" dur="500"/>
                                        <p:tgtEl>
                                          <p:spTgt spid="409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099">
                                            <p:txEl>
                                              <p:pRg st="2" end="2"/>
                                            </p:txEl>
                                          </p:spTgt>
                                        </p:tgtEl>
                                        <p:attrNameLst>
                                          <p:attrName>style.visibility</p:attrName>
                                        </p:attrNameLst>
                                      </p:cBhvr>
                                      <p:to>
                                        <p:strVal val="visible"/>
                                      </p:to>
                                    </p:set>
                                    <p:animEffect transition="in" filter="strips(downRight)">
                                      <p:cBhvr>
                                        <p:cTn id="27" dur="500"/>
                                        <p:tgtEl>
                                          <p:spTgt spid="409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4099">
                                            <p:txEl>
                                              <p:pRg st="3" end="3"/>
                                            </p:txEl>
                                          </p:spTgt>
                                        </p:tgtEl>
                                        <p:attrNameLst>
                                          <p:attrName>style.visibility</p:attrName>
                                        </p:attrNameLst>
                                      </p:cBhvr>
                                      <p:to>
                                        <p:strVal val="visible"/>
                                      </p:to>
                                    </p:set>
                                    <p:animEffect transition="in" filter="strips(downRight)">
                                      <p:cBhvr>
                                        <p:cTn id="32"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p:bldP spid="410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09600"/>
            <a:ext cx="7772400" cy="1600200"/>
          </a:xfrm>
        </p:spPr>
        <p:txBody>
          <a:bodyPr/>
          <a:lstStyle/>
          <a:p>
            <a:r>
              <a:rPr lang="en-US" altLang="en-US">
                <a:solidFill>
                  <a:srgbClr val="808000"/>
                </a:solidFill>
                <a:latin typeface="Tahoma" charset="0"/>
              </a:rPr>
              <a:t>The Church/Kingdom In Prophecy</a:t>
            </a:r>
          </a:p>
        </p:txBody>
      </p:sp>
      <p:sp>
        <p:nvSpPr>
          <p:cNvPr id="5125" name="Rectangle 5"/>
          <p:cNvSpPr>
            <a:spLocks noGrp="1" noChangeArrowheads="1"/>
          </p:cNvSpPr>
          <p:nvPr>
            <p:ph type="body" idx="1"/>
          </p:nvPr>
        </p:nvSpPr>
        <p:spPr>
          <a:xfrm>
            <a:off x="762000" y="3505200"/>
            <a:ext cx="7696200" cy="2590800"/>
          </a:xfrm>
          <a:noFill/>
          <a:ln/>
        </p:spPr>
        <p:txBody>
          <a:bodyPr/>
          <a:lstStyle/>
          <a:p>
            <a:pPr marL="0" indent="0" algn="ctr">
              <a:buFontTx/>
              <a:buNone/>
            </a:pPr>
            <a:r>
              <a:rPr lang="en-US" altLang="en-US" sz="3600">
                <a:latin typeface="Tahoma" charset="0"/>
              </a:rPr>
              <a:t>Daniel 2:32-35</a:t>
            </a:r>
          </a:p>
          <a:p>
            <a:pPr marL="0" indent="0" algn="ctr">
              <a:buFontTx/>
              <a:buNone/>
            </a:pPr>
            <a:r>
              <a:rPr lang="en-US" altLang="en-US" sz="3600">
                <a:latin typeface="Tahoma" charset="0"/>
              </a:rPr>
              <a:t>Nebuchadnezzar’s Dream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strips(upRight)">
                                      <p:cBhvr>
                                        <p:cTn id="12"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8" name="Group 80"/>
          <p:cNvGrpSpPr>
            <a:grpSpLocks/>
          </p:cNvGrpSpPr>
          <p:nvPr/>
        </p:nvGrpSpPr>
        <p:grpSpPr bwMode="auto">
          <a:xfrm>
            <a:off x="3352800" y="2209800"/>
            <a:ext cx="5486400" cy="3087688"/>
            <a:chOff x="-3" y="-3"/>
            <a:chExt cx="5764" cy="1945"/>
          </a:xfrm>
        </p:grpSpPr>
        <p:grpSp>
          <p:nvGrpSpPr>
            <p:cNvPr id="2126" name="Group 78"/>
            <p:cNvGrpSpPr>
              <a:grpSpLocks/>
            </p:cNvGrpSpPr>
            <p:nvPr/>
          </p:nvGrpSpPr>
          <p:grpSpPr bwMode="auto">
            <a:xfrm>
              <a:off x="0" y="0"/>
              <a:ext cx="5758" cy="1939"/>
              <a:chOff x="0" y="0"/>
              <a:chExt cx="5758" cy="1939"/>
            </a:xfrm>
          </p:grpSpPr>
          <p:grpSp>
            <p:nvGrpSpPr>
              <p:cNvPr id="2073" name="Group 25"/>
              <p:cNvGrpSpPr>
                <a:grpSpLocks/>
              </p:cNvGrpSpPr>
              <p:nvPr/>
            </p:nvGrpSpPr>
            <p:grpSpPr bwMode="auto">
              <a:xfrm>
                <a:off x="0" y="0"/>
                <a:ext cx="230" cy="403"/>
                <a:chOff x="0" y="0"/>
                <a:chExt cx="230" cy="403"/>
              </a:xfrm>
            </p:grpSpPr>
            <p:sp>
              <p:nvSpPr>
                <p:cNvPr id="2072" name="Rectangle 24"/>
                <p:cNvSpPr>
                  <a:spLocks noChangeArrowheads="1"/>
                </p:cNvSpPr>
                <p:nvPr/>
              </p:nvSpPr>
              <p:spPr bwMode="auto">
                <a:xfrm>
                  <a:off x="0" y="0"/>
                  <a:ext cx="23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1" name="Group 23"/>
                <p:cNvGrpSpPr>
                  <a:grpSpLocks/>
                </p:cNvGrpSpPr>
                <p:nvPr/>
              </p:nvGrpSpPr>
              <p:grpSpPr bwMode="auto">
                <a:xfrm>
                  <a:off x="0" y="0"/>
                  <a:ext cx="230" cy="403"/>
                  <a:chOff x="0" y="0"/>
                  <a:chExt cx="230" cy="403"/>
                </a:xfrm>
              </p:grpSpPr>
              <p:sp>
                <p:nvSpPr>
                  <p:cNvPr id="2050" name="Rectangle 2"/>
                  <p:cNvSpPr>
                    <a:spLocks noChangeArrowheads="1"/>
                  </p:cNvSpPr>
                  <p:nvPr/>
                </p:nvSpPr>
                <p:spPr bwMode="auto">
                  <a:xfrm>
                    <a:off x="0" y="0"/>
                    <a:ext cx="23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200" b="1">
                        <a:solidFill>
                          <a:srgbClr val="000000"/>
                        </a:solidFill>
                        <a:latin typeface="Arial Unicode MS" charset="0"/>
                        <a:ea typeface="Tahoma" charset="0"/>
                        <a:cs typeface="Tahoma" charset="0"/>
                      </a:rPr>
                      <a:t>#</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0" name="Rectangle 22"/>
                  <p:cNvSpPr>
                    <a:spLocks noChangeArrowheads="1"/>
                  </p:cNvSpPr>
                  <p:nvPr/>
                </p:nvSpPr>
                <p:spPr bwMode="auto">
                  <a:xfrm>
                    <a:off x="0" y="0"/>
                    <a:ext cx="23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77" name="Group 29"/>
              <p:cNvGrpSpPr>
                <a:grpSpLocks/>
              </p:cNvGrpSpPr>
              <p:nvPr/>
            </p:nvGrpSpPr>
            <p:grpSpPr bwMode="auto">
              <a:xfrm>
                <a:off x="230" y="0"/>
                <a:ext cx="1382" cy="403"/>
                <a:chOff x="230" y="0"/>
                <a:chExt cx="1382" cy="403"/>
              </a:xfrm>
            </p:grpSpPr>
            <p:sp>
              <p:nvSpPr>
                <p:cNvPr id="2076" name="Rectangle 28"/>
                <p:cNvSpPr>
                  <a:spLocks noChangeArrowheads="1"/>
                </p:cNvSpPr>
                <p:nvPr/>
              </p:nvSpPr>
              <p:spPr bwMode="auto">
                <a:xfrm>
                  <a:off x="230" y="0"/>
                  <a:ext cx="1382"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5" name="Group 27"/>
                <p:cNvGrpSpPr>
                  <a:grpSpLocks/>
                </p:cNvGrpSpPr>
                <p:nvPr/>
              </p:nvGrpSpPr>
              <p:grpSpPr bwMode="auto">
                <a:xfrm>
                  <a:off x="230" y="0"/>
                  <a:ext cx="1382" cy="403"/>
                  <a:chOff x="230" y="0"/>
                  <a:chExt cx="1382" cy="403"/>
                </a:xfrm>
              </p:grpSpPr>
              <p:sp>
                <p:nvSpPr>
                  <p:cNvPr id="2051" name="Rectangle 3"/>
                  <p:cNvSpPr>
                    <a:spLocks noChangeArrowheads="1"/>
                  </p:cNvSpPr>
                  <p:nvPr/>
                </p:nvSpPr>
                <p:spPr bwMode="auto">
                  <a:xfrm>
                    <a:off x="230" y="0"/>
                    <a:ext cx="1382"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Gentile Kingdom</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4" name="Rectangle 26"/>
                  <p:cNvSpPr>
                    <a:spLocks noChangeArrowheads="1"/>
                  </p:cNvSpPr>
                  <p:nvPr/>
                </p:nvSpPr>
                <p:spPr bwMode="auto">
                  <a:xfrm>
                    <a:off x="230" y="0"/>
                    <a:ext cx="138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1" name="Group 33"/>
              <p:cNvGrpSpPr>
                <a:grpSpLocks/>
              </p:cNvGrpSpPr>
              <p:nvPr/>
            </p:nvGrpSpPr>
            <p:grpSpPr bwMode="auto">
              <a:xfrm>
                <a:off x="1612" y="0"/>
                <a:ext cx="2226" cy="403"/>
                <a:chOff x="1612" y="0"/>
                <a:chExt cx="2226" cy="403"/>
              </a:xfrm>
            </p:grpSpPr>
            <p:sp>
              <p:nvSpPr>
                <p:cNvPr id="2080" name="Rectangle 32"/>
                <p:cNvSpPr>
                  <a:spLocks noChangeArrowheads="1"/>
                </p:cNvSpPr>
                <p:nvPr/>
              </p:nvSpPr>
              <p:spPr bwMode="auto">
                <a:xfrm>
                  <a:off x="1612" y="0"/>
                  <a:ext cx="2226"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9" name="Group 31"/>
                <p:cNvGrpSpPr>
                  <a:grpSpLocks/>
                </p:cNvGrpSpPr>
                <p:nvPr/>
              </p:nvGrpSpPr>
              <p:grpSpPr bwMode="auto">
                <a:xfrm>
                  <a:off x="1612" y="0"/>
                  <a:ext cx="2226" cy="403"/>
                  <a:chOff x="1612" y="0"/>
                  <a:chExt cx="2226" cy="403"/>
                </a:xfrm>
              </p:grpSpPr>
              <p:sp>
                <p:nvSpPr>
                  <p:cNvPr id="2052" name="Rectangle 4"/>
                  <p:cNvSpPr>
                    <a:spLocks noChangeArrowheads="1"/>
                  </p:cNvSpPr>
                  <p:nvPr/>
                </p:nvSpPr>
                <p:spPr bwMode="auto">
                  <a:xfrm>
                    <a:off x="1612" y="0"/>
                    <a:ext cx="2226"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Image Symbol</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8" name="Rectangle 30"/>
                  <p:cNvSpPr>
                    <a:spLocks noChangeArrowheads="1"/>
                  </p:cNvSpPr>
                  <p:nvPr/>
                </p:nvSpPr>
                <p:spPr bwMode="auto">
                  <a:xfrm>
                    <a:off x="1612" y="0"/>
                    <a:ext cx="222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5" name="Group 37"/>
              <p:cNvGrpSpPr>
                <a:grpSpLocks/>
              </p:cNvGrpSpPr>
              <p:nvPr/>
            </p:nvGrpSpPr>
            <p:grpSpPr bwMode="auto">
              <a:xfrm>
                <a:off x="3838" y="0"/>
                <a:ext cx="1920" cy="403"/>
                <a:chOff x="3838" y="0"/>
                <a:chExt cx="1920" cy="403"/>
              </a:xfrm>
            </p:grpSpPr>
            <p:sp>
              <p:nvSpPr>
                <p:cNvPr id="2084" name="Rectangle 36"/>
                <p:cNvSpPr>
                  <a:spLocks noChangeArrowheads="1"/>
                </p:cNvSpPr>
                <p:nvPr/>
              </p:nvSpPr>
              <p:spPr bwMode="auto">
                <a:xfrm>
                  <a:off x="3838" y="0"/>
                  <a:ext cx="192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83" name="Group 35"/>
                <p:cNvGrpSpPr>
                  <a:grpSpLocks/>
                </p:cNvGrpSpPr>
                <p:nvPr/>
              </p:nvGrpSpPr>
              <p:grpSpPr bwMode="auto">
                <a:xfrm>
                  <a:off x="3838" y="0"/>
                  <a:ext cx="1920" cy="403"/>
                  <a:chOff x="3838" y="0"/>
                  <a:chExt cx="1920" cy="403"/>
                </a:xfrm>
              </p:grpSpPr>
              <p:sp>
                <p:nvSpPr>
                  <p:cNvPr id="2053" name="Rectangle 5"/>
                  <p:cNvSpPr>
                    <a:spLocks noChangeArrowheads="1"/>
                  </p:cNvSpPr>
                  <p:nvPr/>
                </p:nvSpPr>
                <p:spPr bwMode="auto">
                  <a:xfrm>
                    <a:off x="3838" y="0"/>
                    <a:ext cx="192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Reign over Israel</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82" name="Rectangle 34"/>
                  <p:cNvSpPr>
                    <a:spLocks noChangeArrowheads="1"/>
                  </p:cNvSpPr>
                  <p:nvPr/>
                </p:nvSpPr>
                <p:spPr bwMode="auto">
                  <a:xfrm>
                    <a:off x="3838" y="0"/>
                    <a:ext cx="192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9" name="Group 41"/>
              <p:cNvGrpSpPr>
                <a:grpSpLocks/>
              </p:cNvGrpSpPr>
              <p:nvPr/>
            </p:nvGrpSpPr>
            <p:grpSpPr bwMode="auto">
              <a:xfrm>
                <a:off x="0" y="403"/>
                <a:ext cx="230" cy="384"/>
                <a:chOff x="0" y="403"/>
                <a:chExt cx="230" cy="384"/>
              </a:xfrm>
            </p:grpSpPr>
            <p:sp>
              <p:nvSpPr>
                <p:cNvPr id="2088" name="Rectangle 40"/>
                <p:cNvSpPr>
                  <a:spLocks noChangeArrowheads="1"/>
                </p:cNvSpPr>
                <p:nvPr/>
              </p:nvSpPr>
              <p:spPr bwMode="auto">
                <a:xfrm>
                  <a:off x="0" y="403"/>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87" name="Group 39"/>
                <p:cNvGrpSpPr>
                  <a:grpSpLocks/>
                </p:cNvGrpSpPr>
                <p:nvPr/>
              </p:nvGrpSpPr>
              <p:grpSpPr bwMode="auto">
                <a:xfrm>
                  <a:off x="0" y="403"/>
                  <a:ext cx="230" cy="384"/>
                  <a:chOff x="0" y="403"/>
                  <a:chExt cx="230" cy="384"/>
                </a:xfrm>
              </p:grpSpPr>
              <p:sp>
                <p:nvSpPr>
                  <p:cNvPr id="2054" name="Rectangle 6"/>
                  <p:cNvSpPr>
                    <a:spLocks noChangeArrowheads="1"/>
                  </p:cNvSpPr>
                  <p:nvPr/>
                </p:nvSpPr>
                <p:spPr bwMode="auto">
                  <a:xfrm>
                    <a:off x="0" y="403"/>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1</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86" name="Rectangle 38"/>
                  <p:cNvSpPr>
                    <a:spLocks noChangeArrowheads="1"/>
                  </p:cNvSpPr>
                  <p:nvPr/>
                </p:nvSpPr>
                <p:spPr bwMode="auto">
                  <a:xfrm>
                    <a:off x="0" y="403"/>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91" name="Group 43"/>
              <p:cNvGrpSpPr>
                <a:grpSpLocks/>
              </p:cNvGrpSpPr>
              <p:nvPr/>
            </p:nvGrpSpPr>
            <p:grpSpPr bwMode="auto">
              <a:xfrm>
                <a:off x="230" y="403"/>
                <a:ext cx="1382" cy="384"/>
                <a:chOff x="230" y="403"/>
                <a:chExt cx="1382" cy="384"/>
              </a:xfrm>
            </p:grpSpPr>
            <p:sp>
              <p:nvSpPr>
                <p:cNvPr id="2055" name="Rectangle 7"/>
                <p:cNvSpPr>
                  <a:spLocks noChangeArrowheads="1"/>
                </p:cNvSpPr>
                <p:nvPr/>
              </p:nvSpPr>
              <p:spPr bwMode="auto">
                <a:xfrm>
                  <a:off x="230" y="403"/>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Babylon (a)</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0" name="Rectangle 42"/>
                <p:cNvSpPr>
                  <a:spLocks noChangeArrowheads="1"/>
                </p:cNvSpPr>
                <p:nvPr/>
              </p:nvSpPr>
              <p:spPr bwMode="auto">
                <a:xfrm>
                  <a:off x="230" y="403"/>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3" name="Group 45"/>
              <p:cNvGrpSpPr>
                <a:grpSpLocks/>
              </p:cNvGrpSpPr>
              <p:nvPr/>
            </p:nvGrpSpPr>
            <p:grpSpPr bwMode="auto">
              <a:xfrm>
                <a:off x="1612" y="403"/>
                <a:ext cx="2226" cy="384"/>
                <a:chOff x="1612" y="403"/>
                <a:chExt cx="2226" cy="384"/>
              </a:xfrm>
            </p:grpSpPr>
            <p:sp>
              <p:nvSpPr>
                <p:cNvPr id="2056" name="Rectangle 8"/>
                <p:cNvSpPr>
                  <a:spLocks noChangeArrowheads="1"/>
                </p:cNvSpPr>
                <p:nvPr/>
              </p:nvSpPr>
              <p:spPr bwMode="auto">
                <a:xfrm>
                  <a:off x="1612" y="403"/>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Head of </a:t>
                  </a:r>
                  <a:r>
                    <a:rPr lang="en-US" altLang="en-US" sz="1000" b="1">
                      <a:solidFill>
                        <a:srgbClr val="000000"/>
                      </a:solidFill>
                      <a:latin typeface="Arial Unicode MS" charset="0"/>
                      <a:ea typeface="Tahoma" charset="0"/>
                      <a:cs typeface="Tahoma" charset="0"/>
                    </a:rPr>
                    <a:t>GOLD</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092" name="Rectangle 44"/>
                <p:cNvSpPr>
                  <a:spLocks noChangeArrowheads="1"/>
                </p:cNvSpPr>
                <p:nvPr/>
              </p:nvSpPr>
              <p:spPr bwMode="auto">
                <a:xfrm>
                  <a:off x="1612" y="403"/>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5" name="Group 47"/>
              <p:cNvGrpSpPr>
                <a:grpSpLocks/>
              </p:cNvGrpSpPr>
              <p:nvPr/>
            </p:nvGrpSpPr>
            <p:grpSpPr bwMode="auto">
              <a:xfrm>
                <a:off x="3838" y="403"/>
                <a:ext cx="1920" cy="384"/>
                <a:chOff x="3838" y="403"/>
                <a:chExt cx="1920" cy="384"/>
              </a:xfrm>
            </p:grpSpPr>
            <p:sp>
              <p:nvSpPr>
                <p:cNvPr id="2057" name="Rectangle 9"/>
                <p:cNvSpPr>
                  <a:spLocks noChangeArrowheads="1"/>
                </p:cNvSpPr>
                <p:nvPr/>
              </p:nvSpPr>
              <p:spPr bwMode="auto">
                <a:xfrm>
                  <a:off x="3838" y="403"/>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625 B.C. TO 539 B.C.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4" name="Rectangle 46"/>
                <p:cNvSpPr>
                  <a:spLocks noChangeArrowheads="1"/>
                </p:cNvSpPr>
                <p:nvPr/>
              </p:nvSpPr>
              <p:spPr bwMode="auto">
                <a:xfrm>
                  <a:off x="3838" y="403"/>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9" name="Group 51"/>
              <p:cNvGrpSpPr>
                <a:grpSpLocks/>
              </p:cNvGrpSpPr>
              <p:nvPr/>
            </p:nvGrpSpPr>
            <p:grpSpPr bwMode="auto">
              <a:xfrm>
                <a:off x="0" y="787"/>
                <a:ext cx="230" cy="384"/>
                <a:chOff x="0" y="787"/>
                <a:chExt cx="230" cy="384"/>
              </a:xfrm>
            </p:grpSpPr>
            <p:sp>
              <p:nvSpPr>
                <p:cNvPr id="2098" name="Rectangle 50"/>
                <p:cNvSpPr>
                  <a:spLocks noChangeArrowheads="1"/>
                </p:cNvSpPr>
                <p:nvPr/>
              </p:nvSpPr>
              <p:spPr bwMode="auto">
                <a:xfrm>
                  <a:off x="0" y="787"/>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97" name="Group 49"/>
                <p:cNvGrpSpPr>
                  <a:grpSpLocks/>
                </p:cNvGrpSpPr>
                <p:nvPr/>
              </p:nvGrpSpPr>
              <p:grpSpPr bwMode="auto">
                <a:xfrm>
                  <a:off x="0" y="787"/>
                  <a:ext cx="230" cy="384"/>
                  <a:chOff x="0" y="787"/>
                  <a:chExt cx="230" cy="384"/>
                </a:xfrm>
              </p:grpSpPr>
              <p:sp>
                <p:nvSpPr>
                  <p:cNvPr id="2058" name="Rectangle 10"/>
                  <p:cNvSpPr>
                    <a:spLocks noChangeArrowheads="1"/>
                  </p:cNvSpPr>
                  <p:nvPr/>
                </p:nvSpPr>
                <p:spPr bwMode="auto">
                  <a:xfrm>
                    <a:off x="0" y="787"/>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2</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6" name="Rectangle 48"/>
                  <p:cNvSpPr>
                    <a:spLocks noChangeArrowheads="1"/>
                  </p:cNvSpPr>
                  <p:nvPr/>
                </p:nvSpPr>
                <p:spPr bwMode="auto">
                  <a:xfrm>
                    <a:off x="0" y="787"/>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01" name="Group 53"/>
              <p:cNvGrpSpPr>
                <a:grpSpLocks/>
              </p:cNvGrpSpPr>
              <p:nvPr/>
            </p:nvGrpSpPr>
            <p:grpSpPr bwMode="auto">
              <a:xfrm>
                <a:off x="230" y="787"/>
                <a:ext cx="1382" cy="384"/>
                <a:chOff x="230" y="787"/>
                <a:chExt cx="1382" cy="384"/>
              </a:xfrm>
            </p:grpSpPr>
            <p:sp>
              <p:nvSpPr>
                <p:cNvPr id="2059" name="Rectangle 11"/>
                <p:cNvSpPr>
                  <a:spLocks noChangeArrowheads="1"/>
                </p:cNvSpPr>
                <p:nvPr/>
              </p:nvSpPr>
              <p:spPr bwMode="auto">
                <a:xfrm>
                  <a:off x="230" y="787"/>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Medo-Persia (b)</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0" name="Rectangle 52"/>
                <p:cNvSpPr>
                  <a:spLocks noChangeArrowheads="1"/>
                </p:cNvSpPr>
                <p:nvPr/>
              </p:nvSpPr>
              <p:spPr bwMode="auto">
                <a:xfrm>
                  <a:off x="230" y="787"/>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3" name="Group 55"/>
              <p:cNvGrpSpPr>
                <a:grpSpLocks/>
              </p:cNvGrpSpPr>
              <p:nvPr/>
            </p:nvGrpSpPr>
            <p:grpSpPr bwMode="auto">
              <a:xfrm>
                <a:off x="1612" y="787"/>
                <a:ext cx="2226" cy="384"/>
                <a:chOff x="1612" y="787"/>
                <a:chExt cx="2226" cy="384"/>
              </a:xfrm>
            </p:grpSpPr>
            <p:sp>
              <p:nvSpPr>
                <p:cNvPr id="2060" name="Rectangle 12"/>
                <p:cNvSpPr>
                  <a:spLocks noChangeArrowheads="1"/>
                </p:cNvSpPr>
                <p:nvPr/>
              </p:nvSpPr>
              <p:spPr bwMode="auto">
                <a:xfrm>
                  <a:off x="1612" y="787"/>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Chest and Arms of </a:t>
                  </a:r>
                  <a:r>
                    <a:rPr lang="en-US" altLang="en-US" sz="1000" b="1">
                      <a:solidFill>
                        <a:srgbClr val="000000"/>
                      </a:solidFill>
                      <a:latin typeface="Arial Unicode MS" charset="0"/>
                      <a:ea typeface="Tahoma" charset="0"/>
                      <a:cs typeface="Tahoma" charset="0"/>
                    </a:rPr>
                    <a:t>SILVER</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02" name="Rectangle 54"/>
                <p:cNvSpPr>
                  <a:spLocks noChangeArrowheads="1"/>
                </p:cNvSpPr>
                <p:nvPr/>
              </p:nvSpPr>
              <p:spPr bwMode="auto">
                <a:xfrm>
                  <a:off x="1612" y="787"/>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5" name="Group 57"/>
              <p:cNvGrpSpPr>
                <a:grpSpLocks/>
              </p:cNvGrpSpPr>
              <p:nvPr/>
            </p:nvGrpSpPr>
            <p:grpSpPr bwMode="auto">
              <a:xfrm>
                <a:off x="3838" y="787"/>
                <a:ext cx="1920" cy="384"/>
                <a:chOff x="3838" y="787"/>
                <a:chExt cx="1920" cy="384"/>
              </a:xfrm>
            </p:grpSpPr>
            <p:sp>
              <p:nvSpPr>
                <p:cNvPr id="2061" name="Rectangle 13"/>
                <p:cNvSpPr>
                  <a:spLocks noChangeArrowheads="1"/>
                </p:cNvSpPr>
                <p:nvPr/>
              </p:nvSpPr>
              <p:spPr bwMode="auto">
                <a:xfrm>
                  <a:off x="3838" y="787"/>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539 B.C. TO 331 B.C.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4" name="Rectangle 56"/>
                <p:cNvSpPr>
                  <a:spLocks noChangeArrowheads="1"/>
                </p:cNvSpPr>
                <p:nvPr/>
              </p:nvSpPr>
              <p:spPr bwMode="auto">
                <a:xfrm>
                  <a:off x="3838" y="787"/>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9" name="Group 61"/>
              <p:cNvGrpSpPr>
                <a:grpSpLocks/>
              </p:cNvGrpSpPr>
              <p:nvPr/>
            </p:nvGrpSpPr>
            <p:grpSpPr bwMode="auto">
              <a:xfrm>
                <a:off x="0" y="1171"/>
                <a:ext cx="230" cy="384"/>
                <a:chOff x="0" y="1171"/>
                <a:chExt cx="230" cy="384"/>
              </a:xfrm>
            </p:grpSpPr>
            <p:sp>
              <p:nvSpPr>
                <p:cNvPr id="2108" name="Rectangle 60"/>
                <p:cNvSpPr>
                  <a:spLocks noChangeArrowheads="1"/>
                </p:cNvSpPr>
                <p:nvPr/>
              </p:nvSpPr>
              <p:spPr bwMode="auto">
                <a:xfrm>
                  <a:off x="0" y="1171"/>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07" name="Group 59"/>
                <p:cNvGrpSpPr>
                  <a:grpSpLocks/>
                </p:cNvGrpSpPr>
                <p:nvPr/>
              </p:nvGrpSpPr>
              <p:grpSpPr bwMode="auto">
                <a:xfrm>
                  <a:off x="0" y="1171"/>
                  <a:ext cx="230" cy="384"/>
                  <a:chOff x="0" y="1171"/>
                  <a:chExt cx="230" cy="384"/>
                </a:xfrm>
              </p:grpSpPr>
              <p:sp>
                <p:nvSpPr>
                  <p:cNvPr id="2062" name="Rectangle 14"/>
                  <p:cNvSpPr>
                    <a:spLocks noChangeArrowheads="1"/>
                  </p:cNvSpPr>
                  <p:nvPr/>
                </p:nvSpPr>
                <p:spPr bwMode="auto">
                  <a:xfrm>
                    <a:off x="0" y="1171"/>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3</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6" name="Rectangle 58"/>
                  <p:cNvSpPr>
                    <a:spLocks noChangeArrowheads="1"/>
                  </p:cNvSpPr>
                  <p:nvPr/>
                </p:nvSpPr>
                <p:spPr bwMode="auto">
                  <a:xfrm>
                    <a:off x="0" y="1171"/>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11" name="Group 63"/>
              <p:cNvGrpSpPr>
                <a:grpSpLocks/>
              </p:cNvGrpSpPr>
              <p:nvPr/>
            </p:nvGrpSpPr>
            <p:grpSpPr bwMode="auto">
              <a:xfrm>
                <a:off x="230" y="1171"/>
                <a:ext cx="1382" cy="384"/>
                <a:chOff x="230" y="1171"/>
                <a:chExt cx="1382" cy="384"/>
              </a:xfrm>
            </p:grpSpPr>
            <p:sp>
              <p:nvSpPr>
                <p:cNvPr id="2063" name="Rectangle 15"/>
                <p:cNvSpPr>
                  <a:spLocks noChangeArrowheads="1"/>
                </p:cNvSpPr>
                <p:nvPr/>
              </p:nvSpPr>
              <p:spPr bwMode="auto">
                <a:xfrm>
                  <a:off x="230" y="1171"/>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Greece</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0" name="Rectangle 62"/>
                <p:cNvSpPr>
                  <a:spLocks noChangeArrowheads="1"/>
                </p:cNvSpPr>
                <p:nvPr/>
              </p:nvSpPr>
              <p:spPr bwMode="auto">
                <a:xfrm>
                  <a:off x="230" y="1171"/>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3" name="Group 65"/>
              <p:cNvGrpSpPr>
                <a:grpSpLocks/>
              </p:cNvGrpSpPr>
              <p:nvPr/>
            </p:nvGrpSpPr>
            <p:grpSpPr bwMode="auto">
              <a:xfrm>
                <a:off x="1612" y="1171"/>
                <a:ext cx="2226" cy="384"/>
                <a:chOff x="1612" y="1171"/>
                <a:chExt cx="2226" cy="384"/>
              </a:xfrm>
            </p:grpSpPr>
            <p:sp>
              <p:nvSpPr>
                <p:cNvPr id="2064" name="Rectangle 16"/>
                <p:cNvSpPr>
                  <a:spLocks noChangeArrowheads="1"/>
                </p:cNvSpPr>
                <p:nvPr/>
              </p:nvSpPr>
              <p:spPr bwMode="auto">
                <a:xfrm>
                  <a:off x="1612" y="1171"/>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Waist and Thighs of </a:t>
                  </a:r>
                  <a:r>
                    <a:rPr lang="en-US" altLang="en-US" sz="1000" b="1">
                      <a:solidFill>
                        <a:srgbClr val="000000"/>
                      </a:solidFill>
                      <a:latin typeface="Arial Unicode MS" charset="0"/>
                      <a:ea typeface="Tahoma" charset="0"/>
                      <a:cs typeface="Tahoma" charset="0"/>
                    </a:rPr>
                    <a:t>BRONZE</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12" name="Rectangle 64"/>
                <p:cNvSpPr>
                  <a:spLocks noChangeArrowheads="1"/>
                </p:cNvSpPr>
                <p:nvPr/>
              </p:nvSpPr>
              <p:spPr bwMode="auto">
                <a:xfrm>
                  <a:off x="1612" y="1171"/>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5" name="Group 67"/>
              <p:cNvGrpSpPr>
                <a:grpSpLocks/>
              </p:cNvGrpSpPr>
              <p:nvPr/>
            </p:nvGrpSpPr>
            <p:grpSpPr bwMode="auto">
              <a:xfrm>
                <a:off x="3838" y="1171"/>
                <a:ext cx="1920" cy="384"/>
                <a:chOff x="3838" y="1171"/>
                <a:chExt cx="1920" cy="384"/>
              </a:xfrm>
            </p:grpSpPr>
            <p:sp>
              <p:nvSpPr>
                <p:cNvPr id="2065" name="Rectangle 17"/>
                <p:cNvSpPr>
                  <a:spLocks noChangeArrowheads="1"/>
                </p:cNvSpPr>
                <p:nvPr/>
              </p:nvSpPr>
              <p:spPr bwMode="auto">
                <a:xfrm>
                  <a:off x="3838" y="1171"/>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331 B.C. TO 164 B.C. (c)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4" name="Rectangle 66"/>
                <p:cNvSpPr>
                  <a:spLocks noChangeArrowheads="1"/>
                </p:cNvSpPr>
                <p:nvPr/>
              </p:nvSpPr>
              <p:spPr bwMode="auto">
                <a:xfrm>
                  <a:off x="3838" y="1171"/>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9" name="Group 71"/>
              <p:cNvGrpSpPr>
                <a:grpSpLocks/>
              </p:cNvGrpSpPr>
              <p:nvPr/>
            </p:nvGrpSpPr>
            <p:grpSpPr bwMode="auto">
              <a:xfrm>
                <a:off x="0" y="1555"/>
                <a:ext cx="230" cy="384"/>
                <a:chOff x="0" y="1555"/>
                <a:chExt cx="230" cy="384"/>
              </a:xfrm>
            </p:grpSpPr>
            <p:sp>
              <p:nvSpPr>
                <p:cNvPr id="2118" name="Rectangle 70"/>
                <p:cNvSpPr>
                  <a:spLocks noChangeArrowheads="1"/>
                </p:cNvSpPr>
                <p:nvPr/>
              </p:nvSpPr>
              <p:spPr bwMode="auto">
                <a:xfrm>
                  <a:off x="0" y="1555"/>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17" name="Group 69"/>
                <p:cNvGrpSpPr>
                  <a:grpSpLocks/>
                </p:cNvGrpSpPr>
                <p:nvPr/>
              </p:nvGrpSpPr>
              <p:grpSpPr bwMode="auto">
                <a:xfrm>
                  <a:off x="0" y="1555"/>
                  <a:ext cx="230" cy="384"/>
                  <a:chOff x="0" y="1555"/>
                  <a:chExt cx="230" cy="384"/>
                </a:xfrm>
              </p:grpSpPr>
              <p:sp>
                <p:nvSpPr>
                  <p:cNvPr id="2066" name="Rectangle 18"/>
                  <p:cNvSpPr>
                    <a:spLocks noChangeArrowheads="1"/>
                  </p:cNvSpPr>
                  <p:nvPr/>
                </p:nvSpPr>
                <p:spPr bwMode="auto">
                  <a:xfrm>
                    <a:off x="0" y="1555"/>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4</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6" name="Rectangle 68"/>
                  <p:cNvSpPr>
                    <a:spLocks noChangeArrowheads="1"/>
                  </p:cNvSpPr>
                  <p:nvPr/>
                </p:nvSpPr>
                <p:spPr bwMode="auto">
                  <a:xfrm>
                    <a:off x="0" y="1555"/>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21" name="Group 73"/>
              <p:cNvGrpSpPr>
                <a:grpSpLocks/>
              </p:cNvGrpSpPr>
              <p:nvPr/>
            </p:nvGrpSpPr>
            <p:grpSpPr bwMode="auto">
              <a:xfrm>
                <a:off x="230" y="1555"/>
                <a:ext cx="1382" cy="384"/>
                <a:chOff x="230" y="1555"/>
                <a:chExt cx="1382" cy="384"/>
              </a:xfrm>
            </p:grpSpPr>
            <p:sp>
              <p:nvSpPr>
                <p:cNvPr id="2067" name="Rectangle 19"/>
                <p:cNvSpPr>
                  <a:spLocks noChangeArrowheads="1"/>
                </p:cNvSpPr>
                <p:nvPr/>
              </p:nvSpPr>
              <p:spPr bwMode="auto">
                <a:xfrm>
                  <a:off x="230" y="1555"/>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Rome</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20" name="Rectangle 72"/>
                <p:cNvSpPr>
                  <a:spLocks noChangeArrowheads="1"/>
                </p:cNvSpPr>
                <p:nvPr/>
              </p:nvSpPr>
              <p:spPr bwMode="auto">
                <a:xfrm>
                  <a:off x="230" y="1555"/>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23" name="Group 75"/>
              <p:cNvGrpSpPr>
                <a:grpSpLocks/>
              </p:cNvGrpSpPr>
              <p:nvPr/>
            </p:nvGrpSpPr>
            <p:grpSpPr bwMode="auto">
              <a:xfrm>
                <a:off x="1612" y="1555"/>
                <a:ext cx="2226" cy="384"/>
                <a:chOff x="1612" y="1555"/>
                <a:chExt cx="2226" cy="384"/>
              </a:xfrm>
            </p:grpSpPr>
            <p:sp>
              <p:nvSpPr>
                <p:cNvPr id="2068" name="Rectangle 20"/>
                <p:cNvSpPr>
                  <a:spLocks noChangeArrowheads="1"/>
                </p:cNvSpPr>
                <p:nvPr/>
              </p:nvSpPr>
              <p:spPr bwMode="auto">
                <a:xfrm>
                  <a:off x="1612" y="1555"/>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Legs of </a:t>
                  </a:r>
                  <a:r>
                    <a:rPr lang="en-US" altLang="en-US" sz="1000" b="1">
                      <a:solidFill>
                        <a:srgbClr val="000000"/>
                      </a:solidFill>
                      <a:latin typeface="Arial Unicode MS" charset="0"/>
                      <a:ea typeface="Tahoma" charset="0"/>
                      <a:cs typeface="Tahoma" charset="0"/>
                    </a:rPr>
                    <a:t>IRON</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22" name="Rectangle 74"/>
                <p:cNvSpPr>
                  <a:spLocks noChangeArrowheads="1"/>
                </p:cNvSpPr>
                <p:nvPr/>
              </p:nvSpPr>
              <p:spPr bwMode="auto">
                <a:xfrm>
                  <a:off x="1612" y="1555"/>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25" name="Group 77"/>
              <p:cNvGrpSpPr>
                <a:grpSpLocks/>
              </p:cNvGrpSpPr>
              <p:nvPr/>
            </p:nvGrpSpPr>
            <p:grpSpPr bwMode="auto">
              <a:xfrm>
                <a:off x="3838" y="1555"/>
                <a:ext cx="1920" cy="384"/>
                <a:chOff x="3838" y="1555"/>
                <a:chExt cx="1920" cy="384"/>
              </a:xfrm>
            </p:grpSpPr>
            <p:sp>
              <p:nvSpPr>
                <p:cNvPr id="2069" name="Rectangle 21"/>
                <p:cNvSpPr>
                  <a:spLocks noChangeArrowheads="1"/>
                </p:cNvSpPr>
                <p:nvPr/>
              </p:nvSpPr>
              <p:spPr bwMode="auto">
                <a:xfrm>
                  <a:off x="3838" y="1555"/>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164 B.C. - 70 A.D.</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24" name="Rectangle 76"/>
                <p:cNvSpPr>
                  <a:spLocks noChangeArrowheads="1"/>
                </p:cNvSpPr>
                <p:nvPr/>
              </p:nvSpPr>
              <p:spPr bwMode="auto">
                <a:xfrm>
                  <a:off x="3838" y="1555"/>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127" name="Rectangle 79"/>
            <p:cNvSpPr>
              <a:spLocks noChangeArrowheads="1"/>
            </p:cNvSpPr>
            <p:nvPr/>
          </p:nvSpPr>
          <p:spPr bwMode="auto">
            <a:xfrm>
              <a:off x="-3" y="-3"/>
              <a:ext cx="5764" cy="194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aphicFrame>
        <p:nvGraphicFramePr>
          <p:cNvPr id="2129" name="Object 81"/>
          <p:cNvGraphicFramePr>
            <a:graphicFrameLocks noChangeAspect="1"/>
          </p:cNvGraphicFramePr>
          <p:nvPr/>
        </p:nvGraphicFramePr>
        <p:xfrm>
          <a:off x="533400" y="762000"/>
          <a:ext cx="2657475" cy="4781550"/>
        </p:xfrm>
        <a:graphic>
          <a:graphicData uri="http://schemas.openxmlformats.org/presentationml/2006/ole">
            <mc:AlternateContent xmlns:mc="http://schemas.openxmlformats.org/markup-compatibility/2006">
              <mc:Choice xmlns:v="urn:schemas-microsoft-com:vml" Requires="v">
                <p:oleObj spid="_x0000_s2132" name="Photo Editor Photo" r:id="rId3" imgW="2657846" imgH="4780952" progId="MSPhotoEd.3">
                  <p:embed/>
                </p:oleObj>
              </mc:Choice>
              <mc:Fallback>
                <p:oleObj name="Photo Editor Photo" r:id="rId3" imgW="2657846" imgH="4780952" progId="MSPhotoEd.3">
                  <p:embed/>
                  <p:pic>
                    <p:nvPicPr>
                      <p:cNvPr id="0" name="Object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2657475"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30" name="WordArt 82"/>
          <p:cNvSpPr>
            <a:spLocks noChangeArrowheads="1" noChangeShapeType="1" noTextEdit="1"/>
          </p:cNvSpPr>
          <p:nvPr/>
        </p:nvSpPr>
        <p:spPr bwMode="auto">
          <a:xfrm>
            <a:off x="3505200" y="1066800"/>
            <a:ext cx="5029200"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Nebuchadnezzar's Dream</a:t>
            </a:r>
          </a:p>
        </p:txBody>
      </p:sp>
      <p:sp>
        <p:nvSpPr>
          <p:cNvPr id="2131" name="WordArt 83"/>
          <p:cNvSpPr>
            <a:spLocks noChangeArrowheads="1" noChangeShapeType="1" noTextEdit="1"/>
          </p:cNvSpPr>
          <p:nvPr/>
        </p:nvSpPr>
        <p:spPr bwMode="auto">
          <a:xfrm>
            <a:off x="685800" y="5715000"/>
            <a:ext cx="7953375"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Daniel 2:44 - "In The Days Of These Kings . .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669925"/>
            <a:ext cx="8686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aseline="30000"/>
              <a:t>44</a:t>
            </a:r>
            <a:r>
              <a:rPr lang="en-US" altLang="en-US"/>
              <a:t>“And in the days of these kings the God of heaven will set up a kingdom which shall never be destroyed; and the kingdom shall not be left to other people; it shall break in pieces and consume all these kingdoms, and it shall stand forever. </a:t>
            </a:r>
            <a:r>
              <a:rPr lang="en-US" altLang="en-US" baseline="30000"/>
              <a:t>45</a:t>
            </a:r>
            <a:r>
              <a:rPr lang="en-US" altLang="en-US"/>
              <a:t>“Inasmuch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 - Daniel 2:44,45 NKJV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28600" y="914400"/>
          <a:ext cx="3059113" cy="4191000"/>
        </p:xfrm>
        <a:graphic>
          <a:graphicData uri="http://schemas.openxmlformats.org/presentationml/2006/ole">
            <mc:AlternateContent xmlns:mc="http://schemas.openxmlformats.org/markup-compatibility/2006">
              <mc:Choice xmlns:v="urn:schemas-microsoft-com:vml" Requires="v">
                <p:oleObj spid="_x0000_s6149" name="Photo Editor Photo" r:id="rId3" imgW="1905266" imgH="2610214" progId="MSPhotoEd.3">
                  <p:embed/>
                </p:oleObj>
              </mc:Choice>
              <mc:Fallback>
                <p:oleObj name="Photo Editor Photo" r:id="rId3" imgW="1905266" imgH="2610214"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305911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8" name="Text Box 4"/>
          <p:cNvSpPr txBox="1">
            <a:spLocks noChangeArrowheads="1"/>
          </p:cNvSpPr>
          <p:nvPr/>
        </p:nvSpPr>
        <p:spPr bwMode="auto">
          <a:xfrm>
            <a:off x="3276600" y="207963"/>
            <a:ext cx="5715000" cy="649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a:latin typeface="Times New Roman" charset="0"/>
              </a:rPr>
              <a:t>“</a:t>
            </a:r>
            <a:r>
              <a:rPr lang="en-US" altLang="en-US" sz="2800" baseline="30000"/>
              <a:t>2</a:t>
            </a:r>
            <a:r>
              <a:rPr lang="en-US" altLang="en-US" sz="2800"/>
              <a:t>Now it shall come to pass in the latter days </a:t>
            </a:r>
            <a:r>
              <a:rPr lang="en-US" altLang="en-US" sz="2800" i="1"/>
              <a:t>That</a:t>
            </a:r>
            <a:r>
              <a:rPr lang="en-US" altLang="en-US" sz="2800"/>
              <a:t> the mountain of the Lord’s house Shall be established on the top of the mountains, And shall be exalted above the hills; And all nations shall flow to it. </a:t>
            </a:r>
            <a:r>
              <a:rPr lang="en-US" altLang="en-US" sz="2800" baseline="30000"/>
              <a:t>3 </a:t>
            </a:r>
            <a:r>
              <a:rPr lang="en-US" altLang="en-US" sz="2800"/>
              <a:t>Many people shall come and say, “Come, and let us go up to the mountain of the Lord,  To the house of the God of Jacob; He will teach us His ways,  And we shall walk in His paths.”  For out of Zion shall go forth the law, And the word of the Lord from Jerusalem.”  -Isaiah 2:2,3</a:t>
            </a:r>
            <a:endParaRPr lang="en-US" altLang="en-US" sz="2800">
              <a:latin typeface="Times New Roma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3" name="Object 5"/>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7175" name="Photo Editor Photo" r:id="rId3" imgW="14771429" imgH="16961905" progId="MSPhotoEd.3">
                  <p:embed/>
                </p:oleObj>
              </mc:Choice>
              <mc:Fallback>
                <p:oleObj name="Photo Editor Photo" r:id="rId3" imgW="14771429" imgH="16961905"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4" name="Text Box 6"/>
          <p:cNvSpPr txBox="1">
            <a:spLocks noChangeArrowheads="1"/>
          </p:cNvSpPr>
          <p:nvPr/>
        </p:nvSpPr>
        <p:spPr bwMode="auto">
          <a:xfrm>
            <a:off x="5486400" y="457200"/>
            <a:ext cx="35814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a:t>Jesus Taught:</a:t>
            </a:r>
          </a:p>
          <a:p>
            <a:r>
              <a:rPr lang="en-US" altLang="en-US" sz="2800"/>
              <a:t>Mark 9:1 – Some Standing Here Will Not Taste Death Before The Kingdom Comes</a:t>
            </a:r>
          </a:p>
          <a:p>
            <a:r>
              <a:rPr lang="en-US" altLang="en-US" sz="2800"/>
              <a:t>Matthew 16:13-19 – “Upon This Rock I Will Build My </a:t>
            </a:r>
            <a:r>
              <a:rPr lang="en-US" altLang="en-US" sz="2800" u="sng"/>
              <a:t>Church </a:t>
            </a:r>
            <a:r>
              <a:rPr lang="en-US" altLang="en-US" sz="2800"/>
              <a:t>. . . And I Will Give Unto You The Keys Of The </a:t>
            </a:r>
            <a:r>
              <a:rPr lang="en-US" altLang="en-US" sz="2800" u="sng"/>
              <a:t>Kingdom</a:t>
            </a:r>
            <a:r>
              <a:rPr lang="en-US" altLang="en-US" sz="2800"/>
              <a:t> Of Heaven”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52400" y="1955800"/>
          <a:ext cx="3552825" cy="3911600"/>
        </p:xfrm>
        <a:graphic>
          <a:graphicData uri="http://schemas.openxmlformats.org/presentationml/2006/ole">
            <mc:AlternateContent xmlns:mc="http://schemas.openxmlformats.org/markup-compatibility/2006">
              <mc:Choice xmlns:v="urn:schemas-microsoft-com:vml" Requires="v">
                <p:oleObj spid="_x0000_s8197" name="Photo Editor Photo" r:id="rId3" imgW="17542857" imgH="19319397" progId="MSPhotoEd.3">
                  <p:embed/>
                </p:oleObj>
              </mc:Choice>
              <mc:Fallback>
                <p:oleObj name="Photo Editor Photo" r:id="rId3" imgW="17542857" imgH="19319397"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55800"/>
                        <a:ext cx="3552825"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5" name="Text Box 3"/>
          <p:cNvSpPr txBox="1">
            <a:spLocks noChangeArrowheads="1"/>
          </p:cNvSpPr>
          <p:nvPr/>
        </p:nvSpPr>
        <p:spPr bwMode="auto">
          <a:xfrm>
            <a:off x="3657600" y="406400"/>
            <a:ext cx="54864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a:latin typeface="Times New Roman" charset="0"/>
              </a:rPr>
              <a:t>“</a:t>
            </a:r>
            <a:r>
              <a:rPr lang="en-US" altLang="en-US" sz="2800" baseline="30000"/>
              <a:t>50</a:t>
            </a:r>
            <a:r>
              <a:rPr lang="en-US" altLang="en-US" sz="2800"/>
              <a:t>Now behold, </a:t>
            </a:r>
            <a:r>
              <a:rPr lang="en-US" altLang="en-US" sz="2800" i="1"/>
              <a:t>there</a:t>
            </a:r>
            <a:r>
              <a:rPr lang="en-US" altLang="en-US" sz="2800"/>
              <a:t> </a:t>
            </a:r>
            <a:r>
              <a:rPr lang="en-US" altLang="en-US" sz="2800" i="1"/>
              <a:t>was</a:t>
            </a:r>
            <a:r>
              <a:rPr lang="en-US" altLang="en-US" sz="2800"/>
              <a:t> a man named Joseph, a council member, a good and just man. </a:t>
            </a:r>
            <a:r>
              <a:rPr lang="en-US" altLang="en-US" sz="2800" baseline="30000"/>
              <a:t>51</a:t>
            </a:r>
            <a:r>
              <a:rPr lang="en-US" altLang="en-US" sz="2800"/>
              <a:t>He had not consented to their decision and deed. </a:t>
            </a:r>
            <a:r>
              <a:rPr lang="en-US" altLang="en-US" sz="2800" i="1"/>
              <a:t>He</a:t>
            </a:r>
            <a:r>
              <a:rPr lang="en-US" altLang="en-US" sz="2800"/>
              <a:t> </a:t>
            </a:r>
            <a:r>
              <a:rPr lang="en-US" altLang="en-US" sz="2800" i="1"/>
              <a:t>was</a:t>
            </a:r>
            <a:r>
              <a:rPr lang="en-US" altLang="en-US" sz="2800"/>
              <a:t> from Arimathea, a city of the Jews, who himself was also </a:t>
            </a:r>
            <a:r>
              <a:rPr lang="en-US" altLang="en-US" sz="2800" u="sng"/>
              <a:t>waiting for the kingdom of God</a:t>
            </a:r>
            <a:r>
              <a:rPr lang="en-US" altLang="en-US" sz="2800"/>
              <a:t>. </a:t>
            </a:r>
            <a:r>
              <a:rPr lang="en-US" altLang="en-US" sz="2800" baseline="30000"/>
              <a:t>52</a:t>
            </a:r>
            <a:r>
              <a:rPr lang="en-US" altLang="en-US" sz="2800"/>
              <a:t>This man went to Pilate and asked for the body of Jesus. </a:t>
            </a:r>
            <a:r>
              <a:rPr lang="en-US" altLang="en-US" sz="2800" baseline="30000"/>
              <a:t>53</a:t>
            </a:r>
            <a:r>
              <a:rPr lang="en-US" altLang="en-US" sz="2800"/>
              <a:t>Then he took it down, wrapped it in linen, and laid it in a tomb </a:t>
            </a:r>
            <a:r>
              <a:rPr lang="en-US" altLang="en-US" sz="2800" i="1"/>
              <a:t>that</a:t>
            </a:r>
            <a:r>
              <a:rPr lang="en-US" altLang="en-US" sz="2800"/>
              <a:t> </a:t>
            </a:r>
            <a:r>
              <a:rPr lang="en-US" altLang="en-US" sz="2800" i="1"/>
              <a:t>was</a:t>
            </a:r>
            <a:r>
              <a:rPr lang="en-US" altLang="en-US" sz="2800"/>
              <a:t> hewn out of the rock, where no one had ever lain before.”</a:t>
            </a:r>
          </a:p>
        </p:txBody>
      </p:sp>
      <p:sp>
        <p:nvSpPr>
          <p:cNvPr id="8196" name="Text Box 4"/>
          <p:cNvSpPr txBox="1">
            <a:spLocks noChangeArrowheads="1"/>
          </p:cNvSpPr>
          <p:nvPr/>
        </p:nvSpPr>
        <p:spPr bwMode="auto">
          <a:xfrm>
            <a:off x="533400" y="547688"/>
            <a:ext cx="2590800"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a:t>Luke</a:t>
            </a:r>
            <a:r>
              <a:rPr lang="en-US" altLang="en-US" sz="3200"/>
              <a:t> </a:t>
            </a:r>
            <a:br>
              <a:rPr lang="en-US" altLang="en-US" sz="3200"/>
            </a:br>
            <a:r>
              <a:rPr lang="en-US" altLang="en-US" sz="3200"/>
              <a:t>      23:50-53</a:t>
            </a:r>
            <a:endParaRPr lang="en-US" altLang="en-US" sz="3200">
              <a:latin typeface="Times New Roman"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3657600" y="406400"/>
            <a:ext cx="54864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a:t>
            </a:r>
            <a:r>
              <a:rPr lang="en-US" altLang="en-US" sz="2800" baseline="30000"/>
              <a:t>46</a:t>
            </a:r>
            <a:r>
              <a:rPr lang="en-US" altLang="en-US" sz="2800"/>
              <a:t>Then He said to them, “Thus it is written, and thus it was necessary for the Christ to suffer and to rise from the dead the third day, </a:t>
            </a:r>
            <a:r>
              <a:rPr lang="en-US" altLang="en-US" sz="2800" baseline="30000"/>
              <a:t>47</a:t>
            </a:r>
            <a:r>
              <a:rPr lang="en-US" altLang="en-US" sz="2800"/>
              <a:t>and that repentance and remission of sins should be preached in His name to all nations, beginning at Jerusalem. </a:t>
            </a:r>
            <a:r>
              <a:rPr lang="en-US" altLang="en-US" sz="2800" baseline="30000"/>
              <a:t>48</a:t>
            </a:r>
            <a:r>
              <a:rPr lang="en-US" altLang="en-US" sz="2800"/>
              <a:t>And you are witnesses of these things. </a:t>
            </a:r>
            <a:r>
              <a:rPr lang="en-US" altLang="en-US" sz="2800" baseline="30000"/>
              <a:t>49</a:t>
            </a:r>
            <a:r>
              <a:rPr lang="en-US" altLang="en-US" sz="2800"/>
              <a:t>Behold, I send the Promise of My Father upon you; but tarry in the city of Jerusalem until you are endued with power from on high.”</a:t>
            </a:r>
          </a:p>
        </p:txBody>
      </p:sp>
      <p:sp>
        <p:nvSpPr>
          <p:cNvPr id="18436" name="Text Box 4"/>
          <p:cNvSpPr txBox="1">
            <a:spLocks noChangeArrowheads="1"/>
          </p:cNvSpPr>
          <p:nvPr/>
        </p:nvSpPr>
        <p:spPr bwMode="auto">
          <a:xfrm>
            <a:off x="533400" y="685800"/>
            <a:ext cx="2590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a:t>Luke</a:t>
            </a:r>
            <a:r>
              <a:rPr lang="en-US" altLang="en-US" sz="4000"/>
              <a:t> </a:t>
            </a:r>
            <a:br>
              <a:rPr lang="en-US" altLang="en-US" sz="4000"/>
            </a:br>
            <a:r>
              <a:rPr lang="en-US" altLang="en-US" sz="4000"/>
              <a:t>  24:46-48</a:t>
            </a:r>
            <a:endParaRPr lang="en-US" altLang="en-US" sz="4000">
              <a:latin typeface="Times New Roman" charset="0"/>
            </a:endParaRPr>
          </a:p>
        </p:txBody>
      </p:sp>
      <p:pic>
        <p:nvPicPr>
          <p:cNvPr id="18438" name="Picture 6"/>
          <p:cNvPicPr>
            <a:picLocks noChangeAspect="1" noChangeArrowheads="1"/>
          </p:cNvPicPr>
          <p:nvPr/>
        </p:nvPicPr>
        <p:blipFill>
          <a:blip r:embed="rId2">
            <a:extLst>
              <a:ext uri="{28A0092B-C50C-407E-A947-70E740481C1C}">
                <a14:useLocalDpi xmlns:a14="http://schemas.microsoft.com/office/drawing/2010/main" val="0"/>
              </a:ext>
            </a:extLst>
          </a:blip>
          <a:srcRect t="3334"/>
          <a:stretch>
            <a:fillRect/>
          </a:stretch>
        </p:blipFill>
        <p:spPr bwMode="auto">
          <a:xfrm>
            <a:off x="685800" y="2362200"/>
            <a:ext cx="23495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30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3000" b="0" i="0" u="none" strike="noStrike" cap="none" normalizeH="0" baseline="0">
            <a:ln>
              <a:noFill/>
            </a:ln>
            <a:solidFill>
              <a:schemeClr val="tx1"/>
            </a:solidFill>
            <a:effectLst/>
            <a:latin typeface="Tahom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1028</Words>
  <Application>Microsoft Macintosh PowerPoint</Application>
  <PresentationFormat>On-screen Show (4:3)</PresentationFormat>
  <Paragraphs>67</Paragraphs>
  <Slides>14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Times New Roman</vt:lpstr>
      <vt:lpstr>Tahoma</vt:lpstr>
      <vt:lpstr>Arial Unicode MS</vt:lpstr>
      <vt:lpstr>Default Design</vt:lpstr>
      <vt:lpstr>Microsoft Photo Editor 3.0 Photo</vt:lpstr>
      <vt:lpstr>Reasons To Study  Church History</vt:lpstr>
      <vt:lpstr>Overview Of Course</vt:lpstr>
      <vt:lpstr>The Church/Kingdom In Prophecy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That Day Of Pentecost</vt:lpstr>
      <vt:lpstr>The Kingdom/Church Under Operation In The 1st Century</vt:lpstr>
      <vt:lpstr>Next Lesson</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Harp</dc:creator>
  <cp:lastModifiedBy>Scott Harp</cp:lastModifiedBy>
  <cp:revision>21</cp:revision>
  <dcterms:created xsi:type="dcterms:W3CDTF">2003-05-14T18:54:16Z</dcterms:created>
  <dcterms:modified xsi:type="dcterms:W3CDTF">2018-01-15T14:06:03Z</dcterms:modified>
</cp:coreProperties>
</file>