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handoutMasterIdLst>
    <p:handoutMasterId r:id="rId35"/>
  </p:handoutMasterIdLst>
  <p:sldIdLst>
    <p:sldId id="256" r:id="rId2"/>
    <p:sldId id="264" r:id="rId3"/>
    <p:sldId id="265" r:id="rId4"/>
    <p:sldId id="268" r:id="rId5"/>
    <p:sldId id="266" r:id="rId6"/>
    <p:sldId id="269" r:id="rId7"/>
    <p:sldId id="270" r:id="rId8"/>
    <p:sldId id="271" r:id="rId9"/>
    <p:sldId id="272" r:id="rId10"/>
    <p:sldId id="257" r:id="rId11"/>
    <p:sldId id="275" r:id="rId12"/>
    <p:sldId id="276" r:id="rId13"/>
    <p:sldId id="267" r:id="rId14"/>
    <p:sldId id="277" r:id="rId15"/>
    <p:sldId id="278" r:id="rId16"/>
    <p:sldId id="279" r:id="rId17"/>
    <p:sldId id="280" r:id="rId18"/>
    <p:sldId id="281" r:id="rId19"/>
    <p:sldId id="282" r:id="rId20"/>
    <p:sldId id="258" r:id="rId21"/>
    <p:sldId id="284" r:id="rId22"/>
    <p:sldId id="285" r:id="rId23"/>
    <p:sldId id="286" r:id="rId24"/>
    <p:sldId id="273" r:id="rId25"/>
    <p:sldId id="274" r:id="rId26"/>
    <p:sldId id="260" r:id="rId27"/>
    <p:sldId id="259" r:id="rId28"/>
    <p:sldId id="261" r:id="rId29"/>
    <p:sldId id="287" r:id="rId30"/>
    <p:sldId id="262" r:id="rId31"/>
    <p:sldId id="289" r:id="rId32"/>
    <p:sldId id="288" r:id="rId33"/>
    <p:sldId id="263" r:id="rId34"/>
  </p:sldIdLst>
  <p:sldSz cx="9144000" cy="6858000" type="screen4x3"/>
  <p:notesSz cx="7011988" cy="92979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304"/>
  </p:normalViewPr>
  <p:slideViewPr>
    <p:cSldViewPr>
      <p:cViewPr>
        <p:scale>
          <a:sx n="66" d="100"/>
          <a:sy n="66" d="100"/>
        </p:scale>
        <p:origin x="1936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BA829F5-1FA2-CC49-B505-AD3930C718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5FD97-3478-F541-B502-EF4FFF300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81192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46A3C-D53D-5148-857C-CA6C469D6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58067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A581B-9E27-3E46-B2C0-7EBD1072A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63255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8102C-1732-264F-BBD3-0CCA55B39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33539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E438D-9D99-9948-B8F6-92CD1BD21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741813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E6605-F21D-D343-B501-E627095DC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474706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35903-2C04-B541-B51D-17102CEAC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33451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95785-AE35-C143-8CB4-1B4820B1D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186061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86EFA-340B-B74A-AB54-4C3E2783E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189329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51CF7-3B96-0549-B099-4DA747B68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75483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2A7CB-3A9E-2A44-9D49-B2E510CC7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171884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5AC54-01A6-F34A-B829-A9FF7BDD3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726635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EB3914-9F8A-0E4F-A899-B9D546B764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icscotland.com/history/other/images/Cardinal_Beaton.gif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oleObject" Target="../embeddings/oleObject4.bin"/><Relationship Id="rId7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077200" cy="1981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Scotland’s Influence On Restoration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667000"/>
            <a:ext cx="7696200" cy="3810000"/>
          </a:xfrm>
        </p:spPr>
        <p:txBody>
          <a:bodyPr/>
          <a:lstStyle/>
          <a:p>
            <a:pPr marL="454025" indent="-393700" eaLnBrk="1" hangingPunct="1"/>
            <a:r>
              <a:rPr lang="en-US" altLang="en-US">
                <a:latin typeface="Tahoma" charset="0"/>
              </a:rPr>
              <a:t>Background</a:t>
            </a:r>
          </a:p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14</a:t>
            </a:r>
            <a:r>
              <a:rPr lang="en-US" altLang="en-US" sz="2800" baseline="30000">
                <a:latin typeface="Tahoma" charset="0"/>
              </a:rPr>
              <a:t>th</a:t>
            </a:r>
            <a:r>
              <a:rPr lang="en-US" altLang="en-US" sz="2800">
                <a:latin typeface="Tahoma" charset="0"/>
              </a:rPr>
              <a:t> Century – John Wycliffe Led A Reform Movement In England</a:t>
            </a:r>
          </a:p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16</a:t>
            </a:r>
            <a:r>
              <a:rPr lang="en-US" altLang="en-US" sz="2800" baseline="30000">
                <a:latin typeface="Tahoma" charset="0"/>
              </a:rPr>
              <a:t>th</a:t>
            </a:r>
            <a:r>
              <a:rPr lang="en-US" altLang="en-US" sz="2800">
                <a:latin typeface="Tahoma" charset="0"/>
              </a:rPr>
              <a:t> Century – Lutheranism Introduced In Scotland By Patrick Hamilton &amp; George Wisehart</a:t>
            </a:r>
          </a:p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1559 – John Knox Introduces The Reform Church Into Scotland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4800600" cy="1981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Early Reformers 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In Scotland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91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>
                <a:latin typeface="Tahoma" charset="0"/>
              </a:rPr>
              <a:t>Patrick Hamilton (</a:t>
            </a:r>
            <a:r>
              <a:rPr lang="en-US" altLang="en-US">
                <a:latin typeface="Tahoma" charset="0"/>
              </a:rPr>
              <a:t>1504-1528)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Ordained Priest Who Led First Reformation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Spent 6 Months With Luther In Germany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Debated Alexander Alesius, Catholic Envoy Converting Him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Cardinal David Beaton, Archbishop Of St Andrews, Invited Him To Preach In Scotland. After A Week He Was Arrested For Heresy </a:t>
            </a:r>
          </a:p>
        </p:txBody>
      </p:sp>
      <p:pic>
        <p:nvPicPr>
          <p:cNvPr id="3078" name="Picture 6" descr="Patrick_Hami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0"/>
            <a:ext cx="2416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St. Andrews Church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FFFF00"/>
                </a:solidFill>
                <a:latin typeface="Tahoma" charset="0"/>
              </a:rPr>
              <a:t>St. Andrews Church Is Located On The Campus Of St. Andrews College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124200" cy="2743200"/>
          </a:xfrm>
        </p:spPr>
        <p:txBody>
          <a:bodyPr/>
          <a:lstStyle/>
          <a:p>
            <a:pPr eaLnBrk="1" hangingPunct="1"/>
            <a:r>
              <a:rPr lang="en-US" altLang="en-US" sz="4000"/>
              <a:t>The St. Andrews Church Cloisters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3276600"/>
            <a:ext cx="3733800" cy="2971800"/>
          </a:xfrm>
        </p:spPr>
        <p:txBody>
          <a:bodyPr/>
          <a:lstStyle/>
          <a:p>
            <a:pPr eaLnBrk="1" hangingPunct="1"/>
            <a:r>
              <a:rPr lang="en-US" altLang="en-US" sz="4400">
                <a:latin typeface="Tahoma" charset="0"/>
              </a:rPr>
              <a:t>The Old Church Is Open To The Public</a:t>
            </a:r>
          </a:p>
        </p:txBody>
      </p:sp>
      <p:pic>
        <p:nvPicPr>
          <p:cNvPr id="26628" name="Picture 8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4800600" cy="1981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Hamilton’s Demise</a:t>
            </a:r>
          </a:p>
        </p:txBody>
      </p:sp>
      <p:pic>
        <p:nvPicPr>
          <p:cNvPr id="22531" name="Picture 3" descr="Patrick_Hami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0"/>
            <a:ext cx="2416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7772400" cy="4038600"/>
          </a:xfrm>
        </p:spPr>
        <p:txBody>
          <a:bodyPr/>
          <a:lstStyle/>
          <a:p>
            <a:pPr lvl="1" eaLnBrk="1" hangingPunct="1"/>
            <a:r>
              <a:rPr lang="en-US" altLang="en-US" sz="2400">
                <a:latin typeface="Tahoma" charset="0"/>
              </a:rPr>
              <a:t>Taught Against Celibacy, Pressing The Point By Marrying</a:t>
            </a:r>
          </a:p>
          <a:p>
            <a:pPr lvl="1" eaLnBrk="1" hangingPunct="1"/>
            <a:r>
              <a:rPr lang="en-US" altLang="en-US" sz="2400">
                <a:latin typeface="Tahoma" charset="0"/>
              </a:rPr>
              <a:t>Accused Of Teaching Against Pilgrimages, Purgatory, Prayers To Saints, Prayers For The Dead</a:t>
            </a:r>
          </a:p>
          <a:p>
            <a:pPr lvl="1" eaLnBrk="1" hangingPunct="1"/>
            <a:r>
              <a:rPr lang="en-US" altLang="en-US" sz="2400">
                <a:latin typeface="Tahoma" charset="0"/>
              </a:rPr>
              <a:t>Burned At The Stake. It Was Gruesome, As It Took 6 Hours To Burn Him. The First Fire Went Out While He Writhed In Pain – February 29, 1528</a:t>
            </a:r>
          </a:p>
          <a:p>
            <a:pPr lvl="1" eaLnBrk="1" hangingPunct="1"/>
            <a:r>
              <a:rPr lang="en-US" altLang="en-US" sz="2400">
                <a:latin typeface="Tahoma" charset="0"/>
              </a:rPr>
              <a:t>Resulted With Deep Resentment &amp; Resistance From Scottish People.</a:t>
            </a:r>
            <a:endParaRPr lang="en-US" altLang="en-US" sz="240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amilton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FFFF00"/>
                </a:solidFill>
                <a:latin typeface="Tahoma" charset="0"/>
              </a:rPr>
              <a:t>Location Where Patrick Hamilton Was Burned At The Stake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amilton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FFFF00"/>
                </a:solidFill>
                <a:latin typeface="Tahoma" charset="0"/>
              </a:rPr>
              <a:t>A Marker Still Shows The Spot Where Hamilton Died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5715000" y="4267200"/>
            <a:ext cx="13716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337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amilton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8" name="Picture 5" descr="Hamilton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amilton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89154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000">
                <a:solidFill>
                  <a:srgbClr val="FFFF00"/>
                </a:solidFill>
                <a:latin typeface="Tahoma" charset="0"/>
              </a:rPr>
              <a:t>The Heat Of The Fire That Burned Hamilton Was Said To Be So Hot That It Permanently Burned His Face Into The Stone Of The Church That Stood Closeby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505200" y="2057400"/>
            <a:ext cx="12954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68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368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Hamilton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Patrick Hamilton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0772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Early Plantings Of Reform In Scotland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76400"/>
            <a:ext cx="6858000" cy="4953000"/>
          </a:xfrm>
        </p:spPr>
        <p:txBody>
          <a:bodyPr/>
          <a:lstStyle/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1365 – One Year Prior To John Wyclif’s Resignation From Oxford, 81 Passports Were Granted To Scottish Students To Study At Oxford</a:t>
            </a:r>
          </a:p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1415 –Scottish Theologian, Jean Gerson (1363-1429), Complained About The Uprise Of Wyclif Ideas In Scotland</a:t>
            </a:r>
          </a:p>
          <a:p>
            <a:pPr marL="454025" indent="-393700" algn="l" eaLnBrk="1" hangingPunct="1"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1525 – Luther’s Writings So Infiltrated Scotland That Scottish Parliament Banned Import Of Any Luther Material</a:t>
            </a:r>
          </a:p>
        </p:txBody>
      </p:sp>
      <p:pic>
        <p:nvPicPr>
          <p:cNvPr id="16388" name="Picture 5" descr="0809104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/>
          <a:stretch>
            <a:fillRect/>
          </a:stretch>
        </p:blipFill>
        <p:spPr bwMode="auto">
          <a:xfrm>
            <a:off x="7467600" y="3124200"/>
            <a:ext cx="138747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2895600" cy="1524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ahoma" charset="0"/>
              </a:rPr>
              <a:t>George </a:t>
            </a:r>
            <a:br>
              <a:rPr lang="en-US" altLang="en-US" sz="3600">
                <a:latin typeface="Tahoma" charset="0"/>
              </a:rPr>
            </a:br>
            <a:r>
              <a:rPr lang="en-US" altLang="en-US" sz="3600">
                <a:latin typeface="Tahoma" charset="0"/>
              </a:rPr>
              <a:t>Wishart</a:t>
            </a:r>
            <a:br>
              <a:rPr lang="en-US" altLang="en-US" sz="3600">
                <a:latin typeface="Tahoma" charset="0"/>
              </a:rPr>
            </a:br>
            <a:r>
              <a:rPr lang="en-US" altLang="en-US" sz="2000">
                <a:latin typeface="Tahoma" charset="0"/>
              </a:rPr>
              <a:t>1513-1546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09913" y="0"/>
            <a:ext cx="6019800" cy="6858000"/>
          </a:xfrm>
        </p:spPr>
        <p:txBody>
          <a:bodyPr/>
          <a:lstStyle/>
          <a:p>
            <a:pPr marL="227013" indent="-227013" eaLnBrk="1" hangingPunct="1">
              <a:lnSpc>
                <a:spcPct val="90000"/>
              </a:lnSpc>
            </a:pPr>
            <a:r>
              <a:rPr lang="en-US" altLang="en-US" sz="3000">
                <a:latin typeface="Tahoma" charset="0"/>
              </a:rPr>
              <a:t>1538 Forced Into Exile By Catholic Church: Fled To Strasbourg &amp; On To Zurich - Influence By Swiss Reformers</a:t>
            </a:r>
          </a:p>
          <a:p>
            <a:pPr marL="227013" indent="-227013" eaLnBrk="1" hangingPunct="1">
              <a:lnSpc>
                <a:spcPct val="90000"/>
              </a:lnSpc>
            </a:pPr>
            <a:r>
              <a:rPr lang="en-US" altLang="en-US" sz="3000">
                <a:latin typeface="Tahoma" charset="0"/>
              </a:rPr>
              <a:t>Close Friend And Confidant Of John Knox</a:t>
            </a:r>
          </a:p>
          <a:p>
            <a:pPr marL="227013" indent="-227013" eaLnBrk="1" hangingPunct="1">
              <a:lnSpc>
                <a:spcPct val="90000"/>
              </a:lnSpc>
            </a:pPr>
            <a:r>
              <a:rPr lang="en-US" altLang="en-US" sz="3000">
                <a:latin typeface="Tahoma" charset="0"/>
              </a:rPr>
              <a:t>Held To Biblical Authority For Faith And Practice – Taught Greek – N.T. Was His Text</a:t>
            </a:r>
          </a:p>
          <a:p>
            <a:pPr marL="227013" indent="-227013" eaLnBrk="1" hangingPunct="1">
              <a:lnSpc>
                <a:spcPct val="90000"/>
              </a:lnSpc>
            </a:pPr>
            <a:r>
              <a:rPr lang="en-US" altLang="en-US" sz="3000">
                <a:latin typeface="Tahoma" charset="0"/>
              </a:rPr>
              <a:t>1544 - Returned To Scotland; Preached Protestantism; Calvinism; Authority Of The Scriptures; Presbyterian Form Of Church Government; Local Autonomy Of Congregations</a:t>
            </a:r>
          </a:p>
        </p:txBody>
      </p:sp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381000" y="1676400"/>
          <a:ext cx="27336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Photo Editor Photo" r:id="rId3" imgW="2734057" imgH="3742857" progId="MSPhotoEd.3">
                  <p:embed/>
                </p:oleObj>
              </mc:Choice>
              <mc:Fallback>
                <p:oleObj name="Photo Editor Photo" r:id="rId3" imgW="2734057" imgH="374285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27336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4800"/>
            <a:ext cx="4495800" cy="6553200"/>
          </a:xfrm>
        </p:spPr>
        <p:txBody>
          <a:bodyPr/>
          <a:lstStyle/>
          <a:p>
            <a:pPr marL="227013" indent="-227013" eaLnBrk="1" hangingPunct="1">
              <a:spcBef>
                <a:spcPct val="25000"/>
              </a:spcBef>
            </a:pPr>
            <a:r>
              <a:rPr lang="en-US" altLang="en-US" sz="2600">
                <a:latin typeface="Tahoma" charset="0"/>
              </a:rPr>
              <a:t>1544-1546 – Began Influencing John Knox – Was Present When Wishart Was Arrested Jan. 16, 1546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en-US" altLang="en-US" sz="2600">
                <a:latin typeface="Tahoma" charset="0"/>
              </a:rPr>
              <a:t>Wishart Defended Himself Before His Accusers As 18 Articles Were Read Against Him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en-US" altLang="en-US" sz="2600">
                <a:latin typeface="Tahoma" charset="0"/>
              </a:rPr>
              <a:t>He Was Against Purgatory, Mass, Transubstantiation, the Sacraments, Veneration Of Saints, &amp; Celibacy</a:t>
            </a:r>
          </a:p>
          <a:p>
            <a:pPr marL="227013" indent="-227013" eaLnBrk="1" hangingPunct="1">
              <a:spcBef>
                <a:spcPct val="25000"/>
              </a:spcBef>
            </a:pPr>
            <a:r>
              <a:rPr lang="en-US" altLang="en-US" sz="2600">
                <a:latin typeface="Tahoma" charset="0"/>
              </a:rPr>
              <a:t>Burned At Stake In Front Of Bishops Castle, By Cardinal David Beaton.</a:t>
            </a:r>
          </a:p>
        </p:txBody>
      </p:sp>
      <p:pic>
        <p:nvPicPr>
          <p:cNvPr id="35843" name="Picture 6" descr="Wishart03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75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990600" y="5410200"/>
            <a:ext cx="1905000" cy="1295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99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  <p:bldP spid="399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wishart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George Wishart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648200"/>
            <a:ext cx="8915400" cy="2209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defRPr/>
            </a:pPr>
            <a:r>
              <a:rPr 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+mn-ea"/>
              </a:rPr>
              <a:t>Furious Response Of People - Beaton Was Hung By Wishart Loyalists May 28, 1546 In Retaliation</a:t>
            </a:r>
          </a:p>
          <a:p>
            <a:pPr eaLnBrk="1" hangingPunct="1">
              <a:spcBef>
                <a:spcPct val="25000"/>
              </a:spcBef>
              <a:defRPr/>
            </a:pPr>
            <a:r>
              <a:rPr 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+mn-ea"/>
              </a:rPr>
              <a:t>One Of The Earliest Congregations Of The Church Of Scotland Was In The Castle Where Wishart Was Martyred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 descr="Wishar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The Death Of George Wishart</a:t>
            </a:r>
          </a:p>
        </p:txBody>
      </p:sp>
      <p:graphicFrame>
        <p:nvGraphicFramePr>
          <p:cNvPr id="41991" name="Object 2"/>
          <p:cNvGraphicFramePr>
            <a:graphicFrameLocks noChangeAspect="1"/>
          </p:cNvGraphicFramePr>
          <p:nvPr>
            <p:ph idx="1"/>
          </p:nvPr>
        </p:nvGraphicFramePr>
        <p:xfrm>
          <a:off x="6858000" y="3690938"/>
          <a:ext cx="2144713" cy="29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Photo Editor Photo" r:id="rId4" imgW="2734057" imgH="3742857" progId="MSPhotoEd.3">
                  <p:embed/>
                </p:oleObj>
              </mc:Choice>
              <mc:Fallback>
                <p:oleObj name="Photo Editor Photo" r:id="rId4" imgW="2734057" imgH="374285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690938"/>
                        <a:ext cx="2144713" cy="293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4953000"/>
            <a:ext cx="678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5000"/>
              </a:spcBef>
              <a:buFontTx/>
              <a:buChar char="•"/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+mn-ea"/>
              </a:rPr>
              <a:t>Burning Religious Leaders At The Stake Only Fueled The Fire Of The Spirit Of Reformation In Scotland As In All Of Europe</a:t>
            </a:r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8383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St. Andrews Cathedral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FFFF00"/>
                </a:solidFill>
                <a:latin typeface="Tahoma" charset="0"/>
              </a:rPr>
              <a:t>Once The Largest Abbey In All Of Scotland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5029200" y="76200"/>
            <a:ext cx="3886200" cy="17526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ahoma" charset="0"/>
              </a:rPr>
              <a:t>The St. Andrews Cathedral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05400" y="1828800"/>
            <a:ext cx="3733800" cy="5029200"/>
          </a:xfrm>
        </p:spPr>
        <p:txBody>
          <a:bodyPr/>
          <a:lstStyle/>
          <a:p>
            <a:pPr eaLnBrk="1" hangingPunct="1"/>
            <a:r>
              <a:rPr lang="en-US" altLang="en-US" sz="4400">
                <a:latin typeface="Tahoma" charset="0"/>
              </a:rPr>
              <a:t>Destoyed By Protestants When Seeking To Overtake The Catholic Stronghold</a:t>
            </a:r>
          </a:p>
        </p:txBody>
      </p:sp>
      <p:pic>
        <p:nvPicPr>
          <p:cNvPr id="39940" name="Picture 6" descr="St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5000" cy="17526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ahoma" charset="0"/>
              </a:rPr>
              <a:t>Scottish Catholicism: A Contributing Factor To Reform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1657350"/>
            <a:ext cx="533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Cardinal Beaton, Archbishop Of St. Andrews Had Nine Children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Bishop Hepburn Had 10 Children All By Different Mothers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1558 Catholic General Provincial Council Tried To Clean Up Their Act By Refusing To Pay For Illegitimate Children, Too Little Too Late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Catholic Leadership Was Immoral &amp; Incompetent, Causing Many To Move Away From Catholicism Refusing To Attend Mass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The 1558 Council Passed Laws Of Punishment To Those Who Missed Mass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Tahoma" charset="0"/>
              </a:rPr>
              <a:t>Internal Moral Decay In Scottish Catholic Leadership Brought On More Desire For Reform Than Anything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562600" y="152400"/>
            <a:ext cx="3382963" cy="4772025"/>
            <a:chOff x="3504" y="96"/>
            <a:chExt cx="2131" cy="3006"/>
          </a:xfrm>
        </p:grpSpPr>
        <p:pic>
          <p:nvPicPr>
            <p:cNvPr id="40968" name="Picture 5" descr="Cardinal David Beat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96"/>
              <a:ext cx="2131" cy="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Text Box 6"/>
            <p:cNvSpPr txBox="1">
              <a:spLocks noChangeArrowheads="1"/>
            </p:cNvSpPr>
            <p:nvPr/>
          </p:nvSpPr>
          <p:spPr bwMode="auto">
            <a:xfrm>
              <a:off x="3648" y="2352"/>
              <a:ext cx="19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latin typeface="Tahoma" charset="0"/>
                </a:rPr>
                <a:t>Cardinal David Beaton</a:t>
              </a:r>
              <a:br>
                <a:rPr lang="en-US" altLang="en-US" sz="1800">
                  <a:latin typeface="Tahoma" charset="0"/>
                </a:rPr>
              </a:br>
              <a:r>
                <a:rPr lang="en-US" altLang="en-US" sz="1800">
                  <a:latin typeface="Tahoma" charset="0"/>
                </a:rPr>
                <a:t>Archbishop Of St. Andrews Church, Scotland</a:t>
              </a:r>
              <a:br>
                <a:rPr lang="en-US" altLang="en-US" sz="1800">
                  <a:latin typeface="Tahoma" charset="0"/>
                </a:rPr>
              </a:br>
              <a:r>
                <a:rPr lang="en-US" altLang="en-US" sz="1800">
                  <a:latin typeface="Tahoma" charset="0"/>
                </a:rPr>
                <a:t>1494-1546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43513" y="4629150"/>
            <a:ext cx="3714750" cy="2079625"/>
            <a:chOff x="3303" y="2916"/>
            <a:chExt cx="2340" cy="1310"/>
          </a:xfrm>
        </p:grpSpPr>
        <p:pic>
          <p:nvPicPr>
            <p:cNvPr id="40967" name="Picture 10" descr="St Andrew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" y="2916"/>
              <a:ext cx="965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0962" name="Object 2"/>
            <p:cNvGraphicFramePr>
              <a:graphicFrameLocks noChangeAspect="1"/>
            </p:cNvGraphicFramePr>
            <p:nvPr/>
          </p:nvGraphicFramePr>
          <p:xfrm>
            <a:off x="4443" y="3261"/>
            <a:ext cx="1200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0" name="Photo Editor Photo" r:id="rId6" imgW="1352381" imgH="990738" progId="MSPhotoEd.3">
                    <p:embed/>
                  </p:oleObj>
                </mc:Choice>
                <mc:Fallback>
                  <p:oleObj name="Photo Editor Photo" r:id="rId6" imgW="1352381" imgH="990738" progId="MSPhotoEd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3" y="3261"/>
                          <a:ext cx="1200" cy="8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3048000" cy="1066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John Knox</a:t>
            </a:r>
            <a:br>
              <a:rPr lang="en-US" altLang="en-US">
                <a:latin typeface="Tahoma" charset="0"/>
              </a:rPr>
            </a:br>
            <a:r>
              <a:rPr lang="en-US" altLang="en-US" sz="2400">
                <a:latin typeface="Tahoma" charset="0"/>
              </a:rPr>
              <a:t>1505-1572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228600"/>
            <a:ext cx="4953000" cy="63246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Tahoma" charset="0"/>
              </a:rPr>
              <a:t>Ordained Priest After Attending University of Glasgow &amp; St. Andrews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Sat At Feet Of Swiss Reformers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1546 — Follower Of George Wisehart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1547 – Entered The Then Protestant Stronghold At St. Andrews After Death Of Cardinal Beaton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July, Captured By Catholics/ Spent 19 Months In The Galley Of A French Ship As Slave – Released In 1549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1549 – Received Protestant License To Preach From English King Edward VI, Son Of Henry VIII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1553 – Queen Mary Came To Throne And He Fled To Geneva, Influenced By Calvin – Close Friend Of Calvin Until Death In 1564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1559 – Returned To Scotland, With Elizabeth On The Throne In England</a:t>
            </a:r>
            <a:endParaRPr lang="en-US" altLang="en-US" sz="2000"/>
          </a:p>
        </p:txBody>
      </p:sp>
      <p:pic>
        <p:nvPicPr>
          <p:cNvPr id="5126" name="Picture 6" descr="John Kn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73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Political Setting At This Time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990600"/>
            <a:ext cx="5867400" cy="5334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ahoma" charset="0"/>
              </a:rPr>
              <a:t>1558 Elizabeth Came English Throne </a:t>
            </a:r>
          </a:p>
        </p:txBody>
      </p:sp>
      <p:pic>
        <p:nvPicPr>
          <p:cNvPr id="7177" name="Picture 9" descr="Mary_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2068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'The Rainbow Portrait' of Elizabeth I, c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13995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971800" y="1552575"/>
            <a:ext cx="6172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3375" indent="-3333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Tahoma" charset="0"/>
              </a:rPr>
              <a:t>Mary, Queen Of Scots Had Recently Been Named Queen Of France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971800" y="3548063"/>
            <a:ext cx="59436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3700" indent="-3937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charset="0"/>
              </a:rPr>
              <a:t>French/Catholics Were Planning To Use Scotland As A Base To Invade England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charset="0"/>
              </a:rPr>
              <a:t>Protestants In Scotland Aided Elizabeth In Keeping Mary From Taking The Throne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Tahoma" charset="0"/>
              </a:rPr>
              <a:t>Result: Elizabeth Rewarded Protestants For Their Faithfulness To The Throne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886075" y="22479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ahoma" charset="0"/>
              </a:rPr>
              <a:t> Catholic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895600" y="2590800"/>
            <a:ext cx="601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>
                <a:latin typeface="Tahoma" charset="0"/>
              </a:rPr>
              <a:t> She Was Believed To Be The Rightful Heir To The English Throne (Her Mother Was Sister To Henry VIII)</a:t>
            </a: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3524250" y="2209800"/>
            <a:ext cx="1143000" cy="4572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build="p" bldLvl="2" autoUpdateAnimBg="0"/>
      <p:bldP spid="7181" grpId="0" autoUpdateAnimBg="0"/>
      <p:bldP spid="7182" grpId="0" build="p" autoUpdateAnimBg="0"/>
      <p:bldP spid="7183" grpId="0" autoUpdateAnimBg="0"/>
      <p:bldP spid="7184" grpId="0" autoUpdateAnimBg="0"/>
      <p:bldP spid="71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124200" cy="3048000"/>
          </a:xfrm>
        </p:spPr>
        <p:txBody>
          <a:bodyPr/>
          <a:lstStyle/>
          <a:p>
            <a:pPr eaLnBrk="1" hangingPunct="1"/>
            <a:r>
              <a:rPr lang="en-US" altLang="en-US"/>
              <a:t>John Knox Home In Edinburgh</a:t>
            </a:r>
          </a:p>
        </p:txBody>
      </p:sp>
      <p:pic>
        <p:nvPicPr>
          <p:cNvPr id="44037" name="Picture 5" descr="Knox Home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Knox Home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10899" b="8163"/>
          <a:stretch>
            <a:fillRect/>
          </a:stretch>
        </p:blipFill>
        <p:spPr bwMode="auto">
          <a:xfrm>
            <a:off x="3505200" y="2590800"/>
            <a:ext cx="5638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0772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Early Plantings Of Reform In Scotland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257800"/>
            <a:ext cx="5181600" cy="1447800"/>
          </a:xfrm>
        </p:spPr>
        <p:txBody>
          <a:bodyPr/>
          <a:lstStyle/>
          <a:p>
            <a:pPr marL="6350" indent="7938" algn="l" eaLnBrk="1" hangingPunct="1">
              <a:buFont typeface="Wingdings" charset="2"/>
              <a:buNone/>
            </a:pPr>
            <a:r>
              <a:rPr lang="en-US" altLang="en-US" sz="2800">
                <a:latin typeface="Tahoma" charset="0"/>
              </a:rPr>
              <a:t>By 1530 – Tyndale’s English Translation of 1525 Was Being Widely Used In Scotland</a:t>
            </a:r>
          </a:p>
        </p:txBody>
      </p:sp>
      <p:pic>
        <p:nvPicPr>
          <p:cNvPr id="20485" name="Picture 5" descr="portrait of William Tyndale at Hertford College, Oxford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2549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6" name="Object 2"/>
          <p:cNvGraphicFramePr>
            <a:graphicFrameLocks noChangeAspect="1"/>
          </p:cNvGraphicFramePr>
          <p:nvPr/>
        </p:nvGraphicFramePr>
        <p:xfrm>
          <a:off x="4876800" y="1671638"/>
          <a:ext cx="20732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Photo Editor Photo" r:id="rId4" imgW="3866667" imgH="6400000" progId="MSPhotoEd.3">
                  <p:embed/>
                </p:oleObj>
              </mc:Choice>
              <mc:Fallback>
                <p:oleObj name="Photo Editor Photo" r:id="rId4" imgW="3866667" imgH="640000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71638"/>
                        <a:ext cx="20732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8150"/>
            <a:ext cx="3276600" cy="2514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Knox &amp; The 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Church </a:t>
            </a:r>
            <a:br>
              <a:rPr lang="en-US" altLang="en-US">
                <a:latin typeface="Tahoma" charset="0"/>
              </a:rPr>
            </a:br>
            <a:r>
              <a:rPr lang="en-US" altLang="en-US">
                <a:latin typeface="Tahoma" charset="0"/>
              </a:rPr>
              <a:t>Of Scotland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57163"/>
            <a:ext cx="49530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The True Church Had 3 Distinct Marks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True Preaching Of The Word Of God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Church Discipline To Be Administered According To The Bible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Correct Administration Of The Sacraments Of Christ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Reform Church Of Scotland Began – 1560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Abolished Papal Rule In Scotland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Abolished All Contrary To New Doctrine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Forbade Celebration Of Mass</a:t>
            </a:r>
          </a:p>
        </p:txBody>
      </p:sp>
      <p:graphicFrame>
        <p:nvGraphicFramePr>
          <p:cNvPr id="8198" name="Object 2"/>
          <p:cNvGraphicFramePr>
            <a:graphicFrameLocks noChangeAspect="1"/>
          </p:cNvGraphicFramePr>
          <p:nvPr/>
        </p:nvGraphicFramePr>
        <p:xfrm>
          <a:off x="33338" y="3200400"/>
          <a:ext cx="35052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Photo Editor Photo" r:id="rId3" imgW="2866667" imgH="2228571" progId="MSPhotoEd.3">
                  <p:embed/>
                </p:oleObj>
              </mc:Choice>
              <mc:Fallback>
                <p:oleObj name="Photo Editor Photo" r:id="rId3" imgW="2866667" imgH="222857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200400"/>
                        <a:ext cx="3505200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St. Giles Church: </a:t>
            </a:r>
            <a:br>
              <a:rPr lang="en-US" altLang="en-US" sz="4000"/>
            </a:br>
            <a:r>
              <a:rPr lang="en-US" altLang="en-US" sz="4000"/>
              <a:t>Home Of The Church Of Scotland</a:t>
            </a:r>
          </a:p>
        </p:txBody>
      </p:sp>
      <p:pic>
        <p:nvPicPr>
          <p:cNvPr id="46083" name="Picture 5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3745"/>
          <a:stretch>
            <a:fillRect/>
          </a:stretch>
        </p:blipFill>
        <p:spPr bwMode="auto">
          <a:xfrm>
            <a:off x="0" y="13716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228600"/>
            <a:ext cx="5105400" cy="6629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By End Of 1560 The General Assembly For The Reformed Church Of Scotland Was Formed</a:t>
            </a:r>
          </a:p>
          <a:p>
            <a:pPr eaLnBrk="1" hangingPunct="1"/>
            <a:r>
              <a:rPr lang="en-US" altLang="en-US">
                <a:latin typeface="Tahoma" charset="0"/>
              </a:rPr>
              <a:t>Wrote Two Disciplines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The Book Of Discipline – 1560: Teaching That Baptism And Lord’s Supper Could Be Administered Where The Word Of God Is Preached</a:t>
            </a:r>
          </a:p>
          <a:p>
            <a:pPr lvl="1" eaLnBrk="1" hangingPunct="1"/>
            <a:r>
              <a:rPr lang="en-US" altLang="en-US">
                <a:latin typeface="Tahoma" charset="0"/>
              </a:rPr>
              <a:t>The Second Book Of Discipline - 1575</a:t>
            </a:r>
          </a:p>
        </p:txBody>
      </p:sp>
      <p:pic>
        <p:nvPicPr>
          <p:cNvPr id="47107" name="Picture 5" descr="john knox statue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4256" r="7570"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Reform After Knox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371600"/>
            <a:ext cx="4953000" cy="52578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Tahoma" charset="0"/>
              </a:rPr>
              <a:t>May, 1597, King James VI Of Scotland Became Involved In Reformed Church Affairs: John Knox Was A Dear Friend, Who Preached At His Coronation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1603 – Ascended To English Throne As King James I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Sought To Unite Scottish Reform With English Church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Authorized An English Version Of The Bible To Be Translated – King James Version - 1611</a:t>
            </a:r>
          </a:p>
          <a:p>
            <a:pPr eaLnBrk="1" hangingPunct="1"/>
            <a:r>
              <a:rPr lang="en-US" altLang="en-US" sz="2000">
                <a:latin typeface="Tahoma" charset="0"/>
              </a:rPr>
              <a:t>In August 1647 The General Assembly Of Edinburgh Adopted “Westminster  Confession Of Faith”</a:t>
            </a:r>
          </a:p>
        </p:txBody>
      </p:sp>
      <p:pic>
        <p:nvPicPr>
          <p:cNvPr id="9222" name="Picture 6" descr="King_James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4909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tama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38"/>
            <a:ext cx="9144000" cy="63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St. Andrews, Fife, Scotland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4724400" cy="2667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Tahoma" charset="0"/>
              </a:rPr>
              <a:t>Cardinal David Beaton</a:t>
            </a:r>
            <a:br>
              <a:rPr lang="en-US" altLang="en-US" sz="4800">
                <a:latin typeface="Tahoma" charset="0"/>
              </a:rPr>
            </a:br>
            <a:r>
              <a:rPr lang="en-US" altLang="en-US" sz="4800">
                <a:latin typeface="Tahoma" charset="0"/>
              </a:rPr>
              <a:t>1494-1548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124200"/>
            <a:ext cx="8458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Bishop and politician. Born in Balfour (Fife) and educated at St. Andrews and Glasgow Universities. He negotiated both marriages of King James V (1512 - 1542) with the French court. As Abbot of Arbroath, Beaton sat in the Scottish parliament from 1525.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Beaton was effectively the last Archbishop of St. Andrews, appointed to this position in 1539.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Opposed by John Knox, Beaton was murdered by Protestant reformers in the same year as he executed George Wishart.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Bishop’s Castle Of St. Andrews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5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Bishops Castle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Bishop’s Castle Of St. Andrews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76600"/>
            <a:ext cx="77724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+mn-ea"/>
              </a:rPr>
              <a:t>These are ruins of the second castle, the first of which was destroyed during the wars of independence from 1400 to 1560.</a:t>
            </a:r>
          </a:p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+mn-ea"/>
              </a:rPr>
              <a:t>During the Protestant Reformation, the forces of John Knox overtook the forces of Cardinal Beaton in late 1546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Bishop's Castle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Bishop’s Castle Of St. Andrews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rgbClr val="FFFF00"/>
                </a:solidFill>
                <a:latin typeface="Tahoma" charset="0"/>
              </a:rPr>
              <a:t>For A Time John Knox Lived In The Castle, And It Served As A Church As Well As A Stronghold For The Protestants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Bishop's Castl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The Bishop’s Castle Of St. Andrews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>
                <a:solidFill>
                  <a:srgbClr val="FFFF00"/>
                </a:solidFill>
                <a:latin typeface="Tahoma" charset="0"/>
              </a:rPr>
              <a:t>Finally The Castle Was Destroyed Through Battles Between Protestants And Catholics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1282</Words>
  <Application>Microsoft Macintosh PowerPoint</Application>
  <PresentationFormat>On-screen Show (4:3)</PresentationFormat>
  <Paragraphs>112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Times New Roman</vt:lpstr>
      <vt:lpstr>ＭＳ Ｐゴシック</vt:lpstr>
      <vt:lpstr>Arial</vt:lpstr>
      <vt:lpstr>Calibri</vt:lpstr>
      <vt:lpstr>Tahoma</vt:lpstr>
      <vt:lpstr>Wingdings</vt:lpstr>
      <vt:lpstr>Default Design</vt:lpstr>
      <vt:lpstr>Microsoft Photo Editor 3.0 Photo</vt:lpstr>
      <vt:lpstr>Scotland’s Influence On Restoration</vt:lpstr>
      <vt:lpstr>Early Plantings Of Reform In Scotland</vt:lpstr>
      <vt:lpstr>Early Plantings Of Reform In Scotland</vt:lpstr>
      <vt:lpstr>St. Andrews, Fife, Scotland</vt:lpstr>
      <vt:lpstr>Cardinal David Beaton 1494-1548</vt:lpstr>
      <vt:lpstr>The Bishop’s Castle Of St. Andrews</vt:lpstr>
      <vt:lpstr>The Bishop’s Castle Of St. Andrews</vt:lpstr>
      <vt:lpstr>The Bishop’s Castle Of St. Andrews</vt:lpstr>
      <vt:lpstr>The Bishop’s Castle Of St. Andrews</vt:lpstr>
      <vt:lpstr>Early Reformers  In Scotland</vt:lpstr>
      <vt:lpstr>The St. Andrews Church</vt:lpstr>
      <vt:lpstr>The St. Andrews Church Cloisters</vt:lpstr>
      <vt:lpstr>Hamilton’s Demise</vt:lpstr>
      <vt:lpstr>The Death Of Patrick Hamilton</vt:lpstr>
      <vt:lpstr>The Death Of Patrick Hamilton</vt:lpstr>
      <vt:lpstr>The Death Of Patrick Hamilton</vt:lpstr>
      <vt:lpstr>The Death Of Patrick Hamilton</vt:lpstr>
      <vt:lpstr>The Death Of Patrick Hamilton</vt:lpstr>
      <vt:lpstr>The Death Of Patrick Hamilton</vt:lpstr>
      <vt:lpstr>George  Wishart 1513-1546</vt:lpstr>
      <vt:lpstr>PowerPoint Presentation</vt:lpstr>
      <vt:lpstr>The Death Of George Wishart</vt:lpstr>
      <vt:lpstr>The Death Of George Wishart</vt:lpstr>
      <vt:lpstr>The St. Andrews Cathedral</vt:lpstr>
      <vt:lpstr>The St. Andrews Cathedral</vt:lpstr>
      <vt:lpstr>Scottish Catholicism: A Contributing Factor To Reform</vt:lpstr>
      <vt:lpstr>John Knox 1505-1572</vt:lpstr>
      <vt:lpstr>Political Setting At This Time</vt:lpstr>
      <vt:lpstr>John Knox Home In Edinburgh</vt:lpstr>
      <vt:lpstr>Knox &amp; The  Church  Of Scotland</vt:lpstr>
      <vt:lpstr>St. Giles Church:  Home Of The Church Of Scotland</vt:lpstr>
      <vt:lpstr>PowerPoint Presentation</vt:lpstr>
      <vt:lpstr>Reform After Knox</vt:lpstr>
    </vt:vector>
  </TitlesOfParts>
  <Company> 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Scotland’s Influence On Restoration</dc:title>
  <dc:creator>Scott Harp</dc:creator>
  <cp:lastModifiedBy>Scott Harp</cp:lastModifiedBy>
  <cp:revision>58</cp:revision>
  <dcterms:created xsi:type="dcterms:W3CDTF">2003-06-09T16:26:12Z</dcterms:created>
  <dcterms:modified xsi:type="dcterms:W3CDTF">2018-01-15T14:07:40Z</dcterms:modified>
</cp:coreProperties>
</file>