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7011988" cy="92979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2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2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2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2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 autoAdjust="0"/>
    <p:restoredTop sz="94304" autoAdjust="0"/>
  </p:normalViewPr>
  <p:slideViewPr>
    <p:cSldViewPr>
      <p:cViewPr>
        <p:scale>
          <a:sx n="66" d="100"/>
          <a:sy n="66" d="100"/>
        </p:scale>
        <p:origin x="1936" y="2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196" tIns="46598" rIns="93196" bIns="46598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 altLang="en-US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196" tIns="46598" rIns="93196" bIns="46598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 altLang="en-US"/>
          </a:p>
        </p:txBody>
      </p:sp>
      <p:sp>
        <p:nvSpPr>
          <p:cNvPr id="1638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196" tIns="46598" rIns="93196" bIns="46598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 altLang="en-US"/>
          </a:p>
        </p:txBody>
      </p:sp>
      <p:sp>
        <p:nvSpPr>
          <p:cNvPr id="1638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285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196" tIns="46598" rIns="93196" bIns="46598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FD9CA65C-7010-954E-BA42-046C072B3C6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8EE6EE-F1B0-4446-BE9C-53C8CE3EB0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2870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A953C6-0513-094E-8431-1EEF8A6922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7548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06C8DF-0DDE-9743-A283-83E5F52532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6025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1D93BA-7B1E-3740-9190-56ED7CA154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5568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26D51C-0041-BE41-BE6B-3AE40E95F2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435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C75BBB-82FA-1A4C-A75D-1F35C3834F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0269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9B6A72-A7BD-7941-8C4A-D16D45B96F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8706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AF41CB-DCBF-0546-BD04-7C31C3A2F4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0378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B77D5C-D796-A242-9F0E-7596BC060E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3086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707F5D-A684-7645-ACAC-AF53E0F610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302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D0FCC0-FF7A-B941-B73C-D09F6639F4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364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5AAC5A07-42BC-4A48-BE1A-0D22BDE7340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04800"/>
            <a:ext cx="7924800" cy="1905000"/>
          </a:xfrm>
        </p:spPr>
        <p:txBody>
          <a:bodyPr anchor="ctr"/>
          <a:lstStyle/>
          <a:p>
            <a:r>
              <a:rPr lang="en-US" altLang="en-US" sz="4400">
                <a:latin typeface="Tahoma" charset="0"/>
              </a:rPr>
              <a:t>Causes Of Restoration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2286000"/>
            <a:ext cx="8458200" cy="4343400"/>
          </a:xfrm>
        </p:spPr>
        <p:txBody>
          <a:bodyPr/>
          <a:lstStyle/>
          <a:p>
            <a:pPr marL="395288" indent="-395288" algn="l">
              <a:buFont typeface="Wingdings" charset="2"/>
              <a:buChar char="Ø"/>
            </a:pPr>
            <a:r>
              <a:rPr lang="en-US" altLang="en-US" sz="3200">
                <a:latin typeface="Tahoma" charset="0"/>
              </a:rPr>
              <a:t>M.M. Davis in </a:t>
            </a:r>
            <a:r>
              <a:rPr lang="en-US" altLang="en-US" sz="3200" i="1">
                <a:latin typeface="Tahoma" charset="0"/>
              </a:rPr>
              <a:t>How The Disciples Began And Grew</a:t>
            </a:r>
            <a:r>
              <a:rPr lang="en-US" altLang="en-US" sz="3200">
                <a:latin typeface="Tahoma" charset="0"/>
              </a:rPr>
              <a:t> related seven significant things at work in religion that brought about the Restoration Movement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  <p:bldP spid="205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762000"/>
          </a:xfrm>
        </p:spPr>
        <p:txBody>
          <a:bodyPr/>
          <a:lstStyle/>
          <a:p>
            <a:r>
              <a:rPr lang="en-US" altLang="en-US"/>
              <a:t>The Renaissance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6106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Movement of transition in Europe from medieval to modern world, especially classical arts and letters.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Earliest Traces To 14</a:t>
            </a:r>
            <a:r>
              <a:rPr lang="en-US" altLang="en-US" sz="2800" baseline="30000"/>
              <a:t>th</a:t>
            </a:r>
            <a:r>
              <a:rPr lang="en-US" altLang="en-US" sz="2800"/>
              <a:t> Century Italy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Within 100 years Italy brought in Greek literature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Reached its zenith by 1</a:t>
            </a:r>
            <a:r>
              <a:rPr lang="en-US" altLang="en-US" sz="2800" baseline="30000"/>
              <a:t>st</a:t>
            </a:r>
            <a:r>
              <a:rPr lang="en-US" altLang="en-US" sz="2800"/>
              <a:t> of 16</a:t>
            </a:r>
            <a:r>
              <a:rPr lang="en-US" altLang="en-US" sz="2800" baseline="30000"/>
              <a:t>th</a:t>
            </a:r>
            <a:r>
              <a:rPr lang="en-US" altLang="en-US" sz="2800"/>
              <a:t> Century through men like Michelangelo, Leonardo da Vinci and Raphael.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Soon spread to Germany and England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The students of science, philosophy and religion started looking for the sources of things.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Two Fundamental Principles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The Right of Private Judgment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The Bible when studied would produce unity among Christians as it did in the 1</a:t>
            </a:r>
            <a:r>
              <a:rPr lang="en-US" altLang="en-US" sz="2400" baseline="30000"/>
              <a:t>st</a:t>
            </a:r>
            <a:r>
              <a:rPr lang="en-US" altLang="en-US" sz="2400"/>
              <a:t> Century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762000"/>
          </a:xfrm>
        </p:spPr>
        <p:txBody>
          <a:bodyPr/>
          <a:lstStyle/>
          <a:p>
            <a:r>
              <a:rPr lang="en-US" altLang="en-US"/>
              <a:t>The Divided Church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610600" cy="556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In light of Jesus’ teaching in John 17:11-23, unity was not only possible, but commanded.</a:t>
            </a:r>
          </a:p>
          <a:p>
            <a:pPr>
              <a:lnSpc>
                <a:spcPct val="90000"/>
              </a:lnSpc>
            </a:pPr>
            <a:r>
              <a:rPr lang="en-US" altLang="en-US"/>
              <a:t>Other passages promoting unity: John 10:16; 1 Corinthians 1:10; 3:3; 12:12-27</a:t>
            </a:r>
          </a:p>
          <a:p>
            <a:pPr>
              <a:lnSpc>
                <a:spcPct val="90000"/>
              </a:lnSpc>
            </a:pPr>
            <a:r>
              <a:rPr lang="en-US" altLang="en-US"/>
              <a:t>Churches in their day were far from will or disposition to do promote unity</a:t>
            </a:r>
          </a:p>
          <a:p>
            <a:pPr>
              <a:lnSpc>
                <a:spcPct val="90000"/>
              </a:lnSpc>
            </a:pPr>
            <a:r>
              <a:rPr lang="en-US" altLang="en-US"/>
              <a:t>Such divisions as existed weakened the forces of God 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Instead of one force for God, there were many small detachments jealously watching each other rather than the common foe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762000"/>
          </a:xfrm>
        </p:spPr>
        <p:txBody>
          <a:bodyPr/>
          <a:lstStyle/>
          <a:p>
            <a:r>
              <a:rPr lang="en-US" altLang="en-US"/>
              <a:t>A Warring Church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610600" cy="5562600"/>
          </a:xfrm>
        </p:spPr>
        <p:txBody>
          <a:bodyPr/>
          <a:lstStyle/>
          <a:p>
            <a:r>
              <a:rPr lang="en-US" altLang="en-US" sz="3600"/>
              <a:t>Churches were devouring one another</a:t>
            </a:r>
          </a:p>
          <a:p>
            <a:r>
              <a:rPr lang="en-US" altLang="en-US" sz="3600"/>
              <a:t>Protestant Churches were physical enemies of the Rome Church</a:t>
            </a:r>
          </a:p>
          <a:p>
            <a:r>
              <a:rPr lang="en-US" altLang="en-US" sz="3600"/>
              <a:t>Public displays of rhetorical hatred was spouted forth</a:t>
            </a:r>
          </a:p>
          <a:p>
            <a:r>
              <a:rPr lang="en-US" altLang="en-US" sz="3600"/>
              <a:t>Physical engagements and wars often resulted</a:t>
            </a:r>
          </a:p>
          <a:p>
            <a:r>
              <a:rPr lang="en-US" altLang="en-US" sz="3600"/>
              <a:t>A house divided can not stand! </a:t>
            </a:r>
            <a:br>
              <a:rPr lang="en-US" altLang="en-US" sz="3600"/>
            </a:br>
            <a:r>
              <a:rPr lang="en-US" altLang="en-US" sz="3600"/>
              <a:t>				Matthew 12:25,26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762000"/>
          </a:xfrm>
        </p:spPr>
        <p:txBody>
          <a:bodyPr/>
          <a:lstStyle/>
          <a:p>
            <a:r>
              <a:rPr lang="en-US" altLang="en-US"/>
              <a:t>Beclouded Theology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610600" cy="5562600"/>
          </a:xfrm>
        </p:spPr>
        <p:txBody>
          <a:bodyPr/>
          <a:lstStyle/>
          <a:p>
            <a:r>
              <a:rPr lang="en-US" altLang="en-US" sz="3600"/>
              <a:t>The blind were leading the blind, and both falling into the ditch! —Matt. 15:14</a:t>
            </a:r>
          </a:p>
          <a:p>
            <a:r>
              <a:rPr lang="en-US" altLang="en-US" sz="3600"/>
              <a:t>The Bible was not understood as a systematic revelation, but a jumble of jewels thrown together</a:t>
            </a:r>
          </a:p>
          <a:p>
            <a:r>
              <a:rPr lang="en-US" altLang="en-US" sz="3600"/>
              <a:t>Teachings from Moses and Jesus were seen as equally applicable</a:t>
            </a:r>
          </a:p>
          <a:p>
            <a:r>
              <a:rPr lang="en-US" altLang="en-US" sz="3600"/>
              <a:t>Man was a machine and conversion was seen as a miracle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7772400" cy="1143000"/>
          </a:xfrm>
        </p:spPr>
        <p:txBody>
          <a:bodyPr/>
          <a:lstStyle/>
          <a:p>
            <a:r>
              <a:rPr lang="en-US" altLang="en-US"/>
              <a:t>An Arrogant Clergy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001000" cy="4800600"/>
          </a:xfrm>
        </p:spPr>
        <p:txBody>
          <a:bodyPr/>
          <a:lstStyle/>
          <a:p>
            <a:r>
              <a:rPr lang="en-US" altLang="en-US"/>
              <a:t>Most men of the clergy were ignorant, and ignorance breeds arrogance</a:t>
            </a:r>
          </a:p>
          <a:p>
            <a:r>
              <a:rPr lang="en-US" altLang="en-US"/>
              <a:t>The Bible had been removed from access to the common man, enlarging the chasm between</a:t>
            </a:r>
          </a:p>
          <a:p>
            <a:r>
              <a:rPr lang="en-US" altLang="en-US"/>
              <a:t>As Israel could not be restored to God without removing idolatry in the O.T., 1</a:t>
            </a:r>
            <a:r>
              <a:rPr lang="en-US" altLang="en-US" baseline="30000"/>
              <a:t>st</a:t>
            </a:r>
            <a:r>
              <a:rPr lang="en-US" altLang="en-US"/>
              <a:t> Century Christianity could not be restored without removing the modern clergy.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7772400" cy="1143000"/>
          </a:xfrm>
        </p:spPr>
        <p:txBody>
          <a:bodyPr/>
          <a:lstStyle/>
          <a:p>
            <a:r>
              <a:rPr lang="en-US" altLang="en-US"/>
              <a:t>Human Creeds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0010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Human codes of conduct and “practical” application of the Biblical principles, the authority of which exceeded that of the Bible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Creedalism ruled with the rod of iron: To be a member of a church, one had to swear loyalty to the creed of that church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Each minister was trained in it, preached from it, and was sent to maintain its control over the masses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The Bible was a neglected treasure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Creeds destroyed any hopes of unity, and had to be destroyed to restore that unity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7772400" cy="838200"/>
          </a:xfrm>
        </p:spPr>
        <p:txBody>
          <a:bodyPr/>
          <a:lstStyle/>
          <a:p>
            <a:r>
              <a:rPr lang="en-US" altLang="en-US"/>
              <a:t>Infidelity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91440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600"/>
              <a:t>The beginning of the 19</a:t>
            </a:r>
            <a:r>
              <a:rPr lang="en-US" altLang="en-US" sz="2600" baseline="30000"/>
              <a:t>th</a:t>
            </a:r>
            <a:r>
              <a:rPr lang="en-US" altLang="en-US" sz="2600"/>
              <a:t> century was a period of blatant unbelief, not far from atheism</a:t>
            </a:r>
          </a:p>
          <a:p>
            <a:pPr>
              <a:lnSpc>
                <a:spcPct val="90000"/>
              </a:lnSpc>
            </a:pPr>
            <a:r>
              <a:rPr lang="en-US" altLang="en-US" sz="2600"/>
              <a:t>Skepticism had taken firm grip in Europe and America</a:t>
            </a:r>
          </a:p>
          <a:p>
            <a:pPr>
              <a:lnSpc>
                <a:spcPct val="90000"/>
              </a:lnSpc>
            </a:pPr>
            <a:r>
              <a:rPr lang="en-US" altLang="en-US" sz="2600"/>
              <a:t>The Revolutionary War and the French Revolution was a result</a:t>
            </a:r>
          </a:p>
          <a:p>
            <a:pPr>
              <a:lnSpc>
                <a:spcPct val="90000"/>
              </a:lnSpc>
            </a:pPr>
            <a:r>
              <a:rPr lang="en-US" altLang="en-US" sz="2600"/>
              <a:t>The world was dark and getting darker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The move westward did not include the schoolroom or the church building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Unbelief was aggressive and reckless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The Legislature of Connecticut in 1741 declared against the work of religious evangelists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Thomas Paine was an idol, and his flimsy arguments against the Christ were almost universally accepted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Yale University had two Paine societies, with only a handful of Christians on campus, same was true with William &amp; Mary &amp; Transylvania in the west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400" b="0" i="0" u="none" strike="noStrike" cap="none" normalizeH="0" baseline="0">
            <a:ln>
              <a:noFill/>
            </a:ln>
            <a:solidFill>
              <a:schemeClr val="tx2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400" b="0" i="0" u="none" strike="noStrike" cap="none" normalizeH="0" baseline="0">
            <a:ln>
              <a:noFill/>
            </a:ln>
            <a:solidFill>
              <a:schemeClr val="tx2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1191</TotalTime>
  <Words>575</Words>
  <Application>Microsoft Macintosh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Times New Roman</vt:lpstr>
      <vt:lpstr>Tahoma</vt:lpstr>
      <vt:lpstr>Wingdings</vt:lpstr>
      <vt:lpstr>Default Design</vt:lpstr>
      <vt:lpstr>Causes Of Restoration</vt:lpstr>
      <vt:lpstr>The Renaissance</vt:lpstr>
      <vt:lpstr>The Divided Church</vt:lpstr>
      <vt:lpstr>A Warring Church</vt:lpstr>
      <vt:lpstr>Beclouded Theology</vt:lpstr>
      <vt:lpstr>An Arrogant Clergy</vt:lpstr>
      <vt:lpstr>Human Creeds</vt:lpstr>
      <vt:lpstr>Infidelity</vt:lpstr>
    </vt:vector>
  </TitlesOfParts>
  <Company> </Company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Movements Independent Of Campbell &amp; Stone</dc:title>
  <dc:creator>Scott Harp</dc:creator>
  <cp:lastModifiedBy>Scott Harp</cp:lastModifiedBy>
  <cp:revision>34</cp:revision>
  <dcterms:created xsi:type="dcterms:W3CDTF">2003-07-01T19:40:45Z</dcterms:created>
  <dcterms:modified xsi:type="dcterms:W3CDTF">2018-01-15T14:08:19Z</dcterms:modified>
</cp:coreProperties>
</file>