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59" r:id="rId7"/>
    <p:sldId id="260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59"/>
    <p:restoredTop sz="93671" autoAdjust="0"/>
  </p:normalViewPr>
  <p:slideViewPr>
    <p:cSldViewPr>
      <p:cViewPr>
        <p:scale>
          <a:sx n="50" d="100"/>
          <a:sy n="50" d="100"/>
        </p:scale>
        <p:origin x="1584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64653-3140-2443-AA22-C73A4FDCD0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417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472F0-470D-DA40-AC96-FA6AE952BA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8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46635-B68E-ED4D-B15C-F91F0E4BD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108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AD2ED05-89A8-A84D-A6B3-098324CD27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3EF66-7DB8-5942-991C-F15E57F48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95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C7693-04C5-3849-AD14-2E5DBCFB8F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80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C2689-B405-FD4C-B392-86B187F881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79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4C087-3C32-EB47-A436-0AEE779A94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45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33A7E-D193-B943-9F74-8390770B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69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6371D-F857-7840-B2C4-C7AECFF2D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74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2AD50-C51D-D347-9186-2F1AF542F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80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55AD6-0C43-3E4B-BC82-0D48330D7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04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E1D517F-E59E-B642-801B-D417AB84CC7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png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8.png"/><Relationship Id="rId5" Type="http://schemas.openxmlformats.org/officeDocument/2006/relationships/image" Target="../media/image4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52400"/>
            <a:ext cx="7848600" cy="914400"/>
          </a:xfrm>
        </p:spPr>
        <p:txBody>
          <a:bodyPr anchor="ctr"/>
          <a:lstStyle/>
          <a:p>
            <a:r>
              <a:rPr lang="en-US" altLang="en-US" sz="3200">
                <a:latin typeface="Tahoma" charset="0"/>
              </a:rPr>
              <a:t>Movements Independent Of </a:t>
            </a:r>
            <a:br>
              <a:rPr lang="en-US" altLang="en-US" sz="3200">
                <a:latin typeface="Tahoma" charset="0"/>
              </a:rPr>
            </a:br>
            <a:r>
              <a:rPr lang="en-US" altLang="en-US" sz="3200">
                <a:latin typeface="Tahoma" charset="0"/>
              </a:rPr>
              <a:t>Stone &amp; Campbell  Part II</a:t>
            </a:r>
          </a:p>
        </p:txBody>
      </p:sp>
      <p:grpSp>
        <p:nvGrpSpPr>
          <p:cNvPr id="2053" name="Group 5"/>
          <p:cNvGrpSpPr>
            <a:grpSpLocks/>
          </p:cNvGrpSpPr>
          <p:nvPr/>
        </p:nvGrpSpPr>
        <p:grpSpPr bwMode="auto">
          <a:xfrm>
            <a:off x="7069138" y="1219200"/>
            <a:ext cx="1770062" cy="2133600"/>
            <a:chOff x="240" y="1632"/>
            <a:chExt cx="1776" cy="2064"/>
          </a:xfrm>
        </p:grpSpPr>
        <p:pic>
          <p:nvPicPr>
            <p:cNvPr id="2054" name="Picture 6" descr="Photograph of Chester Bullar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087" cy="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40" y="1632"/>
              <a:ext cx="1776" cy="72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Dr. Chester Bullard</a:t>
              </a:r>
            </a:p>
          </p:txBody>
        </p:sp>
        <p:sp>
          <p:nvSpPr>
            <p:cNvPr id="2056" name="WordArt 8"/>
            <p:cNvSpPr>
              <a:spLocks noChangeArrowheads="1" noChangeShapeType="1" noTextEdit="1"/>
            </p:cNvSpPr>
            <p:nvPr/>
          </p:nvSpPr>
          <p:spPr bwMode="auto">
            <a:xfrm>
              <a:off x="480" y="3408"/>
              <a:ext cx="1338" cy="28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1809-1893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2059" name="Picture 11" descr="http://www.baldwinsmaps.com/maps/5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4501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3" name="Group 15"/>
          <p:cNvGrpSpPr>
            <a:grpSpLocks/>
          </p:cNvGrpSpPr>
          <p:nvPr/>
        </p:nvGrpSpPr>
        <p:grpSpPr bwMode="auto">
          <a:xfrm>
            <a:off x="304800" y="3962400"/>
            <a:ext cx="1676400" cy="2533650"/>
            <a:chOff x="144" y="2592"/>
            <a:chExt cx="1056" cy="1596"/>
          </a:xfrm>
        </p:grpSpPr>
        <p:graphicFrame>
          <p:nvGraphicFramePr>
            <p:cNvPr id="2060" name="Object 12"/>
            <p:cNvGraphicFramePr>
              <a:graphicFrameLocks noChangeAspect="1"/>
            </p:cNvGraphicFramePr>
            <p:nvPr/>
          </p:nvGraphicFramePr>
          <p:xfrm>
            <a:off x="204" y="2754"/>
            <a:ext cx="968" cy="1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1" name="Photo Editor Photo" r:id="rId5" imgW="4067743" imgH="5266667" progId="MSPhotoEd.3">
                    <p:embed/>
                  </p:oleObj>
                </mc:Choice>
                <mc:Fallback>
                  <p:oleObj name="Photo Editor Photo" r:id="rId5" imgW="4067743" imgH="5266667" progId="MSPhotoEd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" y="2754"/>
                          <a:ext cx="968" cy="1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44" y="2592"/>
              <a:ext cx="1056" cy="38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John Taylor</a:t>
              </a:r>
            </a:p>
          </p:txBody>
        </p:sp>
        <p:sp>
          <p:nvSpPr>
            <p:cNvPr id="2062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88" y="3984"/>
              <a:ext cx="768" cy="20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fi-FI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1807-1895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068" name="Group 20"/>
          <p:cNvGrpSpPr>
            <a:grpSpLocks/>
          </p:cNvGrpSpPr>
          <p:nvPr/>
        </p:nvGrpSpPr>
        <p:grpSpPr bwMode="auto">
          <a:xfrm>
            <a:off x="7010400" y="4114800"/>
            <a:ext cx="1857375" cy="2452688"/>
            <a:chOff x="96" y="2652"/>
            <a:chExt cx="1170" cy="1545"/>
          </a:xfrm>
        </p:grpSpPr>
        <p:pic>
          <p:nvPicPr>
            <p:cNvPr id="2065" name="Picture 17" descr="http://www.therestorationmovement.com/images/dasher08_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84"/>
              <a:ext cx="804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96" y="2652"/>
              <a:ext cx="1170" cy="85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Christian H. Dasher</a:t>
              </a:r>
            </a:p>
          </p:txBody>
        </p:sp>
        <p:sp>
          <p:nvSpPr>
            <p:cNvPr id="2067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342" y="3945"/>
              <a:ext cx="714" cy="25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1789-1866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075" name="Group 27"/>
          <p:cNvGrpSpPr>
            <a:grpSpLocks/>
          </p:cNvGrpSpPr>
          <p:nvPr/>
        </p:nvGrpSpPr>
        <p:grpSpPr bwMode="auto">
          <a:xfrm>
            <a:off x="152400" y="1295400"/>
            <a:ext cx="2057400" cy="2166938"/>
            <a:chOff x="96" y="816"/>
            <a:chExt cx="1296" cy="1365"/>
          </a:xfrm>
        </p:grpSpPr>
        <p:pic>
          <p:nvPicPr>
            <p:cNvPr id="2070" name="Picture 22" descr="http://www.therestorationmovement.com/images/Old_Philadelphia_01a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231"/>
              <a:ext cx="1296" cy="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1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192" y="816"/>
              <a:ext cx="1008" cy="72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Old Philadelphia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Warren Cty. TN</a:t>
              </a:r>
            </a:p>
          </p:txBody>
        </p:sp>
        <p:sp>
          <p:nvSpPr>
            <p:cNvPr id="207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540" y="2037"/>
              <a:ext cx="372" cy="14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s-I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1805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2077" name="AutoShape 29"/>
          <p:cNvSpPr>
            <a:spLocks noChangeArrowheads="1"/>
          </p:cNvSpPr>
          <p:nvPr/>
        </p:nvSpPr>
        <p:spPr bwMode="auto">
          <a:xfrm rot="-3420499">
            <a:off x="2971800" y="2667000"/>
            <a:ext cx="228600" cy="1905000"/>
          </a:xfrm>
          <a:prstGeom prst="downArrow">
            <a:avLst>
              <a:gd name="adj1" fmla="val 50000"/>
              <a:gd name="adj2" fmla="val 20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 rot="-7821636">
            <a:off x="2743200" y="4038600"/>
            <a:ext cx="228600" cy="1905000"/>
          </a:xfrm>
          <a:prstGeom prst="downArrow">
            <a:avLst>
              <a:gd name="adj1" fmla="val 50000"/>
              <a:gd name="adj2" fmla="val 20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 rot="3394559">
            <a:off x="6210300" y="1943100"/>
            <a:ext cx="228600" cy="2286000"/>
          </a:xfrm>
          <a:prstGeom prst="downArrow">
            <a:avLst>
              <a:gd name="adj1" fmla="val 50000"/>
              <a:gd name="adj2" fmla="val 2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 rot="6905164">
            <a:off x="5791200" y="4114800"/>
            <a:ext cx="228600" cy="2667000"/>
          </a:xfrm>
          <a:prstGeom prst="downArrow">
            <a:avLst>
              <a:gd name="adj1" fmla="val 50000"/>
              <a:gd name="adj2" fmla="val 2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8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77" grpId="0" animBg="1"/>
      <p:bldP spid="2078" grpId="0" animBg="1"/>
      <p:bldP spid="2079" grpId="0" animBg="1"/>
      <p:bldP spid="20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2819400" cy="13716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A Virginia Movement</a:t>
            </a:r>
          </a:p>
        </p:txBody>
      </p:sp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114300" y="1676400"/>
            <a:ext cx="1981200" cy="2438400"/>
            <a:chOff x="240" y="1632"/>
            <a:chExt cx="1776" cy="2064"/>
          </a:xfrm>
        </p:grpSpPr>
        <p:pic>
          <p:nvPicPr>
            <p:cNvPr id="3079" name="Picture 7" descr="Photograph of Chester Bullar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087" cy="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0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40" y="1632"/>
              <a:ext cx="1776" cy="72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Dr. Chester Bullard</a:t>
              </a:r>
            </a:p>
          </p:txBody>
        </p:sp>
        <p:sp>
          <p:nvSpPr>
            <p:cNvPr id="3081" name="WordArt 9"/>
            <p:cNvSpPr>
              <a:spLocks noChangeArrowheads="1" noChangeShapeType="1" noTextEdit="1"/>
            </p:cNvSpPr>
            <p:nvPr/>
          </p:nvSpPr>
          <p:spPr bwMode="auto">
            <a:xfrm>
              <a:off x="480" y="3408"/>
              <a:ext cx="1338" cy="28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1809-1893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352800" y="304800"/>
            <a:ext cx="5791200" cy="62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3838" indent="-2222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Born In Massachusetts  In 1809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Early Influence Of Methodists Who Taught One Must Have A Holy Spirit Experience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His Study Found H. Sp. Worked Only Through The Word Of God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Baptized By Landon Duncan Dec. 11, 1830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1831 Medical Studied, Became Doctor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Preached His 1</a:t>
            </a:r>
            <a:r>
              <a:rPr lang="en-US" altLang="en-US" sz="2200" baseline="30000">
                <a:latin typeface="Tahoma" charset="0"/>
              </a:rPr>
              <a:t>st</a:t>
            </a:r>
            <a:r>
              <a:rPr lang="en-US" altLang="en-US" sz="2200">
                <a:latin typeface="Tahoma" charset="0"/>
              </a:rPr>
              <a:t> Sermon On Baptism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Organized A Church After The Ancient Order In Catawba, Craig County, 1833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By 1836 He Had Planted Six Churches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Followers Called Bullardites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Moved to Snowville, Montgomery County, Snowville Church Became Known As “Little Jerusalem” Of S.W. Virginia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Never Heard Of The Campbells Until 1839 Finding Their Teaching Similar To His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Preached 60 Years &amp; Baptized 8000-10,000</a:t>
            </a:r>
          </a:p>
        </p:txBody>
      </p:sp>
      <p:pic>
        <p:nvPicPr>
          <p:cNvPr id="3086" name="Picture 14" descr="http://www.therestorationmovement.com/images/bullard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2667000"/>
            <a:ext cx="1462088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therestorationmovement.com/images/bullard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0"/>
            <a:ext cx="130016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3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3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3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0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0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30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30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30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30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84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24200" y="0"/>
            <a:ext cx="6019800" cy="8382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A Georgia Movement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228600" y="228600"/>
          <a:ext cx="30972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Photo Editor Photo" r:id="rId3" imgW="16118550" imgH="21148452" progId="MSPhotoEd.3">
                  <p:embed/>
                </p:oleObj>
              </mc:Choice>
              <mc:Fallback>
                <p:oleObj name="Photo Editor Photo" r:id="rId3" imgW="16118550" imgH="2114845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309721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AutoShape 10"/>
          <p:cNvSpPr>
            <a:spLocks noChangeArrowheads="1"/>
          </p:cNvSpPr>
          <p:nvPr/>
        </p:nvSpPr>
        <p:spPr bwMode="auto">
          <a:xfrm rot="5526487" flipH="1">
            <a:off x="1859757" y="4001294"/>
            <a:ext cx="1830387" cy="835025"/>
          </a:xfrm>
          <a:custGeom>
            <a:avLst/>
            <a:gdLst>
              <a:gd name="G0" fmla="+- 15193 0 0"/>
              <a:gd name="G1" fmla="+- 5257 0 0"/>
              <a:gd name="G2" fmla="+- 12158 0 5257"/>
              <a:gd name="G3" fmla="+- G2 0 5257"/>
              <a:gd name="G4" fmla="*/ G3 32768 32059"/>
              <a:gd name="G5" fmla="*/ G4 1 2"/>
              <a:gd name="G6" fmla="+- 21600 0 15193"/>
              <a:gd name="G7" fmla="*/ G6 5257 6079"/>
              <a:gd name="G8" fmla="+- G7 15193 0"/>
              <a:gd name="T0" fmla="*/ 15193 w 21600"/>
              <a:gd name="T1" fmla="*/ 0 h 21600"/>
              <a:gd name="T2" fmla="*/ 15193 w 21600"/>
              <a:gd name="T3" fmla="*/ 12158 h 21600"/>
              <a:gd name="T4" fmla="*/ 840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93" y="0"/>
                </a:lnTo>
                <a:lnTo>
                  <a:pt x="15193" y="5257"/>
                </a:lnTo>
                <a:lnTo>
                  <a:pt x="12427" y="5257"/>
                </a:lnTo>
                <a:cubicBezTo>
                  <a:pt x="5564" y="5257"/>
                  <a:pt x="0" y="8347"/>
                  <a:pt x="0" y="12158"/>
                </a:cubicBezTo>
                <a:lnTo>
                  <a:pt x="0" y="21600"/>
                </a:lnTo>
                <a:lnTo>
                  <a:pt x="1680" y="21600"/>
                </a:lnTo>
                <a:lnTo>
                  <a:pt x="1680" y="12158"/>
                </a:lnTo>
                <a:cubicBezTo>
                  <a:pt x="1680" y="9255"/>
                  <a:pt x="6492" y="6901"/>
                  <a:pt x="12427" y="6901"/>
                </a:cubicBezTo>
                <a:lnTo>
                  <a:pt x="15193" y="6901"/>
                </a:lnTo>
                <a:lnTo>
                  <a:pt x="15193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381000" y="3962400"/>
            <a:ext cx="2286000" cy="2743200"/>
            <a:chOff x="96" y="2652"/>
            <a:chExt cx="1170" cy="1545"/>
          </a:xfrm>
        </p:grpSpPr>
        <p:pic>
          <p:nvPicPr>
            <p:cNvPr id="7173" name="Picture 5" descr="http://www.therestorationmovement.com/images/dasher08_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84"/>
              <a:ext cx="804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96" y="2652"/>
              <a:ext cx="1170" cy="85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Christian H. Dasher</a:t>
              </a:r>
            </a:p>
          </p:txBody>
        </p:sp>
        <p:sp>
          <p:nvSpPr>
            <p:cNvPr id="7175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" y="3945"/>
              <a:ext cx="714" cy="25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1789-1866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3733800" y="990600"/>
            <a:ext cx="5181600" cy="578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US" altLang="en-US" sz="2200">
                <a:solidFill>
                  <a:schemeClr val="tx2"/>
                </a:solidFill>
                <a:latin typeface="Tahoma" charset="0"/>
              </a:rPr>
              <a:t>In 1734, A Group Of Salzburg, Austrian Lutherans Came To Settle About 30 Miles Northwest Of Savannah In Ebenezer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US" altLang="en-US" sz="2200">
                <a:solidFill>
                  <a:schemeClr val="tx2"/>
                </a:solidFill>
                <a:latin typeface="Tahoma" charset="0"/>
              </a:rPr>
              <a:t>Around 1819, Christian Herman Dasher Began To See The Need For Immersion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US" altLang="en-US" sz="2200">
                <a:solidFill>
                  <a:schemeClr val="tx2"/>
                </a:solidFill>
                <a:latin typeface="Tahoma" charset="0"/>
              </a:rPr>
              <a:t>He Was Introduced To Sheldon C. Dunning In Savannah Who Immersed Him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US" altLang="en-US" sz="2200">
                <a:solidFill>
                  <a:schemeClr val="tx2"/>
                </a:solidFill>
                <a:latin typeface="Tahoma" charset="0"/>
              </a:rPr>
              <a:t>In 1825, Dasher &amp; 30 More Left, Moving To Lowndes County And Establishing N.T. Christianity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US" altLang="en-US" sz="2200">
                <a:solidFill>
                  <a:schemeClr val="tx2"/>
                </a:solidFill>
                <a:latin typeface="Tahoma" charset="0"/>
              </a:rPr>
              <a:t>He Never Had Heard Of Campbells Or Stones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7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7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7178" grpId="0" animBg="1"/>
      <p:bldP spid="7180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76200"/>
            <a:ext cx="5181600" cy="1600200"/>
          </a:xfrm>
        </p:spPr>
        <p:txBody>
          <a:bodyPr/>
          <a:lstStyle/>
          <a:p>
            <a:r>
              <a:rPr lang="en-US" altLang="en-US" sz="3200">
                <a:latin typeface="Tahoma" charset="0"/>
              </a:rPr>
              <a:t>Dunning &amp; Dasher, </a:t>
            </a:r>
            <a:br>
              <a:rPr lang="en-US" altLang="en-US" sz="3200">
                <a:latin typeface="Tahoma" charset="0"/>
              </a:rPr>
            </a:br>
            <a:r>
              <a:rPr lang="en-US" altLang="en-US" sz="3200">
                <a:latin typeface="Tahoma" charset="0"/>
              </a:rPr>
              <a:t>Perhaps The First </a:t>
            </a:r>
            <a:br>
              <a:rPr lang="en-US" altLang="en-US" sz="3200">
                <a:latin typeface="Tahoma" charset="0"/>
              </a:rPr>
            </a:br>
            <a:r>
              <a:rPr lang="en-US" altLang="en-US" sz="3200">
                <a:latin typeface="Tahoma" charset="0"/>
              </a:rPr>
              <a:t>N.T. Christians In Georgia</a:t>
            </a:r>
          </a:p>
        </p:txBody>
      </p:sp>
      <p:pic>
        <p:nvPicPr>
          <p:cNvPr id="8197" name="Picture 5" descr="http://www.therestorationmovement.com/images/Dunning_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1400"/>
            <a:ext cx="4822825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ttp://www.therestorationmovement.com/images/Dunning_0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160838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191000" y="2133600"/>
            <a:ext cx="45720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Sheldon C. Dunning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Died April 2, 1858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The 79</a:t>
            </a:r>
            <a:r>
              <a:rPr lang="en-US" altLang="en-US" sz="20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</a:t>
            </a: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Year Of His Age</a:t>
            </a:r>
            <a:b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Mark The Perfect Man</a:t>
            </a:r>
            <a:br>
              <a:rPr lang="en-US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Behold The Upright</a:t>
            </a:r>
            <a:br>
              <a:rPr lang="en-US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The End Of That Man Is Peace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-Psalm 37:37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800600" y="5029200"/>
            <a:ext cx="3352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S.C. Dunning Is Buried At Laurel Grove Cemetery, Savannah, Georgia</a:t>
            </a:r>
          </a:p>
        </p:txBody>
      </p:sp>
      <p:grpSp>
        <p:nvGrpSpPr>
          <p:cNvPr id="8202" name="Group 10"/>
          <p:cNvGrpSpPr>
            <a:grpSpLocks/>
          </p:cNvGrpSpPr>
          <p:nvPr/>
        </p:nvGrpSpPr>
        <p:grpSpPr bwMode="auto">
          <a:xfrm>
            <a:off x="685800" y="609600"/>
            <a:ext cx="2286000" cy="2743200"/>
            <a:chOff x="96" y="2652"/>
            <a:chExt cx="1170" cy="1545"/>
          </a:xfrm>
        </p:grpSpPr>
        <p:pic>
          <p:nvPicPr>
            <p:cNvPr id="8203" name="Picture 11" descr="http://www.therestorationmovement.com/images/dasher08_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84"/>
              <a:ext cx="804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96" y="2652"/>
              <a:ext cx="1170" cy="85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Christian H. Dasher</a:t>
              </a:r>
            </a:p>
          </p:txBody>
        </p:sp>
        <p:sp>
          <p:nvSpPr>
            <p:cNvPr id="8205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342" y="3945"/>
              <a:ext cx="714" cy="25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1789-1866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8209" name="Picture 17" descr="http://www.therestorationmovement.com/images/dasher01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3800"/>
            <a:ext cx="2511425" cy="28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914400" y="4648200"/>
            <a:ext cx="22098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Dasher Is Buried At Sunset Hill Cemetery, Valdosta, GA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200" grpId="0" autoUpdateAnimBg="0"/>
      <p:bldP spid="8201" grpId="0" autoUpdateAnimBg="0"/>
      <p:bldP spid="821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3352800" cy="2209800"/>
          </a:xfrm>
        </p:spPr>
        <p:txBody>
          <a:bodyPr/>
          <a:lstStyle/>
          <a:p>
            <a:r>
              <a:rPr lang="en-US" altLang="en-US" sz="4200">
                <a:latin typeface="Tahoma" charset="0"/>
              </a:rPr>
              <a:t>An Alabama </a:t>
            </a:r>
            <a:br>
              <a:rPr lang="en-US" altLang="en-US" sz="4200">
                <a:latin typeface="Tahoma" charset="0"/>
              </a:rPr>
            </a:br>
            <a:r>
              <a:rPr lang="en-US" altLang="en-US" sz="4200">
                <a:latin typeface="Tahoma" charset="0"/>
              </a:rPr>
              <a:t>Movement</a:t>
            </a:r>
            <a:br>
              <a:rPr lang="en-US" altLang="en-US" sz="4200">
                <a:latin typeface="Tahoma" charset="0"/>
              </a:rPr>
            </a:br>
            <a:r>
              <a:rPr lang="en-US" altLang="en-US" sz="4200">
                <a:latin typeface="Tahoma" charset="0"/>
              </a:rPr>
              <a:t>Before 1826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505200" y="228600"/>
            <a:ext cx="5638800" cy="662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Alabama Became A State In 1819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Reared In The Baptist Faith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Had Trouble With Scripture &amp; Baptist Doctrine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He Wanted To Be Baptized For Remission Of Sins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Found A Baptist Minister Who Nervously Consenting To Baptize Him For Rem. Of Sin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Was To Meet Late At Night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Preacher Didn’t Show/Cold Feet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Later He Was Encouraged To Meet With Taylor, Then He Was Baptized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Began Preaching After The Ancient Order In Lauderdale/Colbert /Franklin Counties, Alabama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Never Heard Of Alexander Campbell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Said He Found His Doctrine From The Word Of God</a:t>
            </a:r>
          </a:p>
        </p:txBody>
      </p:sp>
      <p:grpSp>
        <p:nvGrpSpPr>
          <p:cNvPr id="4101" name="Group 5"/>
          <p:cNvGrpSpPr>
            <a:grpSpLocks/>
          </p:cNvGrpSpPr>
          <p:nvPr/>
        </p:nvGrpSpPr>
        <p:grpSpPr bwMode="auto">
          <a:xfrm>
            <a:off x="381000" y="2590800"/>
            <a:ext cx="2971800" cy="4191000"/>
            <a:chOff x="144" y="2592"/>
            <a:chExt cx="1056" cy="1596"/>
          </a:xfrm>
        </p:grpSpPr>
        <p:graphicFrame>
          <p:nvGraphicFramePr>
            <p:cNvPr id="4102" name="Object 6"/>
            <p:cNvGraphicFramePr>
              <a:graphicFrameLocks noChangeAspect="1"/>
            </p:cNvGraphicFramePr>
            <p:nvPr/>
          </p:nvGraphicFramePr>
          <p:xfrm>
            <a:off x="204" y="2754"/>
            <a:ext cx="968" cy="1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5" name="Photo Editor Photo" r:id="rId3" imgW="4067743" imgH="5266667" progId="MSPhotoEd.3">
                    <p:embed/>
                  </p:oleObj>
                </mc:Choice>
                <mc:Fallback>
                  <p:oleObj name="Photo Editor Photo" r:id="rId3" imgW="4067743" imgH="5266667" progId="MSPhotoEd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" y="2754"/>
                          <a:ext cx="968" cy="1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3" name="WordArt 7"/>
            <p:cNvSpPr>
              <a:spLocks noChangeArrowheads="1" noChangeShapeType="1" noTextEdit="1"/>
            </p:cNvSpPr>
            <p:nvPr/>
          </p:nvSpPr>
          <p:spPr bwMode="auto">
            <a:xfrm>
              <a:off x="144" y="2592"/>
              <a:ext cx="1056" cy="38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John Taylor</a:t>
              </a:r>
            </a:p>
          </p:txBody>
        </p:sp>
        <p:sp>
          <p:nvSpPr>
            <p:cNvPr id="4104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88" y="3984"/>
              <a:ext cx="768" cy="20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fi-FI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1807-1895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100" grpId="0" build="p" bldLvl="5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60325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The Influence Of John Taylor</a:t>
            </a:r>
          </a:p>
        </p:txBody>
      </p:sp>
      <p:grpSp>
        <p:nvGrpSpPr>
          <p:cNvPr id="5138" name="Group 18"/>
          <p:cNvGrpSpPr>
            <a:grpSpLocks/>
          </p:cNvGrpSpPr>
          <p:nvPr/>
        </p:nvGrpSpPr>
        <p:grpSpPr bwMode="auto">
          <a:xfrm>
            <a:off x="609600" y="1143000"/>
            <a:ext cx="1790700" cy="2414588"/>
            <a:chOff x="216" y="2388"/>
            <a:chExt cx="1128" cy="1521"/>
          </a:xfrm>
        </p:grpSpPr>
        <p:pic>
          <p:nvPicPr>
            <p:cNvPr id="5124" name="Picture 4" descr="http://www.therestorationmovement.com/images/Image1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388"/>
              <a:ext cx="1064" cy="1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16" y="2460"/>
              <a:ext cx="1128" cy="85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2452468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T.B. Larimore</a:t>
              </a:r>
            </a:p>
          </p:txBody>
        </p:sp>
        <p:sp>
          <p:nvSpPr>
            <p:cNvPr id="5126" name="WordArt 6"/>
            <p:cNvSpPr>
              <a:spLocks noChangeArrowheads="1" noChangeShapeType="1" noTextEdit="1"/>
            </p:cNvSpPr>
            <p:nvPr/>
          </p:nvSpPr>
          <p:spPr bwMode="auto">
            <a:xfrm>
              <a:off x="480" y="3744"/>
              <a:ext cx="576" cy="14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1843-1929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5139" name="Group 19"/>
          <p:cNvGrpSpPr>
            <a:grpSpLocks/>
          </p:cNvGrpSpPr>
          <p:nvPr/>
        </p:nvGrpSpPr>
        <p:grpSpPr bwMode="auto">
          <a:xfrm>
            <a:off x="304800" y="3886200"/>
            <a:ext cx="1790700" cy="2484438"/>
            <a:chOff x="2184" y="2448"/>
            <a:chExt cx="1128" cy="1565"/>
          </a:xfrm>
        </p:grpSpPr>
        <p:pic>
          <p:nvPicPr>
            <p:cNvPr id="5129" name="Picture 9" descr="http://www.therestorationmovement.com/images/Srygley_Filo_Bunyan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2448"/>
              <a:ext cx="1089" cy="1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448" y="3840"/>
              <a:ext cx="576" cy="14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1859-1940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131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184" y="2556"/>
              <a:ext cx="1128" cy="85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2452468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F.B. Srygley</a:t>
              </a:r>
            </a:p>
          </p:txBody>
        </p:sp>
      </p:grpSp>
      <p:grpSp>
        <p:nvGrpSpPr>
          <p:cNvPr id="5146" name="Group 26"/>
          <p:cNvGrpSpPr>
            <a:grpSpLocks/>
          </p:cNvGrpSpPr>
          <p:nvPr/>
        </p:nvGrpSpPr>
        <p:grpSpPr bwMode="auto">
          <a:xfrm>
            <a:off x="3124200" y="3810000"/>
            <a:ext cx="1825625" cy="2819400"/>
            <a:chOff x="4224" y="1920"/>
            <a:chExt cx="1150" cy="1776"/>
          </a:xfrm>
        </p:grpSpPr>
        <p:pic>
          <p:nvPicPr>
            <p:cNvPr id="5133" name="Picture 13" descr="http://www.therestorationmovement.com/images/Srygleyf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016"/>
              <a:ext cx="1150" cy="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4320" y="1920"/>
              <a:ext cx="960" cy="86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2711332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F.D. Srygley</a:t>
              </a:r>
            </a:p>
          </p:txBody>
        </p:sp>
        <p:sp>
          <p:nvSpPr>
            <p:cNvPr id="5137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4512" y="3552"/>
              <a:ext cx="576" cy="14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1856-1900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5157" name="Group 37"/>
          <p:cNvGrpSpPr>
            <a:grpSpLocks/>
          </p:cNvGrpSpPr>
          <p:nvPr/>
        </p:nvGrpSpPr>
        <p:grpSpPr bwMode="auto">
          <a:xfrm>
            <a:off x="3124200" y="914400"/>
            <a:ext cx="3071813" cy="2571750"/>
            <a:chOff x="1968" y="576"/>
            <a:chExt cx="1935" cy="1620"/>
          </a:xfrm>
        </p:grpSpPr>
        <p:pic>
          <p:nvPicPr>
            <p:cNvPr id="5142" name="Picture 22" descr="http://www.therestorationmovement.com/images/Rock_Creek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690"/>
              <a:ext cx="1935" cy="1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43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2217" y="576"/>
              <a:ext cx="1344" cy="19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2897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Rock Creek Church Of Christ</a:t>
              </a:r>
            </a:p>
          </p:txBody>
        </p:sp>
        <p:sp>
          <p:nvSpPr>
            <p:cNvPr id="5144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2160" y="2004"/>
              <a:ext cx="1536" cy="19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Near Russellville, Alabama</a:t>
              </a:r>
            </a:p>
          </p:txBody>
        </p:sp>
      </p:grpSp>
      <p:grpSp>
        <p:nvGrpSpPr>
          <p:cNvPr id="5164" name="Group 44"/>
          <p:cNvGrpSpPr>
            <a:grpSpLocks/>
          </p:cNvGrpSpPr>
          <p:nvPr/>
        </p:nvGrpSpPr>
        <p:grpSpPr bwMode="auto">
          <a:xfrm>
            <a:off x="5562600" y="3657600"/>
            <a:ext cx="3200400" cy="3048000"/>
            <a:chOff x="3504" y="2304"/>
            <a:chExt cx="2016" cy="1920"/>
          </a:xfrm>
        </p:grpSpPr>
        <p:pic>
          <p:nvPicPr>
            <p:cNvPr id="5154" name="Picture 34" descr="http://www.therestorationmovement.com/images/Mars_Hill_01a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448"/>
              <a:ext cx="2016" cy="1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5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600" y="3984"/>
              <a:ext cx="1776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Florence, Alabama 1871-1887</a:t>
              </a:r>
            </a:p>
          </p:txBody>
        </p:sp>
        <p:sp>
          <p:nvSpPr>
            <p:cNvPr id="5156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3744" y="2304"/>
              <a:ext cx="1584" cy="14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184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Mars Hill Bible College</a:t>
              </a:r>
            </a:p>
          </p:txBody>
        </p:sp>
      </p:grpSp>
      <p:grpSp>
        <p:nvGrpSpPr>
          <p:cNvPr id="5163" name="Group 43"/>
          <p:cNvGrpSpPr>
            <a:grpSpLocks/>
          </p:cNvGrpSpPr>
          <p:nvPr/>
        </p:nvGrpSpPr>
        <p:grpSpPr bwMode="auto">
          <a:xfrm>
            <a:off x="6843713" y="1066800"/>
            <a:ext cx="1604962" cy="2362200"/>
            <a:chOff x="4311" y="672"/>
            <a:chExt cx="1011" cy="1488"/>
          </a:xfrm>
        </p:grpSpPr>
        <p:pic>
          <p:nvPicPr>
            <p:cNvPr id="5159" name="Picture 39" descr="http://www.therestorationmovement.com/images/Nicholsgus01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" y="672"/>
              <a:ext cx="1011" cy="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60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4464" y="672"/>
              <a:ext cx="768" cy="48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12676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Gus Nichols</a:t>
              </a:r>
            </a:p>
          </p:txBody>
        </p:sp>
        <p:sp>
          <p:nvSpPr>
            <p:cNvPr id="5162" name="WordArt 42"/>
            <p:cNvSpPr>
              <a:spLocks noChangeArrowheads="1" noChangeShapeType="1" noTextEdit="1"/>
            </p:cNvSpPr>
            <p:nvPr/>
          </p:nvSpPr>
          <p:spPr bwMode="auto">
            <a:xfrm>
              <a:off x="4464" y="1920"/>
              <a:ext cx="672" cy="19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1892-1975</a:t>
              </a:r>
              <a:endPara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1752600"/>
            <a:ext cx="6400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ea typeface="Tahoma" charset="0"/>
                <a:cs typeface="Tahoma" charset="0"/>
              </a:rPr>
              <a:t>John Taylor</a:t>
            </a:r>
            <a:br>
              <a:rPr lang="en-US" altLang="en-US" sz="2400" b="1">
                <a:ea typeface="Tahoma" charset="0"/>
                <a:cs typeface="Tahoma" charset="0"/>
              </a:rPr>
            </a:br>
            <a:r>
              <a:rPr lang="en-US" altLang="en-US" sz="2000" b="1">
                <a:ea typeface="Tahoma" charset="0"/>
                <a:cs typeface="Tahoma" charset="0"/>
              </a:rPr>
              <a:t>Born: Feb. 20, 1807</a:t>
            </a:r>
            <a:br>
              <a:rPr lang="en-US" altLang="en-US" sz="2000" b="1">
                <a:ea typeface="Tahoma" charset="0"/>
                <a:cs typeface="Tahoma" charset="0"/>
              </a:rPr>
            </a:br>
            <a:r>
              <a:rPr lang="en-US" altLang="en-US" sz="2000" b="1">
                <a:ea typeface="Tahoma" charset="0"/>
                <a:cs typeface="Tahoma" charset="0"/>
              </a:rPr>
              <a:t>Died Feb. 19, 1885</a:t>
            </a:r>
            <a:br>
              <a:rPr lang="en-US" altLang="en-US" sz="2000" b="1">
                <a:ea typeface="Tahoma" charset="0"/>
                <a:cs typeface="Tahoma" charset="0"/>
              </a:rPr>
            </a:br>
            <a:r>
              <a:rPr lang="en-US" altLang="en-US" sz="2000" b="1">
                <a:ea typeface="Tahoma" charset="0"/>
                <a:cs typeface="Tahoma" charset="0"/>
              </a:rPr>
              <a:t>Mary M.</a:t>
            </a:r>
            <a:br>
              <a:rPr lang="en-US" altLang="en-US" sz="2000" b="1">
                <a:ea typeface="Tahoma" charset="0"/>
                <a:cs typeface="Tahoma" charset="0"/>
              </a:rPr>
            </a:br>
            <a:r>
              <a:rPr lang="en-US" altLang="en-US" sz="2000" b="1" i="1">
                <a:ea typeface="Tahoma" charset="0"/>
                <a:cs typeface="Tahoma" charset="0"/>
              </a:rPr>
              <a:t>wife of</a:t>
            </a:r>
            <a:br>
              <a:rPr lang="en-US" altLang="en-US" sz="2000" b="1" i="1">
                <a:ea typeface="Tahoma" charset="0"/>
                <a:cs typeface="Tahoma" charset="0"/>
              </a:rPr>
            </a:br>
            <a:r>
              <a:rPr lang="en-US" altLang="en-US" sz="2000" b="1">
                <a:ea typeface="Tahoma" charset="0"/>
                <a:cs typeface="Tahoma" charset="0"/>
              </a:rPr>
              <a:t>John Taylor</a:t>
            </a:r>
            <a:br>
              <a:rPr lang="en-US" altLang="en-US" sz="2000" b="1">
                <a:ea typeface="Tahoma" charset="0"/>
                <a:cs typeface="Tahoma" charset="0"/>
              </a:rPr>
            </a:br>
            <a:r>
              <a:rPr lang="en-US" altLang="en-US" sz="2000" b="1">
                <a:ea typeface="Tahoma" charset="0"/>
                <a:cs typeface="Tahoma" charset="0"/>
              </a:rPr>
              <a:t>Born Jul. 27, 1808</a:t>
            </a:r>
            <a:br>
              <a:rPr lang="en-US" altLang="en-US" sz="2000" b="1">
                <a:ea typeface="Tahoma" charset="0"/>
                <a:cs typeface="Tahoma" charset="0"/>
              </a:rPr>
            </a:br>
            <a:r>
              <a:rPr lang="en-US" altLang="en-US" sz="2000" b="1">
                <a:ea typeface="Tahoma" charset="0"/>
                <a:cs typeface="Tahoma" charset="0"/>
              </a:rPr>
              <a:t>Died Jan. 11, 1868</a:t>
            </a:r>
            <a:br>
              <a:rPr lang="en-US" altLang="en-US" sz="2000" b="1">
                <a:ea typeface="Tahoma" charset="0"/>
                <a:cs typeface="Tahoma" charset="0"/>
              </a:rPr>
            </a:br>
            <a:r>
              <a:rPr lang="en-US" altLang="en-US" sz="2000" b="1" i="1">
                <a:ea typeface="Tahoma" charset="0"/>
                <a:cs typeface="Tahoma" charset="0"/>
              </a:rPr>
              <a:t>In great poverty and through</a:t>
            </a:r>
            <a:br>
              <a:rPr lang="en-US" altLang="en-US" sz="2000" b="1" i="1">
                <a:ea typeface="Tahoma" charset="0"/>
                <a:cs typeface="Tahoma" charset="0"/>
              </a:rPr>
            </a:br>
            <a:r>
              <a:rPr lang="en-US" altLang="en-US" sz="2000" b="1" i="1">
                <a:ea typeface="Tahoma" charset="0"/>
                <a:cs typeface="Tahoma" charset="0"/>
              </a:rPr>
              <a:t>bitter persecution John Taylor</a:t>
            </a:r>
            <a:br>
              <a:rPr lang="en-US" altLang="en-US" sz="2000" b="1" i="1">
                <a:ea typeface="Tahoma" charset="0"/>
                <a:cs typeface="Tahoma" charset="0"/>
              </a:rPr>
            </a:br>
            <a:r>
              <a:rPr lang="en-US" altLang="en-US" sz="2000" b="1" i="1">
                <a:ea typeface="Tahoma" charset="0"/>
                <a:cs typeface="Tahoma" charset="0"/>
              </a:rPr>
              <a:t>Preached the Gospel in Ala. and Miss.</a:t>
            </a:r>
            <a:br>
              <a:rPr lang="en-US" altLang="en-US" sz="2000" b="1" i="1">
                <a:ea typeface="Tahoma" charset="0"/>
                <a:cs typeface="Tahoma" charset="0"/>
              </a:rPr>
            </a:br>
            <a:r>
              <a:rPr lang="en-US" altLang="en-US" sz="2000" b="1" i="1">
                <a:ea typeface="Tahoma" charset="0"/>
                <a:cs typeface="Tahoma" charset="0"/>
              </a:rPr>
              <a:t>from 1830 to the time of his death.</a:t>
            </a:r>
            <a:br>
              <a:rPr lang="en-US" altLang="en-US" sz="2000" b="1" i="1">
                <a:ea typeface="Tahoma" charset="0"/>
                <a:cs typeface="Tahoma" charset="0"/>
              </a:rPr>
            </a:br>
            <a:r>
              <a:rPr lang="en-US" altLang="en-US" sz="2000" b="1" i="1">
                <a:ea typeface="Tahoma" charset="0"/>
                <a:cs typeface="Tahoma" charset="0"/>
              </a:rPr>
              <a:t>This stone is erected by his brethren</a:t>
            </a:r>
            <a:br>
              <a:rPr lang="en-US" altLang="en-US" sz="2000" b="1" i="1">
                <a:ea typeface="Tahoma" charset="0"/>
                <a:cs typeface="Tahoma" charset="0"/>
              </a:rPr>
            </a:br>
            <a:r>
              <a:rPr lang="en-US" altLang="en-US" sz="2000" b="1" i="1">
                <a:ea typeface="Tahoma" charset="0"/>
                <a:cs typeface="Tahoma" charset="0"/>
              </a:rPr>
              <a:t>of the Lord as a token of their appreciate</a:t>
            </a:r>
            <a:br>
              <a:rPr lang="en-US" altLang="en-US" sz="2000" b="1" i="1">
                <a:ea typeface="Tahoma" charset="0"/>
                <a:cs typeface="Tahoma" charset="0"/>
              </a:rPr>
            </a:br>
            <a:r>
              <a:rPr lang="en-US" altLang="en-US" sz="2000" b="1" i="1">
                <a:ea typeface="Tahoma" charset="0"/>
                <a:cs typeface="Tahoma" charset="0"/>
              </a:rPr>
              <a:t>ion of his labors as a Father and Minister</a:t>
            </a:r>
            <a:br>
              <a:rPr lang="en-US" altLang="en-US" sz="2000" b="1" i="1">
                <a:ea typeface="Tahoma" charset="0"/>
                <a:cs typeface="Tahoma" charset="0"/>
              </a:rPr>
            </a:br>
            <a:r>
              <a:rPr lang="en-US" altLang="en-US" sz="2000" b="1" i="1">
                <a:ea typeface="Tahoma" charset="0"/>
                <a:cs typeface="Tahoma" charset="0"/>
              </a:rPr>
              <a:t>in the Church of Christ </a:t>
            </a:r>
            <a:endParaRPr lang="en-US" altLang="en-US" sz="2000"/>
          </a:p>
        </p:txBody>
      </p:sp>
      <p:pic>
        <p:nvPicPr>
          <p:cNvPr id="6147" name="Picture 3" descr="http://www.therestorationmovement.com/images/taylor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"/>
            <a:ext cx="2508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http://www.therestorationmovement.com/images/taylorj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57200"/>
            <a:ext cx="29384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Old Philadelphia, Viola, Tennessee</a:t>
            </a:r>
          </a:p>
        </p:txBody>
      </p:sp>
      <p:pic>
        <p:nvPicPr>
          <p:cNvPr id="18435" name="Picture 3" descr="http://www.therestorationmovement.com/images/Old_Philadelphia_0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90600"/>
            <a:ext cx="526891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therestorationmovement.com/images/Old_Philadelphia_0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526891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381000" y="838200"/>
            <a:ext cx="2152650" cy="2743200"/>
            <a:chOff x="192" y="1440"/>
            <a:chExt cx="1356" cy="1728"/>
          </a:xfrm>
        </p:grpSpPr>
        <p:pic>
          <p:nvPicPr>
            <p:cNvPr id="18438" name="Picture 6" descr="http://www.therestorationmovement.com/images/Sewell_Jesse_Londerman01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61"/>
            <a:stretch>
              <a:fillRect/>
            </a:stretch>
          </p:blipFill>
          <p:spPr bwMode="auto">
            <a:xfrm>
              <a:off x="192" y="1440"/>
              <a:ext cx="1356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3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88" y="1548"/>
              <a:ext cx="1104" cy="51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Jesse L. Sewell</a:t>
              </a:r>
            </a:p>
          </p:txBody>
        </p:sp>
        <p:sp>
          <p:nvSpPr>
            <p:cNvPr id="18440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84" y="2976"/>
              <a:ext cx="864" cy="19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1818-1890</a:t>
              </a:r>
              <a:endPara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18441" name="Picture 9" descr="http://www.therestorationmovement.com/images/Old_Philadelphia_06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09975"/>
            <a:ext cx="14128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533400" y="1873250"/>
            <a:ext cx="3429000" cy="4497388"/>
            <a:chOff x="336" y="1180"/>
            <a:chExt cx="2160" cy="2833"/>
          </a:xfrm>
        </p:grpSpPr>
        <p:pic>
          <p:nvPicPr>
            <p:cNvPr id="19459" name="Picture 3" descr="http://www.therestorationmovement.com/images/Dr._Daniel_Hook_0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536"/>
              <a:ext cx="1994" cy="2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0" name="Text Box 4"/>
            <p:cNvSpPr txBox="1">
              <a:spLocks noChangeArrowheads="1"/>
            </p:cNvSpPr>
            <p:nvPr/>
          </p:nvSpPr>
          <p:spPr bwMode="auto">
            <a:xfrm>
              <a:off x="336" y="1180"/>
              <a:ext cx="21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/>
                <a:t>Dr. Daniel Hook</a:t>
              </a:r>
            </a:p>
          </p:txBody>
        </p:sp>
      </p:grpSp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5257800" y="304800"/>
            <a:ext cx="3429000" cy="4906963"/>
            <a:chOff x="3312" y="192"/>
            <a:chExt cx="2160" cy="3091"/>
          </a:xfrm>
        </p:grpSpPr>
        <p:pic>
          <p:nvPicPr>
            <p:cNvPr id="19462" name="Picture 6" descr="http://www.therestorationmovement.com/images/Tubman01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576"/>
              <a:ext cx="2138" cy="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3" name="Text Box 7"/>
            <p:cNvSpPr txBox="1">
              <a:spLocks noChangeArrowheads="1"/>
            </p:cNvSpPr>
            <p:nvPr/>
          </p:nvSpPr>
          <p:spPr bwMode="auto">
            <a:xfrm>
              <a:off x="3360" y="192"/>
              <a:ext cx="211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/>
                <a:t>Emily H. Tubman</a:t>
              </a:r>
            </a:p>
          </p:txBody>
        </p:sp>
      </p:grpSp>
      <p:pic>
        <p:nvPicPr>
          <p:cNvPr id="19464" name="Picture 8" descr="http://www.therestorationmovement.com/images/Tubman_10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34512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http://www.therestorationmovement.com/images/Tubman_Memori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4983163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www.therestorationmovement.com/images/Tubman_02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283527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0"/>
            <a:ext cx="2895600" cy="10668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Other Work In Georgia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7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437</Words>
  <Application>Microsoft Macintosh PowerPoint</Application>
  <PresentationFormat>On-screen Show (4:3)</PresentationFormat>
  <Paragraphs>76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Times New Roman</vt:lpstr>
      <vt:lpstr>Tahoma</vt:lpstr>
      <vt:lpstr>Wingdings</vt:lpstr>
      <vt:lpstr>Default Design</vt:lpstr>
      <vt:lpstr>Microsoft Photo Editor 3.0 Photo</vt:lpstr>
      <vt:lpstr>Movements Independent Of  Stone &amp; Campbell  Part II</vt:lpstr>
      <vt:lpstr>A Virginia Movement</vt:lpstr>
      <vt:lpstr>A Georgia Movement</vt:lpstr>
      <vt:lpstr>Dunning &amp; Dasher,  Perhaps The First  N.T. Christians In Georgia</vt:lpstr>
      <vt:lpstr>An Alabama  Movement Before 1826</vt:lpstr>
      <vt:lpstr>The Influence Of John Taylor</vt:lpstr>
      <vt:lpstr>PowerPoint Presentation</vt:lpstr>
      <vt:lpstr>Old Philadelphia, Viola, Tennessee</vt:lpstr>
      <vt:lpstr>Other Work In Georgia</vt:lpstr>
    </vt:vector>
  </TitlesOfParts>
  <Company> 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Movements Independent Of Stone &amp; Campbell Part II</dc:title>
  <dc:creator>Scott Harp</dc:creator>
  <cp:lastModifiedBy>Scott Harp</cp:lastModifiedBy>
  <cp:revision>29</cp:revision>
  <dcterms:created xsi:type="dcterms:W3CDTF">2003-07-10T19:12:22Z</dcterms:created>
  <dcterms:modified xsi:type="dcterms:W3CDTF">2018-01-15T14:09:22Z</dcterms:modified>
</cp:coreProperties>
</file>