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7" r:id="rId2"/>
    <p:sldId id="268" r:id="rId3"/>
    <p:sldId id="273" r:id="rId4"/>
    <p:sldId id="272" r:id="rId5"/>
    <p:sldId id="274" r:id="rId6"/>
    <p:sldId id="275" r:id="rId7"/>
    <p:sldId id="267" r:id="rId8"/>
    <p:sldId id="276" r:id="rId9"/>
    <p:sldId id="258" r:id="rId10"/>
    <p:sldId id="282" r:id="rId11"/>
    <p:sldId id="284" r:id="rId12"/>
    <p:sldId id="260" r:id="rId13"/>
    <p:sldId id="259" r:id="rId14"/>
    <p:sldId id="269" r:id="rId15"/>
    <p:sldId id="270" r:id="rId16"/>
    <p:sldId id="261" r:id="rId17"/>
    <p:sldId id="277" r:id="rId18"/>
    <p:sldId id="262" r:id="rId19"/>
    <p:sldId id="278" r:id="rId20"/>
    <p:sldId id="279" r:id="rId21"/>
    <p:sldId id="280" r:id="rId22"/>
    <p:sldId id="281" r:id="rId23"/>
  </p:sldIdLst>
  <p:sldSz cx="9144000" cy="6858000" type="screen4x3"/>
  <p:notesSz cx="7011988" cy="9297988"/>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2"/>
    <p:restoredTop sz="93202"/>
  </p:normalViewPr>
  <p:slideViewPr>
    <p:cSldViewPr>
      <p:cViewPr varScale="1">
        <p:scale>
          <a:sx n="81" d="100"/>
          <a:sy n="81" d="100"/>
        </p:scale>
        <p:origin x="192"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96" tIns="46598" rIns="93196" bIns="46598" numCol="1" anchor="t" anchorCtr="0" compatLnSpc="1">
            <a:prstTxWarp prst="textNoShape">
              <a:avLst/>
            </a:prstTxWarp>
          </a:bodyPr>
          <a:lstStyle>
            <a:lvl1pPr defTabSz="931863" eaLnBrk="1" hangingPunct="1">
              <a:defRPr sz="1200" smtClean="0"/>
            </a:lvl1pPr>
          </a:lstStyle>
          <a:p>
            <a:pPr>
              <a:defRPr/>
            </a:pPr>
            <a:endParaRPr lang="x-none" altLang="x-none"/>
          </a:p>
        </p:txBody>
      </p:sp>
      <p:sp>
        <p:nvSpPr>
          <p:cNvPr id="14339" name="Rectangle 3"/>
          <p:cNvSpPr>
            <a:spLocks noGrp="1" noChangeArrowheads="1"/>
          </p:cNvSpPr>
          <p:nvPr>
            <p:ph type="dt" sz="quarter" idx="1"/>
          </p:nvPr>
        </p:nvSpPr>
        <p:spPr bwMode="auto">
          <a:xfrm>
            <a:off x="3973513" y="0"/>
            <a:ext cx="3038475" cy="465138"/>
          </a:xfrm>
          <a:prstGeom prst="rect">
            <a:avLst/>
          </a:prstGeom>
          <a:noFill/>
          <a:ln w="9525">
            <a:noFill/>
            <a:miter lim="800000"/>
            <a:headEnd/>
            <a:tailEnd/>
          </a:ln>
          <a:effectLst/>
        </p:spPr>
        <p:txBody>
          <a:bodyPr vert="horz" wrap="square" lIns="93196" tIns="46598" rIns="93196" bIns="46598" numCol="1" anchor="t" anchorCtr="0" compatLnSpc="1">
            <a:prstTxWarp prst="textNoShape">
              <a:avLst/>
            </a:prstTxWarp>
          </a:bodyPr>
          <a:lstStyle>
            <a:lvl1pPr algn="r" defTabSz="931863" eaLnBrk="1" hangingPunct="1">
              <a:defRPr sz="1200" smtClean="0"/>
            </a:lvl1pPr>
          </a:lstStyle>
          <a:p>
            <a:pPr>
              <a:defRPr/>
            </a:pPr>
            <a:endParaRPr lang="x-none" altLang="x-none"/>
          </a:p>
        </p:txBody>
      </p:sp>
      <p:sp>
        <p:nvSpPr>
          <p:cNvPr id="14340" name="Rectangle 4"/>
          <p:cNvSpPr>
            <a:spLocks noGrp="1" noChangeArrowheads="1"/>
          </p:cNvSpPr>
          <p:nvPr>
            <p:ph type="ftr" sz="quarter" idx="2"/>
          </p:nvPr>
        </p:nvSpPr>
        <p:spPr bwMode="auto">
          <a:xfrm>
            <a:off x="0" y="8832850"/>
            <a:ext cx="3038475" cy="465138"/>
          </a:xfrm>
          <a:prstGeom prst="rect">
            <a:avLst/>
          </a:prstGeom>
          <a:noFill/>
          <a:ln w="9525">
            <a:noFill/>
            <a:miter lim="800000"/>
            <a:headEnd/>
            <a:tailEnd/>
          </a:ln>
          <a:effectLst/>
        </p:spPr>
        <p:txBody>
          <a:bodyPr vert="horz" wrap="square" lIns="93196" tIns="46598" rIns="93196" bIns="46598" numCol="1" anchor="b" anchorCtr="0" compatLnSpc="1">
            <a:prstTxWarp prst="textNoShape">
              <a:avLst/>
            </a:prstTxWarp>
          </a:bodyPr>
          <a:lstStyle>
            <a:lvl1pPr defTabSz="931863" eaLnBrk="1" hangingPunct="1">
              <a:defRPr sz="1200" smtClean="0"/>
            </a:lvl1pPr>
          </a:lstStyle>
          <a:p>
            <a:pPr>
              <a:defRPr/>
            </a:pPr>
            <a:endParaRPr lang="x-none" altLang="x-none"/>
          </a:p>
        </p:txBody>
      </p:sp>
      <p:sp>
        <p:nvSpPr>
          <p:cNvPr id="14341" name="Rectangle 5"/>
          <p:cNvSpPr>
            <a:spLocks noGrp="1" noChangeArrowheads="1"/>
          </p:cNvSpPr>
          <p:nvPr>
            <p:ph type="sldNum" sz="quarter" idx="3"/>
          </p:nvPr>
        </p:nvSpPr>
        <p:spPr bwMode="auto">
          <a:xfrm>
            <a:off x="3973513" y="8832850"/>
            <a:ext cx="3038475" cy="465138"/>
          </a:xfrm>
          <a:prstGeom prst="rect">
            <a:avLst/>
          </a:prstGeom>
          <a:noFill/>
          <a:ln w="9525">
            <a:noFill/>
            <a:miter lim="800000"/>
            <a:headEnd/>
            <a:tailEnd/>
          </a:ln>
          <a:effectLst/>
        </p:spPr>
        <p:txBody>
          <a:bodyPr vert="horz" wrap="square" lIns="93196" tIns="46598" rIns="93196" bIns="46598" numCol="1" anchor="b" anchorCtr="0" compatLnSpc="1">
            <a:prstTxWarp prst="textNoShape">
              <a:avLst/>
            </a:prstTxWarp>
          </a:bodyPr>
          <a:lstStyle>
            <a:lvl1pPr algn="r" defTabSz="931863" eaLnBrk="1" hangingPunct="1">
              <a:defRPr sz="1200" smtClean="0"/>
            </a:lvl1pPr>
          </a:lstStyle>
          <a:p>
            <a:pPr>
              <a:defRPr/>
            </a:pPr>
            <a:fld id="{5B2DF1D0-3256-8C49-8CA7-6A705710D34E}"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x-none" altLang="x-none"/>
          </a:p>
        </p:txBody>
      </p:sp>
      <p:sp>
        <p:nvSpPr>
          <p:cNvPr id="3" name="Date Placeholder 2"/>
          <p:cNvSpPr>
            <a:spLocks noGrp="1"/>
          </p:cNvSpPr>
          <p:nvPr>
            <p:ph type="dt" idx="1"/>
          </p:nvPr>
        </p:nvSpPr>
        <p:spPr>
          <a:xfrm>
            <a:off x="3971925" y="0"/>
            <a:ext cx="3038475" cy="46513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A8CCEF7E-A742-D648-90F5-154A9B0D03C4}" type="datetime1">
              <a:rPr lang="en-US" altLang="x-none"/>
              <a:pPr>
                <a:defRPr/>
              </a:pPr>
              <a:t>4/3/17</a:t>
            </a:fld>
            <a:endParaRPr lang="en-US" altLang="x-none"/>
          </a:p>
        </p:txBody>
      </p:sp>
      <p:sp>
        <p:nvSpPr>
          <p:cNvPr id="4" name="Slide Image Placeholder 3"/>
          <p:cNvSpPr>
            <a:spLocks noGrp="1" noRot="1" noChangeAspect="1"/>
          </p:cNvSpPr>
          <p:nvPr>
            <p:ph type="sldImg" idx="2"/>
          </p:nvPr>
        </p:nvSpPr>
        <p:spPr>
          <a:xfrm>
            <a:off x="1181100" y="696913"/>
            <a:ext cx="4649788" cy="348773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x-none" altLang="x-none" noProof="0"/>
          </a:p>
        </p:txBody>
      </p:sp>
      <p:sp>
        <p:nvSpPr>
          <p:cNvPr id="5" name="Notes Placeholder 4"/>
          <p:cNvSpPr>
            <a:spLocks noGrp="1"/>
          </p:cNvSpPr>
          <p:nvPr>
            <p:ph type="body" sz="quarter" idx="3"/>
          </p:nvPr>
        </p:nvSpPr>
        <p:spPr>
          <a:xfrm>
            <a:off x="701675" y="4416425"/>
            <a:ext cx="5608638" cy="418465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x-none" noProof="0"/>
              <a:t>Click to 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p>
        </p:txBody>
      </p:sp>
      <p:sp>
        <p:nvSpPr>
          <p:cNvPr id="6" name="Footer Placeholder 5"/>
          <p:cNvSpPr>
            <a:spLocks noGrp="1"/>
          </p:cNvSpPr>
          <p:nvPr>
            <p:ph type="ftr" sz="quarter" idx="4"/>
          </p:nvPr>
        </p:nvSpPr>
        <p:spPr>
          <a:xfrm>
            <a:off x="0" y="8831263"/>
            <a:ext cx="3038475" cy="465137"/>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x-none" altLang="x-none"/>
          </a:p>
        </p:txBody>
      </p:sp>
      <p:sp>
        <p:nvSpPr>
          <p:cNvPr id="7" name="Slide Number Placeholder 6"/>
          <p:cNvSpPr>
            <a:spLocks noGrp="1"/>
          </p:cNvSpPr>
          <p:nvPr>
            <p:ph type="sldNum" sz="quarter" idx="5"/>
          </p:nvPr>
        </p:nvSpPr>
        <p:spPr>
          <a:xfrm>
            <a:off x="3971925" y="8831263"/>
            <a:ext cx="3038475" cy="46513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766D3AD-AD1E-F246-96AB-642B22899168}"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ea typeface="ＭＳ Ｐゴシック" charset="-128"/>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A80D9D0-3BA0-8440-933D-E7EF66C019F0}" type="slidenum">
              <a:rPr lang="en-US" altLang="x-none">
                <a:latin typeface="Times New Roman" charset="0"/>
              </a:rPr>
              <a:pPr>
                <a:spcBef>
                  <a:spcPct val="0"/>
                </a:spcBef>
              </a:pPr>
              <a:t>1</a:t>
            </a:fld>
            <a:endParaRPr lang="en-US" altLang="x-none">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E313F4-7F6B-4941-8D87-A4A74DEBAE7E}" type="slidenum">
              <a:rPr lang="en-US" altLang="x-none"/>
              <a:pPr/>
              <a:t>10</a:t>
            </a:fld>
            <a:endParaRPr lang="en-US" altLang="x-none"/>
          </a:p>
        </p:txBody>
      </p:sp>
      <p:sp>
        <p:nvSpPr>
          <p:cNvPr id="22530" name="Rectangle 2"/>
          <p:cNvSpPr>
            <a:spLocks noRot="1" noChangeArrowheads="1" noTextEdit="1"/>
          </p:cNvSpPr>
          <p:nvPr>
            <p:ph type="sldImg"/>
          </p:nvPr>
        </p:nvSpPr>
        <p:spPr>
          <a:xfrm>
            <a:off x="1144588" y="685800"/>
            <a:ext cx="4572000" cy="3429000"/>
          </a:xfrm>
          <a:ln/>
        </p:spPr>
      </p:sp>
      <p:sp>
        <p:nvSpPr>
          <p:cNvPr id="2253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449370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x-none">
                <a:ea typeface="ＭＳ Ｐゴシック" charset="-128"/>
              </a:rPr>
              <a:t>During the battle of San Jacinto, General Sam Houston was injured. The doctor that treated him was Dr. Mansil W. Matthews.</a:t>
            </a:r>
          </a:p>
          <a:p>
            <a:pPr eaLnBrk="1" hangingPunct="1">
              <a:spcBef>
                <a:spcPct val="0"/>
              </a:spcBef>
            </a:pPr>
            <a:r>
              <a:rPr lang="en-US" altLang="x-none">
                <a:ea typeface="ＭＳ Ｐゴシック" charset="-128"/>
              </a:rPr>
              <a:t>Served in the 1</a:t>
            </a:r>
            <a:r>
              <a:rPr lang="en-US" altLang="x-none" baseline="30000">
                <a:ea typeface="ＭＳ Ｐゴシック" charset="-128"/>
              </a:rPr>
              <a:t>st</a:t>
            </a:r>
            <a:r>
              <a:rPr lang="en-US" altLang="x-none">
                <a:ea typeface="ＭＳ Ｐゴシック" charset="-128"/>
              </a:rPr>
              <a:t> and 7</a:t>
            </a:r>
            <a:r>
              <a:rPr lang="en-US" altLang="x-none" baseline="30000">
                <a:ea typeface="ＭＳ Ｐゴシック" charset="-128"/>
              </a:rPr>
              <a:t>th</a:t>
            </a:r>
            <a:r>
              <a:rPr lang="en-US" altLang="x-none">
                <a:ea typeface="ＭＳ Ｐゴシック" charset="-128"/>
              </a:rPr>
              <a:t> congresses of the of the Republic of Texas.</a:t>
            </a:r>
          </a:p>
          <a:p>
            <a:pPr eaLnBrk="1" hangingPunct="1">
              <a:spcBef>
                <a:spcPct val="0"/>
              </a:spcBef>
            </a:pPr>
            <a:r>
              <a:rPr lang="en-US" altLang="x-none">
                <a:ea typeface="ＭＳ Ｐゴシック" charset="-128"/>
              </a:rPr>
              <a:t>During the war he was a firm unionist, and barely escaped a vigilanty attempt on his life by some southern sympathizers. </a:t>
            </a:r>
          </a:p>
          <a:p>
            <a:pPr eaLnBrk="1" hangingPunct="1">
              <a:spcBef>
                <a:spcPct val="0"/>
              </a:spcBef>
            </a:pPr>
            <a:endParaRPr lang="en-US" altLang="x-none">
              <a:ea typeface="ＭＳ Ｐゴシック" charset="-128"/>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243247E-2B95-EF4A-8A87-2E13D3309AF0}" type="slidenum">
              <a:rPr lang="en-US" altLang="x-none">
                <a:latin typeface="Times New Roman" charset="0"/>
              </a:rPr>
              <a:pPr>
                <a:spcBef>
                  <a:spcPct val="0"/>
                </a:spcBef>
              </a:pPr>
              <a:t>12</a:t>
            </a:fld>
            <a:endParaRPr lang="en-US" altLang="x-none">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ea typeface="ＭＳ Ｐゴシック" charset="-128"/>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15730D7-4CC8-DA43-94CC-6C0DF9019A00}" type="slidenum">
              <a:rPr lang="en-US" altLang="x-none">
                <a:latin typeface="Times New Roman" charset="0"/>
              </a:rPr>
              <a:pPr>
                <a:spcBef>
                  <a:spcPct val="0"/>
                </a:spcBef>
              </a:pPr>
              <a:t>13</a:t>
            </a:fld>
            <a:endParaRPr lang="en-US" altLang="x-none">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ea typeface="ＭＳ Ｐゴシック" charset="-128"/>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6088702-8E8F-1E42-8BF6-A9003B52DABC}" type="slidenum">
              <a:rPr lang="en-US" altLang="x-none">
                <a:latin typeface="Times New Roman" charset="0"/>
              </a:rPr>
              <a:pPr>
                <a:spcBef>
                  <a:spcPct val="0"/>
                </a:spcBef>
              </a:pPr>
              <a:t>14</a:t>
            </a:fld>
            <a:endParaRPr lang="en-US" altLang="x-none">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ea typeface="ＭＳ Ｐゴシック" charset="-128"/>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C9866C4-CC4F-0143-A905-2E353651284F}" type="slidenum">
              <a:rPr lang="en-US" altLang="x-none">
                <a:latin typeface="Times New Roman" charset="0"/>
              </a:rPr>
              <a:pPr>
                <a:spcBef>
                  <a:spcPct val="0"/>
                </a:spcBef>
              </a:pPr>
              <a:t>18</a:t>
            </a:fld>
            <a:endParaRPr lang="en-US" altLang="x-none">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TCI</a:t>
            </a:r>
            <a:r>
              <a:rPr lang="en-US" baseline="0" dirty="0" smtClean="0"/>
              <a:t> in Waco, Texas</a:t>
            </a:r>
            <a:endParaRPr lang="en-US" dirty="0"/>
          </a:p>
        </p:txBody>
      </p:sp>
      <p:sp>
        <p:nvSpPr>
          <p:cNvPr id="4" name="Slide Number Placeholder 3"/>
          <p:cNvSpPr>
            <a:spLocks noGrp="1"/>
          </p:cNvSpPr>
          <p:nvPr>
            <p:ph type="sldNum" sz="quarter" idx="10"/>
          </p:nvPr>
        </p:nvSpPr>
        <p:spPr/>
        <p:txBody>
          <a:bodyPr/>
          <a:lstStyle/>
          <a:p>
            <a:pPr>
              <a:defRPr/>
            </a:pPr>
            <a:fld id="{9766D3AD-AD1E-F246-96AB-642B22899168}" type="slidenum">
              <a:rPr lang="en-US" altLang="x-none" smtClean="0"/>
              <a:pPr>
                <a:defRPr/>
              </a:pPr>
              <a:t>21</a:t>
            </a:fld>
            <a:endParaRPr lang="en-US" altLang="x-none"/>
          </a:p>
        </p:txBody>
      </p:sp>
    </p:spTree>
    <p:extLst>
      <p:ext uri="{BB962C8B-B14F-4D97-AF65-F5344CB8AC3E}">
        <p14:creationId xmlns:p14="http://schemas.microsoft.com/office/powerpoint/2010/main" val="189250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ea typeface="ＭＳ Ｐゴシック" charset="-128"/>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39D1D74-D74E-1C4C-9F4E-36CF133E71CF}" type="slidenum">
              <a:rPr lang="en-US" altLang="x-none">
                <a:latin typeface="Times New Roman" charset="0"/>
              </a:rPr>
              <a:pPr>
                <a:spcBef>
                  <a:spcPct val="0"/>
                </a:spcBef>
              </a:pPr>
              <a:t>2</a:t>
            </a:fld>
            <a:endParaRPr lang="en-US" altLang="x-none">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ea typeface="ＭＳ Ｐゴシック" charset="-128"/>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150197F-97A0-FC4D-9A18-6548850A1898}" type="slidenum">
              <a:rPr lang="en-US" altLang="x-none">
                <a:latin typeface="Times New Roman" charset="0"/>
              </a:rPr>
              <a:pPr>
                <a:spcBef>
                  <a:spcPct val="0"/>
                </a:spcBef>
              </a:pPr>
              <a:t>3</a:t>
            </a:fld>
            <a:endParaRPr lang="en-US" altLang="x-none">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ea typeface="ＭＳ Ｐゴシック"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C2A60072-7110-0A44-8F48-2066FF1F122B}" type="slidenum">
              <a:rPr lang="en-US" altLang="x-none">
                <a:latin typeface="Times New Roman" charset="0"/>
              </a:rPr>
              <a:pPr>
                <a:spcBef>
                  <a:spcPct val="0"/>
                </a:spcBef>
              </a:pPr>
              <a:t>4</a:t>
            </a:fld>
            <a:endParaRPr lang="en-US" altLang="x-none">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ea typeface="ＭＳ Ｐゴシック"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FBFA34E-4654-2E41-8BD6-F0CCBE1D8D13}" type="slidenum">
              <a:rPr lang="en-US" altLang="x-none">
                <a:latin typeface="Times New Roman" charset="0"/>
              </a:rPr>
              <a:pPr>
                <a:spcBef>
                  <a:spcPct val="0"/>
                </a:spcBef>
              </a:pPr>
              <a:t>5</a:t>
            </a:fld>
            <a:endParaRPr lang="en-US" altLang="x-none">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ea typeface="ＭＳ Ｐゴシック" charset="-128"/>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857DD7C-FDBD-914A-A56B-5E9429D88BAC}" type="slidenum">
              <a:rPr lang="en-US" altLang="x-none">
                <a:latin typeface="Times New Roman" charset="0"/>
              </a:rPr>
              <a:pPr>
                <a:spcBef>
                  <a:spcPct val="0"/>
                </a:spcBef>
              </a:pPr>
              <a:t>6</a:t>
            </a:fld>
            <a:endParaRPr lang="en-US" altLang="x-none">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ea typeface="ＭＳ Ｐゴシック" charset="-128"/>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C6C12F1-9998-0E4F-94C7-20B2271004F3}" type="slidenum">
              <a:rPr lang="en-US" altLang="x-none">
                <a:latin typeface="Times New Roman" charset="0"/>
              </a:rPr>
              <a:pPr>
                <a:spcBef>
                  <a:spcPct val="0"/>
                </a:spcBef>
              </a:pPr>
              <a:t>7</a:t>
            </a:fld>
            <a:endParaRPr lang="en-US" altLang="x-none">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ea typeface="ＭＳ Ｐゴシック" charset="-128"/>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8A31CC5-1570-E942-BC7E-D47E2ADB7C6F}" type="slidenum">
              <a:rPr lang="en-US" altLang="x-none">
                <a:latin typeface="Times New Roman" charset="0"/>
              </a:rPr>
              <a:pPr>
                <a:spcBef>
                  <a:spcPct val="0"/>
                </a:spcBef>
              </a:pPr>
              <a:t>8</a:t>
            </a:fld>
            <a:endParaRPr lang="en-US" altLang="x-none">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x-none" altLang="x-none">
              <a:ea typeface="ＭＳ Ｐゴシック"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5B64816-14C6-EB47-95C2-6EA4526D37D7}" type="slidenum">
              <a:rPr lang="en-US" altLang="x-none">
                <a:latin typeface="Times New Roman" charset="0"/>
              </a:rPr>
              <a:pPr>
                <a:spcBef>
                  <a:spcPct val="0"/>
                </a:spcBef>
              </a:pPr>
              <a:t>9</a:t>
            </a:fld>
            <a:endParaRPr lang="en-US" altLang="x-none">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p:cNvSpPr>
            <a:spLocks noGrp="1" noChangeArrowheads="1"/>
          </p:cNvSpPr>
          <p:nvPr>
            <p:ph type="sldNum" sz="quarter" idx="12"/>
          </p:nvPr>
        </p:nvSpPr>
        <p:spPr>
          <a:ln/>
        </p:spPr>
        <p:txBody>
          <a:bodyPr/>
          <a:lstStyle>
            <a:lvl1pPr>
              <a:defRPr/>
            </a:lvl1pPr>
          </a:lstStyle>
          <a:p>
            <a:pPr>
              <a:defRPr/>
            </a:pPr>
            <a:fld id="{5F53BFCD-9D82-2344-B773-38C4ABEC77C8}" type="slidenum">
              <a:rPr lang="en-US" altLang="x-none"/>
              <a:pPr>
                <a:defRPr/>
              </a:pPr>
              <a:t>‹#›</a:t>
            </a:fld>
            <a:endParaRPr lang="en-US" altLang="x-none"/>
          </a:p>
        </p:txBody>
      </p:sp>
    </p:spTree>
    <p:extLst>
      <p:ext uri="{BB962C8B-B14F-4D97-AF65-F5344CB8AC3E}">
        <p14:creationId xmlns:p14="http://schemas.microsoft.com/office/powerpoint/2010/main" val="792494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p:cNvSpPr>
            <a:spLocks noGrp="1" noChangeArrowheads="1"/>
          </p:cNvSpPr>
          <p:nvPr>
            <p:ph type="sldNum" sz="quarter" idx="12"/>
          </p:nvPr>
        </p:nvSpPr>
        <p:spPr>
          <a:ln/>
        </p:spPr>
        <p:txBody>
          <a:bodyPr/>
          <a:lstStyle>
            <a:lvl1pPr>
              <a:defRPr/>
            </a:lvl1pPr>
          </a:lstStyle>
          <a:p>
            <a:pPr>
              <a:defRPr/>
            </a:pPr>
            <a:fld id="{A7754217-A533-5448-AE23-22C55B98270C}" type="slidenum">
              <a:rPr lang="en-US" altLang="x-none"/>
              <a:pPr>
                <a:defRPr/>
              </a:pPr>
              <a:t>‹#›</a:t>
            </a:fld>
            <a:endParaRPr lang="en-US" altLang="x-none"/>
          </a:p>
        </p:txBody>
      </p:sp>
    </p:spTree>
    <p:extLst>
      <p:ext uri="{BB962C8B-B14F-4D97-AF65-F5344CB8AC3E}">
        <p14:creationId xmlns:p14="http://schemas.microsoft.com/office/powerpoint/2010/main" val="1046156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p:cNvSpPr>
            <a:spLocks noGrp="1" noChangeArrowheads="1"/>
          </p:cNvSpPr>
          <p:nvPr>
            <p:ph type="sldNum" sz="quarter" idx="12"/>
          </p:nvPr>
        </p:nvSpPr>
        <p:spPr>
          <a:ln/>
        </p:spPr>
        <p:txBody>
          <a:bodyPr/>
          <a:lstStyle>
            <a:lvl1pPr>
              <a:defRPr/>
            </a:lvl1pPr>
          </a:lstStyle>
          <a:p>
            <a:pPr>
              <a:defRPr/>
            </a:pPr>
            <a:fld id="{9C3375D6-BE06-1E40-AE21-F38D3EE8F326}" type="slidenum">
              <a:rPr lang="en-US" altLang="x-none"/>
              <a:pPr>
                <a:defRPr/>
              </a:pPr>
              <a:t>‹#›</a:t>
            </a:fld>
            <a:endParaRPr lang="en-US" altLang="x-none"/>
          </a:p>
        </p:txBody>
      </p:sp>
    </p:spTree>
    <p:extLst>
      <p:ext uri="{BB962C8B-B14F-4D97-AF65-F5344CB8AC3E}">
        <p14:creationId xmlns:p14="http://schemas.microsoft.com/office/powerpoint/2010/main" val="1301391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smtClean="0"/>
            </a:lvl1pPr>
          </a:lstStyle>
          <a:p>
            <a:pPr>
              <a:defRPr/>
            </a:pPr>
            <a:endParaRPr lang="x-none" altLang="x-none"/>
          </a:p>
        </p:txBody>
      </p:sp>
      <p:sp>
        <p:nvSpPr>
          <p:cNvPr id="6" name="Footer Placeholder 5"/>
          <p:cNvSpPr>
            <a:spLocks noGrp="1"/>
          </p:cNvSpPr>
          <p:nvPr>
            <p:ph type="ftr" sz="quarter" idx="11"/>
          </p:nvPr>
        </p:nvSpPr>
        <p:spPr/>
        <p:txBody>
          <a:bodyPr/>
          <a:lstStyle>
            <a:lvl1pPr>
              <a:defRPr smtClean="0"/>
            </a:lvl1pPr>
          </a:lstStyle>
          <a:p>
            <a:pPr>
              <a:defRPr/>
            </a:pPr>
            <a:endParaRPr lang="x-none" altLang="x-none"/>
          </a:p>
        </p:txBody>
      </p:sp>
      <p:sp>
        <p:nvSpPr>
          <p:cNvPr id="7" name="Slide Number Placeholder 6"/>
          <p:cNvSpPr>
            <a:spLocks noGrp="1"/>
          </p:cNvSpPr>
          <p:nvPr>
            <p:ph type="sldNum" sz="quarter" idx="12"/>
          </p:nvPr>
        </p:nvSpPr>
        <p:spPr>
          <a:xfrm>
            <a:off x="6553200" y="6243638"/>
            <a:ext cx="2133600" cy="457200"/>
          </a:xfrm>
        </p:spPr>
        <p:txBody>
          <a:bodyPr/>
          <a:lstStyle>
            <a:lvl1pPr>
              <a:defRPr smtClean="0"/>
            </a:lvl1pPr>
          </a:lstStyle>
          <a:p>
            <a:pPr>
              <a:defRPr/>
            </a:pPr>
            <a:fld id="{B82A55E9-C624-9945-8B20-D4B323201990}" type="slidenum">
              <a:rPr lang="en-US" altLang="x-none"/>
              <a:pPr>
                <a:defRPr/>
              </a:pPr>
              <a:t>‹#›</a:t>
            </a:fld>
            <a:endParaRPr lang="en-US" altLang="x-none"/>
          </a:p>
        </p:txBody>
      </p:sp>
    </p:spTree>
    <p:extLst>
      <p:ext uri="{BB962C8B-B14F-4D97-AF65-F5344CB8AC3E}">
        <p14:creationId xmlns:p14="http://schemas.microsoft.com/office/powerpoint/2010/main" val="37034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p:cNvSpPr>
            <a:spLocks noGrp="1" noChangeArrowheads="1"/>
          </p:cNvSpPr>
          <p:nvPr>
            <p:ph type="sldNum" sz="quarter" idx="12"/>
          </p:nvPr>
        </p:nvSpPr>
        <p:spPr>
          <a:ln/>
        </p:spPr>
        <p:txBody>
          <a:bodyPr/>
          <a:lstStyle>
            <a:lvl1pPr>
              <a:defRPr/>
            </a:lvl1pPr>
          </a:lstStyle>
          <a:p>
            <a:pPr>
              <a:defRPr/>
            </a:pPr>
            <a:fld id="{48362CB2-3DF6-BE42-83F7-968A01929B5F}" type="slidenum">
              <a:rPr lang="en-US" altLang="x-none"/>
              <a:pPr>
                <a:defRPr/>
              </a:pPr>
              <a:t>‹#›</a:t>
            </a:fld>
            <a:endParaRPr lang="en-US" altLang="x-none"/>
          </a:p>
        </p:txBody>
      </p:sp>
    </p:spTree>
    <p:extLst>
      <p:ext uri="{BB962C8B-B14F-4D97-AF65-F5344CB8AC3E}">
        <p14:creationId xmlns:p14="http://schemas.microsoft.com/office/powerpoint/2010/main" val="758810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p:cNvSpPr>
            <a:spLocks noGrp="1" noChangeArrowheads="1"/>
          </p:cNvSpPr>
          <p:nvPr>
            <p:ph type="sldNum" sz="quarter" idx="12"/>
          </p:nvPr>
        </p:nvSpPr>
        <p:spPr>
          <a:ln/>
        </p:spPr>
        <p:txBody>
          <a:bodyPr/>
          <a:lstStyle>
            <a:lvl1pPr>
              <a:defRPr/>
            </a:lvl1pPr>
          </a:lstStyle>
          <a:p>
            <a:pPr>
              <a:defRPr/>
            </a:pPr>
            <a:fld id="{5DECE1DC-66EC-954C-AE97-1F9278D871AF}" type="slidenum">
              <a:rPr lang="en-US" altLang="x-none"/>
              <a:pPr>
                <a:defRPr/>
              </a:pPr>
              <a:t>‹#›</a:t>
            </a:fld>
            <a:endParaRPr lang="en-US" altLang="x-none"/>
          </a:p>
        </p:txBody>
      </p:sp>
    </p:spTree>
    <p:extLst>
      <p:ext uri="{BB962C8B-B14F-4D97-AF65-F5344CB8AC3E}">
        <p14:creationId xmlns:p14="http://schemas.microsoft.com/office/powerpoint/2010/main" val="1570059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p:cNvSpPr>
            <a:spLocks noGrp="1" noChangeArrowheads="1"/>
          </p:cNvSpPr>
          <p:nvPr>
            <p:ph type="sldNum" sz="quarter" idx="12"/>
          </p:nvPr>
        </p:nvSpPr>
        <p:spPr>
          <a:ln/>
        </p:spPr>
        <p:txBody>
          <a:bodyPr/>
          <a:lstStyle>
            <a:lvl1pPr>
              <a:defRPr/>
            </a:lvl1pPr>
          </a:lstStyle>
          <a:p>
            <a:pPr>
              <a:defRPr/>
            </a:pPr>
            <a:fld id="{88F368A9-68D0-054D-B335-F624B74B09C9}" type="slidenum">
              <a:rPr lang="en-US" altLang="x-none"/>
              <a:pPr>
                <a:defRPr/>
              </a:pPr>
              <a:t>‹#›</a:t>
            </a:fld>
            <a:endParaRPr lang="en-US" altLang="x-none"/>
          </a:p>
        </p:txBody>
      </p:sp>
    </p:spTree>
    <p:extLst>
      <p:ext uri="{BB962C8B-B14F-4D97-AF65-F5344CB8AC3E}">
        <p14:creationId xmlns:p14="http://schemas.microsoft.com/office/powerpoint/2010/main" val="186626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x-none" altLang="x-none"/>
          </a:p>
        </p:txBody>
      </p:sp>
      <p:sp>
        <p:nvSpPr>
          <p:cNvPr id="8" name="Rectangle 5"/>
          <p:cNvSpPr>
            <a:spLocks noGrp="1" noChangeArrowheads="1"/>
          </p:cNvSpPr>
          <p:nvPr>
            <p:ph type="ftr" sz="quarter" idx="11"/>
          </p:nvPr>
        </p:nvSpPr>
        <p:spPr>
          <a:ln/>
        </p:spPr>
        <p:txBody>
          <a:bodyPr/>
          <a:lstStyle>
            <a:lvl1pPr>
              <a:defRPr/>
            </a:lvl1pPr>
          </a:lstStyle>
          <a:p>
            <a:pPr>
              <a:defRPr/>
            </a:pPr>
            <a:endParaRPr lang="x-none" altLang="x-none"/>
          </a:p>
        </p:txBody>
      </p:sp>
      <p:sp>
        <p:nvSpPr>
          <p:cNvPr id="9" name="Rectangle 6"/>
          <p:cNvSpPr>
            <a:spLocks noGrp="1" noChangeArrowheads="1"/>
          </p:cNvSpPr>
          <p:nvPr>
            <p:ph type="sldNum" sz="quarter" idx="12"/>
          </p:nvPr>
        </p:nvSpPr>
        <p:spPr>
          <a:ln/>
        </p:spPr>
        <p:txBody>
          <a:bodyPr/>
          <a:lstStyle>
            <a:lvl1pPr>
              <a:defRPr/>
            </a:lvl1pPr>
          </a:lstStyle>
          <a:p>
            <a:pPr>
              <a:defRPr/>
            </a:pPr>
            <a:fld id="{886168F2-87CA-D244-B5C7-57EB6B5F413C}" type="slidenum">
              <a:rPr lang="en-US" altLang="x-none"/>
              <a:pPr>
                <a:defRPr/>
              </a:pPr>
              <a:t>‹#›</a:t>
            </a:fld>
            <a:endParaRPr lang="en-US" altLang="x-none"/>
          </a:p>
        </p:txBody>
      </p:sp>
    </p:spTree>
    <p:extLst>
      <p:ext uri="{BB962C8B-B14F-4D97-AF65-F5344CB8AC3E}">
        <p14:creationId xmlns:p14="http://schemas.microsoft.com/office/powerpoint/2010/main" val="1035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x-none" altLang="x-none"/>
          </a:p>
        </p:txBody>
      </p:sp>
      <p:sp>
        <p:nvSpPr>
          <p:cNvPr id="4" name="Rectangle 5"/>
          <p:cNvSpPr>
            <a:spLocks noGrp="1" noChangeArrowheads="1"/>
          </p:cNvSpPr>
          <p:nvPr>
            <p:ph type="ftr" sz="quarter" idx="11"/>
          </p:nvPr>
        </p:nvSpPr>
        <p:spPr>
          <a:ln/>
        </p:spPr>
        <p:txBody>
          <a:bodyPr/>
          <a:lstStyle>
            <a:lvl1pPr>
              <a:defRPr/>
            </a:lvl1pPr>
          </a:lstStyle>
          <a:p>
            <a:pPr>
              <a:defRPr/>
            </a:pPr>
            <a:endParaRPr lang="x-none" altLang="x-none"/>
          </a:p>
        </p:txBody>
      </p:sp>
      <p:sp>
        <p:nvSpPr>
          <p:cNvPr id="5" name="Rectangle 6"/>
          <p:cNvSpPr>
            <a:spLocks noGrp="1" noChangeArrowheads="1"/>
          </p:cNvSpPr>
          <p:nvPr>
            <p:ph type="sldNum" sz="quarter" idx="12"/>
          </p:nvPr>
        </p:nvSpPr>
        <p:spPr>
          <a:ln/>
        </p:spPr>
        <p:txBody>
          <a:bodyPr/>
          <a:lstStyle>
            <a:lvl1pPr>
              <a:defRPr/>
            </a:lvl1pPr>
          </a:lstStyle>
          <a:p>
            <a:pPr>
              <a:defRPr/>
            </a:pPr>
            <a:fld id="{7EDC4B31-4B71-D94E-93A5-CE4FFA8654E8}" type="slidenum">
              <a:rPr lang="en-US" altLang="x-none"/>
              <a:pPr>
                <a:defRPr/>
              </a:pPr>
              <a:t>‹#›</a:t>
            </a:fld>
            <a:endParaRPr lang="en-US" altLang="x-none"/>
          </a:p>
        </p:txBody>
      </p:sp>
    </p:spTree>
    <p:extLst>
      <p:ext uri="{BB962C8B-B14F-4D97-AF65-F5344CB8AC3E}">
        <p14:creationId xmlns:p14="http://schemas.microsoft.com/office/powerpoint/2010/main" val="1544787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x-none" altLang="x-none"/>
          </a:p>
        </p:txBody>
      </p:sp>
      <p:sp>
        <p:nvSpPr>
          <p:cNvPr id="3" name="Rectangle 5"/>
          <p:cNvSpPr>
            <a:spLocks noGrp="1" noChangeArrowheads="1"/>
          </p:cNvSpPr>
          <p:nvPr>
            <p:ph type="ftr" sz="quarter" idx="11"/>
          </p:nvPr>
        </p:nvSpPr>
        <p:spPr>
          <a:ln/>
        </p:spPr>
        <p:txBody>
          <a:bodyPr/>
          <a:lstStyle>
            <a:lvl1pPr>
              <a:defRPr/>
            </a:lvl1pPr>
          </a:lstStyle>
          <a:p>
            <a:pPr>
              <a:defRPr/>
            </a:pPr>
            <a:endParaRPr lang="x-none" altLang="x-none"/>
          </a:p>
        </p:txBody>
      </p:sp>
      <p:sp>
        <p:nvSpPr>
          <p:cNvPr id="4" name="Rectangle 6"/>
          <p:cNvSpPr>
            <a:spLocks noGrp="1" noChangeArrowheads="1"/>
          </p:cNvSpPr>
          <p:nvPr>
            <p:ph type="sldNum" sz="quarter" idx="12"/>
          </p:nvPr>
        </p:nvSpPr>
        <p:spPr>
          <a:ln/>
        </p:spPr>
        <p:txBody>
          <a:bodyPr/>
          <a:lstStyle>
            <a:lvl1pPr>
              <a:defRPr/>
            </a:lvl1pPr>
          </a:lstStyle>
          <a:p>
            <a:pPr>
              <a:defRPr/>
            </a:pPr>
            <a:fld id="{4F30134F-3303-8341-B3D1-402611BFF78B}" type="slidenum">
              <a:rPr lang="en-US" altLang="x-none"/>
              <a:pPr>
                <a:defRPr/>
              </a:pPr>
              <a:t>‹#›</a:t>
            </a:fld>
            <a:endParaRPr lang="en-US" altLang="x-none"/>
          </a:p>
        </p:txBody>
      </p:sp>
    </p:spTree>
    <p:extLst>
      <p:ext uri="{BB962C8B-B14F-4D97-AF65-F5344CB8AC3E}">
        <p14:creationId xmlns:p14="http://schemas.microsoft.com/office/powerpoint/2010/main" val="16101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p:cNvSpPr>
            <a:spLocks noGrp="1" noChangeArrowheads="1"/>
          </p:cNvSpPr>
          <p:nvPr>
            <p:ph type="sldNum" sz="quarter" idx="12"/>
          </p:nvPr>
        </p:nvSpPr>
        <p:spPr>
          <a:ln/>
        </p:spPr>
        <p:txBody>
          <a:bodyPr/>
          <a:lstStyle>
            <a:lvl1pPr>
              <a:defRPr/>
            </a:lvl1pPr>
          </a:lstStyle>
          <a:p>
            <a:pPr>
              <a:defRPr/>
            </a:pPr>
            <a:fld id="{56C55C70-03B2-B24C-8B47-2818BEF1D847}" type="slidenum">
              <a:rPr lang="en-US" altLang="x-none"/>
              <a:pPr>
                <a:defRPr/>
              </a:pPr>
              <a:t>‹#›</a:t>
            </a:fld>
            <a:endParaRPr lang="en-US" altLang="x-none"/>
          </a:p>
        </p:txBody>
      </p:sp>
    </p:spTree>
    <p:extLst>
      <p:ext uri="{BB962C8B-B14F-4D97-AF65-F5344CB8AC3E}">
        <p14:creationId xmlns:p14="http://schemas.microsoft.com/office/powerpoint/2010/main" val="267355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p:cNvSpPr>
            <a:spLocks noGrp="1" noChangeArrowheads="1"/>
          </p:cNvSpPr>
          <p:nvPr>
            <p:ph type="sldNum" sz="quarter" idx="12"/>
          </p:nvPr>
        </p:nvSpPr>
        <p:spPr>
          <a:ln/>
        </p:spPr>
        <p:txBody>
          <a:bodyPr/>
          <a:lstStyle>
            <a:lvl1pPr>
              <a:defRPr/>
            </a:lvl1pPr>
          </a:lstStyle>
          <a:p>
            <a:pPr>
              <a:defRPr/>
            </a:pPr>
            <a:fld id="{1CBE04A0-74AE-4540-B8ED-026FBC26F7CC}" type="slidenum">
              <a:rPr lang="en-US" altLang="x-none"/>
              <a:pPr>
                <a:defRPr/>
              </a:pPr>
              <a:t>‹#›</a:t>
            </a:fld>
            <a:endParaRPr lang="en-US" altLang="x-none"/>
          </a:p>
        </p:txBody>
      </p:sp>
    </p:spTree>
    <p:extLst>
      <p:ext uri="{BB962C8B-B14F-4D97-AF65-F5344CB8AC3E}">
        <p14:creationId xmlns:p14="http://schemas.microsoft.com/office/powerpoint/2010/main" val="9077628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x-none" altLang="x-non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x-none" altLang="x-non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1E189EB4-373E-7B49-B622-5A513ADA6261}"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2.bin"/><Relationship Id="rId5" Type="http://schemas.openxmlformats.org/officeDocument/2006/relationships/image" Target="../media/image19.png"/><Relationship Id="rId6" Type="http://schemas.openxmlformats.org/officeDocument/2006/relationships/oleObject" Target="../embeddings/oleObject3.bin"/><Relationship Id="rId7" Type="http://schemas.openxmlformats.org/officeDocument/2006/relationships/image" Target="../media/image10.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 Id="rId3"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eg"/><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hyperlink" Target="http://www.crazyguyonabike.com/journal/page/pic/?pics=small&amp;pic_id=5438&amp;mtime=20030619092649&amp;size=large" TargetMode="External"/><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 Id="rId3"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1.jpeg"/><Relationship Id="rId5" Type="http://schemas.openxmlformats.org/officeDocument/2006/relationships/oleObject" Target="../embeddings/oleObject1.bin"/><Relationship Id="rId6"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685800" y="57150"/>
            <a:ext cx="7772400" cy="685800"/>
          </a:xfrm>
        </p:spPr>
        <p:txBody>
          <a:bodyPr/>
          <a:lstStyle/>
          <a:p>
            <a:pPr eaLnBrk="1" hangingPunct="1"/>
            <a:r>
              <a:rPr lang="en-US" altLang="x-none" sz="3600">
                <a:latin typeface="Tahoma" charset="0"/>
                <a:ea typeface="ＭＳ Ｐゴシック" charset="-128"/>
              </a:rPr>
              <a:t>The History Of Benjamin Lynn</a:t>
            </a:r>
          </a:p>
        </p:txBody>
      </p:sp>
      <p:sp>
        <p:nvSpPr>
          <p:cNvPr id="3075" name="Text Box 3"/>
          <p:cNvSpPr txBox="1">
            <a:spLocks noChangeArrowheads="1"/>
          </p:cNvSpPr>
          <p:nvPr/>
        </p:nvSpPr>
        <p:spPr bwMode="auto">
          <a:xfrm>
            <a:off x="0" y="571500"/>
            <a:ext cx="48006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a:spcBef>
                <a:spcPct val="20000"/>
              </a:spcBef>
              <a:buChar char="•"/>
              <a:defRPr sz="3200">
                <a:solidFill>
                  <a:schemeClr val="tx1"/>
                </a:solidFill>
                <a:latin typeface="Times New Roman" charset="0"/>
                <a:ea typeface="ＭＳ Ｐゴシック" charset="-128"/>
              </a:defRPr>
            </a:lvl1pPr>
            <a:lvl2pPr marL="227013" indent="-112713">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lvl="1" eaLnBrk="1" hangingPunct="1">
              <a:spcBef>
                <a:spcPct val="50000"/>
              </a:spcBef>
              <a:buFont typeface="Wingdings" charset="2"/>
              <a:buChar char="Ø"/>
            </a:pPr>
            <a:r>
              <a:rPr lang="en-US" altLang="x-none" sz="2000">
                <a:solidFill>
                  <a:schemeClr val="tx2"/>
                </a:solidFill>
                <a:latin typeface="Tahoma" charset="0"/>
              </a:rPr>
              <a:t>Born In Chester County, Penn.</a:t>
            </a:r>
          </a:p>
          <a:p>
            <a:pPr lvl="1" eaLnBrk="1" hangingPunct="1">
              <a:spcBef>
                <a:spcPct val="50000"/>
              </a:spcBef>
              <a:buFont typeface="Wingdings" charset="2"/>
              <a:buChar char="Ø"/>
            </a:pPr>
            <a:r>
              <a:rPr lang="en-US" altLang="x-none" sz="2000">
                <a:solidFill>
                  <a:schemeClr val="tx2"/>
                </a:solidFill>
                <a:latin typeface="Tahoma" charset="0"/>
              </a:rPr>
              <a:t> 4</a:t>
            </a:r>
            <a:r>
              <a:rPr lang="en-US" altLang="x-none" sz="2000" baseline="30000">
                <a:solidFill>
                  <a:schemeClr val="tx2"/>
                </a:solidFill>
                <a:latin typeface="Tahoma" charset="0"/>
              </a:rPr>
              <a:t>th</a:t>
            </a:r>
            <a:r>
              <a:rPr lang="en-US" altLang="x-none" sz="2000">
                <a:solidFill>
                  <a:schemeClr val="tx2"/>
                </a:solidFill>
                <a:latin typeface="Tahoma" charset="0"/>
              </a:rPr>
              <a:t> Child Of Irish Parents, Andrew Lynn, His Father</a:t>
            </a:r>
          </a:p>
          <a:p>
            <a:pPr lvl="1" eaLnBrk="1" hangingPunct="1">
              <a:spcBef>
                <a:spcPct val="50000"/>
              </a:spcBef>
              <a:buFont typeface="Wingdings" charset="2"/>
              <a:buChar char="Ø"/>
            </a:pPr>
            <a:r>
              <a:rPr lang="en-US" altLang="x-none" sz="2000">
                <a:solidFill>
                  <a:schemeClr val="tx2"/>
                </a:solidFill>
                <a:latin typeface="Tahoma" charset="0"/>
              </a:rPr>
              <a:t>Was A Slender, Dark-Skinned Man, With Blue Eyes, His Height Was 5’10” </a:t>
            </a:r>
          </a:p>
          <a:p>
            <a:pPr lvl="1" eaLnBrk="1" hangingPunct="1">
              <a:spcBef>
                <a:spcPct val="50000"/>
              </a:spcBef>
              <a:buFont typeface="Wingdings" charset="2"/>
              <a:buChar char="Ø"/>
            </a:pPr>
            <a:r>
              <a:rPr lang="en-US" altLang="x-none" sz="2000">
                <a:solidFill>
                  <a:schemeClr val="tx2"/>
                </a:solidFill>
                <a:latin typeface="Tahoma" charset="0"/>
              </a:rPr>
              <a:t>Very Fine Marksman, Lived Among The Shawna &amp; Delaware, Maumee and Kickapoo Indians Four Years – Learned Their Languages</a:t>
            </a:r>
          </a:p>
          <a:p>
            <a:pPr lvl="1" eaLnBrk="1" hangingPunct="1">
              <a:spcBef>
                <a:spcPct val="50000"/>
              </a:spcBef>
              <a:buFont typeface="Wingdings" charset="2"/>
              <a:buChar char="Ø"/>
            </a:pPr>
            <a:r>
              <a:rPr lang="en-US" altLang="x-none" sz="2000">
                <a:solidFill>
                  <a:schemeClr val="tx2"/>
                </a:solidFill>
                <a:latin typeface="Tahoma" charset="0"/>
              </a:rPr>
              <a:t>As A Trapper He Became Aware Of All The French Settlements East And West Of The Mississippi</a:t>
            </a:r>
          </a:p>
        </p:txBody>
      </p:sp>
      <p:sp>
        <p:nvSpPr>
          <p:cNvPr id="16387" name="Rectangle 9"/>
          <p:cNvSpPr>
            <a:spLocks noChangeArrowheads="1"/>
          </p:cNvSpPr>
          <p:nvPr/>
        </p:nvSpPr>
        <p:spPr bwMode="auto">
          <a:xfrm>
            <a:off x="0" y="1320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p>
        </p:txBody>
      </p:sp>
      <p:grpSp>
        <p:nvGrpSpPr>
          <p:cNvPr id="16388" name="Group 19"/>
          <p:cNvGrpSpPr>
            <a:grpSpLocks/>
          </p:cNvGrpSpPr>
          <p:nvPr/>
        </p:nvGrpSpPr>
        <p:grpSpPr bwMode="auto">
          <a:xfrm>
            <a:off x="2870200" y="1320800"/>
            <a:ext cx="3402013" cy="0"/>
            <a:chOff x="0" y="0"/>
            <a:chExt cx="2143" cy="0"/>
          </a:xfrm>
        </p:grpSpPr>
        <p:sp>
          <p:nvSpPr>
            <p:cNvPr id="16392" name="Rectangle 11"/>
            <p:cNvSpPr>
              <a:spLocks noChangeArrowheads="1"/>
            </p:cNvSpPr>
            <p:nvPr/>
          </p:nvSpPr>
          <p:spPr bwMode="auto">
            <a:xfrm>
              <a:off x="0" y="0"/>
              <a:ext cx="2143" cy="0"/>
            </a:xfrm>
            <a:prstGeom prst="rect">
              <a:avLst/>
            </a:prstGeom>
            <a:solidFill>
              <a:srgbClr val="EEDFD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p>
          </p:txBody>
        </p:sp>
        <p:sp>
          <p:nvSpPr>
            <p:cNvPr id="16393" name="Rectangle 12"/>
            <p:cNvSpPr>
              <a:spLocks noChangeArrowheads="1"/>
            </p:cNvSpPr>
            <p:nvPr/>
          </p:nvSpPr>
          <p:spPr bwMode="auto">
            <a:xfrm>
              <a:off x="0" y="0"/>
              <a:ext cx="2143" cy="0"/>
            </a:xfrm>
            <a:prstGeom prst="rect">
              <a:avLst/>
            </a:prstGeom>
            <a:solidFill>
              <a:srgbClr val="EEDFD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p>
          </p:txBody>
        </p:sp>
      </p:grpSp>
      <p:pic>
        <p:nvPicPr>
          <p:cNvPr id="16389" name="Picture 14" descr="http://www.boonesociety.com/articles/images/Daniel%20Boone%20Golden%20Book.jpg"/>
          <p:cNvPicPr>
            <a:picLocks noChangeAspect="1" noChangeArrowheads="1"/>
          </p:cNvPicPr>
          <p:nvPr/>
        </p:nvPicPr>
        <p:blipFill>
          <a:blip r:embed="rId3">
            <a:extLst>
              <a:ext uri="{28A0092B-C50C-407E-A947-70E740481C1C}">
                <a14:useLocalDpi xmlns:a14="http://schemas.microsoft.com/office/drawing/2010/main" val="0"/>
              </a:ext>
            </a:extLst>
          </a:blip>
          <a:srcRect l="8548" t="31396"/>
          <a:stretch>
            <a:fillRect/>
          </a:stretch>
        </p:blipFill>
        <p:spPr bwMode="auto">
          <a:xfrm>
            <a:off x="4953000" y="1143000"/>
            <a:ext cx="394652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27" descr="George Rogers Cl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429000"/>
            <a:ext cx="26749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0" name="Rectangle 28"/>
          <p:cNvSpPr>
            <a:spLocks noChangeArrowheads="1"/>
          </p:cNvSpPr>
          <p:nvPr/>
        </p:nvSpPr>
        <p:spPr bwMode="auto">
          <a:xfrm>
            <a:off x="0" y="4937125"/>
            <a:ext cx="60198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a:spcBef>
                <a:spcPct val="20000"/>
              </a:spcBef>
              <a:buChar char="•"/>
              <a:defRPr sz="3200">
                <a:solidFill>
                  <a:schemeClr val="tx1"/>
                </a:solidFill>
                <a:latin typeface="Times New Roman" charset="0"/>
                <a:ea typeface="ＭＳ Ｐゴシック" charset="-128"/>
              </a:defRPr>
            </a:lvl1pPr>
            <a:lvl2pPr marL="11430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lvl="1" eaLnBrk="1" hangingPunct="1">
              <a:spcBef>
                <a:spcPct val="50000"/>
              </a:spcBef>
              <a:buFont typeface="Wingdings" charset="2"/>
              <a:buChar char="Ø"/>
            </a:pPr>
            <a:r>
              <a:rPr lang="en-US" altLang="x-none" sz="2000">
                <a:solidFill>
                  <a:schemeClr val="tx2"/>
                </a:solidFill>
                <a:latin typeface="Tahoma" charset="0"/>
              </a:rPr>
              <a:t>Went To Fort Pitt, (Now Pittsburgh) And Became Good Friends With George Rogers Clark</a:t>
            </a:r>
          </a:p>
          <a:p>
            <a:pPr lvl="1" eaLnBrk="1" hangingPunct="1">
              <a:spcBef>
                <a:spcPct val="50000"/>
              </a:spcBef>
              <a:buFont typeface="Wingdings" charset="2"/>
              <a:buChar char="Ø"/>
            </a:pPr>
            <a:r>
              <a:rPr lang="en-US" altLang="x-none" sz="2000">
                <a:solidFill>
                  <a:schemeClr val="tx2"/>
                </a:solidFill>
                <a:latin typeface="Tahoma" charset="0"/>
              </a:rPr>
              <a:t>Served Clark As Spy For His Army Until Clark Came To The Falls Of The Ohio, Where Lynn Was Given The Rank Of Captain.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Effect transition="in" filter="strips(downRight)">
                                      <p:cBhvr>
                                        <p:cTn id="11" dur="500"/>
                                        <p:tgtEl>
                                          <p:spTgt spid="3075">
                                            <p:txEl>
                                              <p:pRg st="0" end="0"/>
                                            </p:txEl>
                                          </p:spTgt>
                                        </p:tgtEl>
                                      </p:cBhvr>
                                    </p:animEffect>
                                  </p:childTnLst>
                                </p:cTn>
                              </p:par>
                            </p:childTnLst>
                          </p:cTn>
                        </p:par>
                        <p:par>
                          <p:cTn id="12" fill="hold" nodeType="afterGroup">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3075">
                                            <p:txEl>
                                              <p:pRg st="1" end="1"/>
                                            </p:txEl>
                                          </p:spTgt>
                                        </p:tgtEl>
                                        <p:attrNameLst>
                                          <p:attrName>style.visibility</p:attrName>
                                        </p:attrNameLst>
                                      </p:cBhvr>
                                      <p:to>
                                        <p:strVal val="visible"/>
                                      </p:to>
                                    </p:set>
                                    <p:animEffect transition="in" filter="strips(downRight)">
                                      <p:cBhvr>
                                        <p:cTn id="15" dur="500"/>
                                        <p:tgtEl>
                                          <p:spTgt spid="3075">
                                            <p:txEl>
                                              <p:pRg st="1" end="1"/>
                                            </p:txEl>
                                          </p:spTgt>
                                        </p:tgtEl>
                                      </p:cBhvr>
                                    </p:animEffect>
                                  </p:childTnLst>
                                </p:cTn>
                              </p:par>
                            </p:childTnLst>
                          </p:cTn>
                        </p:par>
                        <p:par>
                          <p:cTn id="16" fill="hold" nodeType="afterGroup">
                            <p:stCondLst>
                              <p:cond delay="1500"/>
                            </p:stCondLst>
                            <p:childTnLst>
                              <p:par>
                                <p:cTn id="17" presetID="18" presetClass="entr" presetSubtype="6" fill="hold" grpId="0" nodeType="after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Effect transition="in" filter="strips(downRight)">
                                      <p:cBhvr>
                                        <p:cTn id="19" dur="500"/>
                                        <p:tgtEl>
                                          <p:spTgt spid="3075">
                                            <p:txEl>
                                              <p:pRg st="2" end="2"/>
                                            </p:txEl>
                                          </p:spTgt>
                                        </p:tgtEl>
                                      </p:cBhvr>
                                    </p:animEffect>
                                  </p:childTnLst>
                                </p:cTn>
                              </p:par>
                            </p:childTnLst>
                          </p:cTn>
                        </p:par>
                        <p:par>
                          <p:cTn id="20" fill="hold" nodeType="afterGroup">
                            <p:stCondLst>
                              <p:cond delay="2000"/>
                            </p:stCondLst>
                            <p:childTnLst>
                              <p:par>
                                <p:cTn id="21" presetID="18" presetClass="entr" presetSubtype="6" fill="hold" grpId="0" nodeType="afterEffect">
                                  <p:stCondLst>
                                    <p:cond delay="0"/>
                                  </p:stCondLst>
                                  <p:childTnLst>
                                    <p:set>
                                      <p:cBhvr>
                                        <p:cTn id="22" dur="1" fill="hold">
                                          <p:stCondLst>
                                            <p:cond delay="0"/>
                                          </p:stCondLst>
                                        </p:cTn>
                                        <p:tgtEl>
                                          <p:spTgt spid="3075">
                                            <p:txEl>
                                              <p:pRg st="3" end="3"/>
                                            </p:txEl>
                                          </p:spTgt>
                                        </p:tgtEl>
                                        <p:attrNameLst>
                                          <p:attrName>style.visibility</p:attrName>
                                        </p:attrNameLst>
                                      </p:cBhvr>
                                      <p:to>
                                        <p:strVal val="visible"/>
                                      </p:to>
                                    </p:set>
                                    <p:animEffect transition="in" filter="strips(downRight)">
                                      <p:cBhvr>
                                        <p:cTn id="23" dur="500"/>
                                        <p:tgtEl>
                                          <p:spTgt spid="3075">
                                            <p:txEl>
                                              <p:pRg st="3" end="3"/>
                                            </p:txEl>
                                          </p:spTgt>
                                        </p:tgtEl>
                                      </p:cBhvr>
                                    </p:animEffect>
                                  </p:childTnLst>
                                </p:cTn>
                              </p:par>
                            </p:childTnLst>
                          </p:cTn>
                        </p:par>
                        <p:par>
                          <p:cTn id="24" fill="hold" nodeType="afterGroup">
                            <p:stCondLst>
                              <p:cond delay="2500"/>
                            </p:stCondLst>
                            <p:childTnLst>
                              <p:par>
                                <p:cTn id="25" presetID="18" presetClass="entr" presetSubtype="6" fill="hold" grpId="0" nodeType="afterEffect">
                                  <p:stCondLst>
                                    <p:cond delay="0"/>
                                  </p:stCondLst>
                                  <p:childTnLst>
                                    <p:set>
                                      <p:cBhvr>
                                        <p:cTn id="26" dur="1" fill="hold">
                                          <p:stCondLst>
                                            <p:cond delay="0"/>
                                          </p:stCondLst>
                                        </p:cTn>
                                        <p:tgtEl>
                                          <p:spTgt spid="3075">
                                            <p:txEl>
                                              <p:pRg st="4" end="4"/>
                                            </p:txEl>
                                          </p:spTgt>
                                        </p:tgtEl>
                                        <p:attrNameLst>
                                          <p:attrName>style.visibility</p:attrName>
                                        </p:attrNameLst>
                                      </p:cBhvr>
                                      <p:to>
                                        <p:strVal val="visible"/>
                                      </p:to>
                                    </p:set>
                                    <p:animEffect transition="in" filter="strips(downRight)">
                                      <p:cBhvr>
                                        <p:cTn id="27" dur="500"/>
                                        <p:tgtEl>
                                          <p:spTgt spid="3075">
                                            <p:txEl>
                                              <p:pRg st="4" end="4"/>
                                            </p:txEl>
                                          </p:spTgt>
                                        </p:tgtEl>
                                      </p:cBhvr>
                                    </p:animEffect>
                                  </p:childTnLst>
                                </p:cTn>
                              </p:par>
                            </p:childTnLst>
                          </p:cTn>
                        </p:par>
                        <p:par>
                          <p:cTn id="28" fill="hold" nodeType="afterGroup">
                            <p:stCondLst>
                              <p:cond delay="3000"/>
                            </p:stCondLst>
                            <p:childTnLst>
                              <p:par>
                                <p:cTn id="29" presetID="18" presetClass="entr" presetSubtype="6" fill="hold" grpId="0" nodeType="afterEffect">
                                  <p:stCondLst>
                                    <p:cond delay="0"/>
                                  </p:stCondLst>
                                  <p:childTnLst>
                                    <p:set>
                                      <p:cBhvr>
                                        <p:cTn id="30" dur="1" fill="hold">
                                          <p:stCondLst>
                                            <p:cond delay="0"/>
                                          </p:stCondLst>
                                        </p:cTn>
                                        <p:tgtEl>
                                          <p:spTgt spid="3100">
                                            <p:txEl>
                                              <p:pRg st="0" end="0"/>
                                            </p:txEl>
                                          </p:spTgt>
                                        </p:tgtEl>
                                        <p:attrNameLst>
                                          <p:attrName>style.visibility</p:attrName>
                                        </p:attrNameLst>
                                      </p:cBhvr>
                                      <p:to>
                                        <p:strVal val="visible"/>
                                      </p:to>
                                    </p:set>
                                    <p:animEffect transition="in" filter="strips(downRight)">
                                      <p:cBhvr>
                                        <p:cTn id="31" dur="500"/>
                                        <p:tgtEl>
                                          <p:spTgt spid="3100">
                                            <p:txEl>
                                              <p:pRg st="0" end="0"/>
                                            </p:txEl>
                                          </p:spTgt>
                                        </p:tgtEl>
                                      </p:cBhvr>
                                    </p:animEffect>
                                  </p:childTnLst>
                                </p:cTn>
                              </p:par>
                            </p:childTnLst>
                          </p:cTn>
                        </p:par>
                        <p:par>
                          <p:cTn id="32" fill="hold" nodeType="afterGroup">
                            <p:stCondLst>
                              <p:cond delay="3500"/>
                            </p:stCondLst>
                            <p:childTnLst>
                              <p:par>
                                <p:cTn id="33" presetID="18" presetClass="entr" presetSubtype="6" fill="hold" grpId="0" nodeType="afterEffect">
                                  <p:stCondLst>
                                    <p:cond delay="0"/>
                                  </p:stCondLst>
                                  <p:childTnLst>
                                    <p:set>
                                      <p:cBhvr>
                                        <p:cTn id="34" dur="1" fill="hold">
                                          <p:stCondLst>
                                            <p:cond delay="0"/>
                                          </p:stCondLst>
                                        </p:cTn>
                                        <p:tgtEl>
                                          <p:spTgt spid="3100">
                                            <p:txEl>
                                              <p:pRg st="1" end="1"/>
                                            </p:txEl>
                                          </p:spTgt>
                                        </p:tgtEl>
                                        <p:attrNameLst>
                                          <p:attrName>style.visibility</p:attrName>
                                        </p:attrNameLst>
                                      </p:cBhvr>
                                      <p:to>
                                        <p:strVal val="visible"/>
                                      </p:to>
                                    </p:set>
                                    <p:animEffect transition="in" filter="strips(downRight)">
                                      <p:cBhvr>
                                        <p:cTn id="35" dur="500"/>
                                        <p:tgtEl>
                                          <p:spTgt spid="31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build="p" bldLvl="2" autoUpdateAnimBg="0"/>
      <p:bldP spid="3100"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dorinda hall tombstone"/>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71488" y="609600"/>
            <a:ext cx="3659187"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1511" name="Picture 7" descr="Benjamin Franklin Hall"/>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10100" y="609600"/>
            <a:ext cx="3924300"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59743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wedge">
                                      <p:cBhvr>
                                        <p:cTn id="7" dur="2000"/>
                                        <p:tgtEl>
                                          <p:spTgt spid="21507"/>
                                        </p:tgtEl>
                                      </p:cBhvr>
                                    </p:animEffect>
                                  </p:childTnLst>
                                </p:cTn>
                              </p:par>
                            </p:childTnLst>
                          </p:cTn>
                        </p:par>
                        <p:par>
                          <p:cTn id="8" fill="hold" nodeType="withGroup">
                            <p:stCondLst>
                              <p:cond delay="2000"/>
                            </p:stCondLst>
                            <p:childTnLst>
                              <p:par>
                                <p:cTn id="9" presetID="8" presetClass="entr" presetSubtype="16" fill="hold" nodeType="afterEffect">
                                  <p:stCondLst>
                                    <p:cond delay="0"/>
                                  </p:stCondLst>
                                  <p:childTnLst>
                                    <p:set>
                                      <p:cBhvr>
                                        <p:cTn id="10" dur="1" fill="hold">
                                          <p:stCondLst>
                                            <p:cond delay="0"/>
                                          </p:stCondLst>
                                        </p:cTn>
                                        <p:tgtEl>
                                          <p:spTgt spid="21511"/>
                                        </p:tgtEl>
                                        <p:attrNameLst>
                                          <p:attrName>style.visibility</p:attrName>
                                        </p:attrNameLst>
                                      </p:cBhvr>
                                      <p:to>
                                        <p:strVal val="visible"/>
                                      </p:to>
                                    </p:set>
                                    <p:animEffect transition="in" filter="diamond(in)">
                                      <p:cBhvr>
                                        <p:cTn id="11" dur="20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100_8423"/>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875"/>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796528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p:cTn id="7" dur="500" fill="hold"/>
                                        <p:tgtEl>
                                          <p:spTgt spid="10244"/>
                                        </p:tgtEl>
                                        <p:attrNameLst>
                                          <p:attrName>ppt_w</p:attrName>
                                        </p:attrNameLst>
                                      </p:cBhvr>
                                      <p:tavLst>
                                        <p:tav tm="0">
                                          <p:val>
                                            <p:fltVal val="0"/>
                                          </p:val>
                                        </p:tav>
                                        <p:tav tm="100000">
                                          <p:val>
                                            <p:strVal val="#ppt_w"/>
                                          </p:val>
                                        </p:tav>
                                      </p:tavLst>
                                    </p:anim>
                                    <p:anim calcmode="lin" valueType="num">
                                      <p:cBhvr>
                                        <p:cTn id="8" dur="500" fill="hold"/>
                                        <p:tgtEl>
                                          <p:spTgt spid="10244"/>
                                        </p:tgtEl>
                                        <p:attrNameLst>
                                          <p:attrName>ppt_h</p:attrName>
                                        </p:attrNameLst>
                                      </p:cBhvr>
                                      <p:tavLst>
                                        <p:tav tm="0">
                                          <p:val>
                                            <p:fltVal val="0"/>
                                          </p:val>
                                        </p:tav>
                                        <p:tav tm="100000">
                                          <p:val>
                                            <p:strVal val="#ppt_h"/>
                                          </p:val>
                                        </p:tav>
                                      </p:tavLst>
                                    </p:anim>
                                    <p:animEffect transition="in" filter="fade">
                                      <p:cBhvr>
                                        <p:cTn id="9"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76200"/>
            <a:ext cx="7772400" cy="914400"/>
          </a:xfrm>
        </p:spPr>
        <p:txBody>
          <a:bodyPr/>
          <a:lstStyle/>
          <a:p>
            <a:pPr eaLnBrk="1" hangingPunct="1"/>
            <a:r>
              <a:rPr lang="en-US" altLang="x-none" sz="3600">
                <a:latin typeface="Tahoma" charset="0"/>
                <a:ea typeface="ＭＳ Ｐゴシック" charset="-128"/>
              </a:rPr>
              <a:t>Church In Waterloo, Alabama Grows</a:t>
            </a:r>
          </a:p>
        </p:txBody>
      </p:sp>
      <p:sp>
        <p:nvSpPr>
          <p:cNvPr id="6147" name="Rectangle 3"/>
          <p:cNvSpPr>
            <a:spLocks noGrp="1" noChangeArrowheads="1"/>
          </p:cNvSpPr>
          <p:nvPr>
            <p:ph type="body" idx="1"/>
          </p:nvPr>
        </p:nvSpPr>
        <p:spPr>
          <a:xfrm>
            <a:off x="457200" y="990600"/>
            <a:ext cx="4800600" cy="5867400"/>
          </a:xfrm>
        </p:spPr>
        <p:txBody>
          <a:bodyPr/>
          <a:lstStyle/>
          <a:p>
            <a:pPr marL="461963" indent="-461963" eaLnBrk="1" hangingPunct="1">
              <a:spcBef>
                <a:spcPct val="50000"/>
              </a:spcBef>
              <a:buFont typeface="Wingdings" charset="2"/>
              <a:buChar char="Ø"/>
            </a:pPr>
            <a:r>
              <a:rPr lang="en-US" altLang="x-none" sz="2000" dirty="0">
                <a:solidFill>
                  <a:schemeClr val="tx2"/>
                </a:solidFill>
                <a:latin typeface="Tahoma" charset="0"/>
                <a:ea typeface="ＭＳ Ｐゴシック" charset="-128"/>
              </a:rPr>
              <a:t>Another Of Lynn’s Daughters, Rachel Married Marshall </a:t>
            </a:r>
            <a:r>
              <a:rPr lang="en-US" altLang="x-none" sz="2000" dirty="0" err="1">
                <a:solidFill>
                  <a:schemeClr val="tx2"/>
                </a:solidFill>
                <a:latin typeface="Tahoma" charset="0"/>
                <a:ea typeface="ＭＳ Ｐゴシック" charset="-128"/>
              </a:rPr>
              <a:t>DeSpain</a:t>
            </a:r>
            <a:r>
              <a:rPr lang="en-US" altLang="x-none" sz="2000" dirty="0">
                <a:solidFill>
                  <a:schemeClr val="tx2"/>
                </a:solidFill>
                <a:latin typeface="Tahoma" charset="0"/>
                <a:ea typeface="ＭＳ Ｐゴシック" charset="-128"/>
              </a:rPr>
              <a:t> &amp; Moved To Waterloo, Alabama</a:t>
            </a:r>
          </a:p>
          <a:p>
            <a:pPr marL="461963" indent="-461963" eaLnBrk="1" hangingPunct="1">
              <a:spcBef>
                <a:spcPct val="50000"/>
              </a:spcBef>
              <a:buFont typeface="Wingdings" charset="2"/>
              <a:buChar char="Ø"/>
            </a:pPr>
            <a:r>
              <a:rPr lang="en-US" altLang="x-none" sz="2000" dirty="0">
                <a:solidFill>
                  <a:schemeClr val="tx2"/>
                </a:solidFill>
                <a:latin typeface="Tahoma" charset="0"/>
                <a:ea typeface="ＭＳ Ｐゴシック" charset="-128"/>
              </a:rPr>
              <a:t>In 1826, The Church Of Christ At Waterloo Was Established.</a:t>
            </a:r>
          </a:p>
          <a:p>
            <a:pPr marL="461963" indent="-461963" eaLnBrk="1" hangingPunct="1">
              <a:spcBef>
                <a:spcPct val="50000"/>
              </a:spcBef>
              <a:buFont typeface="Wingdings" charset="2"/>
              <a:buChar char="Ø"/>
            </a:pPr>
            <a:r>
              <a:rPr lang="en-US" altLang="x-none" sz="2000" dirty="0">
                <a:latin typeface="Tahoma" charset="0"/>
                <a:ea typeface="ＭＳ Ｐゴシック" charset="-128"/>
              </a:rPr>
              <a:t>While In Waterloo, A School Teacher In The Community, </a:t>
            </a:r>
            <a:r>
              <a:rPr lang="en-US" altLang="x-none" sz="2000" dirty="0" err="1">
                <a:latin typeface="Tahoma" charset="0"/>
                <a:ea typeface="ＭＳ Ｐゴシック" charset="-128"/>
              </a:rPr>
              <a:t>Mansil</a:t>
            </a:r>
            <a:r>
              <a:rPr lang="en-US" altLang="x-none" sz="2000" dirty="0">
                <a:latin typeface="Tahoma" charset="0"/>
                <a:ea typeface="ＭＳ Ｐゴシック" charset="-128"/>
              </a:rPr>
              <a:t> W. Matthews, Taught The Daughter Of The </a:t>
            </a:r>
            <a:r>
              <a:rPr lang="en-US" altLang="x-none" sz="2000" dirty="0" err="1">
                <a:latin typeface="Tahoma" charset="0"/>
                <a:ea typeface="ＭＳ Ｐゴシック" charset="-128"/>
              </a:rPr>
              <a:t>DeSpains</a:t>
            </a:r>
            <a:r>
              <a:rPr lang="en-US" altLang="x-none" sz="2000" dirty="0">
                <a:latin typeface="Tahoma" charset="0"/>
                <a:ea typeface="ＭＳ Ｐゴシック" charset="-128"/>
              </a:rPr>
              <a:t>, </a:t>
            </a:r>
            <a:r>
              <a:rPr lang="en-US" altLang="x-none" sz="2000" dirty="0" err="1">
                <a:latin typeface="Tahoma" charset="0"/>
                <a:ea typeface="ＭＳ Ｐゴシック" charset="-128"/>
              </a:rPr>
              <a:t>Hetty</a:t>
            </a:r>
            <a:r>
              <a:rPr lang="en-US" altLang="x-none" sz="2000" dirty="0">
                <a:latin typeface="Tahoma" charset="0"/>
                <a:ea typeface="ＭＳ Ｐゴシック" charset="-128"/>
              </a:rPr>
              <a:t>.</a:t>
            </a:r>
          </a:p>
          <a:p>
            <a:pPr marL="461963" indent="-461963" eaLnBrk="1" hangingPunct="1">
              <a:spcBef>
                <a:spcPct val="50000"/>
              </a:spcBef>
              <a:buFont typeface="Wingdings" charset="2"/>
              <a:buChar char="Ø"/>
            </a:pPr>
            <a:r>
              <a:rPr lang="en-US" altLang="x-none" sz="2000" dirty="0">
                <a:latin typeface="Tahoma" charset="0"/>
                <a:ea typeface="ＭＳ Ｐゴシック" charset="-128"/>
              </a:rPr>
              <a:t>The </a:t>
            </a:r>
            <a:r>
              <a:rPr lang="en-US" altLang="x-none" sz="2000" dirty="0" err="1">
                <a:latin typeface="Tahoma" charset="0"/>
                <a:ea typeface="ＭＳ Ｐゴシック" charset="-128"/>
              </a:rPr>
              <a:t>DeSpains</a:t>
            </a:r>
            <a:r>
              <a:rPr lang="en-US" altLang="x-none" sz="2000" dirty="0">
                <a:latin typeface="Tahoma" charset="0"/>
                <a:ea typeface="ＭＳ Ｐゴシック" charset="-128"/>
              </a:rPr>
              <a:t> Taught Him The Gospel &amp; He Was Baptized For The Remission of His Sins, Very Soon Thereafter Began </a:t>
            </a:r>
            <a:r>
              <a:rPr lang="en-US" altLang="x-none" sz="2000" dirty="0" smtClean="0">
                <a:latin typeface="Tahoma" charset="0"/>
                <a:ea typeface="ＭＳ Ｐゴシック" charset="-128"/>
              </a:rPr>
              <a:t>Preaching (brother James preached at Old Republican)</a:t>
            </a:r>
            <a:endParaRPr lang="en-US" altLang="x-none" sz="2000" dirty="0">
              <a:latin typeface="Tahoma" charset="0"/>
              <a:ea typeface="ＭＳ Ｐゴシック" charset="-128"/>
            </a:endParaRPr>
          </a:p>
          <a:p>
            <a:pPr marL="461963" indent="-461963" eaLnBrk="1" hangingPunct="1">
              <a:spcBef>
                <a:spcPct val="50000"/>
              </a:spcBef>
              <a:buFont typeface="Wingdings" charset="2"/>
              <a:buChar char="Ø"/>
            </a:pPr>
            <a:r>
              <a:rPr lang="en-US" altLang="x-none" sz="2000" dirty="0">
                <a:latin typeface="Tahoma" charset="0"/>
                <a:ea typeface="ＭＳ Ｐゴシック" charset="-128"/>
              </a:rPr>
              <a:t>Matthews And Lynn </a:t>
            </a:r>
            <a:r>
              <a:rPr lang="en-US" altLang="x-none" sz="2000" dirty="0" err="1">
                <a:latin typeface="Tahoma" charset="0"/>
                <a:ea typeface="ＭＳ Ｐゴシック" charset="-128"/>
              </a:rPr>
              <a:t>DeSpain</a:t>
            </a:r>
            <a:r>
              <a:rPr lang="en-US" altLang="x-none" sz="2000" dirty="0">
                <a:latin typeface="Tahoma" charset="0"/>
                <a:ea typeface="ＭＳ Ｐゴシック" charset="-128"/>
              </a:rPr>
              <a:t>, Son Of Marshall &amp; Rachel, Were The Preachers For The Congregation</a:t>
            </a:r>
          </a:p>
        </p:txBody>
      </p:sp>
      <p:grpSp>
        <p:nvGrpSpPr>
          <p:cNvPr id="34819" name="Group 8"/>
          <p:cNvGrpSpPr>
            <a:grpSpLocks/>
          </p:cNvGrpSpPr>
          <p:nvPr/>
        </p:nvGrpSpPr>
        <p:grpSpPr bwMode="auto">
          <a:xfrm>
            <a:off x="6096000" y="1524000"/>
            <a:ext cx="2360613" cy="4176713"/>
            <a:chOff x="3888" y="1008"/>
            <a:chExt cx="1487" cy="2631"/>
          </a:xfrm>
        </p:grpSpPr>
        <p:pic>
          <p:nvPicPr>
            <p:cNvPr id="34820" name="Picture 9" descr="http://www.therestorationmovement.com/images/MatthewMW01.gif"/>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888" y="1095"/>
              <a:ext cx="1487"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WordArt 10"/>
            <p:cNvSpPr>
              <a:spLocks noChangeArrowheads="1" noChangeShapeType="1" noTextEdit="1"/>
            </p:cNvSpPr>
            <p:nvPr/>
          </p:nvSpPr>
          <p:spPr bwMode="auto">
            <a:xfrm>
              <a:off x="3948" y="1008"/>
              <a:ext cx="1392" cy="864"/>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Dr. Mansil W. Matthews</a:t>
              </a:r>
            </a:p>
          </p:txBody>
        </p:sp>
        <p:sp>
          <p:nvSpPr>
            <p:cNvPr id="34822" name="WordArt 11"/>
            <p:cNvSpPr>
              <a:spLocks noChangeArrowheads="1" noChangeShapeType="1" noTextEdit="1"/>
            </p:cNvSpPr>
            <p:nvPr/>
          </p:nvSpPr>
          <p:spPr bwMode="auto">
            <a:xfrm>
              <a:off x="3918" y="3063"/>
              <a:ext cx="1410" cy="576"/>
            </a:xfrm>
            <a:prstGeom prst="rect">
              <a:avLst/>
            </a:prstGeom>
          </p:spPr>
          <p:txBody>
            <a:bodyPr wrap="none" fromWordArt="1">
              <a:prstTxWarp prst="textCanDown">
                <a:avLst>
                  <a:gd name="adj" fmla="val 0"/>
                </a:avLst>
              </a:prstTxWarp>
            </a:bodyPr>
            <a:lstStyle/>
            <a:p>
              <a:pPr algn="ctr"/>
              <a:r>
                <a:rPr lang="en-US" sz="3600" kern="10" dirty="0">
                  <a:ln w="9525">
                    <a:solidFill>
                      <a:srgbClr val="000000"/>
                    </a:solidFill>
                    <a:round/>
                    <a:headEnd/>
                    <a:tailEnd/>
                  </a:ln>
                  <a:solidFill>
                    <a:srgbClr val="000000"/>
                  </a:solidFill>
                  <a:latin typeface="Verdana" charset="0"/>
                  <a:ea typeface="Verdana" charset="0"/>
                  <a:cs typeface="Verdana" charset="0"/>
                </a:rPr>
                <a:t>1806-1891</a:t>
              </a:r>
            </a:p>
            <a:p>
              <a:pPr algn="ctr"/>
              <a:r>
                <a:rPr lang="en-US" sz="3600" kern="10" dirty="0">
                  <a:ln w="9525">
                    <a:solidFill>
                      <a:srgbClr val="000000"/>
                    </a:solidFill>
                    <a:round/>
                    <a:headEnd/>
                    <a:tailEnd/>
                  </a:ln>
                  <a:solidFill>
                    <a:srgbClr val="000000"/>
                  </a:solidFill>
                  <a:latin typeface="Verdana" charset="0"/>
                  <a:ea typeface="Verdana" charset="0"/>
                  <a:cs typeface="Verdana" charset="0"/>
                </a:rPr>
                <a:t>Buried At</a:t>
              </a:r>
            </a:p>
            <a:p>
              <a:pPr algn="ctr"/>
              <a:r>
                <a:rPr lang="en-US" sz="3600" kern="10" dirty="0">
                  <a:ln w="9525">
                    <a:solidFill>
                      <a:srgbClr val="000000"/>
                    </a:solidFill>
                    <a:round/>
                    <a:headEnd/>
                    <a:tailEnd/>
                  </a:ln>
                  <a:solidFill>
                    <a:srgbClr val="000000"/>
                  </a:solidFill>
                  <a:latin typeface="Verdana" charset="0"/>
                  <a:ea typeface="Verdana" charset="0"/>
                  <a:cs typeface="Verdana" charset="0"/>
                </a:rPr>
                <a:t>Paradise, Texas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trips(downRight)">
                                      <p:cBhvr>
                                        <p:cTn id="7" dur="500"/>
                                        <p:tgtEl>
                                          <p:spTgt spid="6146"/>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6147">
                                            <p:txEl>
                                              <p:pRg st="0" end="0"/>
                                            </p:txEl>
                                          </p:spTgt>
                                        </p:tgtEl>
                                        <p:attrNameLst>
                                          <p:attrName>style.visibility</p:attrName>
                                        </p:attrNameLst>
                                      </p:cBhvr>
                                      <p:to>
                                        <p:strVal val="visible"/>
                                      </p:to>
                                    </p:set>
                                    <p:animEffect transition="in" filter="strips(downRight)">
                                      <p:cBhvr>
                                        <p:cTn id="11" dur="500"/>
                                        <p:tgtEl>
                                          <p:spTgt spid="6147">
                                            <p:txEl>
                                              <p:pRg st="0" end="0"/>
                                            </p:txEl>
                                          </p:spTgt>
                                        </p:tgtEl>
                                      </p:cBhvr>
                                    </p:animEffect>
                                  </p:childTnLst>
                                </p:cTn>
                              </p:par>
                            </p:childTnLst>
                          </p:cTn>
                        </p:par>
                        <p:par>
                          <p:cTn id="12" fill="hold" nodeType="afterGroup">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Effect transition="in" filter="strips(downRight)">
                                      <p:cBhvr>
                                        <p:cTn id="15" dur="500"/>
                                        <p:tgtEl>
                                          <p:spTgt spid="6147">
                                            <p:txEl>
                                              <p:pRg st="1" end="1"/>
                                            </p:txEl>
                                          </p:spTgt>
                                        </p:tgtEl>
                                      </p:cBhvr>
                                    </p:animEffect>
                                  </p:childTnLst>
                                </p:cTn>
                              </p:par>
                            </p:childTnLst>
                          </p:cTn>
                        </p:par>
                        <p:par>
                          <p:cTn id="16" fill="hold" nodeType="afterGroup">
                            <p:stCondLst>
                              <p:cond delay="1500"/>
                            </p:stCondLst>
                            <p:childTnLst>
                              <p:par>
                                <p:cTn id="17" presetID="18" presetClass="entr" presetSubtype="6" fill="hold" grpId="0" nodeType="after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Effect transition="in" filter="strips(downRight)">
                                      <p:cBhvr>
                                        <p:cTn id="19" dur="500"/>
                                        <p:tgtEl>
                                          <p:spTgt spid="6147">
                                            <p:txEl>
                                              <p:pRg st="2" end="2"/>
                                            </p:txEl>
                                          </p:spTgt>
                                        </p:tgtEl>
                                      </p:cBhvr>
                                    </p:animEffect>
                                  </p:childTnLst>
                                </p:cTn>
                              </p:par>
                            </p:childTnLst>
                          </p:cTn>
                        </p:par>
                        <p:par>
                          <p:cTn id="20" fill="hold" nodeType="afterGroup">
                            <p:stCondLst>
                              <p:cond delay="2000"/>
                            </p:stCondLst>
                            <p:childTnLst>
                              <p:par>
                                <p:cTn id="21" presetID="18" presetClass="entr" presetSubtype="6" fill="hold" grpId="0" nodeType="afterEffect">
                                  <p:stCondLst>
                                    <p:cond delay="0"/>
                                  </p:stCondLst>
                                  <p:childTnLst>
                                    <p:set>
                                      <p:cBhvr>
                                        <p:cTn id="22" dur="1" fill="hold">
                                          <p:stCondLst>
                                            <p:cond delay="0"/>
                                          </p:stCondLst>
                                        </p:cTn>
                                        <p:tgtEl>
                                          <p:spTgt spid="6147">
                                            <p:txEl>
                                              <p:pRg st="3" end="3"/>
                                            </p:txEl>
                                          </p:spTgt>
                                        </p:tgtEl>
                                        <p:attrNameLst>
                                          <p:attrName>style.visibility</p:attrName>
                                        </p:attrNameLst>
                                      </p:cBhvr>
                                      <p:to>
                                        <p:strVal val="visible"/>
                                      </p:to>
                                    </p:set>
                                    <p:animEffect transition="in" filter="strips(downRight)">
                                      <p:cBhvr>
                                        <p:cTn id="23" dur="500"/>
                                        <p:tgtEl>
                                          <p:spTgt spid="6147">
                                            <p:txEl>
                                              <p:pRg st="3" end="3"/>
                                            </p:txEl>
                                          </p:spTgt>
                                        </p:tgtEl>
                                      </p:cBhvr>
                                    </p:animEffect>
                                  </p:childTnLst>
                                </p:cTn>
                              </p:par>
                            </p:childTnLst>
                          </p:cTn>
                        </p:par>
                        <p:par>
                          <p:cTn id="24" fill="hold" nodeType="afterGroup">
                            <p:stCondLst>
                              <p:cond delay="2500"/>
                            </p:stCondLst>
                            <p:childTnLst>
                              <p:par>
                                <p:cTn id="25" presetID="18" presetClass="entr" presetSubtype="6" fill="hold" grpId="0" nodeType="after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strips(downRight)">
                                      <p:cBhvr>
                                        <p:cTn id="27" dur="5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147" grpId="0" build="p" bldLvl="5"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85800" y="76200"/>
            <a:ext cx="7772400" cy="762000"/>
          </a:xfrm>
        </p:spPr>
        <p:txBody>
          <a:bodyPr/>
          <a:lstStyle/>
          <a:p>
            <a:pPr eaLnBrk="1" hangingPunct="1"/>
            <a:r>
              <a:rPr lang="en-US" altLang="x-none" sz="3600">
                <a:latin typeface="Tahoma" charset="0"/>
                <a:ea typeface="ＭＳ Ｐゴシック" charset="-128"/>
              </a:rPr>
              <a:t>Lynn’s Influence In NW Alabama</a:t>
            </a:r>
          </a:p>
        </p:txBody>
      </p:sp>
      <p:sp>
        <p:nvSpPr>
          <p:cNvPr id="5123" name="Text Box 3"/>
          <p:cNvSpPr txBox="1">
            <a:spLocks noChangeArrowheads="1"/>
          </p:cNvSpPr>
          <p:nvPr/>
        </p:nvSpPr>
        <p:spPr bwMode="auto">
          <a:xfrm>
            <a:off x="304800" y="914400"/>
            <a:ext cx="3581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 typeface="Wingdings" charset="2"/>
              <a:buChar char="Ø"/>
            </a:pPr>
            <a:r>
              <a:rPr lang="en-US" altLang="x-none" sz="2800">
                <a:solidFill>
                  <a:schemeClr val="tx2"/>
                </a:solidFill>
                <a:latin typeface="Tahoma" charset="0"/>
              </a:rPr>
              <a:t>1830 The Church Ordered 300 Songbooks From Barton W. Stone’s Publishing House. Mentioned In Christian Messenger Vol. 6 #12 Dec. 1832 page. 380</a:t>
            </a:r>
          </a:p>
          <a:p>
            <a:pPr eaLnBrk="1" hangingPunct="1">
              <a:spcBef>
                <a:spcPct val="50000"/>
              </a:spcBef>
              <a:buFont typeface="Wingdings" charset="2"/>
              <a:buChar char="Ø"/>
            </a:pPr>
            <a:r>
              <a:rPr lang="en-US" altLang="x-none" sz="2800">
                <a:solidFill>
                  <a:schemeClr val="tx2"/>
                </a:solidFill>
                <a:latin typeface="Tahoma" charset="0"/>
              </a:rPr>
              <a:t>Marshall Died, And Is Buried In Waterloo, Ala.</a:t>
            </a:r>
          </a:p>
        </p:txBody>
      </p:sp>
      <p:graphicFrame>
        <p:nvGraphicFramePr>
          <p:cNvPr id="5124" name="Object 4"/>
          <p:cNvGraphicFramePr>
            <a:graphicFrameLocks noChangeAspect="1"/>
          </p:cNvGraphicFramePr>
          <p:nvPr/>
        </p:nvGraphicFramePr>
        <p:xfrm>
          <a:off x="5562600" y="914400"/>
          <a:ext cx="3352800" cy="5600700"/>
        </p:xfrm>
        <a:graphic>
          <a:graphicData uri="http://schemas.openxmlformats.org/presentationml/2006/ole">
            <mc:AlternateContent xmlns:mc="http://schemas.openxmlformats.org/markup-compatibility/2006">
              <mc:Choice xmlns:v="urn:schemas-microsoft-com:vml" Requires="v">
                <p:oleObj spid="_x0000_s36873" name="Photo Editor Photo" r:id="rId4" imgW="3352381" imgH="5601482" progId="MSPhotoEd.3">
                  <p:embed/>
                </p:oleObj>
              </mc:Choice>
              <mc:Fallback>
                <p:oleObj name="Photo Editor Photo" r:id="rId4" imgW="3352381" imgH="5601482"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914400"/>
                        <a:ext cx="33528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125" name="Object 5"/>
          <p:cNvGraphicFramePr>
            <a:graphicFrameLocks noChangeAspect="1"/>
          </p:cNvGraphicFramePr>
          <p:nvPr/>
        </p:nvGraphicFramePr>
        <p:xfrm>
          <a:off x="3886200" y="2057400"/>
          <a:ext cx="1814513" cy="2914650"/>
        </p:xfrm>
        <a:graphic>
          <a:graphicData uri="http://schemas.openxmlformats.org/presentationml/2006/ole">
            <mc:AlternateContent xmlns:mc="http://schemas.openxmlformats.org/markup-compatibility/2006">
              <mc:Choice xmlns:v="urn:schemas-microsoft-com:vml" Requires="v">
                <p:oleObj spid="_x0000_s36874" name="Photo Editor Photo" r:id="rId6" imgW="3191320" imgH="5125165" progId="MSPhotoEd.3">
                  <p:embed/>
                </p:oleObj>
              </mc:Choice>
              <mc:Fallback>
                <p:oleObj name="Photo Editor Photo" r:id="rId6" imgW="3191320" imgH="5125165" progId="MSPhotoEd.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2057400"/>
                        <a:ext cx="1814513"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strips(downRight)">
                                      <p:cBhvr>
                                        <p:cTn id="7" dur="500"/>
                                        <p:tgtEl>
                                          <p:spTgt spid="5122"/>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strips(downRight)">
                                      <p:cBhvr>
                                        <p:cTn id="11" dur="500"/>
                                        <p:tgtEl>
                                          <p:spTgt spid="5123">
                                            <p:txEl>
                                              <p:pRg st="0" end="0"/>
                                            </p:txEl>
                                          </p:spTgt>
                                        </p:tgtEl>
                                      </p:cBhvr>
                                    </p:animEffect>
                                  </p:childTnLst>
                                </p:cTn>
                              </p:par>
                            </p:childTnLst>
                          </p:cTn>
                        </p:par>
                        <p:par>
                          <p:cTn id="12" fill="hold" nodeType="afterGroup">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animEffect transition="in" filter="strips(downRight)">
                                      <p:cBhvr>
                                        <p:cTn id="15" dur="500"/>
                                        <p:tgtEl>
                                          <p:spTgt spid="5123">
                                            <p:txEl>
                                              <p:pRg st="1" end="1"/>
                                            </p:txEl>
                                          </p:spTgt>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5125"/>
                                        </p:tgtEl>
                                        <p:attrNameLst>
                                          <p:attrName>style.visibility</p:attrName>
                                        </p:attrNameLst>
                                      </p:cBhvr>
                                      <p:to>
                                        <p:strVal val="visible"/>
                                      </p:to>
                                    </p:set>
                                    <p:animEffect transition="in" filter="strips(downRight)">
                                      <p:cBhvr>
                                        <p:cTn id="19" dur="500"/>
                                        <p:tgtEl>
                                          <p:spTgt spid="5125"/>
                                        </p:tgtEl>
                                      </p:cBhvr>
                                    </p:animEffect>
                                  </p:childTnLst>
                                </p:cTn>
                              </p:par>
                            </p:childTnLst>
                          </p:cTn>
                        </p:par>
                        <p:par>
                          <p:cTn id="20" fill="hold" nodeType="afterGroup">
                            <p:stCondLst>
                              <p:cond delay="2000"/>
                            </p:stCondLst>
                            <p:childTnLst>
                              <p:par>
                                <p:cTn id="21" presetID="18" presetClass="entr" presetSubtype="6" fill="hold" nodeType="after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strips(downRight)">
                                      <p:cBhvr>
                                        <p:cTn id="23"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P spid="512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3505200" cy="1905000"/>
          </a:xfrm>
        </p:spPr>
        <p:txBody>
          <a:bodyPr/>
          <a:lstStyle/>
          <a:p>
            <a:pPr eaLnBrk="1" hangingPunct="1"/>
            <a:r>
              <a:rPr lang="en-US" altLang="x-none" sz="3600">
                <a:latin typeface="Tahoma" charset="0"/>
                <a:ea typeface="ＭＳ Ｐゴシック" charset="-128"/>
              </a:rPr>
              <a:t>N.T. Christianity Comes To Texas</a:t>
            </a:r>
          </a:p>
        </p:txBody>
      </p:sp>
      <p:sp>
        <p:nvSpPr>
          <p:cNvPr id="18435" name="Rectangle 3"/>
          <p:cNvSpPr>
            <a:spLocks noGrp="1" noChangeArrowheads="1"/>
          </p:cNvSpPr>
          <p:nvPr>
            <p:ph type="body" idx="1"/>
          </p:nvPr>
        </p:nvSpPr>
        <p:spPr>
          <a:xfrm>
            <a:off x="3586163" y="128588"/>
            <a:ext cx="5715000" cy="4595812"/>
          </a:xfrm>
        </p:spPr>
        <p:txBody>
          <a:bodyPr/>
          <a:lstStyle/>
          <a:p>
            <a:pPr eaLnBrk="1" hangingPunct="1">
              <a:lnSpc>
                <a:spcPct val="90000"/>
              </a:lnSpc>
            </a:pPr>
            <a:r>
              <a:rPr lang="en-US" altLang="x-none" sz="1800">
                <a:latin typeface="Tahoma" charset="0"/>
                <a:ea typeface="ＭＳ Ｐゴシック" charset="-128"/>
              </a:rPr>
              <a:t>According To 1936 Document Prepared By Jewell Matthews, Descendant of Dr. Mansil Matthews, Cheap Land In Texas Prompted Nearly The Whole Town To Desire To Move To Texas</a:t>
            </a:r>
          </a:p>
          <a:p>
            <a:pPr eaLnBrk="1" hangingPunct="1">
              <a:lnSpc>
                <a:spcPct val="90000"/>
              </a:lnSpc>
            </a:pPr>
            <a:r>
              <a:rPr lang="en-US" altLang="x-none" sz="1800">
                <a:latin typeface="Tahoma" charset="0"/>
                <a:ea typeface="ＭＳ Ｐゴシック" charset="-128"/>
              </a:rPr>
              <a:t>The Church Left Waterloo In 1835</a:t>
            </a:r>
          </a:p>
          <a:p>
            <a:pPr eaLnBrk="1" hangingPunct="1">
              <a:lnSpc>
                <a:spcPct val="90000"/>
              </a:lnSpc>
            </a:pPr>
            <a:r>
              <a:rPr lang="en-US" altLang="x-none" sz="1800">
                <a:latin typeface="Tahoma" charset="0"/>
                <a:ea typeface="ＭＳ Ｐゴシック" charset="-128"/>
              </a:rPr>
              <a:t>It Was A Church On Foot, On Wheels, &amp; On Horseback</a:t>
            </a:r>
          </a:p>
          <a:p>
            <a:pPr eaLnBrk="1" hangingPunct="1">
              <a:lnSpc>
                <a:spcPct val="90000"/>
              </a:lnSpc>
            </a:pPr>
            <a:r>
              <a:rPr lang="en-US" altLang="x-none" sz="1800">
                <a:latin typeface="Tahoma" charset="0"/>
                <a:ea typeface="ＭＳ Ｐゴシック" charset="-128"/>
              </a:rPr>
              <a:t>Leading Them Was David Crockett</a:t>
            </a:r>
          </a:p>
          <a:p>
            <a:pPr eaLnBrk="1" hangingPunct="1">
              <a:lnSpc>
                <a:spcPct val="90000"/>
              </a:lnSpc>
            </a:pPr>
            <a:r>
              <a:rPr lang="en-US" altLang="x-none" sz="1800">
                <a:latin typeface="Tahoma" charset="0"/>
                <a:ea typeface="ＭＳ Ｐゴシック" charset="-128"/>
              </a:rPr>
              <a:t>Slow Travel, With Sundays Set Aside For Worship, Crockett Left The Group At The Mississippi River</a:t>
            </a:r>
          </a:p>
          <a:p>
            <a:pPr eaLnBrk="1" hangingPunct="1">
              <a:lnSpc>
                <a:spcPct val="90000"/>
              </a:lnSpc>
            </a:pPr>
            <a:r>
              <a:rPr lang="en-US" altLang="x-none" sz="1800">
                <a:latin typeface="Tahoma" charset="0"/>
                <a:ea typeface="ＭＳ Ｐゴシック" charset="-128"/>
              </a:rPr>
              <a:t>Crocket Passed Among The Campers, Greeting Each Man, Woman And Child; Left With Them And Affectionate Farewell, Mounted His Noble Bay Charger, Accoutered For Battle, And Waved His Cap, Halloed, ‘Hurrah For Texas,’ As He Galloped Away At The Head Of Some Sixty Volunteers For The Texas Army!  Off They Went To The Alamo</a:t>
            </a:r>
          </a:p>
        </p:txBody>
      </p:sp>
      <p:pic>
        <p:nvPicPr>
          <p:cNvPr id="38915" name="Picture 10" descr="Covered wagons traveling down the trail--photo by L. Deutsc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4678363"/>
            <a:ext cx="5132387"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16"/>
          <p:cNvSpPr>
            <a:spLocks noChangeArrowheads="1"/>
          </p:cNvSpPr>
          <p:nvPr/>
        </p:nvSpPr>
        <p:spPr bwMode="auto">
          <a:xfrm>
            <a:off x="0" y="2895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0"/>
              </a:spcBef>
              <a:buFontTx/>
              <a:buNone/>
            </a:pPr>
            <a:endParaRPr lang="x-none" altLang="x-none" sz="2400"/>
          </a:p>
        </p:txBody>
      </p:sp>
      <p:grpSp>
        <p:nvGrpSpPr>
          <p:cNvPr id="38917" name="Group 19"/>
          <p:cNvGrpSpPr>
            <a:grpSpLocks/>
          </p:cNvGrpSpPr>
          <p:nvPr/>
        </p:nvGrpSpPr>
        <p:grpSpPr bwMode="auto">
          <a:xfrm>
            <a:off x="212725" y="1981200"/>
            <a:ext cx="3292475" cy="4648200"/>
            <a:chOff x="86" y="1152"/>
            <a:chExt cx="2074" cy="2928"/>
          </a:xfrm>
        </p:grpSpPr>
        <p:pic>
          <p:nvPicPr>
            <p:cNvPr id="38918" name="Picture 15" descr="Crockett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 y="1152"/>
              <a:ext cx="2074" cy="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Rectangle 17"/>
            <p:cNvSpPr>
              <a:spLocks noChangeArrowheads="1"/>
            </p:cNvSpPr>
            <p:nvPr/>
          </p:nvSpPr>
          <p:spPr bwMode="auto">
            <a:xfrm>
              <a:off x="144" y="3600"/>
              <a:ext cx="194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r>
                <a:rPr lang="en-US" altLang="x-none" sz="2000" b="1">
                  <a:latin typeface="Tahoma" charset="0"/>
                </a:rPr>
                <a:t>David "Davy" Crockett</a:t>
              </a:r>
              <a:br>
                <a:rPr lang="en-US" altLang="x-none" sz="2000" b="1">
                  <a:latin typeface="Tahoma" charset="0"/>
                </a:rPr>
              </a:br>
              <a:r>
                <a:rPr lang="en-US" altLang="x-none" sz="2000" b="1">
                  <a:latin typeface="Tahoma" charset="0"/>
                </a:rPr>
                <a:t>(1786-1836)</a:t>
              </a:r>
              <a:endParaRPr lang="en-US" altLang="x-none" sz="2400">
                <a:latin typeface="Tahoma"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strips(downRight)">
                                      <p:cBhvr>
                                        <p:cTn id="7" dur="500"/>
                                        <p:tgtEl>
                                          <p:spTgt spid="18434"/>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animEffect transition="in" filter="strips(downRight)">
                                      <p:cBhvr>
                                        <p:cTn id="11" dur="500"/>
                                        <p:tgtEl>
                                          <p:spTgt spid="18435">
                                            <p:txEl>
                                              <p:pRg st="0" end="0"/>
                                            </p:txEl>
                                          </p:spTgt>
                                        </p:tgtEl>
                                      </p:cBhvr>
                                    </p:animEffect>
                                  </p:childTnLst>
                                </p:cTn>
                              </p:par>
                            </p:childTnLst>
                          </p:cTn>
                        </p:par>
                        <p:par>
                          <p:cTn id="12" fill="hold" nodeType="afterGroup">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18435">
                                            <p:txEl>
                                              <p:pRg st="1" end="1"/>
                                            </p:txEl>
                                          </p:spTgt>
                                        </p:tgtEl>
                                        <p:attrNameLst>
                                          <p:attrName>style.visibility</p:attrName>
                                        </p:attrNameLst>
                                      </p:cBhvr>
                                      <p:to>
                                        <p:strVal val="visible"/>
                                      </p:to>
                                    </p:set>
                                    <p:animEffect transition="in" filter="strips(downRight)">
                                      <p:cBhvr>
                                        <p:cTn id="15" dur="500"/>
                                        <p:tgtEl>
                                          <p:spTgt spid="18435">
                                            <p:txEl>
                                              <p:pRg st="1" end="1"/>
                                            </p:txEl>
                                          </p:spTgt>
                                        </p:tgtEl>
                                      </p:cBhvr>
                                    </p:animEffect>
                                  </p:childTnLst>
                                </p:cTn>
                              </p:par>
                            </p:childTnLst>
                          </p:cTn>
                        </p:par>
                        <p:par>
                          <p:cTn id="16" fill="hold" nodeType="afterGroup">
                            <p:stCondLst>
                              <p:cond delay="1500"/>
                            </p:stCondLst>
                            <p:childTnLst>
                              <p:par>
                                <p:cTn id="17" presetID="18" presetClass="entr" presetSubtype="6" fill="hold" grpId="0" nodeType="after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Effect transition="in" filter="strips(downRight)">
                                      <p:cBhvr>
                                        <p:cTn id="19" dur="500"/>
                                        <p:tgtEl>
                                          <p:spTgt spid="18435">
                                            <p:txEl>
                                              <p:pRg st="2" end="2"/>
                                            </p:txEl>
                                          </p:spTgt>
                                        </p:tgtEl>
                                      </p:cBhvr>
                                    </p:animEffect>
                                  </p:childTnLst>
                                </p:cTn>
                              </p:par>
                            </p:childTnLst>
                          </p:cTn>
                        </p:par>
                        <p:par>
                          <p:cTn id="20" fill="hold" nodeType="afterGroup">
                            <p:stCondLst>
                              <p:cond delay="2000"/>
                            </p:stCondLst>
                            <p:childTnLst>
                              <p:par>
                                <p:cTn id="21" presetID="18" presetClass="entr" presetSubtype="6" fill="hold" grpId="0" nodeType="afterEffect">
                                  <p:stCondLst>
                                    <p:cond delay="0"/>
                                  </p:stCondLst>
                                  <p:childTnLst>
                                    <p:set>
                                      <p:cBhvr>
                                        <p:cTn id="22" dur="1" fill="hold">
                                          <p:stCondLst>
                                            <p:cond delay="0"/>
                                          </p:stCondLst>
                                        </p:cTn>
                                        <p:tgtEl>
                                          <p:spTgt spid="18435">
                                            <p:txEl>
                                              <p:pRg st="3" end="3"/>
                                            </p:txEl>
                                          </p:spTgt>
                                        </p:tgtEl>
                                        <p:attrNameLst>
                                          <p:attrName>style.visibility</p:attrName>
                                        </p:attrNameLst>
                                      </p:cBhvr>
                                      <p:to>
                                        <p:strVal val="visible"/>
                                      </p:to>
                                    </p:set>
                                    <p:animEffect transition="in" filter="strips(downRight)">
                                      <p:cBhvr>
                                        <p:cTn id="23" dur="500"/>
                                        <p:tgtEl>
                                          <p:spTgt spid="18435">
                                            <p:txEl>
                                              <p:pRg st="3" end="3"/>
                                            </p:txEl>
                                          </p:spTgt>
                                        </p:tgtEl>
                                      </p:cBhvr>
                                    </p:animEffect>
                                  </p:childTnLst>
                                </p:cTn>
                              </p:par>
                            </p:childTnLst>
                          </p:cTn>
                        </p:par>
                        <p:par>
                          <p:cTn id="24" fill="hold" nodeType="afterGroup">
                            <p:stCondLst>
                              <p:cond delay="2500"/>
                            </p:stCondLst>
                            <p:childTnLst>
                              <p:par>
                                <p:cTn id="25" presetID="18" presetClass="entr" presetSubtype="6" fill="hold" grpId="0" nodeType="afterEffect">
                                  <p:stCondLst>
                                    <p:cond delay="0"/>
                                  </p:stCondLst>
                                  <p:childTnLst>
                                    <p:set>
                                      <p:cBhvr>
                                        <p:cTn id="26" dur="1" fill="hold">
                                          <p:stCondLst>
                                            <p:cond delay="0"/>
                                          </p:stCondLst>
                                        </p:cTn>
                                        <p:tgtEl>
                                          <p:spTgt spid="18435">
                                            <p:txEl>
                                              <p:pRg st="4" end="4"/>
                                            </p:txEl>
                                          </p:spTgt>
                                        </p:tgtEl>
                                        <p:attrNameLst>
                                          <p:attrName>style.visibility</p:attrName>
                                        </p:attrNameLst>
                                      </p:cBhvr>
                                      <p:to>
                                        <p:strVal val="visible"/>
                                      </p:to>
                                    </p:set>
                                    <p:animEffect transition="in" filter="strips(downRight)">
                                      <p:cBhvr>
                                        <p:cTn id="27" dur="500"/>
                                        <p:tgtEl>
                                          <p:spTgt spid="18435">
                                            <p:txEl>
                                              <p:pRg st="4" end="4"/>
                                            </p:txEl>
                                          </p:spTgt>
                                        </p:tgtEl>
                                      </p:cBhvr>
                                    </p:animEffect>
                                  </p:childTnLst>
                                </p:cTn>
                              </p:par>
                            </p:childTnLst>
                          </p:cTn>
                        </p:par>
                        <p:par>
                          <p:cTn id="28" fill="hold" nodeType="afterGroup">
                            <p:stCondLst>
                              <p:cond delay="3000"/>
                            </p:stCondLst>
                            <p:childTnLst>
                              <p:par>
                                <p:cTn id="29" presetID="18" presetClass="entr" presetSubtype="6" fill="hold" grpId="0" nodeType="afterEffect">
                                  <p:stCondLst>
                                    <p:cond delay="0"/>
                                  </p:stCondLst>
                                  <p:childTnLst>
                                    <p:set>
                                      <p:cBhvr>
                                        <p:cTn id="30" dur="1" fill="hold">
                                          <p:stCondLst>
                                            <p:cond delay="0"/>
                                          </p:stCondLst>
                                        </p:cTn>
                                        <p:tgtEl>
                                          <p:spTgt spid="18435">
                                            <p:txEl>
                                              <p:pRg st="5" end="5"/>
                                            </p:txEl>
                                          </p:spTgt>
                                        </p:tgtEl>
                                        <p:attrNameLst>
                                          <p:attrName>style.visibility</p:attrName>
                                        </p:attrNameLst>
                                      </p:cBhvr>
                                      <p:to>
                                        <p:strVal val="visible"/>
                                      </p:to>
                                    </p:set>
                                    <p:animEffect transition="in" filter="strips(downRight)">
                                      <p:cBhvr>
                                        <p:cTn id="31" dur="5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35" grpId="0" build="p" bldLvl="5"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152400"/>
            <a:ext cx="7772400" cy="685800"/>
          </a:xfrm>
        </p:spPr>
        <p:txBody>
          <a:bodyPr/>
          <a:lstStyle/>
          <a:p>
            <a:pPr eaLnBrk="1" hangingPunct="1"/>
            <a:r>
              <a:rPr lang="en-US" altLang="x-none" sz="3600">
                <a:latin typeface="Tahoma" charset="0"/>
                <a:ea typeface="ＭＳ Ｐゴシック" charset="-128"/>
              </a:rPr>
              <a:t>The Church of Christ In Texas</a:t>
            </a:r>
          </a:p>
        </p:txBody>
      </p:sp>
      <p:sp>
        <p:nvSpPr>
          <p:cNvPr id="20483" name="Rectangle 3"/>
          <p:cNvSpPr>
            <a:spLocks noGrp="1" noChangeArrowheads="1"/>
          </p:cNvSpPr>
          <p:nvPr>
            <p:ph type="body" idx="1"/>
          </p:nvPr>
        </p:nvSpPr>
        <p:spPr>
          <a:xfrm>
            <a:off x="414338" y="790575"/>
            <a:ext cx="4953000" cy="5867400"/>
          </a:xfrm>
        </p:spPr>
        <p:txBody>
          <a:bodyPr/>
          <a:lstStyle/>
          <a:p>
            <a:pPr eaLnBrk="1" hangingPunct="1">
              <a:lnSpc>
                <a:spcPct val="90000"/>
              </a:lnSpc>
            </a:pPr>
            <a:r>
              <a:rPr lang="en-US" altLang="x-none" sz="2000">
                <a:latin typeface="Tahoma" charset="0"/>
                <a:ea typeface="ＭＳ Ｐゴシック" charset="-128"/>
              </a:rPr>
              <a:t>Later Dr. Mansil Matthews Would Take Part In The Fight For Texas</a:t>
            </a:r>
          </a:p>
          <a:p>
            <a:pPr eaLnBrk="1" hangingPunct="1">
              <a:lnSpc>
                <a:spcPct val="90000"/>
              </a:lnSpc>
            </a:pPr>
            <a:r>
              <a:rPr lang="en-US" altLang="x-none" sz="2000">
                <a:latin typeface="Tahoma" charset="0"/>
                <a:ea typeface="ＭＳ Ｐゴシック" charset="-128"/>
              </a:rPr>
              <a:t>He Joined Sam Houston’s Fighters As A Doctor, Administering Medical Aid To Houston When Santa Ana Was Captured at Battle of San Jacinto.</a:t>
            </a:r>
          </a:p>
          <a:p>
            <a:pPr eaLnBrk="1" hangingPunct="1">
              <a:lnSpc>
                <a:spcPct val="90000"/>
              </a:lnSpc>
            </a:pPr>
            <a:r>
              <a:rPr lang="en-US" altLang="x-none" sz="2000">
                <a:latin typeface="Tahoma" charset="0"/>
                <a:ea typeface="ＭＳ Ｐゴシック" charset="-128"/>
              </a:rPr>
              <a:t>Still Later, Matthews Served As Member Of The First Congress Of The Republic Of Texas, October, 1836</a:t>
            </a:r>
          </a:p>
          <a:p>
            <a:pPr eaLnBrk="1" hangingPunct="1">
              <a:lnSpc>
                <a:spcPct val="90000"/>
              </a:lnSpc>
            </a:pPr>
            <a:r>
              <a:rPr lang="en-US" altLang="x-none" sz="2000">
                <a:latin typeface="Tahoma" charset="0"/>
                <a:ea typeface="ＭＳ Ｐゴシック" charset="-128"/>
              </a:rPr>
              <a:t>The Church Was Established In Clarksville, Texas January 17, 1836</a:t>
            </a:r>
          </a:p>
          <a:p>
            <a:pPr eaLnBrk="1" hangingPunct="1">
              <a:lnSpc>
                <a:spcPct val="90000"/>
              </a:lnSpc>
            </a:pPr>
            <a:r>
              <a:rPr lang="en-US" altLang="x-none" sz="2000">
                <a:latin typeface="Tahoma" charset="0"/>
                <a:ea typeface="ＭＳ Ｐゴシック" charset="-128"/>
              </a:rPr>
              <a:t>After A Year The Group Moved South To Nacogdoches County And Planted A Church – 1837</a:t>
            </a:r>
          </a:p>
          <a:p>
            <a:pPr eaLnBrk="1" hangingPunct="1">
              <a:lnSpc>
                <a:spcPct val="90000"/>
              </a:lnSpc>
            </a:pPr>
            <a:r>
              <a:rPr lang="en-US" altLang="x-none" sz="2000">
                <a:latin typeface="Tahoma" charset="0"/>
                <a:ea typeface="ＭＳ Ｐゴシック" charset="-128"/>
              </a:rPr>
              <a:t>Here Joseph Addison Clark Met Hetty DeSpain And Found New Testament Christianity As Well.</a:t>
            </a:r>
          </a:p>
          <a:p>
            <a:pPr eaLnBrk="1" hangingPunct="1">
              <a:lnSpc>
                <a:spcPct val="90000"/>
              </a:lnSpc>
            </a:pPr>
            <a:r>
              <a:rPr lang="en-US" altLang="x-none" sz="2000">
                <a:latin typeface="Tahoma" charset="0"/>
                <a:ea typeface="ＭＳ Ｐゴシック" charset="-128"/>
              </a:rPr>
              <a:t>Dr. Mansil Walter Matthews Died At Paradise, Texas, Apr. 13, 1891, 86yrs., Having Preached The Day He Died</a:t>
            </a:r>
          </a:p>
        </p:txBody>
      </p:sp>
      <p:grpSp>
        <p:nvGrpSpPr>
          <p:cNvPr id="40963" name="Group 4"/>
          <p:cNvGrpSpPr>
            <a:grpSpLocks/>
          </p:cNvGrpSpPr>
          <p:nvPr/>
        </p:nvGrpSpPr>
        <p:grpSpPr bwMode="auto">
          <a:xfrm>
            <a:off x="5791200" y="914400"/>
            <a:ext cx="1676400" cy="3033713"/>
            <a:chOff x="3888" y="1008"/>
            <a:chExt cx="1487" cy="2631"/>
          </a:xfrm>
        </p:grpSpPr>
        <p:pic>
          <p:nvPicPr>
            <p:cNvPr id="40966" name="Picture 5" descr="http://www.therestorationmovement.com/images/MatthewMW01.gif"/>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3888" y="1095"/>
              <a:ext cx="1487"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WordArt 6"/>
            <p:cNvSpPr>
              <a:spLocks noChangeArrowheads="1" noChangeShapeType="1" noTextEdit="1"/>
            </p:cNvSpPr>
            <p:nvPr/>
          </p:nvSpPr>
          <p:spPr bwMode="auto">
            <a:xfrm>
              <a:off x="3948" y="1008"/>
              <a:ext cx="1392" cy="864"/>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Dr. Mansil W. Matthews</a:t>
              </a:r>
            </a:p>
          </p:txBody>
        </p:sp>
        <p:sp>
          <p:nvSpPr>
            <p:cNvPr id="40968" name="WordArt 7"/>
            <p:cNvSpPr>
              <a:spLocks noChangeArrowheads="1" noChangeShapeType="1" noTextEdit="1"/>
            </p:cNvSpPr>
            <p:nvPr/>
          </p:nvSpPr>
          <p:spPr bwMode="auto">
            <a:xfrm>
              <a:off x="3918" y="3063"/>
              <a:ext cx="1410" cy="576"/>
            </a:xfrm>
            <a:prstGeom prst="rect">
              <a:avLst/>
            </a:prstGeom>
          </p:spPr>
          <p:txBody>
            <a:bodyPr wrap="none" fromWordArt="1">
              <a:prstTxWarp prst="textCanDown">
                <a:avLst>
                  <a:gd name="adj" fmla="val 0"/>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1806-1891</a:t>
              </a:r>
            </a:p>
            <a:p>
              <a:pPr algn="ctr"/>
              <a:r>
                <a:rPr lang="en-US" sz="3600" kern="10">
                  <a:ln w="9525">
                    <a:solidFill>
                      <a:srgbClr val="000000"/>
                    </a:solidFill>
                    <a:round/>
                    <a:headEnd/>
                    <a:tailEnd/>
                  </a:ln>
                  <a:solidFill>
                    <a:srgbClr val="000000"/>
                  </a:solidFill>
                  <a:latin typeface="Verdana" charset="0"/>
                  <a:ea typeface="Verdana" charset="0"/>
                  <a:cs typeface="Verdana" charset="0"/>
                </a:rPr>
                <a:t>Buried At</a:t>
              </a:r>
            </a:p>
            <a:p>
              <a:pPr algn="ctr"/>
              <a:r>
                <a:rPr lang="en-US" sz="3600" kern="10">
                  <a:ln w="9525">
                    <a:solidFill>
                      <a:srgbClr val="000000"/>
                    </a:solidFill>
                    <a:round/>
                    <a:headEnd/>
                    <a:tailEnd/>
                  </a:ln>
                  <a:solidFill>
                    <a:srgbClr val="000000"/>
                  </a:solidFill>
                  <a:latin typeface="Verdana" charset="0"/>
                  <a:ea typeface="Verdana" charset="0"/>
                  <a:cs typeface="Verdana" charset="0"/>
                </a:rPr>
                <a:t>Paradise, Texas</a:t>
              </a:r>
            </a:p>
          </p:txBody>
        </p:sp>
      </p:grpSp>
      <p:pic>
        <p:nvPicPr>
          <p:cNvPr id="40964" name="Picture 9" descr="http://www.therestorationmovement.com/images/Matthews_MW_0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143000"/>
            <a:ext cx="131921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5" descr="http://www.therestorationmovement.com/images/Matthews_MW_02a.jpg"/>
          <p:cNvPicPr>
            <a:picLocks noChangeAspect="1" noChangeArrowheads="1"/>
          </p:cNvPicPr>
          <p:nvPr/>
        </p:nvPicPr>
        <p:blipFill>
          <a:blip r:embed="rId4">
            <a:extLst>
              <a:ext uri="{28A0092B-C50C-407E-A947-70E740481C1C}">
                <a14:useLocalDpi xmlns:a14="http://schemas.microsoft.com/office/drawing/2010/main" val="0"/>
              </a:ext>
            </a:extLst>
          </a:blip>
          <a:srcRect l="9590" t="34682" r="6494"/>
          <a:stretch>
            <a:fillRect/>
          </a:stretch>
        </p:blipFill>
        <p:spPr bwMode="auto">
          <a:xfrm>
            <a:off x="5715000" y="4114800"/>
            <a:ext cx="32004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strips(downRight)">
                                      <p:cBhvr>
                                        <p:cTn id="7" dur="500"/>
                                        <p:tgtEl>
                                          <p:spTgt spid="20482"/>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animEffect transition="in" filter="strips(downRight)">
                                      <p:cBhvr>
                                        <p:cTn id="11" dur="500"/>
                                        <p:tgtEl>
                                          <p:spTgt spid="20483">
                                            <p:txEl>
                                              <p:pRg st="0" end="0"/>
                                            </p:txEl>
                                          </p:spTgt>
                                        </p:tgtEl>
                                      </p:cBhvr>
                                    </p:animEffect>
                                  </p:childTnLst>
                                </p:cTn>
                              </p:par>
                            </p:childTnLst>
                          </p:cTn>
                        </p:par>
                        <p:par>
                          <p:cTn id="12" fill="hold" nodeType="afterGroup">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20483">
                                            <p:txEl>
                                              <p:pRg st="1" end="1"/>
                                            </p:txEl>
                                          </p:spTgt>
                                        </p:tgtEl>
                                        <p:attrNameLst>
                                          <p:attrName>style.visibility</p:attrName>
                                        </p:attrNameLst>
                                      </p:cBhvr>
                                      <p:to>
                                        <p:strVal val="visible"/>
                                      </p:to>
                                    </p:set>
                                    <p:animEffect transition="in" filter="strips(downRight)">
                                      <p:cBhvr>
                                        <p:cTn id="15" dur="500"/>
                                        <p:tgtEl>
                                          <p:spTgt spid="20483">
                                            <p:txEl>
                                              <p:pRg st="1" end="1"/>
                                            </p:txEl>
                                          </p:spTgt>
                                        </p:tgtEl>
                                      </p:cBhvr>
                                    </p:animEffect>
                                  </p:childTnLst>
                                </p:cTn>
                              </p:par>
                            </p:childTnLst>
                          </p:cTn>
                        </p:par>
                        <p:par>
                          <p:cTn id="16" fill="hold" nodeType="afterGroup">
                            <p:stCondLst>
                              <p:cond delay="1500"/>
                            </p:stCondLst>
                            <p:childTnLst>
                              <p:par>
                                <p:cTn id="17" presetID="18" presetClass="entr" presetSubtype="6" fill="hold" grpId="0" nodeType="after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Effect transition="in" filter="strips(downRight)">
                                      <p:cBhvr>
                                        <p:cTn id="19" dur="500"/>
                                        <p:tgtEl>
                                          <p:spTgt spid="20483">
                                            <p:txEl>
                                              <p:pRg st="2" end="2"/>
                                            </p:txEl>
                                          </p:spTgt>
                                        </p:tgtEl>
                                      </p:cBhvr>
                                    </p:animEffect>
                                  </p:childTnLst>
                                </p:cTn>
                              </p:par>
                            </p:childTnLst>
                          </p:cTn>
                        </p:par>
                        <p:par>
                          <p:cTn id="20" fill="hold" nodeType="afterGroup">
                            <p:stCondLst>
                              <p:cond delay="2000"/>
                            </p:stCondLst>
                            <p:childTnLst>
                              <p:par>
                                <p:cTn id="21" presetID="18" presetClass="entr" presetSubtype="6" fill="hold" grpId="0" nodeType="afterEffect">
                                  <p:stCondLst>
                                    <p:cond delay="0"/>
                                  </p:stCondLst>
                                  <p:childTnLst>
                                    <p:set>
                                      <p:cBhvr>
                                        <p:cTn id="22" dur="1" fill="hold">
                                          <p:stCondLst>
                                            <p:cond delay="0"/>
                                          </p:stCondLst>
                                        </p:cTn>
                                        <p:tgtEl>
                                          <p:spTgt spid="20483">
                                            <p:txEl>
                                              <p:pRg st="3" end="3"/>
                                            </p:txEl>
                                          </p:spTgt>
                                        </p:tgtEl>
                                        <p:attrNameLst>
                                          <p:attrName>style.visibility</p:attrName>
                                        </p:attrNameLst>
                                      </p:cBhvr>
                                      <p:to>
                                        <p:strVal val="visible"/>
                                      </p:to>
                                    </p:set>
                                    <p:animEffect transition="in" filter="strips(downRight)">
                                      <p:cBhvr>
                                        <p:cTn id="23" dur="500"/>
                                        <p:tgtEl>
                                          <p:spTgt spid="20483">
                                            <p:txEl>
                                              <p:pRg st="3" end="3"/>
                                            </p:txEl>
                                          </p:spTgt>
                                        </p:tgtEl>
                                      </p:cBhvr>
                                    </p:animEffect>
                                  </p:childTnLst>
                                </p:cTn>
                              </p:par>
                            </p:childTnLst>
                          </p:cTn>
                        </p:par>
                        <p:par>
                          <p:cTn id="24" fill="hold" nodeType="afterGroup">
                            <p:stCondLst>
                              <p:cond delay="2500"/>
                            </p:stCondLst>
                            <p:childTnLst>
                              <p:par>
                                <p:cTn id="25" presetID="18" presetClass="entr" presetSubtype="6" fill="hold" grpId="0" nodeType="after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strips(downRight)">
                                      <p:cBhvr>
                                        <p:cTn id="27" dur="500"/>
                                        <p:tgtEl>
                                          <p:spTgt spid="20483">
                                            <p:txEl>
                                              <p:pRg st="4" end="4"/>
                                            </p:txEl>
                                          </p:spTgt>
                                        </p:tgtEl>
                                      </p:cBhvr>
                                    </p:animEffect>
                                  </p:childTnLst>
                                </p:cTn>
                              </p:par>
                            </p:childTnLst>
                          </p:cTn>
                        </p:par>
                        <p:par>
                          <p:cTn id="28" fill="hold" nodeType="afterGroup">
                            <p:stCondLst>
                              <p:cond delay="3000"/>
                            </p:stCondLst>
                            <p:childTnLst>
                              <p:par>
                                <p:cTn id="29" presetID="18" presetClass="entr" presetSubtype="6" fill="hold" grpId="0" nodeType="afterEffect">
                                  <p:stCondLst>
                                    <p:cond delay="0"/>
                                  </p:stCondLst>
                                  <p:childTnLst>
                                    <p:set>
                                      <p:cBhvr>
                                        <p:cTn id="30" dur="1" fill="hold">
                                          <p:stCondLst>
                                            <p:cond delay="0"/>
                                          </p:stCondLst>
                                        </p:cTn>
                                        <p:tgtEl>
                                          <p:spTgt spid="20483">
                                            <p:txEl>
                                              <p:pRg st="5" end="5"/>
                                            </p:txEl>
                                          </p:spTgt>
                                        </p:tgtEl>
                                        <p:attrNameLst>
                                          <p:attrName>style.visibility</p:attrName>
                                        </p:attrNameLst>
                                      </p:cBhvr>
                                      <p:to>
                                        <p:strVal val="visible"/>
                                      </p:to>
                                    </p:set>
                                    <p:animEffect transition="in" filter="strips(downRight)">
                                      <p:cBhvr>
                                        <p:cTn id="31" dur="500"/>
                                        <p:tgtEl>
                                          <p:spTgt spid="20483">
                                            <p:txEl>
                                              <p:pRg st="5" end="5"/>
                                            </p:txEl>
                                          </p:spTgt>
                                        </p:tgtEl>
                                      </p:cBhvr>
                                    </p:animEffect>
                                  </p:childTnLst>
                                </p:cTn>
                              </p:par>
                            </p:childTnLst>
                          </p:cTn>
                        </p:par>
                        <p:par>
                          <p:cTn id="32" fill="hold" nodeType="afterGroup">
                            <p:stCondLst>
                              <p:cond delay="3500"/>
                            </p:stCondLst>
                            <p:childTnLst>
                              <p:par>
                                <p:cTn id="33" presetID="18" presetClass="entr" presetSubtype="6" fill="hold" grpId="0" nodeType="afterEffect">
                                  <p:stCondLst>
                                    <p:cond delay="0"/>
                                  </p:stCondLst>
                                  <p:childTnLst>
                                    <p:set>
                                      <p:cBhvr>
                                        <p:cTn id="34" dur="1" fill="hold">
                                          <p:stCondLst>
                                            <p:cond delay="0"/>
                                          </p:stCondLst>
                                        </p:cTn>
                                        <p:tgtEl>
                                          <p:spTgt spid="20483">
                                            <p:txEl>
                                              <p:pRg st="6" end="6"/>
                                            </p:txEl>
                                          </p:spTgt>
                                        </p:tgtEl>
                                        <p:attrNameLst>
                                          <p:attrName>style.visibility</p:attrName>
                                        </p:attrNameLst>
                                      </p:cBhvr>
                                      <p:to>
                                        <p:strVal val="visible"/>
                                      </p:to>
                                    </p:set>
                                    <p:animEffect transition="in" filter="strips(downRight)">
                                      <p:cBhvr>
                                        <p:cTn id="35"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3" grpId="0" build="p" bldLvl="5"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0"/>
            <a:ext cx="7772400" cy="762000"/>
          </a:xfrm>
        </p:spPr>
        <p:txBody>
          <a:bodyPr/>
          <a:lstStyle/>
          <a:p>
            <a:pPr eaLnBrk="1" hangingPunct="1"/>
            <a:r>
              <a:rPr lang="en-US" altLang="x-none" sz="3600">
                <a:latin typeface="Tahoma" charset="0"/>
                <a:ea typeface="ＭＳ Ｐゴシック" charset="-128"/>
              </a:rPr>
              <a:t>Work Of Joseph &amp; Hetty Clark</a:t>
            </a:r>
          </a:p>
        </p:txBody>
      </p:sp>
      <p:sp>
        <p:nvSpPr>
          <p:cNvPr id="7171" name="Rectangle 3"/>
          <p:cNvSpPr>
            <a:spLocks noGrp="1" noChangeArrowheads="1"/>
          </p:cNvSpPr>
          <p:nvPr>
            <p:ph type="body" idx="1"/>
          </p:nvPr>
        </p:nvSpPr>
        <p:spPr>
          <a:xfrm>
            <a:off x="3048000" y="838200"/>
            <a:ext cx="2667000" cy="6019800"/>
          </a:xfrm>
        </p:spPr>
        <p:txBody>
          <a:bodyPr/>
          <a:lstStyle/>
          <a:p>
            <a:pPr eaLnBrk="1" hangingPunct="1">
              <a:lnSpc>
                <a:spcPct val="90000"/>
              </a:lnSpc>
            </a:pPr>
            <a:r>
              <a:rPr lang="en-US" altLang="x-none" sz="2400">
                <a:latin typeface="Tahoma" charset="0"/>
                <a:ea typeface="ＭＳ Ｐゴシック" charset="-128"/>
              </a:rPr>
              <a:t>Moved To Thorpe Spring And Started The Church Of Christ</a:t>
            </a:r>
          </a:p>
          <a:p>
            <a:pPr eaLnBrk="1" hangingPunct="1">
              <a:lnSpc>
                <a:spcPct val="90000"/>
              </a:lnSpc>
            </a:pPr>
            <a:r>
              <a:rPr lang="en-US" altLang="x-none" sz="2400">
                <a:latin typeface="Tahoma" charset="0"/>
                <a:ea typeface="ＭＳ Ｐゴシック" charset="-128"/>
              </a:rPr>
              <a:t>Had Two Sons, Addison &amp; Randolph</a:t>
            </a:r>
          </a:p>
          <a:p>
            <a:pPr eaLnBrk="1" hangingPunct="1">
              <a:lnSpc>
                <a:spcPct val="90000"/>
              </a:lnSpc>
            </a:pPr>
            <a:r>
              <a:rPr lang="en-US" altLang="x-none" sz="2400">
                <a:latin typeface="Tahoma" charset="0"/>
                <a:ea typeface="ＭＳ Ｐゴシック" charset="-128"/>
              </a:rPr>
              <a:t>Started A School At Thorpe Spring Called AddRan College</a:t>
            </a:r>
          </a:p>
          <a:p>
            <a:pPr eaLnBrk="1" hangingPunct="1">
              <a:lnSpc>
                <a:spcPct val="90000"/>
              </a:lnSpc>
            </a:pPr>
            <a:r>
              <a:rPr lang="en-US" altLang="x-none" sz="2400">
                <a:latin typeface="Tahoma" charset="0"/>
                <a:ea typeface="ＭＳ Ｐゴシック" charset="-128"/>
              </a:rPr>
              <a:t>Later Became Known As Texas Christian University</a:t>
            </a:r>
            <a:endParaRPr lang="en-US" altLang="x-none" sz="2000">
              <a:latin typeface="Tahoma" charset="0"/>
              <a:ea typeface="ＭＳ Ｐゴシック" charset="-128"/>
            </a:endParaRPr>
          </a:p>
        </p:txBody>
      </p:sp>
      <p:grpSp>
        <p:nvGrpSpPr>
          <p:cNvPr id="2" name="Group 4"/>
          <p:cNvGrpSpPr>
            <a:grpSpLocks/>
          </p:cNvGrpSpPr>
          <p:nvPr/>
        </p:nvGrpSpPr>
        <p:grpSpPr bwMode="auto">
          <a:xfrm>
            <a:off x="609600" y="838200"/>
            <a:ext cx="1981200" cy="2967038"/>
            <a:chOff x="384" y="624"/>
            <a:chExt cx="1248" cy="1869"/>
          </a:xfrm>
        </p:grpSpPr>
        <p:pic>
          <p:nvPicPr>
            <p:cNvPr id="41994" name="Picture 5" descr="http://www.therestorationmovement.com/images/ClarkJA_Ligonpi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720"/>
              <a:ext cx="1141" cy="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WordArt 6"/>
            <p:cNvSpPr>
              <a:spLocks noChangeArrowheads="1" noChangeShapeType="1" noTextEdit="1"/>
            </p:cNvSpPr>
            <p:nvPr/>
          </p:nvSpPr>
          <p:spPr bwMode="auto">
            <a:xfrm>
              <a:off x="384" y="624"/>
              <a:ext cx="1248" cy="912"/>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Joseph Addison Clark</a:t>
              </a:r>
            </a:p>
          </p:txBody>
        </p:sp>
        <p:sp>
          <p:nvSpPr>
            <p:cNvPr id="41996" name="WordArt 7"/>
            <p:cNvSpPr>
              <a:spLocks noChangeArrowheads="1" noChangeShapeType="1" noTextEdit="1"/>
            </p:cNvSpPr>
            <p:nvPr/>
          </p:nvSpPr>
          <p:spPr bwMode="auto">
            <a:xfrm>
              <a:off x="654" y="2205"/>
              <a:ext cx="690" cy="288"/>
            </a:xfrm>
            <a:prstGeom prst="rect">
              <a:avLst/>
            </a:prstGeom>
          </p:spPr>
          <p:txBody>
            <a:bodyPr wrap="none" fromWordArt="1">
              <a:prstTxWarp prst="textCanDown">
                <a:avLst>
                  <a:gd name="adj" fmla="val 33333"/>
                </a:avLst>
              </a:prstTxWarp>
            </a:bodyPr>
            <a:lstStyle/>
            <a:p>
              <a:pPr algn="ctr"/>
              <a:r>
                <a:rPr lang="mr-IN" sz="3600" kern="10">
                  <a:ln w="9525">
                    <a:solidFill>
                      <a:srgbClr val="000000"/>
                    </a:solidFill>
                    <a:round/>
                    <a:headEnd/>
                    <a:tailEnd/>
                  </a:ln>
                  <a:solidFill>
                    <a:srgbClr val="000000"/>
                  </a:solidFill>
                  <a:latin typeface="Verdana" charset="0"/>
                  <a:ea typeface="Verdana" charset="0"/>
                  <a:cs typeface="Verdana" charset="0"/>
                </a:rPr>
                <a:t>1815-1901</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grpSp>
        <p:nvGrpSpPr>
          <p:cNvPr id="3" name="Group 8"/>
          <p:cNvGrpSpPr>
            <a:grpSpLocks/>
          </p:cNvGrpSpPr>
          <p:nvPr/>
        </p:nvGrpSpPr>
        <p:grpSpPr bwMode="auto">
          <a:xfrm>
            <a:off x="685800" y="4038600"/>
            <a:ext cx="1981200" cy="2667000"/>
            <a:chOff x="432" y="2640"/>
            <a:chExt cx="1248" cy="1680"/>
          </a:xfrm>
        </p:grpSpPr>
        <p:pic>
          <p:nvPicPr>
            <p:cNvPr id="41991" name="Picture 9" descr="http://www.therestorationmovement.com/images/Clark_Hett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2784"/>
              <a:ext cx="1128" cy="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WordArt 10"/>
            <p:cNvSpPr>
              <a:spLocks noChangeArrowheads="1" noChangeShapeType="1" noTextEdit="1"/>
            </p:cNvSpPr>
            <p:nvPr/>
          </p:nvSpPr>
          <p:spPr bwMode="auto">
            <a:xfrm>
              <a:off x="432" y="2640"/>
              <a:ext cx="1248" cy="432"/>
            </a:xfrm>
            <a:prstGeom prst="rect">
              <a:avLst/>
            </a:prstGeom>
          </p:spPr>
          <p:txBody>
            <a:bodyPr spcFirstLastPara="1" wrap="none" fromWordArt="1">
              <a:prstTxWarp prst="textArchUp">
                <a:avLst>
                  <a:gd name="adj" fmla="val 11741588"/>
                </a:avLst>
              </a:prstTxWarp>
            </a:bodyPr>
            <a:lstStyle/>
            <a:p>
              <a:pPr algn="ctr"/>
              <a:r>
                <a:rPr lang="en-US" sz="3600" kern="10">
                  <a:ln w="9525">
                    <a:solidFill>
                      <a:srgbClr val="000000"/>
                    </a:solidFill>
                    <a:round/>
                    <a:headEnd/>
                    <a:tailEnd/>
                  </a:ln>
                  <a:solidFill>
                    <a:srgbClr val="000000"/>
                  </a:solidFill>
                  <a:latin typeface="Verdana" charset="0"/>
                  <a:ea typeface="Verdana" charset="0"/>
                  <a:cs typeface="Verdana" charset="0"/>
                </a:rPr>
                <a:t>Hetty Clark</a:t>
              </a:r>
            </a:p>
          </p:txBody>
        </p:sp>
        <p:sp>
          <p:nvSpPr>
            <p:cNvPr id="41993" name="WordArt 11"/>
            <p:cNvSpPr>
              <a:spLocks noChangeArrowheads="1" noChangeShapeType="1" noTextEdit="1"/>
            </p:cNvSpPr>
            <p:nvPr/>
          </p:nvSpPr>
          <p:spPr bwMode="auto">
            <a:xfrm>
              <a:off x="672" y="4083"/>
              <a:ext cx="690" cy="237"/>
            </a:xfrm>
            <a:prstGeom prst="rect">
              <a:avLst/>
            </a:prstGeom>
          </p:spPr>
          <p:txBody>
            <a:bodyPr wrap="none" fromWordArt="1">
              <a:prstTxWarp prst="textCanDown">
                <a:avLst>
                  <a:gd name="adj" fmla="val 33333"/>
                </a:avLst>
              </a:prstTxWarp>
            </a:bodyPr>
            <a:lstStyle/>
            <a:p>
              <a:pPr algn="ctr"/>
              <a:r>
                <a:rPr lang="mr-IN" sz="3600" kern="10">
                  <a:ln w="9525">
                    <a:solidFill>
                      <a:srgbClr val="000000"/>
                    </a:solidFill>
                    <a:round/>
                    <a:headEnd/>
                    <a:tailEnd/>
                  </a:ln>
                  <a:solidFill>
                    <a:srgbClr val="000000"/>
                  </a:solidFill>
                  <a:latin typeface="Verdana" charset="0"/>
                  <a:ea typeface="Verdana" charset="0"/>
                  <a:cs typeface="Verdana" charset="0"/>
                </a:rPr>
                <a:t>1824-1924</a:t>
              </a:r>
              <a:endParaRPr lang="en-US" sz="3600" kern="10">
                <a:ln w="9525">
                  <a:solidFill>
                    <a:srgbClr val="000000"/>
                  </a:solidFill>
                  <a:round/>
                  <a:headEnd/>
                  <a:tailEnd/>
                </a:ln>
                <a:solidFill>
                  <a:srgbClr val="000000"/>
                </a:solidFill>
                <a:latin typeface="Verdana" charset="0"/>
                <a:ea typeface="Verdana" charset="0"/>
                <a:cs typeface="Verdana" charset="0"/>
              </a:endParaRPr>
            </a:p>
          </p:txBody>
        </p:sp>
      </p:grpSp>
      <p:pic>
        <p:nvPicPr>
          <p:cNvPr id="7180" name="Picture 12" descr="http://www.therestorationmovement.com/images/ClarkAddi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762000"/>
            <a:ext cx="21717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descr="http://www.therestorationmovement.com/images/addran_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200400"/>
            <a:ext cx="2374900"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strips(downRight)">
                                      <p:cBhvr>
                                        <p:cTn id="7" dur="500"/>
                                        <p:tgtEl>
                                          <p:spTgt spid="7170"/>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trips(downRight)">
                                      <p:cBhvr>
                                        <p:cTn id="11" dur="500"/>
                                        <p:tgtEl>
                                          <p:spTgt spid="2"/>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Right)">
                                      <p:cBhvr>
                                        <p:cTn id="15" dur="500"/>
                                        <p:tgtEl>
                                          <p:spTgt spid="3"/>
                                        </p:tgtEl>
                                      </p:cBhvr>
                                    </p:animEffect>
                                  </p:childTnLst>
                                </p:cTn>
                              </p:par>
                            </p:childTnLst>
                          </p:cTn>
                        </p:par>
                        <p:par>
                          <p:cTn id="16" fill="hold" nodeType="afterGroup">
                            <p:stCondLst>
                              <p:cond delay="1500"/>
                            </p:stCondLst>
                            <p:childTnLst>
                              <p:par>
                                <p:cTn id="17" presetID="18" presetClass="entr" presetSubtype="6" fill="hold" nodeType="afterEffect">
                                  <p:stCondLst>
                                    <p:cond delay="0"/>
                                  </p:stCondLst>
                                  <p:childTnLst>
                                    <p:set>
                                      <p:cBhvr>
                                        <p:cTn id="18" dur="1" fill="hold">
                                          <p:stCondLst>
                                            <p:cond delay="0"/>
                                          </p:stCondLst>
                                        </p:cTn>
                                        <p:tgtEl>
                                          <p:spTgt spid="7180"/>
                                        </p:tgtEl>
                                        <p:attrNameLst>
                                          <p:attrName>style.visibility</p:attrName>
                                        </p:attrNameLst>
                                      </p:cBhvr>
                                      <p:to>
                                        <p:strVal val="visible"/>
                                      </p:to>
                                    </p:set>
                                    <p:animEffect transition="in" filter="strips(downRight)">
                                      <p:cBhvr>
                                        <p:cTn id="19" dur="500"/>
                                        <p:tgtEl>
                                          <p:spTgt spid="7180"/>
                                        </p:tgtEl>
                                      </p:cBhvr>
                                    </p:animEffect>
                                  </p:childTnLst>
                                </p:cTn>
                              </p:par>
                            </p:childTnLst>
                          </p:cTn>
                        </p:par>
                        <p:par>
                          <p:cTn id="20" fill="hold" nodeType="afterGroup">
                            <p:stCondLst>
                              <p:cond delay="2000"/>
                            </p:stCondLst>
                            <p:childTnLst>
                              <p:par>
                                <p:cTn id="21" presetID="18" presetClass="entr" presetSubtype="6" fill="hold" nodeType="afterEffect">
                                  <p:stCondLst>
                                    <p:cond delay="0"/>
                                  </p:stCondLst>
                                  <p:childTnLst>
                                    <p:set>
                                      <p:cBhvr>
                                        <p:cTn id="22" dur="1" fill="hold">
                                          <p:stCondLst>
                                            <p:cond delay="0"/>
                                          </p:stCondLst>
                                        </p:cTn>
                                        <p:tgtEl>
                                          <p:spTgt spid="7181"/>
                                        </p:tgtEl>
                                        <p:attrNameLst>
                                          <p:attrName>style.visibility</p:attrName>
                                        </p:attrNameLst>
                                      </p:cBhvr>
                                      <p:to>
                                        <p:strVal val="visible"/>
                                      </p:to>
                                    </p:set>
                                    <p:animEffect transition="in" filter="strips(downRight)">
                                      <p:cBhvr>
                                        <p:cTn id="23" dur="500"/>
                                        <p:tgtEl>
                                          <p:spTgt spid="7181"/>
                                        </p:tgtEl>
                                      </p:cBhvr>
                                    </p:animEffect>
                                  </p:childTnLst>
                                </p:cTn>
                              </p:par>
                            </p:childTnLst>
                          </p:cTn>
                        </p:par>
                        <p:par>
                          <p:cTn id="24" fill="hold" nodeType="afterGroup">
                            <p:stCondLst>
                              <p:cond delay="2500"/>
                            </p:stCondLst>
                            <p:childTnLst>
                              <p:par>
                                <p:cTn id="25" presetID="18" presetClass="entr" presetSubtype="6" fill="hold" grpId="0" nodeType="afterEffect">
                                  <p:stCondLst>
                                    <p:cond delay="0"/>
                                  </p:stCondLst>
                                  <p:childTnLst>
                                    <p:set>
                                      <p:cBhvr>
                                        <p:cTn id="26" dur="1" fill="hold">
                                          <p:stCondLst>
                                            <p:cond delay="0"/>
                                          </p:stCondLst>
                                        </p:cTn>
                                        <p:tgtEl>
                                          <p:spTgt spid="7171">
                                            <p:txEl>
                                              <p:pRg st="0" end="0"/>
                                            </p:txEl>
                                          </p:spTgt>
                                        </p:tgtEl>
                                        <p:attrNameLst>
                                          <p:attrName>style.visibility</p:attrName>
                                        </p:attrNameLst>
                                      </p:cBhvr>
                                      <p:to>
                                        <p:strVal val="visible"/>
                                      </p:to>
                                    </p:set>
                                    <p:animEffect transition="in" filter="strips(downRight)">
                                      <p:cBhvr>
                                        <p:cTn id="27" dur="500"/>
                                        <p:tgtEl>
                                          <p:spTgt spid="7171">
                                            <p:txEl>
                                              <p:pRg st="0" end="0"/>
                                            </p:txEl>
                                          </p:spTgt>
                                        </p:tgtEl>
                                      </p:cBhvr>
                                    </p:animEffect>
                                  </p:childTnLst>
                                </p:cTn>
                              </p:par>
                            </p:childTnLst>
                          </p:cTn>
                        </p:par>
                        <p:par>
                          <p:cTn id="28" fill="hold" nodeType="afterGroup">
                            <p:stCondLst>
                              <p:cond delay="3000"/>
                            </p:stCondLst>
                            <p:childTnLst>
                              <p:par>
                                <p:cTn id="29" presetID="18" presetClass="entr" presetSubtype="6" fill="hold" grpId="0" nodeType="afterEffect">
                                  <p:stCondLst>
                                    <p:cond delay="0"/>
                                  </p:stCondLst>
                                  <p:childTnLst>
                                    <p:set>
                                      <p:cBhvr>
                                        <p:cTn id="30" dur="1" fill="hold">
                                          <p:stCondLst>
                                            <p:cond delay="0"/>
                                          </p:stCondLst>
                                        </p:cTn>
                                        <p:tgtEl>
                                          <p:spTgt spid="7171">
                                            <p:txEl>
                                              <p:pRg st="1" end="1"/>
                                            </p:txEl>
                                          </p:spTgt>
                                        </p:tgtEl>
                                        <p:attrNameLst>
                                          <p:attrName>style.visibility</p:attrName>
                                        </p:attrNameLst>
                                      </p:cBhvr>
                                      <p:to>
                                        <p:strVal val="visible"/>
                                      </p:to>
                                    </p:set>
                                    <p:animEffect transition="in" filter="strips(downRight)">
                                      <p:cBhvr>
                                        <p:cTn id="31" dur="500"/>
                                        <p:tgtEl>
                                          <p:spTgt spid="7171">
                                            <p:txEl>
                                              <p:pRg st="1" end="1"/>
                                            </p:txEl>
                                          </p:spTgt>
                                        </p:tgtEl>
                                      </p:cBhvr>
                                    </p:animEffect>
                                  </p:childTnLst>
                                </p:cTn>
                              </p:par>
                            </p:childTnLst>
                          </p:cTn>
                        </p:par>
                        <p:par>
                          <p:cTn id="32" fill="hold" nodeType="afterGroup">
                            <p:stCondLst>
                              <p:cond delay="3500"/>
                            </p:stCondLst>
                            <p:childTnLst>
                              <p:par>
                                <p:cTn id="33" presetID="18" presetClass="entr" presetSubtype="6" fill="hold" grpId="0" nodeType="afterEffect">
                                  <p:stCondLst>
                                    <p:cond delay="0"/>
                                  </p:stCondLst>
                                  <p:childTnLst>
                                    <p:set>
                                      <p:cBhvr>
                                        <p:cTn id="34" dur="1" fill="hold">
                                          <p:stCondLst>
                                            <p:cond delay="0"/>
                                          </p:stCondLst>
                                        </p:cTn>
                                        <p:tgtEl>
                                          <p:spTgt spid="7171">
                                            <p:txEl>
                                              <p:pRg st="2" end="2"/>
                                            </p:txEl>
                                          </p:spTgt>
                                        </p:tgtEl>
                                        <p:attrNameLst>
                                          <p:attrName>style.visibility</p:attrName>
                                        </p:attrNameLst>
                                      </p:cBhvr>
                                      <p:to>
                                        <p:strVal val="visible"/>
                                      </p:to>
                                    </p:set>
                                    <p:animEffect transition="in" filter="strips(downRight)">
                                      <p:cBhvr>
                                        <p:cTn id="35" dur="500"/>
                                        <p:tgtEl>
                                          <p:spTgt spid="7171">
                                            <p:txEl>
                                              <p:pRg st="2" end="2"/>
                                            </p:txEl>
                                          </p:spTgt>
                                        </p:tgtEl>
                                      </p:cBhvr>
                                    </p:animEffect>
                                  </p:childTnLst>
                                </p:cTn>
                              </p:par>
                            </p:childTnLst>
                          </p:cTn>
                        </p:par>
                        <p:par>
                          <p:cTn id="36" fill="hold" nodeType="afterGroup">
                            <p:stCondLst>
                              <p:cond delay="4000"/>
                            </p:stCondLst>
                            <p:childTnLst>
                              <p:par>
                                <p:cTn id="37" presetID="18" presetClass="entr" presetSubtype="6" fill="hold" grpId="0" nodeType="afterEffect">
                                  <p:stCondLst>
                                    <p:cond delay="0"/>
                                  </p:stCondLst>
                                  <p:childTnLst>
                                    <p:set>
                                      <p:cBhvr>
                                        <p:cTn id="38" dur="1" fill="hold">
                                          <p:stCondLst>
                                            <p:cond delay="0"/>
                                          </p:stCondLst>
                                        </p:cTn>
                                        <p:tgtEl>
                                          <p:spTgt spid="7171">
                                            <p:txEl>
                                              <p:pRg st="3" end="3"/>
                                            </p:txEl>
                                          </p:spTgt>
                                        </p:tgtEl>
                                        <p:attrNameLst>
                                          <p:attrName>style.visibility</p:attrName>
                                        </p:attrNameLst>
                                      </p:cBhvr>
                                      <p:to>
                                        <p:strVal val="visible"/>
                                      </p:to>
                                    </p:set>
                                    <p:animEffect transition="in" filter="strips(downRight)">
                                      <p:cBhvr>
                                        <p:cTn id="39"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utoUpdateAnimBg="0"/>
      <p:bldP spid="7171" grpId="0" build="p" bldLvl="5"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Addison Clark"/>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4410075" cy="609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5303" name="Picture 7" descr="ClarkRandolph[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81500" y="152400"/>
            <a:ext cx="4762500" cy="594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5306" name="Text Box 10"/>
          <p:cNvSpPr txBox="1">
            <a:spLocks noChangeArrowheads="1"/>
          </p:cNvSpPr>
          <p:nvPr/>
        </p:nvSpPr>
        <p:spPr bwMode="auto">
          <a:xfrm>
            <a:off x="838200" y="6172200"/>
            <a:ext cx="2401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2800" dirty="0"/>
              <a:t>Addison Clark</a:t>
            </a:r>
          </a:p>
        </p:txBody>
      </p:sp>
      <p:sp>
        <p:nvSpPr>
          <p:cNvPr id="55307" name="Text Box 11"/>
          <p:cNvSpPr txBox="1">
            <a:spLocks noChangeArrowheads="1"/>
          </p:cNvSpPr>
          <p:nvPr/>
        </p:nvSpPr>
        <p:spPr bwMode="auto">
          <a:xfrm>
            <a:off x="5318125" y="6288088"/>
            <a:ext cx="21403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400" dirty="0"/>
              <a:t>Randolph Clark</a:t>
            </a:r>
          </a:p>
        </p:txBody>
      </p:sp>
    </p:spTree>
    <p:extLst>
      <p:ext uri="{BB962C8B-B14F-4D97-AF65-F5344CB8AC3E}">
        <p14:creationId xmlns:p14="http://schemas.microsoft.com/office/powerpoint/2010/main" val="1493126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wedge">
                                      <p:cBhvr>
                                        <p:cTn id="7" dur="2000"/>
                                        <p:tgtEl>
                                          <p:spTgt spid="55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306"/>
                                        </p:tgtEl>
                                        <p:attrNameLst>
                                          <p:attrName>style.visibility</p:attrName>
                                        </p:attrNameLst>
                                      </p:cBhvr>
                                      <p:to>
                                        <p:strVal val="visible"/>
                                      </p:to>
                                    </p:set>
                                    <p:animEffect transition="in" filter="dissolve">
                                      <p:cBhvr>
                                        <p:cTn id="12" dur="500"/>
                                        <p:tgtEl>
                                          <p:spTgt spid="553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5303"/>
                                        </p:tgtEl>
                                        <p:attrNameLst>
                                          <p:attrName>style.visibility</p:attrName>
                                        </p:attrNameLst>
                                      </p:cBhvr>
                                      <p:to>
                                        <p:strVal val="visible"/>
                                      </p:to>
                                    </p:set>
                                    <p:animEffect transition="in" filter="wipe(down)">
                                      <p:cBhvr>
                                        <p:cTn id="17" dur="500"/>
                                        <p:tgtEl>
                                          <p:spTgt spid="553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5307"/>
                                        </p:tgtEl>
                                        <p:attrNameLst>
                                          <p:attrName>style.visibility</p:attrName>
                                        </p:attrNameLst>
                                      </p:cBhvr>
                                      <p:to>
                                        <p:strVal val="visible"/>
                                      </p:to>
                                    </p:set>
                                    <p:animEffect transition="in" filter="dissolve">
                                      <p:cBhvr>
                                        <p:cTn id="22" dur="500"/>
                                        <p:tgtEl>
                                          <p:spTgt spid="55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6" grpId="0"/>
      <p:bldP spid="5530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0"/>
            <a:ext cx="7772400" cy="838200"/>
          </a:xfrm>
        </p:spPr>
        <p:txBody>
          <a:bodyPr/>
          <a:lstStyle/>
          <a:p>
            <a:pPr eaLnBrk="1" hangingPunct="1"/>
            <a:r>
              <a:rPr lang="en-US" altLang="x-none" sz="3600">
                <a:latin typeface="Tahoma" charset="0"/>
                <a:ea typeface="ＭＳ Ｐゴシック" charset="-128"/>
              </a:rPr>
              <a:t>Incident At Thorpe Spring</a:t>
            </a:r>
          </a:p>
        </p:txBody>
      </p:sp>
      <p:sp>
        <p:nvSpPr>
          <p:cNvPr id="8195" name="Rectangle 3"/>
          <p:cNvSpPr>
            <a:spLocks noGrp="1" noChangeArrowheads="1"/>
          </p:cNvSpPr>
          <p:nvPr>
            <p:ph type="body" idx="1"/>
          </p:nvPr>
        </p:nvSpPr>
        <p:spPr>
          <a:xfrm>
            <a:off x="685800" y="1066800"/>
            <a:ext cx="8001000" cy="5486400"/>
          </a:xfrm>
        </p:spPr>
        <p:txBody>
          <a:bodyPr/>
          <a:lstStyle/>
          <a:p>
            <a:pPr eaLnBrk="1" hangingPunct="1">
              <a:lnSpc>
                <a:spcPct val="90000"/>
              </a:lnSpc>
            </a:pPr>
            <a:r>
              <a:rPr lang="en-US" altLang="x-none" sz="2000">
                <a:latin typeface="Tahoma" charset="0"/>
                <a:ea typeface="ＭＳ Ｐゴシック" charset="-128"/>
              </a:rPr>
              <a:t>The Instrument Of Music Began Entering Worships Assemblies Around 1860</a:t>
            </a:r>
          </a:p>
          <a:p>
            <a:pPr eaLnBrk="1" hangingPunct="1">
              <a:lnSpc>
                <a:spcPct val="90000"/>
              </a:lnSpc>
            </a:pPr>
            <a:r>
              <a:rPr lang="en-US" altLang="x-none" sz="2000">
                <a:latin typeface="Tahoma" charset="0"/>
                <a:ea typeface="ＭＳ Ｐゴシック" charset="-128"/>
              </a:rPr>
              <a:t>1894, The Sons Of Clark Desired To Bring It In At Thorpe Spring Much To The Strong Reservations Of Joseph Clark</a:t>
            </a:r>
          </a:p>
          <a:p>
            <a:pPr eaLnBrk="1" hangingPunct="1">
              <a:lnSpc>
                <a:spcPct val="90000"/>
              </a:lnSpc>
            </a:pPr>
            <a:r>
              <a:rPr lang="en-US" altLang="x-none" sz="2000">
                <a:latin typeface="Tahoma" charset="0"/>
                <a:ea typeface="ＭＳ Ｐゴシック" charset="-128"/>
              </a:rPr>
              <a:t>Tuesday Night, February 20, 1894, B.B. Sanders, A Minister Who Favored The Instrument Was Involved In A Gospel Meeting.</a:t>
            </a:r>
          </a:p>
          <a:p>
            <a:pPr eaLnBrk="1" hangingPunct="1">
              <a:lnSpc>
                <a:spcPct val="90000"/>
              </a:lnSpc>
            </a:pPr>
            <a:r>
              <a:rPr lang="en-US" altLang="x-none" sz="2000">
                <a:latin typeface="Tahoma" charset="0"/>
                <a:ea typeface="ＭＳ Ｐゴシック" charset="-128"/>
              </a:rPr>
              <a:t>A Petition Was Signed By 139 Members Of The Congregation Saying They Did Not Want It, Even Having The List Read</a:t>
            </a:r>
          </a:p>
          <a:p>
            <a:pPr eaLnBrk="1" hangingPunct="1">
              <a:lnSpc>
                <a:spcPct val="90000"/>
              </a:lnSpc>
            </a:pPr>
            <a:r>
              <a:rPr lang="en-US" altLang="x-none" sz="2000">
                <a:latin typeface="Tahoma" charset="0"/>
                <a:ea typeface="ＭＳ Ｐゴシック" charset="-128"/>
              </a:rPr>
              <a:t>Before Meeting Began Joseph Clark Stood And Prayed A Prayer For Unity</a:t>
            </a:r>
          </a:p>
          <a:p>
            <a:pPr eaLnBrk="1" hangingPunct="1">
              <a:lnSpc>
                <a:spcPct val="90000"/>
              </a:lnSpc>
            </a:pPr>
            <a:r>
              <a:rPr lang="en-US" altLang="x-none" sz="2000">
                <a:latin typeface="Tahoma" charset="0"/>
                <a:ea typeface="ＭＳ Ｐゴシック" charset="-128"/>
              </a:rPr>
              <a:t>As Addison Clark, Directing The Worship, Said The Students Had Been Promised Instruments And They Were Going To Have Them, Turning He Looked At Miss Bertha Mason, The Pianist, And Said, “Play On, Miss Bertha!”</a:t>
            </a:r>
          </a:p>
          <a:p>
            <a:pPr eaLnBrk="1" hangingPunct="1">
              <a:lnSpc>
                <a:spcPct val="90000"/>
              </a:lnSpc>
            </a:pPr>
            <a:r>
              <a:rPr lang="en-US" altLang="x-none" sz="2000">
                <a:latin typeface="Tahoma" charset="0"/>
                <a:ea typeface="ＭＳ Ｐゴシック" charset="-128"/>
              </a:rPr>
              <a:t>When It Was Introduced Brother Clark, Now In His 80s Departed The Assembly With 2/3 Of The Congregation</a:t>
            </a:r>
          </a:p>
          <a:p>
            <a:pPr eaLnBrk="1" hangingPunct="1">
              <a:lnSpc>
                <a:spcPct val="90000"/>
              </a:lnSpc>
            </a:pPr>
            <a:r>
              <a:rPr lang="en-US" altLang="x-none" sz="2000">
                <a:latin typeface="Tahoma" charset="0"/>
                <a:ea typeface="ＭＳ Ｐゴシック" charset="-128"/>
              </a:rPr>
              <a:t>The Church Of Christ Was Re-established Across The Street.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strips(downRight)">
                                      <p:cBhvr>
                                        <p:cTn id="7" dur="500"/>
                                        <p:tgtEl>
                                          <p:spTgt spid="8194"/>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8195">
                                            <p:txEl>
                                              <p:pRg st="0" end="0"/>
                                            </p:txEl>
                                          </p:spTgt>
                                        </p:tgtEl>
                                        <p:attrNameLst>
                                          <p:attrName>style.visibility</p:attrName>
                                        </p:attrNameLst>
                                      </p:cBhvr>
                                      <p:to>
                                        <p:strVal val="visible"/>
                                      </p:to>
                                    </p:set>
                                    <p:animEffect transition="in" filter="strips(downRight)">
                                      <p:cBhvr>
                                        <p:cTn id="11" dur="500"/>
                                        <p:tgtEl>
                                          <p:spTgt spid="8195">
                                            <p:txEl>
                                              <p:pRg st="0" end="0"/>
                                            </p:txEl>
                                          </p:spTgt>
                                        </p:tgtEl>
                                      </p:cBhvr>
                                    </p:animEffect>
                                  </p:childTnLst>
                                </p:cTn>
                              </p:par>
                            </p:childTnLst>
                          </p:cTn>
                        </p:par>
                        <p:par>
                          <p:cTn id="12" fill="hold" nodeType="afterGroup">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8195">
                                            <p:txEl>
                                              <p:pRg st="1" end="1"/>
                                            </p:txEl>
                                          </p:spTgt>
                                        </p:tgtEl>
                                        <p:attrNameLst>
                                          <p:attrName>style.visibility</p:attrName>
                                        </p:attrNameLst>
                                      </p:cBhvr>
                                      <p:to>
                                        <p:strVal val="visible"/>
                                      </p:to>
                                    </p:set>
                                    <p:animEffect transition="in" filter="strips(downRight)">
                                      <p:cBhvr>
                                        <p:cTn id="15" dur="500"/>
                                        <p:tgtEl>
                                          <p:spTgt spid="8195">
                                            <p:txEl>
                                              <p:pRg st="1" end="1"/>
                                            </p:txEl>
                                          </p:spTgt>
                                        </p:tgtEl>
                                      </p:cBhvr>
                                    </p:animEffect>
                                  </p:childTnLst>
                                </p:cTn>
                              </p:par>
                            </p:childTnLst>
                          </p:cTn>
                        </p:par>
                        <p:par>
                          <p:cTn id="16" fill="hold" nodeType="afterGroup">
                            <p:stCondLst>
                              <p:cond delay="1500"/>
                            </p:stCondLst>
                            <p:childTnLst>
                              <p:par>
                                <p:cTn id="17" presetID="18" presetClass="entr" presetSubtype="6" fill="hold" grpId="0" nodeType="after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Effect transition="in" filter="strips(downRight)">
                                      <p:cBhvr>
                                        <p:cTn id="19" dur="500"/>
                                        <p:tgtEl>
                                          <p:spTgt spid="8195">
                                            <p:txEl>
                                              <p:pRg st="2" end="2"/>
                                            </p:txEl>
                                          </p:spTgt>
                                        </p:tgtEl>
                                      </p:cBhvr>
                                    </p:animEffect>
                                  </p:childTnLst>
                                </p:cTn>
                              </p:par>
                            </p:childTnLst>
                          </p:cTn>
                        </p:par>
                        <p:par>
                          <p:cTn id="20" fill="hold" nodeType="afterGroup">
                            <p:stCondLst>
                              <p:cond delay="2000"/>
                            </p:stCondLst>
                            <p:childTnLst>
                              <p:par>
                                <p:cTn id="21" presetID="18" presetClass="entr" presetSubtype="6" fill="hold" grpId="0" nodeType="afterEffect">
                                  <p:stCondLst>
                                    <p:cond delay="0"/>
                                  </p:stCondLst>
                                  <p:childTnLst>
                                    <p:set>
                                      <p:cBhvr>
                                        <p:cTn id="22" dur="1" fill="hold">
                                          <p:stCondLst>
                                            <p:cond delay="0"/>
                                          </p:stCondLst>
                                        </p:cTn>
                                        <p:tgtEl>
                                          <p:spTgt spid="8195">
                                            <p:txEl>
                                              <p:pRg st="3" end="3"/>
                                            </p:txEl>
                                          </p:spTgt>
                                        </p:tgtEl>
                                        <p:attrNameLst>
                                          <p:attrName>style.visibility</p:attrName>
                                        </p:attrNameLst>
                                      </p:cBhvr>
                                      <p:to>
                                        <p:strVal val="visible"/>
                                      </p:to>
                                    </p:set>
                                    <p:animEffect transition="in" filter="strips(downRight)">
                                      <p:cBhvr>
                                        <p:cTn id="23" dur="500"/>
                                        <p:tgtEl>
                                          <p:spTgt spid="8195">
                                            <p:txEl>
                                              <p:pRg st="3" end="3"/>
                                            </p:txEl>
                                          </p:spTgt>
                                        </p:tgtEl>
                                      </p:cBhvr>
                                    </p:animEffect>
                                  </p:childTnLst>
                                </p:cTn>
                              </p:par>
                            </p:childTnLst>
                          </p:cTn>
                        </p:par>
                        <p:par>
                          <p:cTn id="24" fill="hold" nodeType="afterGroup">
                            <p:stCondLst>
                              <p:cond delay="2500"/>
                            </p:stCondLst>
                            <p:childTnLst>
                              <p:par>
                                <p:cTn id="25" presetID="18" presetClass="entr" presetSubtype="6" fill="hold" grpId="0" nodeType="after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Effect transition="in" filter="strips(downRight)">
                                      <p:cBhvr>
                                        <p:cTn id="27" dur="500"/>
                                        <p:tgtEl>
                                          <p:spTgt spid="8195">
                                            <p:txEl>
                                              <p:pRg st="4" end="4"/>
                                            </p:txEl>
                                          </p:spTgt>
                                        </p:tgtEl>
                                      </p:cBhvr>
                                    </p:animEffect>
                                  </p:childTnLst>
                                </p:cTn>
                              </p:par>
                            </p:childTnLst>
                          </p:cTn>
                        </p:par>
                        <p:par>
                          <p:cTn id="28" fill="hold" nodeType="afterGroup">
                            <p:stCondLst>
                              <p:cond delay="3000"/>
                            </p:stCondLst>
                            <p:childTnLst>
                              <p:par>
                                <p:cTn id="29" presetID="18" presetClass="entr" presetSubtype="6" fill="hold" grpId="0" nodeType="afterEffect">
                                  <p:stCondLst>
                                    <p:cond delay="0"/>
                                  </p:stCondLst>
                                  <p:childTnLst>
                                    <p:set>
                                      <p:cBhvr>
                                        <p:cTn id="30" dur="1" fill="hold">
                                          <p:stCondLst>
                                            <p:cond delay="0"/>
                                          </p:stCondLst>
                                        </p:cTn>
                                        <p:tgtEl>
                                          <p:spTgt spid="8195">
                                            <p:txEl>
                                              <p:pRg st="5" end="5"/>
                                            </p:txEl>
                                          </p:spTgt>
                                        </p:tgtEl>
                                        <p:attrNameLst>
                                          <p:attrName>style.visibility</p:attrName>
                                        </p:attrNameLst>
                                      </p:cBhvr>
                                      <p:to>
                                        <p:strVal val="visible"/>
                                      </p:to>
                                    </p:set>
                                    <p:animEffect transition="in" filter="strips(downRight)">
                                      <p:cBhvr>
                                        <p:cTn id="31" dur="500"/>
                                        <p:tgtEl>
                                          <p:spTgt spid="8195">
                                            <p:txEl>
                                              <p:pRg st="5" end="5"/>
                                            </p:txEl>
                                          </p:spTgt>
                                        </p:tgtEl>
                                      </p:cBhvr>
                                    </p:animEffect>
                                  </p:childTnLst>
                                </p:cTn>
                              </p:par>
                            </p:childTnLst>
                          </p:cTn>
                        </p:par>
                        <p:par>
                          <p:cTn id="32" fill="hold" nodeType="afterGroup">
                            <p:stCondLst>
                              <p:cond delay="3500"/>
                            </p:stCondLst>
                            <p:childTnLst>
                              <p:par>
                                <p:cTn id="33" presetID="18" presetClass="entr" presetSubtype="6" fill="hold" grpId="0" nodeType="afterEffect">
                                  <p:stCondLst>
                                    <p:cond delay="0"/>
                                  </p:stCondLst>
                                  <p:childTnLst>
                                    <p:set>
                                      <p:cBhvr>
                                        <p:cTn id="34" dur="1" fill="hold">
                                          <p:stCondLst>
                                            <p:cond delay="0"/>
                                          </p:stCondLst>
                                        </p:cTn>
                                        <p:tgtEl>
                                          <p:spTgt spid="8195">
                                            <p:txEl>
                                              <p:pRg st="6" end="6"/>
                                            </p:txEl>
                                          </p:spTgt>
                                        </p:tgtEl>
                                        <p:attrNameLst>
                                          <p:attrName>style.visibility</p:attrName>
                                        </p:attrNameLst>
                                      </p:cBhvr>
                                      <p:to>
                                        <p:strVal val="visible"/>
                                      </p:to>
                                    </p:set>
                                    <p:animEffect transition="in" filter="strips(downRight)">
                                      <p:cBhvr>
                                        <p:cTn id="35" dur="500"/>
                                        <p:tgtEl>
                                          <p:spTgt spid="8195">
                                            <p:txEl>
                                              <p:pRg st="6" end="6"/>
                                            </p:txEl>
                                          </p:spTgt>
                                        </p:tgtEl>
                                      </p:cBhvr>
                                    </p:animEffect>
                                  </p:childTnLst>
                                </p:cTn>
                              </p:par>
                            </p:childTnLst>
                          </p:cTn>
                        </p:par>
                        <p:par>
                          <p:cTn id="36" fill="hold" nodeType="afterGroup">
                            <p:stCondLst>
                              <p:cond delay="4000"/>
                            </p:stCondLst>
                            <p:childTnLst>
                              <p:par>
                                <p:cTn id="37" presetID="18" presetClass="entr" presetSubtype="6" fill="hold" grpId="0" nodeType="afterEffect">
                                  <p:stCondLst>
                                    <p:cond delay="0"/>
                                  </p:stCondLst>
                                  <p:childTnLst>
                                    <p:set>
                                      <p:cBhvr>
                                        <p:cTn id="38" dur="1" fill="hold">
                                          <p:stCondLst>
                                            <p:cond delay="0"/>
                                          </p:stCondLst>
                                        </p:cTn>
                                        <p:tgtEl>
                                          <p:spTgt spid="8195">
                                            <p:txEl>
                                              <p:pRg st="7" end="7"/>
                                            </p:txEl>
                                          </p:spTgt>
                                        </p:tgtEl>
                                        <p:attrNameLst>
                                          <p:attrName>style.visibility</p:attrName>
                                        </p:attrNameLst>
                                      </p:cBhvr>
                                      <p:to>
                                        <p:strVal val="visible"/>
                                      </p:to>
                                    </p:set>
                                    <p:animEffect transition="in" filter="strips(downRight)">
                                      <p:cBhvr>
                                        <p:cTn id="39" dur="500"/>
                                        <p:tgtEl>
                                          <p:spTgt spid="81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5" grpId="0" build="p" bldLvl="5"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J"/>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175" y="0"/>
            <a:ext cx="438785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7834" name="Picture 10" descr="Joseph A"/>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51350" y="0"/>
            <a:ext cx="469265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62478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diamond(in)">
                                      <p:cBhvr>
                                        <p:cTn id="7" dur="2000"/>
                                        <p:tgtEl>
                                          <p:spTgt spid="77828"/>
                                        </p:tgtEl>
                                      </p:cBhvr>
                                    </p:animEffect>
                                  </p:childTnLst>
                                </p:cTn>
                              </p:par>
                            </p:childTnLst>
                          </p:cTn>
                        </p:par>
                        <p:par>
                          <p:cTn id="8" fill="hold" nodeType="withGroup">
                            <p:stCondLst>
                              <p:cond delay="2000"/>
                            </p:stCondLst>
                            <p:childTnLst>
                              <p:par>
                                <p:cTn id="9" presetID="8" presetClass="entr" presetSubtype="16" fill="hold" nodeType="afterEffect">
                                  <p:stCondLst>
                                    <p:cond delay="0"/>
                                  </p:stCondLst>
                                  <p:childTnLst>
                                    <p:set>
                                      <p:cBhvr>
                                        <p:cTn id="10" dur="1" fill="hold">
                                          <p:stCondLst>
                                            <p:cond delay="0"/>
                                          </p:stCondLst>
                                        </p:cTn>
                                        <p:tgtEl>
                                          <p:spTgt spid="77834"/>
                                        </p:tgtEl>
                                        <p:attrNameLst>
                                          <p:attrName>style.visibility</p:attrName>
                                        </p:attrNameLst>
                                      </p:cBhvr>
                                      <p:to>
                                        <p:strVal val="visible"/>
                                      </p:to>
                                    </p:set>
                                    <p:animEffect transition="in" filter="diamond(in)">
                                      <p:cBhvr>
                                        <p:cTn id="11" dur="2000"/>
                                        <p:tgtEl>
                                          <p:spTgt spid="77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685800" y="76200"/>
            <a:ext cx="7772400" cy="838200"/>
          </a:xfrm>
        </p:spPr>
        <p:txBody>
          <a:bodyPr/>
          <a:lstStyle/>
          <a:p>
            <a:pPr eaLnBrk="1" hangingPunct="1"/>
            <a:r>
              <a:rPr lang="en-US" altLang="x-none" sz="3600">
                <a:latin typeface="Tahoma" charset="0"/>
                <a:ea typeface="ＭＳ Ｐゴシック" charset="-128"/>
              </a:rPr>
              <a:t>The History Of Benjamin Lynn</a:t>
            </a:r>
          </a:p>
        </p:txBody>
      </p:sp>
      <p:sp>
        <p:nvSpPr>
          <p:cNvPr id="17411" name="Text Box 3"/>
          <p:cNvSpPr txBox="1">
            <a:spLocks noChangeArrowheads="1"/>
          </p:cNvSpPr>
          <p:nvPr/>
        </p:nvSpPr>
        <p:spPr bwMode="auto">
          <a:xfrm>
            <a:off x="76200" y="914400"/>
            <a:ext cx="41148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a:spcBef>
                <a:spcPct val="20000"/>
              </a:spcBef>
              <a:buChar char="•"/>
              <a:defRPr sz="3200">
                <a:solidFill>
                  <a:schemeClr val="tx1"/>
                </a:solidFill>
                <a:latin typeface="Times New Roman" charset="0"/>
                <a:ea typeface="ＭＳ Ｐゴシック" charset="-128"/>
              </a:defRPr>
            </a:lvl1pPr>
            <a:lvl2pPr marL="117475" indent="-317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lvl="1" eaLnBrk="1" hangingPunct="1">
              <a:spcBef>
                <a:spcPct val="50000"/>
              </a:spcBef>
              <a:buFont typeface="Wingdings" charset="2"/>
              <a:buChar char="Ø"/>
            </a:pPr>
            <a:r>
              <a:rPr lang="en-US" altLang="x-none" sz="2400">
                <a:solidFill>
                  <a:schemeClr val="tx2"/>
                </a:solidFill>
                <a:latin typeface="Tahoma" charset="0"/>
              </a:rPr>
              <a:t>Seventeen Men Placed Under Him, And He Was Sent To Fort Harrod, Kentucky - 1772</a:t>
            </a:r>
          </a:p>
          <a:p>
            <a:pPr lvl="1" eaLnBrk="1" hangingPunct="1">
              <a:spcBef>
                <a:spcPct val="50000"/>
              </a:spcBef>
              <a:buFont typeface="Wingdings" charset="2"/>
              <a:buChar char="Ø"/>
            </a:pPr>
            <a:r>
              <a:rPr lang="en-US" altLang="x-none" sz="2400">
                <a:solidFill>
                  <a:schemeClr val="tx2"/>
                </a:solidFill>
                <a:latin typeface="Tahoma" charset="0"/>
              </a:rPr>
              <a:t>During Revolution Helped The Settlers At Ft. Harrodsburg Against The Indians</a:t>
            </a:r>
          </a:p>
          <a:p>
            <a:pPr lvl="1" eaLnBrk="1" hangingPunct="1">
              <a:spcBef>
                <a:spcPct val="50000"/>
              </a:spcBef>
              <a:buFont typeface="Wingdings" charset="2"/>
              <a:buChar char="Ø"/>
            </a:pPr>
            <a:r>
              <a:rPr lang="en-US" altLang="x-none" sz="2400">
                <a:solidFill>
                  <a:schemeClr val="tx2"/>
                </a:solidFill>
                <a:latin typeface="Tahoma" charset="0"/>
              </a:rPr>
              <a:t>1779 Married Hannah Soverigns, Then Learned To Read – His Text Was The Bible At Harrod’s Station</a:t>
            </a:r>
          </a:p>
          <a:p>
            <a:pPr lvl="1" eaLnBrk="1" hangingPunct="1">
              <a:spcBef>
                <a:spcPct val="50000"/>
              </a:spcBef>
              <a:buFont typeface="Wingdings" charset="2"/>
              <a:buChar char="Ø"/>
            </a:pPr>
            <a:r>
              <a:rPr lang="en-US" altLang="x-none" sz="2400">
                <a:solidFill>
                  <a:schemeClr val="tx2"/>
                </a:solidFill>
                <a:latin typeface="Tahoma" charset="0"/>
              </a:rPr>
              <a:t>To Bardstown, KY, In 1780</a:t>
            </a:r>
          </a:p>
        </p:txBody>
      </p:sp>
      <p:grpSp>
        <p:nvGrpSpPr>
          <p:cNvPr id="18435" name="Group 4"/>
          <p:cNvGrpSpPr>
            <a:grpSpLocks/>
          </p:cNvGrpSpPr>
          <p:nvPr/>
        </p:nvGrpSpPr>
        <p:grpSpPr bwMode="auto">
          <a:xfrm>
            <a:off x="4191000" y="1143000"/>
            <a:ext cx="4668838" cy="5410200"/>
            <a:chOff x="3024" y="720"/>
            <a:chExt cx="2557" cy="2976"/>
          </a:xfrm>
        </p:grpSpPr>
        <p:pic>
          <p:nvPicPr>
            <p:cNvPr id="18436" name="Picture 5" descr="Click here for a larger version of the picture">
              <a:hlinkClick r:id="rId3"/>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3066" y="1223"/>
              <a:ext cx="2515" cy="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WordArt 6" descr="White marble"/>
            <p:cNvSpPr>
              <a:spLocks noChangeArrowheads="1" noChangeShapeType="1" noTextEdit="1"/>
            </p:cNvSpPr>
            <p:nvPr/>
          </p:nvSpPr>
          <p:spPr bwMode="auto">
            <a:xfrm>
              <a:off x="3024" y="720"/>
              <a:ext cx="2547" cy="2976"/>
            </a:xfrm>
            <a:prstGeom prst="rect">
              <a:avLst/>
            </a:prstGeom>
          </p:spPr>
          <p:txBody>
            <a:bodyPr wrap="none" fromWordArt="1">
              <a:prstTxWarp prst="textPlain">
                <a:avLst>
                  <a:gd name="adj" fmla="val 50000"/>
                </a:avLst>
              </a:prstTxWarp>
              <a:scene3d>
                <a:camera prst="legacyObliqueRight"/>
                <a:lightRig rig="legacyHarsh3" dir="t"/>
              </a:scene3d>
              <a:sp3d extrusionH="100000" contourW="12700" prstMaterial="legacyMatte">
                <a:extrusionClr>
                  <a:srgbClr val="663300"/>
                </a:extrusionClr>
                <a:contourClr>
                  <a:srgbClr val="FFFFFF"/>
                </a:contourClr>
              </a:sp3d>
            </a:bodyPr>
            <a:lstStyle/>
            <a:p>
              <a:pPr algn="ctr"/>
              <a:r>
                <a:rPr lang="en-US" sz="3600" kern="10">
                  <a:ln w="9525">
                    <a:round/>
                    <a:headEnd/>
                    <a:tailEnd/>
                  </a:ln>
                  <a:blipFill dpi="0" rotWithShape="0">
                    <a:blip r:embed="rId5"/>
                    <a:srcRect/>
                    <a:tile tx="0" ty="0" sx="100000" sy="100000" flip="none" algn="tl"/>
                  </a:blipFill>
                  <a:latin typeface="Arial Black" charset="0"/>
                  <a:ea typeface="Arial Black" charset="0"/>
                  <a:cs typeface="Arial Black" charset="0"/>
                </a:rPr>
                <a:t>Ft. Harrod</a:t>
              </a:r>
            </a:p>
            <a:p>
              <a:pPr algn="ctr"/>
              <a:endParaRPr lang="en-US" sz="3600" kern="10">
                <a:ln w="9525">
                  <a:round/>
                  <a:headEnd/>
                  <a:tailEnd/>
                </a:ln>
                <a:blipFill dpi="0" rotWithShape="0">
                  <a:blip r:embed="rId5"/>
                  <a:srcRect/>
                  <a:tile tx="0" ty="0" sx="100000" sy="100000" flip="none" algn="tl"/>
                </a:blipFill>
                <a:latin typeface="Arial Black" charset="0"/>
                <a:ea typeface="Arial Black" charset="0"/>
                <a:cs typeface="Arial Black" charset="0"/>
              </a:endParaRPr>
            </a:p>
            <a:p>
              <a:pPr algn="ctr"/>
              <a:endParaRPr lang="en-US" sz="3600" kern="10">
                <a:ln w="9525">
                  <a:round/>
                  <a:headEnd/>
                  <a:tailEnd/>
                </a:ln>
                <a:blipFill dpi="0" rotWithShape="0">
                  <a:blip r:embed="rId5"/>
                  <a:srcRect/>
                  <a:tile tx="0" ty="0" sx="100000" sy="100000" flip="none" algn="tl"/>
                </a:blipFill>
                <a:latin typeface="Arial Black" charset="0"/>
                <a:ea typeface="Arial Black" charset="0"/>
                <a:cs typeface="Arial Black" charset="0"/>
              </a:endParaRPr>
            </a:p>
            <a:p>
              <a:pPr algn="ctr"/>
              <a:r>
                <a:rPr lang="en-US" sz="3600" kern="10">
                  <a:ln w="9525">
                    <a:round/>
                    <a:headEnd/>
                    <a:tailEnd/>
                  </a:ln>
                  <a:blipFill dpi="0" rotWithShape="0">
                    <a:blip r:embed="rId5"/>
                    <a:srcRect/>
                    <a:tile tx="0" ty="0" sx="100000" sy="100000" flip="none" algn="tl"/>
                  </a:blipFill>
                  <a:latin typeface="Arial Black" charset="0"/>
                  <a:ea typeface="Arial Black" charset="0"/>
                  <a:cs typeface="Arial Black" charset="0"/>
                </a:rPr>
                <a:t>Harrodsburg, Kentucky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strips(downRight)">
                                      <p:cBhvr>
                                        <p:cTn id="7" dur="500"/>
                                        <p:tgtEl>
                                          <p:spTgt spid="17410"/>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Effect transition="in" filter="strips(downRight)">
                                      <p:cBhvr>
                                        <p:cTn id="11" dur="500"/>
                                        <p:tgtEl>
                                          <p:spTgt spid="17411">
                                            <p:txEl>
                                              <p:pRg st="0" end="0"/>
                                            </p:txEl>
                                          </p:spTgt>
                                        </p:tgtEl>
                                      </p:cBhvr>
                                    </p:animEffect>
                                  </p:childTnLst>
                                </p:cTn>
                              </p:par>
                            </p:childTnLst>
                          </p:cTn>
                        </p:par>
                        <p:par>
                          <p:cTn id="12" fill="hold" nodeType="afterGroup">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17411">
                                            <p:txEl>
                                              <p:pRg st="1" end="1"/>
                                            </p:txEl>
                                          </p:spTgt>
                                        </p:tgtEl>
                                        <p:attrNameLst>
                                          <p:attrName>style.visibility</p:attrName>
                                        </p:attrNameLst>
                                      </p:cBhvr>
                                      <p:to>
                                        <p:strVal val="visible"/>
                                      </p:to>
                                    </p:set>
                                    <p:animEffect transition="in" filter="strips(downRight)">
                                      <p:cBhvr>
                                        <p:cTn id="15" dur="500"/>
                                        <p:tgtEl>
                                          <p:spTgt spid="17411">
                                            <p:txEl>
                                              <p:pRg st="1" end="1"/>
                                            </p:txEl>
                                          </p:spTgt>
                                        </p:tgtEl>
                                      </p:cBhvr>
                                    </p:animEffect>
                                  </p:childTnLst>
                                </p:cTn>
                              </p:par>
                            </p:childTnLst>
                          </p:cTn>
                        </p:par>
                        <p:par>
                          <p:cTn id="16" fill="hold" nodeType="afterGroup">
                            <p:stCondLst>
                              <p:cond delay="1500"/>
                            </p:stCondLst>
                            <p:childTnLst>
                              <p:par>
                                <p:cTn id="17" presetID="18" presetClass="entr" presetSubtype="6" fill="hold" grpId="0" nodeType="after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Effect transition="in" filter="strips(downRight)">
                                      <p:cBhvr>
                                        <p:cTn id="19" dur="500"/>
                                        <p:tgtEl>
                                          <p:spTgt spid="17411">
                                            <p:txEl>
                                              <p:pRg st="2" end="2"/>
                                            </p:txEl>
                                          </p:spTgt>
                                        </p:tgtEl>
                                      </p:cBhvr>
                                    </p:animEffect>
                                  </p:childTnLst>
                                </p:cTn>
                              </p:par>
                            </p:childTnLst>
                          </p:cTn>
                        </p:par>
                        <p:par>
                          <p:cTn id="20" fill="hold" nodeType="afterGroup">
                            <p:stCondLst>
                              <p:cond delay="2000"/>
                            </p:stCondLst>
                            <p:childTnLst>
                              <p:par>
                                <p:cTn id="21" presetID="18" presetClass="entr" presetSubtype="6" fill="hold" grpId="0" nodeType="afterEffect">
                                  <p:stCondLst>
                                    <p:cond delay="0"/>
                                  </p:stCondLst>
                                  <p:childTnLst>
                                    <p:set>
                                      <p:cBhvr>
                                        <p:cTn id="22" dur="1" fill="hold">
                                          <p:stCondLst>
                                            <p:cond delay="0"/>
                                          </p:stCondLst>
                                        </p:cTn>
                                        <p:tgtEl>
                                          <p:spTgt spid="17411">
                                            <p:txEl>
                                              <p:pRg st="3" end="3"/>
                                            </p:txEl>
                                          </p:spTgt>
                                        </p:tgtEl>
                                        <p:attrNameLst>
                                          <p:attrName>style.visibility</p:attrName>
                                        </p:attrNameLst>
                                      </p:cBhvr>
                                      <p:to>
                                        <p:strVal val="visible"/>
                                      </p:to>
                                    </p:set>
                                    <p:animEffect transition="in" filter="strips(downRight)">
                                      <p:cBhvr>
                                        <p:cTn id="23" dur="500"/>
                                        <p:tgtEl>
                                          <p:spTgt spid="17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P spid="17411" grpId="0" build="p" bldLvl="2"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Add-Ran College Site  2"/>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38100"/>
            <a:ext cx="9144000" cy="6819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912190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wipe(down)">
                                      <p:cBhvr>
                                        <p:cTn id="7"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Texas Christian University"/>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6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092418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diamond(in)">
                                      <p:cBhvr>
                                        <p:cTn id="7" dur="20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5" name="Picture 7" descr="Carroll Kendrick2"/>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304800"/>
            <a:ext cx="4495800" cy="632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8379" name="Picture 11" descr="C"/>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45013" y="0"/>
            <a:ext cx="469582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437022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58375"/>
                                        </p:tgtEl>
                                        <p:attrNameLst>
                                          <p:attrName>style.visibility</p:attrName>
                                        </p:attrNameLst>
                                      </p:cBhvr>
                                      <p:to>
                                        <p:strVal val="visible"/>
                                      </p:to>
                                    </p:set>
                                    <p:animEffect transition="in" filter="diamond(in)">
                                      <p:cBhvr>
                                        <p:cTn id="7" dur="2000"/>
                                        <p:tgtEl>
                                          <p:spTgt spid="58375"/>
                                        </p:tgtEl>
                                      </p:cBhvr>
                                    </p:animEffect>
                                  </p:childTnLst>
                                </p:cTn>
                              </p:par>
                            </p:childTnLst>
                          </p:cTn>
                        </p:par>
                        <p:par>
                          <p:cTn id="8" fill="hold" nodeType="with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58379"/>
                                        </p:tgtEl>
                                        <p:attrNameLst>
                                          <p:attrName>style.visibility</p:attrName>
                                        </p:attrNameLst>
                                      </p:cBhvr>
                                      <p:to>
                                        <p:strVal val="visible"/>
                                      </p:to>
                                    </p:set>
                                    <p:animEffect transition="in" filter="fade">
                                      <p:cBhvr>
                                        <p:cTn id="11" dur="2000"/>
                                        <p:tgtEl>
                                          <p:spTgt spid="58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100_594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75"/>
            <a:ext cx="9144000" cy="6858000"/>
          </a:xfrm>
          <a:noFill/>
        </p:spPr>
      </p:pic>
      <p:sp>
        <p:nvSpPr>
          <p:cNvPr id="20482" name="TextBox 2"/>
          <p:cNvSpPr txBox="1">
            <a:spLocks noChangeArrowheads="1"/>
          </p:cNvSpPr>
          <p:nvPr/>
        </p:nvSpPr>
        <p:spPr bwMode="auto">
          <a:xfrm>
            <a:off x="533400" y="4876800"/>
            <a:ext cx="8153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a:spcBef>
                <a:spcPct val="20000"/>
              </a:spcBef>
              <a:buChar char="•"/>
              <a:defRPr sz="3200">
                <a:solidFill>
                  <a:schemeClr val="tx1"/>
                </a:solidFill>
                <a:latin typeface="Times New Roman" charset="0"/>
                <a:ea typeface="ＭＳ Ｐゴシック" charset="-128"/>
              </a:defRPr>
            </a:lvl1pPr>
            <a:lvl2pPr>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marL="0" lvl="1" eaLnBrk="1" hangingPunct="1">
              <a:spcBef>
                <a:spcPct val="0"/>
              </a:spcBef>
              <a:buFontTx/>
              <a:buNone/>
            </a:pPr>
            <a:r>
              <a:rPr lang="en-US" altLang="x-none" b="1">
                <a:solidFill>
                  <a:schemeClr val="bg1"/>
                </a:solidFill>
                <a:latin typeface="Tahoma" charset="0"/>
              </a:rPr>
              <a:t>1782 Lynn Formed A Separate Baptist Group - Baptized Seven People In Nolin Creek, Believed To Be The First Baptisms In Kentucky</a:t>
            </a:r>
            <a:endParaRPr lang="en-US" altLang="x-none"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randombar(horizontal)">
                                      <p:cBhvr>
                                        <p:cTn id="7"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00_5951"/>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4925" y="-152400"/>
            <a:ext cx="5256213" cy="7010400"/>
          </a:xfrm>
          <a:noFill/>
        </p:spPr>
      </p:pic>
      <p:pic>
        <p:nvPicPr>
          <p:cNvPr id="7179" name="Picture 11" descr="100_5948"/>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371600" y="0"/>
            <a:ext cx="7772400" cy="58293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diamond(in)">
                                      <p:cBhvr>
                                        <p:cTn id="7" dur="20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7179"/>
                                        </p:tgtEl>
                                        <p:attrNameLst>
                                          <p:attrName>style.visibility</p:attrName>
                                        </p:attrNameLst>
                                      </p:cBhvr>
                                      <p:to>
                                        <p:strVal val="visible"/>
                                      </p:to>
                                    </p:set>
                                    <p:anim calcmode="lin" valueType="num">
                                      <p:cBhvr>
                                        <p:cTn id="12" dur="500" fill="hold"/>
                                        <p:tgtEl>
                                          <p:spTgt spid="7179"/>
                                        </p:tgtEl>
                                        <p:attrNameLst>
                                          <p:attrName>ppt_w</p:attrName>
                                        </p:attrNameLst>
                                      </p:cBhvr>
                                      <p:tavLst>
                                        <p:tav tm="0">
                                          <p:val>
                                            <p:fltVal val="0"/>
                                          </p:val>
                                        </p:tav>
                                        <p:tav tm="100000">
                                          <p:val>
                                            <p:strVal val="#ppt_w"/>
                                          </p:val>
                                        </p:tav>
                                      </p:tavLst>
                                    </p:anim>
                                    <p:anim calcmode="lin" valueType="num">
                                      <p:cBhvr>
                                        <p:cTn id="13" dur="500" fill="hold"/>
                                        <p:tgtEl>
                                          <p:spTgt spid="717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Nolynn Church 2"/>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6781800" cy="3513138"/>
          </a:xfrm>
          <a:noFill/>
        </p:spPr>
      </p:pic>
      <p:pic>
        <p:nvPicPr>
          <p:cNvPr id="37895" name="Picture 7" descr="Nolin Lake 2"/>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743200" y="2303463"/>
            <a:ext cx="6096000" cy="456247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diamond(in)">
                                      <p:cBhvr>
                                        <p:cTn id="7" dur="2000"/>
                                        <p:tgtEl>
                                          <p:spTgt spid="37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7895"/>
                                        </p:tgtEl>
                                        <p:attrNameLst>
                                          <p:attrName>style.visibility</p:attrName>
                                        </p:attrNameLst>
                                      </p:cBhvr>
                                      <p:to>
                                        <p:strVal val="visible"/>
                                      </p:to>
                                    </p:set>
                                    <p:animEffect transition="in" filter="fade">
                                      <p:cBhvr>
                                        <p:cTn id="12" dur="2000"/>
                                        <p:tgtEl>
                                          <p:spTgt spid="3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Stone's Statement On Baptist"/>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0" y="3200400"/>
            <a:ext cx="9144000" cy="3656013"/>
          </a:xfrm>
          <a:noFill/>
        </p:spPr>
      </p:pic>
      <p:graphicFrame>
        <p:nvGraphicFramePr>
          <p:cNvPr id="22531" name="Object 3"/>
          <p:cNvGraphicFramePr>
            <a:graphicFrameLocks noChangeAspect="1"/>
          </p:cNvGraphicFramePr>
          <p:nvPr/>
        </p:nvGraphicFramePr>
        <p:xfrm>
          <a:off x="0" y="0"/>
          <a:ext cx="1814513" cy="2914650"/>
        </p:xfrm>
        <a:graphic>
          <a:graphicData uri="http://schemas.openxmlformats.org/presentationml/2006/ole">
            <mc:AlternateContent xmlns:mc="http://schemas.openxmlformats.org/markup-compatibility/2006">
              <mc:Choice xmlns:v="urn:schemas-microsoft-com:vml" Requires="v">
                <p:oleObj spid="_x0000_s26630" name="Photo Editor Photo" r:id="rId5" imgW="3191320" imgH="5125165" progId="MSPhotoEd.3">
                  <p:embed/>
                </p:oleObj>
              </mc:Choice>
              <mc:Fallback>
                <p:oleObj name="Photo Editor Photo" r:id="rId5" imgW="3191320" imgH="5125165"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814513"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 name="Text Placeholder 5"/>
          <p:cNvSpPr>
            <a:spLocks noGrp="1"/>
          </p:cNvSpPr>
          <p:nvPr>
            <p:ph type="body" sz="half" idx="1"/>
          </p:nvPr>
        </p:nvSpPr>
        <p:spPr>
          <a:xfrm>
            <a:off x="1752600" y="0"/>
            <a:ext cx="7391400" cy="3352800"/>
          </a:xfrm>
        </p:spPr>
        <p:txBody>
          <a:bodyPr/>
          <a:lstStyle/>
          <a:p>
            <a:pPr eaLnBrk="1" hangingPunct="1">
              <a:buFont typeface="Wingdings" charset="2"/>
              <a:buNone/>
            </a:pPr>
            <a:r>
              <a:rPr lang="en-US" altLang="x-none">
                <a:latin typeface="Tahoma" charset="0"/>
                <a:ea typeface="ＭＳ Ｐゴシック" charset="-128"/>
              </a:rPr>
              <a:t>In 1805 Lynn learned of Barton Stone and his work at Cane Ridge.</a:t>
            </a:r>
          </a:p>
          <a:p>
            <a:pPr eaLnBrk="1" hangingPunct="1">
              <a:buFont typeface="Wingdings" charset="2"/>
              <a:buNone/>
            </a:pPr>
            <a:r>
              <a:rPr lang="en-US" altLang="x-none" sz="2800">
                <a:latin typeface="Tahoma" charset="0"/>
                <a:ea typeface="ＭＳ Ｐゴシック" charset="-128"/>
              </a:rPr>
              <a:t>   i.   Stone was immersing and he was </a:t>
            </a:r>
            <a:br>
              <a:rPr lang="en-US" altLang="x-none" sz="2800">
                <a:latin typeface="Tahoma" charset="0"/>
                <a:ea typeface="ＭＳ Ｐゴシック" charset="-128"/>
              </a:rPr>
            </a:br>
            <a:r>
              <a:rPr lang="en-US" altLang="x-none" sz="2800">
                <a:latin typeface="Tahoma" charset="0"/>
                <a:ea typeface="ＭＳ Ｐゴシック" charset="-128"/>
              </a:rPr>
              <a:t>     not a Baptist.</a:t>
            </a:r>
          </a:p>
          <a:p>
            <a:pPr eaLnBrk="1" hangingPunct="1">
              <a:buFont typeface="Wingdings" charset="2"/>
              <a:buNone/>
            </a:pPr>
            <a:r>
              <a:rPr lang="en-US" altLang="x-none" sz="2800">
                <a:latin typeface="Tahoma" charset="0"/>
                <a:ea typeface="ＭＳ Ｐゴシック" charset="-128"/>
              </a:rPr>
              <a:t>   ii.  Lynn traveled to Cane Ridge at         </a:t>
            </a:r>
            <a:br>
              <a:rPr lang="en-US" altLang="x-none" sz="2800">
                <a:latin typeface="Tahoma" charset="0"/>
                <a:ea typeface="ＭＳ Ｐゴシック" charset="-128"/>
              </a:rPr>
            </a:br>
            <a:r>
              <a:rPr lang="en-US" altLang="x-none" sz="2800">
                <a:latin typeface="Tahoma" charset="0"/>
                <a:ea typeface="ＭＳ Ｐゴシック" charset="-128"/>
              </a:rPr>
              <a:t>     Stone baptized him.</a:t>
            </a:r>
          </a:p>
          <a:p>
            <a:pPr eaLnBrk="1" hangingPunct="1">
              <a:buFont typeface="Wingdings" charset="2"/>
              <a:buNone/>
            </a:pPr>
            <a:r>
              <a:rPr lang="en-US" altLang="x-none" sz="2800">
                <a:latin typeface="Tahoma" charset="0"/>
                <a:ea typeface="ＭＳ Ｐゴシック" charset="-128"/>
              </a:rPr>
              <a:t>  iii. B.F. Hall reflected in his journal.</a:t>
            </a:r>
          </a:p>
          <a:p>
            <a:endParaRPr lang="en-US" altLang="x-none">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2000"/>
                                        <p:tgtEl>
                                          <p:spTgt spid="225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2000"/>
                                        <p:tgtEl>
                                          <p:spTgt spid="6">
                                            <p:txEl>
                                              <p:pRg st="1" end="1"/>
                                            </p:txEl>
                                          </p:spTgt>
                                        </p:tgtEl>
                                      </p:cBhvr>
                                    </p:animEffect>
                                  </p:childTnLst>
                                </p:cTn>
                              </p:par>
                            </p:childTnLst>
                          </p:cTn>
                        </p:par>
                        <p:par>
                          <p:cTn id="15" fill="hold" nodeType="afterGroup">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2000"/>
                                        <p:tgtEl>
                                          <p:spTgt spid="6">
                                            <p:txEl>
                                              <p:pRg st="2" end="2"/>
                                            </p:txEl>
                                          </p:spTgt>
                                        </p:tgtEl>
                                      </p:cBhvr>
                                    </p:animEffect>
                                  </p:childTnLst>
                                </p:cTn>
                              </p:par>
                            </p:childTnLst>
                          </p:cTn>
                        </p:par>
                        <p:par>
                          <p:cTn id="19" fill="hold" nodeType="afterGroup">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2000"/>
                                        <p:tgtEl>
                                          <p:spTgt spid="6">
                                            <p:txEl>
                                              <p:pRg st="3" end="3"/>
                                            </p:txEl>
                                          </p:spTgt>
                                        </p:tgtEl>
                                      </p:cBhvr>
                                    </p:animEffect>
                                  </p:childTnLst>
                                </p:cTn>
                              </p:par>
                            </p:childTnLst>
                          </p:cTn>
                        </p:par>
                        <p:par>
                          <p:cTn id="23" fill="hold" nodeType="afterGroup">
                            <p:stCondLst>
                              <p:cond delay="8000"/>
                            </p:stCondLst>
                            <p:childTnLst>
                              <p:par>
                                <p:cTn id="24" presetID="14" presetClass="entr" presetSubtype="10" fill="hold" nodeType="afterEffect">
                                  <p:stCondLst>
                                    <p:cond delay="0"/>
                                  </p:stCondLst>
                                  <p:childTnLst>
                                    <p:set>
                                      <p:cBhvr>
                                        <p:cTn id="25" dur="1" fill="hold">
                                          <p:stCondLst>
                                            <p:cond delay="0"/>
                                          </p:stCondLst>
                                        </p:cTn>
                                        <p:tgtEl>
                                          <p:spTgt spid="6149"/>
                                        </p:tgtEl>
                                        <p:attrNameLst>
                                          <p:attrName>style.visibility</p:attrName>
                                        </p:attrNameLst>
                                      </p:cBhvr>
                                      <p:to>
                                        <p:strVal val="visible"/>
                                      </p:to>
                                    </p:set>
                                    <p:animEffect transition="in" filter="randombar(horizontal)">
                                      <p:cBhvr>
                                        <p:cTn id="26"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8" name="Rectangle 8"/>
          <p:cNvSpPr>
            <a:spLocks noChangeArrowheads="1"/>
          </p:cNvSpPr>
          <p:nvPr/>
        </p:nvSpPr>
        <p:spPr bwMode="auto">
          <a:xfrm>
            <a:off x="533400" y="1560513"/>
            <a:ext cx="8001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defTabSz="119063">
              <a:spcBef>
                <a:spcPct val="20000"/>
              </a:spcBef>
              <a:buChar char="•"/>
              <a:defRPr sz="3200">
                <a:solidFill>
                  <a:schemeClr val="tx1"/>
                </a:solidFill>
                <a:latin typeface="Times New Roman" charset="0"/>
                <a:ea typeface="ＭＳ Ｐゴシック" charset="-128"/>
              </a:defRPr>
            </a:lvl1pPr>
            <a:lvl2pPr marL="37931725" indent="-37474525" defTabSz="119063">
              <a:spcBef>
                <a:spcPct val="20000"/>
              </a:spcBef>
              <a:buChar char="–"/>
              <a:defRPr sz="2800">
                <a:solidFill>
                  <a:schemeClr val="tx1"/>
                </a:solidFill>
                <a:latin typeface="Times New Roman" charset="0"/>
                <a:ea typeface="ＭＳ Ｐゴシック" charset="-128"/>
              </a:defRPr>
            </a:lvl2pPr>
            <a:lvl3pPr marL="1143000" indent="-228600" defTabSz="119063">
              <a:spcBef>
                <a:spcPct val="20000"/>
              </a:spcBef>
              <a:buChar char="•"/>
              <a:defRPr sz="2400">
                <a:solidFill>
                  <a:schemeClr val="tx1"/>
                </a:solidFill>
                <a:latin typeface="Times New Roman" charset="0"/>
                <a:ea typeface="ＭＳ Ｐゴシック" charset="-128"/>
              </a:defRPr>
            </a:lvl3pPr>
            <a:lvl4pPr marL="1600200" indent="-228600" defTabSz="119063">
              <a:spcBef>
                <a:spcPct val="20000"/>
              </a:spcBef>
              <a:buChar char="–"/>
              <a:defRPr sz="2000">
                <a:solidFill>
                  <a:schemeClr val="tx1"/>
                </a:solidFill>
                <a:latin typeface="Times New Roman" charset="0"/>
                <a:ea typeface="ＭＳ Ｐゴシック" charset="-128"/>
              </a:defRPr>
            </a:lvl4pPr>
            <a:lvl5pPr marL="2057400" indent="-228600" defTabSz="119063">
              <a:spcBef>
                <a:spcPct val="20000"/>
              </a:spcBef>
              <a:buChar char="»"/>
              <a:defRPr sz="2000">
                <a:solidFill>
                  <a:schemeClr val="tx1"/>
                </a:solidFill>
                <a:latin typeface="Times New Roman" charset="0"/>
                <a:ea typeface="ＭＳ Ｐゴシック" charset="-128"/>
              </a:defRPr>
            </a:lvl5pPr>
            <a:lvl6pPr marL="2514600" indent="-228600" defTabSz="119063"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defTabSz="119063"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defTabSz="119063"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defTabSz="119063"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 typeface="Wingdings" charset="2"/>
              <a:buChar char="Ø"/>
            </a:pPr>
            <a:r>
              <a:rPr lang="en-US" altLang="x-none" sz="2400">
                <a:solidFill>
                  <a:schemeClr val="tx2"/>
                </a:solidFill>
                <a:latin typeface="Tahoma" charset="0"/>
              </a:rPr>
              <a:t>Moved To North Alabama With Family – About 1810</a:t>
            </a:r>
          </a:p>
          <a:p>
            <a:pPr eaLnBrk="1" hangingPunct="1">
              <a:spcBef>
                <a:spcPct val="50000"/>
              </a:spcBef>
              <a:buFont typeface="Wingdings" charset="2"/>
              <a:buChar char="Ø"/>
            </a:pPr>
            <a:r>
              <a:rPr lang="en-US" altLang="x-none" sz="2400">
                <a:solidFill>
                  <a:schemeClr val="tx2"/>
                </a:solidFill>
                <a:latin typeface="Tahoma" charset="0"/>
              </a:rPr>
              <a:t>He Was Alabama’s First Located Preacher</a:t>
            </a:r>
          </a:p>
          <a:p>
            <a:pPr eaLnBrk="1" hangingPunct="1">
              <a:spcBef>
                <a:spcPct val="50000"/>
              </a:spcBef>
              <a:buFont typeface="Wingdings" charset="2"/>
              <a:buChar char="Ø"/>
            </a:pPr>
            <a:r>
              <a:rPr lang="en-US" altLang="x-none" sz="2400">
                <a:solidFill>
                  <a:schemeClr val="tx2"/>
                </a:solidFill>
                <a:latin typeface="Tahoma" charset="0"/>
              </a:rPr>
              <a:t>That Year Organized A Church In North Part Of What Is Now Huntsville, Alabama</a:t>
            </a:r>
          </a:p>
          <a:p>
            <a:pPr eaLnBrk="1" hangingPunct="1">
              <a:spcBef>
                <a:spcPct val="50000"/>
              </a:spcBef>
              <a:buFont typeface="Wingdings" charset="2"/>
              <a:buChar char="Ø"/>
            </a:pPr>
            <a:r>
              <a:rPr lang="en-US" altLang="x-none" sz="2400">
                <a:solidFill>
                  <a:schemeClr val="tx2"/>
                </a:solidFill>
                <a:latin typeface="Tahoma" charset="0"/>
              </a:rPr>
              <a:t>Wife Died in May, 1814, Huntsville, Alabama</a:t>
            </a:r>
          </a:p>
          <a:p>
            <a:pPr eaLnBrk="1" hangingPunct="1">
              <a:spcBef>
                <a:spcPct val="50000"/>
              </a:spcBef>
              <a:buFont typeface="Wingdings" charset="2"/>
              <a:buChar char="Ø"/>
            </a:pPr>
            <a:r>
              <a:rPr lang="en-US" altLang="x-none" sz="2400">
                <a:solidFill>
                  <a:schemeClr val="tx2"/>
                </a:solidFill>
                <a:latin typeface="Tahoma" charset="0"/>
              </a:rPr>
              <a:t>Died December 23, 1814 – In The Home Of John &amp; Esther (Lynn, 2</a:t>
            </a:r>
            <a:r>
              <a:rPr lang="en-US" altLang="x-none" sz="2400" baseline="30000">
                <a:solidFill>
                  <a:schemeClr val="tx2"/>
                </a:solidFill>
                <a:latin typeface="Tahoma" charset="0"/>
              </a:rPr>
              <a:t>nd</a:t>
            </a:r>
            <a:r>
              <a:rPr lang="en-US" altLang="x-none" sz="2400">
                <a:solidFill>
                  <a:schemeClr val="tx2"/>
                </a:solidFill>
                <a:latin typeface="Tahoma" charset="0"/>
              </a:rPr>
              <a:t> Dau.) Chisholm, Buried On Church Cemetery Ground, Present Location Unmarked On The Campus Of Alabama A&amp;M.</a:t>
            </a:r>
          </a:p>
        </p:txBody>
      </p:sp>
      <p:sp>
        <p:nvSpPr>
          <p:cNvPr id="15369" name="Rectangle 9"/>
          <p:cNvSpPr>
            <a:spLocks noGrp="1" noChangeArrowheads="1"/>
          </p:cNvSpPr>
          <p:nvPr>
            <p:ph type="title" idx="4294967295"/>
          </p:nvPr>
        </p:nvSpPr>
        <p:spPr>
          <a:xfrm>
            <a:off x="609600" y="152400"/>
            <a:ext cx="7772400" cy="990600"/>
          </a:xfrm>
        </p:spPr>
        <p:txBody>
          <a:bodyPr/>
          <a:lstStyle/>
          <a:p>
            <a:pPr eaLnBrk="1" hangingPunct="1"/>
            <a:r>
              <a:rPr lang="en-US" altLang="x-none" sz="3600">
                <a:latin typeface="Tahoma" charset="0"/>
                <a:ea typeface="ＭＳ Ｐゴシック" charset="-128"/>
              </a:rPr>
              <a:t>The History Of Benjamin Lynn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5369"/>
                                        </p:tgtEl>
                                        <p:attrNameLst>
                                          <p:attrName>style.visibility</p:attrName>
                                        </p:attrNameLst>
                                      </p:cBhvr>
                                      <p:to>
                                        <p:strVal val="visible"/>
                                      </p:to>
                                    </p:set>
                                    <p:animEffect transition="in" filter="strips(downRight)">
                                      <p:cBhvr>
                                        <p:cTn id="7" dur="500"/>
                                        <p:tgtEl>
                                          <p:spTgt spid="15369"/>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5368">
                                            <p:txEl>
                                              <p:pRg st="0" end="0"/>
                                            </p:txEl>
                                          </p:spTgt>
                                        </p:tgtEl>
                                        <p:attrNameLst>
                                          <p:attrName>style.visibility</p:attrName>
                                        </p:attrNameLst>
                                      </p:cBhvr>
                                      <p:to>
                                        <p:strVal val="visible"/>
                                      </p:to>
                                    </p:set>
                                    <p:animEffect transition="in" filter="strips(downRight)">
                                      <p:cBhvr>
                                        <p:cTn id="11" dur="500"/>
                                        <p:tgtEl>
                                          <p:spTgt spid="15368">
                                            <p:txEl>
                                              <p:pRg st="0" end="0"/>
                                            </p:txEl>
                                          </p:spTgt>
                                        </p:tgtEl>
                                      </p:cBhvr>
                                    </p:animEffect>
                                  </p:childTnLst>
                                </p:cTn>
                              </p:par>
                            </p:childTnLst>
                          </p:cTn>
                        </p:par>
                        <p:par>
                          <p:cTn id="12" fill="hold" nodeType="afterGroup">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15368">
                                            <p:txEl>
                                              <p:pRg st="1" end="1"/>
                                            </p:txEl>
                                          </p:spTgt>
                                        </p:tgtEl>
                                        <p:attrNameLst>
                                          <p:attrName>style.visibility</p:attrName>
                                        </p:attrNameLst>
                                      </p:cBhvr>
                                      <p:to>
                                        <p:strVal val="visible"/>
                                      </p:to>
                                    </p:set>
                                    <p:animEffect transition="in" filter="strips(downRight)">
                                      <p:cBhvr>
                                        <p:cTn id="15" dur="500"/>
                                        <p:tgtEl>
                                          <p:spTgt spid="15368">
                                            <p:txEl>
                                              <p:pRg st="1" end="1"/>
                                            </p:txEl>
                                          </p:spTgt>
                                        </p:tgtEl>
                                      </p:cBhvr>
                                    </p:animEffect>
                                  </p:childTnLst>
                                </p:cTn>
                              </p:par>
                            </p:childTnLst>
                          </p:cTn>
                        </p:par>
                        <p:par>
                          <p:cTn id="16" fill="hold" nodeType="afterGroup">
                            <p:stCondLst>
                              <p:cond delay="1500"/>
                            </p:stCondLst>
                            <p:childTnLst>
                              <p:par>
                                <p:cTn id="17" presetID="18" presetClass="entr" presetSubtype="6" fill="hold" grpId="0" nodeType="afterEffect">
                                  <p:stCondLst>
                                    <p:cond delay="0"/>
                                  </p:stCondLst>
                                  <p:childTnLst>
                                    <p:set>
                                      <p:cBhvr>
                                        <p:cTn id="18" dur="1" fill="hold">
                                          <p:stCondLst>
                                            <p:cond delay="0"/>
                                          </p:stCondLst>
                                        </p:cTn>
                                        <p:tgtEl>
                                          <p:spTgt spid="15368">
                                            <p:txEl>
                                              <p:pRg st="2" end="2"/>
                                            </p:txEl>
                                          </p:spTgt>
                                        </p:tgtEl>
                                        <p:attrNameLst>
                                          <p:attrName>style.visibility</p:attrName>
                                        </p:attrNameLst>
                                      </p:cBhvr>
                                      <p:to>
                                        <p:strVal val="visible"/>
                                      </p:to>
                                    </p:set>
                                    <p:animEffect transition="in" filter="strips(downRight)">
                                      <p:cBhvr>
                                        <p:cTn id="19" dur="500"/>
                                        <p:tgtEl>
                                          <p:spTgt spid="15368">
                                            <p:txEl>
                                              <p:pRg st="2" end="2"/>
                                            </p:txEl>
                                          </p:spTgt>
                                        </p:tgtEl>
                                      </p:cBhvr>
                                    </p:animEffect>
                                  </p:childTnLst>
                                </p:cTn>
                              </p:par>
                            </p:childTnLst>
                          </p:cTn>
                        </p:par>
                        <p:par>
                          <p:cTn id="20" fill="hold" nodeType="afterGroup">
                            <p:stCondLst>
                              <p:cond delay="2000"/>
                            </p:stCondLst>
                            <p:childTnLst>
                              <p:par>
                                <p:cTn id="21" presetID="18" presetClass="entr" presetSubtype="6" fill="hold" grpId="0" nodeType="afterEffect">
                                  <p:stCondLst>
                                    <p:cond delay="0"/>
                                  </p:stCondLst>
                                  <p:childTnLst>
                                    <p:set>
                                      <p:cBhvr>
                                        <p:cTn id="22" dur="1" fill="hold">
                                          <p:stCondLst>
                                            <p:cond delay="0"/>
                                          </p:stCondLst>
                                        </p:cTn>
                                        <p:tgtEl>
                                          <p:spTgt spid="15368">
                                            <p:txEl>
                                              <p:pRg st="3" end="3"/>
                                            </p:txEl>
                                          </p:spTgt>
                                        </p:tgtEl>
                                        <p:attrNameLst>
                                          <p:attrName>style.visibility</p:attrName>
                                        </p:attrNameLst>
                                      </p:cBhvr>
                                      <p:to>
                                        <p:strVal val="visible"/>
                                      </p:to>
                                    </p:set>
                                    <p:animEffect transition="in" filter="strips(downRight)">
                                      <p:cBhvr>
                                        <p:cTn id="23" dur="500"/>
                                        <p:tgtEl>
                                          <p:spTgt spid="15368">
                                            <p:txEl>
                                              <p:pRg st="3" end="3"/>
                                            </p:txEl>
                                          </p:spTgt>
                                        </p:tgtEl>
                                      </p:cBhvr>
                                    </p:animEffect>
                                  </p:childTnLst>
                                </p:cTn>
                              </p:par>
                            </p:childTnLst>
                          </p:cTn>
                        </p:par>
                        <p:par>
                          <p:cTn id="24" fill="hold" nodeType="afterGroup">
                            <p:stCondLst>
                              <p:cond delay="2500"/>
                            </p:stCondLst>
                            <p:childTnLst>
                              <p:par>
                                <p:cTn id="25" presetID="18" presetClass="entr" presetSubtype="6" fill="hold" grpId="0" nodeType="afterEffect">
                                  <p:stCondLst>
                                    <p:cond delay="0"/>
                                  </p:stCondLst>
                                  <p:childTnLst>
                                    <p:set>
                                      <p:cBhvr>
                                        <p:cTn id="26" dur="1" fill="hold">
                                          <p:stCondLst>
                                            <p:cond delay="0"/>
                                          </p:stCondLst>
                                        </p:cTn>
                                        <p:tgtEl>
                                          <p:spTgt spid="15368">
                                            <p:txEl>
                                              <p:pRg st="4" end="4"/>
                                            </p:txEl>
                                          </p:spTgt>
                                        </p:tgtEl>
                                        <p:attrNameLst>
                                          <p:attrName>style.visibility</p:attrName>
                                        </p:attrNameLst>
                                      </p:cBhvr>
                                      <p:to>
                                        <p:strVal val="visible"/>
                                      </p:to>
                                    </p:set>
                                    <p:animEffect transition="in" filter="strips(downRight)">
                                      <p:cBhvr>
                                        <p:cTn id="27" dur="500"/>
                                        <p:tgtEl>
                                          <p:spTgt spid="153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build="p" bldLvl="2" autoUpdateAnimBg="0"/>
      <p:bldP spid="1536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Fort Hampton Marker 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75"/>
            <a:ext cx="9144000" cy="6858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edge">
                                      <p:cBhvr>
                                        <p:cTn id="7"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47650" y="685800"/>
            <a:ext cx="86106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1963" indent="-461963">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 typeface="Wingdings" charset="2"/>
              <a:buChar char="Ø"/>
            </a:pPr>
            <a:r>
              <a:rPr lang="en-US" altLang="x-none" sz="2000" dirty="0">
                <a:solidFill>
                  <a:schemeClr val="tx2"/>
                </a:solidFill>
                <a:latin typeface="Tahoma" charset="0"/>
              </a:rPr>
              <a:t>The Family Without Lynn</a:t>
            </a:r>
          </a:p>
          <a:p>
            <a:pPr eaLnBrk="1" hangingPunct="1">
              <a:spcBef>
                <a:spcPct val="50000"/>
              </a:spcBef>
              <a:buFont typeface="Wingdings" charset="2"/>
              <a:buChar char="Ø"/>
            </a:pPr>
            <a:r>
              <a:rPr lang="en-US" altLang="x-none" sz="2000" dirty="0">
                <a:solidFill>
                  <a:schemeClr val="tx2"/>
                </a:solidFill>
                <a:latin typeface="Tahoma" charset="0"/>
              </a:rPr>
              <a:t>When Legalization Of Settlement In Northwest Alabama Came Open, in 1816, The </a:t>
            </a:r>
            <a:r>
              <a:rPr lang="en-US" altLang="x-none" sz="2000" dirty="0" err="1">
                <a:solidFill>
                  <a:schemeClr val="tx2"/>
                </a:solidFill>
                <a:latin typeface="Tahoma" charset="0"/>
              </a:rPr>
              <a:t>Chisholms</a:t>
            </a:r>
            <a:r>
              <a:rPr lang="en-US" altLang="x-none" sz="2000" dirty="0">
                <a:solidFill>
                  <a:schemeClr val="tx2"/>
                </a:solidFill>
                <a:latin typeface="Tahoma" charset="0"/>
              </a:rPr>
              <a:t> Moved </a:t>
            </a:r>
            <a:r>
              <a:rPr lang="en-US" altLang="x-none" sz="2000" dirty="0" smtClean="0">
                <a:solidFill>
                  <a:schemeClr val="tx2"/>
                </a:solidFill>
                <a:latin typeface="Tahoma" charset="0"/>
              </a:rPr>
              <a:t>To About Seven Miles North Of </a:t>
            </a:r>
            <a:r>
              <a:rPr lang="en-US" altLang="x-none" sz="2000" dirty="0">
                <a:solidFill>
                  <a:schemeClr val="tx2"/>
                </a:solidFill>
                <a:latin typeface="Tahoma" charset="0"/>
              </a:rPr>
              <a:t>Florence </a:t>
            </a:r>
            <a:r>
              <a:rPr lang="en-US" altLang="x-none" sz="2000" dirty="0" smtClean="0">
                <a:solidFill>
                  <a:schemeClr val="tx2"/>
                </a:solidFill>
                <a:latin typeface="Tahoma" charset="0"/>
              </a:rPr>
              <a:t>&amp; </a:t>
            </a:r>
            <a:r>
              <a:rPr lang="en-US" altLang="x-none" sz="2000" dirty="0">
                <a:solidFill>
                  <a:schemeClr val="tx2"/>
                </a:solidFill>
                <a:latin typeface="Tahoma" charset="0"/>
              </a:rPr>
              <a:t>Began Worshipping In Their Home</a:t>
            </a:r>
          </a:p>
          <a:p>
            <a:pPr eaLnBrk="1" hangingPunct="1">
              <a:spcBef>
                <a:spcPct val="50000"/>
              </a:spcBef>
              <a:buFont typeface="Wingdings" charset="2"/>
              <a:buChar char="Ø"/>
            </a:pPr>
            <a:r>
              <a:rPr lang="en-US" altLang="x-none" sz="2000" dirty="0">
                <a:solidFill>
                  <a:schemeClr val="tx2"/>
                </a:solidFill>
                <a:latin typeface="Tahoma" charset="0"/>
              </a:rPr>
              <a:t>By 1824 A Congregation Was </a:t>
            </a:r>
            <a:r>
              <a:rPr lang="en-US" altLang="x-none" sz="2000" dirty="0" smtClean="0">
                <a:solidFill>
                  <a:schemeClr val="tx2"/>
                </a:solidFill>
                <a:latin typeface="Tahoma" charset="0"/>
              </a:rPr>
              <a:t>Planted On Cypress Creek </a:t>
            </a:r>
            <a:r>
              <a:rPr lang="mr-IN" altLang="x-none" sz="2000" dirty="0" smtClean="0">
                <a:solidFill>
                  <a:schemeClr val="tx2"/>
                </a:solidFill>
                <a:latin typeface="Tahoma" charset="0"/>
              </a:rPr>
              <a:t>–</a:t>
            </a:r>
            <a:r>
              <a:rPr lang="en-US" altLang="x-none" sz="2000" dirty="0" smtClean="0">
                <a:solidFill>
                  <a:schemeClr val="tx2"/>
                </a:solidFill>
                <a:latin typeface="Tahoma" charset="0"/>
              </a:rPr>
              <a:t> Called Old Republican. Today, The </a:t>
            </a:r>
            <a:r>
              <a:rPr lang="en-US" altLang="x-none" sz="2000" dirty="0">
                <a:solidFill>
                  <a:schemeClr val="tx2"/>
                </a:solidFill>
                <a:latin typeface="Tahoma" charset="0"/>
              </a:rPr>
              <a:t>Oldest Continuous Church of Christ In N.W. Alabama, Now The Stoney Point Church Of Christ</a:t>
            </a:r>
          </a:p>
          <a:p>
            <a:pPr eaLnBrk="1" hangingPunct="1">
              <a:spcBef>
                <a:spcPct val="50000"/>
              </a:spcBef>
              <a:buFont typeface="Wingdings" charset="2"/>
              <a:buChar char="Ø"/>
            </a:pPr>
            <a:r>
              <a:rPr lang="en-US" altLang="x-none" sz="2000" dirty="0">
                <a:solidFill>
                  <a:schemeClr val="tx2"/>
                </a:solidFill>
                <a:latin typeface="Tahoma" charset="0"/>
              </a:rPr>
              <a:t>The Chisholm Graveyard Is The Oldest Cemetery In N.W. Alabama</a:t>
            </a:r>
          </a:p>
        </p:txBody>
      </p:sp>
      <p:pic>
        <p:nvPicPr>
          <p:cNvPr id="4099" name="Picture 3" descr="http://www.therestorationmovement.com/images/CHISMJ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24287"/>
            <a:ext cx="42672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therestorationmovement.com/images/CHISME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33800"/>
            <a:ext cx="2012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http://www.therestorationmovement.com/images/HALDORIN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657600"/>
            <a:ext cx="1941513"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6"/>
          <p:cNvSpPr txBox="1">
            <a:spLocks noChangeArrowheads="1"/>
          </p:cNvSpPr>
          <p:nvPr/>
        </p:nvSpPr>
        <p:spPr bwMode="auto">
          <a:xfrm>
            <a:off x="7010400" y="4937125"/>
            <a:ext cx="1752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37931725" indent="-37474525">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50000"/>
              </a:spcBef>
              <a:buFontTx/>
              <a:buNone/>
            </a:pPr>
            <a:r>
              <a:rPr lang="en-US" altLang="x-none" sz="2000" b="1">
                <a:solidFill>
                  <a:schemeClr val="bg1"/>
                </a:solidFill>
                <a:latin typeface="Tahoma" charset="0"/>
              </a:rPr>
              <a:t>Grave Of Dorinda Chisholm Hall, Wife Of B.F. </a:t>
            </a:r>
            <a:r>
              <a:rPr lang="en-US" altLang="x-none" sz="2000" b="1" dirty="0">
                <a:solidFill>
                  <a:schemeClr val="bg1"/>
                </a:solidFill>
                <a:latin typeface="Tahoma" charset="0"/>
              </a:rPr>
              <a:t>Hall</a:t>
            </a:r>
          </a:p>
        </p:txBody>
      </p:sp>
      <p:sp>
        <p:nvSpPr>
          <p:cNvPr id="4103" name="Rectangle 7"/>
          <p:cNvSpPr>
            <a:spLocks noGrp="1" noChangeArrowheads="1"/>
          </p:cNvSpPr>
          <p:nvPr>
            <p:ph type="title" idx="4294967295"/>
          </p:nvPr>
        </p:nvSpPr>
        <p:spPr>
          <a:xfrm>
            <a:off x="685800" y="76200"/>
            <a:ext cx="7772400" cy="762000"/>
          </a:xfrm>
        </p:spPr>
        <p:txBody>
          <a:bodyPr/>
          <a:lstStyle/>
          <a:p>
            <a:pPr eaLnBrk="1" hangingPunct="1"/>
            <a:r>
              <a:rPr lang="en-US" altLang="x-none" sz="3600" dirty="0">
                <a:latin typeface="Tahoma" charset="0"/>
                <a:ea typeface="ＭＳ Ｐゴシック" charset="-128"/>
              </a:rPr>
              <a:t>The History Of Benjamin Lynn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103"/>
                                        </p:tgtEl>
                                        <p:attrNameLst>
                                          <p:attrName>style.visibility</p:attrName>
                                        </p:attrNameLst>
                                      </p:cBhvr>
                                      <p:to>
                                        <p:strVal val="visible"/>
                                      </p:to>
                                    </p:set>
                                    <p:animEffect transition="in" filter="strips(downRight)">
                                      <p:cBhvr>
                                        <p:cTn id="7" dur="500"/>
                                        <p:tgtEl>
                                          <p:spTgt spid="4103"/>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4098">
                                            <p:txEl>
                                              <p:pRg st="0" end="0"/>
                                            </p:txEl>
                                          </p:spTgt>
                                        </p:tgtEl>
                                        <p:attrNameLst>
                                          <p:attrName>style.visibility</p:attrName>
                                        </p:attrNameLst>
                                      </p:cBhvr>
                                      <p:to>
                                        <p:strVal val="visible"/>
                                      </p:to>
                                    </p:set>
                                    <p:animEffect transition="in" filter="strips(downRight)">
                                      <p:cBhvr>
                                        <p:cTn id="11" dur="500"/>
                                        <p:tgtEl>
                                          <p:spTgt spid="4098">
                                            <p:txEl>
                                              <p:pRg st="0" end="0"/>
                                            </p:txEl>
                                          </p:spTgt>
                                        </p:tgtEl>
                                      </p:cBhvr>
                                    </p:animEffect>
                                  </p:childTnLst>
                                </p:cTn>
                              </p:par>
                            </p:childTnLst>
                          </p:cTn>
                        </p:par>
                        <p:par>
                          <p:cTn id="12" fill="hold" nodeType="afterGroup">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4098">
                                            <p:txEl>
                                              <p:pRg st="1" end="1"/>
                                            </p:txEl>
                                          </p:spTgt>
                                        </p:tgtEl>
                                        <p:attrNameLst>
                                          <p:attrName>style.visibility</p:attrName>
                                        </p:attrNameLst>
                                      </p:cBhvr>
                                      <p:to>
                                        <p:strVal val="visible"/>
                                      </p:to>
                                    </p:set>
                                    <p:animEffect transition="in" filter="strips(downRight)">
                                      <p:cBhvr>
                                        <p:cTn id="15" dur="500"/>
                                        <p:tgtEl>
                                          <p:spTgt spid="4098">
                                            <p:txEl>
                                              <p:pRg st="1" end="1"/>
                                            </p:txEl>
                                          </p:spTgt>
                                        </p:tgtEl>
                                      </p:cBhvr>
                                    </p:animEffect>
                                  </p:childTnLst>
                                </p:cTn>
                              </p:par>
                            </p:childTnLst>
                          </p:cTn>
                        </p:par>
                        <p:par>
                          <p:cTn id="16" fill="hold" nodeType="afterGroup">
                            <p:stCondLst>
                              <p:cond delay="1500"/>
                            </p:stCondLst>
                            <p:childTnLst>
                              <p:par>
                                <p:cTn id="17" presetID="18" presetClass="entr" presetSubtype="6" fill="hold" grpId="0" nodeType="afterEffect">
                                  <p:stCondLst>
                                    <p:cond delay="0"/>
                                  </p:stCondLst>
                                  <p:childTnLst>
                                    <p:set>
                                      <p:cBhvr>
                                        <p:cTn id="18" dur="1" fill="hold">
                                          <p:stCondLst>
                                            <p:cond delay="0"/>
                                          </p:stCondLst>
                                        </p:cTn>
                                        <p:tgtEl>
                                          <p:spTgt spid="4098">
                                            <p:txEl>
                                              <p:pRg st="2" end="2"/>
                                            </p:txEl>
                                          </p:spTgt>
                                        </p:tgtEl>
                                        <p:attrNameLst>
                                          <p:attrName>style.visibility</p:attrName>
                                        </p:attrNameLst>
                                      </p:cBhvr>
                                      <p:to>
                                        <p:strVal val="visible"/>
                                      </p:to>
                                    </p:set>
                                    <p:animEffect transition="in" filter="strips(downRight)">
                                      <p:cBhvr>
                                        <p:cTn id="19" dur="500"/>
                                        <p:tgtEl>
                                          <p:spTgt spid="4098">
                                            <p:txEl>
                                              <p:pRg st="2" end="2"/>
                                            </p:txEl>
                                          </p:spTgt>
                                        </p:tgtEl>
                                      </p:cBhvr>
                                    </p:animEffect>
                                  </p:childTnLst>
                                </p:cTn>
                              </p:par>
                            </p:childTnLst>
                          </p:cTn>
                        </p:par>
                        <p:par>
                          <p:cTn id="20" fill="hold" nodeType="afterGroup">
                            <p:stCondLst>
                              <p:cond delay="2000"/>
                            </p:stCondLst>
                            <p:childTnLst>
                              <p:par>
                                <p:cTn id="21" presetID="18" presetClass="entr" presetSubtype="6" fill="hold" grpId="0" nodeType="afterEffect">
                                  <p:stCondLst>
                                    <p:cond delay="0"/>
                                  </p:stCondLst>
                                  <p:childTnLst>
                                    <p:set>
                                      <p:cBhvr>
                                        <p:cTn id="22" dur="1" fill="hold">
                                          <p:stCondLst>
                                            <p:cond delay="0"/>
                                          </p:stCondLst>
                                        </p:cTn>
                                        <p:tgtEl>
                                          <p:spTgt spid="4098">
                                            <p:txEl>
                                              <p:pRg st="3" end="3"/>
                                            </p:txEl>
                                          </p:spTgt>
                                        </p:tgtEl>
                                        <p:attrNameLst>
                                          <p:attrName>style.visibility</p:attrName>
                                        </p:attrNameLst>
                                      </p:cBhvr>
                                      <p:to>
                                        <p:strVal val="visible"/>
                                      </p:to>
                                    </p:set>
                                    <p:animEffect transition="in" filter="strips(downRight)">
                                      <p:cBhvr>
                                        <p:cTn id="23" dur="500"/>
                                        <p:tgtEl>
                                          <p:spTgt spid="4098">
                                            <p:txEl>
                                              <p:pRg st="3" end="3"/>
                                            </p:txEl>
                                          </p:spTgt>
                                        </p:tgtEl>
                                      </p:cBhvr>
                                    </p:animEffect>
                                  </p:childTnLst>
                                </p:cTn>
                              </p:par>
                            </p:childTnLst>
                          </p:cTn>
                        </p:par>
                        <p:par>
                          <p:cTn id="24" fill="hold" nodeType="afterGroup">
                            <p:stCondLst>
                              <p:cond delay="2500"/>
                            </p:stCondLst>
                            <p:childTnLst>
                              <p:par>
                                <p:cTn id="25" presetID="18" presetClass="entr" presetSubtype="6" fill="hold" nodeType="after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strips(downRight)">
                                      <p:cBhvr>
                                        <p:cTn id="27" dur="500"/>
                                        <p:tgtEl>
                                          <p:spTgt spid="4099"/>
                                        </p:tgtEl>
                                      </p:cBhvr>
                                    </p:animEffect>
                                  </p:childTnLst>
                                </p:cTn>
                              </p:par>
                            </p:childTnLst>
                          </p:cTn>
                        </p:par>
                        <p:par>
                          <p:cTn id="28" fill="hold" nodeType="afterGroup">
                            <p:stCondLst>
                              <p:cond delay="3000"/>
                            </p:stCondLst>
                            <p:childTnLst>
                              <p:par>
                                <p:cTn id="29" presetID="18" presetClass="entr" presetSubtype="6" fill="hold" nodeType="afterEffect">
                                  <p:stCondLst>
                                    <p:cond delay="0"/>
                                  </p:stCondLst>
                                  <p:childTnLst>
                                    <p:set>
                                      <p:cBhvr>
                                        <p:cTn id="30" dur="1" fill="hold">
                                          <p:stCondLst>
                                            <p:cond delay="0"/>
                                          </p:stCondLst>
                                        </p:cTn>
                                        <p:tgtEl>
                                          <p:spTgt spid="4100"/>
                                        </p:tgtEl>
                                        <p:attrNameLst>
                                          <p:attrName>style.visibility</p:attrName>
                                        </p:attrNameLst>
                                      </p:cBhvr>
                                      <p:to>
                                        <p:strVal val="visible"/>
                                      </p:to>
                                    </p:set>
                                    <p:animEffect transition="in" filter="strips(downRight)">
                                      <p:cBhvr>
                                        <p:cTn id="31" dur="500"/>
                                        <p:tgtEl>
                                          <p:spTgt spid="4100"/>
                                        </p:tgtEl>
                                      </p:cBhvr>
                                    </p:animEffect>
                                  </p:childTnLst>
                                </p:cTn>
                              </p:par>
                            </p:childTnLst>
                          </p:cTn>
                        </p:par>
                        <p:par>
                          <p:cTn id="32" fill="hold" nodeType="afterGroup">
                            <p:stCondLst>
                              <p:cond delay="3500"/>
                            </p:stCondLst>
                            <p:childTnLst>
                              <p:par>
                                <p:cTn id="33" presetID="18" presetClass="entr" presetSubtype="6" fill="hold" nodeType="afterEffect">
                                  <p:stCondLst>
                                    <p:cond delay="0"/>
                                  </p:stCondLst>
                                  <p:childTnLst>
                                    <p:set>
                                      <p:cBhvr>
                                        <p:cTn id="34" dur="1" fill="hold">
                                          <p:stCondLst>
                                            <p:cond delay="0"/>
                                          </p:stCondLst>
                                        </p:cTn>
                                        <p:tgtEl>
                                          <p:spTgt spid="4101"/>
                                        </p:tgtEl>
                                        <p:attrNameLst>
                                          <p:attrName>style.visibility</p:attrName>
                                        </p:attrNameLst>
                                      </p:cBhvr>
                                      <p:to>
                                        <p:strVal val="visible"/>
                                      </p:to>
                                    </p:set>
                                    <p:animEffect transition="in" filter="strips(downRight)">
                                      <p:cBhvr>
                                        <p:cTn id="35" dur="500"/>
                                        <p:tgtEl>
                                          <p:spTgt spid="4101"/>
                                        </p:tgtEl>
                                      </p:cBhvr>
                                    </p:animEffect>
                                  </p:childTnLst>
                                </p:cTn>
                              </p:par>
                            </p:childTnLst>
                          </p:cTn>
                        </p:par>
                        <p:par>
                          <p:cTn id="36" fill="hold" nodeType="afterGroup">
                            <p:stCondLst>
                              <p:cond delay="4000"/>
                            </p:stCondLst>
                            <p:childTnLst>
                              <p:par>
                                <p:cTn id="37" presetID="18" presetClass="entr" presetSubtype="6" fill="hold" grpId="0" nodeType="afterEffect">
                                  <p:stCondLst>
                                    <p:cond delay="0"/>
                                  </p:stCondLst>
                                  <p:childTnLst>
                                    <p:set>
                                      <p:cBhvr>
                                        <p:cTn id="38" dur="1" fill="hold">
                                          <p:stCondLst>
                                            <p:cond delay="0"/>
                                          </p:stCondLst>
                                        </p:cTn>
                                        <p:tgtEl>
                                          <p:spTgt spid="4102"/>
                                        </p:tgtEl>
                                        <p:attrNameLst>
                                          <p:attrName>style.visibility</p:attrName>
                                        </p:attrNameLst>
                                      </p:cBhvr>
                                      <p:to>
                                        <p:strVal val="visible"/>
                                      </p:to>
                                    </p:set>
                                    <p:animEffect transition="in" filter="strips(downRight)">
                                      <p:cBhvr>
                                        <p:cTn id="3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autoUpdateAnimBg="0"/>
      <p:bldP spid="4102" grpId="0" autoUpdateAnimBg="0"/>
      <p:bldP spid="4103" grpId="0"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1515</TotalTime>
  <Words>1165</Words>
  <Application>Microsoft Macintosh PowerPoint</Application>
  <PresentationFormat>On-screen Show (4:3)</PresentationFormat>
  <Paragraphs>106</Paragraphs>
  <Slides>22</Slides>
  <Notes>15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0" baseType="lpstr">
      <vt:lpstr>Times New Roman</vt:lpstr>
      <vt:lpstr>ＭＳ Ｐゴシック</vt:lpstr>
      <vt:lpstr>Arial</vt:lpstr>
      <vt:lpstr>Calibri</vt:lpstr>
      <vt:lpstr>Tahoma</vt:lpstr>
      <vt:lpstr>Wingdings</vt:lpstr>
      <vt:lpstr>Default Design</vt:lpstr>
      <vt:lpstr>Microsoft Photo Editor 3.0 Photo</vt:lpstr>
      <vt:lpstr>The History Of Benjamin Lynn</vt:lpstr>
      <vt:lpstr>The History Of Benjamin Lynn</vt:lpstr>
      <vt:lpstr>PowerPoint Presentation</vt:lpstr>
      <vt:lpstr>PowerPoint Presentation</vt:lpstr>
      <vt:lpstr>PowerPoint Presentation</vt:lpstr>
      <vt:lpstr>PowerPoint Presentation</vt:lpstr>
      <vt:lpstr>The History Of Benjamin Lynn</vt:lpstr>
      <vt:lpstr>PowerPoint Presentation</vt:lpstr>
      <vt:lpstr>The History Of Benjamin Lynn</vt:lpstr>
      <vt:lpstr>PowerPoint Presentation</vt:lpstr>
      <vt:lpstr>PowerPoint Presentation</vt:lpstr>
      <vt:lpstr>Church In Waterloo, Alabama Grows</vt:lpstr>
      <vt:lpstr>Lynn’s Influence In NW Alabama</vt:lpstr>
      <vt:lpstr>N.T. Christianity Comes To Texas</vt:lpstr>
      <vt:lpstr>The Church of Christ In Texas</vt:lpstr>
      <vt:lpstr>Work Of Joseph &amp; Hetty Clark</vt:lpstr>
      <vt:lpstr>PowerPoint Presentation</vt:lpstr>
      <vt:lpstr>Incident At Thorpe Spring</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Benjamin Lynn</dc:title>
  <dc:creator>Scott Harp</dc:creator>
  <cp:lastModifiedBy>Scott Harp</cp:lastModifiedBy>
  <cp:revision>20</cp:revision>
  <dcterms:created xsi:type="dcterms:W3CDTF">2003-07-23T18:34:18Z</dcterms:created>
  <dcterms:modified xsi:type="dcterms:W3CDTF">2017-04-03T10:06:04Z</dcterms:modified>
</cp:coreProperties>
</file>