
<file path=[Content_Types].xml><?xml version="1.0" encoding="utf-8"?>
<Types xmlns="http://schemas.openxmlformats.org/package/2006/content-types">
  <Default ContentType="application/xml" Extension="xml"/>
  <Default ContentType="image/jpeg" Extension="jpeg"/>
  <Default ContentType="application/vnd.openxmlformats-officedocument.oleObject" Extension="bin"/>
  <Default ContentType="application/vnd.openxmlformats-officedocument.vmlDrawing" Extension="vml"/>
  <Default ContentType="image/png" Extension="png"/>
  <Default ContentType="application/vnd.openxmlformats-package.relationships+xml" Extension="rels"/>
  <Override ContentType="application/vnd.openxmlformats-officedocument.presentationml.presentation.main+xml" PartName="/ppt/presentation.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handoutMaster+xml" PartName="/ppt/handoutMasters/handoutMaster1.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theme+xml" PartName="/ppt/theme/theme2.xml"/>
  <Override ContentType="application/vnd.openxmlformats-package.core-properties+xml" PartName="/docProps/core.xml"/>
  <Override ContentType="application/vnd.openxmlformats-officedocument.extended-properties+xml" PartName="/docProps/app.xml"/>
  <Override ContentType="application/vnd.openxmlformats-officedocument.custom-properties+xml" PartName="/docProps/custom.xml"/>
</Types>
</file>

<file path=_rels/.rels><?xml version="1.0" encoding="UTF-8" standalone="yes" ?><Relationships xmlns="http://schemas.openxmlformats.org/package/2006/relationships"><Relationship Id="rId3" Target="docProps/core.xml" Type="http://schemas.openxmlformats.org/package/2006/relationships/metadata/core-properties"/><Relationship Id="rId4" Target="docProps/app.xml" Type="http://schemas.openxmlformats.org/officeDocument/2006/relationships/extended-properties"/><Relationship Id="rId1" Target="ppt/presentation.xml" Type="http://schemas.openxmlformats.org/officeDocument/2006/relationships/officeDocument"/><Relationship Id="rId2" Target="docProps/thumbnail.jpeg" Type="http://schemas.openxmlformats.org/package/2006/relationships/metadata/thumbnail"/><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48" r:id="rId1"/>
  </p:sldMasterIdLst>
  <p:handoutMasterIdLst>
    <p:handoutMasterId r:id="rId23"/>
  </p:handoutMasterIdLst>
  <p:sldIdLst>
    <p:sldId id="256" r:id="rId2"/>
    <p:sldId id="259" r:id="rId3"/>
    <p:sldId id="290" r:id="rId4"/>
    <p:sldId id="291" r:id="rId5"/>
    <p:sldId id="289" r:id="rId6"/>
    <p:sldId id="292" r:id="rId7"/>
    <p:sldId id="280" r:id="rId8"/>
    <p:sldId id="257" r:id="rId9"/>
    <p:sldId id="281" r:id="rId10"/>
    <p:sldId id="258" r:id="rId11"/>
    <p:sldId id="261" r:id="rId12"/>
    <p:sldId id="260" r:id="rId13"/>
    <p:sldId id="262" r:id="rId14"/>
    <p:sldId id="284" r:id="rId15"/>
    <p:sldId id="293" r:id="rId16"/>
    <p:sldId id="282" r:id="rId17"/>
    <p:sldId id="285" r:id="rId18"/>
    <p:sldId id="263" r:id="rId19"/>
    <p:sldId id="283" r:id="rId20"/>
    <p:sldId id="264" r:id="rId21"/>
    <p:sldId id="265" r:id="rId22"/>
  </p:sldIdLst>
  <p:sldSz cx="9144000" cy="6858000" type="screen4x3"/>
  <p:notesSz cx="7011988" cy="9297988"/>
  <p:defaultTextStyle>
    <a:defPPr>
      <a:defRPr lang="en-US"/>
    </a:defPPr>
    <a:lvl1pPr algn="l" rtl="0" fontAlgn="base">
      <a:spcBef>
        <a:spcPct val="0"/>
      </a:spcBef>
      <a:spcAft>
        <a:spcPct val="0"/>
      </a:spcAft>
      <a:defRPr sz="2400" kern="1200">
        <a:solidFill>
          <a:schemeClr val="tx1"/>
        </a:solidFill>
        <a:latin typeface="Times New Roman" charset="0"/>
        <a:ea typeface="+mn-ea"/>
        <a:cs typeface="+mn-cs"/>
      </a:defRPr>
    </a:lvl1pPr>
    <a:lvl2pPr marL="457200" algn="l" rtl="0" fontAlgn="base">
      <a:spcBef>
        <a:spcPct val="0"/>
      </a:spcBef>
      <a:spcAft>
        <a:spcPct val="0"/>
      </a:spcAft>
      <a:defRPr sz="2400" kern="1200">
        <a:solidFill>
          <a:schemeClr val="tx1"/>
        </a:solidFill>
        <a:latin typeface="Times New Roman" charset="0"/>
        <a:ea typeface="+mn-ea"/>
        <a:cs typeface="+mn-cs"/>
      </a:defRPr>
    </a:lvl2pPr>
    <a:lvl3pPr marL="914400" algn="l" rtl="0" fontAlgn="base">
      <a:spcBef>
        <a:spcPct val="0"/>
      </a:spcBef>
      <a:spcAft>
        <a:spcPct val="0"/>
      </a:spcAft>
      <a:defRPr sz="2400" kern="1200">
        <a:solidFill>
          <a:schemeClr val="tx1"/>
        </a:solidFill>
        <a:latin typeface="Times New Roman" charset="0"/>
        <a:ea typeface="+mn-ea"/>
        <a:cs typeface="+mn-cs"/>
      </a:defRPr>
    </a:lvl3pPr>
    <a:lvl4pPr marL="1371600" algn="l" rtl="0" fontAlgn="base">
      <a:spcBef>
        <a:spcPct val="0"/>
      </a:spcBef>
      <a:spcAft>
        <a:spcPct val="0"/>
      </a:spcAft>
      <a:defRPr sz="2400" kern="1200">
        <a:solidFill>
          <a:schemeClr val="tx1"/>
        </a:solidFill>
        <a:latin typeface="Times New Roman" charset="0"/>
        <a:ea typeface="+mn-ea"/>
        <a:cs typeface="+mn-cs"/>
      </a:defRPr>
    </a:lvl4pPr>
    <a:lvl5pPr marL="1828800" algn="l" rtl="0" fontAlgn="base">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362" autoAdjust="0"/>
    <p:restoredTop sz="90928"/>
  </p:normalViewPr>
  <p:slideViewPr>
    <p:cSldViewPr>
      <p:cViewPr>
        <p:scale>
          <a:sx n="66" d="100"/>
          <a:sy n="66" d="100"/>
        </p:scale>
        <p:origin x="1112" y="216"/>
      </p:cViewPr>
      <p:guideLst>
        <p:guide orient="horz" pos="2160"/>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handoutMaster" Target="handoutMasters/handoutMaster1.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 Id="rId2" Type="http://schemas.openxmlformats.org/officeDocument/2006/relationships/slide" Target="slides/slide8.xml"/><Relationship Id="rId3" Type="http://schemas.openxmlformats.org/officeDocument/2006/relationships/slide" Target="slides/slide1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image" Target="../media/image8.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image" Target="../media/image11.png"/><Relationship Id="rId2" Type="http://schemas.openxmlformats.org/officeDocument/2006/relationships/image" Target="../media/image1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3.png"/><Relationship Id="rId3" Type="http://schemas.openxmlformats.org/officeDocument/2006/relationships/image" Target="../media/image2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3196" tIns="46598" rIns="93196" bIns="46598" numCol="1" anchor="t" anchorCtr="0" compatLnSpc="1">
            <a:prstTxWarp prst="textNoShape">
              <a:avLst/>
            </a:prstTxWarp>
          </a:bodyPr>
          <a:lstStyle>
            <a:lvl1pPr defTabSz="931863">
              <a:defRPr sz="1200"/>
            </a:lvl1pPr>
          </a:lstStyle>
          <a:p>
            <a:endParaRPr lang="en-US" altLang="en-US"/>
          </a:p>
        </p:txBody>
      </p:sp>
      <p:sp>
        <p:nvSpPr>
          <p:cNvPr id="25603" name="Rectangle 3"/>
          <p:cNvSpPr>
            <a:spLocks noGrp="1" noChangeArrowheads="1"/>
          </p:cNvSpPr>
          <p:nvPr>
            <p:ph type="dt" sz="quarter" idx="1"/>
          </p:nvPr>
        </p:nvSpPr>
        <p:spPr bwMode="auto">
          <a:xfrm>
            <a:off x="3973513"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3196" tIns="46598" rIns="93196" bIns="46598" numCol="1" anchor="t" anchorCtr="0" compatLnSpc="1">
            <a:prstTxWarp prst="textNoShape">
              <a:avLst/>
            </a:prstTxWarp>
          </a:bodyPr>
          <a:lstStyle>
            <a:lvl1pPr algn="r" defTabSz="931863">
              <a:defRPr sz="1200"/>
            </a:lvl1pPr>
          </a:lstStyle>
          <a:p>
            <a:endParaRPr lang="en-US" altLang="en-US"/>
          </a:p>
        </p:txBody>
      </p:sp>
      <p:sp>
        <p:nvSpPr>
          <p:cNvPr id="25604" name="Rectangle 4"/>
          <p:cNvSpPr>
            <a:spLocks noGrp="1" noChangeArrowheads="1"/>
          </p:cNvSpPr>
          <p:nvPr>
            <p:ph type="ftr" sz="quarter" idx="2"/>
          </p:nvPr>
        </p:nvSpPr>
        <p:spPr bwMode="auto">
          <a:xfrm>
            <a:off x="0" y="883285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3196" tIns="46598" rIns="93196" bIns="46598" numCol="1" anchor="b" anchorCtr="0" compatLnSpc="1">
            <a:prstTxWarp prst="textNoShape">
              <a:avLst/>
            </a:prstTxWarp>
          </a:bodyPr>
          <a:lstStyle>
            <a:lvl1pPr defTabSz="931863">
              <a:defRPr sz="1200"/>
            </a:lvl1pPr>
          </a:lstStyle>
          <a:p>
            <a:endParaRPr lang="en-US" altLang="en-US"/>
          </a:p>
        </p:txBody>
      </p:sp>
      <p:sp>
        <p:nvSpPr>
          <p:cNvPr id="25605" name="Rectangle 5"/>
          <p:cNvSpPr>
            <a:spLocks noGrp="1" noChangeArrowheads="1"/>
          </p:cNvSpPr>
          <p:nvPr>
            <p:ph type="sldNum" sz="quarter" idx="3"/>
          </p:nvPr>
        </p:nvSpPr>
        <p:spPr bwMode="auto">
          <a:xfrm>
            <a:off x="3973513" y="883285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3196" tIns="46598" rIns="93196" bIns="46598" numCol="1" anchor="b" anchorCtr="0" compatLnSpc="1">
            <a:prstTxWarp prst="textNoShape">
              <a:avLst/>
            </a:prstTxWarp>
          </a:bodyPr>
          <a:lstStyle>
            <a:lvl1pPr algn="r" defTabSz="931863">
              <a:defRPr sz="1200"/>
            </a:lvl1pPr>
          </a:lstStyle>
          <a:p>
            <a:fld id="{50D42129-A591-E54C-AF7B-1E9E31C42516}"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106676D-BD2F-FE4F-A787-340295FF9470}" type="slidenum">
              <a:rPr lang="en-US" altLang="en-US"/>
              <a:pPr/>
              <a:t>‹#›</a:t>
            </a:fld>
            <a:endParaRPr lang="en-US" altLang="en-US"/>
          </a:p>
        </p:txBody>
      </p:sp>
    </p:spTree>
    <p:extLst>
      <p:ext uri="{BB962C8B-B14F-4D97-AF65-F5344CB8AC3E}">
        <p14:creationId xmlns:p14="http://schemas.microsoft.com/office/powerpoint/2010/main" val="885996053"/>
      </p:ext>
    </p:extLst>
  </p:cSld>
  <p:clrMapOvr>
    <a:masterClrMapping/>
  </p:clrMapOvr>
  <p:transition spd="slow">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840BEA04-3861-9448-A58B-4F0B25C5401B}" type="slidenum">
              <a:rPr lang="en-US" altLang="en-US"/>
              <a:pPr/>
              <a:t>‹#›</a:t>
            </a:fld>
            <a:endParaRPr lang="en-US" altLang="en-US"/>
          </a:p>
        </p:txBody>
      </p:sp>
    </p:spTree>
    <p:extLst>
      <p:ext uri="{BB962C8B-B14F-4D97-AF65-F5344CB8AC3E}">
        <p14:creationId xmlns:p14="http://schemas.microsoft.com/office/powerpoint/2010/main" val="833920621"/>
      </p:ext>
    </p:extLst>
  </p:cSld>
  <p:clrMapOvr>
    <a:masterClrMapping/>
  </p:clrMapOvr>
  <p:transitio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B72D0DE-D754-2D43-AC96-62AD4A13CF85}" type="slidenum">
              <a:rPr lang="en-US" altLang="en-US"/>
              <a:pPr/>
              <a:t>‹#›</a:t>
            </a:fld>
            <a:endParaRPr lang="en-US" altLang="en-US"/>
          </a:p>
        </p:txBody>
      </p:sp>
    </p:spTree>
    <p:extLst>
      <p:ext uri="{BB962C8B-B14F-4D97-AF65-F5344CB8AC3E}">
        <p14:creationId xmlns:p14="http://schemas.microsoft.com/office/powerpoint/2010/main" val="1225596825"/>
      </p:ext>
    </p:extLst>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8FF21CE-3909-7D42-8F31-48986A00F5BC}" type="slidenum">
              <a:rPr lang="en-US" altLang="en-US"/>
              <a:pPr/>
              <a:t>‹#›</a:t>
            </a:fld>
            <a:endParaRPr lang="en-US" altLang="en-US"/>
          </a:p>
        </p:txBody>
      </p:sp>
    </p:spTree>
    <p:extLst>
      <p:ext uri="{BB962C8B-B14F-4D97-AF65-F5344CB8AC3E}">
        <p14:creationId xmlns:p14="http://schemas.microsoft.com/office/powerpoint/2010/main" val="284054473"/>
      </p:ext>
    </p:extLst>
  </p:cSld>
  <p:clrMapOvr>
    <a:masterClrMapping/>
  </p:clrMapOvr>
  <p:transitio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7AB7440F-D164-0E4C-A9B1-90C35DEE869F}" type="slidenum">
              <a:rPr lang="en-US" altLang="en-US"/>
              <a:pPr/>
              <a:t>‹#›</a:t>
            </a:fld>
            <a:endParaRPr lang="en-US" altLang="en-US"/>
          </a:p>
        </p:txBody>
      </p:sp>
    </p:spTree>
    <p:extLst>
      <p:ext uri="{BB962C8B-B14F-4D97-AF65-F5344CB8AC3E}">
        <p14:creationId xmlns:p14="http://schemas.microsoft.com/office/powerpoint/2010/main" val="247380430"/>
      </p:ext>
    </p:extLst>
  </p:cSld>
  <p:clrMapOvr>
    <a:masterClrMapping/>
  </p:clrMapOvr>
  <p:transitio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0E57D90A-2C7A-1146-B3E0-740DCF2AE80B}" type="slidenum">
              <a:rPr lang="en-US" altLang="en-US"/>
              <a:pPr/>
              <a:t>‹#›</a:t>
            </a:fld>
            <a:endParaRPr lang="en-US" altLang="en-US"/>
          </a:p>
        </p:txBody>
      </p:sp>
    </p:spTree>
    <p:extLst>
      <p:ext uri="{BB962C8B-B14F-4D97-AF65-F5344CB8AC3E}">
        <p14:creationId xmlns:p14="http://schemas.microsoft.com/office/powerpoint/2010/main" val="194546418"/>
      </p:ext>
    </p:extLst>
  </p:cSld>
  <p:clrMapOvr>
    <a:masterClrMapping/>
  </p:clrMapOvr>
  <p:transitio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4F4BAE84-8396-5B4B-9F9A-9FEB7C6223FE}" type="slidenum">
              <a:rPr lang="en-US" altLang="en-US"/>
              <a:pPr/>
              <a:t>‹#›</a:t>
            </a:fld>
            <a:endParaRPr lang="en-US" altLang="en-US"/>
          </a:p>
        </p:txBody>
      </p:sp>
    </p:spTree>
    <p:extLst>
      <p:ext uri="{BB962C8B-B14F-4D97-AF65-F5344CB8AC3E}">
        <p14:creationId xmlns:p14="http://schemas.microsoft.com/office/powerpoint/2010/main" val="1271536592"/>
      </p:ext>
    </p:extLst>
  </p:cSld>
  <p:clrMapOvr>
    <a:masterClrMapping/>
  </p:clrMapOvr>
  <p:transition spd="slow">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4ADE25FC-CF04-7148-B24F-AE6FDFAA30DA}" type="slidenum">
              <a:rPr lang="en-US" altLang="en-US"/>
              <a:pPr/>
              <a:t>‹#›</a:t>
            </a:fld>
            <a:endParaRPr lang="en-US" altLang="en-US"/>
          </a:p>
        </p:txBody>
      </p:sp>
    </p:spTree>
    <p:extLst>
      <p:ext uri="{BB962C8B-B14F-4D97-AF65-F5344CB8AC3E}">
        <p14:creationId xmlns:p14="http://schemas.microsoft.com/office/powerpoint/2010/main" val="1105730447"/>
      </p:ext>
    </p:extLst>
  </p:cSld>
  <p:clrMapOvr>
    <a:masterClrMapping/>
  </p:clrMapOvr>
  <p:transition spd="slow">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CA696969-C42F-AB4B-BE10-4EFAB9D858C5}" type="slidenum">
              <a:rPr lang="en-US" altLang="en-US"/>
              <a:pPr/>
              <a:t>‹#›</a:t>
            </a:fld>
            <a:endParaRPr lang="en-US" altLang="en-US"/>
          </a:p>
        </p:txBody>
      </p:sp>
    </p:spTree>
    <p:extLst>
      <p:ext uri="{BB962C8B-B14F-4D97-AF65-F5344CB8AC3E}">
        <p14:creationId xmlns:p14="http://schemas.microsoft.com/office/powerpoint/2010/main" val="1835625238"/>
      </p:ext>
    </p:extLst>
  </p:cSld>
  <p:clrMapOvr>
    <a:masterClrMapping/>
  </p:clrMapOvr>
  <p:transition spd="slow">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8F9D2EB9-1382-454B-8189-15793790587A}" type="slidenum">
              <a:rPr lang="en-US" altLang="en-US"/>
              <a:pPr/>
              <a:t>‹#›</a:t>
            </a:fld>
            <a:endParaRPr lang="en-US" altLang="en-US"/>
          </a:p>
        </p:txBody>
      </p:sp>
    </p:spTree>
    <p:extLst>
      <p:ext uri="{BB962C8B-B14F-4D97-AF65-F5344CB8AC3E}">
        <p14:creationId xmlns:p14="http://schemas.microsoft.com/office/powerpoint/2010/main" val="603302264"/>
      </p:ext>
    </p:extLst>
  </p:cSld>
  <p:clrMapOvr>
    <a:masterClrMapping/>
  </p:clrMapOvr>
  <p:transition spd="slow">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12A3D9DA-C968-B44B-ABC6-B3D57DF0B269}" type="slidenum">
              <a:rPr lang="en-US" altLang="en-US"/>
              <a:pPr/>
              <a:t>‹#›</a:t>
            </a:fld>
            <a:endParaRPr lang="en-US" altLang="en-US"/>
          </a:p>
        </p:txBody>
      </p:sp>
    </p:spTree>
    <p:extLst>
      <p:ext uri="{BB962C8B-B14F-4D97-AF65-F5344CB8AC3E}">
        <p14:creationId xmlns:p14="http://schemas.microsoft.com/office/powerpoint/2010/main" val="1430853561"/>
      </p:ext>
    </p:extLst>
  </p:cSld>
  <p:clrMapOvr>
    <a:masterClrMapping/>
  </p:clrMapOvr>
  <p:transition spd="slow">
    <p:fade thruBlk="1"/>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fld id="{0E0777B9-1542-D04E-AC60-ED4A41A3995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thruBlk="1"/>
  </p:transition>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defRPr>
      </a:lvl2pPr>
      <a:lvl3pPr algn="ctr" rtl="0" fontAlgn="base">
        <a:spcBef>
          <a:spcPct val="0"/>
        </a:spcBef>
        <a:spcAft>
          <a:spcPct val="0"/>
        </a:spcAft>
        <a:defRPr sz="4400">
          <a:solidFill>
            <a:schemeClr val="tx2"/>
          </a:solidFill>
          <a:latin typeface="Times New Roman" charset="0"/>
        </a:defRPr>
      </a:lvl3pPr>
      <a:lvl4pPr algn="ctr" rtl="0" fontAlgn="base">
        <a:spcBef>
          <a:spcPct val="0"/>
        </a:spcBef>
        <a:spcAft>
          <a:spcPct val="0"/>
        </a:spcAft>
        <a:defRPr sz="4400">
          <a:solidFill>
            <a:schemeClr val="tx2"/>
          </a:solidFill>
          <a:latin typeface="Times New Roman" charset="0"/>
        </a:defRPr>
      </a:lvl4pPr>
      <a:lvl5pPr algn="ctr" rtl="0" fontAlgn="base">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11.png"/><Relationship Id="rId5" Type="http://schemas.openxmlformats.org/officeDocument/2006/relationships/oleObject" Target="../embeddings/oleObject7.bin"/><Relationship Id="rId6" Type="http://schemas.openxmlformats.org/officeDocument/2006/relationships/image" Target="../media/image12.png"/><Relationship Id="rId7" Type="http://schemas.openxmlformats.org/officeDocument/2006/relationships/oleObject" Target="../embeddings/oleObject8.bin"/><Relationship Id="rId8" Type="http://schemas.openxmlformats.org/officeDocument/2006/relationships/image" Target="../media/image13.png"/><Relationship Id="rId9" Type="http://schemas.openxmlformats.org/officeDocument/2006/relationships/oleObject" Target="../embeddings/oleObject9.bin"/><Relationship Id="rId10" Type="http://schemas.openxmlformats.org/officeDocument/2006/relationships/image" Target="../media/image14.pn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 Id="rId3"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0.bin"/><Relationship Id="rId4" Type="http://schemas.openxmlformats.org/officeDocument/2006/relationships/image" Target="../media/image17.png"/><Relationship Id="rId5" Type="http://schemas.openxmlformats.org/officeDocument/2006/relationships/oleObject" Target="../embeddings/oleObject11.bin"/><Relationship Id="rId6" Type="http://schemas.openxmlformats.org/officeDocument/2006/relationships/image" Target="../media/image18.png"/><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2.bin"/><Relationship Id="rId4" Type="http://schemas.openxmlformats.org/officeDocument/2006/relationships/image" Target="../media/image19.png"/><Relationship Id="rId5" Type="http://schemas.openxmlformats.org/officeDocument/2006/relationships/hyperlink" Target="http://images.google.com/imgres?imgurl=http://faith.propadeutic.com/authors/StoneBarton.jpg&amp;imgrefurl=http://faith.propadeutic.com/authors/&amp;h=125&amp;w=100&amp;sz=14&amp;tbnid=-aeJTg7EeTwJ:&amp;tbnh=84&amp;tbnw=67&amp;hl=en&amp;start=15&amp;prev=/images%3Fq%3DBarton%2BW.%2BStone%26hl%3Den%26lr%3D" TargetMode="External"/><Relationship Id="rId6" Type="http://schemas.openxmlformats.org/officeDocument/2006/relationships/image" Target="../media/image20.jpeg"/><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3.bin"/><Relationship Id="rId4" Type="http://schemas.openxmlformats.org/officeDocument/2006/relationships/image" Target="../media/image22.png"/><Relationship Id="rId5" Type="http://schemas.openxmlformats.org/officeDocument/2006/relationships/oleObject" Target="../embeddings/oleObject14.bin"/><Relationship Id="rId6" Type="http://schemas.openxmlformats.org/officeDocument/2006/relationships/image" Target="../media/image23.png"/><Relationship Id="rId7" Type="http://schemas.openxmlformats.org/officeDocument/2006/relationships/oleObject" Target="../embeddings/oleObject15.bin"/><Relationship Id="rId8" Type="http://schemas.openxmlformats.org/officeDocument/2006/relationships/image" Target="../media/image24.png"/><Relationship Id="rId1" Type="http://schemas.openxmlformats.org/officeDocument/2006/relationships/vmlDrawing" Target="../drawings/vmlDrawing6.vml"/><Relationship Id="rId2"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jpeg"/><Relationship Id="rId6" Type="http://schemas.openxmlformats.org/officeDocument/2006/relationships/image" Target="../media/image29.jpeg"/><Relationship Id="rId7" Type="http://schemas.openxmlformats.org/officeDocument/2006/relationships/image" Target="../media/image30.jpeg"/><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4.png"/><Relationship Id="rId5" Type="http://schemas.openxmlformats.org/officeDocument/2006/relationships/oleObject" Target="../embeddings/oleObject2.bin"/><Relationship Id="rId6" Type="http://schemas.openxmlformats.org/officeDocument/2006/relationships/image" Target="../media/image5.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6.png"/><Relationship Id="rId5" Type="http://schemas.openxmlformats.org/officeDocument/2006/relationships/oleObject" Target="../embeddings/oleObject4.bin"/><Relationship Id="rId6" Type="http://schemas.openxmlformats.org/officeDocument/2006/relationships/image" Target="../media/image7.png"/><Relationship Id="rId7" Type="http://schemas.openxmlformats.org/officeDocument/2006/relationships/oleObject" Target="../embeddings/oleObject5.bin"/><Relationship Id="rId8" Type="http://schemas.openxmlformats.org/officeDocument/2006/relationships/image" Target="../media/image8.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idx="4294967295"/>
          </p:nvPr>
        </p:nvSpPr>
        <p:spPr>
          <a:xfrm>
            <a:off x="685800" y="0"/>
            <a:ext cx="7772400" cy="1371600"/>
          </a:xfrm>
        </p:spPr>
        <p:txBody>
          <a:bodyPr/>
          <a:lstStyle/>
          <a:p>
            <a:r>
              <a:rPr lang="en-US" altLang="en-US">
                <a:latin typeface="Tahoma" charset="0"/>
              </a:rPr>
              <a:t>The Work And Influence Of Barton W. Stone</a:t>
            </a:r>
          </a:p>
        </p:txBody>
      </p:sp>
      <p:pic>
        <p:nvPicPr>
          <p:cNvPr id="2052" name="Picture 4" descr="http://www.therestorationmovement.com/images/Bstone2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05000"/>
            <a:ext cx="2868613" cy="4618038"/>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http://www.baldwinsmaps.com/maps/59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447800"/>
            <a:ext cx="4292600" cy="5181600"/>
          </a:xfrm>
          <a:prstGeom prst="rect">
            <a:avLst/>
          </a:prstGeom>
          <a:noFill/>
          <a:extLst>
            <a:ext uri="{909E8E84-426E-40DD-AFC4-6F175D3DCCD1}">
              <a14:hiddenFill xmlns:a14="http://schemas.microsoft.com/office/drawing/2010/main">
                <a:solidFill>
                  <a:srgbClr val="FFFFFF"/>
                </a:solidFill>
              </a14:hiddenFill>
            </a:ext>
          </a:extLst>
        </p:spPr>
      </p:pic>
      <p:sp>
        <p:nvSpPr>
          <p:cNvPr id="2054" name="AutoShape 6"/>
          <p:cNvSpPr>
            <a:spLocks noChangeArrowheads="1"/>
          </p:cNvSpPr>
          <p:nvPr/>
        </p:nvSpPr>
        <p:spPr bwMode="auto">
          <a:xfrm rot="-4778156">
            <a:off x="4664869" y="2008982"/>
            <a:ext cx="350837" cy="3276600"/>
          </a:xfrm>
          <a:prstGeom prst="downArrow">
            <a:avLst>
              <a:gd name="adj1" fmla="val 50000"/>
              <a:gd name="adj2" fmla="val 233484"/>
            </a:avLst>
          </a:prstGeom>
          <a:solidFill>
            <a:srgbClr val="993366"/>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85800" y="76200"/>
            <a:ext cx="7848600" cy="914400"/>
          </a:xfrm>
        </p:spPr>
        <p:txBody>
          <a:bodyPr/>
          <a:lstStyle/>
          <a:p>
            <a:r>
              <a:rPr lang="en-US" altLang="en-US" sz="3600">
                <a:latin typeface="Tahoma" charset="0"/>
              </a:rPr>
              <a:t>Kentucky Revival &amp; </a:t>
            </a:r>
            <a:br>
              <a:rPr lang="en-US" altLang="en-US" sz="3600">
                <a:latin typeface="Tahoma" charset="0"/>
              </a:rPr>
            </a:br>
            <a:r>
              <a:rPr lang="en-US" altLang="en-US" sz="3600">
                <a:latin typeface="Tahoma" charset="0"/>
              </a:rPr>
              <a:t>James McGready (1760-1817)</a:t>
            </a:r>
          </a:p>
        </p:txBody>
      </p:sp>
      <p:sp>
        <p:nvSpPr>
          <p:cNvPr id="4099" name="Rectangle 3"/>
          <p:cNvSpPr>
            <a:spLocks noGrp="1" noChangeArrowheads="1"/>
          </p:cNvSpPr>
          <p:nvPr>
            <p:ph type="body" idx="1"/>
          </p:nvPr>
        </p:nvSpPr>
        <p:spPr>
          <a:xfrm>
            <a:off x="304800" y="1143000"/>
            <a:ext cx="8610600" cy="5562600"/>
          </a:xfrm>
        </p:spPr>
        <p:txBody>
          <a:bodyPr/>
          <a:lstStyle/>
          <a:p>
            <a:pPr>
              <a:lnSpc>
                <a:spcPct val="90000"/>
              </a:lnSpc>
            </a:pPr>
            <a:r>
              <a:rPr lang="en-US" altLang="en-US" sz="2000">
                <a:latin typeface="Tahoma" charset="0"/>
              </a:rPr>
              <a:t>A Different Kind Of Presbyterian Minister</a:t>
            </a:r>
          </a:p>
          <a:p>
            <a:pPr>
              <a:lnSpc>
                <a:spcPct val="90000"/>
              </a:lnSpc>
            </a:pPr>
            <a:r>
              <a:rPr lang="en-US" altLang="en-US" sz="2000">
                <a:latin typeface="Tahoma" charset="0"/>
              </a:rPr>
              <a:t>Born In Pennsylvania, Moved To Guilford County, N.C. After Revolutionary War</a:t>
            </a:r>
          </a:p>
          <a:p>
            <a:pPr>
              <a:lnSpc>
                <a:spcPct val="90000"/>
              </a:lnSpc>
            </a:pPr>
            <a:r>
              <a:rPr lang="en-US" altLang="en-US" sz="2000">
                <a:latin typeface="Tahoma" charset="0"/>
              </a:rPr>
              <a:t>Attended David Caldwell’s School</a:t>
            </a:r>
          </a:p>
          <a:p>
            <a:pPr>
              <a:lnSpc>
                <a:spcPct val="90000"/>
              </a:lnSpc>
            </a:pPr>
            <a:r>
              <a:rPr lang="en-US" altLang="en-US" sz="2000">
                <a:latin typeface="Tahoma" charset="0"/>
              </a:rPr>
              <a:t>Very Dramatic In His Preaching</a:t>
            </a:r>
          </a:p>
          <a:p>
            <a:pPr>
              <a:lnSpc>
                <a:spcPct val="90000"/>
              </a:lnSpc>
            </a:pPr>
            <a:r>
              <a:rPr lang="en-US" altLang="en-US" sz="2000">
                <a:latin typeface="Tahoma" charset="0"/>
              </a:rPr>
              <a:t>Moved To Logan County, Kentucky, 1796</a:t>
            </a:r>
          </a:p>
          <a:p>
            <a:pPr lvl="1">
              <a:lnSpc>
                <a:spcPct val="90000"/>
              </a:lnSpc>
            </a:pPr>
            <a:r>
              <a:rPr lang="en-US" altLang="en-US" sz="2000">
                <a:latin typeface="Tahoma" charset="0"/>
              </a:rPr>
              <a:t>At Meetinghouses On Gasper &amp; Red Rivers</a:t>
            </a:r>
          </a:p>
          <a:p>
            <a:pPr lvl="1">
              <a:lnSpc>
                <a:spcPct val="90000"/>
              </a:lnSpc>
            </a:pPr>
            <a:r>
              <a:rPr lang="en-US" altLang="en-US" sz="2000">
                <a:latin typeface="Tahoma" charset="0"/>
              </a:rPr>
              <a:t>Peter Cartwright, A Methodist Minister Called It “The Devil’s Den”</a:t>
            </a:r>
          </a:p>
          <a:p>
            <a:pPr lvl="1">
              <a:lnSpc>
                <a:spcPct val="90000"/>
              </a:lnSpc>
            </a:pPr>
            <a:r>
              <a:rPr lang="en-US" altLang="en-US" sz="2000">
                <a:latin typeface="Tahoma" charset="0"/>
              </a:rPr>
              <a:t>Outcasts From Society Moved There For Its Location – Good Hiding Places, Escape Law In Tennessee</a:t>
            </a:r>
          </a:p>
          <a:p>
            <a:pPr>
              <a:lnSpc>
                <a:spcPct val="90000"/>
              </a:lnSpc>
            </a:pPr>
            <a:r>
              <a:rPr lang="en-US" altLang="en-US" sz="2000">
                <a:latin typeface="Tahoma" charset="0"/>
              </a:rPr>
              <a:t>His Preaching</a:t>
            </a:r>
          </a:p>
          <a:p>
            <a:pPr lvl="1">
              <a:lnSpc>
                <a:spcPct val="90000"/>
              </a:lnSpc>
            </a:pPr>
            <a:r>
              <a:rPr lang="en-US" altLang="en-US" sz="2000">
                <a:latin typeface="Tahoma" charset="0"/>
              </a:rPr>
              <a:t>Repentance, Not Baptism For Remission Of Sins</a:t>
            </a:r>
          </a:p>
          <a:p>
            <a:pPr lvl="1">
              <a:lnSpc>
                <a:spcPct val="90000"/>
              </a:lnSpc>
            </a:pPr>
            <a:r>
              <a:rPr lang="en-US" altLang="en-US" sz="2000">
                <a:latin typeface="Tahoma" charset="0"/>
              </a:rPr>
              <a:t>If All Can Repent, Then Calvinism’s Predestination Fails</a:t>
            </a:r>
          </a:p>
          <a:p>
            <a:pPr lvl="1">
              <a:lnSpc>
                <a:spcPct val="90000"/>
              </a:lnSpc>
            </a:pPr>
            <a:r>
              <a:rPr lang="en-US" altLang="en-US" sz="2000">
                <a:latin typeface="Tahoma" charset="0"/>
              </a:rPr>
              <a:t>People Responded!!!!!</a:t>
            </a:r>
          </a:p>
          <a:p>
            <a:pPr>
              <a:lnSpc>
                <a:spcPct val="90000"/>
              </a:lnSpc>
            </a:pPr>
            <a:r>
              <a:rPr lang="en-US" altLang="en-US" sz="2000">
                <a:latin typeface="Tahoma" charset="0"/>
              </a:rPr>
              <a:t>Mainline Presbyterians Rejected Him</a:t>
            </a:r>
          </a:p>
          <a:p>
            <a:pPr>
              <a:lnSpc>
                <a:spcPct val="90000"/>
              </a:lnSpc>
            </a:pPr>
            <a:r>
              <a:rPr lang="en-US" altLang="en-US" sz="2000">
                <a:latin typeface="Tahoma" charset="0"/>
              </a:rPr>
              <a:t>Fall Of 1800 – Revival Brought Many Onlookers – One A Young Presbyterian Minister Named Barton W. Stone.</a:t>
            </a:r>
          </a:p>
        </p:txBody>
      </p:sp>
    </p:spTree>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a:xfrm>
            <a:off x="685800" y="152400"/>
            <a:ext cx="7772400" cy="1295400"/>
          </a:xfrm>
        </p:spPr>
        <p:txBody>
          <a:bodyPr/>
          <a:lstStyle/>
          <a:p>
            <a:r>
              <a:rPr lang="en-US" altLang="en-US" sz="2800">
                <a:latin typeface="Tahoma" charset="0"/>
              </a:rPr>
              <a:t>Red River Meetinghouse</a:t>
            </a:r>
            <a:br>
              <a:rPr lang="en-US" altLang="en-US" sz="2800">
                <a:latin typeface="Tahoma" charset="0"/>
              </a:rPr>
            </a:br>
            <a:r>
              <a:rPr lang="en-US" altLang="en-US" sz="2800">
                <a:latin typeface="Tahoma" charset="0"/>
              </a:rPr>
              <a:t>Logan County, Kentucky</a:t>
            </a:r>
            <a:br>
              <a:rPr lang="en-US" altLang="en-US" sz="2800">
                <a:latin typeface="Tahoma" charset="0"/>
              </a:rPr>
            </a:br>
            <a:r>
              <a:rPr lang="en-US" altLang="en-US" sz="2800">
                <a:latin typeface="Tahoma" charset="0"/>
              </a:rPr>
              <a:t>Birthplace Of The Kentucky Revival</a:t>
            </a:r>
          </a:p>
        </p:txBody>
      </p:sp>
      <p:graphicFrame>
        <p:nvGraphicFramePr>
          <p:cNvPr id="7171" name="Object 3"/>
          <p:cNvGraphicFramePr>
            <a:graphicFrameLocks noChangeAspect="1"/>
          </p:cNvGraphicFramePr>
          <p:nvPr/>
        </p:nvGraphicFramePr>
        <p:xfrm>
          <a:off x="1219200" y="4267200"/>
          <a:ext cx="3048000" cy="2476500"/>
        </p:xfrm>
        <a:graphic>
          <a:graphicData uri="http://schemas.openxmlformats.org/presentationml/2006/ole">
            <mc:AlternateContent xmlns:mc="http://schemas.openxmlformats.org/markup-compatibility/2006">
              <mc:Choice xmlns:v="urn:schemas-microsoft-com:vml" Requires="v">
                <p:oleObj spid="_x0000_s7175" name="Photo Editor Photo" r:id="rId3" imgW="5990476" imgH="4866667" progId="MSPhotoEd.3">
                  <p:embed/>
                </p:oleObj>
              </mc:Choice>
              <mc:Fallback>
                <p:oleObj name="Photo Editor Photo" r:id="rId3" imgW="5990476" imgH="4866667" progId="MSPhotoEd.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4267200"/>
                        <a:ext cx="3048000" cy="247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172" name="Object 4"/>
          <p:cNvGraphicFramePr>
            <a:graphicFrameLocks noChangeAspect="1"/>
          </p:cNvGraphicFramePr>
          <p:nvPr/>
        </p:nvGraphicFramePr>
        <p:xfrm>
          <a:off x="5029200" y="4214813"/>
          <a:ext cx="3581400" cy="2566987"/>
        </p:xfrm>
        <a:graphic>
          <a:graphicData uri="http://schemas.openxmlformats.org/presentationml/2006/ole">
            <mc:AlternateContent xmlns:mc="http://schemas.openxmlformats.org/markup-compatibility/2006">
              <mc:Choice xmlns:v="urn:schemas-microsoft-com:vml" Requires="v">
                <p:oleObj spid="_x0000_s7176" name="Photo Editor Photo" r:id="rId5" imgW="6935168" imgH="4971429" progId="MSPhotoEd.3">
                  <p:embed/>
                </p:oleObj>
              </mc:Choice>
              <mc:Fallback>
                <p:oleObj name="Photo Editor Photo" r:id="rId5" imgW="6935168" imgH="4971429" progId="MSPhotoEd.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4214813"/>
                        <a:ext cx="3581400" cy="25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173" name="Object 5"/>
          <p:cNvGraphicFramePr>
            <a:graphicFrameLocks noChangeAspect="1"/>
          </p:cNvGraphicFramePr>
          <p:nvPr/>
        </p:nvGraphicFramePr>
        <p:xfrm>
          <a:off x="5029200" y="1676400"/>
          <a:ext cx="3429000" cy="2463800"/>
        </p:xfrm>
        <a:graphic>
          <a:graphicData uri="http://schemas.openxmlformats.org/presentationml/2006/ole">
            <mc:AlternateContent xmlns:mc="http://schemas.openxmlformats.org/markup-compatibility/2006">
              <mc:Choice xmlns:v="urn:schemas-microsoft-com:vml" Requires="v">
                <p:oleObj spid="_x0000_s7177" name="Photo Editor Photo" r:id="rId7" imgW="6935168" imgH="4982270" progId="MSPhotoEd.3">
                  <p:embed/>
                </p:oleObj>
              </mc:Choice>
              <mc:Fallback>
                <p:oleObj name="Photo Editor Photo" r:id="rId7" imgW="6935168" imgH="4982270" progId="MSPhotoEd.3">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29200" y="1676400"/>
                        <a:ext cx="3429000" cy="246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174" name="Object 6"/>
          <p:cNvGraphicFramePr>
            <a:graphicFrameLocks noChangeAspect="1"/>
          </p:cNvGraphicFramePr>
          <p:nvPr/>
        </p:nvGraphicFramePr>
        <p:xfrm>
          <a:off x="914400" y="1676400"/>
          <a:ext cx="3505200" cy="2522538"/>
        </p:xfrm>
        <a:graphic>
          <a:graphicData uri="http://schemas.openxmlformats.org/presentationml/2006/ole">
            <mc:AlternateContent xmlns:mc="http://schemas.openxmlformats.org/markup-compatibility/2006">
              <mc:Choice xmlns:v="urn:schemas-microsoft-com:vml" Requires="v">
                <p:oleObj spid="_x0000_s7178" name="Photo Editor Photo" r:id="rId9" imgW="6935168" imgH="4990476" progId="MSPhotoEd.3">
                  <p:embed/>
                </p:oleObj>
              </mc:Choice>
              <mc:Fallback>
                <p:oleObj name="Photo Editor Photo" r:id="rId9" imgW="6935168" imgH="4990476" progId="MSPhotoEd.3">
                  <p:embed/>
                  <p:pic>
                    <p:nvPicPr>
                      <p:cNvPr id="0"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4400" y="1676400"/>
                        <a:ext cx="3505200" cy="2522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spd="slow">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ChangeArrowheads="1"/>
          </p:cNvSpPr>
          <p:nvPr/>
        </p:nvSpPr>
        <p:spPr bwMode="auto">
          <a:xfrm>
            <a:off x="3048000" y="533400"/>
            <a:ext cx="58674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a:spcBef>
                <a:spcPct val="20000"/>
              </a:spcBef>
              <a:buFontTx/>
              <a:buChar char="•"/>
            </a:pPr>
            <a:r>
              <a:rPr lang="en-US" altLang="en-US" sz="2300">
                <a:latin typeface="Tahoma" charset="0"/>
              </a:rPr>
              <a:t>Moved To Cane Ridge, Kentucky In 1797 Where He Accepted Positions Of Pastor For Concord &amp; Cane Ridge Churches</a:t>
            </a:r>
          </a:p>
          <a:p>
            <a:pPr lvl="1">
              <a:spcBef>
                <a:spcPct val="20000"/>
              </a:spcBef>
              <a:buFontTx/>
              <a:buChar char="–"/>
            </a:pPr>
            <a:r>
              <a:rPr lang="en-US" altLang="en-US" sz="2300">
                <a:latin typeface="Tahoma" charset="0"/>
              </a:rPr>
              <a:t>Concerning His Ordination Into The Transylvania Presbytery, He Was To Swear Allegiance To The Westminster Confession Of Faith</a:t>
            </a:r>
          </a:p>
          <a:p>
            <a:pPr lvl="1">
              <a:spcBef>
                <a:spcPct val="20000"/>
              </a:spcBef>
              <a:buFontTx/>
              <a:buChar char="–"/>
            </a:pPr>
            <a:r>
              <a:rPr lang="en-US" altLang="en-US" sz="2300">
                <a:latin typeface="Tahoma" charset="0"/>
              </a:rPr>
              <a:t>Stone Said, “I Do In As Far As It Agrees With The Bible”</a:t>
            </a:r>
          </a:p>
          <a:p>
            <a:pPr>
              <a:spcBef>
                <a:spcPct val="20000"/>
              </a:spcBef>
              <a:buFontTx/>
              <a:buChar char="•"/>
            </a:pPr>
            <a:r>
              <a:rPr lang="en-US" altLang="en-US" sz="2300">
                <a:latin typeface="Tahoma" charset="0"/>
              </a:rPr>
              <a:t>Heard Of And Visited The McGready Revival In Logan County, Fall, 1800</a:t>
            </a:r>
          </a:p>
          <a:p>
            <a:pPr lvl="1">
              <a:spcBef>
                <a:spcPct val="20000"/>
              </a:spcBef>
              <a:buFontTx/>
              <a:buChar char="–"/>
            </a:pPr>
            <a:r>
              <a:rPr lang="en-US" altLang="en-US" sz="2300">
                <a:latin typeface="Tahoma" charset="0"/>
              </a:rPr>
              <a:t>Returned To Cane Ridge And Preached A Lesson On John 3:16</a:t>
            </a:r>
          </a:p>
          <a:p>
            <a:pPr>
              <a:spcBef>
                <a:spcPct val="20000"/>
              </a:spcBef>
              <a:buFontTx/>
              <a:buChar char="•"/>
            </a:pPr>
            <a:r>
              <a:rPr lang="en-US" altLang="en-US" sz="2300">
                <a:latin typeface="Tahoma" charset="0"/>
              </a:rPr>
              <a:t>July 2, 1801 – Married Elizabeth Campbell At Greenville, Ky. </a:t>
            </a:r>
          </a:p>
          <a:p>
            <a:pPr>
              <a:spcBef>
                <a:spcPct val="20000"/>
              </a:spcBef>
              <a:buFontTx/>
              <a:buChar char="•"/>
            </a:pPr>
            <a:endParaRPr lang="en-US" altLang="en-US" sz="2300">
              <a:latin typeface="Tahoma" charset="0"/>
            </a:endParaRPr>
          </a:p>
        </p:txBody>
      </p:sp>
      <p:pic>
        <p:nvPicPr>
          <p:cNvPr id="6148" name="Picture 4" descr="http://www.therestorationmovement.com/images/stonebw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133600"/>
            <a:ext cx="2643188" cy="3581400"/>
          </a:xfrm>
          <a:prstGeom prst="rect">
            <a:avLst/>
          </a:prstGeom>
          <a:noFill/>
          <a:extLst>
            <a:ext uri="{909E8E84-426E-40DD-AFC4-6F175D3DCCD1}">
              <a14:hiddenFill xmlns:a14="http://schemas.microsoft.com/office/drawing/2010/main">
                <a:solidFill>
                  <a:srgbClr val="FFFFFF"/>
                </a:solidFill>
              </a14:hiddenFill>
            </a:ext>
          </a:extLst>
        </p:spPr>
      </p:pic>
      <p:sp>
        <p:nvSpPr>
          <p:cNvPr id="6149" name="Rectangle 5"/>
          <p:cNvSpPr>
            <a:spLocks noGrp="1" noChangeArrowheads="1"/>
          </p:cNvSpPr>
          <p:nvPr>
            <p:ph type="title" idx="4294967295"/>
          </p:nvPr>
        </p:nvSpPr>
        <p:spPr>
          <a:xfrm>
            <a:off x="609600" y="381000"/>
            <a:ext cx="1981200" cy="1524000"/>
          </a:xfrm>
        </p:spPr>
        <p:txBody>
          <a:bodyPr/>
          <a:lstStyle/>
          <a:p>
            <a:r>
              <a:rPr lang="en-US" altLang="en-US" sz="3600">
                <a:latin typeface="Tahoma" charset="0"/>
              </a:rPr>
              <a:t>Barton</a:t>
            </a:r>
            <a:br>
              <a:rPr lang="en-US" altLang="en-US" sz="3600">
                <a:latin typeface="Tahoma" charset="0"/>
              </a:rPr>
            </a:br>
            <a:r>
              <a:rPr lang="en-US" altLang="en-US" sz="3600">
                <a:latin typeface="Tahoma" charset="0"/>
              </a:rPr>
              <a:t>Warren</a:t>
            </a:r>
            <a:br>
              <a:rPr lang="en-US" altLang="en-US" sz="3600">
                <a:latin typeface="Tahoma" charset="0"/>
              </a:rPr>
            </a:br>
            <a:r>
              <a:rPr lang="en-US" altLang="en-US" sz="3600">
                <a:latin typeface="Tahoma" charset="0"/>
              </a:rPr>
              <a:t>Stone</a:t>
            </a:r>
          </a:p>
        </p:txBody>
      </p:sp>
    </p:spTree>
  </p:cSld>
  <p:clrMapOvr>
    <a:masterClrMapping/>
  </p:clrMapOvr>
  <p:transition spd="slow">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Rectangle 5"/>
          <p:cNvSpPr>
            <a:spLocks noGrp="1" noChangeArrowheads="1"/>
          </p:cNvSpPr>
          <p:nvPr>
            <p:ph type="title" idx="4294967295"/>
          </p:nvPr>
        </p:nvSpPr>
        <p:spPr>
          <a:xfrm>
            <a:off x="762000" y="76200"/>
            <a:ext cx="7772400" cy="838200"/>
          </a:xfrm>
        </p:spPr>
        <p:txBody>
          <a:bodyPr/>
          <a:lstStyle/>
          <a:p>
            <a:r>
              <a:rPr lang="en-US" altLang="en-US" sz="4000">
                <a:latin typeface="Tahoma" charset="0"/>
              </a:rPr>
              <a:t>Cane Ridge Revival</a:t>
            </a:r>
            <a:br>
              <a:rPr lang="en-US" altLang="en-US" sz="4000">
                <a:latin typeface="Tahoma" charset="0"/>
              </a:rPr>
            </a:br>
            <a:r>
              <a:rPr lang="en-US" altLang="en-US" sz="2400">
                <a:latin typeface="Tahoma" charset="0"/>
              </a:rPr>
              <a:t>August 14-19, 1801</a:t>
            </a:r>
          </a:p>
        </p:txBody>
      </p:sp>
      <p:pic>
        <p:nvPicPr>
          <p:cNvPr id="10247" name="Picture 7" descr="http://www.uky.edu/LCC/HIS/sites/can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014413"/>
            <a:ext cx="4857750" cy="2832100"/>
          </a:xfrm>
          <a:prstGeom prst="rect">
            <a:avLst/>
          </a:prstGeom>
          <a:noFill/>
          <a:extLst>
            <a:ext uri="{909E8E84-426E-40DD-AFC4-6F175D3DCCD1}">
              <a14:hiddenFill xmlns:a14="http://schemas.microsoft.com/office/drawing/2010/main">
                <a:solidFill>
                  <a:srgbClr val="FFFFFF"/>
                </a:solidFill>
              </a14:hiddenFill>
            </a:ext>
          </a:extLst>
        </p:spPr>
      </p:pic>
      <p:pic>
        <p:nvPicPr>
          <p:cNvPr id="10249" name="Picture 9" descr="http://www.therestorationmovement.com/images/Can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1004888"/>
            <a:ext cx="4216400" cy="2836862"/>
          </a:xfrm>
          <a:prstGeom prst="rect">
            <a:avLst/>
          </a:prstGeom>
          <a:noFill/>
          <a:extLst>
            <a:ext uri="{909E8E84-426E-40DD-AFC4-6F175D3DCCD1}">
              <a14:hiddenFill xmlns:a14="http://schemas.microsoft.com/office/drawing/2010/main">
                <a:solidFill>
                  <a:srgbClr val="FFFFFF"/>
                </a:solidFill>
              </a14:hiddenFill>
            </a:ext>
          </a:extLst>
        </p:spPr>
      </p:pic>
      <p:sp>
        <p:nvSpPr>
          <p:cNvPr id="10251" name="Text Box 11"/>
          <p:cNvSpPr txBox="1">
            <a:spLocks noChangeArrowheads="1"/>
          </p:cNvSpPr>
          <p:nvPr/>
        </p:nvSpPr>
        <p:spPr bwMode="auto">
          <a:xfrm>
            <a:off x="0" y="3944938"/>
            <a:ext cx="91440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sz="2400">
                <a:solidFill>
                  <a:schemeClr val="tx1"/>
                </a:solidFill>
                <a:latin typeface="Times New Roman" charset="0"/>
              </a:defRPr>
            </a:lvl1pPr>
            <a:lvl2pPr marL="515938">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a:lnSpc>
                <a:spcPct val="90000"/>
              </a:lnSpc>
              <a:spcBef>
                <a:spcPct val="20000"/>
              </a:spcBef>
              <a:buFontTx/>
              <a:buChar char="•"/>
            </a:pPr>
            <a:r>
              <a:rPr lang="en-US" altLang="en-US" sz="2000">
                <a:latin typeface="Tahoma" charset="0"/>
              </a:rPr>
              <a:t>Area Settled In The Mid 1700s By Daniel Boone And Group From North Carolina</a:t>
            </a:r>
          </a:p>
          <a:p>
            <a:pPr>
              <a:lnSpc>
                <a:spcPct val="90000"/>
              </a:lnSpc>
              <a:spcBef>
                <a:spcPct val="20000"/>
              </a:spcBef>
              <a:buFontTx/>
              <a:buChar char="•"/>
            </a:pPr>
            <a:r>
              <a:rPr lang="en-US" altLang="en-US" sz="2000">
                <a:latin typeface="Tahoma" charset="0"/>
              </a:rPr>
              <a:t>1791 – Built Largest One–Room Log Cabin In America</a:t>
            </a:r>
          </a:p>
          <a:p>
            <a:pPr>
              <a:lnSpc>
                <a:spcPct val="90000"/>
              </a:lnSpc>
              <a:spcBef>
                <a:spcPct val="20000"/>
              </a:spcBef>
              <a:buFontTx/>
              <a:buChar char="•"/>
            </a:pPr>
            <a:r>
              <a:rPr lang="en-US" altLang="en-US" sz="2000">
                <a:latin typeface="Tahoma" charset="0"/>
              </a:rPr>
              <a:t>Between 15 &amp; 25,000 People Gathered From All Denominations</a:t>
            </a:r>
          </a:p>
          <a:p>
            <a:pPr>
              <a:lnSpc>
                <a:spcPct val="90000"/>
              </a:lnSpc>
              <a:spcBef>
                <a:spcPct val="20000"/>
              </a:spcBef>
              <a:buFontTx/>
              <a:buChar char="•"/>
            </a:pPr>
            <a:r>
              <a:rPr lang="en-US" altLang="en-US" sz="2000">
                <a:latin typeface="Tahoma" charset="0"/>
              </a:rPr>
              <a:t>Many Got Religion, Repented Of Sin And Confessed The Lord</a:t>
            </a:r>
          </a:p>
          <a:p>
            <a:pPr>
              <a:lnSpc>
                <a:spcPct val="90000"/>
              </a:lnSpc>
              <a:spcBef>
                <a:spcPct val="20000"/>
              </a:spcBef>
              <a:buFontTx/>
              <a:buChar char="•"/>
            </a:pPr>
            <a:r>
              <a:rPr lang="en-US" altLang="en-US" sz="2000">
                <a:latin typeface="Tahoma" charset="0"/>
              </a:rPr>
              <a:t>Different Preachers Would Get Up On The Back Of Wagons And Speak To Groups In Their Area</a:t>
            </a:r>
          </a:p>
          <a:p>
            <a:pPr>
              <a:lnSpc>
                <a:spcPct val="90000"/>
              </a:lnSpc>
              <a:spcBef>
                <a:spcPct val="20000"/>
              </a:spcBef>
              <a:buFontTx/>
              <a:buChar char="•"/>
            </a:pPr>
            <a:r>
              <a:rPr lang="en-US" altLang="en-US" sz="2000">
                <a:latin typeface="Tahoma" charset="0"/>
              </a:rPr>
              <a:t>People Left When Food Ran Out At The End Of Six Days</a:t>
            </a:r>
          </a:p>
        </p:txBody>
      </p:sp>
    </p:spTree>
  </p:cSld>
  <p:clrMapOvr>
    <a:masterClrMapping/>
  </p:clrMapOvr>
  <p:transition spd="slow">
    <p:fade thruBlk="1"/>
  </p:transition>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762000" y="76200"/>
            <a:ext cx="7772400" cy="838200"/>
          </a:xfrm>
        </p:spPr>
        <p:txBody>
          <a:bodyPr/>
          <a:lstStyle/>
          <a:p>
            <a:r>
              <a:rPr lang="en-US" altLang="en-US" sz="4000">
                <a:latin typeface="Tahoma" charset="0"/>
              </a:rPr>
              <a:t>B.W. Stone Battle With Calvinism</a:t>
            </a:r>
            <a:endParaRPr lang="en-US" altLang="en-US" sz="2400">
              <a:latin typeface="Tahoma" charset="0"/>
            </a:endParaRPr>
          </a:p>
        </p:txBody>
      </p:sp>
      <p:graphicFrame>
        <p:nvGraphicFramePr>
          <p:cNvPr id="38918" name="Object 6"/>
          <p:cNvGraphicFramePr>
            <a:graphicFrameLocks noChangeAspect="1"/>
          </p:cNvGraphicFramePr>
          <p:nvPr/>
        </p:nvGraphicFramePr>
        <p:xfrm>
          <a:off x="1360488" y="914400"/>
          <a:ext cx="3346450" cy="5715000"/>
        </p:xfrm>
        <a:graphic>
          <a:graphicData uri="http://schemas.openxmlformats.org/presentationml/2006/ole">
            <mc:AlternateContent xmlns:mc="http://schemas.openxmlformats.org/markup-compatibility/2006">
              <mc:Choice xmlns:v="urn:schemas-microsoft-com:vml" Requires="v">
                <p:oleObj spid="_x0000_s38925" name="Photo Editor Photo" r:id="rId3" imgW="6028571" imgH="10295238" progId="MSPhotoEd.3">
                  <p:embed/>
                </p:oleObj>
              </mc:Choice>
              <mc:Fallback>
                <p:oleObj name="Photo Editor Photo" r:id="rId3" imgW="6028571" imgH="10295238" progId="MSPhotoEd.3">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0488" y="914400"/>
                        <a:ext cx="334645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8919" name="Object 7"/>
          <p:cNvGraphicFramePr>
            <a:graphicFrameLocks noChangeAspect="1"/>
          </p:cNvGraphicFramePr>
          <p:nvPr/>
        </p:nvGraphicFramePr>
        <p:xfrm>
          <a:off x="4941888" y="914400"/>
          <a:ext cx="3287712" cy="5715000"/>
        </p:xfrm>
        <a:graphic>
          <a:graphicData uri="http://schemas.openxmlformats.org/presentationml/2006/ole">
            <mc:AlternateContent xmlns:mc="http://schemas.openxmlformats.org/markup-compatibility/2006">
              <mc:Choice xmlns:v="urn:schemas-microsoft-com:vml" Requires="v">
                <p:oleObj spid="_x0000_s38926" name="Photo Editor Photo" r:id="rId5" imgW="6028571" imgH="10476190" progId="MSPhotoEd.3">
                  <p:embed/>
                </p:oleObj>
              </mc:Choice>
              <mc:Fallback>
                <p:oleObj name="Photo Editor Photo" r:id="rId5" imgW="6028571" imgH="10476190" progId="MSPhotoEd.3">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1888" y="914400"/>
                        <a:ext cx="3287712"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nvGrpSpPr>
          <p:cNvPr id="38923" name="Group 11"/>
          <p:cNvGrpSpPr>
            <a:grpSpLocks/>
          </p:cNvGrpSpPr>
          <p:nvPr/>
        </p:nvGrpSpPr>
        <p:grpSpPr bwMode="auto">
          <a:xfrm>
            <a:off x="4191000" y="6019800"/>
            <a:ext cx="4800600" cy="304800"/>
            <a:chOff x="2640" y="3792"/>
            <a:chExt cx="3024" cy="192"/>
          </a:xfrm>
        </p:grpSpPr>
        <p:sp>
          <p:nvSpPr>
            <p:cNvPr id="38920" name="AutoShape 8"/>
            <p:cNvSpPr>
              <a:spLocks noChangeArrowheads="1"/>
            </p:cNvSpPr>
            <p:nvPr/>
          </p:nvSpPr>
          <p:spPr bwMode="auto">
            <a:xfrm>
              <a:off x="5184" y="3792"/>
              <a:ext cx="480" cy="192"/>
            </a:xfrm>
            <a:prstGeom prst="leftArrow">
              <a:avLst>
                <a:gd name="adj1" fmla="val 50000"/>
                <a:gd name="adj2" fmla="val 62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8922" name="AutoShape 10"/>
            <p:cNvSpPr>
              <a:spLocks noChangeArrowheads="1"/>
            </p:cNvSpPr>
            <p:nvPr/>
          </p:nvSpPr>
          <p:spPr bwMode="auto">
            <a:xfrm rot="-10800000">
              <a:off x="2640" y="3792"/>
              <a:ext cx="480" cy="192"/>
            </a:xfrm>
            <a:prstGeom prst="leftArrow">
              <a:avLst>
                <a:gd name="adj1" fmla="val 50000"/>
                <a:gd name="adj2" fmla="val 62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38924" name="Text Box 12"/>
          <p:cNvSpPr txBox="1">
            <a:spLocks noChangeArrowheads="1"/>
          </p:cNvSpPr>
          <p:nvPr/>
        </p:nvSpPr>
        <p:spPr bwMode="auto">
          <a:xfrm>
            <a:off x="5867400" y="6461125"/>
            <a:ext cx="2971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000"/>
              <a:t>Continued On Next Slide</a:t>
            </a: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38923"/>
                                        </p:tgtEl>
                                        <p:attrNameLst>
                                          <p:attrName>style.visibility</p:attrName>
                                        </p:attrNameLst>
                                      </p:cBhvr>
                                      <p:to>
                                        <p:strVal val="visible"/>
                                      </p:to>
                                    </p:set>
                                    <p:anim calcmode="lin" valueType="num">
                                      <p:cBhvr>
                                        <p:cTn id="7" dur="5000" fill="hold"/>
                                        <p:tgtEl>
                                          <p:spTgt spid="38923"/>
                                        </p:tgtEl>
                                        <p:attrNameLst>
                                          <p:attrName>ppt_w</p:attrName>
                                        </p:attrNameLst>
                                      </p:cBhvr>
                                      <p:tavLst>
                                        <p:tav tm="0" fmla="#ppt_w*sin(2.5*pi*$)">
                                          <p:val>
                                            <p:fltVal val="0"/>
                                          </p:val>
                                        </p:tav>
                                        <p:tav tm="100000">
                                          <p:val>
                                            <p:fltVal val="1"/>
                                          </p:val>
                                        </p:tav>
                                      </p:tavLst>
                                    </p:anim>
                                    <p:anim calcmode="lin" valueType="num">
                                      <p:cBhvr>
                                        <p:cTn id="8" dur="5000" fill="hold"/>
                                        <p:tgtEl>
                                          <p:spTgt spid="389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a:xfrm>
            <a:off x="2667000" y="1219200"/>
            <a:ext cx="5867400" cy="2057400"/>
          </a:xfrm>
        </p:spPr>
        <p:txBody>
          <a:bodyPr/>
          <a:lstStyle/>
          <a:p>
            <a:r>
              <a:rPr lang="en-US" altLang="en-US" sz="4000">
                <a:latin typeface="Tahoma" charset="0"/>
              </a:rPr>
              <a:t>B.W. Stone Battle With Calvinism</a:t>
            </a:r>
            <a:endParaRPr lang="en-US" altLang="en-US" sz="2400">
              <a:latin typeface="Tahoma" charset="0"/>
            </a:endParaRPr>
          </a:p>
        </p:txBody>
      </p:sp>
      <p:graphicFrame>
        <p:nvGraphicFramePr>
          <p:cNvPr id="48136" name="Object 8"/>
          <p:cNvGraphicFramePr>
            <a:graphicFrameLocks noChangeAspect="1"/>
          </p:cNvGraphicFramePr>
          <p:nvPr/>
        </p:nvGraphicFramePr>
        <p:xfrm>
          <a:off x="990600" y="3733800"/>
          <a:ext cx="7467600" cy="2536825"/>
        </p:xfrm>
        <a:graphic>
          <a:graphicData uri="http://schemas.openxmlformats.org/presentationml/2006/ole">
            <mc:AlternateContent xmlns:mc="http://schemas.openxmlformats.org/markup-compatibility/2006">
              <mc:Choice xmlns:v="urn:schemas-microsoft-com:vml" Requires="v">
                <p:oleObj spid="_x0000_s48139" name="Photo Editor Photo" r:id="rId3" imgW="6028571" imgH="2048161" progId="MSPhotoEd.3">
                  <p:embed/>
                </p:oleObj>
              </mc:Choice>
              <mc:Fallback>
                <p:oleObj name="Photo Editor Photo" r:id="rId3" imgW="6028571" imgH="2048161" progId="MSPhotoEd.3">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733800"/>
                        <a:ext cx="7467600" cy="253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48138" name="Picture 10" descr="http://images.google.com/images?q=tbn:-aeJTg7EeTwJ:faith.propadeutic.com/authors/StoneBarton.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1066800"/>
            <a:ext cx="1820863" cy="2286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762000" y="76200"/>
            <a:ext cx="7772400" cy="838200"/>
          </a:xfrm>
        </p:spPr>
        <p:txBody>
          <a:bodyPr/>
          <a:lstStyle/>
          <a:p>
            <a:r>
              <a:rPr lang="en-US" altLang="en-US" sz="4000">
                <a:latin typeface="Tahoma" charset="0"/>
              </a:rPr>
              <a:t>Cane Ridge Revival</a:t>
            </a:r>
            <a:br>
              <a:rPr lang="en-US" altLang="en-US" sz="4000">
                <a:latin typeface="Tahoma" charset="0"/>
              </a:rPr>
            </a:br>
            <a:endParaRPr lang="en-US" altLang="en-US" sz="2400">
              <a:latin typeface="Tahoma" charset="0"/>
            </a:endParaRPr>
          </a:p>
        </p:txBody>
      </p:sp>
      <p:pic>
        <p:nvPicPr>
          <p:cNvPr id="36870" name="Picture 6" descr="Cane Ridge Reviv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8534400" cy="560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39944" name="Object 8"/>
          <p:cNvGraphicFramePr>
            <a:graphicFrameLocks noChangeAspect="1"/>
          </p:cNvGraphicFramePr>
          <p:nvPr/>
        </p:nvGraphicFramePr>
        <p:xfrm>
          <a:off x="4500563" y="3332163"/>
          <a:ext cx="4038600" cy="3068637"/>
        </p:xfrm>
        <a:graphic>
          <a:graphicData uri="http://schemas.openxmlformats.org/presentationml/2006/ole">
            <mc:AlternateContent xmlns:mc="http://schemas.openxmlformats.org/markup-compatibility/2006">
              <mc:Choice xmlns:v="urn:schemas-microsoft-com:vml" Requires="v">
                <p:oleObj spid="_x0000_s39955" name="Photo Editor Photo" r:id="rId3" imgW="6028571" imgH="4580952" progId="MSPhotoEd.3">
                  <p:embed/>
                </p:oleObj>
              </mc:Choice>
              <mc:Fallback>
                <p:oleObj name="Photo Editor Photo" r:id="rId3" imgW="6028571" imgH="4580952" progId="MSPhotoEd.3">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3332163"/>
                        <a:ext cx="4038600" cy="306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9938" name="Rectangle 2"/>
          <p:cNvSpPr>
            <a:spLocks noGrp="1" noChangeArrowheads="1"/>
          </p:cNvSpPr>
          <p:nvPr>
            <p:ph type="title" idx="4294967295"/>
          </p:nvPr>
        </p:nvSpPr>
        <p:spPr>
          <a:xfrm>
            <a:off x="2819400" y="228600"/>
            <a:ext cx="6019800" cy="609600"/>
          </a:xfrm>
        </p:spPr>
        <p:txBody>
          <a:bodyPr/>
          <a:lstStyle/>
          <a:p>
            <a:r>
              <a:rPr lang="en-US" altLang="en-US" sz="4000">
                <a:latin typeface="Tahoma" charset="0"/>
              </a:rPr>
              <a:t>The Focus Of The Revival</a:t>
            </a:r>
            <a:endParaRPr lang="en-US" altLang="en-US" sz="2400">
              <a:latin typeface="Tahoma" charset="0"/>
            </a:endParaRPr>
          </a:p>
        </p:txBody>
      </p:sp>
      <p:sp>
        <p:nvSpPr>
          <p:cNvPr id="39939" name="Text Box 3"/>
          <p:cNvSpPr txBox="1">
            <a:spLocks noChangeArrowheads="1"/>
          </p:cNvSpPr>
          <p:nvPr/>
        </p:nvSpPr>
        <p:spPr bwMode="auto">
          <a:xfrm>
            <a:off x="152400" y="304800"/>
            <a:ext cx="2590800"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2000">
                <a:latin typeface="Tahoma" charset="0"/>
              </a:rPr>
              <a:t>Some Falsely Claim That The Focus Of The Cane Ridge Revival Was To Achieve A Religious Experience. See Stone’s Purpose In The Revival From His Autobiography</a:t>
            </a:r>
          </a:p>
        </p:txBody>
      </p:sp>
      <p:graphicFrame>
        <p:nvGraphicFramePr>
          <p:cNvPr id="39942" name="Object 6"/>
          <p:cNvGraphicFramePr>
            <a:graphicFrameLocks noChangeAspect="1"/>
          </p:cNvGraphicFramePr>
          <p:nvPr/>
        </p:nvGraphicFramePr>
        <p:xfrm>
          <a:off x="2895600" y="990600"/>
          <a:ext cx="1547813" cy="2209800"/>
        </p:xfrm>
        <a:graphic>
          <a:graphicData uri="http://schemas.openxmlformats.org/presentationml/2006/ole">
            <mc:AlternateContent xmlns:mc="http://schemas.openxmlformats.org/markup-compatibility/2006">
              <mc:Choice xmlns:v="urn:schemas-microsoft-com:vml" Requires="v">
                <p:oleObj spid="_x0000_s39956" name="Photo Editor Photo" r:id="rId5" imgW="3828571" imgH="5466667" progId="MSPhotoEd.3">
                  <p:embed/>
                </p:oleObj>
              </mc:Choice>
              <mc:Fallback>
                <p:oleObj name="Photo Editor Photo" r:id="rId5" imgW="3828571" imgH="5466667" progId="MSPhotoEd.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990600"/>
                        <a:ext cx="1547813"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9943" name="Object 7"/>
          <p:cNvGraphicFramePr>
            <a:graphicFrameLocks noChangeAspect="1"/>
          </p:cNvGraphicFramePr>
          <p:nvPr/>
        </p:nvGraphicFramePr>
        <p:xfrm>
          <a:off x="4500563" y="1122363"/>
          <a:ext cx="4038600" cy="2146300"/>
        </p:xfrm>
        <a:graphic>
          <a:graphicData uri="http://schemas.openxmlformats.org/presentationml/2006/ole">
            <mc:AlternateContent xmlns:mc="http://schemas.openxmlformats.org/markup-compatibility/2006">
              <mc:Choice xmlns:v="urn:schemas-microsoft-com:vml" Requires="v">
                <p:oleObj spid="_x0000_s39957" name="Photo Editor Photo" r:id="rId7" imgW="5858693" imgH="3115110" progId="MSPhotoEd.3">
                  <p:embed/>
                </p:oleObj>
              </mc:Choice>
              <mc:Fallback>
                <p:oleObj name="Photo Editor Photo" r:id="rId7" imgW="5858693" imgH="3115110" progId="MSPhotoEd.3">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00563" y="1122363"/>
                        <a:ext cx="4038600" cy="214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9946" name="Text Box 10"/>
          <p:cNvSpPr txBox="1">
            <a:spLocks noChangeArrowheads="1"/>
          </p:cNvSpPr>
          <p:nvPr/>
        </p:nvSpPr>
        <p:spPr bwMode="auto">
          <a:xfrm>
            <a:off x="228600" y="3309938"/>
            <a:ext cx="4191000" cy="344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spcBef>
                <a:spcPct val="20000"/>
              </a:spcBef>
              <a:buFontTx/>
              <a:buChar char="•"/>
            </a:pPr>
            <a:r>
              <a:rPr lang="en-US" altLang="en-US" sz="2000">
                <a:latin typeface="Tahoma" charset="0"/>
              </a:rPr>
              <a:t>Bodily Functions Among Some In Attendance, Called “Exercises” Included Uncontrollable Dancing, Jerking, Running, Barking, Laughing, Etc.,</a:t>
            </a:r>
          </a:p>
          <a:p>
            <a:pPr>
              <a:lnSpc>
                <a:spcPct val="90000"/>
              </a:lnSpc>
              <a:spcBef>
                <a:spcPct val="20000"/>
              </a:spcBef>
              <a:buFontTx/>
              <a:buChar char="•"/>
            </a:pPr>
            <a:r>
              <a:rPr lang="en-US" altLang="en-US" sz="2000">
                <a:latin typeface="Tahoma" charset="0"/>
              </a:rPr>
              <a:t>Stone Found Them Strange And Unexplainable. He Gave God The Praise And Pressed Forward With His Anti-Calvinistic Mission Of Preaching &amp; Teaching The Gospel That Must Be Responded To In Order To Receive Its Blessings</a:t>
            </a:r>
          </a:p>
        </p:txBody>
      </p:sp>
      <p:grpSp>
        <p:nvGrpSpPr>
          <p:cNvPr id="39954" name="Group 18"/>
          <p:cNvGrpSpPr>
            <a:grpSpLocks/>
          </p:cNvGrpSpPr>
          <p:nvPr/>
        </p:nvGrpSpPr>
        <p:grpSpPr bwMode="auto">
          <a:xfrm>
            <a:off x="4191000" y="2667000"/>
            <a:ext cx="4724400" cy="3657600"/>
            <a:chOff x="2640" y="1680"/>
            <a:chExt cx="2976" cy="2304"/>
          </a:xfrm>
        </p:grpSpPr>
        <p:sp>
          <p:nvSpPr>
            <p:cNvPr id="39945" name="Oval 9"/>
            <p:cNvSpPr>
              <a:spLocks noChangeArrowheads="1"/>
            </p:cNvSpPr>
            <p:nvPr/>
          </p:nvSpPr>
          <p:spPr bwMode="auto">
            <a:xfrm>
              <a:off x="2640" y="2291"/>
              <a:ext cx="2976" cy="877"/>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947" name="Oval 11"/>
            <p:cNvSpPr>
              <a:spLocks noChangeArrowheads="1"/>
            </p:cNvSpPr>
            <p:nvPr/>
          </p:nvSpPr>
          <p:spPr bwMode="auto">
            <a:xfrm>
              <a:off x="3552" y="1680"/>
              <a:ext cx="1056" cy="192"/>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952" name="Oval 16"/>
            <p:cNvSpPr>
              <a:spLocks noChangeArrowheads="1"/>
            </p:cNvSpPr>
            <p:nvPr/>
          </p:nvSpPr>
          <p:spPr bwMode="auto">
            <a:xfrm>
              <a:off x="2736" y="3120"/>
              <a:ext cx="2832" cy="864"/>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nodeType="afterEffect">
                                  <p:stCondLst>
                                    <p:cond delay="10000"/>
                                  </p:stCondLst>
                                  <p:childTnLst>
                                    <p:set>
                                      <p:cBhvr>
                                        <p:cTn id="6" dur="1" fill="hold">
                                          <p:stCondLst>
                                            <p:cond delay="0"/>
                                          </p:stCondLst>
                                        </p:cTn>
                                        <p:tgtEl>
                                          <p:spTgt spid="39954"/>
                                        </p:tgtEl>
                                        <p:attrNameLst>
                                          <p:attrName>style.visibility</p:attrName>
                                        </p:attrNameLst>
                                      </p:cBhvr>
                                      <p:to>
                                        <p:strVal val="visible"/>
                                      </p:to>
                                    </p:set>
                                    <p:anim calcmode="lin" valueType="num">
                                      <p:cBhvr>
                                        <p:cTn id="7" dur="5000" fill="hold"/>
                                        <p:tgtEl>
                                          <p:spTgt spid="39954"/>
                                        </p:tgtEl>
                                        <p:attrNameLst>
                                          <p:attrName>ppt_w</p:attrName>
                                        </p:attrNameLst>
                                      </p:cBhvr>
                                      <p:tavLst>
                                        <p:tav tm="0" fmla="#ppt_w*sin(2.5*pi*$)">
                                          <p:val>
                                            <p:fltVal val="0"/>
                                          </p:val>
                                        </p:tav>
                                        <p:tav tm="100000">
                                          <p:val>
                                            <p:fltVal val="1"/>
                                          </p:val>
                                        </p:tav>
                                      </p:tavLst>
                                    </p:anim>
                                    <p:anim calcmode="lin" valueType="num">
                                      <p:cBhvr>
                                        <p:cTn id="8" dur="5000" fill="hold"/>
                                        <p:tgtEl>
                                          <p:spTgt spid="3995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282" name="Picture 18" descr="http://www.therestorationmovement.com/images/caneridgesgsto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857250"/>
            <a:ext cx="3668713" cy="5772150"/>
          </a:xfrm>
          <a:prstGeom prst="rect">
            <a:avLst/>
          </a:prstGeom>
          <a:noFill/>
          <a:extLst>
            <a:ext uri="{909E8E84-426E-40DD-AFC4-6F175D3DCCD1}">
              <a14:hiddenFill xmlns:a14="http://schemas.microsoft.com/office/drawing/2010/main">
                <a:solidFill>
                  <a:srgbClr val="FFFFFF"/>
                </a:solidFill>
              </a14:hiddenFill>
            </a:ext>
          </a:extLst>
        </p:spPr>
      </p:pic>
      <p:pic>
        <p:nvPicPr>
          <p:cNvPr id="11288" name="Picture 24" descr="http://www.therestorationmovement.com/images/CaneRidge_Stained_Glass_03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823913"/>
            <a:ext cx="3897313" cy="5818187"/>
          </a:xfrm>
          <a:prstGeom prst="rect">
            <a:avLst/>
          </a:prstGeom>
          <a:noFill/>
          <a:extLst>
            <a:ext uri="{909E8E84-426E-40DD-AFC4-6F175D3DCCD1}">
              <a14:hiddenFill xmlns:a14="http://schemas.microsoft.com/office/drawing/2010/main">
                <a:solidFill>
                  <a:srgbClr val="FFFFFF"/>
                </a:solidFill>
              </a14:hiddenFill>
            </a:ext>
          </a:extLst>
        </p:spPr>
      </p:pic>
      <p:sp>
        <p:nvSpPr>
          <p:cNvPr id="11266" name="Rectangle 2"/>
          <p:cNvSpPr>
            <a:spLocks noGrp="1" noChangeArrowheads="1"/>
          </p:cNvSpPr>
          <p:nvPr>
            <p:ph type="title" idx="4294967295"/>
          </p:nvPr>
        </p:nvSpPr>
        <p:spPr>
          <a:xfrm>
            <a:off x="685800" y="76200"/>
            <a:ext cx="7772400" cy="762000"/>
          </a:xfrm>
        </p:spPr>
        <p:txBody>
          <a:bodyPr/>
          <a:lstStyle/>
          <a:p>
            <a:r>
              <a:rPr lang="en-US" altLang="en-US">
                <a:latin typeface="Tahoma" charset="0"/>
              </a:rPr>
              <a:t>Cane Ridge Meetinghouse</a:t>
            </a:r>
          </a:p>
        </p:txBody>
      </p:sp>
      <p:grpSp>
        <p:nvGrpSpPr>
          <p:cNvPr id="11295" name="Group 31"/>
          <p:cNvGrpSpPr>
            <a:grpSpLocks/>
          </p:cNvGrpSpPr>
          <p:nvPr/>
        </p:nvGrpSpPr>
        <p:grpSpPr bwMode="auto">
          <a:xfrm>
            <a:off x="381000" y="1219200"/>
            <a:ext cx="8042275" cy="5372100"/>
            <a:chOff x="240" y="768"/>
            <a:chExt cx="5066" cy="3384"/>
          </a:xfrm>
        </p:grpSpPr>
        <p:pic>
          <p:nvPicPr>
            <p:cNvPr id="11268" name="Picture 4" descr="http://www.therestorationmovement.com/images/Cane_Ridge_05a.jpg"/>
            <p:cNvPicPr>
              <a:picLocks noChangeAspect="1" noChangeArrowheads="1"/>
            </p:cNvPicPr>
            <p:nvPr/>
          </p:nvPicPr>
          <p:blipFill>
            <a:blip r:embed="rId4">
              <a:lum bright="18000"/>
              <a:extLst>
                <a:ext uri="{28A0092B-C50C-407E-A947-70E740481C1C}">
                  <a14:useLocalDpi xmlns:a14="http://schemas.microsoft.com/office/drawing/2010/main" val="0"/>
                </a:ext>
              </a:extLst>
            </a:blip>
            <a:srcRect/>
            <a:stretch>
              <a:fillRect/>
            </a:stretch>
          </p:blipFill>
          <p:spPr bwMode="auto">
            <a:xfrm>
              <a:off x="240" y="768"/>
              <a:ext cx="2491" cy="1656"/>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http://www.therestorationmovement.com/images/CANRDG1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4" y="768"/>
              <a:ext cx="2282" cy="1649"/>
            </a:xfrm>
            <a:prstGeom prst="rect">
              <a:avLst/>
            </a:prstGeom>
            <a:noFill/>
            <a:extLst>
              <a:ext uri="{909E8E84-426E-40DD-AFC4-6F175D3DCCD1}">
                <a14:hiddenFill xmlns:a14="http://schemas.microsoft.com/office/drawing/2010/main">
                  <a:solidFill>
                    <a:srgbClr val="FFFFFF"/>
                  </a:solidFill>
                </a14:hiddenFill>
              </a:ext>
            </a:extLst>
          </p:spPr>
        </p:pic>
        <p:pic>
          <p:nvPicPr>
            <p:cNvPr id="11280" name="Picture 16" descr="http://www.therestorationmovement.com/images/Cane_Ridge_08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 y="2500"/>
              <a:ext cx="2448" cy="1630"/>
            </a:xfrm>
            <a:prstGeom prst="rect">
              <a:avLst/>
            </a:prstGeom>
            <a:noFill/>
            <a:extLst>
              <a:ext uri="{909E8E84-426E-40DD-AFC4-6F175D3DCCD1}">
                <a14:hiddenFill xmlns:a14="http://schemas.microsoft.com/office/drawing/2010/main">
                  <a:solidFill>
                    <a:srgbClr val="FFFFFF"/>
                  </a:solidFill>
                </a14:hiddenFill>
              </a:ext>
            </a:extLst>
          </p:spPr>
        </p:pic>
        <p:pic>
          <p:nvPicPr>
            <p:cNvPr id="11294" name="Picture 30" descr="http://www.therestorationmovement.com/images/Cane_Ridge_Sign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2" y="2489"/>
              <a:ext cx="2064" cy="166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295"/>
                                        </p:tgtEl>
                                        <p:attrNameLst>
                                          <p:attrName>style.visibility</p:attrName>
                                        </p:attrNameLst>
                                      </p:cBhvr>
                                      <p:to>
                                        <p:strVal val="visible"/>
                                      </p:to>
                                    </p:set>
                                    <p:animEffect transition="in" filter="dissolve">
                                      <p:cBhvr>
                                        <p:cTn id="7" dur="500"/>
                                        <p:tgtEl>
                                          <p:spTgt spid="11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a:xfrm>
            <a:off x="685800" y="76200"/>
            <a:ext cx="7772400" cy="914400"/>
          </a:xfrm>
        </p:spPr>
        <p:txBody>
          <a:bodyPr/>
          <a:lstStyle/>
          <a:p>
            <a:r>
              <a:rPr lang="en-US" altLang="en-US">
                <a:latin typeface="Tahoma" charset="0"/>
              </a:rPr>
              <a:t>Aftermath Of The Revival</a:t>
            </a:r>
          </a:p>
        </p:txBody>
      </p:sp>
      <p:sp>
        <p:nvSpPr>
          <p:cNvPr id="37891" name="Text Box 3"/>
          <p:cNvSpPr txBox="1">
            <a:spLocks noChangeArrowheads="1"/>
          </p:cNvSpPr>
          <p:nvPr/>
        </p:nvSpPr>
        <p:spPr bwMode="auto">
          <a:xfrm>
            <a:off x="228600" y="1143000"/>
            <a:ext cx="8534400" cy="454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indent="6350">
              <a:defRPr sz="2400">
                <a:solidFill>
                  <a:schemeClr val="tx1"/>
                </a:solidFill>
                <a:latin typeface="Times New Roman" charset="0"/>
              </a:defRPr>
            </a:lvl1pPr>
            <a:lvl2pPr marL="120650">
              <a:defRPr sz="2400">
                <a:solidFill>
                  <a:schemeClr val="tx1"/>
                </a:solidFill>
                <a:latin typeface="Times New Roman" charset="0"/>
              </a:defRPr>
            </a:lvl2pPr>
            <a:lvl3pPr marL="474663" indent="-239713">
              <a:defRPr sz="2400">
                <a:solidFill>
                  <a:schemeClr val="tx1"/>
                </a:solidFill>
                <a:latin typeface="Times New Roman" charset="0"/>
              </a:defRPr>
            </a:lvl3pPr>
            <a:lvl4pPr marL="2233613" indent="-457200">
              <a:defRPr sz="2400">
                <a:solidFill>
                  <a:schemeClr val="tx1"/>
                </a:solidFill>
                <a:latin typeface="Times New Roman" charset="0"/>
              </a:defRPr>
            </a:lvl4pPr>
            <a:lvl5pPr marL="2805113" indent="-457200">
              <a:defRPr sz="2400">
                <a:solidFill>
                  <a:schemeClr val="tx1"/>
                </a:solidFill>
                <a:latin typeface="Times New Roman" charset="0"/>
              </a:defRPr>
            </a:lvl5pPr>
            <a:lvl6pPr marL="3262313" indent="-457200" fontAlgn="base">
              <a:spcBef>
                <a:spcPct val="0"/>
              </a:spcBef>
              <a:spcAft>
                <a:spcPct val="0"/>
              </a:spcAft>
              <a:defRPr sz="2400">
                <a:solidFill>
                  <a:schemeClr val="tx1"/>
                </a:solidFill>
                <a:latin typeface="Times New Roman" charset="0"/>
              </a:defRPr>
            </a:lvl6pPr>
            <a:lvl7pPr marL="3719513" indent="-457200" fontAlgn="base">
              <a:spcBef>
                <a:spcPct val="0"/>
              </a:spcBef>
              <a:spcAft>
                <a:spcPct val="0"/>
              </a:spcAft>
              <a:defRPr sz="2400">
                <a:solidFill>
                  <a:schemeClr val="tx1"/>
                </a:solidFill>
                <a:latin typeface="Times New Roman" charset="0"/>
              </a:defRPr>
            </a:lvl7pPr>
            <a:lvl8pPr marL="4176713" indent="-457200" fontAlgn="base">
              <a:spcBef>
                <a:spcPct val="0"/>
              </a:spcBef>
              <a:spcAft>
                <a:spcPct val="0"/>
              </a:spcAft>
              <a:defRPr sz="2400">
                <a:solidFill>
                  <a:schemeClr val="tx1"/>
                </a:solidFill>
                <a:latin typeface="Times New Roman" charset="0"/>
              </a:defRPr>
            </a:lvl8pPr>
            <a:lvl9pPr marL="4633913" indent="-457200" fontAlgn="base">
              <a:spcBef>
                <a:spcPct val="0"/>
              </a:spcBef>
              <a:spcAft>
                <a:spcPct val="0"/>
              </a:spcAft>
              <a:defRPr sz="2400">
                <a:solidFill>
                  <a:schemeClr val="tx1"/>
                </a:solidFill>
                <a:latin typeface="Times New Roman" charset="0"/>
              </a:defRPr>
            </a:lvl9pPr>
          </a:lstStyle>
          <a:p>
            <a:pPr lvl="2">
              <a:spcBef>
                <a:spcPct val="20000"/>
              </a:spcBef>
              <a:buClr>
                <a:schemeClr val="tx1"/>
              </a:buClr>
              <a:buSzPct val="90000"/>
              <a:buFont typeface="Wingdings" charset="2"/>
              <a:buChar char="§"/>
            </a:pPr>
            <a:r>
              <a:rPr lang="en-US" altLang="en-US">
                <a:effectLst>
                  <a:outerShdw blurRad="38100" dist="38100" dir="2700000" algn="tl">
                    <a:srgbClr val="C0C0C0"/>
                  </a:outerShdw>
                </a:effectLst>
                <a:latin typeface="Tahoma" charset="0"/>
              </a:rPr>
              <a:t>3000 People “Got Religion” At The Revival</a:t>
            </a:r>
          </a:p>
          <a:p>
            <a:pPr lvl="2">
              <a:spcBef>
                <a:spcPct val="20000"/>
              </a:spcBef>
              <a:buClr>
                <a:schemeClr val="tx1"/>
              </a:buClr>
              <a:buSzPct val="90000"/>
              <a:buFont typeface="Wingdings" charset="2"/>
              <a:buChar char="§"/>
            </a:pPr>
            <a:r>
              <a:rPr lang="en-US" altLang="en-US">
                <a:effectLst>
                  <a:outerShdw blurRad="38100" dist="38100" dir="2700000" algn="tl">
                    <a:srgbClr val="C0C0C0"/>
                  </a:outerShdw>
                </a:effectLst>
                <a:latin typeface="Tahoma" charset="0"/>
              </a:rPr>
              <a:t>Preachers From The Methodist, Presbyterian, and Baptist All Spoke At Cane Ridge</a:t>
            </a:r>
          </a:p>
          <a:p>
            <a:pPr lvl="2">
              <a:spcBef>
                <a:spcPct val="20000"/>
              </a:spcBef>
              <a:buClr>
                <a:schemeClr val="tx1"/>
              </a:buClr>
              <a:buSzPct val="90000"/>
              <a:buFont typeface="Wingdings" charset="2"/>
              <a:buChar char="§"/>
            </a:pPr>
            <a:r>
              <a:rPr lang="en-US" altLang="en-US">
                <a:effectLst>
                  <a:outerShdw blurRad="38100" dist="38100" dir="2700000" algn="tl">
                    <a:srgbClr val="C0C0C0"/>
                  </a:outerShdw>
                </a:effectLst>
                <a:latin typeface="Tahoma" charset="0"/>
              </a:rPr>
              <a:t>This Brought Old Calvinistic Religion To A Crisis</a:t>
            </a:r>
          </a:p>
          <a:p>
            <a:pPr lvl="2">
              <a:spcBef>
                <a:spcPct val="20000"/>
              </a:spcBef>
              <a:buClr>
                <a:schemeClr val="tx1"/>
              </a:buClr>
              <a:buSzPct val="90000"/>
              <a:buFont typeface="Wingdings" charset="2"/>
              <a:buChar char="§"/>
            </a:pPr>
            <a:r>
              <a:rPr lang="en-US" altLang="en-US">
                <a:effectLst>
                  <a:outerShdw blurRad="38100" dist="38100" dir="2700000" algn="tl">
                    <a:srgbClr val="C0C0C0"/>
                  </a:outerShdw>
                </a:effectLst>
                <a:latin typeface="Tahoma" charset="0"/>
              </a:rPr>
              <a:t>The Baptists Divided Into Free-Will And Calvinists</a:t>
            </a:r>
          </a:p>
          <a:p>
            <a:pPr lvl="2">
              <a:spcBef>
                <a:spcPct val="20000"/>
              </a:spcBef>
              <a:buClr>
                <a:schemeClr val="tx1"/>
              </a:buClr>
              <a:buSzPct val="90000"/>
              <a:buFont typeface="Wingdings" charset="2"/>
              <a:buChar char="§"/>
            </a:pPr>
            <a:r>
              <a:rPr lang="en-US" altLang="en-US">
                <a:effectLst>
                  <a:outerShdw blurRad="38100" dist="38100" dir="2700000" algn="tl">
                    <a:srgbClr val="C0C0C0"/>
                  </a:outerShdw>
                </a:effectLst>
                <a:latin typeface="Tahoma" charset="0"/>
              </a:rPr>
              <a:t>The Presbyterians Divided Into New Lights and Old Lights</a:t>
            </a:r>
          </a:p>
          <a:p>
            <a:pPr lvl="2">
              <a:spcBef>
                <a:spcPct val="20000"/>
              </a:spcBef>
              <a:buClr>
                <a:schemeClr val="tx1"/>
              </a:buClr>
              <a:buSzPct val="90000"/>
              <a:buFont typeface="Wingdings" charset="2"/>
              <a:buChar char="§"/>
            </a:pPr>
            <a:r>
              <a:rPr lang="en-US" altLang="en-US">
                <a:effectLst>
                  <a:outerShdw blurRad="38100" dist="38100" dir="2700000" algn="tl">
                    <a:srgbClr val="C0C0C0"/>
                  </a:outerShdw>
                </a:effectLst>
                <a:latin typeface="Tahoma" charset="0"/>
              </a:rPr>
              <a:t>The Cumberland Presbyterian Church Began In 1810 As A New Light Congregation</a:t>
            </a:r>
          </a:p>
          <a:p>
            <a:pPr lvl="2">
              <a:spcBef>
                <a:spcPct val="20000"/>
              </a:spcBef>
              <a:buClr>
                <a:schemeClr val="tx1"/>
              </a:buClr>
              <a:buSzPct val="90000"/>
              <a:buFont typeface="Wingdings" charset="2"/>
              <a:buChar char="§"/>
            </a:pPr>
            <a:r>
              <a:rPr lang="en-US" altLang="en-US">
                <a:effectLst>
                  <a:outerShdw blurRad="38100" dist="38100" dir="2700000" algn="tl">
                    <a:srgbClr val="C0C0C0"/>
                  </a:outerShdw>
                </a:effectLst>
                <a:latin typeface="Tahoma" charset="0"/>
              </a:rPr>
              <a:t>This Was What Brought Barton Stone To A Crossroad In His Own Religion, And Caused Him To Begin Searching For New Testament Christianity</a:t>
            </a:r>
            <a:endParaRPr lang="en-US" altLang="en-US" sz="2000">
              <a:latin typeface="Tahoma" charset="0"/>
            </a:endParaRPr>
          </a:p>
        </p:txBody>
      </p:sp>
    </p:spTree>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09600" y="228600"/>
            <a:ext cx="1981200" cy="1905000"/>
          </a:xfrm>
        </p:spPr>
        <p:txBody>
          <a:bodyPr/>
          <a:lstStyle/>
          <a:p>
            <a:r>
              <a:rPr lang="en-US" altLang="en-US" sz="3600">
                <a:latin typeface="Tahoma" charset="0"/>
              </a:rPr>
              <a:t>Barton</a:t>
            </a:r>
            <a:br>
              <a:rPr lang="en-US" altLang="en-US" sz="3600">
                <a:latin typeface="Tahoma" charset="0"/>
              </a:rPr>
            </a:br>
            <a:r>
              <a:rPr lang="en-US" altLang="en-US" sz="3600">
                <a:latin typeface="Tahoma" charset="0"/>
              </a:rPr>
              <a:t>Warren</a:t>
            </a:r>
            <a:br>
              <a:rPr lang="en-US" altLang="en-US" sz="3600">
                <a:latin typeface="Tahoma" charset="0"/>
              </a:rPr>
            </a:br>
            <a:r>
              <a:rPr lang="en-US" altLang="en-US" sz="3600">
                <a:latin typeface="Tahoma" charset="0"/>
              </a:rPr>
              <a:t>Stone</a:t>
            </a:r>
          </a:p>
        </p:txBody>
      </p:sp>
      <p:sp>
        <p:nvSpPr>
          <p:cNvPr id="5123" name="Rectangle 3"/>
          <p:cNvSpPr>
            <a:spLocks noGrp="1" noChangeArrowheads="1"/>
          </p:cNvSpPr>
          <p:nvPr>
            <p:ph type="body" idx="1"/>
          </p:nvPr>
        </p:nvSpPr>
        <p:spPr>
          <a:xfrm>
            <a:off x="3124200" y="152400"/>
            <a:ext cx="5791200" cy="6629400"/>
          </a:xfrm>
        </p:spPr>
        <p:txBody>
          <a:bodyPr/>
          <a:lstStyle/>
          <a:p>
            <a:r>
              <a:rPr lang="en-US" altLang="en-US" sz="2800">
                <a:latin typeface="Tahoma" charset="0"/>
              </a:rPr>
              <a:t>Born In 1772 – Port Tobacco, Maryland</a:t>
            </a:r>
          </a:p>
          <a:p>
            <a:pPr lvl="2"/>
            <a:r>
              <a:rPr lang="en-US" altLang="en-US" sz="2000">
                <a:latin typeface="Tahoma" charset="0"/>
              </a:rPr>
              <a:t>Father Died When He Was Young</a:t>
            </a:r>
          </a:p>
          <a:p>
            <a:pPr lvl="2"/>
            <a:r>
              <a:rPr lang="en-US" altLang="en-US" sz="2000">
                <a:latin typeface="Tahoma" charset="0"/>
              </a:rPr>
              <a:t>Moved South During His Youth</a:t>
            </a:r>
          </a:p>
          <a:p>
            <a:pPr lvl="2"/>
            <a:r>
              <a:rPr lang="en-US" altLang="en-US" sz="2000">
                <a:latin typeface="Tahoma" charset="0"/>
              </a:rPr>
              <a:t>During Revolutionary War, He Lived In Alamance County, North Carolina When Cornwallis Met General Green At The Battle Of Guilford Courthouse, Though 30 Miles Away Could Hear The Sounds Of Artillery Causing Great Fear</a:t>
            </a:r>
          </a:p>
          <a:p>
            <a:pPr lvl="2"/>
            <a:r>
              <a:rPr lang="en-US" altLang="en-US" sz="2000">
                <a:latin typeface="Tahoma" charset="0"/>
              </a:rPr>
              <a:t>At The Age Of 15 or 16 He Decided He Wanted To Be Educated To Become An Attorney</a:t>
            </a:r>
          </a:p>
          <a:p>
            <a:r>
              <a:rPr lang="en-US" altLang="en-US" sz="2800">
                <a:latin typeface="Tahoma" charset="0"/>
              </a:rPr>
              <a:t>Feb 1, 1790, Age 18, Attends Doctor David Caldwell’s Guilford Academy</a:t>
            </a:r>
          </a:p>
        </p:txBody>
      </p:sp>
      <p:pic>
        <p:nvPicPr>
          <p:cNvPr id="5125" name="Picture 5" descr="http://www.therestorationmovement.com/images/stonebw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133600"/>
            <a:ext cx="2643188" cy="3581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685800" y="152400"/>
            <a:ext cx="7772400" cy="685800"/>
          </a:xfrm>
        </p:spPr>
        <p:txBody>
          <a:bodyPr/>
          <a:lstStyle/>
          <a:p>
            <a:r>
              <a:rPr lang="en-US" altLang="en-US">
                <a:latin typeface="Tahoma" charset="0"/>
              </a:rPr>
              <a:t>Rejection &amp; Restructuring</a:t>
            </a:r>
          </a:p>
        </p:txBody>
      </p:sp>
      <p:sp>
        <p:nvSpPr>
          <p:cNvPr id="12291" name="Text Box 3"/>
          <p:cNvSpPr txBox="1">
            <a:spLocks noChangeArrowheads="1"/>
          </p:cNvSpPr>
          <p:nvPr/>
        </p:nvSpPr>
        <p:spPr bwMode="auto">
          <a:xfrm>
            <a:off x="304800" y="990600"/>
            <a:ext cx="8534400" cy="573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282575" indent="-282575">
              <a:defRPr sz="2400">
                <a:solidFill>
                  <a:schemeClr val="tx1"/>
                </a:solidFill>
                <a:latin typeface="Times New Roman" charset="0"/>
              </a:defRPr>
            </a:lvl1pPr>
            <a:lvl2pPr marL="679450" indent="-282575">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a:spcBef>
                <a:spcPct val="50000"/>
              </a:spcBef>
              <a:buFontTx/>
              <a:buChar char="•"/>
            </a:pPr>
            <a:r>
              <a:rPr lang="en-US" altLang="en-US" sz="2800">
                <a:latin typeface="Tahoma" charset="0"/>
              </a:rPr>
              <a:t>Rejection</a:t>
            </a:r>
          </a:p>
          <a:p>
            <a:pPr lvl="1">
              <a:spcBef>
                <a:spcPct val="50000"/>
              </a:spcBef>
              <a:buFontTx/>
              <a:buChar char="•"/>
            </a:pPr>
            <a:r>
              <a:rPr lang="en-US" altLang="en-US" sz="2000">
                <a:latin typeface="Tahoma" charset="0"/>
              </a:rPr>
              <a:t>By 1803 Revival Had Died Down Some</a:t>
            </a:r>
          </a:p>
          <a:p>
            <a:pPr lvl="1">
              <a:spcBef>
                <a:spcPct val="50000"/>
              </a:spcBef>
              <a:buFontTx/>
              <a:buChar char="•"/>
            </a:pPr>
            <a:r>
              <a:rPr lang="en-US" altLang="en-US" sz="2000">
                <a:latin typeface="Tahoma" charset="0"/>
              </a:rPr>
              <a:t>Presbyterian Church Put Pressure On Stone To Quit What He Was Preaching</a:t>
            </a:r>
          </a:p>
          <a:p>
            <a:pPr lvl="1">
              <a:spcBef>
                <a:spcPct val="50000"/>
              </a:spcBef>
              <a:buFontTx/>
              <a:buChar char="•"/>
            </a:pPr>
            <a:r>
              <a:rPr lang="en-US" altLang="en-US" sz="2000">
                <a:latin typeface="Tahoma" charset="0"/>
              </a:rPr>
              <a:t>Other Preachers He Influenced: John Dunlavy; David Purviance; John Marshall; Richard McNemar; Malcolm Worley; John Thompson</a:t>
            </a:r>
          </a:p>
          <a:p>
            <a:pPr lvl="1">
              <a:spcBef>
                <a:spcPct val="50000"/>
              </a:spcBef>
              <a:buFontTx/>
              <a:buChar char="•"/>
            </a:pPr>
            <a:r>
              <a:rPr lang="en-US" altLang="en-US" sz="2000">
                <a:latin typeface="Tahoma" charset="0"/>
              </a:rPr>
              <a:t>Either He Was To Preach Presbyterian Doctrine Or Be Excommunicated</a:t>
            </a:r>
          </a:p>
          <a:p>
            <a:pPr>
              <a:spcBef>
                <a:spcPct val="50000"/>
              </a:spcBef>
              <a:buFontTx/>
              <a:buChar char="•"/>
            </a:pPr>
            <a:r>
              <a:rPr lang="en-US" altLang="en-US" sz="2800">
                <a:latin typeface="Tahoma" charset="0"/>
              </a:rPr>
              <a:t>Restructuring</a:t>
            </a:r>
          </a:p>
          <a:p>
            <a:pPr lvl="1">
              <a:spcBef>
                <a:spcPct val="50000"/>
              </a:spcBef>
              <a:buFontTx/>
              <a:buChar char="•"/>
            </a:pPr>
            <a:r>
              <a:rPr lang="en-US" altLang="en-US" sz="2000">
                <a:latin typeface="Tahoma" charset="0"/>
              </a:rPr>
              <a:t>These Men Resigned Both Orange And Washington Presbyteries</a:t>
            </a:r>
          </a:p>
          <a:p>
            <a:pPr lvl="1">
              <a:spcBef>
                <a:spcPct val="50000"/>
              </a:spcBef>
              <a:buFontTx/>
              <a:buChar char="•"/>
            </a:pPr>
            <a:r>
              <a:rPr lang="en-US" altLang="en-US" sz="2000">
                <a:latin typeface="Tahoma" charset="0"/>
              </a:rPr>
              <a:t>They Formed The Springfield Presbytery</a:t>
            </a:r>
          </a:p>
          <a:p>
            <a:pPr lvl="1">
              <a:spcBef>
                <a:spcPct val="50000"/>
              </a:spcBef>
              <a:buFontTx/>
              <a:buChar char="•"/>
            </a:pPr>
            <a:r>
              <a:rPr lang="en-US" altLang="en-US" sz="2000">
                <a:latin typeface="Tahoma" charset="0"/>
              </a:rPr>
              <a:t>They Vowed To Preach The Bible Only</a:t>
            </a:r>
          </a:p>
          <a:p>
            <a:pPr lvl="1">
              <a:spcBef>
                <a:spcPct val="50000"/>
              </a:spcBef>
              <a:buFontTx/>
              <a:buChar char="•"/>
            </a:pPr>
            <a:r>
              <a:rPr lang="en-US" altLang="en-US" sz="2000">
                <a:latin typeface="Tahoma" charset="0"/>
              </a:rPr>
              <a:t>In 1804 They Disbanded The Springfield Presbytery</a:t>
            </a:r>
          </a:p>
        </p:txBody>
      </p:sp>
    </p:spTree>
  </p:cSld>
  <p:clrMapOvr>
    <a:masterClrMapping/>
  </p:clrMapOvr>
  <p:transition spd="slow">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685800" y="76200"/>
            <a:ext cx="7772400" cy="914400"/>
          </a:xfrm>
        </p:spPr>
        <p:txBody>
          <a:bodyPr/>
          <a:lstStyle/>
          <a:p>
            <a:r>
              <a:rPr lang="en-US" altLang="en-US">
                <a:latin typeface="Tahoma" charset="0"/>
              </a:rPr>
              <a:t>Restoration</a:t>
            </a:r>
          </a:p>
        </p:txBody>
      </p:sp>
      <p:sp>
        <p:nvSpPr>
          <p:cNvPr id="13315" name="Text Box 3"/>
          <p:cNvSpPr txBox="1">
            <a:spLocks noChangeArrowheads="1"/>
          </p:cNvSpPr>
          <p:nvPr/>
        </p:nvSpPr>
        <p:spPr bwMode="auto">
          <a:xfrm>
            <a:off x="381000" y="1411288"/>
            <a:ext cx="8534400" cy="415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512763" indent="-512763">
              <a:defRPr sz="2400">
                <a:solidFill>
                  <a:schemeClr val="tx1"/>
                </a:solidFill>
                <a:latin typeface="Times New Roman" charset="0"/>
              </a:defRPr>
            </a:lvl1pPr>
            <a:lvl2pPr marL="909638" indent="-282575">
              <a:defRPr sz="2400">
                <a:solidFill>
                  <a:schemeClr val="tx1"/>
                </a:solidFill>
                <a:latin typeface="Times New Roman" charset="0"/>
              </a:defRPr>
            </a:lvl2pPr>
            <a:lvl3pPr marL="1023938">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a:spcBef>
                <a:spcPct val="50000"/>
              </a:spcBef>
              <a:buFontTx/>
              <a:buChar char="•"/>
            </a:pPr>
            <a:r>
              <a:rPr lang="en-US" altLang="en-US" sz="2800">
                <a:latin typeface="Tahoma" charset="0"/>
              </a:rPr>
              <a:t>June 28, 1804 – The Signing Of The Last Will &amp; Testament Of The Springfield Presbytery</a:t>
            </a:r>
          </a:p>
          <a:p>
            <a:pPr>
              <a:spcBef>
                <a:spcPct val="50000"/>
              </a:spcBef>
              <a:buFontTx/>
              <a:buChar char="•"/>
            </a:pPr>
            <a:r>
              <a:rPr lang="en-US" altLang="en-US" sz="2800">
                <a:latin typeface="Tahoma" charset="0"/>
              </a:rPr>
              <a:t>A Call To Preach The Bible Only</a:t>
            </a:r>
          </a:p>
          <a:p>
            <a:pPr>
              <a:spcBef>
                <a:spcPct val="50000"/>
              </a:spcBef>
              <a:buFontTx/>
              <a:buChar char="•"/>
            </a:pPr>
            <a:r>
              <a:rPr lang="en-US" altLang="en-US" sz="2800">
                <a:latin typeface="Tahoma" charset="0"/>
              </a:rPr>
              <a:t>A Call To Reject The Westminster Confession Of Faith And All Document Designed By Man</a:t>
            </a:r>
          </a:p>
          <a:p>
            <a:pPr>
              <a:spcBef>
                <a:spcPct val="50000"/>
              </a:spcBef>
              <a:buFontTx/>
              <a:buChar char="•"/>
            </a:pPr>
            <a:r>
              <a:rPr lang="en-US" altLang="en-US" sz="2800">
                <a:latin typeface="Tahoma" charset="0"/>
              </a:rPr>
              <a:t>At The Insistence Of Rice Haggard, The Name “Christian” Only Be Used To Designate What They Would Be Called.</a:t>
            </a:r>
            <a:endParaRPr lang="en-US" altLang="en-US" sz="2000">
              <a:latin typeface="Tahoma" charset="0"/>
            </a:endParaRPr>
          </a:p>
        </p:txBody>
      </p:sp>
    </p:spTree>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09600" y="152400"/>
            <a:ext cx="1981200" cy="1676400"/>
          </a:xfrm>
        </p:spPr>
        <p:txBody>
          <a:bodyPr/>
          <a:lstStyle/>
          <a:p>
            <a:r>
              <a:rPr lang="en-US" altLang="en-US" sz="3600">
                <a:latin typeface="Tahoma" charset="0"/>
              </a:rPr>
              <a:t>David Caldwell</a:t>
            </a:r>
            <a:br>
              <a:rPr lang="en-US" altLang="en-US" sz="3600">
                <a:latin typeface="Tahoma" charset="0"/>
              </a:rPr>
            </a:br>
            <a:r>
              <a:rPr lang="en-US" altLang="en-US" sz="2800">
                <a:latin typeface="Tahoma" charset="0"/>
              </a:rPr>
              <a:t>1725-1821</a:t>
            </a:r>
          </a:p>
        </p:txBody>
      </p:sp>
      <p:sp>
        <p:nvSpPr>
          <p:cNvPr id="45059" name="Rectangle 3"/>
          <p:cNvSpPr>
            <a:spLocks noGrp="1" noChangeArrowheads="1"/>
          </p:cNvSpPr>
          <p:nvPr>
            <p:ph type="body" idx="1"/>
          </p:nvPr>
        </p:nvSpPr>
        <p:spPr>
          <a:xfrm>
            <a:off x="3124200" y="152400"/>
            <a:ext cx="5791200" cy="6629400"/>
          </a:xfrm>
        </p:spPr>
        <p:txBody>
          <a:bodyPr/>
          <a:lstStyle/>
          <a:p>
            <a:pPr>
              <a:lnSpc>
                <a:spcPct val="90000"/>
              </a:lnSpc>
            </a:pPr>
            <a:r>
              <a:rPr lang="en-US" altLang="en-US" sz="1900">
                <a:latin typeface="Tahoma" charset="0"/>
                <a:ea typeface="Times New Roman" charset="0"/>
                <a:cs typeface="Times New Roman" charset="0"/>
              </a:rPr>
              <a:t>Born In Lancaster County, Pennsylvania, March 22nd, 1725</a:t>
            </a:r>
            <a:endParaRPr lang="en-US" altLang="en-US" sz="1900">
              <a:latin typeface="Tahoma" charset="0"/>
              <a:ea typeface="Tahoma" charset="0"/>
              <a:cs typeface="Tahoma" charset="0"/>
            </a:endParaRPr>
          </a:p>
          <a:p>
            <a:pPr>
              <a:lnSpc>
                <a:spcPct val="90000"/>
              </a:lnSpc>
            </a:pPr>
            <a:r>
              <a:rPr lang="en-US" altLang="en-US" sz="1900">
                <a:latin typeface="Tahoma" charset="0"/>
                <a:ea typeface="Times New Roman" charset="0"/>
                <a:cs typeface="Times New Roman" charset="0"/>
              </a:rPr>
              <a:t>Graduated from Princeton in 1761</a:t>
            </a:r>
            <a:endParaRPr lang="en-US" altLang="en-US" sz="1900">
              <a:latin typeface="Tahoma" charset="0"/>
              <a:ea typeface="Tahoma" charset="0"/>
              <a:cs typeface="Tahoma" charset="0"/>
            </a:endParaRPr>
          </a:p>
          <a:p>
            <a:pPr>
              <a:lnSpc>
                <a:spcPct val="90000"/>
              </a:lnSpc>
            </a:pPr>
            <a:r>
              <a:rPr lang="en-US" altLang="en-US" sz="1900">
                <a:latin typeface="Tahoma" charset="0"/>
                <a:ea typeface="Times New Roman" charset="0"/>
                <a:cs typeface="Times New Roman" charset="0"/>
              </a:rPr>
              <a:t>Licensed To Preach By The Presbytery Of New Brunswick, June 8th, 1763</a:t>
            </a:r>
            <a:endParaRPr lang="en-US" altLang="en-US" sz="1900">
              <a:latin typeface="Tahoma" charset="0"/>
              <a:ea typeface="Tahoma" charset="0"/>
              <a:cs typeface="Tahoma" charset="0"/>
            </a:endParaRPr>
          </a:p>
          <a:p>
            <a:pPr>
              <a:lnSpc>
                <a:spcPct val="90000"/>
              </a:lnSpc>
            </a:pPr>
            <a:r>
              <a:rPr lang="en-US" altLang="en-US" sz="1900">
                <a:latin typeface="Tahoma" charset="0"/>
                <a:ea typeface="Times New Roman" charset="0"/>
                <a:cs typeface="Times New Roman" charset="0"/>
              </a:rPr>
              <a:t>1765 While Doing Mission Work In North Carolina, He Started A Log Cabin School In Guilford County</a:t>
            </a:r>
          </a:p>
          <a:p>
            <a:pPr>
              <a:lnSpc>
                <a:spcPct val="90000"/>
              </a:lnSpc>
            </a:pPr>
            <a:r>
              <a:rPr lang="en-US" altLang="en-US" sz="1900">
                <a:latin typeface="Tahoma" charset="0"/>
                <a:ea typeface="Tahoma" charset="0"/>
                <a:cs typeface="Tahoma" charset="0"/>
              </a:rPr>
              <a:t>1766 Married Rachel Craighead, Daughter of Presbyterian Minister, Alexander Craighead</a:t>
            </a:r>
          </a:p>
          <a:p>
            <a:pPr>
              <a:lnSpc>
                <a:spcPct val="90000"/>
              </a:lnSpc>
            </a:pPr>
            <a:r>
              <a:rPr lang="en-US" altLang="en-US" sz="1900">
                <a:latin typeface="Tahoma" charset="0"/>
                <a:ea typeface="Times New Roman" charset="0"/>
                <a:cs typeface="Times New Roman" charset="0"/>
              </a:rPr>
              <a:t>1768, He Was Installed As Minister Of The Two Presbyterian Churches In Buffalo and Alamance Settlements</a:t>
            </a:r>
          </a:p>
          <a:p>
            <a:pPr>
              <a:lnSpc>
                <a:spcPct val="90000"/>
              </a:lnSpc>
            </a:pPr>
            <a:r>
              <a:rPr lang="en-US" altLang="en-US" sz="1900">
                <a:latin typeface="Tahoma" charset="0"/>
                <a:ea typeface="Times New Roman" charset="0"/>
                <a:cs typeface="Times New Roman" charset="0"/>
              </a:rPr>
              <a:t>1769 Began His Academy At Greensboro, N.C.</a:t>
            </a:r>
          </a:p>
          <a:p>
            <a:pPr>
              <a:lnSpc>
                <a:spcPct val="90000"/>
              </a:lnSpc>
            </a:pPr>
            <a:r>
              <a:rPr lang="en-US" altLang="en-US" sz="1900">
                <a:latin typeface="Tahoma" charset="0"/>
                <a:ea typeface="Times New Roman" charset="0"/>
                <a:cs typeface="Times New Roman" charset="0"/>
              </a:rPr>
              <a:t>During Revolutionary War, Gen. Cornwallis offered a £200 Reward For His Capture For Speaking Out Against The Crown – Home Destroyed By Fire, Including Library By British</a:t>
            </a:r>
          </a:p>
          <a:p>
            <a:pPr>
              <a:lnSpc>
                <a:spcPct val="90000"/>
              </a:lnSpc>
            </a:pPr>
            <a:r>
              <a:rPr lang="en-US" altLang="en-US" sz="1900">
                <a:latin typeface="Tahoma" charset="0"/>
                <a:ea typeface="Times New Roman" charset="0"/>
                <a:cs typeface="Times New Roman" charset="0"/>
              </a:rPr>
              <a:t>1776, Member Of The Convention That Formed The Constitution Of The State Of North Carolina</a:t>
            </a:r>
          </a:p>
          <a:p>
            <a:pPr>
              <a:lnSpc>
                <a:spcPct val="90000"/>
              </a:lnSpc>
            </a:pPr>
            <a:r>
              <a:rPr lang="en-US" altLang="en-US" sz="1900">
                <a:latin typeface="Tahoma" charset="0"/>
                <a:ea typeface="Times New Roman" charset="0"/>
                <a:cs typeface="Times New Roman" charset="0"/>
              </a:rPr>
              <a:t>1789 When University of N.C. Was Chartered Caldwell Was Offered The Presidency</a:t>
            </a:r>
          </a:p>
        </p:txBody>
      </p:sp>
      <p:graphicFrame>
        <p:nvGraphicFramePr>
          <p:cNvPr id="45063" name="Object 7"/>
          <p:cNvGraphicFramePr>
            <a:graphicFrameLocks noChangeAspect="1"/>
          </p:cNvGraphicFramePr>
          <p:nvPr/>
        </p:nvGraphicFramePr>
        <p:xfrm>
          <a:off x="228600" y="1828800"/>
          <a:ext cx="2895600" cy="1925638"/>
        </p:xfrm>
        <a:graphic>
          <a:graphicData uri="http://schemas.openxmlformats.org/presentationml/2006/ole">
            <mc:AlternateContent xmlns:mc="http://schemas.openxmlformats.org/markup-compatibility/2006">
              <mc:Choice xmlns:v="urn:schemas-microsoft-com:vml" Requires="v">
                <p:oleObj spid="_x0000_s45068" name="Photo Editor Photo" r:id="rId3" imgW="3866667" imgH="2572109" progId="MSPhotoEd.3">
                  <p:embed/>
                </p:oleObj>
              </mc:Choice>
              <mc:Fallback>
                <p:oleObj name="Photo Editor Photo" r:id="rId3" imgW="3866667" imgH="2572109" progId="MSPhotoEd.3">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828800"/>
                        <a:ext cx="2895600" cy="192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5067" name="Object 11"/>
          <p:cNvGraphicFramePr>
            <a:graphicFrameLocks noChangeAspect="1"/>
          </p:cNvGraphicFramePr>
          <p:nvPr/>
        </p:nvGraphicFramePr>
        <p:xfrm>
          <a:off x="838200" y="3810000"/>
          <a:ext cx="1800225" cy="2876550"/>
        </p:xfrm>
        <a:graphic>
          <a:graphicData uri="http://schemas.openxmlformats.org/presentationml/2006/ole">
            <mc:AlternateContent xmlns:mc="http://schemas.openxmlformats.org/markup-compatibility/2006">
              <mc:Choice xmlns:v="urn:schemas-microsoft-com:vml" Requires="v">
                <p:oleObj spid="_x0000_s45069" name="Photo Editor Photo" r:id="rId5" imgW="1800476" imgH="2876190" progId="MSPhotoEd.3">
                  <p:embed/>
                </p:oleObj>
              </mc:Choice>
              <mc:Fallback>
                <p:oleObj name="Photo Editor Photo" r:id="rId5" imgW="1800476" imgH="2876190" progId="MSPhotoEd.3">
                  <p:embed/>
                  <p:pic>
                    <p:nvPicPr>
                      <p:cNvPr id="0"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3810000"/>
                        <a:ext cx="1800225"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533400" y="533400"/>
            <a:ext cx="1981200" cy="1447800"/>
          </a:xfrm>
        </p:spPr>
        <p:txBody>
          <a:bodyPr/>
          <a:lstStyle/>
          <a:p>
            <a:r>
              <a:rPr lang="en-US" altLang="en-US" sz="3600">
                <a:latin typeface="Tahoma" charset="0"/>
              </a:rPr>
              <a:t>David Caldwell</a:t>
            </a:r>
            <a:br>
              <a:rPr lang="en-US" altLang="en-US" sz="3600">
                <a:latin typeface="Tahoma" charset="0"/>
              </a:rPr>
            </a:br>
            <a:r>
              <a:rPr lang="en-US" altLang="en-US" sz="2800">
                <a:latin typeface="Tahoma" charset="0"/>
              </a:rPr>
              <a:t>1725-1821</a:t>
            </a:r>
          </a:p>
        </p:txBody>
      </p:sp>
      <p:sp>
        <p:nvSpPr>
          <p:cNvPr id="46083" name="Rectangle 3"/>
          <p:cNvSpPr>
            <a:spLocks noGrp="1" noChangeArrowheads="1"/>
          </p:cNvSpPr>
          <p:nvPr>
            <p:ph type="body" idx="1"/>
          </p:nvPr>
        </p:nvSpPr>
        <p:spPr>
          <a:xfrm>
            <a:off x="3581400" y="76200"/>
            <a:ext cx="5410200" cy="3429000"/>
          </a:xfrm>
        </p:spPr>
        <p:txBody>
          <a:bodyPr/>
          <a:lstStyle/>
          <a:p>
            <a:pPr>
              <a:lnSpc>
                <a:spcPct val="90000"/>
              </a:lnSpc>
            </a:pPr>
            <a:r>
              <a:rPr lang="en-US" altLang="en-US" sz="2000">
                <a:latin typeface="Tahoma" charset="0"/>
                <a:ea typeface="Times New Roman" charset="0"/>
                <a:cs typeface="Times New Roman" charset="0"/>
              </a:rPr>
              <a:t>His School Sent Out Over 50 Preachers, 5 Governors, Congressmen, Physicians, Lawyers &amp; Judges</a:t>
            </a:r>
          </a:p>
          <a:p>
            <a:pPr>
              <a:lnSpc>
                <a:spcPct val="90000"/>
              </a:lnSpc>
            </a:pPr>
            <a:r>
              <a:rPr lang="en-US" altLang="en-US" sz="2000">
                <a:latin typeface="Tahoma" charset="0"/>
                <a:ea typeface="Times New Roman" charset="0"/>
                <a:cs typeface="Times New Roman" charset="0"/>
              </a:rPr>
              <a:t>1790 – 65 Years Of Age When B.W. Stone Became Student</a:t>
            </a:r>
          </a:p>
          <a:p>
            <a:pPr>
              <a:lnSpc>
                <a:spcPct val="90000"/>
              </a:lnSpc>
            </a:pPr>
            <a:r>
              <a:rPr lang="en-US" altLang="en-US" sz="2000">
                <a:latin typeface="Tahoma" charset="0"/>
                <a:ea typeface="Times New Roman" charset="0"/>
                <a:cs typeface="Times New Roman" charset="0"/>
              </a:rPr>
              <a:t>Continued To Preach In His Two Churches Till The Year 1820</a:t>
            </a:r>
            <a:endParaRPr lang="en-US" altLang="en-US" sz="2000">
              <a:latin typeface="Tahoma" charset="0"/>
              <a:ea typeface="Tahoma" charset="0"/>
              <a:cs typeface="Tahoma" charset="0"/>
            </a:endParaRPr>
          </a:p>
          <a:p>
            <a:pPr>
              <a:lnSpc>
                <a:spcPct val="90000"/>
              </a:lnSpc>
            </a:pPr>
            <a:r>
              <a:rPr lang="en-US" altLang="en-US" sz="2000">
                <a:latin typeface="Tahoma" charset="0"/>
                <a:ea typeface="Tahoma" charset="0"/>
                <a:cs typeface="Tahoma" charset="0"/>
              </a:rPr>
              <a:t>Preached Often At Hawfields Church Where B.W. Stone Was Later Ordained Into Orange Presbytery</a:t>
            </a:r>
          </a:p>
          <a:p>
            <a:pPr>
              <a:lnSpc>
                <a:spcPct val="90000"/>
              </a:lnSpc>
            </a:pPr>
            <a:r>
              <a:rPr lang="en-US" altLang="en-US" sz="2000">
                <a:latin typeface="Tahoma" charset="0"/>
                <a:ea typeface="Times New Roman" charset="0"/>
                <a:cs typeface="Times New Roman" charset="0"/>
              </a:rPr>
              <a:t>He died August 28th, 1824</a:t>
            </a:r>
            <a:r>
              <a:rPr lang="en-US" altLang="en-US" sz="2000">
                <a:latin typeface="Tahoma" charset="0"/>
                <a:ea typeface="Tahoma" charset="0"/>
                <a:cs typeface="Tahoma" charset="0"/>
              </a:rPr>
              <a:t> </a:t>
            </a:r>
          </a:p>
        </p:txBody>
      </p:sp>
      <p:graphicFrame>
        <p:nvGraphicFramePr>
          <p:cNvPr id="46085" name="Object 5"/>
          <p:cNvGraphicFramePr>
            <a:graphicFrameLocks noChangeAspect="1"/>
          </p:cNvGraphicFramePr>
          <p:nvPr/>
        </p:nvGraphicFramePr>
        <p:xfrm>
          <a:off x="4191000" y="3733800"/>
          <a:ext cx="4114800" cy="2740025"/>
        </p:xfrm>
        <a:graphic>
          <a:graphicData uri="http://schemas.openxmlformats.org/presentationml/2006/ole">
            <mc:AlternateContent xmlns:mc="http://schemas.openxmlformats.org/markup-compatibility/2006">
              <mc:Choice xmlns:v="urn:schemas-microsoft-com:vml" Requires="v">
                <p:oleObj spid="_x0000_s46088" name="Photo Editor Photo" r:id="rId3" imgW="4390476" imgH="2924583" progId="MSPhotoEd.3">
                  <p:embed/>
                </p:oleObj>
              </mc:Choice>
              <mc:Fallback>
                <p:oleObj name="Photo Editor Photo" r:id="rId3" imgW="4390476" imgH="2924583" progId="MSPhotoEd.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3733800"/>
                        <a:ext cx="4114800" cy="274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6086" name="Object 6"/>
          <p:cNvGraphicFramePr>
            <a:graphicFrameLocks noChangeAspect="1"/>
          </p:cNvGraphicFramePr>
          <p:nvPr/>
        </p:nvGraphicFramePr>
        <p:xfrm>
          <a:off x="228600" y="2362200"/>
          <a:ext cx="3200400" cy="2163763"/>
        </p:xfrm>
        <a:graphic>
          <a:graphicData uri="http://schemas.openxmlformats.org/presentationml/2006/ole">
            <mc:AlternateContent xmlns:mc="http://schemas.openxmlformats.org/markup-compatibility/2006">
              <mc:Choice xmlns:v="urn:schemas-microsoft-com:vml" Requires="v">
                <p:oleObj spid="_x0000_s46089" name="Photo Editor Photo" r:id="rId5" imgW="4439270" imgH="3000000" progId="MSPhotoEd.3">
                  <p:embed/>
                </p:oleObj>
              </mc:Choice>
              <mc:Fallback>
                <p:oleObj name="Photo Editor Photo" r:id="rId5" imgW="4439270" imgH="3000000" progId="MSPhotoEd.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2362200"/>
                        <a:ext cx="3200400" cy="216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6087" name="Object 7"/>
          <p:cNvGraphicFramePr>
            <a:graphicFrameLocks noChangeAspect="1"/>
          </p:cNvGraphicFramePr>
          <p:nvPr/>
        </p:nvGraphicFramePr>
        <p:xfrm>
          <a:off x="304800" y="4572000"/>
          <a:ext cx="3124200" cy="2084388"/>
        </p:xfrm>
        <a:graphic>
          <a:graphicData uri="http://schemas.openxmlformats.org/presentationml/2006/ole">
            <mc:AlternateContent xmlns:mc="http://schemas.openxmlformats.org/markup-compatibility/2006">
              <mc:Choice xmlns:v="urn:schemas-microsoft-com:vml" Requires="v">
                <p:oleObj spid="_x0000_s46090" name="Photo Editor Photo" r:id="rId7" imgW="4382112" imgH="2924583" progId="MSPhotoEd.3">
                  <p:embed/>
                </p:oleObj>
              </mc:Choice>
              <mc:Fallback>
                <p:oleObj name="Photo Editor Photo" r:id="rId7" imgW="4382112" imgH="2924583" progId="MSPhotoEd.3">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4572000"/>
                        <a:ext cx="3124200" cy="2084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09600" y="228600"/>
            <a:ext cx="1981200" cy="1905000"/>
          </a:xfrm>
        </p:spPr>
        <p:txBody>
          <a:bodyPr/>
          <a:lstStyle/>
          <a:p>
            <a:r>
              <a:rPr lang="en-US" altLang="en-US" sz="3600">
                <a:latin typeface="Tahoma" charset="0"/>
              </a:rPr>
              <a:t>Barton</a:t>
            </a:r>
            <a:br>
              <a:rPr lang="en-US" altLang="en-US" sz="3600">
                <a:latin typeface="Tahoma" charset="0"/>
              </a:rPr>
            </a:br>
            <a:r>
              <a:rPr lang="en-US" altLang="en-US" sz="3600">
                <a:latin typeface="Tahoma" charset="0"/>
              </a:rPr>
              <a:t>Warren</a:t>
            </a:r>
            <a:br>
              <a:rPr lang="en-US" altLang="en-US" sz="3600">
                <a:latin typeface="Tahoma" charset="0"/>
              </a:rPr>
            </a:br>
            <a:r>
              <a:rPr lang="en-US" altLang="en-US" sz="3600">
                <a:latin typeface="Tahoma" charset="0"/>
              </a:rPr>
              <a:t>Stone</a:t>
            </a:r>
          </a:p>
        </p:txBody>
      </p:sp>
      <p:sp>
        <p:nvSpPr>
          <p:cNvPr id="44035" name="Rectangle 3"/>
          <p:cNvSpPr>
            <a:spLocks noGrp="1" noChangeArrowheads="1"/>
          </p:cNvSpPr>
          <p:nvPr>
            <p:ph type="body" idx="1"/>
          </p:nvPr>
        </p:nvSpPr>
        <p:spPr>
          <a:xfrm>
            <a:off x="3124200" y="152400"/>
            <a:ext cx="5791200" cy="6629400"/>
          </a:xfrm>
        </p:spPr>
        <p:txBody>
          <a:bodyPr/>
          <a:lstStyle/>
          <a:p>
            <a:r>
              <a:rPr lang="en-US" altLang="en-US" sz="2400">
                <a:latin typeface="Tahoma" charset="0"/>
              </a:rPr>
              <a:t>Studied The Languages – Believed That The Hebrew &amp; Greek Languages Were The Choices Of God To Deliver His Message To Man, Therefore His Honor To Study</a:t>
            </a:r>
          </a:p>
          <a:p>
            <a:r>
              <a:rPr lang="en-US" altLang="en-US" sz="2400">
                <a:latin typeface="Tahoma" charset="0"/>
              </a:rPr>
              <a:t>Got Religion </a:t>
            </a:r>
          </a:p>
          <a:p>
            <a:pPr lvl="1">
              <a:buFontTx/>
              <a:buChar char="•"/>
            </a:pPr>
            <a:r>
              <a:rPr lang="en-US" altLang="en-US" sz="2000">
                <a:latin typeface="Tahoma" charset="0"/>
              </a:rPr>
              <a:t>Upon Arrival, Not Interested In Religion, Just Wanted To Study Law</a:t>
            </a:r>
          </a:p>
          <a:p>
            <a:pPr lvl="1">
              <a:buFontTx/>
              <a:buChar char="•"/>
            </a:pPr>
            <a:r>
              <a:rPr lang="en-US" altLang="en-US" sz="2000">
                <a:latin typeface="Tahoma" charset="0"/>
              </a:rPr>
              <a:t>Just Before Arriving Most Of Student Body Had Been Converted To Presbyterianism At The Preaching Of William Hodge</a:t>
            </a:r>
          </a:p>
          <a:p>
            <a:pPr lvl="1">
              <a:buFontTx/>
              <a:buChar char="•"/>
            </a:pPr>
            <a:r>
              <a:rPr lang="en-US" altLang="en-US" sz="2000">
                <a:latin typeface="Tahoma" charset="0"/>
              </a:rPr>
              <a:t>1791, February — Heard James McGready, Who Left Him Cold And Religiously Detached</a:t>
            </a:r>
          </a:p>
          <a:p>
            <a:pPr lvl="1">
              <a:buFontTx/>
              <a:buChar char="•"/>
            </a:pPr>
            <a:r>
              <a:rPr lang="en-US" altLang="en-US" sz="2000">
                <a:latin typeface="Tahoma" charset="0"/>
              </a:rPr>
              <a:t>In The Spring, Got Religion At The Milder Preaching Of William Hodge, (Graduate of Caldwell’s School) At Hawfields Presbyterian Church - Sprinkled</a:t>
            </a:r>
          </a:p>
        </p:txBody>
      </p:sp>
      <p:pic>
        <p:nvPicPr>
          <p:cNvPr id="44036" name="Picture 4" descr="http://www.therestorationmovement.com/images/stonebw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133600"/>
            <a:ext cx="2643188" cy="3581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09600" y="228600"/>
            <a:ext cx="1981200" cy="1905000"/>
          </a:xfrm>
        </p:spPr>
        <p:txBody>
          <a:bodyPr/>
          <a:lstStyle/>
          <a:p>
            <a:r>
              <a:rPr lang="en-US" altLang="en-US" sz="3600">
                <a:latin typeface="Tahoma" charset="0"/>
              </a:rPr>
              <a:t>Barton</a:t>
            </a:r>
            <a:br>
              <a:rPr lang="en-US" altLang="en-US" sz="3600">
                <a:latin typeface="Tahoma" charset="0"/>
              </a:rPr>
            </a:br>
            <a:r>
              <a:rPr lang="en-US" altLang="en-US" sz="3600">
                <a:latin typeface="Tahoma" charset="0"/>
              </a:rPr>
              <a:t>Warren</a:t>
            </a:r>
            <a:br>
              <a:rPr lang="en-US" altLang="en-US" sz="3600">
                <a:latin typeface="Tahoma" charset="0"/>
              </a:rPr>
            </a:br>
            <a:r>
              <a:rPr lang="en-US" altLang="en-US" sz="3600">
                <a:latin typeface="Tahoma" charset="0"/>
              </a:rPr>
              <a:t>Stone</a:t>
            </a:r>
          </a:p>
        </p:txBody>
      </p:sp>
      <p:sp>
        <p:nvSpPr>
          <p:cNvPr id="47107" name="Rectangle 3"/>
          <p:cNvSpPr>
            <a:spLocks noGrp="1" noChangeArrowheads="1"/>
          </p:cNvSpPr>
          <p:nvPr>
            <p:ph type="body" idx="1"/>
          </p:nvPr>
        </p:nvSpPr>
        <p:spPr>
          <a:xfrm>
            <a:off x="3124200" y="152400"/>
            <a:ext cx="5791200" cy="6629400"/>
          </a:xfrm>
        </p:spPr>
        <p:txBody>
          <a:bodyPr/>
          <a:lstStyle/>
          <a:p>
            <a:pPr>
              <a:lnSpc>
                <a:spcPct val="90000"/>
              </a:lnSpc>
            </a:pPr>
            <a:r>
              <a:rPr lang="en-US" altLang="en-US" sz="2400">
                <a:latin typeface="Tahoma" charset="0"/>
              </a:rPr>
              <a:t>After Graduation, Though Leaning To The Ministry, He Rejected It Initially Choosing To Visit His Brother In Washington, Georgia</a:t>
            </a:r>
          </a:p>
          <a:p>
            <a:pPr>
              <a:lnSpc>
                <a:spcPct val="90000"/>
              </a:lnSpc>
            </a:pPr>
            <a:r>
              <a:rPr lang="en-US" altLang="en-US" sz="2400">
                <a:latin typeface="Tahoma" charset="0"/>
              </a:rPr>
              <a:t>Offered To Taught At Succoth Academy, In Washington, Georgia For One Year</a:t>
            </a:r>
          </a:p>
          <a:p>
            <a:pPr lvl="1">
              <a:lnSpc>
                <a:spcPct val="90000"/>
              </a:lnSpc>
              <a:buFontTx/>
              <a:buChar char="•"/>
            </a:pPr>
            <a:r>
              <a:rPr lang="en-US" altLang="en-US" sz="2000">
                <a:latin typeface="Tahoma" charset="0"/>
              </a:rPr>
              <a:t>Influenced By Principal, Hope Hull, A Methodist Influenced By O’Kelley In 1795</a:t>
            </a:r>
          </a:p>
          <a:p>
            <a:pPr lvl="1">
              <a:lnSpc>
                <a:spcPct val="90000"/>
              </a:lnSpc>
              <a:buFontTx/>
              <a:buChar char="•"/>
            </a:pPr>
            <a:r>
              <a:rPr lang="en-US" altLang="en-US" sz="2000">
                <a:latin typeface="Tahoma" charset="0"/>
              </a:rPr>
              <a:t>Was Professor Of Languages</a:t>
            </a:r>
          </a:p>
          <a:p>
            <a:pPr lvl="1">
              <a:lnSpc>
                <a:spcPct val="90000"/>
              </a:lnSpc>
              <a:buFontTx/>
              <a:buChar char="•"/>
            </a:pPr>
            <a:r>
              <a:rPr lang="en-US" altLang="en-US" sz="2000">
                <a:latin typeface="Tahoma" charset="0"/>
              </a:rPr>
              <a:t>His Notoriety As A Linguist Nearly Caused Him To Turn Away From Religion</a:t>
            </a:r>
          </a:p>
          <a:p>
            <a:pPr>
              <a:lnSpc>
                <a:spcPct val="90000"/>
              </a:lnSpc>
            </a:pPr>
            <a:r>
              <a:rPr lang="en-US" altLang="en-US" sz="2400">
                <a:latin typeface="Tahoma" charset="0"/>
              </a:rPr>
              <a:t>1796 Return To N.C. Stone Was Licensed In The Orange Presbytery At Hawfields Church, To Preach</a:t>
            </a:r>
          </a:p>
          <a:p>
            <a:pPr lvl="1">
              <a:lnSpc>
                <a:spcPct val="90000"/>
              </a:lnSpc>
              <a:buFontTx/>
              <a:buChar char="•"/>
            </a:pPr>
            <a:r>
              <a:rPr lang="en-US" altLang="en-US" sz="2000">
                <a:latin typeface="Tahoma" charset="0"/>
              </a:rPr>
              <a:t>At Ordination William Hodge Took The Bible In Hand And Said Their Greatest Obligation Was To It</a:t>
            </a:r>
          </a:p>
          <a:p>
            <a:pPr lvl="1">
              <a:lnSpc>
                <a:spcPct val="90000"/>
              </a:lnSpc>
              <a:buFontTx/>
              <a:buChar char="•"/>
            </a:pPr>
            <a:r>
              <a:rPr lang="en-US" altLang="en-US" sz="2000">
                <a:latin typeface="Tahoma" charset="0"/>
              </a:rPr>
              <a:t>Stone Noted That Such Focus Was Not On The Confession Of Faith, But The Bible</a:t>
            </a:r>
          </a:p>
        </p:txBody>
      </p:sp>
      <p:pic>
        <p:nvPicPr>
          <p:cNvPr id="47108" name="Picture 4" descr="http://www.therestorationmovement.com/images/stonebw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133600"/>
            <a:ext cx="2643188" cy="3581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09600" y="76200"/>
            <a:ext cx="7848600" cy="1524000"/>
          </a:xfrm>
        </p:spPr>
        <p:txBody>
          <a:bodyPr/>
          <a:lstStyle/>
          <a:p>
            <a:r>
              <a:rPr lang="en-US" altLang="en-US">
                <a:latin typeface="Tahoma" charset="0"/>
              </a:rPr>
              <a:t>Background To The Kentucky Revival</a:t>
            </a:r>
          </a:p>
        </p:txBody>
      </p:sp>
      <p:sp>
        <p:nvSpPr>
          <p:cNvPr id="32771" name="Rectangle 3"/>
          <p:cNvSpPr>
            <a:spLocks noGrp="1" noChangeArrowheads="1"/>
          </p:cNvSpPr>
          <p:nvPr>
            <p:ph type="body" idx="1"/>
          </p:nvPr>
        </p:nvSpPr>
        <p:spPr>
          <a:xfrm>
            <a:off x="381000" y="1600200"/>
            <a:ext cx="8382000" cy="4800600"/>
          </a:xfrm>
        </p:spPr>
        <p:txBody>
          <a:bodyPr/>
          <a:lstStyle/>
          <a:p>
            <a:r>
              <a:rPr lang="en-US" altLang="en-US" sz="2400">
                <a:latin typeface="Tahoma" charset="0"/>
              </a:rPr>
              <a:t>In 1796, 97 Many Denominational Preachers Questioned Their Backgrounds</a:t>
            </a:r>
          </a:p>
          <a:p>
            <a:pPr lvl="1">
              <a:buFontTx/>
              <a:buChar char="•"/>
            </a:pPr>
            <a:r>
              <a:rPr lang="en-US" altLang="en-US" sz="2000">
                <a:latin typeface="Tahoma" charset="0"/>
              </a:rPr>
              <a:t>One Preacher Wrote That His Sin Was Greatest Among Sinners Deserving God’s Wrath</a:t>
            </a:r>
          </a:p>
          <a:p>
            <a:pPr lvl="1">
              <a:buFontTx/>
              <a:buChar char="•"/>
            </a:pPr>
            <a:r>
              <a:rPr lang="en-US" altLang="en-US" sz="2000">
                <a:latin typeface="Tahoma" charset="0"/>
              </a:rPr>
              <a:t>Another Wrote, “If People Are Spotted With Sin, I’m Spotted All Over.”</a:t>
            </a:r>
          </a:p>
          <a:p>
            <a:pPr lvl="1">
              <a:buFontTx/>
              <a:buChar char="•"/>
            </a:pPr>
            <a:r>
              <a:rPr lang="en-US" altLang="en-US" sz="2000">
                <a:latin typeface="Tahoma" charset="0"/>
              </a:rPr>
              <a:t>One Preacher Thought The World Was Doomed Waiting On The Wrath Of God To Be Revealed</a:t>
            </a:r>
          </a:p>
          <a:p>
            <a:pPr lvl="1">
              <a:buFontTx/>
              <a:buChar char="•"/>
            </a:pPr>
            <a:r>
              <a:rPr lang="en-US" altLang="en-US" sz="2000">
                <a:latin typeface="Tahoma" charset="0"/>
              </a:rPr>
              <a:t>Others Thought Themselves Unworthy Of Any Blessing From God</a:t>
            </a:r>
          </a:p>
          <a:p>
            <a:pPr lvl="1">
              <a:buFontTx/>
              <a:buChar char="•"/>
            </a:pPr>
            <a:r>
              <a:rPr lang="en-US" altLang="en-US" sz="2000">
                <a:latin typeface="Tahoma" charset="0"/>
              </a:rPr>
              <a:t>Everyone Was Doomed And There Was Nothing That Could Be Done About It</a:t>
            </a:r>
          </a:p>
          <a:p>
            <a:r>
              <a:rPr lang="en-US" altLang="en-US" sz="2400">
                <a:latin typeface="Tahoma" charset="0"/>
              </a:rPr>
              <a:t>These Were The Result Of Calvinism In Presbyterian Teaching In Kentucky In Late 18</a:t>
            </a:r>
            <a:r>
              <a:rPr lang="en-US" altLang="en-US" sz="2400" baseline="30000">
                <a:latin typeface="Tahoma" charset="0"/>
              </a:rPr>
              <a:t>th</a:t>
            </a:r>
            <a:r>
              <a:rPr lang="en-US" altLang="en-US" sz="2400">
                <a:latin typeface="Tahoma" charset="0"/>
              </a:rPr>
              <a:t> Century</a:t>
            </a:r>
          </a:p>
        </p:txBody>
      </p:sp>
    </p:spTree>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09600" y="76200"/>
            <a:ext cx="7848600" cy="1524000"/>
          </a:xfrm>
        </p:spPr>
        <p:txBody>
          <a:bodyPr/>
          <a:lstStyle/>
          <a:p>
            <a:r>
              <a:rPr lang="en-US" altLang="en-US">
                <a:latin typeface="Tahoma" charset="0"/>
              </a:rPr>
              <a:t>Background To The Kentucky Revival</a:t>
            </a:r>
          </a:p>
        </p:txBody>
      </p:sp>
      <p:pic>
        <p:nvPicPr>
          <p:cNvPr id="3079" name="Picture 7" descr="McNemar Letter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8534400" cy="496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09600" y="76200"/>
            <a:ext cx="7848600" cy="1524000"/>
          </a:xfrm>
        </p:spPr>
        <p:txBody>
          <a:bodyPr/>
          <a:lstStyle/>
          <a:p>
            <a:r>
              <a:rPr lang="en-US" altLang="en-US">
                <a:latin typeface="Tahoma" charset="0"/>
              </a:rPr>
              <a:t>Background To The Kentucky Revival</a:t>
            </a:r>
          </a:p>
        </p:txBody>
      </p:sp>
      <p:sp>
        <p:nvSpPr>
          <p:cNvPr id="33795" name="Rectangle 3"/>
          <p:cNvSpPr>
            <a:spLocks noGrp="1" noChangeArrowheads="1"/>
          </p:cNvSpPr>
          <p:nvPr>
            <p:ph type="body" idx="1"/>
          </p:nvPr>
        </p:nvSpPr>
        <p:spPr>
          <a:xfrm>
            <a:off x="381000" y="1600200"/>
            <a:ext cx="8382000" cy="2743200"/>
          </a:xfrm>
        </p:spPr>
        <p:txBody>
          <a:bodyPr/>
          <a:lstStyle/>
          <a:p>
            <a:pPr>
              <a:lnSpc>
                <a:spcPct val="90000"/>
              </a:lnSpc>
            </a:pPr>
            <a:r>
              <a:rPr lang="en-US" altLang="en-US" sz="2800">
                <a:latin typeface="Tahoma" charset="0"/>
              </a:rPr>
              <a:t>Spiritual Conditions Prior to the Cane Ridge Revival</a:t>
            </a:r>
          </a:p>
          <a:p>
            <a:pPr>
              <a:lnSpc>
                <a:spcPct val="90000"/>
              </a:lnSpc>
            </a:pPr>
            <a:r>
              <a:rPr lang="en-US" altLang="en-US" sz="2800">
                <a:latin typeface="Tahoma" charset="0"/>
              </a:rPr>
              <a:t>William Dorchester said that it was… “the darkest period spiritually and morally in the history of the United States.”</a:t>
            </a:r>
          </a:p>
          <a:p>
            <a:pPr>
              <a:lnSpc>
                <a:spcPct val="90000"/>
              </a:lnSpc>
            </a:pPr>
            <a:r>
              <a:rPr lang="en-US" altLang="en-US" sz="2800">
                <a:latin typeface="Tahoma" charset="0"/>
              </a:rPr>
              <a:t>Letter To Richard McNemar</a:t>
            </a:r>
          </a:p>
        </p:txBody>
      </p:sp>
      <p:pic>
        <p:nvPicPr>
          <p:cNvPr id="33797" name="Picture 5" descr="McNemar Letter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4572000"/>
            <a:ext cx="6324600"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3207</TotalTime>
  <Words>1316</Words>
  <Application>Microsoft Macintosh PowerPoint</Application>
  <PresentationFormat>On-screen Show (4:3)</PresentationFormat>
  <Paragraphs>117</Paragraphs>
  <Slides>21</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26" baseType="lpstr">
      <vt:lpstr>Times New Roman</vt:lpstr>
      <vt:lpstr>Tahoma</vt:lpstr>
      <vt:lpstr>Wingdings</vt:lpstr>
      <vt:lpstr>Default Design</vt:lpstr>
      <vt:lpstr>Microsoft Photo Editor 3.0 Photo</vt:lpstr>
      <vt:lpstr>The Work And Influence Of Barton W. Stone</vt:lpstr>
      <vt:lpstr>Barton Warren Stone</vt:lpstr>
      <vt:lpstr>David Caldwell 1725-1821</vt:lpstr>
      <vt:lpstr>David Caldwell 1725-1821</vt:lpstr>
      <vt:lpstr>Barton Warren Stone</vt:lpstr>
      <vt:lpstr>Barton Warren Stone</vt:lpstr>
      <vt:lpstr>Background To The Kentucky Revival</vt:lpstr>
      <vt:lpstr>Background To The Kentucky Revival</vt:lpstr>
      <vt:lpstr>Background To The Kentucky Revival</vt:lpstr>
      <vt:lpstr>Kentucky Revival &amp;  James McGready (1760-1817)</vt:lpstr>
      <vt:lpstr>Red River Meetinghouse Logan County, Kentucky Birthplace Of The Kentucky Revival</vt:lpstr>
      <vt:lpstr>Barton Warren Stone</vt:lpstr>
      <vt:lpstr>Cane Ridge Revival August 14-19, 1801</vt:lpstr>
      <vt:lpstr>B.W. Stone Battle With Calvinism</vt:lpstr>
      <vt:lpstr>B.W. Stone Battle With Calvinism</vt:lpstr>
      <vt:lpstr>Cane Ridge Revival </vt:lpstr>
      <vt:lpstr>The Focus Of The Revival</vt:lpstr>
      <vt:lpstr>Cane Ridge Meetinghouse</vt:lpstr>
      <vt:lpstr>Aftermath Of The Revival</vt:lpstr>
      <vt:lpstr>Rejection &amp; Restructuring</vt:lpstr>
      <vt:lpstr>Restoration</vt:lpstr>
    </vt:vector>
  </TitlesOfParts>
  <Company> </Company>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Work And Influence Of Barton W. Stone</dc:title>
  <dc:creator>Scott Harp</dc:creator>
  <cp:lastModifiedBy>Scott Harp</cp:lastModifiedBy>
  <cp:revision>59</cp:revision>
  <dcterms:created xsi:type="dcterms:W3CDTF">2003-07-30T14:52:52Z</dcterms:created>
  <dcterms:modified xsi:type="dcterms:W3CDTF">2018-01-15T14:09:57Z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19535207</vt:lpwstr>
  </property>
  <property fmtid="{D5CDD505-2E9C-101B-9397-08002B2CF9AE}" name="NXPowerLiteSettings" pid="3">
    <vt:lpwstr>C7000400038000</vt:lpwstr>
  </property>
  <property fmtid="{D5CDD505-2E9C-101B-9397-08002B2CF9AE}" name="NXPowerLiteVersion" pid="4">
    <vt:lpwstr>S9.0.3</vt:lpwstr>
  </property>
</Properties>
</file>