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handoutMasterIdLst>
    <p:handoutMasterId r:id="rId23"/>
  </p:handoutMasterIdLst>
  <p:sldIdLst>
    <p:sldId id="256" r:id="rId2"/>
    <p:sldId id="266" r:id="rId3"/>
    <p:sldId id="267" r:id="rId4"/>
    <p:sldId id="268" r:id="rId5"/>
    <p:sldId id="258" r:id="rId6"/>
    <p:sldId id="260" r:id="rId7"/>
    <p:sldId id="257" r:id="rId8"/>
    <p:sldId id="265" r:id="rId9"/>
    <p:sldId id="259" r:id="rId10"/>
    <p:sldId id="269" r:id="rId11"/>
    <p:sldId id="270" r:id="rId12"/>
    <p:sldId id="261" r:id="rId13"/>
    <p:sldId id="262" r:id="rId14"/>
    <p:sldId id="263" r:id="rId15"/>
    <p:sldId id="264" r:id="rId16"/>
    <p:sldId id="271" r:id="rId17"/>
    <p:sldId id="272" r:id="rId18"/>
    <p:sldId id="273" r:id="rId19"/>
    <p:sldId id="274" r:id="rId20"/>
    <p:sldId id="275" r:id="rId21"/>
    <p:sldId id="276" r:id="rId22"/>
  </p:sldIdLst>
  <p:sldSz cx="9144000" cy="6858000" type="screen4x3"/>
  <p:notesSz cx="7011988" cy="929798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9"/>
    <p:restoredTop sz="90928"/>
  </p:normalViewPr>
  <p:slideViewPr>
    <p:cSldViewPr>
      <p:cViewPr varScale="1">
        <p:scale>
          <a:sx n="67" d="100"/>
          <a:sy n="67" d="100"/>
        </p:scale>
        <p:origin x="11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96" tIns="46598" rIns="93196" bIns="46598" numCol="1" anchor="t" anchorCtr="0" compatLnSpc="1">
            <a:prstTxWarp prst="textNoShape">
              <a:avLst/>
            </a:prstTxWarp>
          </a:bodyPr>
          <a:lstStyle>
            <a:lvl1pPr defTabSz="931863">
              <a:defRPr sz="1200"/>
            </a:lvl1pPr>
          </a:lstStyle>
          <a:p>
            <a:endParaRPr lang="en-US" altLang="en-US"/>
          </a:p>
        </p:txBody>
      </p:sp>
      <p:sp>
        <p:nvSpPr>
          <p:cNvPr id="8195" name="Rectangle 3"/>
          <p:cNvSpPr>
            <a:spLocks noGrp="1" noChangeArrowheads="1"/>
          </p:cNvSpPr>
          <p:nvPr>
            <p:ph type="dt" sz="quarter" idx="1"/>
          </p:nvPr>
        </p:nvSpPr>
        <p:spPr bwMode="auto">
          <a:xfrm>
            <a:off x="3973513"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96" tIns="46598" rIns="93196" bIns="46598" numCol="1" anchor="t" anchorCtr="0" compatLnSpc="1">
            <a:prstTxWarp prst="textNoShape">
              <a:avLst/>
            </a:prstTxWarp>
          </a:bodyPr>
          <a:lstStyle>
            <a:lvl1pPr algn="r" defTabSz="931863">
              <a:defRPr sz="1200"/>
            </a:lvl1pPr>
          </a:lstStyle>
          <a:p>
            <a:endParaRPr lang="en-US" altLang="en-US"/>
          </a:p>
        </p:txBody>
      </p:sp>
      <p:sp>
        <p:nvSpPr>
          <p:cNvPr id="8196" name="Rectangle 4"/>
          <p:cNvSpPr>
            <a:spLocks noGrp="1" noChangeArrowheads="1"/>
          </p:cNvSpPr>
          <p:nvPr>
            <p:ph type="ftr" sz="quarter" idx="2"/>
          </p:nvPr>
        </p:nvSpPr>
        <p:spPr bwMode="auto">
          <a:xfrm>
            <a:off x="0" y="883285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96" tIns="46598" rIns="93196" bIns="46598" numCol="1" anchor="b" anchorCtr="0" compatLnSpc="1">
            <a:prstTxWarp prst="textNoShape">
              <a:avLst/>
            </a:prstTxWarp>
          </a:bodyPr>
          <a:lstStyle>
            <a:lvl1pPr defTabSz="931863">
              <a:defRPr sz="1200"/>
            </a:lvl1pPr>
          </a:lstStyle>
          <a:p>
            <a:endParaRPr lang="en-US" altLang="en-US"/>
          </a:p>
        </p:txBody>
      </p:sp>
      <p:sp>
        <p:nvSpPr>
          <p:cNvPr id="8197" name="Rectangle 5"/>
          <p:cNvSpPr>
            <a:spLocks noGrp="1" noChangeArrowheads="1"/>
          </p:cNvSpPr>
          <p:nvPr>
            <p:ph type="sldNum" sz="quarter" idx="3"/>
          </p:nvPr>
        </p:nvSpPr>
        <p:spPr bwMode="auto">
          <a:xfrm>
            <a:off x="3973513" y="883285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96" tIns="46598" rIns="93196" bIns="46598" numCol="1" anchor="b" anchorCtr="0" compatLnSpc="1">
            <a:prstTxWarp prst="textNoShape">
              <a:avLst/>
            </a:prstTxWarp>
          </a:bodyPr>
          <a:lstStyle>
            <a:lvl1pPr algn="r" defTabSz="931863">
              <a:defRPr sz="1200"/>
            </a:lvl1pPr>
          </a:lstStyle>
          <a:p>
            <a:fld id="{C15E04C1-BDF2-2E49-A9BD-BAD5D696C43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1661A8-670C-4948-9845-58A2011C0B69}" type="slidenum">
              <a:rPr lang="en-US" altLang="en-US"/>
              <a:pPr/>
              <a:t>‹#›</a:t>
            </a:fld>
            <a:endParaRPr lang="en-US" altLang="en-US"/>
          </a:p>
        </p:txBody>
      </p:sp>
    </p:spTree>
    <p:extLst>
      <p:ext uri="{BB962C8B-B14F-4D97-AF65-F5344CB8AC3E}">
        <p14:creationId xmlns:p14="http://schemas.microsoft.com/office/powerpoint/2010/main" val="31096923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2522D0-F811-4149-9CBE-387C60C1C4DC}" type="slidenum">
              <a:rPr lang="en-US" altLang="en-US"/>
              <a:pPr/>
              <a:t>‹#›</a:t>
            </a:fld>
            <a:endParaRPr lang="en-US" altLang="en-US"/>
          </a:p>
        </p:txBody>
      </p:sp>
    </p:spTree>
    <p:extLst>
      <p:ext uri="{BB962C8B-B14F-4D97-AF65-F5344CB8AC3E}">
        <p14:creationId xmlns:p14="http://schemas.microsoft.com/office/powerpoint/2010/main" val="731341080"/>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1CA6C3-EEC6-8F40-84CA-512BE7F8D661}" type="slidenum">
              <a:rPr lang="en-US" altLang="en-US"/>
              <a:pPr/>
              <a:t>‹#›</a:t>
            </a:fld>
            <a:endParaRPr lang="en-US" altLang="en-US"/>
          </a:p>
        </p:txBody>
      </p:sp>
    </p:spTree>
    <p:extLst>
      <p:ext uri="{BB962C8B-B14F-4D97-AF65-F5344CB8AC3E}">
        <p14:creationId xmlns:p14="http://schemas.microsoft.com/office/powerpoint/2010/main" val="160061977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CDA638-DED5-A44C-A448-CF771CDC962F}" type="slidenum">
              <a:rPr lang="en-US" altLang="en-US"/>
              <a:pPr/>
              <a:t>‹#›</a:t>
            </a:fld>
            <a:endParaRPr lang="en-US" altLang="en-US"/>
          </a:p>
        </p:txBody>
      </p:sp>
    </p:spTree>
    <p:extLst>
      <p:ext uri="{BB962C8B-B14F-4D97-AF65-F5344CB8AC3E}">
        <p14:creationId xmlns:p14="http://schemas.microsoft.com/office/powerpoint/2010/main" val="1632236301"/>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9BE686-E5D2-AB42-82B0-2D7E14956947}" type="slidenum">
              <a:rPr lang="en-US" altLang="en-US"/>
              <a:pPr/>
              <a:t>‹#›</a:t>
            </a:fld>
            <a:endParaRPr lang="en-US" altLang="en-US"/>
          </a:p>
        </p:txBody>
      </p:sp>
    </p:spTree>
    <p:extLst>
      <p:ext uri="{BB962C8B-B14F-4D97-AF65-F5344CB8AC3E}">
        <p14:creationId xmlns:p14="http://schemas.microsoft.com/office/powerpoint/2010/main" val="103940412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FC8328-A553-B44D-83B3-65F010A99D01}" type="slidenum">
              <a:rPr lang="en-US" altLang="en-US"/>
              <a:pPr/>
              <a:t>‹#›</a:t>
            </a:fld>
            <a:endParaRPr lang="en-US" altLang="en-US"/>
          </a:p>
        </p:txBody>
      </p:sp>
    </p:spTree>
    <p:extLst>
      <p:ext uri="{BB962C8B-B14F-4D97-AF65-F5344CB8AC3E}">
        <p14:creationId xmlns:p14="http://schemas.microsoft.com/office/powerpoint/2010/main" val="163321140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D9D334C-3D06-5349-A9F2-15B854238AC3}" type="slidenum">
              <a:rPr lang="en-US" altLang="en-US"/>
              <a:pPr/>
              <a:t>‹#›</a:t>
            </a:fld>
            <a:endParaRPr lang="en-US" altLang="en-US"/>
          </a:p>
        </p:txBody>
      </p:sp>
    </p:spTree>
    <p:extLst>
      <p:ext uri="{BB962C8B-B14F-4D97-AF65-F5344CB8AC3E}">
        <p14:creationId xmlns:p14="http://schemas.microsoft.com/office/powerpoint/2010/main" val="24810788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C7C5CE8-AF3C-DF45-8609-BC86BFB36D0C}" type="slidenum">
              <a:rPr lang="en-US" altLang="en-US"/>
              <a:pPr/>
              <a:t>‹#›</a:t>
            </a:fld>
            <a:endParaRPr lang="en-US" altLang="en-US"/>
          </a:p>
        </p:txBody>
      </p:sp>
    </p:spTree>
    <p:extLst>
      <p:ext uri="{BB962C8B-B14F-4D97-AF65-F5344CB8AC3E}">
        <p14:creationId xmlns:p14="http://schemas.microsoft.com/office/powerpoint/2010/main" val="168339714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273BF74-1B1D-BB4B-9781-B052028B294E}" type="slidenum">
              <a:rPr lang="en-US" altLang="en-US"/>
              <a:pPr/>
              <a:t>‹#›</a:t>
            </a:fld>
            <a:endParaRPr lang="en-US" altLang="en-US"/>
          </a:p>
        </p:txBody>
      </p:sp>
    </p:spTree>
    <p:extLst>
      <p:ext uri="{BB962C8B-B14F-4D97-AF65-F5344CB8AC3E}">
        <p14:creationId xmlns:p14="http://schemas.microsoft.com/office/powerpoint/2010/main" val="190616640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906C06A-9E79-C449-843B-47CF80CD6073}" type="slidenum">
              <a:rPr lang="en-US" altLang="en-US"/>
              <a:pPr/>
              <a:t>‹#›</a:t>
            </a:fld>
            <a:endParaRPr lang="en-US" altLang="en-US"/>
          </a:p>
        </p:txBody>
      </p:sp>
    </p:spTree>
    <p:extLst>
      <p:ext uri="{BB962C8B-B14F-4D97-AF65-F5344CB8AC3E}">
        <p14:creationId xmlns:p14="http://schemas.microsoft.com/office/powerpoint/2010/main" val="777672468"/>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0E9344-5E72-AC43-B05E-55B07A75DA59}" type="slidenum">
              <a:rPr lang="en-US" altLang="en-US"/>
              <a:pPr/>
              <a:t>‹#›</a:t>
            </a:fld>
            <a:endParaRPr lang="en-US" altLang="en-US"/>
          </a:p>
        </p:txBody>
      </p:sp>
    </p:spTree>
    <p:extLst>
      <p:ext uri="{BB962C8B-B14F-4D97-AF65-F5344CB8AC3E}">
        <p14:creationId xmlns:p14="http://schemas.microsoft.com/office/powerpoint/2010/main" val="75569403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06D2DC1-4FDB-8347-88D2-4282E63A661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charset="0"/>
        </a:defRPr>
      </a:lvl2pPr>
      <a:lvl3pPr algn="ctr" rtl="0" fontAlgn="base">
        <a:spcBef>
          <a:spcPct val="0"/>
        </a:spcBef>
        <a:spcAft>
          <a:spcPct val="0"/>
        </a:spcAft>
        <a:defRPr sz="4400">
          <a:solidFill>
            <a:schemeClr val="tx1"/>
          </a:solidFill>
          <a:latin typeface="Times New Roman" charset="0"/>
        </a:defRPr>
      </a:lvl3pPr>
      <a:lvl4pPr algn="ctr" rtl="0" fontAlgn="base">
        <a:spcBef>
          <a:spcPct val="0"/>
        </a:spcBef>
        <a:spcAft>
          <a:spcPct val="0"/>
        </a:spcAft>
        <a:defRPr sz="4400">
          <a:solidFill>
            <a:schemeClr val="tx1"/>
          </a:solidFill>
          <a:latin typeface="Times New Roman" charset="0"/>
        </a:defRPr>
      </a:lvl4pPr>
      <a:lvl5pPr algn="ctr" rtl="0" fontAlgn="base">
        <a:spcBef>
          <a:spcPct val="0"/>
        </a:spcBef>
        <a:spcAft>
          <a:spcPct val="0"/>
        </a:spcAft>
        <a:defRPr sz="4400">
          <a:solidFill>
            <a:schemeClr val="tx1"/>
          </a:solidFill>
          <a:latin typeface="Times New Roman" charset="0"/>
        </a:defRPr>
      </a:lvl5pPr>
      <a:lvl6pPr marL="457200" algn="ctr" rtl="0" fontAlgn="base">
        <a:spcBef>
          <a:spcPct val="0"/>
        </a:spcBef>
        <a:spcAft>
          <a:spcPct val="0"/>
        </a:spcAft>
        <a:defRPr sz="4400">
          <a:solidFill>
            <a:schemeClr val="tx1"/>
          </a:solidFill>
          <a:latin typeface="Times New Roman" charset="0"/>
        </a:defRPr>
      </a:lvl6pPr>
      <a:lvl7pPr marL="914400" algn="ctr" rtl="0" fontAlgn="base">
        <a:spcBef>
          <a:spcPct val="0"/>
        </a:spcBef>
        <a:spcAft>
          <a:spcPct val="0"/>
        </a:spcAft>
        <a:defRPr sz="4400">
          <a:solidFill>
            <a:schemeClr val="tx1"/>
          </a:solidFill>
          <a:latin typeface="Times New Roman" charset="0"/>
        </a:defRPr>
      </a:lvl7pPr>
      <a:lvl8pPr marL="1371600" algn="ctr" rtl="0" fontAlgn="base">
        <a:spcBef>
          <a:spcPct val="0"/>
        </a:spcBef>
        <a:spcAft>
          <a:spcPct val="0"/>
        </a:spcAft>
        <a:defRPr sz="4400">
          <a:solidFill>
            <a:schemeClr val="tx1"/>
          </a:solidFill>
          <a:latin typeface="Times New Roman" charset="0"/>
        </a:defRPr>
      </a:lvl8pPr>
      <a:lvl9pPr marL="1828800" algn="ctr" rtl="0" fontAlgn="base">
        <a:spcBef>
          <a:spcPct val="0"/>
        </a:spcBef>
        <a:spcAft>
          <a:spcPct val="0"/>
        </a:spcAft>
        <a:defRPr sz="4400">
          <a:solidFill>
            <a:schemeClr val="tx1"/>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png"/><Relationship Id="rId5"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oleObject" Target="../embeddings/oleObject2.bin"/><Relationship Id="rId5" Type="http://schemas.openxmlformats.org/officeDocument/2006/relationships/image" Target="../media/image17.png"/><Relationship Id="rId6" Type="http://schemas.openxmlformats.org/officeDocument/2006/relationships/oleObject" Target="../embeddings/oleObject3.bin"/><Relationship Id="rId7" Type="http://schemas.openxmlformats.org/officeDocument/2006/relationships/image" Target="../media/image18.png"/><Relationship Id="rId8"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oleObject" Target="../embeddings/oleObject4.bin"/><Relationship Id="rId5" Type="http://schemas.openxmlformats.org/officeDocument/2006/relationships/image" Target="../media/image39.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981200" y="152400"/>
            <a:ext cx="6781800" cy="990600"/>
          </a:xfrm>
        </p:spPr>
        <p:txBody>
          <a:bodyPr/>
          <a:lstStyle/>
          <a:p>
            <a:r>
              <a:rPr lang="en-US" altLang="en-US">
                <a:latin typeface="Tahoma" charset="0"/>
              </a:rPr>
              <a:t>“Raccoon” John Smith</a:t>
            </a:r>
            <a:br>
              <a:rPr lang="en-US" altLang="en-US">
                <a:latin typeface="Tahoma" charset="0"/>
              </a:rPr>
            </a:br>
            <a:r>
              <a:rPr lang="en-US" altLang="en-US" sz="2800">
                <a:latin typeface="Tahoma" charset="0"/>
              </a:rPr>
              <a:t>1784-1868</a:t>
            </a:r>
          </a:p>
        </p:txBody>
      </p:sp>
      <p:pic>
        <p:nvPicPr>
          <p:cNvPr id="2052" name="Picture 4" descr="http://www.therestorationmovement.com/images/smith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2265363"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therestorationmovement.com/images/Smithrj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3978275" cy="41719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www.therestorationmovement.com/images/Smithjn0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71600"/>
            <a:ext cx="3128963" cy="460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410200" y="0"/>
            <a:ext cx="3733800" cy="838200"/>
          </a:xfrm>
        </p:spPr>
        <p:txBody>
          <a:bodyPr/>
          <a:lstStyle/>
          <a:p>
            <a:r>
              <a:rPr lang="en-US" altLang="en-US" sz="3600">
                <a:latin typeface="Tahoma" charset="0"/>
              </a:rPr>
              <a:t>Philip Slater Fall</a:t>
            </a:r>
            <a:br>
              <a:rPr lang="en-US" altLang="en-US" sz="3600">
                <a:latin typeface="Tahoma" charset="0"/>
              </a:rPr>
            </a:br>
            <a:r>
              <a:rPr lang="en-US" altLang="en-US" sz="2400">
                <a:latin typeface="Tahoma" charset="0"/>
              </a:rPr>
              <a:t>1798-1890</a:t>
            </a:r>
          </a:p>
        </p:txBody>
      </p:sp>
      <p:sp>
        <p:nvSpPr>
          <p:cNvPr id="19460" name="Text Box 4"/>
          <p:cNvSpPr txBox="1">
            <a:spLocks noChangeArrowheads="1"/>
          </p:cNvSpPr>
          <p:nvPr/>
        </p:nvSpPr>
        <p:spPr bwMode="auto">
          <a:xfrm>
            <a:off x="76200" y="30163"/>
            <a:ext cx="5334000"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Born at Keloedon, England, in September, 1798</a:t>
            </a:r>
            <a:r>
              <a:rPr lang="en-US" altLang="en-US" sz="2000">
                <a:latin typeface="Tahoma" charset="0"/>
              </a:rPr>
              <a:t> </a:t>
            </a:r>
          </a:p>
          <a:p>
            <a:pPr>
              <a:lnSpc>
                <a:spcPct val="90000"/>
              </a:lnSpc>
              <a:spcBef>
                <a:spcPct val="20000"/>
              </a:spcBef>
              <a:buFontTx/>
              <a:buChar char="•"/>
            </a:pPr>
            <a:r>
              <a:rPr lang="en-US" altLang="en-US" sz="2000">
                <a:latin typeface="Tahoma" charset="0"/>
              </a:rPr>
              <a:t>Eldest Of 12 Children</a:t>
            </a:r>
          </a:p>
          <a:p>
            <a:pPr>
              <a:lnSpc>
                <a:spcPct val="90000"/>
              </a:lnSpc>
              <a:spcBef>
                <a:spcPct val="20000"/>
              </a:spcBef>
              <a:buFontTx/>
              <a:buChar char="•"/>
            </a:pPr>
            <a:r>
              <a:rPr lang="en-US" altLang="en-US" sz="2000">
                <a:latin typeface="Tahoma" charset="0"/>
                <a:ea typeface="Tahoma" charset="0"/>
                <a:cs typeface="Tahoma" charset="0"/>
              </a:rPr>
              <a:t>1817 Came To US And Located Near Russellville, Kentucky With Is Father</a:t>
            </a:r>
          </a:p>
          <a:p>
            <a:pPr>
              <a:lnSpc>
                <a:spcPct val="90000"/>
              </a:lnSpc>
              <a:spcBef>
                <a:spcPct val="20000"/>
              </a:spcBef>
              <a:buFontTx/>
              <a:buChar char="•"/>
            </a:pPr>
            <a:r>
              <a:rPr lang="en-US" altLang="en-US" sz="2000">
                <a:latin typeface="Tahoma" charset="0"/>
                <a:ea typeface="Tahoma" charset="0"/>
                <a:cs typeface="Tahoma" charset="0"/>
              </a:rPr>
              <a:t>1818, Parents Died – He Became Father &amp; Provider To Eleven Siblings </a:t>
            </a:r>
          </a:p>
          <a:p>
            <a:pPr>
              <a:lnSpc>
                <a:spcPct val="90000"/>
              </a:lnSpc>
              <a:spcBef>
                <a:spcPct val="20000"/>
              </a:spcBef>
              <a:buFontTx/>
              <a:buChar char="•"/>
            </a:pPr>
            <a:r>
              <a:rPr lang="en-US" altLang="en-US" sz="2000">
                <a:latin typeface="Tahoma" charset="0"/>
                <a:ea typeface="Tahoma" charset="0"/>
                <a:cs typeface="Tahoma" charset="0"/>
              </a:rPr>
              <a:t>His Good Education In England Help Prepare Him For The Burdens Thrown Upon Him</a:t>
            </a:r>
          </a:p>
          <a:p>
            <a:pPr>
              <a:lnSpc>
                <a:spcPct val="90000"/>
              </a:lnSpc>
              <a:spcBef>
                <a:spcPct val="20000"/>
              </a:spcBef>
              <a:buFontTx/>
              <a:buChar char="•"/>
            </a:pPr>
            <a:r>
              <a:rPr lang="en-US" altLang="en-US" sz="2000">
                <a:latin typeface="Tahoma" charset="0"/>
                <a:ea typeface="Tahoma" charset="0"/>
                <a:cs typeface="Tahoma" charset="0"/>
              </a:rPr>
              <a:t>1818 Established An Academy In Louisville, KY</a:t>
            </a:r>
          </a:p>
          <a:p>
            <a:pPr>
              <a:lnSpc>
                <a:spcPct val="90000"/>
              </a:lnSpc>
              <a:spcBef>
                <a:spcPct val="20000"/>
              </a:spcBef>
              <a:buFontTx/>
              <a:buChar char="•"/>
            </a:pPr>
            <a:r>
              <a:rPr lang="en-US" altLang="en-US" sz="2000">
                <a:latin typeface="Tahoma" charset="0"/>
                <a:ea typeface="Tahoma" charset="0"/>
                <a:cs typeface="Tahoma" charset="0"/>
              </a:rPr>
              <a:t>Became A Baptist That Year As Well</a:t>
            </a:r>
          </a:p>
          <a:p>
            <a:pPr>
              <a:lnSpc>
                <a:spcPct val="90000"/>
              </a:lnSpc>
              <a:spcBef>
                <a:spcPct val="20000"/>
              </a:spcBef>
              <a:buFontTx/>
              <a:buChar char="•"/>
            </a:pPr>
            <a:r>
              <a:rPr lang="en-US" altLang="en-US" sz="2000">
                <a:latin typeface="Tahoma" charset="0"/>
                <a:ea typeface="Tahoma" charset="0"/>
                <a:cs typeface="Tahoma" charset="0"/>
              </a:rPr>
              <a:t>1819 Ordained A Baptist Preacher</a:t>
            </a:r>
          </a:p>
          <a:p>
            <a:pPr>
              <a:lnSpc>
                <a:spcPct val="90000"/>
              </a:lnSpc>
              <a:spcBef>
                <a:spcPct val="20000"/>
              </a:spcBef>
              <a:buFontTx/>
              <a:buChar char="•"/>
            </a:pPr>
            <a:r>
              <a:rPr lang="en-US" altLang="en-US" sz="2000">
                <a:latin typeface="Tahoma" charset="0"/>
                <a:ea typeface="Tahoma" charset="0"/>
                <a:cs typeface="Tahoma" charset="0"/>
              </a:rPr>
              <a:t>1821 Married Anne Bacon, From A Distinguished Kentucky Family</a:t>
            </a:r>
          </a:p>
          <a:p>
            <a:pPr>
              <a:lnSpc>
                <a:spcPct val="90000"/>
              </a:lnSpc>
              <a:spcBef>
                <a:spcPct val="20000"/>
              </a:spcBef>
              <a:buFontTx/>
              <a:buChar char="•"/>
            </a:pPr>
            <a:r>
              <a:rPr lang="en-US" altLang="en-US" sz="2000">
                <a:latin typeface="Tahoma" charset="0"/>
                <a:ea typeface="Tahoma" charset="0"/>
                <a:cs typeface="Tahoma" charset="0"/>
              </a:rPr>
              <a:t>1823 Moved To Louisville, Preached And Operated A School</a:t>
            </a:r>
          </a:p>
          <a:p>
            <a:pPr>
              <a:lnSpc>
                <a:spcPct val="90000"/>
              </a:lnSpc>
              <a:spcBef>
                <a:spcPct val="20000"/>
              </a:spcBef>
              <a:buFontTx/>
              <a:buChar char="•"/>
            </a:pPr>
            <a:r>
              <a:rPr lang="en-US" altLang="en-US" sz="2000">
                <a:latin typeface="Tahoma" charset="0"/>
                <a:ea typeface="Tahoma" charset="0"/>
                <a:cs typeface="Tahoma" charset="0"/>
              </a:rPr>
              <a:t>1824 After Reading The Writings Of A. Campbell, He Adopted The Cause Converting The Whole Church Where He Preached</a:t>
            </a:r>
            <a:endParaRPr lang="en-US" altLang="en-US" sz="2000">
              <a:latin typeface="Tahoma" charset="0"/>
            </a:endParaRPr>
          </a:p>
        </p:txBody>
      </p:sp>
      <p:sp>
        <p:nvSpPr>
          <p:cNvPr id="19467" name="Rectangle 11"/>
          <p:cNvSpPr>
            <a:spLocks noChangeArrowheads="1"/>
          </p:cNvSpPr>
          <p:nvPr/>
        </p:nvSpPr>
        <p:spPr bwMode="auto">
          <a:xfrm>
            <a:off x="419100"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9469" name="Picture 13" descr="http://www.therestorationmovement.com/images/fallps0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90600"/>
            <a:ext cx="3113088"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410200" y="0"/>
            <a:ext cx="3733800" cy="838200"/>
          </a:xfrm>
        </p:spPr>
        <p:txBody>
          <a:bodyPr/>
          <a:lstStyle/>
          <a:p>
            <a:r>
              <a:rPr lang="en-US" altLang="en-US" sz="3600">
                <a:latin typeface="Tahoma" charset="0"/>
              </a:rPr>
              <a:t>Philip Slater Fall</a:t>
            </a:r>
            <a:br>
              <a:rPr lang="en-US" altLang="en-US" sz="3600">
                <a:latin typeface="Tahoma" charset="0"/>
              </a:rPr>
            </a:br>
            <a:r>
              <a:rPr lang="en-US" altLang="en-US" sz="2400">
                <a:latin typeface="Tahoma" charset="0"/>
              </a:rPr>
              <a:t>1798-1890</a:t>
            </a:r>
          </a:p>
        </p:txBody>
      </p:sp>
      <p:sp>
        <p:nvSpPr>
          <p:cNvPr id="20483" name="Text Box 3"/>
          <p:cNvSpPr txBox="1">
            <a:spLocks noChangeArrowheads="1"/>
          </p:cNvSpPr>
          <p:nvPr/>
        </p:nvSpPr>
        <p:spPr bwMode="auto">
          <a:xfrm>
            <a:off x="76200" y="76200"/>
            <a:ext cx="5334000"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1825 Moved To Nashville, Tennessee</a:t>
            </a:r>
          </a:p>
          <a:p>
            <a:pPr>
              <a:lnSpc>
                <a:spcPct val="90000"/>
              </a:lnSpc>
              <a:spcBef>
                <a:spcPct val="20000"/>
              </a:spcBef>
              <a:buFontTx/>
              <a:buChar char="•"/>
            </a:pPr>
            <a:r>
              <a:rPr lang="en-US" altLang="en-US" sz="2000">
                <a:latin typeface="Tahoma" charset="0"/>
                <a:ea typeface="Tahoma" charset="0"/>
                <a:cs typeface="Tahoma" charset="0"/>
              </a:rPr>
              <a:t>1826-1831 Accepted The Invitation To Preach For Baptist Church There With Stipulation That He Could Preach His Own Convictions, Resulting In The Established Church of Christ In Nashville, Tennessee</a:t>
            </a:r>
          </a:p>
          <a:p>
            <a:pPr>
              <a:lnSpc>
                <a:spcPct val="90000"/>
              </a:lnSpc>
              <a:spcBef>
                <a:spcPct val="20000"/>
              </a:spcBef>
              <a:buFontTx/>
              <a:buChar char="•"/>
            </a:pPr>
            <a:r>
              <a:rPr lang="en-US" altLang="en-US" sz="2000">
                <a:latin typeface="Tahoma" charset="0"/>
              </a:rPr>
              <a:t>While In Nashville Occupied A Chair At The Nashville Female Academy</a:t>
            </a:r>
          </a:p>
          <a:p>
            <a:pPr>
              <a:lnSpc>
                <a:spcPct val="90000"/>
              </a:lnSpc>
              <a:spcBef>
                <a:spcPct val="20000"/>
              </a:spcBef>
              <a:buFontTx/>
              <a:buChar char="•"/>
            </a:pPr>
            <a:r>
              <a:rPr lang="en-US" altLang="en-US" sz="2000">
                <a:latin typeface="Tahoma" charset="0"/>
              </a:rPr>
              <a:t>1823 Delivered A Powerful Discourse To A Large Group At Frankfort, Kentucky On The Difference Between The Old &amp; New Law</a:t>
            </a:r>
          </a:p>
          <a:p>
            <a:pPr>
              <a:lnSpc>
                <a:spcPct val="90000"/>
              </a:lnSpc>
              <a:spcBef>
                <a:spcPct val="20000"/>
              </a:spcBef>
              <a:buFontTx/>
              <a:buChar char="•"/>
            </a:pPr>
            <a:r>
              <a:rPr lang="en-US" altLang="en-US" sz="2000">
                <a:latin typeface="Tahoma" charset="0"/>
              </a:rPr>
              <a:t>1831 Returned To Kentucky To Preach For Frankfort Church – Operated A Female Academy</a:t>
            </a:r>
          </a:p>
          <a:p>
            <a:pPr>
              <a:lnSpc>
                <a:spcPct val="90000"/>
              </a:lnSpc>
              <a:spcBef>
                <a:spcPct val="20000"/>
              </a:spcBef>
              <a:buFontTx/>
              <a:buChar char="•"/>
            </a:pPr>
            <a:r>
              <a:rPr lang="en-US" altLang="en-US" sz="2000">
                <a:latin typeface="Tahoma" charset="0"/>
              </a:rPr>
              <a:t>1837 His Sister Charlotte (Who Taught Him Hebrew &amp; Greek) Marries Tolbert Fanning</a:t>
            </a:r>
          </a:p>
          <a:p>
            <a:pPr>
              <a:lnSpc>
                <a:spcPct val="90000"/>
              </a:lnSpc>
              <a:spcBef>
                <a:spcPct val="20000"/>
              </a:spcBef>
              <a:buFontTx/>
              <a:buChar char="•"/>
            </a:pPr>
            <a:r>
              <a:rPr lang="en-US" altLang="en-US" sz="2000">
                <a:latin typeface="Tahoma" charset="0"/>
              </a:rPr>
              <a:t>1858 Returned To Nashville To Help The Struggling Church There – Church Grew From 25 To Over 600 Before Leaving In 1877 To Retire In Frankfort, Kentucky</a:t>
            </a:r>
          </a:p>
          <a:p>
            <a:pPr>
              <a:lnSpc>
                <a:spcPct val="90000"/>
              </a:lnSpc>
              <a:spcBef>
                <a:spcPct val="20000"/>
              </a:spcBef>
              <a:buFontTx/>
              <a:buChar char="•"/>
            </a:pPr>
            <a:r>
              <a:rPr lang="en-US" altLang="en-US" sz="2000">
                <a:latin typeface="Tahoma" charset="0"/>
                <a:ea typeface="Tahoma" charset="0"/>
                <a:cs typeface="Tahoma" charset="0"/>
              </a:rPr>
              <a:t>December 3, 1890, Died In His 93rd Year</a:t>
            </a:r>
            <a:r>
              <a:rPr lang="en-US" altLang="en-US" sz="2000">
                <a:latin typeface="Tahoma" charset="0"/>
              </a:rPr>
              <a:t>  </a:t>
            </a:r>
          </a:p>
        </p:txBody>
      </p:sp>
      <p:graphicFrame>
        <p:nvGraphicFramePr>
          <p:cNvPr id="20484" name="Object 4"/>
          <p:cNvGraphicFramePr>
            <a:graphicFrameLocks noChangeAspect="1"/>
          </p:cNvGraphicFramePr>
          <p:nvPr/>
        </p:nvGraphicFramePr>
        <p:xfrm>
          <a:off x="5334000" y="4495800"/>
          <a:ext cx="3657600" cy="2009775"/>
        </p:xfrm>
        <a:graphic>
          <a:graphicData uri="http://schemas.openxmlformats.org/presentationml/2006/ole">
            <mc:AlternateContent xmlns:mc="http://schemas.openxmlformats.org/markup-compatibility/2006">
              <mc:Choice xmlns:v="urn:schemas-microsoft-com:vml" Requires="v">
                <p:oleObj spid="_x0000_s20487" name="Photo Editor Photo" r:id="rId3" imgW="7621064" imgH="5057143" progId="MSPhotoEd.3">
                  <p:embed/>
                </p:oleObj>
              </mc:Choice>
              <mc:Fallback>
                <p:oleObj name="Photo Editor Photo" r:id="rId3" imgW="7621064" imgH="505714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9435" t="25000"/>
                      <a:stretch>
                        <a:fillRect/>
                      </a:stretch>
                    </p:blipFill>
                    <p:spPr bwMode="auto">
                      <a:xfrm>
                        <a:off x="5334000" y="4495800"/>
                        <a:ext cx="36576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485" name="Rectangle 5"/>
          <p:cNvSpPr>
            <a:spLocks noChangeArrowheads="1"/>
          </p:cNvSpPr>
          <p:nvPr/>
        </p:nvSpPr>
        <p:spPr bwMode="auto">
          <a:xfrm>
            <a:off x="419100" y="77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0486" name="Picture 6" descr="http://www.therestorationmovement.com/images/fallps0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990600"/>
            <a:ext cx="2035175" cy="308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idx="4294967295"/>
          </p:nvPr>
        </p:nvSpPr>
        <p:spPr>
          <a:xfrm>
            <a:off x="0" y="152400"/>
            <a:ext cx="3962400" cy="914400"/>
          </a:xfrm>
        </p:spPr>
        <p:txBody>
          <a:bodyPr/>
          <a:lstStyle/>
          <a:p>
            <a:r>
              <a:rPr lang="en-US" altLang="en-US" sz="4000">
                <a:latin typeface="Tahoma" charset="0"/>
              </a:rPr>
              <a:t>Samuel Rogers </a:t>
            </a:r>
            <a:r>
              <a:rPr lang="en-US" altLang="en-US" sz="2800">
                <a:latin typeface="Tahoma" charset="0"/>
              </a:rPr>
              <a:t>1789-1887</a:t>
            </a:r>
            <a:endParaRPr lang="en-US" altLang="en-US" sz="4000"/>
          </a:p>
        </p:txBody>
      </p:sp>
      <p:sp>
        <p:nvSpPr>
          <p:cNvPr id="11269" name="Rectangle 1029"/>
          <p:cNvSpPr>
            <a:spLocks noChangeArrowheads="1"/>
          </p:cNvSpPr>
          <p:nvPr/>
        </p:nvSpPr>
        <p:spPr bwMode="auto">
          <a:xfrm>
            <a:off x="5270500" y="46355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en-US" sz="2000" b="1">
                <a:latin typeface="Tahoma" charset="0"/>
                <a:ea typeface="Tahoma" charset="0"/>
                <a:cs typeface="Tahoma" charset="0"/>
              </a:rPr>
              <a:t>Grave Inscription</a:t>
            </a:r>
          </a:p>
        </p:txBody>
      </p:sp>
      <p:sp>
        <p:nvSpPr>
          <p:cNvPr id="11270" name="Text Box 1030"/>
          <p:cNvSpPr txBox="1">
            <a:spLocks noChangeArrowheads="1"/>
          </p:cNvSpPr>
          <p:nvPr/>
        </p:nvSpPr>
        <p:spPr bwMode="auto">
          <a:xfrm>
            <a:off x="228600" y="3733800"/>
            <a:ext cx="5638800" cy="28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Born in Charlotte County, Va., </a:t>
            </a:r>
            <a:br>
              <a:rPr lang="en-US" altLang="en-US" sz="2000">
                <a:latin typeface="Tahoma" charset="0"/>
                <a:ea typeface="Tahoma" charset="0"/>
                <a:cs typeface="Tahoma" charset="0"/>
              </a:rPr>
            </a:br>
            <a:r>
              <a:rPr lang="en-US" altLang="en-US" sz="2000">
                <a:latin typeface="Tahoma" charset="0"/>
                <a:ea typeface="Tahoma" charset="0"/>
                <a:cs typeface="Tahoma" charset="0"/>
              </a:rPr>
              <a:t>on November 6, 1789</a:t>
            </a:r>
          </a:p>
          <a:p>
            <a:pPr>
              <a:lnSpc>
                <a:spcPct val="90000"/>
              </a:lnSpc>
              <a:spcBef>
                <a:spcPct val="20000"/>
              </a:spcBef>
              <a:buFontTx/>
              <a:buChar char="•"/>
            </a:pPr>
            <a:r>
              <a:rPr lang="en-US" altLang="en-US" sz="2000">
                <a:latin typeface="Tahoma" charset="0"/>
                <a:ea typeface="Tahoma" charset="0"/>
                <a:cs typeface="Tahoma" charset="0"/>
              </a:rPr>
              <a:t>Baptized By B.W. Stone</a:t>
            </a:r>
            <a:r>
              <a:rPr lang="en-US" altLang="en-US" sz="2000">
                <a:latin typeface="Tahoma" charset="0"/>
              </a:rPr>
              <a:t> </a:t>
            </a:r>
          </a:p>
          <a:p>
            <a:pPr>
              <a:lnSpc>
                <a:spcPct val="90000"/>
              </a:lnSpc>
              <a:spcBef>
                <a:spcPct val="20000"/>
              </a:spcBef>
              <a:buFontTx/>
              <a:buChar char="•"/>
            </a:pPr>
            <a:r>
              <a:rPr lang="en-US" altLang="en-US" sz="2000">
                <a:latin typeface="Tahoma" charset="0"/>
              </a:rPr>
              <a:t>Circuit Evangelist</a:t>
            </a:r>
          </a:p>
          <a:p>
            <a:pPr>
              <a:lnSpc>
                <a:spcPct val="90000"/>
              </a:lnSpc>
              <a:spcBef>
                <a:spcPct val="20000"/>
              </a:spcBef>
              <a:buFontTx/>
              <a:buChar char="•"/>
            </a:pPr>
            <a:r>
              <a:rPr lang="en-US" altLang="en-US" sz="2000">
                <a:latin typeface="Tahoma" charset="0"/>
              </a:rPr>
              <a:t>One Of The First Preachers In Missouri</a:t>
            </a:r>
          </a:p>
          <a:p>
            <a:pPr>
              <a:lnSpc>
                <a:spcPct val="90000"/>
              </a:lnSpc>
              <a:spcBef>
                <a:spcPct val="20000"/>
              </a:spcBef>
              <a:buFontTx/>
              <a:buChar char="•"/>
            </a:pPr>
            <a:r>
              <a:rPr lang="en-US" altLang="en-US" sz="2000">
                <a:latin typeface="Tahoma" charset="0"/>
              </a:rPr>
              <a:t>Baptized Benjamin Franklin (Evangelist of Indiana – Editor Of American Christian Review</a:t>
            </a:r>
          </a:p>
          <a:p>
            <a:pPr>
              <a:lnSpc>
                <a:spcPct val="90000"/>
              </a:lnSpc>
              <a:spcBef>
                <a:spcPct val="20000"/>
              </a:spcBef>
              <a:buFontTx/>
              <a:buChar char="•"/>
            </a:pPr>
            <a:r>
              <a:rPr lang="en-US" altLang="en-US" sz="2000">
                <a:latin typeface="Tahoma" charset="0"/>
              </a:rPr>
              <a:t>Sons W.C. Rogers &amp; John I. Rogers Preached</a:t>
            </a:r>
          </a:p>
        </p:txBody>
      </p:sp>
      <p:pic>
        <p:nvPicPr>
          <p:cNvPr id="11272" name="Picture 1032" descr="http://www.therestorationmovement.com/images/rogerssamu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1477963" cy="2262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75" name="Object 1035"/>
          <p:cNvGraphicFramePr>
            <a:graphicFrameLocks noChangeAspect="1"/>
          </p:cNvGraphicFramePr>
          <p:nvPr/>
        </p:nvGraphicFramePr>
        <p:xfrm>
          <a:off x="3733800" y="228600"/>
          <a:ext cx="5124450" cy="2486025"/>
        </p:xfrm>
        <a:graphic>
          <a:graphicData uri="http://schemas.openxmlformats.org/presentationml/2006/ole">
            <mc:AlternateContent xmlns:mc="http://schemas.openxmlformats.org/markup-compatibility/2006">
              <mc:Choice xmlns:v="urn:schemas-microsoft-com:vml" Requires="v">
                <p:oleObj spid="_x0000_s11279" name="Photo Editor Photo" r:id="rId4" imgW="5125165" imgH="2486372" progId="MSPhotoEd.3">
                  <p:embed/>
                </p:oleObj>
              </mc:Choice>
              <mc:Fallback>
                <p:oleObj name="Photo Editor Photo" r:id="rId4" imgW="5125165" imgH="2486372" progId="MSPhotoEd.3">
                  <p:embed/>
                  <p:pic>
                    <p:nvPicPr>
                      <p:cNvPr id="0" name="Object 1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8600"/>
                        <a:ext cx="51244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6" name="Object 1036"/>
          <p:cNvGraphicFramePr>
            <a:graphicFrameLocks noChangeAspect="1"/>
          </p:cNvGraphicFramePr>
          <p:nvPr/>
        </p:nvGraphicFramePr>
        <p:xfrm>
          <a:off x="4267200" y="2819400"/>
          <a:ext cx="4448175" cy="1895475"/>
        </p:xfrm>
        <a:graphic>
          <a:graphicData uri="http://schemas.openxmlformats.org/presentationml/2006/ole">
            <mc:AlternateContent xmlns:mc="http://schemas.openxmlformats.org/markup-compatibility/2006">
              <mc:Choice xmlns:v="urn:schemas-microsoft-com:vml" Requires="v">
                <p:oleObj spid="_x0000_s11280" name="Photo Editor Photo" r:id="rId6" imgW="4447619" imgH="1895238" progId="MSPhotoEd.3">
                  <p:embed/>
                </p:oleObj>
              </mc:Choice>
              <mc:Fallback>
                <p:oleObj name="Photo Editor Photo" r:id="rId6" imgW="4447619" imgH="1895238" progId="MSPhotoEd.3">
                  <p:embed/>
                  <p:pic>
                    <p:nvPicPr>
                      <p:cNvPr id="0" name="Object 10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819400"/>
                        <a:ext cx="44481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1278" name="Picture 1038" descr="http://www.rootsweb.com/~ohauglai/rider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5105400"/>
            <a:ext cx="1752600" cy="154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52400"/>
            <a:ext cx="6248400" cy="457200"/>
          </a:xfrm>
        </p:spPr>
        <p:txBody>
          <a:bodyPr/>
          <a:lstStyle/>
          <a:p>
            <a:r>
              <a:rPr lang="en-US" altLang="en-US" sz="4000">
                <a:latin typeface="Tahoma" charset="0"/>
              </a:rPr>
              <a:t>Tolbert Fanning </a:t>
            </a:r>
            <a:r>
              <a:rPr lang="en-US" altLang="en-US" sz="2800">
                <a:latin typeface="Tahoma" charset="0"/>
              </a:rPr>
              <a:t>1810-1874</a:t>
            </a:r>
            <a:endParaRPr lang="en-US" altLang="en-US" sz="4000"/>
          </a:p>
        </p:txBody>
      </p:sp>
      <p:sp>
        <p:nvSpPr>
          <p:cNvPr id="12292" name="Text Box 4"/>
          <p:cNvSpPr txBox="1">
            <a:spLocks noChangeArrowheads="1"/>
          </p:cNvSpPr>
          <p:nvPr/>
        </p:nvSpPr>
        <p:spPr bwMode="auto">
          <a:xfrm>
            <a:off x="2667000" y="914400"/>
            <a:ext cx="6172200" cy="59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Arial" charset="0"/>
                <a:ea typeface="Arial" charset="0"/>
                <a:cs typeface="Arial" charset="0"/>
              </a:rPr>
              <a:t>Born in Cannon County, Tennessee, May 10, 1810</a:t>
            </a:r>
          </a:p>
          <a:p>
            <a:pPr>
              <a:lnSpc>
                <a:spcPct val="90000"/>
              </a:lnSpc>
              <a:spcBef>
                <a:spcPct val="20000"/>
              </a:spcBef>
              <a:buFontTx/>
              <a:buChar char="•"/>
            </a:pPr>
            <a:r>
              <a:rPr lang="en-US" altLang="en-US" sz="2000">
                <a:latin typeface="Arial" charset="0"/>
                <a:ea typeface="Arial" charset="0"/>
                <a:cs typeface="Arial" charset="0"/>
              </a:rPr>
              <a:t>Baptized For Remission Of Sins, October, 1826 by James Matthews</a:t>
            </a:r>
          </a:p>
          <a:p>
            <a:pPr>
              <a:lnSpc>
                <a:spcPct val="90000"/>
              </a:lnSpc>
              <a:spcBef>
                <a:spcPct val="20000"/>
              </a:spcBef>
              <a:buFontTx/>
              <a:buChar char="•"/>
            </a:pPr>
            <a:r>
              <a:rPr lang="en-US" altLang="en-US" sz="2000">
                <a:latin typeface="Arial" charset="0"/>
                <a:ea typeface="Arial" charset="0"/>
                <a:cs typeface="Arial" charset="0"/>
              </a:rPr>
              <a:t>November, 1831, Entered Nashville University, And Graduated In 1835</a:t>
            </a:r>
            <a:r>
              <a:rPr lang="en-US" altLang="en-US" sz="2000">
                <a:latin typeface="Tahoma" charset="0"/>
                <a:ea typeface="Tahoma" charset="0"/>
                <a:cs typeface="Tahoma" charset="0"/>
              </a:rPr>
              <a:t> </a:t>
            </a:r>
          </a:p>
          <a:p>
            <a:pPr>
              <a:lnSpc>
                <a:spcPct val="90000"/>
              </a:lnSpc>
              <a:spcBef>
                <a:spcPct val="20000"/>
              </a:spcBef>
              <a:buFontTx/>
              <a:buChar char="•"/>
            </a:pPr>
            <a:r>
              <a:rPr lang="en-US" altLang="en-US" sz="2000">
                <a:latin typeface="Arial" charset="0"/>
                <a:ea typeface="Arial" charset="0"/>
                <a:cs typeface="Arial" charset="0"/>
              </a:rPr>
              <a:t>1836 Spent The Spring And Summer In A Preaching Tour With Alexander Campb</a:t>
            </a:r>
            <a:r>
              <a:rPr lang="en-US" altLang="en-US" sz="2000">
                <a:latin typeface="Tahoma" charset="0"/>
                <a:ea typeface="Tahoma" charset="0"/>
                <a:cs typeface="Tahoma" charset="0"/>
              </a:rPr>
              <a:t>ell</a:t>
            </a:r>
          </a:p>
          <a:p>
            <a:pPr>
              <a:lnSpc>
                <a:spcPct val="90000"/>
              </a:lnSpc>
              <a:spcBef>
                <a:spcPct val="20000"/>
              </a:spcBef>
              <a:buFontTx/>
              <a:buChar char="•"/>
            </a:pPr>
            <a:r>
              <a:rPr lang="en-US" altLang="en-US" sz="2000">
                <a:latin typeface="Tahoma" charset="0"/>
                <a:ea typeface="Tahoma" charset="0"/>
                <a:cs typeface="Tahoma" charset="0"/>
              </a:rPr>
              <a:t>1836 Married Sarah Shreve (Soon Died) </a:t>
            </a:r>
          </a:p>
          <a:p>
            <a:pPr>
              <a:lnSpc>
                <a:spcPct val="90000"/>
              </a:lnSpc>
              <a:spcBef>
                <a:spcPct val="20000"/>
              </a:spcBef>
              <a:buFontTx/>
              <a:buChar char="•"/>
            </a:pPr>
            <a:r>
              <a:rPr lang="en-US" altLang="en-US" sz="2000">
                <a:latin typeface="Tahoma" charset="0"/>
                <a:ea typeface="Tahoma" charset="0"/>
                <a:cs typeface="Tahoma" charset="0"/>
              </a:rPr>
              <a:t>Teaching Staff Of Bacon College, Georgetown, Kentucky</a:t>
            </a:r>
          </a:p>
          <a:p>
            <a:pPr>
              <a:lnSpc>
                <a:spcPct val="90000"/>
              </a:lnSpc>
              <a:spcBef>
                <a:spcPct val="20000"/>
              </a:spcBef>
              <a:buFontTx/>
              <a:buChar char="•"/>
            </a:pPr>
            <a:r>
              <a:rPr lang="en-US" altLang="en-US" sz="2000">
                <a:latin typeface="Arial" charset="0"/>
                <a:ea typeface="Arial" charset="0"/>
                <a:cs typeface="Arial" charset="0"/>
              </a:rPr>
              <a:t>1837 Married Charlotte Fall</a:t>
            </a:r>
            <a:r>
              <a:rPr lang="en-US" altLang="en-US" sz="2000">
                <a:latin typeface="Tahoma" charset="0"/>
                <a:ea typeface="Tahoma" charset="0"/>
                <a:cs typeface="Tahoma" charset="0"/>
              </a:rPr>
              <a:t>, Sister Of Philip Fall</a:t>
            </a:r>
          </a:p>
          <a:p>
            <a:pPr>
              <a:lnSpc>
                <a:spcPct val="90000"/>
              </a:lnSpc>
              <a:spcBef>
                <a:spcPct val="20000"/>
              </a:spcBef>
              <a:buFontTx/>
              <a:buChar char="•"/>
            </a:pPr>
            <a:r>
              <a:rPr lang="en-US" altLang="en-US" sz="2000">
                <a:latin typeface="Tahoma" charset="0"/>
                <a:ea typeface="Tahoma" charset="0"/>
                <a:cs typeface="Tahoma" charset="0"/>
              </a:rPr>
              <a:t>1840-1842 Conducted A Female College Near Nashville, Tennessee With Wife Charlotte</a:t>
            </a:r>
          </a:p>
          <a:p>
            <a:pPr>
              <a:lnSpc>
                <a:spcPct val="90000"/>
              </a:lnSpc>
              <a:spcBef>
                <a:spcPct val="20000"/>
              </a:spcBef>
              <a:buFontTx/>
              <a:buChar char="•"/>
            </a:pPr>
            <a:r>
              <a:rPr lang="en-US" altLang="en-US" sz="2000">
                <a:latin typeface="Tahoma" charset="0"/>
                <a:ea typeface="Tahoma" charset="0"/>
                <a:cs typeface="Tahoma" charset="0"/>
              </a:rPr>
              <a:t>1842 Nearly A Year Preaching In Alabama &amp; Mississippi</a:t>
            </a:r>
          </a:p>
          <a:p>
            <a:pPr>
              <a:lnSpc>
                <a:spcPct val="90000"/>
              </a:lnSpc>
              <a:spcBef>
                <a:spcPct val="20000"/>
              </a:spcBef>
              <a:buFontTx/>
              <a:buChar char="•"/>
            </a:pPr>
            <a:r>
              <a:rPr lang="en-US" altLang="en-US" sz="2000">
                <a:latin typeface="Tahoma" charset="0"/>
                <a:ea typeface="Tahoma" charset="0"/>
                <a:cs typeface="Tahoma" charset="0"/>
              </a:rPr>
              <a:t>President of Franklin College from 1846 to 1865</a:t>
            </a:r>
          </a:p>
          <a:p>
            <a:pPr>
              <a:lnSpc>
                <a:spcPct val="90000"/>
              </a:lnSpc>
              <a:spcBef>
                <a:spcPct val="20000"/>
              </a:spcBef>
              <a:buFontTx/>
              <a:buChar char="•"/>
            </a:pPr>
            <a:r>
              <a:rPr lang="en-US" altLang="en-US" sz="2000">
                <a:latin typeface="Tahoma" charset="0"/>
                <a:ea typeface="Tahoma" charset="0"/>
                <a:cs typeface="Tahoma" charset="0"/>
              </a:rPr>
              <a:t>Began the </a:t>
            </a:r>
            <a:r>
              <a:rPr lang="en-US" altLang="en-US" sz="2000" i="1">
                <a:latin typeface="Tahoma" charset="0"/>
                <a:ea typeface="Tahoma" charset="0"/>
                <a:cs typeface="Tahoma" charset="0"/>
              </a:rPr>
              <a:t>Christian Review</a:t>
            </a:r>
            <a:r>
              <a:rPr lang="en-US" altLang="en-US" sz="2000">
                <a:latin typeface="Tahoma" charset="0"/>
                <a:ea typeface="Tahoma" charset="0"/>
                <a:cs typeface="Tahoma" charset="0"/>
              </a:rPr>
              <a:t> in 1844</a:t>
            </a:r>
          </a:p>
          <a:p>
            <a:pPr>
              <a:lnSpc>
                <a:spcPct val="90000"/>
              </a:lnSpc>
              <a:spcBef>
                <a:spcPct val="20000"/>
              </a:spcBef>
              <a:buFontTx/>
              <a:buChar char="•"/>
            </a:pPr>
            <a:endParaRPr lang="en-US" altLang="en-US" sz="2000">
              <a:latin typeface="Tahoma" charset="0"/>
              <a:ea typeface="Tahoma" charset="0"/>
              <a:cs typeface="Tahoma" charset="0"/>
            </a:endParaRPr>
          </a:p>
        </p:txBody>
      </p:sp>
      <p:pic>
        <p:nvPicPr>
          <p:cNvPr id="12298" name="Picture 10" descr="http://www.therestorationmovement.com/images/Faning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19875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http://www.therestorationmovement.com/images/fanningcf01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1962150" cy="2830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152400"/>
            <a:ext cx="6248400" cy="457200"/>
          </a:xfrm>
        </p:spPr>
        <p:txBody>
          <a:bodyPr/>
          <a:lstStyle/>
          <a:p>
            <a:r>
              <a:rPr lang="en-US" altLang="en-US" sz="4000">
                <a:latin typeface="Tahoma" charset="0"/>
              </a:rPr>
              <a:t>Tolbert Fanning </a:t>
            </a:r>
            <a:r>
              <a:rPr lang="en-US" altLang="en-US" sz="2800">
                <a:latin typeface="Tahoma" charset="0"/>
              </a:rPr>
              <a:t>1810-1874</a:t>
            </a:r>
            <a:endParaRPr lang="en-US" altLang="en-US" sz="4000"/>
          </a:p>
        </p:txBody>
      </p:sp>
      <p:sp>
        <p:nvSpPr>
          <p:cNvPr id="13315" name="Rectangle 3"/>
          <p:cNvSpPr>
            <a:spLocks noChangeArrowheads="1"/>
          </p:cNvSpPr>
          <p:nvPr/>
        </p:nvSpPr>
        <p:spPr bwMode="auto">
          <a:xfrm>
            <a:off x="2590800" y="29591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en-US" sz="2000" b="1">
                <a:latin typeface="Tahoma" charset="0"/>
                <a:ea typeface="Tahoma" charset="0"/>
                <a:cs typeface="Tahoma" charset="0"/>
              </a:rPr>
              <a:t>Franklin College</a:t>
            </a:r>
          </a:p>
        </p:txBody>
      </p:sp>
      <p:sp>
        <p:nvSpPr>
          <p:cNvPr id="13316" name="Text Box 4"/>
          <p:cNvSpPr txBox="1">
            <a:spLocks noChangeArrowheads="1"/>
          </p:cNvSpPr>
          <p:nvPr/>
        </p:nvSpPr>
        <p:spPr bwMode="auto">
          <a:xfrm>
            <a:off x="228600" y="3609975"/>
            <a:ext cx="51054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Began </a:t>
            </a:r>
            <a:r>
              <a:rPr lang="en-US" altLang="en-US" sz="2000" i="1">
                <a:latin typeface="Tahoma" charset="0"/>
                <a:ea typeface="Tahoma" charset="0"/>
                <a:cs typeface="Tahoma" charset="0"/>
              </a:rPr>
              <a:t>Gospel Advocate</a:t>
            </a:r>
            <a:r>
              <a:rPr lang="en-US" altLang="en-US" sz="2000">
                <a:latin typeface="Tahoma" charset="0"/>
                <a:ea typeface="Tahoma" charset="0"/>
                <a:cs typeface="Tahoma" charset="0"/>
              </a:rPr>
              <a:t> in 1855 With </a:t>
            </a:r>
            <a:br>
              <a:rPr lang="en-US" altLang="en-US" sz="2000">
                <a:latin typeface="Tahoma" charset="0"/>
                <a:ea typeface="Tahoma" charset="0"/>
                <a:cs typeface="Tahoma" charset="0"/>
              </a:rPr>
            </a:br>
            <a:r>
              <a:rPr lang="en-US" altLang="en-US" sz="2000">
                <a:latin typeface="Tahoma" charset="0"/>
                <a:ea typeface="Tahoma" charset="0"/>
                <a:cs typeface="Tahoma" charset="0"/>
              </a:rPr>
              <a:t>William Lipscomb</a:t>
            </a:r>
          </a:p>
          <a:p>
            <a:pPr>
              <a:lnSpc>
                <a:spcPct val="90000"/>
              </a:lnSpc>
              <a:spcBef>
                <a:spcPct val="20000"/>
              </a:spcBef>
              <a:buFontTx/>
              <a:buChar char="•"/>
            </a:pPr>
            <a:r>
              <a:rPr lang="en-US" altLang="en-US" sz="2000">
                <a:latin typeface="Tahoma" charset="0"/>
                <a:ea typeface="Tahoma" charset="0"/>
                <a:cs typeface="Tahoma" charset="0"/>
              </a:rPr>
              <a:t>1865 Franklin College Was Destroyed By Fire</a:t>
            </a:r>
          </a:p>
          <a:p>
            <a:pPr>
              <a:lnSpc>
                <a:spcPct val="90000"/>
              </a:lnSpc>
              <a:spcBef>
                <a:spcPct val="20000"/>
              </a:spcBef>
              <a:buFontTx/>
              <a:buChar char="•"/>
            </a:pPr>
            <a:r>
              <a:rPr lang="en-US" altLang="en-US" sz="2000">
                <a:latin typeface="Tahoma" charset="0"/>
                <a:ea typeface="Tahoma" charset="0"/>
                <a:cs typeface="Tahoma" charset="0"/>
              </a:rPr>
              <a:t>Hope Institute Was Started Afterwards, Later Called Fanning Orphan Home For Girls</a:t>
            </a:r>
          </a:p>
          <a:p>
            <a:pPr>
              <a:lnSpc>
                <a:spcPct val="90000"/>
              </a:lnSpc>
              <a:spcBef>
                <a:spcPct val="20000"/>
              </a:spcBef>
              <a:buFontTx/>
              <a:buChar char="•"/>
            </a:pPr>
            <a:r>
              <a:rPr lang="en-US" altLang="en-US" sz="2000">
                <a:latin typeface="Tahoma" charset="0"/>
                <a:ea typeface="Tahoma" charset="0"/>
                <a:cs typeface="Tahoma" charset="0"/>
              </a:rPr>
              <a:t>1874, May 3, Died From Injuries Suffered As A Result Of Being Gored By A Bull</a:t>
            </a:r>
          </a:p>
        </p:txBody>
      </p:sp>
      <p:pic>
        <p:nvPicPr>
          <p:cNvPr id="13318" name="Picture 6" descr="http://www.therestorationmovement.com/images/fanningtgrave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05225"/>
            <a:ext cx="3640138" cy="2513013"/>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http://www.therestorationmovement.com/images/Fanning_Hist_Marker_002a.jpg"/>
          <p:cNvPicPr>
            <a:picLocks noChangeAspect="1" noChangeArrowheads="1"/>
          </p:cNvPicPr>
          <p:nvPr/>
        </p:nvPicPr>
        <p:blipFill>
          <a:blip r:embed="rId3">
            <a:extLst>
              <a:ext uri="{28A0092B-C50C-407E-A947-70E740481C1C}">
                <a14:useLocalDpi xmlns:a14="http://schemas.microsoft.com/office/drawing/2010/main" val="0"/>
              </a:ext>
            </a:extLst>
          </a:blip>
          <a:srcRect l="18407" t="10789" r="27122"/>
          <a:stretch>
            <a:fillRect/>
          </a:stretch>
        </p:blipFill>
        <p:spPr bwMode="auto">
          <a:xfrm>
            <a:off x="6172200" y="228600"/>
            <a:ext cx="2693988" cy="294163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therestorationmovement.com/images/franklincollege0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762000"/>
            <a:ext cx="3627437" cy="228282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http://www.therestorationmovement.com/images/Faningt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1733550" cy="2392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0"/>
            <a:ext cx="5638800" cy="457200"/>
          </a:xfrm>
        </p:spPr>
        <p:txBody>
          <a:bodyPr/>
          <a:lstStyle/>
          <a:p>
            <a:r>
              <a:rPr lang="en-US" altLang="en-US" sz="4000">
                <a:latin typeface="Tahoma" charset="0"/>
              </a:rPr>
              <a:t>Walter Scott </a:t>
            </a:r>
            <a:r>
              <a:rPr lang="en-US" altLang="en-US" sz="2400">
                <a:latin typeface="Tahoma" charset="0"/>
              </a:rPr>
              <a:t>1796-1861</a:t>
            </a:r>
            <a:endParaRPr lang="en-US" altLang="en-US" sz="2400"/>
          </a:p>
        </p:txBody>
      </p:sp>
      <p:sp>
        <p:nvSpPr>
          <p:cNvPr id="14340" name="Text Box 4"/>
          <p:cNvSpPr txBox="1">
            <a:spLocks noChangeArrowheads="1"/>
          </p:cNvSpPr>
          <p:nvPr/>
        </p:nvSpPr>
        <p:spPr bwMode="auto">
          <a:xfrm>
            <a:off x="152400" y="609600"/>
            <a:ext cx="6477000" cy="61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85000"/>
              </a:lnSpc>
              <a:spcBef>
                <a:spcPct val="20000"/>
              </a:spcBef>
              <a:buFontTx/>
              <a:buChar char="•"/>
            </a:pPr>
            <a:r>
              <a:rPr lang="en-US" altLang="en-US" sz="2000">
                <a:latin typeface="Arial" charset="0"/>
                <a:ea typeface="Arial" charset="0"/>
                <a:cs typeface="Arial" charset="0"/>
              </a:rPr>
              <a:t>Born On The Last Day of October, 1796, in Moffat, Scotland</a:t>
            </a:r>
          </a:p>
          <a:p>
            <a:pPr>
              <a:lnSpc>
                <a:spcPct val="85000"/>
              </a:lnSpc>
              <a:spcBef>
                <a:spcPct val="20000"/>
              </a:spcBef>
              <a:buFontTx/>
              <a:buChar char="•"/>
            </a:pPr>
            <a:r>
              <a:rPr lang="en-US" altLang="en-US" sz="2000">
                <a:latin typeface="Arial" charset="0"/>
                <a:ea typeface="Arial" charset="0"/>
                <a:cs typeface="Arial" charset="0"/>
              </a:rPr>
              <a:t>1818 Came To America And Was A Latin Tutor In A Long Island, New York Academy</a:t>
            </a:r>
          </a:p>
          <a:p>
            <a:pPr>
              <a:lnSpc>
                <a:spcPct val="85000"/>
              </a:lnSpc>
              <a:spcBef>
                <a:spcPct val="20000"/>
              </a:spcBef>
              <a:buFontTx/>
              <a:buChar char="•"/>
            </a:pPr>
            <a:r>
              <a:rPr lang="en-US" altLang="en-US" sz="2000">
                <a:latin typeface="Arial" charset="0"/>
                <a:ea typeface="Arial" charset="0"/>
                <a:cs typeface="Arial" charset="0"/>
              </a:rPr>
              <a:t>1819 Went To Pittsburg, PA And Met George Forrester, A Haldanian Preacher Who Ran An Academy</a:t>
            </a:r>
          </a:p>
          <a:p>
            <a:pPr>
              <a:lnSpc>
                <a:spcPct val="85000"/>
              </a:lnSpc>
              <a:spcBef>
                <a:spcPct val="20000"/>
              </a:spcBef>
              <a:buFontTx/>
              <a:buChar char="•"/>
            </a:pPr>
            <a:r>
              <a:rPr lang="en-US" altLang="en-US" sz="2000">
                <a:latin typeface="Arial" charset="0"/>
                <a:ea typeface="Arial" charset="0"/>
                <a:cs typeface="Arial" charset="0"/>
              </a:rPr>
              <a:t>Baptized By Forrester</a:t>
            </a:r>
          </a:p>
          <a:p>
            <a:pPr>
              <a:lnSpc>
                <a:spcPct val="85000"/>
              </a:lnSpc>
              <a:spcBef>
                <a:spcPct val="20000"/>
              </a:spcBef>
              <a:buFontTx/>
              <a:buChar char="•"/>
            </a:pPr>
            <a:r>
              <a:rPr lang="en-US" altLang="en-US" sz="2000">
                <a:latin typeface="Arial" charset="0"/>
                <a:ea typeface="Arial" charset="0"/>
                <a:cs typeface="Arial" charset="0"/>
              </a:rPr>
              <a:t>Early 1820s Met T &amp; A Campbell, Began Writing For Christian Baptist</a:t>
            </a:r>
          </a:p>
          <a:p>
            <a:pPr>
              <a:lnSpc>
                <a:spcPct val="85000"/>
              </a:lnSpc>
              <a:spcBef>
                <a:spcPct val="20000"/>
              </a:spcBef>
              <a:buFontTx/>
              <a:buChar char="•"/>
            </a:pPr>
            <a:r>
              <a:rPr lang="en-US" altLang="en-US" sz="2000">
                <a:latin typeface="Arial" charset="0"/>
                <a:ea typeface="Arial" charset="0"/>
                <a:cs typeface="Arial" charset="0"/>
              </a:rPr>
              <a:t>1823 Help Campbell Prepare For McCalla Debate</a:t>
            </a:r>
          </a:p>
          <a:p>
            <a:pPr>
              <a:lnSpc>
                <a:spcPct val="85000"/>
              </a:lnSpc>
              <a:spcBef>
                <a:spcPct val="20000"/>
              </a:spcBef>
              <a:buFontTx/>
              <a:buChar char="•"/>
            </a:pPr>
            <a:r>
              <a:rPr lang="en-US" altLang="en-US" sz="2000">
                <a:latin typeface="Arial" charset="0"/>
                <a:ea typeface="Arial" charset="0"/>
                <a:cs typeface="Arial" charset="0"/>
              </a:rPr>
              <a:t>1826 Married, Moved To Steubenville, Ohio</a:t>
            </a:r>
          </a:p>
          <a:p>
            <a:pPr>
              <a:lnSpc>
                <a:spcPct val="85000"/>
              </a:lnSpc>
              <a:spcBef>
                <a:spcPct val="20000"/>
              </a:spcBef>
              <a:buFontTx/>
              <a:buChar char="•"/>
            </a:pPr>
            <a:r>
              <a:rPr lang="en-US" altLang="en-US" sz="2000">
                <a:latin typeface="Arial" charset="0"/>
                <a:ea typeface="Arial" charset="0"/>
                <a:cs typeface="Arial" charset="0"/>
              </a:rPr>
              <a:t>1827 Elected Evangelist For The Western Reserve By Mahoning Baptist Association</a:t>
            </a:r>
          </a:p>
          <a:p>
            <a:pPr>
              <a:lnSpc>
                <a:spcPct val="85000"/>
              </a:lnSpc>
              <a:spcBef>
                <a:spcPct val="20000"/>
              </a:spcBef>
              <a:buFontTx/>
              <a:buChar char="•"/>
            </a:pPr>
            <a:r>
              <a:rPr lang="en-US" altLang="en-US" sz="2000">
                <a:latin typeface="Arial" charset="0"/>
                <a:ea typeface="Arial" charset="0"/>
                <a:cs typeface="Arial" charset="0"/>
              </a:rPr>
              <a:t>1827, November Baptized The First Person In The Campbell Movement For The Remission Of Sins</a:t>
            </a:r>
          </a:p>
          <a:p>
            <a:pPr>
              <a:lnSpc>
                <a:spcPct val="85000"/>
              </a:lnSpc>
              <a:spcBef>
                <a:spcPct val="20000"/>
              </a:spcBef>
              <a:buFontTx/>
              <a:buChar char="•"/>
            </a:pPr>
            <a:r>
              <a:rPr lang="en-US" altLang="en-US" sz="2000">
                <a:latin typeface="Arial" charset="0"/>
                <a:ea typeface="Arial" charset="0"/>
                <a:cs typeface="Arial" charset="0"/>
              </a:rPr>
              <a:t>Coined “Five Finger Steps” To Salvation Phrase: Belief, Repentance, Baptism, Forgiveness Of Sin, Gift Of The Holy Spirit</a:t>
            </a:r>
          </a:p>
          <a:p>
            <a:pPr>
              <a:lnSpc>
                <a:spcPct val="85000"/>
              </a:lnSpc>
              <a:spcBef>
                <a:spcPct val="20000"/>
              </a:spcBef>
              <a:buFontTx/>
              <a:buChar char="•"/>
            </a:pPr>
            <a:r>
              <a:rPr lang="en-US" altLang="en-US" sz="2000">
                <a:latin typeface="Arial" charset="0"/>
                <a:ea typeface="Arial" charset="0"/>
                <a:cs typeface="Arial" charset="0"/>
              </a:rPr>
              <a:t>1861, April 23 Died – Having Spent The Remainder Of His Life In Mays Lick, Kentucky</a:t>
            </a:r>
            <a:endParaRPr lang="en-US" altLang="en-US" sz="2000">
              <a:latin typeface="Tahoma" charset="0"/>
              <a:ea typeface="Tahoma" charset="0"/>
              <a:cs typeface="Tahoma" charset="0"/>
            </a:endParaRPr>
          </a:p>
        </p:txBody>
      </p:sp>
      <p:pic>
        <p:nvPicPr>
          <p:cNvPr id="14346" name="Picture 10" descr="http://www.therestorationmovement.com/images/scot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78911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www.therestorationmovement.com/images/Scottw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2746375"/>
            <a:ext cx="2274888" cy="3954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09600" y="0"/>
            <a:ext cx="5638800" cy="457200"/>
          </a:xfrm>
        </p:spPr>
        <p:txBody>
          <a:bodyPr/>
          <a:lstStyle/>
          <a:p>
            <a:r>
              <a:rPr lang="en-US" altLang="en-US" sz="4000">
                <a:latin typeface="Tahoma" charset="0"/>
              </a:rPr>
              <a:t>James T. Barclay </a:t>
            </a:r>
            <a:r>
              <a:rPr lang="en-US" altLang="en-US" sz="2400">
                <a:latin typeface="Tahoma" charset="0"/>
              </a:rPr>
              <a:t>1807-1874</a:t>
            </a:r>
            <a:endParaRPr lang="en-US" altLang="en-US" sz="2400"/>
          </a:p>
        </p:txBody>
      </p:sp>
      <p:sp>
        <p:nvSpPr>
          <p:cNvPr id="21507" name="Text Box 3"/>
          <p:cNvSpPr txBox="1">
            <a:spLocks noChangeArrowheads="1"/>
          </p:cNvSpPr>
          <p:nvPr/>
        </p:nvSpPr>
        <p:spPr bwMode="auto">
          <a:xfrm>
            <a:off x="76200" y="609600"/>
            <a:ext cx="647700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85000"/>
              </a:lnSpc>
              <a:spcBef>
                <a:spcPct val="20000"/>
              </a:spcBef>
              <a:buFontTx/>
              <a:buChar char="•"/>
            </a:pPr>
            <a:r>
              <a:rPr lang="en-US" altLang="en-US" sz="2000">
                <a:latin typeface="Tahoma" charset="0"/>
                <a:ea typeface="Tahoma" charset="0"/>
                <a:cs typeface="Tahoma" charset="0"/>
              </a:rPr>
              <a:t>Born in Scottsville, Albemarle County, Virginia </a:t>
            </a:r>
          </a:p>
          <a:p>
            <a:pPr>
              <a:lnSpc>
                <a:spcPct val="85000"/>
              </a:lnSpc>
              <a:spcBef>
                <a:spcPct val="20000"/>
              </a:spcBef>
              <a:buFontTx/>
              <a:buChar char="•"/>
            </a:pPr>
            <a:r>
              <a:rPr lang="en-US" altLang="en-US" sz="2000">
                <a:latin typeface="Tahoma" charset="0"/>
                <a:ea typeface="Tahoma" charset="0"/>
                <a:cs typeface="Tahoma" charset="0"/>
              </a:rPr>
              <a:t>Graduate Of University Of Virginia And Medical College Of The University Of Pennsylvania </a:t>
            </a:r>
          </a:p>
          <a:p>
            <a:pPr>
              <a:lnSpc>
                <a:spcPct val="85000"/>
              </a:lnSpc>
              <a:spcBef>
                <a:spcPct val="20000"/>
              </a:spcBef>
              <a:buFontTx/>
              <a:buChar char="•"/>
            </a:pPr>
            <a:r>
              <a:rPr lang="en-US" altLang="en-US" sz="2000">
                <a:latin typeface="Tahoma" charset="0"/>
                <a:ea typeface="Tahoma" charset="0"/>
                <a:cs typeface="Tahoma" charset="0"/>
              </a:rPr>
              <a:t>Married Julia Sowers (1813-1908)</a:t>
            </a:r>
          </a:p>
          <a:p>
            <a:pPr>
              <a:lnSpc>
                <a:spcPct val="85000"/>
              </a:lnSpc>
              <a:spcBef>
                <a:spcPct val="20000"/>
              </a:spcBef>
              <a:buFontTx/>
              <a:buChar char="•"/>
            </a:pPr>
            <a:r>
              <a:rPr lang="en-US" altLang="en-US" sz="2000">
                <a:latin typeface="Tahoma" charset="0"/>
                <a:ea typeface="Tahoma" charset="0"/>
                <a:cs typeface="Tahoma" charset="0"/>
              </a:rPr>
              <a:t>Presbyterian Background/Became A Disciple</a:t>
            </a:r>
          </a:p>
          <a:p>
            <a:pPr>
              <a:lnSpc>
                <a:spcPct val="85000"/>
              </a:lnSpc>
              <a:spcBef>
                <a:spcPct val="20000"/>
              </a:spcBef>
              <a:buFontTx/>
              <a:buChar char="•"/>
            </a:pPr>
            <a:r>
              <a:rPr lang="en-US" altLang="en-US" sz="2000">
                <a:latin typeface="Tahoma" charset="0"/>
                <a:ea typeface="Tahoma" charset="0"/>
                <a:cs typeface="Tahoma" charset="0"/>
              </a:rPr>
              <a:t>Helped To Plant The National City Christian Church In Washington D.C.</a:t>
            </a:r>
          </a:p>
          <a:p>
            <a:pPr>
              <a:lnSpc>
                <a:spcPct val="85000"/>
              </a:lnSpc>
              <a:spcBef>
                <a:spcPct val="20000"/>
              </a:spcBef>
              <a:buFontTx/>
              <a:buChar char="•"/>
            </a:pPr>
            <a:r>
              <a:rPr lang="en-US" altLang="en-US" sz="2000">
                <a:latin typeface="Tahoma" charset="0"/>
                <a:ea typeface="Tahoma" charset="0"/>
                <a:cs typeface="Tahoma" charset="0"/>
              </a:rPr>
              <a:t>1851-1854 – First Missionary From ACMS Went To Palestine</a:t>
            </a:r>
          </a:p>
          <a:p>
            <a:pPr lvl="1">
              <a:lnSpc>
                <a:spcPct val="85000"/>
              </a:lnSpc>
              <a:spcBef>
                <a:spcPct val="20000"/>
              </a:spcBef>
              <a:buFontTx/>
              <a:buChar char="•"/>
            </a:pPr>
            <a:r>
              <a:rPr lang="en-US" altLang="en-US" sz="2000">
                <a:latin typeface="Tahoma" charset="0"/>
                <a:ea typeface="Tahoma" charset="0"/>
                <a:cs typeface="Tahoma" charset="0"/>
              </a:rPr>
              <a:t>Received Much Resistance From Arab/Christian/ Jewish People In Palestine</a:t>
            </a:r>
          </a:p>
          <a:p>
            <a:pPr lvl="1">
              <a:lnSpc>
                <a:spcPct val="85000"/>
              </a:lnSpc>
              <a:spcBef>
                <a:spcPct val="20000"/>
              </a:spcBef>
              <a:buFontTx/>
              <a:buChar char="•"/>
            </a:pPr>
            <a:r>
              <a:rPr lang="en-US" altLang="en-US" sz="2000">
                <a:latin typeface="Tahoma" charset="0"/>
                <a:ea typeface="Tahoma" charset="0"/>
                <a:cs typeface="Tahoma" charset="0"/>
              </a:rPr>
              <a:t>Treated Over 2000 Cases Of Malaria While There</a:t>
            </a:r>
          </a:p>
          <a:p>
            <a:pPr>
              <a:lnSpc>
                <a:spcPct val="85000"/>
              </a:lnSpc>
              <a:spcBef>
                <a:spcPct val="20000"/>
              </a:spcBef>
              <a:buFontTx/>
              <a:buChar char="•"/>
            </a:pPr>
            <a:r>
              <a:rPr lang="en-US" altLang="en-US" sz="2000">
                <a:latin typeface="Tahoma" charset="0"/>
                <a:ea typeface="Tahoma" charset="0"/>
                <a:cs typeface="Tahoma" charset="0"/>
              </a:rPr>
              <a:t>1858 Archaeological Work In Palestine Caused Him To Write </a:t>
            </a:r>
            <a:r>
              <a:rPr lang="en-US" altLang="en-US" sz="2000" i="1">
                <a:latin typeface="Tahoma" charset="0"/>
                <a:ea typeface="Tahoma" charset="0"/>
                <a:cs typeface="Tahoma" charset="0"/>
              </a:rPr>
              <a:t>The City Of The Great King</a:t>
            </a:r>
          </a:p>
          <a:p>
            <a:pPr>
              <a:lnSpc>
                <a:spcPct val="85000"/>
              </a:lnSpc>
              <a:spcBef>
                <a:spcPct val="20000"/>
              </a:spcBef>
              <a:buFontTx/>
              <a:buChar char="•"/>
            </a:pPr>
            <a:r>
              <a:rPr lang="en-US" altLang="en-US" sz="2000">
                <a:latin typeface="Tahoma" charset="0"/>
                <a:ea typeface="Tahoma" charset="0"/>
                <a:cs typeface="Tahoma" charset="0"/>
              </a:rPr>
              <a:t>1863 His Son Judson Married A. Campbell’s Youngest Daughter, Decima</a:t>
            </a:r>
          </a:p>
          <a:p>
            <a:pPr>
              <a:lnSpc>
                <a:spcPct val="85000"/>
              </a:lnSpc>
              <a:spcBef>
                <a:spcPct val="20000"/>
              </a:spcBef>
              <a:buFontTx/>
              <a:buChar char="•"/>
            </a:pPr>
            <a:r>
              <a:rPr lang="en-US" altLang="en-US" sz="2000">
                <a:latin typeface="Tahoma" charset="0"/>
                <a:ea typeface="Tahoma" charset="0"/>
                <a:cs typeface="Tahoma" charset="0"/>
              </a:rPr>
              <a:t>1866-1868 Professor Of Natural History At Bethany</a:t>
            </a:r>
          </a:p>
          <a:p>
            <a:pPr>
              <a:lnSpc>
                <a:spcPct val="85000"/>
              </a:lnSpc>
              <a:spcBef>
                <a:spcPct val="20000"/>
              </a:spcBef>
              <a:buFontTx/>
              <a:buChar char="•"/>
            </a:pPr>
            <a:r>
              <a:rPr lang="en-US" altLang="en-US" sz="2000">
                <a:latin typeface="Tahoma" charset="0"/>
                <a:ea typeface="Tahoma" charset="0"/>
                <a:cs typeface="Tahoma" charset="0"/>
              </a:rPr>
              <a:t>1874 – Died At Courtland, Alabama While Living With His Son &amp; Family</a:t>
            </a:r>
          </a:p>
          <a:p>
            <a:pPr>
              <a:lnSpc>
                <a:spcPct val="85000"/>
              </a:lnSpc>
              <a:spcBef>
                <a:spcPct val="20000"/>
              </a:spcBef>
              <a:buFontTx/>
              <a:buChar char="•"/>
            </a:pPr>
            <a:r>
              <a:rPr lang="en-US" altLang="en-US" sz="2000">
                <a:latin typeface="Tahoma" charset="0"/>
                <a:ea typeface="Tahoma" charset="0"/>
                <a:cs typeface="Tahoma" charset="0"/>
              </a:rPr>
              <a:t>Re-Interred At Bethany’s God’s Acre</a:t>
            </a:r>
          </a:p>
        </p:txBody>
      </p:sp>
      <p:pic>
        <p:nvPicPr>
          <p:cNvPr id="21511" name="Picture 7" descr="C:\Documents and Settings\Scott\My Documents\My Webs\RMTour\BARCLAY_J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531938" cy="21367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http://www.therestorationmovement.com/images/BRKLYJT1_2.jpg"/>
          <p:cNvPicPr>
            <a:picLocks noChangeAspect="1" noChangeArrowheads="1"/>
          </p:cNvPicPr>
          <p:nvPr/>
        </p:nvPicPr>
        <p:blipFill>
          <a:blip r:embed="rId3">
            <a:extLst>
              <a:ext uri="{28A0092B-C50C-407E-A947-70E740481C1C}">
                <a14:useLocalDpi xmlns:a14="http://schemas.microsoft.com/office/drawing/2010/main" val="0"/>
              </a:ext>
            </a:extLst>
          </a:blip>
          <a:srcRect r="54482"/>
          <a:stretch>
            <a:fillRect/>
          </a:stretch>
        </p:blipFill>
        <p:spPr bwMode="auto">
          <a:xfrm>
            <a:off x="6553200" y="2971800"/>
            <a:ext cx="2362200" cy="345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 y="76200"/>
            <a:ext cx="6248400" cy="457200"/>
          </a:xfrm>
        </p:spPr>
        <p:txBody>
          <a:bodyPr/>
          <a:lstStyle/>
          <a:p>
            <a:r>
              <a:rPr lang="en-US" altLang="en-US" sz="4000">
                <a:latin typeface="Tahoma" charset="0"/>
              </a:rPr>
              <a:t>Robert Richardson </a:t>
            </a:r>
            <a:r>
              <a:rPr lang="en-US" altLang="en-US" sz="2400">
                <a:latin typeface="Tahoma" charset="0"/>
              </a:rPr>
              <a:t>1806-1876</a:t>
            </a:r>
            <a:endParaRPr lang="en-US" altLang="en-US" sz="2400"/>
          </a:p>
        </p:txBody>
      </p:sp>
      <p:sp>
        <p:nvSpPr>
          <p:cNvPr id="22531" name="Text Box 3"/>
          <p:cNvSpPr txBox="1">
            <a:spLocks noChangeArrowheads="1"/>
          </p:cNvSpPr>
          <p:nvPr/>
        </p:nvSpPr>
        <p:spPr bwMode="auto">
          <a:xfrm>
            <a:off x="76200" y="939800"/>
            <a:ext cx="64770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85000"/>
              </a:lnSpc>
              <a:spcBef>
                <a:spcPct val="20000"/>
              </a:spcBef>
              <a:buFontTx/>
              <a:buChar char="•"/>
            </a:pPr>
            <a:r>
              <a:rPr lang="en-US" altLang="en-US" sz="2000">
                <a:latin typeface="Tahoma" charset="0"/>
                <a:ea typeface="Tahoma" charset="0"/>
                <a:cs typeface="Tahoma" charset="0"/>
              </a:rPr>
              <a:t>Born in Pittsburgh, Pennsylvania And Raised In The Episcopal (Anglican) Church </a:t>
            </a:r>
          </a:p>
          <a:p>
            <a:pPr>
              <a:lnSpc>
                <a:spcPct val="85000"/>
              </a:lnSpc>
              <a:spcBef>
                <a:spcPct val="20000"/>
              </a:spcBef>
              <a:buFontTx/>
              <a:buChar char="•"/>
            </a:pPr>
            <a:r>
              <a:rPr lang="en-US" altLang="en-US" sz="2000">
                <a:latin typeface="Tahoma" charset="0"/>
                <a:ea typeface="Tahoma" charset="0"/>
                <a:cs typeface="Tahoma" charset="0"/>
              </a:rPr>
              <a:t>Studied Chemistry At The University Of Pittsburgh </a:t>
            </a:r>
          </a:p>
          <a:p>
            <a:pPr>
              <a:lnSpc>
                <a:spcPct val="85000"/>
              </a:lnSpc>
              <a:spcBef>
                <a:spcPct val="20000"/>
              </a:spcBef>
              <a:buFontTx/>
              <a:buChar char="•"/>
            </a:pPr>
            <a:r>
              <a:rPr lang="en-US" altLang="en-US" sz="2000">
                <a:latin typeface="Tahoma" charset="0"/>
                <a:ea typeface="Tahoma" charset="0"/>
                <a:cs typeface="Tahoma" charset="0"/>
              </a:rPr>
              <a:t>1827 Medical Degree From The University Of Pennsylvania In Philadelphia </a:t>
            </a:r>
          </a:p>
          <a:p>
            <a:pPr>
              <a:lnSpc>
                <a:spcPct val="85000"/>
              </a:lnSpc>
              <a:spcBef>
                <a:spcPct val="20000"/>
              </a:spcBef>
              <a:buFontTx/>
              <a:buChar char="•"/>
            </a:pPr>
            <a:r>
              <a:rPr lang="en-US" altLang="en-US" sz="2000">
                <a:latin typeface="Tahoma" charset="0"/>
                <a:ea typeface="Tahoma" charset="0"/>
                <a:cs typeface="Tahoma" charset="0"/>
              </a:rPr>
              <a:t>1829 Influenced By Campbells &amp; Walter Scott Baptized Him For The Remission Of His Sins</a:t>
            </a:r>
          </a:p>
          <a:p>
            <a:pPr>
              <a:lnSpc>
                <a:spcPct val="85000"/>
              </a:lnSpc>
              <a:spcBef>
                <a:spcPct val="20000"/>
              </a:spcBef>
              <a:buFontTx/>
              <a:buChar char="•"/>
            </a:pPr>
            <a:r>
              <a:rPr lang="en-US" altLang="en-US" sz="2000">
                <a:latin typeface="Tahoma" charset="0"/>
                <a:ea typeface="Tahoma" charset="0"/>
                <a:cs typeface="Tahoma" charset="0"/>
              </a:rPr>
              <a:t>Moved To Wellsburg, Virginia For A Short Time To Set Up A Medical Practice</a:t>
            </a:r>
          </a:p>
          <a:p>
            <a:pPr>
              <a:lnSpc>
                <a:spcPct val="85000"/>
              </a:lnSpc>
              <a:spcBef>
                <a:spcPct val="20000"/>
              </a:spcBef>
              <a:buFontTx/>
              <a:buChar char="•"/>
            </a:pPr>
            <a:r>
              <a:rPr lang="en-US" altLang="en-US" sz="2000">
                <a:latin typeface="Tahoma" charset="0"/>
                <a:ea typeface="Tahoma" charset="0"/>
                <a:cs typeface="Tahoma" charset="0"/>
              </a:rPr>
              <a:t>1836 Moved To Bethany, Virginia To Assist A.C. With Millennial Harbinger</a:t>
            </a:r>
          </a:p>
          <a:p>
            <a:pPr>
              <a:lnSpc>
                <a:spcPct val="85000"/>
              </a:lnSpc>
              <a:spcBef>
                <a:spcPct val="20000"/>
              </a:spcBef>
              <a:buFontTx/>
              <a:buChar char="•"/>
            </a:pPr>
            <a:r>
              <a:rPr lang="en-US" altLang="en-US" sz="2000">
                <a:latin typeface="Tahoma" charset="0"/>
                <a:ea typeface="Tahoma" charset="0"/>
                <a:cs typeface="Tahoma" charset="0"/>
              </a:rPr>
              <a:t>1841 At New Bethany College He Was Professor Of Chemistry &amp; College Bursar</a:t>
            </a:r>
          </a:p>
          <a:p>
            <a:pPr>
              <a:lnSpc>
                <a:spcPct val="85000"/>
              </a:lnSpc>
              <a:spcBef>
                <a:spcPct val="20000"/>
              </a:spcBef>
              <a:buFontTx/>
              <a:buChar char="•"/>
            </a:pPr>
            <a:r>
              <a:rPr lang="en-US" altLang="en-US" sz="2000">
                <a:latin typeface="Tahoma" charset="0"/>
                <a:ea typeface="Tahoma" charset="0"/>
                <a:cs typeface="Tahoma" charset="0"/>
              </a:rPr>
              <a:t>1866 When A. Campbell Died He Was Charged With The Work Of Editing The Memoirs – Released In 1868 In A Two Volume Set</a:t>
            </a:r>
          </a:p>
          <a:p>
            <a:pPr>
              <a:lnSpc>
                <a:spcPct val="85000"/>
              </a:lnSpc>
              <a:spcBef>
                <a:spcPct val="20000"/>
              </a:spcBef>
              <a:buFontTx/>
              <a:buChar char="•"/>
            </a:pPr>
            <a:r>
              <a:rPr lang="en-US" altLang="en-US" sz="2000">
                <a:latin typeface="Tahoma" charset="0"/>
                <a:ea typeface="Tahoma" charset="0"/>
                <a:cs typeface="Tahoma" charset="0"/>
              </a:rPr>
              <a:t>1876 Died And Is Buried Near His Life-Long Friend Alexander Campbell, In God’s Acre</a:t>
            </a:r>
          </a:p>
        </p:txBody>
      </p:sp>
      <p:sp>
        <p:nvSpPr>
          <p:cNvPr id="22534" name="Rectangle 6"/>
          <p:cNvSpPr>
            <a:spLocks noChangeArrowheads="1"/>
          </p:cNvSpPr>
          <p:nvPr/>
        </p:nvSpPr>
        <p:spPr bwMode="auto">
          <a:xfrm>
            <a:off x="177800" y="154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2536" name="Picture 8" descr="http://www.therestorationmovement.com/images/Richardson_Robert_0000.jpg"/>
          <p:cNvPicPr>
            <a:picLocks noChangeAspect="1" noChangeArrowheads="1"/>
          </p:cNvPicPr>
          <p:nvPr/>
        </p:nvPicPr>
        <p:blipFill>
          <a:blip r:embed="rId2">
            <a:extLst>
              <a:ext uri="{28A0092B-C50C-407E-A947-70E740481C1C}">
                <a14:useLocalDpi xmlns:a14="http://schemas.microsoft.com/office/drawing/2010/main" val="0"/>
              </a:ext>
            </a:extLst>
          </a:blip>
          <a:srcRect t="4141" b="10957"/>
          <a:stretch>
            <a:fillRect/>
          </a:stretch>
        </p:blipFill>
        <p:spPr bwMode="auto">
          <a:xfrm>
            <a:off x="6477000" y="304800"/>
            <a:ext cx="2468563" cy="3124200"/>
          </a:xfrm>
          <a:prstGeom prst="rect">
            <a:avLst/>
          </a:prstGeom>
          <a:noFill/>
          <a:extLst>
            <a:ext uri="{909E8E84-426E-40DD-AFC4-6F175D3DCCD1}">
              <a14:hiddenFill xmlns:a14="http://schemas.microsoft.com/office/drawing/2010/main">
                <a:solidFill>
                  <a:srgbClr val="FFFFFF"/>
                </a:solidFill>
              </a14:hiddenFill>
            </a:ext>
          </a:extLst>
        </p:spPr>
      </p:pic>
      <p:sp>
        <p:nvSpPr>
          <p:cNvPr id="22537" name="Rectangle 9"/>
          <p:cNvSpPr>
            <a:spLocks noChangeArrowheads="1"/>
          </p:cNvSpPr>
          <p:nvPr/>
        </p:nvSpPr>
        <p:spPr bwMode="auto">
          <a:xfrm>
            <a:off x="552450" y="-41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2539" name="Picture 11" descr="http://www.therestorationmovement.com/images/Richardson_Robert_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05200"/>
            <a:ext cx="1868488" cy="311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52400" y="76200"/>
            <a:ext cx="6248400" cy="457200"/>
          </a:xfrm>
        </p:spPr>
        <p:txBody>
          <a:bodyPr/>
          <a:lstStyle/>
          <a:p>
            <a:r>
              <a:rPr lang="en-US" altLang="en-US" sz="4000">
                <a:latin typeface="Tahoma" charset="0"/>
              </a:rPr>
              <a:t>W.K. Pendleton </a:t>
            </a:r>
            <a:r>
              <a:rPr lang="en-US" altLang="en-US" sz="2400">
                <a:latin typeface="Tahoma" charset="0"/>
              </a:rPr>
              <a:t>1817-1899</a:t>
            </a:r>
            <a:endParaRPr lang="en-US" altLang="en-US" sz="2400"/>
          </a:p>
        </p:txBody>
      </p:sp>
      <p:sp>
        <p:nvSpPr>
          <p:cNvPr id="23555" name="Text Box 3"/>
          <p:cNvSpPr txBox="1">
            <a:spLocks noChangeArrowheads="1"/>
          </p:cNvSpPr>
          <p:nvPr/>
        </p:nvSpPr>
        <p:spPr bwMode="auto">
          <a:xfrm>
            <a:off x="152400" y="542925"/>
            <a:ext cx="64770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80000"/>
              </a:lnSpc>
              <a:spcBef>
                <a:spcPct val="20000"/>
              </a:spcBef>
              <a:buFontTx/>
              <a:buChar char="•"/>
            </a:pPr>
            <a:r>
              <a:rPr lang="en-US" altLang="en-US" sz="2000">
                <a:latin typeface="Tahoma" charset="0"/>
                <a:ea typeface="Tahoma" charset="0"/>
                <a:cs typeface="Tahoma" charset="0"/>
              </a:rPr>
              <a:t>1817 Born William Kimbrough Pendleton, From A Family Of Old Virginia Aristocrats</a:t>
            </a:r>
          </a:p>
          <a:p>
            <a:pPr>
              <a:lnSpc>
                <a:spcPct val="80000"/>
              </a:lnSpc>
              <a:spcBef>
                <a:spcPct val="20000"/>
              </a:spcBef>
              <a:buFontTx/>
              <a:buChar char="•"/>
            </a:pPr>
            <a:r>
              <a:rPr lang="en-US" altLang="en-US" sz="2000">
                <a:latin typeface="Tahoma" charset="0"/>
                <a:ea typeface="Tahoma" charset="0"/>
                <a:cs typeface="Tahoma" charset="0"/>
              </a:rPr>
              <a:t>Mother Was Episcopalian</a:t>
            </a:r>
          </a:p>
          <a:p>
            <a:pPr>
              <a:lnSpc>
                <a:spcPct val="80000"/>
              </a:lnSpc>
              <a:spcBef>
                <a:spcPct val="20000"/>
              </a:spcBef>
              <a:buFontTx/>
              <a:buChar char="•"/>
            </a:pPr>
            <a:r>
              <a:rPr lang="en-US" altLang="en-US" sz="2000">
                <a:latin typeface="Tahoma" charset="0"/>
                <a:ea typeface="Tahoma" charset="0"/>
                <a:cs typeface="Tahoma" charset="0"/>
              </a:rPr>
              <a:t>At Age 16 He Began Reading The Writings Of A.C.</a:t>
            </a:r>
          </a:p>
          <a:p>
            <a:pPr>
              <a:lnSpc>
                <a:spcPct val="80000"/>
              </a:lnSpc>
              <a:spcBef>
                <a:spcPct val="20000"/>
              </a:spcBef>
              <a:buFontTx/>
              <a:buChar char="•"/>
            </a:pPr>
            <a:r>
              <a:rPr lang="en-US" altLang="en-US" sz="2000">
                <a:latin typeface="Tahoma" charset="0"/>
                <a:ea typeface="Tahoma" charset="0"/>
                <a:cs typeface="Tahoma" charset="0"/>
              </a:rPr>
              <a:t>1840 Baptized Into Christ By Alexander Campbell</a:t>
            </a:r>
          </a:p>
          <a:p>
            <a:pPr>
              <a:lnSpc>
                <a:spcPct val="80000"/>
              </a:lnSpc>
              <a:spcBef>
                <a:spcPct val="20000"/>
              </a:spcBef>
              <a:buFontTx/>
              <a:buChar char="•"/>
            </a:pPr>
            <a:r>
              <a:rPr lang="en-US" altLang="en-US" sz="2000">
                <a:latin typeface="Tahoma" charset="0"/>
                <a:ea typeface="Tahoma" charset="0"/>
                <a:cs typeface="Tahoma" charset="0"/>
              </a:rPr>
              <a:t>1840 Married Lavinia Campbell, Daughter Of A.C.</a:t>
            </a:r>
          </a:p>
          <a:p>
            <a:pPr>
              <a:lnSpc>
                <a:spcPct val="80000"/>
              </a:lnSpc>
              <a:spcBef>
                <a:spcPct val="20000"/>
              </a:spcBef>
              <a:buFontTx/>
              <a:buChar char="•"/>
            </a:pPr>
            <a:r>
              <a:rPr lang="en-US" altLang="en-US" sz="2000">
                <a:latin typeface="Tahoma" charset="0"/>
                <a:ea typeface="Tahoma" charset="0"/>
                <a:cs typeface="Tahoma" charset="0"/>
              </a:rPr>
              <a:t>1841 Became Professor Of Physical Science At The New Bethany College</a:t>
            </a:r>
          </a:p>
          <a:p>
            <a:pPr>
              <a:lnSpc>
                <a:spcPct val="80000"/>
              </a:lnSpc>
              <a:spcBef>
                <a:spcPct val="20000"/>
              </a:spcBef>
              <a:buFontTx/>
              <a:buChar char="•"/>
            </a:pPr>
            <a:r>
              <a:rPr lang="en-US" altLang="en-US" sz="2000">
                <a:latin typeface="Tahoma" charset="0"/>
                <a:ea typeface="Tahoma" charset="0"/>
                <a:cs typeface="Tahoma" charset="0"/>
              </a:rPr>
              <a:t>1841, September 2, First Daughter Named Campbellina</a:t>
            </a:r>
          </a:p>
          <a:p>
            <a:pPr>
              <a:lnSpc>
                <a:spcPct val="80000"/>
              </a:lnSpc>
              <a:spcBef>
                <a:spcPct val="20000"/>
              </a:spcBef>
              <a:buFontTx/>
              <a:buChar char="•"/>
            </a:pPr>
            <a:r>
              <a:rPr lang="en-US" altLang="en-US" sz="2000">
                <a:latin typeface="Tahoma" charset="0"/>
                <a:ea typeface="Tahoma" charset="0"/>
                <a:cs typeface="Tahoma" charset="0"/>
              </a:rPr>
              <a:t>1846, May 29 Lavinia Dies Of Tuberculosis, Age 29</a:t>
            </a:r>
          </a:p>
          <a:p>
            <a:pPr>
              <a:lnSpc>
                <a:spcPct val="80000"/>
              </a:lnSpc>
              <a:spcBef>
                <a:spcPct val="20000"/>
              </a:spcBef>
              <a:buFontTx/>
              <a:buChar char="•"/>
            </a:pPr>
            <a:r>
              <a:rPr lang="en-US" altLang="en-US" sz="2000">
                <a:latin typeface="Tahoma" charset="0"/>
                <a:ea typeface="Tahoma" charset="0"/>
                <a:cs typeface="Tahoma" charset="0"/>
              </a:rPr>
              <a:t>1845, August 13 He Became V.P. Of Bethany College &amp; Co-Editor Of The Millennial Harbinger</a:t>
            </a:r>
          </a:p>
          <a:p>
            <a:pPr>
              <a:lnSpc>
                <a:spcPct val="80000"/>
              </a:lnSpc>
              <a:spcBef>
                <a:spcPct val="20000"/>
              </a:spcBef>
              <a:buFontTx/>
              <a:buChar char="•"/>
            </a:pPr>
            <a:r>
              <a:rPr lang="en-US" altLang="en-US" sz="2000">
                <a:latin typeface="Tahoma" charset="0"/>
                <a:ea typeface="Tahoma" charset="0"/>
                <a:cs typeface="Tahoma" charset="0"/>
              </a:rPr>
              <a:t>1847 While A.C. Was In Scotland He Ran College &amp; Paper – Also Assisted In Helping To Revive Wycliffe When He Drowned (Six-Hour Ordeal)</a:t>
            </a:r>
          </a:p>
          <a:p>
            <a:pPr>
              <a:lnSpc>
                <a:spcPct val="80000"/>
              </a:lnSpc>
              <a:spcBef>
                <a:spcPct val="20000"/>
              </a:spcBef>
              <a:buFontTx/>
              <a:buChar char="•"/>
            </a:pPr>
            <a:r>
              <a:rPr lang="en-US" altLang="en-US" sz="2000">
                <a:latin typeface="Tahoma" charset="0"/>
                <a:ea typeface="Tahoma" charset="0"/>
                <a:cs typeface="Tahoma" charset="0"/>
              </a:rPr>
              <a:t>1848 Remarried, Lavinia’s Sister Clarinda Campbell</a:t>
            </a:r>
          </a:p>
          <a:p>
            <a:pPr>
              <a:lnSpc>
                <a:spcPct val="80000"/>
              </a:lnSpc>
              <a:spcBef>
                <a:spcPct val="20000"/>
              </a:spcBef>
              <a:buFontTx/>
              <a:buChar char="•"/>
            </a:pPr>
            <a:r>
              <a:rPr lang="en-US" altLang="en-US" sz="2000">
                <a:latin typeface="Tahoma" charset="0"/>
                <a:ea typeface="Tahoma" charset="0"/>
                <a:cs typeface="Tahoma" charset="0"/>
              </a:rPr>
              <a:t>1850 Clarinda Dies Of Tuberculosis</a:t>
            </a:r>
          </a:p>
          <a:p>
            <a:pPr>
              <a:lnSpc>
                <a:spcPct val="80000"/>
              </a:lnSpc>
              <a:spcBef>
                <a:spcPct val="20000"/>
              </a:spcBef>
              <a:buFontTx/>
              <a:buChar char="•"/>
            </a:pPr>
            <a:r>
              <a:rPr lang="en-US" altLang="en-US" sz="2000">
                <a:latin typeface="Tahoma" charset="0"/>
                <a:ea typeface="Tahoma" charset="0"/>
                <a:cs typeface="Tahoma" charset="0"/>
              </a:rPr>
              <a:t>1855 Marries Catherine Huntington King Of Ohio</a:t>
            </a:r>
          </a:p>
          <a:p>
            <a:pPr>
              <a:lnSpc>
                <a:spcPct val="80000"/>
              </a:lnSpc>
              <a:spcBef>
                <a:spcPct val="20000"/>
              </a:spcBef>
              <a:buFontTx/>
              <a:buChar char="•"/>
            </a:pPr>
            <a:r>
              <a:rPr lang="en-US" altLang="en-US" sz="2000">
                <a:latin typeface="Tahoma" charset="0"/>
                <a:ea typeface="Tahoma" charset="0"/>
                <a:cs typeface="Tahoma" charset="0"/>
              </a:rPr>
              <a:t>1866 Upon Death Of A.C. Became President Of Bethany And Editor Of M.H. – He Was Controversial</a:t>
            </a:r>
          </a:p>
          <a:p>
            <a:pPr>
              <a:lnSpc>
                <a:spcPct val="80000"/>
              </a:lnSpc>
              <a:spcBef>
                <a:spcPct val="20000"/>
              </a:spcBef>
              <a:buFontTx/>
              <a:buChar char="•"/>
            </a:pPr>
            <a:r>
              <a:rPr lang="en-US" altLang="en-US" sz="2000">
                <a:latin typeface="Tahoma" charset="0"/>
                <a:ea typeface="Tahoma" charset="0"/>
                <a:cs typeface="Tahoma" charset="0"/>
              </a:rPr>
              <a:t>1886 Moved To Deland, Florida To Retire – d.1899</a:t>
            </a:r>
          </a:p>
        </p:txBody>
      </p:sp>
      <p:sp>
        <p:nvSpPr>
          <p:cNvPr id="23556" name="Rectangle 4"/>
          <p:cNvSpPr>
            <a:spLocks noChangeArrowheads="1"/>
          </p:cNvSpPr>
          <p:nvPr/>
        </p:nvSpPr>
        <p:spPr bwMode="auto">
          <a:xfrm>
            <a:off x="177800" y="154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3558" name="Rectangle 6"/>
          <p:cNvSpPr>
            <a:spLocks noChangeArrowheads="1"/>
          </p:cNvSpPr>
          <p:nvPr/>
        </p:nvSpPr>
        <p:spPr bwMode="auto">
          <a:xfrm>
            <a:off x="552450" y="-41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3560" name="Rectangle 8"/>
          <p:cNvSpPr>
            <a:spLocks noChangeArrowheads="1"/>
          </p:cNvSpPr>
          <p:nvPr/>
        </p:nvSpPr>
        <p:spPr bwMode="auto">
          <a:xfrm>
            <a:off x="511175" y="58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3562" name="Picture 10" descr="http://www.therestorationmovement.com/images/WK_Pendleton_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2185988" cy="3200400"/>
          </a:xfrm>
          <a:prstGeom prst="rect">
            <a:avLst/>
          </a:prstGeom>
          <a:noFill/>
          <a:extLst>
            <a:ext uri="{909E8E84-426E-40DD-AFC4-6F175D3DCCD1}">
              <a14:hiddenFill xmlns:a14="http://schemas.microsoft.com/office/drawing/2010/main">
                <a:solidFill>
                  <a:srgbClr val="FFFFFF"/>
                </a:solidFill>
              </a14:hiddenFill>
            </a:ext>
          </a:extLst>
        </p:spPr>
      </p:pic>
      <p:sp>
        <p:nvSpPr>
          <p:cNvPr id="23563" name="Rectangle 11"/>
          <p:cNvSpPr>
            <a:spLocks noChangeArrowheads="1"/>
          </p:cNvSpPr>
          <p:nvPr/>
        </p:nvSpPr>
        <p:spPr bwMode="auto">
          <a:xfrm>
            <a:off x="509588" y="58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3565" name="Picture 13" descr="http://www.therestorationmovement.com/images/Gods_Acre_00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25" y="3429000"/>
            <a:ext cx="2181225"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52400" y="76200"/>
            <a:ext cx="6248400" cy="457200"/>
          </a:xfrm>
        </p:spPr>
        <p:txBody>
          <a:bodyPr/>
          <a:lstStyle/>
          <a:p>
            <a:r>
              <a:rPr lang="en-US" altLang="en-US" sz="4000">
                <a:latin typeface="Tahoma" charset="0"/>
              </a:rPr>
              <a:t>D.S. Burnett </a:t>
            </a:r>
            <a:r>
              <a:rPr lang="en-US" altLang="en-US" sz="2400">
                <a:latin typeface="Tahoma" charset="0"/>
              </a:rPr>
              <a:t>1808-1867</a:t>
            </a:r>
            <a:endParaRPr lang="en-US" altLang="en-US" sz="2400"/>
          </a:p>
        </p:txBody>
      </p:sp>
      <p:sp>
        <p:nvSpPr>
          <p:cNvPr id="24579" name="Text Box 3"/>
          <p:cNvSpPr txBox="1">
            <a:spLocks noChangeArrowheads="1"/>
          </p:cNvSpPr>
          <p:nvPr/>
        </p:nvSpPr>
        <p:spPr bwMode="auto">
          <a:xfrm>
            <a:off x="304800" y="684213"/>
            <a:ext cx="5867400" cy="579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David Staats Burnett Was Born In Ohio And Raised As A Presbyterian </a:t>
            </a:r>
          </a:p>
          <a:p>
            <a:pPr>
              <a:lnSpc>
                <a:spcPct val="90000"/>
              </a:lnSpc>
              <a:spcBef>
                <a:spcPct val="20000"/>
              </a:spcBef>
              <a:buFontTx/>
              <a:buChar char="•"/>
            </a:pPr>
            <a:r>
              <a:rPr lang="en-US" altLang="en-US" sz="2000">
                <a:latin typeface="Tahoma" charset="0"/>
                <a:ea typeface="Tahoma" charset="0"/>
                <a:cs typeface="Tahoma" charset="0"/>
              </a:rPr>
              <a:t>As A Teenager He Came Across The Writings Of A.C.</a:t>
            </a:r>
          </a:p>
          <a:p>
            <a:pPr>
              <a:lnSpc>
                <a:spcPct val="90000"/>
              </a:lnSpc>
              <a:spcBef>
                <a:spcPct val="20000"/>
              </a:spcBef>
              <a:buFontTx/>
              <a:buChar char="•"/>
            </a:pPr>
            <a:r>
              <a:rPr lang="en-US" altLang="en-US" sz="2000">
                <a:latin typeface="Tahoma" charset="0"/>
                <a:ea typeface="Tahoma" charset="0"/>
                <a:cs typeface="Tahoma" charset="0"/>
              </a:rPr>
              <a:t>Accepted The Faith &amp; Very Soon Became A Powerful Force For New Testament Christianity</a:t>
            </a:r>
          </a:p>
          <a:p>
            <a:pPr>
              <a:lnSpc>
                <a:spcPct val="90000"/>
              </a:lnSpc>
              <a:spcBef>
                <a:spcPct val="20000"/>
              </a:spcBef>
              <a:buFontTx/>
              <a:buChar char="•"/>
            </a:pPr>
            <a:r>
              <a:rPr lang="en-US" altLang="en-US" sz="2000">
                <a:latin typeface="Tahoma" charset="0"/>
                <a:ea typeface="Tahoma" charset="0"/>
                <a:cs typeface="Tahoma" charset="0"/>
              </a:rPr>
              <a:t>1835 Edited A Revised Edition Of </a:t>
            </a:r>
            <a:r>
              <a:rPr lang="en-US" altLang="en-US" sz="2000" i="1">
                <a:latin typeface="Tahoma" charset="0"/>
                <a:ea typeface="Tahoma" charset="0"/>
                <a:cs typeface="Tahoma" charset="0"/>
              </a:rPr>
              <a:t>Christian Baptist</a:t>
            </a:r>
          </a:p>
          <a:p>
            <a:pPr>
              <a:lnSpc>
                <a:spcPct val="90000"/>
              </a:lnSpc>
              <a:spcBef>
                <a:spcPct val="20000"/>
              </a:spcBef>
              <a:buFontTx/>
              <a:buChar char="•"/>
            </a:pPr>
            <a:r>
              <a:rPr lang="en-US" altLang="en-US" sz="2000">
                <a:latin typeface="Tahoma" charset="0"/>
                <a:ea typeface="Tahoma" charset="0"/>
                <a:cs typeface="Tahoma" charset="0"/>
              </a:rPr>
              <a:t>1837 Followed Walter Scott As Second President Of Bacon College – Until 1839</a:t>
            </a:r>
          </a:p>
          <a:p>
            <a:pPr>
              <a:lnSpc>
                <a:spcPct val="90000"/>
              </a:lnSpc>
              <a:spcBef>
                <a:spcPct val="20000"/>
              </a:spcBef>
              <a:buFontTx/>
              <a:buChar char="•"/>
            </a:pPr>
            <a:r>
              <a:rPr lang="en-US" altLang="en-US" sz="2000">
                <a:latin typeface="Tahoma" charset="0"/>
                <a:ea typeface="Tahoma" charset="0"/>
                <a:cs typeface="Tahoma" charset="0"/>
              </a:rPr>
              <a:t>1845 Organized The American Christian Bible Society, The First National Organization of The RM</a:t>
            </a:r>
          </a:p>
          <a:p>
            <a:pPr>
              <a:lnSpc>
                <a:spcPct val="90000"/>
              </a:lnSpc>
              <a:spcBef>
                <a:spcPct val="20000"/>
              </a:spcBef>
              <a:buFontTx/>
              <a:buChar char="•"/>
            </a:pPr>
            <a:r>
              <a:rPr lang="en-US" altLang="en-US" sz="2000">
                <a:latin typeface="Tahoma" charset="0"/>
                <a:ea typeface="Tahoma" charset="0"/>
                <a:cs typeface="Tahoma" charset="0"/>
              </a:rPr>
              <a:t>1849 Helped Organize The ACMS, Cincinnati, Ohio</a:t>
            </a:r>
          </a:p>
          <a:p>
            <a:pPr>
              <a:lnSpc>
                <a:spcPct val="90000"/>
              </a:lnSpc>
              <a:spcBef>
                <a:spcPct val="20000"/>
              </a:spcBef>
              <a:buFontTx/>
              <a:buChar char="•"/>
            </a:pPr>
            <a:r>
              <a:rPr lang="en-US" altLang="en-US" sz="2000">
                <a:latin typeface="Tahoma" charset="0"/>
                <a:ea typeface="Tahoma" charset="0"/>
                <a:cs typeface="Tahoma" charset="0"/>
              </a:rPr>
              <a:t>Spent His Last Years As A Leader Among Churches In Cincinnati, Ohio</a:t>
            </a:r>
          </a:p>
          <a:p>
            <a:pPr>
              <a:lnSpc>
                <a:spcPct val="90000"/>
              </a:lnSpc>
              <a:spcBef>
                <a:spcPct val="20000"/>
              </a:spcBef>
              <a:buFontTx/>
              <a:buChar char="•"/>
            </a:pPr>
            <a:r>
              <a:rPr lang="en-US" altLang="en-US" sz="2000">
                <a:latin typeface="Tahoma" charset="0"/>
                <a:ea typeface="Tahoma" charset="0"/>
                <a:cs typeface="Tahoma" charset="0"/>
              </a:rPr>
              <a:t>Buried At Spring Grove Cemetery, Cincinnati, Ohio</a:t>
            </a:r>
          </a:p>
        </p:txBody>
      </p:sp>
      <p:sp>
        <p:nvSpPr>
          <p:cNvPr id="24580" name="Rectangle 4"/>
          <p:cNvSpPr>
            <a:spLocks noChangeArrowheads="1"/>
          </p:cNvSpPr>
          <p:nvPr/>
        </p:nvSpPr>
        <p:spPr bwMode="auto">
          <a:xfrm>
            <a:off x="177800" y="154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4581" name="Rectangle 5"/>
          <p:cNvSpPr>
            <a:spLocks noChangeArrowheads="1"/>
          </p:cNvSpPr>
          <p:nvPr/>
        </p:nvSpPr>
        <p:spPr bwMode="auto">
          <a:xfrm>
            <a:off x="552450" y="-41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4582" name="Rectangle 6"/>
          <p:cNvSpPr>
            <a:spLocks noChangeArrowheads="1"/>
          </p:cNvSpPr>
          <p:nvPr/>
        </p:nvSpPr>
        <p:spPr bwMode="auto">
          <a:xfrm>
            <a:off x="511175" y="58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4584" name="Rectangle 8"/>
          <p:cNvSpPr>
            <a:spLocks noChangeArrowheads="1"/>
          </p:cNvSpPr>
          <p:nvPr/>
        </p:nvSpPr>
        <p:spPr bwMode="auto">
          <a:xfrm>
            <a:off x="509588" y="58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4587" name="Picture 11" descr="C:\Documents and Settings\Scott\My Documents\My Webs\RMTour\burnet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
            <a:ext cx="2344738" cy="3276600"/>
          </a:xfrm>
          <a:prstGeom prst="rect">
            <a:avLst/>
          </a:prstGeom>
          <a:noFill/>
          <a:extLst>
            <a:ext uri="{909E8E84-426E-40DD-AFC4-6F175D3DCCD1}">
              <a14:hiddenFill xmlns:a14="http://schemas.microsoft.com/office/drawing/2010/main">
                <a:solidFill>
                  <a:srgbClr val="FFFFFF"/>
                </a:solidFill>
              </a14:hiddenFill>
            </a:ext>
          </a:extLst>
        </p:spPr>
      </p:pic>
      <p:sp>
        <p:nvSpPr>
          <p:cNvPr id="24588" name="Rectangle 12"/>
          <p:cNvSpPr>
            <a:spLocks noChangeArrowheads="1"/>
          </p:cNvSpPr>
          <p:nvPr/>
        </p:nvSpPr>
        <p:spPr bwMode="auto">
          <a:xfrm>
            <a:off x="190500" y="140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4590" name="Picture 14" descr="http://www.therestorationmovement.com/images/burnet03.jpg"/>
          <p:cNvPicPr>
            <a:picLocks noChangeAspect="1" noChangeArrowheads="1"/>
          </p:cNvPicPr>
          <p:nvPr/>
        </p:nvPicPr>
        <p:blipFill>
          <a:blip r:embed="rId3">
            <a:extLst>
              <a:ext uri="{28A0092B-C50C-407E-A947-70E740481C1C}">
                <a14:useLocalDpi xmlns:a14="http://schemas.microsoft.com/office/drawing/2010/main" val="0"/>
              </a:ext>
            </a:extLst>
          </a:blip>
          <a:srcRect l="7990" t="8006" r="12056" b="12050"/>
          <a:stretch>
            <a:fillRect/>
          </a:stretch>
        </p:blipFill>
        <p:spPr bwMode="auto">
          <a:xfrm>
            <a:off x="5975350" y="3962400"/>
            <a:ext cx="3092450" cy="218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029200" y="609600"/>
            <a:ext cx="4114800" cy="1524000"/>
          </a:xfrm>
        </p:spPr>
        <p:txBody>
          <a:bodyPr/>
          <a:lstStyle/>
          <a:p>
            <a:r>
              <a:rPr lang="en-US" altLang="en-US" sz="3600">
                <a:latin typeface="Tahoma" charset="0"/>
              </a:rPr>
              <a:t>“Raccoon” John Smith</a:t>
            </a:r>
            <a:br>
              <a:rPr lang="en-US" altLang="en-US" sz="3600">
                <a:latin typeface="Tahoma" charset="0"/>
              </a:rPr>
            </a:br>
            <a:r>
              <a:rPr lang="en-US" altLang="en-US" sz="2000">
                <a:latin typeface="Tahoma" charset="0"/>
              </a:rPr>
              <a:t>1784-1868</a:t>
            </a:r>
          </a:p>
        </p:txBody>
      </p:sp>
      <p:sp>
        <p:nvSpPr>
          <p:cNvPr id="16389" name="Text Box 5"/>
          <p:cNvSpPr txBox="1">
            <a:spLocks noChangeArrowheads="1"/>
          </p:cNvSpPr>
          <p:nvPr/>
        </p:nvSpPr>
        <p:spPr bwMode="auto">
          <a:xfrm>
            <a:off x="0" y="26988"/>
            <a:ext cx="5410200" cy="683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b="1">
                <a:latin typeface="Tahoma" charset="0"/>
              </a:rPr>
              <a:t>Born on October 15, 1784 in East Tennessee’s Sullivan County</a:t>
            </a:r>
          </a:p>
          <a:p>
            <a:pPr>
              <a:lnSpc>
                <a:spcPct val="90000"/>
              </a:lnSpc>
              <a:spcBef>
                <a:spcPct val="20000"/>
              </a:spcBef>
              <a:buFontTx/>
              <a:buChar char="•"/>
            </a:pPr>
            <a:r>
              <a:rPr lang="en-US" altLang="en-US" sz="2000" b="1">
                <a:latin typeface="Tahoma" charset="0"/>
              </a:rPr>
              <a:t>Education: Alexander Campbell Said, “John Smith is the only man that I ever knew who would have been spoiled by a college education.”</a:t>
            </a:r>
          </a:p>
          <a:p>
            <a:pPr>
              <a:lnSpc>
                <a:spcPct val="90000"/>
              </a:lnSpc>
              <a:spcBef>
                <a:spcPct val="20000"/>
              </a:spcBef>
              <a:buFontTx/>
              <a:buChar char="•"/>
            </a:pPr>
            <a:r>
              <a:rPr lang="en-US" altLang="en-US" sz="2000" b="1">
                <a:latin typeface="Tahoma" charset="0"/>
              </a:rPr>
              <a:t>Calvinistic Baptist Background</a:t>
            </a:r>
          </a:p>
          <a:p>
            <a:pPr>
              <a:lnSpc>
                <a:spcPct val="90000"/>
              </a:lnSpc>
              <a:spcBef>
                <a:spcPct val="20000"/>
              </a:spcBef>
              <a:buFontTx/>
              <a:buChar char="•"/>
            </a:pPr>
            <a:r>
              <a:rPr lang="en-US" altLang="en-US" sz="2000" b="1">
                <a:latin typeface="Tahoma" charset="0"/>
              </a:rPr>
              <a:t>Greatly Frustrated Awaiting The “Call” Of God – No Religious Experience</a:t>
            </a:r>
          </a:p>
          <a:p>
            <a:pPr>
              <a:lnSpc>
                <a:spcPct val="90000"/>
              </a:lnSpc>
              <a:spcBef>
                <a:spcPct val="20000"/>
              </a:spcBef>
              <a:buFontTx/>
              <a:buChar char="•"/>
            </a:pPr>
            <a:r>
              <a:rPr lang="en-US" altLang="en-US" sz="2000" b="1">
                <a:latin typeface="Tahoma" charset="0"/>
              </a:rPr>
              <a:t>Memorized Much Of The Scriptures And Used Them During His Preaching, Amazing Many</a:t>
            </a:r>
          </a:p>
          <a:p>
            <a:pPr>
              <a:lnSpc>
                <a:spcPct val="90000"/>
              </a:lnSpc>
              <a:spcBef>
                <a:spcPct val="20000"/>
              </a:spcBef>
              <a:buFontTx/>
              <a:buChar char="•"/>
            </a:pPr>
            <a:r>
              <a:rPr lang="en-US" altLang="en-US" sz="2000" b="1">
                <a:latin typeface="Tahoma" charset="0"/>
              </a:rPr>
              <a:t>He Came Across A Copy Of “The Christian Baptist” Was Amazed At Alexander Campbell’s Teaching</a:t>
            </a:r>
          </a:p>
          <a:p>
            <a:pPr>
              <a:lnSpc>
                <a:spcPct val="90000"/>
              </a:lnSpc>
              <a:spcBef>
                <a:spcPct val="20000"/>
              </a:spcBef>
              <a:buFontTx/>
              <a:buChar char="•"/>
            </a:pPr>
            <a:r>
              <a:rPr lang="en-US" altLang="en-US" sz="2000" b="1">
                <a:latin typeface="Tahoma" charset="0"/>
              </a:rPr>
              <a:t>First Heard Him Speak. After He Expressed Disappointment Having Ridden His Horse 50 Miles To Hear Him Speak For 30 Minutes. He Was Told That He Needed To Look At His Watch As Campbell Had Spoken For Over 2 ½ Hours.</a:t>
            </a:r>
            <a:endParaRPr lang="en-US" altLang="en-US" sz="2000">
              <a:latin typeface="Tahoma" charset="0"/>
            </a:endParaRPr>
          </a:p>
          <a:p>
            <a:pPr>
              <a:lnSpc>
                <a:spcPct val="90000"/>
              </a:lnSpc>
              <a:spcBef>
                <a:spcPct val="20000"/>
              </a:spcBef>
              <a:buFontTx/>
              <a:buChar char="•"/>
            </a:pPr>
            <a:endParaRPr lang="en-US" altLang="en-US" sz="2000">
              <a:latin typeface="Tahoma" charset="0"/>
            </a:endParaRPr>
          </a:p>
        </p:txBody>
      </p:sp>
      <p:pic>
        <p:nvPicPr>
          <p:cNvPr id="16390" name="Picture 6" descr="http://www.therestorationmovement.com/images/smith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511425"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13" descr="http://www.therestorationmovement.com/images/errett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95250"/>
            <a:ext cx="2109788" cy="272415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idx="4294967295"/>
          </p:nvPr>
        </p:nvSpPr>
        <p:spPr>
          <a:xfrm>
            <a:off x="152400" y="76200"/>
            <a:ext cx="6248400" cy="457200"/>
          </a:xfrm>
        </p:spPr>
        <p:txBody>
          <a:bodyPr/>
          <a:lstStyle/>
          <a:p>
            <a:r>
              <a:rPr lang="en-US" altLang="en-US" sz="4000">
                <a:latin typeface="Tahoma" charset="0"/>
              </a:rPr>
              <a:t>Isaac Errett </a:t>
            </a:r>
            <a:r>
              <a:rPr lang="en-US" altLang="en-US" sz="2400">
                <a:latin typeface="Tahoma" charset="0"/>
              </a:rPr>
              <a:t>1820-1888</a:t>
            </a:r>
            <a:endParaRPr lang="en-US" altLang="en-US" sz="2400"/>
          </a:p>
        </p:txBody>
      </p:sp>
      <p:sp>
        <p:nvSpPr>
          <p:cNvPr id="25603" name="Text Box 3"/>
          <p:cNvSpPr txBox="1">
            <a:spLocks noChangeArrowheads="1"/>
          </p:cNvSpPr>
          <p:nvPr/>
        </p:nvSpPr>
        <p:spPr bwMode="auto">
          <a:xfrm>
            <a:off x="304800" y="684213"/>
            <a:ext cx="6019800" cy="60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85000"/>
              </a:lnSpc>
              <a:spcBef>
                <a:spcPct val="20000"/>
              </a:spcBef>
              <a:buFontTx/>
              <a:buChar char="•"/>
            </a:pPr>
            <a:r>
              <a:rPr lang="en-US" altLang="en-US" sz="2000">
                <a:latin typeface="Tahoma" charset="0"/>
                <a:ea typeface="Tahoma" charset="0"/>
                <a:cs typeface="Tahoma" charset="0"/>
              </a:rPr>
              <a:t>Spent First Five Years Of His Life In New York</a:t>
            </a:r>
          </a:p>
          <a:p>
            <a:pPr>
              <a:lnSpc>
                <a:spcPct val="85000"/>
              </a:lnSpc>
              <a:spcBef>
                <a:spcPct val="20000"/>
              </a:spcBef>
              <a:buFontTx/>
              <a:buChar char="•"/>
            </a:pPr>
            <a:r>
              <a:rPr lang="en-US" altLang="en-US" sz="2000">
                <a:latin typeface="Tahoma" charset="0"/>
                <a:ea typeface="Tahoma" charset="0"/>
                <a:cs typeface="Tahoma" charset="0"/>
              </a:rPr>
              <a:t>1825 His Father Died &amp; Family Moved To N.J.</a:t>
            </a:r>
          </a:p>
          <a:p>
            <a:pPr>
              <a:lnSpc>
                <a:spcPct val="85000"/>
              </a:lnSpc>
              <a:spcBef>
                <a:spcPct val="20000"/>
              </a:spcBef>
              <a:buFontTx/>
              <a:buChar char="•"/>
            </a:pPr>
            <a:r>
              <a:rPr lang="en-US" altLang="en-US" sz="2000">
                <a:latin typeface="Tahoma" charset="0"/>
                <a:ea typeface="Tahoma" charset="0"/>
                <a:cs typeface="Tahoma" charset="0"/>
              </a:rPr>
              <a:t>1832 Family Moved To Frontier, Pittsburgh, PA</a:t>
            </a:r>
          </a:p>
          <a:p>
            <a:pPr>
              <a:lnSpc>
                <a:spcPct val="85000"/>
              </a:lnSpc>
              <a:spcBef>
                <a:spcPct val="20000"/>
              </a:spcBef>
              <a:buFontTx/>
              <a:buChar char="•"/>
            </a:pPr>
            <a:r>
              <a:rPr lang="en-US" altLang="en-US" sz="2000">
                <a:latin typeface="Tahoma" charset="0"/>
                <a:ea typeface="Tahoma" charset="0"/>
                <a:cs typeface="Tahoma" charset="0"/>
              </a:rPr>
              <a:t>1832 He Was Baptized Along With Brother Russell</a:t>
            </a:r>
          </a:p>
          <a:p>
            <a:pPr>
              <a:lnSpc>
                <a:spcPct val="85000"/>
              </a:lnSpc>
              <a:spcBef>
                <a:spcPct val="20000"/>
              </a:spcBef>
              <a:buFontTx/>
              <a:buChar char="•"/>
            </a:pPr>
            <a:r>
              <a:rPr lang="en-US" altLang="en-US" sz="2000">
                <a:latin typeface="Tahoma" charset="0"/>
                <a:ea typeface="Tahoma" charset="0"/>
                <a:cs typeface="Tahoma" charset="0"/>
              </a:rPr>
              <a:t>1839 Began Preaching</a:t>
            </a:r>
          </a:p>
          <a:p>
            <a:pPr>
              <a:lnSpc>
                <a:spcPct val="85000"/>
              </a:lnSpc>
              <a:spcBef>
                <a:spcPct val="20000"/>
              </a:spcBef>
              <a:buFontTx/>
              <a:buChar char="•"/>
            </a:pPr>
            <a:r>
              <a:rPr lang="en-US" altLang="en-US" sz="2000">
                <a:latin typeface="Tahoma" charset="0"/>
                <a:ea typeface="Tahoma" charset="0"/>
                <a:cs typeface="Tahoma" charset="0"/>
              </a:rPr>
              <a:t>1857-1860 Corresponding Secretary Of ACMS</a:t>
            </a:r>
          </a:p>
          <a:p>
            <a:pPr>
              <a:lnSpc>
                <a:spcPct val="85000"/>
              </a:lnSpc>
              <a:spcBef>
                <a:spcPct val="20000"/>
              </a:spcBef>
              <a:buFontTx/>
              <a:buChar char="•"/>
            </a:pPr>
            <a:r>
              <a:rPr lang="en-US" altLang="en-US" sz="2000">
                <a:latin typeface="Tahoma" charset="0"/>
                <a:ea typeface="Tahoma" charset="0"/>
                <a:cs typeface="Tahoma" charset="0"/>
              </a:rPr>
              <a:t>1861,1862 Co-Editor Of The Millennial Harbinger &amp; Fundraised For Bethany College</a:t>
            </a:r>
          </a:p>
          <a:p>
            <a:pPr>
              <a:lnSpc>
                <a:spcPct val="85000"/>
              </a:lnSpc>
              <a:spcBef>
                <a:spcPct val="20000"/>
              </a:spcBef>
              <a:buFontTx/>
              <a:buChar char="•"/>
            </a:pPr>
            <a:r>
              <a:rPr lang="en-US" altLang="en-US" sz="2000">
                <a:latin typeface="Tahoma" charset="0"/>
                <a:ea typeface="Tahoma" charset="0"/>
                <a:cs typeface="Tahoma" charset="0"/>
              </a:rPr>
              <a:t>1861, October Represented A.C. At The Annual ACMS Meeting – Pushed For Condemnation Of The South For Pulling Out Of The Union</a:t>
            </a:r>
          </a:p>
          <a:p>
            <a:pPr>
              <a:lnSpc>
                <a:spcPct val="85000"/>
              </a:lnSpc>
              <a:spcBef>
                <a:spcPct val="20000"/>
              </a:spcBef>
              <a:buFontTx/>
              <a:buChar char="•"/>
            </a:pPr>
            <a:r>
              <a:rPr lang="en-US" altLang="en-US" sz="2000">
                <a:latin typeface="Tahoma" charset="0"/>
                <a:ea typeface="Tahoma" charset="0"/>
                <a:cs typeface="Tahoma" charset="0"/>
              </a:rPr>
              <a:t>1862 Moved To Detroit, Michigan Preaching For The Jefferson Avenue and Beaubien Street Church – Increased Membership To Over 2000</a:t>
            </a:r>
          </a:p>
          <a:p>
            <a:pPr>
              <a:lnSpc>
                <a:spcPct val="85000"/>
              </a:lnSpc>
              <a:spcBef>
                <a:spcPct val="20000"/>
              </a:spcBef>
              <a:buFontTx/>
              <a:buChar char="•"/>
            </a:pPr>
            <a:r>
              <a:rPr lang="en-US" altLang="en-US" sz="2000">
                <a:latin typeface="Tahoma" charset="0"/>
                <a:ea typeface="Tahoma" charset="0"/>
                <a:cs typeface="Tahoma" charset="0"/>
              </a:rPr>
              <a:t>Wrote A Tract, “A Synopsis of the Faith and Practice of the Church of Christ.” Bringing Strong Challenge As Being A Creed Statement – Received Strong Condemnation From Benjamin Franklin’s American Christian Review &amp; Lard’s Quarterly</a:t>
            </a:r>
          </a:p>
        </p:txBody>
      </p:sp>
      <p:sp>
        <p:nvSpPr>
          <p:cNvPr id="25605" name="Rectangle 5"/>
          <p:cNvSpPr>
            <a:spLocks noChangeArrowheads="1"/>
          </p:cNvSpPr>
          <p:nvPr/>
        </p:nvSpPr>
        <p:spPr bwMode="auto">
          <a:xfrm>
            <a:off x="552450" y="-41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5606" name="Rectangle 6"/>
          <p:cNvSpPr>
            <a:spLocks noChangeArrowheads="1"/>
          </p:cNvSpPr>
          <p:nvPr/>
        </p:nvSpPr>
        <p:spPr bwMode="auto">
          <a:xfrm>
            <a:off x="511175" y="58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5607" name="Rectangle 7"/>
          <p:cNvSpPr>
            <a:spLocks noChangeArrowheads="1"/>
          </p:cNvSpPr>
          <p:nvPr/>
        </p:nvSpPr>
        <p:spPr bwMode="auto">
          <a:xfrm>
            <a:off x="509588" y="58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5611" name="Rectangle 11"/>
          <p:cNvSpPr>
            <a:spLocks noChangeArrowheads="1"/>
          </p:cNvSpPr>
          <p:nvPr/>
        </p:nvSpPr>
        <p:spPr bwMode="auto">
          <a:xfrm>
            <a:off x="280988" y="105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5614" name="Rectangle 14"/>
          <p:cNvSpPr>
            <a:spLocks noChangeArrowheads="1"/>
          </p:cNvSpPr>
          <p:nvPr/>
        </p:nvSpPr>
        <p:spPr bwMode="auto">
          <a:xfrm>
            <a:off x="350838" y="58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5621" name="Picture 21" descr="http://www.therestorationmovement.com/images/errett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675" y="2895600"/>
            <a:ext cx="14573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5622" name="Picture 22" descr="http://www.therestorationmovement.com/images/errett04.jpg"/>
          <p:cNvPicPr>
            <a:picLocks noChangeAspect="1" noChangeArrowheads="1"/>
          </p:cNvPicPr>
          <p:nvPr/>
        </p:nvPicPr>
        <p:blipFill>
          <a:blip r:embed="rId4">
            <a:extLst>
              <a:ext uri="{28A0092B-C50C-407E-A947-70E740481C1C}">
                <a14:useLocalDpi xmlns:a14="http://schemas.microsoft.com/office/drawing/2010/main" val="0"/>
              </a:ext>
            </a:extLst>
          </a:blip>
          <a:srcRect l="12018" t="23392" r="48639" b="33659"/>
          <a:stretch>
            <a:fillRect/>
          </a:stretch>
        </p:blipFill>
        <p:spPr bwMode="auto">
          <a:xfrm>
            <a:off x="6477000" y="5124450"/>
            <a:ext cx="22034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52400" y="76200"/>
            <a:ext cx="6248400" cy="457200"/>
          </a:xfrm>
        </p:spPr>
        <p:txBody>
          <a:bodyPr/>
          <a:lstStyle/>
          <a:p>
            <a:r>
              <a:rPr lang="en-US" altLang="en-US" sz="4000">
                <a:latin typeface="Tahoma" charset="0"/>
              </a:rPr>
              <a:t>Isaac Errett </a:t>
            </a:r>
            <a:r>
              <a:rPr lang="en-US" altLang="en-US" sz="2400">
                <a:latin typeface="Tahoma" charset="0"/>
              </a:rPr>
              <a:t>1820-1888</a:t>
            </a:r>
            <a:endParaRPr lang="en-US" altLang="en-US" sz="2400"/>
          </a:p>
        </p:txBody>
      </p:sp>
      <p:sp>
        <p:nvSpPr>
          <p:cNvPr id="26627" name="Text Box 3"/>
          <p:cNvSpPr txBox="1">
            <a:spLocks noChangeArrowheads="1"/>
          </p:cNvSpPr>
          <p:nvPr/>
        </p:nvSpPr>
        <p:spPr bwMode="auto">
          <a:xfrm>
            <a:off x="225425" y="557213"/>
            <a:ext cx="6019800"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Further Condemnation Came When He Began To Be Referred To As “Reverend” Errett After He Accepted An Inscribed Silver Doorknocker From A Church Member – Others Began To Follow </a:t>
            </a:r>
          </a:p>
          <a:p>
            <a:pPr>
              <a:lnSpc>
                <a:spcPct val="90000"/>
              </a:lnSpc>
              <a:spcBef>
                <a:spcPct val="20000"/>
              </a:spcBef>
              <a:buFontTx/>
              <a:buChar char="•"/>
            </a:pPr>
            <a:r>
              <a:rPr lang="en-US" altLang="en-US" sz="2000">
                <a:latin typeface="Tahoma" charset="0"/>
                <a:ea typeface="Tahoma" charset="0"/>
                <a:cs typeface="Tahoma" charset="0"/>
              </a:rPr>
              <a:t>1865 Met With Some Concerned That There Was Not A Progressive Paper Among The Disciples</a:t>
            </a:r>
          </a:p>
          <a:p>
            <a:pPr lvl="1">
              <a:lnSpc>
                <a:spcPct val="90000"/>
              </a:lnSpc>
              <a:spcBef>
                <a:spcPct val="20000"/>
              </a:spcBef>
              <a:buFontTx/>
              <a:buChar char="•"/>
            </a:pPr>
            <a:r>
              <a:rPr lang="en-US" altLang="en-US" sz="2000">
                <a:latin typeface="Tahoma" charset="0"/>
                <a:ea typeface="Tahoma" charset="0"/>
                <a:cs typeface="Tahoma" charset="0"/>
              </a:rPr>
              <a:t>Only B. Franklin’s </a:t>
            </a:r>
            <a:r>
              <a:rPr lang="en-US" altLang="en-US" sz="2000" i="1">
                <a:latin typeface="Tahoma" charset="0"/>
                <a:ea typeface="Tahoma" charset="0"/>
                <a:cs typeface="Tahoma" charset="0"/>
              </a:rPr>
              <a:t>American Christian Review</a:t>
            </a:r>
            <a:r>
              <a:rPr lang="en-US" altLang="en-US" sz="2000">
                <a:latin typeface="Tahoma" charset="0"/>
                <a:ea typeface="Tahoma" charset="0"/>
                <a:cs typeface="Tahoma" charset="0"/>
              </a:rPr>
              <a:t> In Indiana &amp; T. Fanning’s </a:t>
            </a:r>
            <a:r>
              <a:rPr lang="en-US" altLang="en-US" sz="2000" i="1">
                <a:latin typeface="Tahoma" charset="0"/>
                <a:ea typeface="Tahoma" charset="0"/>
                <a:cs typeface="Tahoma" charset="0"/>
              </a:rPr>
              <a:t>Gospel Advocate</a:t>
            </a:r>
            <a:r>
              <a:rPr lang="en-US" altLang="en-US" sz="2000">
                <a:latin typeface="Tahoma" charset="0"/>
                <a:ea typeface="Tahoma" charset="0"/>
                <a:cs typeface="Tahoma" charset="0"/>
              </a:rPr>
              <a:t> In Nashville – Both Very Conservative</a:t>
            </a:r>
          </a:p>
          <a:p>
            <a:pPr>
              <a:lnSpc>
                <a:spcPct val="90000"/>
              </a:lnSpc>
              <a:spcBef>
                <a:spcPct val="20000"/>
              </a:spcBef>
              <a:buFontTx/>
              <a:buChar char="•"/>
            </a:pPr>
            <a:r>
              <a:rPr lang="en-US" altLang="en-US" sz="2000">
                <a:latin typeface="Tahoma" charset="0"/>
                <a:ea typeface="Tahoma" charset="0"/>
                <a:cs typeface="Tahoma" charset="0"/>
              </a:rPr>
              <a:t>1866 Errett Was Given Editorship Of The New </a:t>
            </a:r>
            <a:r>
              <a:rPr lang="en-US" altLang="en-US" sz="2000" i="1">
                <a:latin typeface="Tahoma" charset="0"/>
                <a:ea typeface="Tahoma" charset="0"/>
                <a:cs typeface="Tahoma" charset="0"/>
              </a:rPr>
              <a:t>Christian Standard</a:t>
            </a:r>
          </a:p>
          <a:p>
            <a:pPr lvl="1">
              <a:lnSpc>
                <a:spcPct val="90000"/>
              </a:lnSpc>
              <a:spcBef>
                <a:spcPct val="20000"/>
              </a:spcBef>
              <a:buFontTx/>
              <a:buChar char="•"/>
            </a:pPr>
            <a:r>
              <a:rPr lang="en-US" altLang="en-US" sz="2000">
                <a:latin typeface="Tahoma" charset="0"/>
                <a:ea typeface="Tahoma" charset="0"/>
                <a:cs typeface="Tahoma" charset="0"/>
              </a:rPr>
              <a:t>Errett Later Explained To David Lipscomb That It Was Started Because Of Franklin’s Unwillingness To Allow Pro-Unionist Articles In The American Christian Review</a:t>
            </a:r>
          </a:p>
          <a:p>
            <a:pPr lvl="1">
              <a:lnSpc>
                <a:spcPct val="90000"/>
              </a:lnSpc>
              <a:spcBef>
                <a:spcPct val="20000"/>
              </a:spcBef>
              <a:buFontTx/>
              <a:buChar char="•"/>
            </a:pPr>
            <a:r>
              <a:rPr lang="en-US" altLang="en-US" sz="2000" i="1">
                <a:latin typeface="Tahoma" charset="0"/>
                <a:ea typeface="Tahoma" charset="0"/>
                <a:cs typeface="Tahoma" charset="0"/>
              </a:rPr>
              <a:t>Christian Standard</a:t>
            </a:r>
            <a:r>
              <a:rPr lang="en-US" altLang="en-US" sz="2000">
                <a:latin typeface="Tahoma" charset="0"/>
                <a:ea typeface="Tahoma" charset="0"/>
                <a:cs typeface="Tahoma" charset="0"/>
              </a:rPr>
              <a:t> Still In Print Today As The Main Paper Of The Disciples Of Christ</a:t>
            </a:r>
          </a:p>
          <a:p>
            <a:pPr>
              <a:lnSpc>
                <a:spcPct val="90000"/>
              </a:lnSpc>
              <a:spcBef>
                <a:spcPct val="20000"/>
              </a:spcBef>
              <a:buFontTx/>
              <a:buChar char="•"/>
            </a:pPr>
            <a:r>
              <a:rPr lang="en-US" altLang="en-US" sz="2000">
                <a:latin typeface="Tahoma" charset="0"/>
                <a:ea typeface="Tahoma" charset="0"/>
                <a:cs typeface="Tahoma" charset="0"/>
              </a:rPr>
              <a:t>When Campbell Died Many Thought Errett Would Take Over The Movement</a:t>
            </a:r>
          </a:p>
          <a:p>
            <a:pPr>
              <a:lnSpc>
                <a:spcPct val="90000"/>
              </a:lnSpc>
              <a:spcBef>
                <a:spcPct val="20000"/>
              </a:spcBef>
              <a:buFontTx/>
              <a:buChar char="•"/>
            </a:pPr>
            <a:r>
              <a:rPr lang="en-US" altLang="en-US" sz="2000">
                <a:latin typeface="Tahoma" charset="0"/>
                <a:ea typeface="Tahoma" charset="0"/>
                <a:cs typeface="Tahoma" charset="0"/>
              </a:rPr>
              <a:t>1888, December 19, Died At His Home In Terrace Park, Ohio – Buried At Spring Grove Cem</a:t>
            </a:r>
            <a:endParaRPr lang="en-US" altLang="en-US" sz="2000" i="1">
              <a:latin typeface="Tahoma" charset="0"/>
              <a:ea typeface="Tahoma" charset="0"/>
              <a:cs typeface="Tahoma" charset="0"/>
            </a:endParaRPr>
          </a:p>
        </p:txBody>
      </p:sp>
      <p:sp>
        <p:nvSpPr>
          <p:cNvPr id="26628" name="Rectangle 4"/>
          <p:cNvSpPr>
            <a:spLocks noChangeArrowheads="1"/>
          </p:cNvSpPr>
          <p:nvPr/>
        </p:nvSpPr>
        <p:spPr bwMode="auto">
          <a:xfrm>
            <a:off x="177800" y="154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29" name="Rectangle 5"/>
          <p:cNvSpPr>
            <a:spLocks noChangeArrowheads="1"/>
          </p:cNvSpPr>
          <p:nvPr/>
        </p:nvSpPr>
        <p:spPr bwMode="auto">
          <a:xfrm>
            <a:off x="552450" y="-41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30" name="Rectangle 6"/>
          <p:cNvSpPr>
            <a:spLocks noChangeArrowheads="1"/>
          </p:cNvSpPr>
          <p:nvPr/>
        </p:nvSpPr>
        <p:spPr bwMode="auto">
          <a:xfrm>
            <a:off x="511175" y="58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31" name="Rectangle 7"/>
          <p:cNvSpPr>
            <a:spLocks noChangeArrowheads="1"/>
          </p:cNvSpPr>
          <p:nvPr/>
        </p:nvSpPr>
        <p:spPr bwMode="auto">
          <a:xfrm>
            <a:off x="509588" y="58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32" name="Rectangle 8"/>
          <p:cNvSpPr>
            <a:spLocks noChangeArrowheads="1"/>
          </p:cNvSpPr>
          <p:nvPr/>
        </p:nvSpPr>
        <p:spPr bwMode="auto">
          <a:xfrm>
            <a:off x="190500" y="140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33" name="Rectangle 9"/>
          <p:cNvSpPr>
            <a:spLocks noChangeArrowheads="1"/>
          </p:cNvSpPr>
          <p:nvPr/>
        </p:nvSpPr>
        <p:spPr bwMode="auto">
          <a:xfrm>
            <a:off x="280988" y="105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6634" name="Picture 10" descr="http://www.therestorationmovement.com/images/errett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76200"/>
            <a:ext cx="2005012" cy="2590800"/>
          </a:xfrm>
          <a:prstGeom prst="rect">
            <a:avLst/>
          </a:prstGeom>
          <a:noFill/>
          <a:extLst>
            <a:ext uri="{909E8E84-426E-40DD-AFC4-6F175D3DCCD1}">
              <a14:hiddenFill xmlns:a14="http://schemas.microsoft.com/office/drawing/2010/main">
                <a:solidFill>
                  <a:srgbClr val="FFFFFF"/>
                </a:solidFill>
              </a14:hiddenFill>
            </a:ext>
          </a:extLst>
        </p:spPr>
      </p:pic>
      <p:sp>
        <p:nvSpPr>
          <p:cNvPr id="26635" name="Rectangle 11"/>
          <p:cNvSpPr>
            <a:spLocks noChangeArrowheads="1"/>
          </p:cNvSpPr>
          <p:nvPr/>
        </p:nvSpPr>
        <p:spPr bwMode="auto">
          <a:xfrm>
            <a:off x="350838" y="58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37" name="Rectangle 13"/>
          <p:cNvSpPr>
            <a:spLocks noChangeArrowheads="1"/>
          </p:cNvSpPr>
          <p:nvPr/>
        </p:nvSpPr>
        <p:spPr bwMode="auto">
          <a:xfrm>
            <a:off x="177800" y="152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26639" name="Object 15"/>
          <p:cNvGraphicFramePr>
            <a:graphicFrameLocks noChangeAspect="1"/>
          </p:cNvGraphicFramePr>
          <p:nvPr/>
        </p:nvGraphicFramePr>
        <p:xfrm>
          <a:off x="6234113" y="2717800"/>
          <a:ext cx="2757487" cy="4064000"/>
        </p:xfrm>
        <a:graphic>
          <a:graphicData uri="http://schemas.openxmlformats.org/presentationml/2006/ole">
            <mc:AlternateContent xmlns:mc="http://schemas.openxmlformats.org/markup-compatibility/2006">
              <mc:Choice xmlns:v="urn:schemas-microsoft-com:vml" Requires="v">
                <p:oleObj spid="_x0000_s26640" name="Photo Editor Photo" r:id="rId4" imgW="4780952" imgH="7047619" progId="MSPhotoEd.3">
                  <p:embed/>
                </p:oleObj>
              </mc:Choice>
              <mc:Fallback>
                <p:oleObj name="Photo Editor Photo" r:id="rId4" imgW="4780952" imgH="7047619" progId="MSPhotoEd.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113" y="2717800"/>
                        <a:ext cx="27574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029200" y="609600"/>
            <a:ext cx="4114800" cy="1524000"/>
          </a:xfrm>
        </p:spPr>
        <p:txBody>
          <a:bodyPr/>
          <a:lstStyle/>
          <a:p>
            <a:r>
              <a:rPr lang="en-US" altLang="en-US" sz="3600">
                <a:latin typeface="Tahoma" charset="0"/>
              </a:rPr>
              <a:t>“Raccoon” John Smith</a:t>
            </a:r>
            <a:br>
              <a:rPr lang="en-US" altLang="en-US" sz="3600">
                <a:latin typeface="Tahoma" charset="0"/>
              </a:rPr>
            </a:br>
            <a:r>
              <a:rPr lang="en-US" altLang="en-US" sz="2000">
                <a:latin typeface="Tahoma" charset="0"/>
              </a:rPr>
              <a:t>1784-1868</a:t>
            </a:r>
          </a:p>
        </p:txBody>
      </p:sp>
      <p:sp>
        <p:nvSpPr>
          <p:cNvPr id="17411" name="Text Box 3"/>
          <p:cNvSpPr txBox="1">
            <a:spLocks noChangeArrowheads="1"/>
          </p:cNvSpPr>
          <p:nvPr/>
        </p:nvSpPr>
        <p:spPr bwMode="auto">
          <a:xfrm>
            <a:off x="152400" y="161925"/>
            <a:ext cx="54102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rPr>
              <a:t>He Turned His Back On The Baptist Faith, Sacrificing The Relationships He Had With His Family</a:t>
            </a:r>
          </a:p>
          <a:p>
            <a:pPr>
              <a:lnSpc>
                <a:spcPct val="90000"/>
              </a:lnSpc>
              <a:spcBef>
                <a:spcPct val="20000"/>
              </a:spcBef>
              <a:buFontTx/>
              <a:buChar char="•"/>
            </a:pPr>
            <a:r>
              <a:rPr lang="en-US" altLang="en-US" sz="2000">
                <a:latin typeface="Tahoma" charset="0"/>
              </a:rPr>
              <a:t>He Became A Christian Preacher, Teaching N.T. Christianity</a:t>
            </a:r>
          </a:p>
          <a:p>
            <a:pPr>
              <a:lnSpc>
                <a:spcPct val="90000"/>
              </a:lnSpc>
              <a:spcBef>
                <a:spcPct val="20000"/>
              </a:spcBef>
              <a:buFontTx/>
              <a:buChar char="•"/>
            </a:pPr>
            <a:r>
              <a:rPr lang="en-US" altLang="en-US" sz="2000">
                <a:latin typeface="Tahoma" charset="0"/>
              </a:rPr>
              <a:t>He Converted Entire Baptist Churches To Accept The Ancient Order</a:t>
            </a:r>
          </a:p>
          <a:p>
            <a:pPr>
              <a:lnSpc>
                <a:spcPct val="90000"/>
              </a:lnSpc>
              <a:spcBef>
                <a:spcPct val="20000"/>
              </a:spcBef>
              <a:buFontTx/>
              <a:buChar char="•"/>
            </a:pPr>
            <a:r>
              <a:rPr lang="en-US" altLang="en-US" sz="2000">
                <a:latin typeface="Tahoma" charset="0"/>
              </a:rPr>
              <a:t>Was Called “Raccoon” Because He Once Said</a:t>
            </a:r>
            <a:r>
              <a:rPr lang="en-US" altLang="en-US" sz="2000">
                <a:latin typeface="Tahoma" charset="0"/>
                <a:ea typeface="Tahoma" charset="0"/>
                <a:cs typeface="Tahoma" charset="0"/>
              </a:rPr>
              <a:t>, “I am John Smith, from Stockton’s Valley. In more recent years, I have lived in Wayne, among the rocks and hills of Cumberland. Down there, saltpeter cave abound, and raccoons make their homes. On that wild frontier we never had good schools, nor many books; consequently, I stand before you to-day a man without an education. But, my brethren, even in that ill-favored region, the Lord, in good time, found me. He showed me his wondrous grace, and called me to preach the everlasting Gospel of his Son.” Life of Elder John Smith. p.115</a:t>
            </a:r>
            <a:endParaRPr lang="en-US" altLang="en-US" sz="2000">
              <a:latin typeface="Tahoma" charset="0"/>
            </a:endParaRPr>
          </a:p>
        </p:txBody>
      </p:sp>
      <p:pic>
        <p:nvPicPr>
          <p:cNvPr id="17415" name="Picture 7" descr="http://windpub.com/books/smi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259013" cy="2971800"/>
          </a:xfrm>
          <a:prstGeom prst="rect">
            <a:avLst/>
          </a:prstGeom>
          <a:noFill/>
          <a:extLst>
            <a:ext uri="{909E8E84-426E-40DD-AFC4-6F175D3DCCD1}">
              <a14:hiddenFill xmlns:a14="http://schemas.microsoft.com/office/drawing/2010/main">
                <a:solidFill>
                  <a:srgbClr val="FFFFFF"/>
                </a:solidFill>
              </a14:hiddenFill>
            </a:ext>
          </a:extLst>
        </p:spPr>
      </p:pic>
      <p:sp>
        <p:nvSpPr>
          <p:cNvPr id="17416" name="Oval 8"/>
          <p:cNvSpPr>
            <a:spLocks noChangeArrowheads="1"/>
          </p:cNvSpPr>
          <p:nvPr/>
        </p:nvSpPr>
        <p:spPr bwMode="auto">
          <a:xfrm>
            <a:off x="685800" y="3505200"/>
            <a:ext cx="3810000" cy="6096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0" fill="hold"/>
                                        <p:tgtEl>
                                          <p:spTgt spid="17416"/>
                                        </p:tgtEl>
                                        <p:attrNameLst>
                                          <p:attrName>ppt_w</p:attrName>
                                        </p:attrNameLst>
                                      </p:cBhvr>
                                      <p:tavLst>
                                        <p:tav tm="0" fmla="#ppt_w*sin(2.5*pi*$)">
                                          <p:val>
                                            <p:fltVal val="0"/>
                                          </p:val>
                                        </p:tav>
                                        <p:tav tm="100000">
                                          <p:val>
                                            <p:fltVal val="1"/>
                                          </p:val>
                                        </p:tav>
                                      </p:tavLst>
                                    </p:anim>
                                    <p:anim calcmode="lin" valueType="num">
                                      <p:cBhvr>
                                        <p:cTn id="8" dur="5000" fill="hold"/>
                                        <p:tgtEl>
                                          <p:spTgt spid="174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495800" y="0"/>
            <a:ext cx="4114800" cy="1524000"/>
          </a:xfrm>
        </p:spPr>
        <p:txBody>
          <a:bodyPr/>
          <a:lstStyle/>
          <a:p>
            <a:r>
              <a:rPr lang="en-US" altLang="en-US" sz="3600">
                <a:latin typeface="Tahoma" charset="0"/>
              </a:rPr>
              <a:t>“Raccoon” John Smith</a:t>
            </a:r>
            <a:br>
              <a:rPr lang="en-US" altLang="en-US" sz="3600">
                <a:latin typeface="Tahoma" charset="0"/>
              </a:rPr>
            </a:br>
            <a:r>
              <a:rPr lang="en-US" altLang="en-US" sz="2000">
                <a:latin typeface="Tahoma" charset="0"/>
              </a:rPr>
              <a:t>1784-1868</a:t>
            </a:r>
          </a:p>
        </p:txBody>
      </p:sp>
      <p:sp>
        <p:nvSpPr>
          <p:cNvPr id="18435" name="Text Box 3"/>
          <p:cNvSpPr txBox="1">
            <a:spLocks noChangeArrowheads="1"/>
          </p:cNvSpPr>
          <p:nvPr/>
        </p:nvSpPr>
        <p:spPr bwMode="auto">
          <a:xfrm>
            <a:off x="0" y="4343400"/>
            <a:ext cx="891540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nSpc>
                <a:spcPct val="90000"/>
              </a:lnSpc>
              <a:spcBef>
                <a:spcPct val="20000"/>
              </a:spcBef>
              <a:buFontTx/>
              <a:buChar char="•"/>
            </a:pPr>
            <a:r>
              <a:rPr lang="en-US" altLang="en-US" sz="2000">
                <a:latin typeface="Tahoma" charset="0"/>
                <a:ea typeface="Tahoma" charset="0"/>
                <a:cs typeface="Tahoma" charset="0"/>
              </a:rPr>
              <a:t>In 1827 Baptized 2000 People In Kentucky, Nearly That Many In 1828.</a:t>
            </a:r>
            <a:endParaRPr lang="en-US" altLang="en-US" sz="2000">
              <a:latin typeface="Tahoma" charset="0"/>
              <a:ea typeface="Times New Roman" charset="0"/>
              <a:cs typeface="Times New Roman" charset="0"/>
            </a:endParaRPr>
          </a:p>
          <a:p>
            <a:pPr>
              <a:lnSpc>
                <a:spcPct val="90000"/>
              </a:lnSpc>
              <a:spcBef>
                <a:spcPct val="20000"/>
              </a:spcBef>
              <a:buFontTx/>
              <a:buChar char="•"/>
            </a:pPr>
            <a:r>
              <a:rPr lang="en-US" altLang="en-US" sz="2000">
                <a:latin typeface="Tahoma" charset="0"/>
                <a:ea typeface="Tahoma" charset="0"/>
                <a:cs typeface="Tahoma" charset="0"/>
              </a:rPr>
              <a:t>In January, 1832 When The Stone/Campbell Movement Came Together, It Was Smith, Representing The Disciples, Who Extended The “Right Hand Of Fellowship” With Stone.</a:t>
            </a:r>
            <a:endParaRPr lang="en-US" altLang="en-US" sz="2000">
              <a:latin typeface="Tahoma" charset="0"/>
              <a:ea typeface="Times New Roman" charset="0"/>
              <a:cs typeface="Times New Roman" charset="0"/>
            </a:endParaRPr>
          </a:p>
          <a:p>
            <a:pPr>
              <a:lnSpc>
                <a:spcPct val="90000"/>
              </a:lnSpc>
              <a:spcBef>
                <a:spcPct val="20000"/>
              </a:spcBef>
              <a:buFontTx/>
              <a:buChar char="•"/>
            </a:pPr>
            <a:r>
              <a:rPr lang="en-US" altLang="en-US" sz="2000">
                <a:latin typeface="Tahoma" charset="0"/>
                <a:ea typeface="Tahoma" charset="0"/>
                <a:cs typeface="Tahoma" charset="0"/>
              </a:rPr>
              <a:t>Was Selected To Ride With John Rogers To Go Throughout The Region To Tell Of The Coming Together Of The Stone/Campbell Movement – The Merged Movement Exceeded 10,000 In Kentucky</a:t>
            </a:r>
          </a:p>
        </p:txBody>
      </p:sp>
      <p:pic>
        <p:nvPicPr>
          <p:cNvPr id="18436" name="Picture 4" descr="http://windpub.com/books/smi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22590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27733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800" y="0"/>
            <a:ext cx="8458200" cy="1447800"/>
          </a:xfrm>
        </p:spPr>
        <p:txBody>
          <a:bodyPr/>
          <a:lstStyle/>
          <a:p>
            <a:r>
              <a:rPr lang="en-US" altLang="en-US" sz="3600">
                <a:latin typeface="Tahoma" charset="0"/>
              </a:rPr>
              <a:t>Campbell &amp; Stone Come Together – New Years Day, 1832</a:t>
            </a:r>
          </a:p>
        </p:txBody>
      </p:sp>
      <p:sp>
        <p:nvSpPr>
          <p:cNvPr id="4099" name="Text Box 3"/>
          <p:cNvSpPr txBox="1">
            <a:spLocks noChangeArrowheads="1"/>
          </p:cNvSpPr>
          <p:nvPr/>
        </p:nvSpPr>
        <p:spPr bwMode="auto">
          <a:xfrm>
            <a:off x="381000" y="1981200"/>
            <a:ext cx="4572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Tahoma" charset="0"/>
                <a:ea typeface="Times New Roman" charset="0"/>
                <a:cs typeface="Times New Roman" charset="0"/>
              </a:rPr>
              <a:t>“Let us, then my brethren, be no longer</a:t>
            </a:r>
            <a:r>
              <a:rPr lang="en-US" altLang="en-US" b="1">
                <a:latin typeface="Tahoma" charset="0"/>
                <a:ea typeface="Tahoma" charset="0"/>
                <a:cs typeface="Tahoma" charset="0"/>
              </a:rPr>
              <a:t> Campbellites or Stoneites</a:t>
            </a:r>
            <a:r>
              <a:rPr lang="en-US" altLang="en-US" b="1">
                <a:latin typeface="Tahoma" charset="0"/>
                <a:ea typeface="Times New Roman" charset="0"/>
                <a:cs typeface="Times New Roman" charset="0"/>
              </a:rPr>
              <a:t>,</a:t>
            </a:r>
            <a:r>
              <a:rPr lang="en-US" altLang="en-US" b="1">
                <a:latin typeface="Tahoma" charset="0"/>
                <a:ea typeface="Tahoma" charset="0"/>
                <a:cs typeface="Tahoma" charset="0"/>
              </a:rPr>
              <a:t> New Lights or Old Lights, or any other kind of lights, but let us come to the Bible, and to the Bible alone, as the only book in the world that can give us all the light we need.” </a:t>
            </a:r>
            <a:br>
              <a:rPr lang="en-US" altLang="en-US" b="1">
                <a:latin typeface="Tahoma" charset="0"/>
                <a:ea typeface="Tahoma" charset="0"/>
                <a:cs typeface="Tahoma" charset="0"/>
              </a:rPr>
            </a:br>
            <a:r>
              <a:rPr lang="en-US" altLang="en-US" b="1">
                <a:latin typeface="Tahoma" charset="0"/>
                <a:ea typeface="Tahoma" charset="0"/>
                <a:cs typeface="Tahoma" charset="0"/>
              </a:rPr>
              <a:t>            -Raccoon John Smith</a:t>
            </a:r>
            <a:endParaRPr lang="en-US" altLang="en-US"/>
          </a:p>
        </p:txBody>
      </p:sp>
      <p:pic>
        <p:nvPicPr>
          <p:cNvPr id="4100" name="Picture 4" descr="http://www.therestorationmovement.com/images/CaneRidgeSG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3725863" cy="5097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8600" y="152400"/>
            <a:ext cx="3505200" cy="914400"/>
          </a:xfrm>
        </p:spPr>
        <p:txBody>
          <a:bodyPr/>
          <a:lstStyle/>
          <a:p>
            <a:r>
              <a:rPr lang="en-US" altLang="en-US" sz="4000">
                <a:latin typeface="Tahoma" charset="0"/>
              </a:rPr>
              <a:t>John Rogers </a:t>
            </a:r>
            <a:br>
              <a:rPr lang="en-US" altLang="en-US" sz="4000">
                <a:latin typeface="Tahoma" charset="0"/>
              </a:rPr>
            </a:br>
            <a:r>
              <a:rPr lang="en-US" altLang="en-US" sz="2800">
                <a:latin typeface="Tahoma" charset="0"/>
              </a:rPr>
              <a:t>1800-1867</a:t>
            </a:r>
            <a:endParaRPr lang="en-US" altLang="en-US" sz="4000"/>
          </a:p>
        </p:txBody>
      </p:sp>
      <p:pic>
        <p:nvPicPr>
          <p:cNvPr id="9225" name="Picture 9" descr="http://www.therestorationmovement.com/images/rogersj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1635125" cy="2468563"/>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http://www.therestorationmovement.com/images/Rogersj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990600"/>
            <a:ext cx="2955925" cy="5475288"/>
          </a:xfrm>
          <a:prstGeom prst="rect">
            <a:avLst/>
          </a:prstGeom>
          <a:noFill/>
          <a:extLst>
            <a:ext uri="{909E8E84-426E-40DD-AFC4-6F175D3DCCD1}">
              <a14:hiddenFill xmlns:a14="http://schemas.microsoft.com/office/drawing/2010/main">
                <a:solidFill>
                  <a:srgbClr val="FFFFFF"/>
                </a:solidFill>
              </a14:hiddenFill>
            </a:ext>
          </a:extLst>
        </p:spPr>
      </p:pic>
      <p:sp>
        <p:nvSpPr>
          <p:cNvPr id="9232" name="Rectangle 16"/>
          <p:cNvSpPr>
            <a:spLocks noChangeArrowheads="1"/>
          </p:cNvSpPr>
          <p:nvPr/>
        </p:nvSpPr>
        <p:spPr bwMode="auto">
          <a:xfrm>
            <a:off x="3441700" y="228600"/>
            <a:ext cx="2819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en-US" sz="2000" b="1">
                <a:latin typeface="Tahoma" charset="0"/>
                <a:ea typeface="Tahoma" charset="0"/>
                <a:cs typeface="Tahoma" charset="0"/>
              </a:rPr>
              <a:t>Grave Inscription</a:t>
            </a:r>
          </a:p>
          <a:p>
            <a:pPr algn="ctr"/>
            <a:r>
              <a:rPr lang="en-US" altLang="en-US" sz="2000">
                <a:latin typeface="Tahoma" charset="0"/>
                <a:ea typeface="Tahoma" charset="0"/>
                <a:cs typeface="Tahoma" charset="0"/>
              </a:rPr>
              <a:t>Sacred to the memory of John Rogers After A Faithful Advocacy of the truth as it is in Jesus for 49 years. He fell asleep while engaged In the work at Dover, Mason Co, KY, Jan. 5, 1867 in the 67 year Of his age. His abundant and Successful labors had earned for him the esteem of all the Churches They that turn many to righteousness shall shine as the stars forever &amp; ever.</a:t>
            </a:r>
            <a:endParaRPr lang="en-US" altLang="en-US" sz="2000"/>
          </a:p>
          <a:p>
            <a:pPr algn="ctr" eaLnBrk="0" hangingPunct="0"/>
            <a:endParaRPr lang="en-US" altLang="en-US" sz="2000"/>
          </a:p>
        </p:txBody>
      </p:sp>
      <p:sp>
        <p:nvSpPr>
          <p:cNvPr id="9236" name="Text Box 20"/>
          <p:cNvSpPr txBox="1">
            <a:spLocks noChangeArrowheads="1"/>
          </p:cNvSpPr>
          <p:nvPr/>
        </p:nvSpPr>
        <p:spPr bwMode="auto">
          <a:xfrm>
            <a:off x="228600" y="3733800"/>
            <a:ext cx="3200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7338" indent="-287338">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50000"/>
              </a:spcBef>
              <a:buFontTx/>
              <a:buChar char="•"/>
            </a:pPr>
            <a:r>
              <a:rPr lang="en-US" altLang="en-US" sz="2000">
                <a:latin typeface="Tahoma" charset="0"/>
              </a:rPr>
              <a:t>Represented Christians After 1832 Traveling With Raccoon John Smith</a:t>
            </a:r>
          </a:p>
          <a:p>
            <a:pPr>
              <a:spcBef>
                <a:spcPct val="50000"/>
              </a:spcBef>
              <a:buFontTx/>
              <a:buChar char="•"/>
            </a:pPr>
            <a:r>
              <a:rPr lang="en-US" altLang="en-US" sz="2000">
                <a:latin typeface="Tahoma" charset="0"/>
              </a:rPr>
              <a:t>Minister At Carlisle, Kentucky</a:t>
            </a:r>
          </a:p>
          <a:p>
            <a:pPr>
              <a:spcBef>
                <a:spcPct val="50000"/>
              </a:spcBef>
              <a:buFontTx/>
              <a:buChar char="•"/>
            </a:pPr>
            <a:r>
              <a:rPr lang="en-US" altLang="en-US" sz="2000">
                <a:latin typeface="Tahoma" charset="0"/>
              </a:rPr>
              <a:t>Biographer On The Life Of B.W. Stone</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52400" y="76200"/>
            <a:ext cx="6629400" cy="762000"/>
          </a:xfrm>
        </p:spPr>
        <p:txBody>
          <a:bodyPr/>
          <a:lstStyle/>
          <a:p>
            <a:r>
              <a:rPr lang="en-US" altLang="en-US">
                <a:latin typeface="Tahoma" charset="0"/>
              </a:rPr>
              <a:t>John T. Johnson </a:t>
            </a:r>
            <a:r>
              <a:rPr lang="en-US" altLang="en-US" sz="2800">
                <a:latin typeface="Tahoma" charset="0"/>
              </a:rPr>
              <a:t>1788-1856</a:t>
            </a:r>
          </a:p>
        </p:txBody>
      </p:sp>
      <p:pic>
        <p:nvPicPr>
          <p:cNvPr id="3076" name="Picture 4" descr="http://www.therestorationmovement.com/images/Johnson_John_Telemach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304800"/>
            <a:ext cx="218281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restorationmovement.com/images/johnsonjtgrav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00400"/>
            <a:ext cx="2298700" cy="3409950"/>
          </a:xfrm>
          <a:prstGeom prst="rect">
            <a:avLst/>
          </a:prstGeom>
          <a:noFill/>
          <a:extLst>
            <a:ext uri="{909E8E84-426E-40DD-AFC4-6F175D3DCCD1}">
              <a14:hiddenFill xmlns:a14="http://schemas.microsoft.com/office/drawing/2010/main">
                <a:solidFill>
                  <a:srgbClr val="FFFFFF"/>
                </a:solidFill>
              </a14:hiddenFill>
            </a:ext>
          </a:extLst>
        </p:spPr>
      </p:pic>
      <p:sp>
        <p:nvSpPr>
          <p:cNvPr id="3081" name="Text Box 9"/>
          <p:cNvSpPr txBox="1">
            <a:spLocks noChangeArrowheads="1"/>
          </p:cNvSpPr>
          <p:nvPr/>
        </p:nvSpPr>
        <p:spPr bwMode="auto">
          <a:xfrm>
            <a:off x="304800" y="1143000"/>
            <a:ext cx="60198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30000"/>
              </a:spcBef>
              <a:buFontTx/>
              <a:buChar char="•"/>
            </a:pPr>
            <a:r>
              <a:rPr lang="en-US" altLang="en-US" sz="2000">
                <a:latin typeface="Tahoma" charset="0"/>
              </a:rPr>
              <a:t>Born on November 5, 1788, in Scott County, Ky</a:t>
            </a:r>
          </a:p>
          <a:p>
            <a:pPr>
              <a:spcBef>
                <a:spcPct val="30000"/>
              </a:spcBef>
              <a:buFontTx/>
              <a:buChar char="•"/>
            </a:pPr>
            <a:r>
              <a:rPr lang="en-US" altLang="en-US" sz="2000">
                <a:latin typeface="Tahoma" charset="0"/>
              </a:rPr>
              <a:t>Studied Law With His Brother, Richard M. Johnson, Who Was A Distinguished Politician And Lawyer, And Martin Van Buren’s V.P.</a:t>
            </a:r>
          </a:p>
          <a:p>
            <a:pPr>
              <a:spcBef>
                <a:spcPct val="30000"/>
              </a:spcBef>
              <a:buFontTx/>
              <a:buChar char="•"/>
            </a:pPr>
            <a:r>
              <a:rPr lang="en-US" altLang="en-US" sz="2000">
                <a:latin typeface="Tahoma" charset="0"/>
              </a:rPr>
              <a:t>1811 Married</a:t>
            </a:r>
          </a:p>
          <a:p>
            <a:pPr>
              <a:spcBef>
                <a:spcPct val="30000"/>
              </a:spcBef>
              <a:buFontTx/>
              <a:buChar char="•"/>
            </a:pPr>
            <a:r>
              <a:rPr lang="en-US" altLang="en-US" sz="2000">
                <a:latin typeface="Tahoma" charset="0"/>
              </a:rPr>
              <a:t>1813 he was honored with the place of volunteer aide on the staff of General Wainson at Fort Meigs </a:t>
            </a:r>
          </a:p>
          <a:p>
            <a:pPr>
              <a:spcBef>
                <a:spcPct val="30000"/>
              </a:spcBef>
              <a:buFontTx/>
              <a:buChar char="•"/>
            </a:pPr>
            <a:r>
              <a:rPr lang="en-US" altLang="en-US" sz="2000">
                <a:latin typeface="Tahoma" charset="0"/>
              </a:rPr>
              <a:t>1814 He Began The Practice Of Law And Was Elected To Represent His County (S. Elkhorn) In the State Legislature–Re-Elected A Number Of Times</a:t>
            </a:r>
          </a:p>
          <a:p>
            <a:pPr>
              <a:spcBef>
                <a:spcPct val="30000"/>
              </a:spcBef>
              <a:buFontTx/>
              <a:buChar char="•"/>
            </a:pPr>
            <a:r>
              <a:rPr lang="en-US" altLang="en-US" sz="2000">
                <a:latin typeface="Tahoma" charset="0"/>
              </a:rPr>
              <a:t>1820 He Was Elected To Congress, And Was Re‑Elected In 1822 </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52400" y="304800"/>
            <a:ext cx="6629400" cy="762000"/>
          </a:xfrm>
        </p:spPr>
        <p:txBody>
          <a:bodyPr/>
          <a:lstStyle/>
          <a:p>
            <a:r>
              <a:rPr lang="en-US" altLang="en-US">
                <a:latin typeface="Tahoma" charset="0"/>
              </a:rPr>
              <a:t>John T. Johnson </a:t>
            </a:r>
            <a:r>
              <a:rPr lang="en-US" altLang="en-US" sz="2800">
                <a:latin typeface="Tahoma" charset="0"/>
              </a:rPr>
              <a:t>1788-1856</a:t>
            </a:r>
          </a:p>
        </p:txBody>
      </p:sp>
      <p:pic>
        <p:nvPicPr>
          <p:cNvPr id="15363" name="Picture 3" descr="http://www.therestorationmovement.com/images/Johnson_John_Telemach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304800"/>
            <a:ext cx="218281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therestorationmovement.com/images/johnsonjtgrav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00400"/>
            <a:ext cx="2298700" cy="3409950"/>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304800" y="1504950"/>
            <a:ext cx="60198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30000"/>
              </a:spcBef>
              <a:buFontTx/>
              <a:buChar char="•"/>
            </a:pPr>
            <a:r>
              <a:rPr lang="en-US" altLang="en-US" sz="2000">
                <a:latin typeface="Tahoma" charset="0"/>
              </a:rPr>
              <a:t>1821, At 33, Professed Faith, Baptist Church, Campbell Influence</a:t>
            </a:r>
          </a:p>
          <a:p>
            <a:pPr>
              <a:spcBef>
                <a:spcPct val="30000"/>
              </a:spcBef>
              <a:buFontTx/>
              <a:buChar char="•"/>
            </a:pPr>
            <a:r>
              <a:rPr lang="en-US" altLang="en-US" sz="2000">
                <a:latin typeface="Tahoma" charset="0"/>
              </a:rPr>
              <a:t>1824 Met Barton Stone</a:t>
            </a:r>
          </a:p>
          <a:p>
            <a:pPr>
              <a:spcBef>
                <a:spcPct val="30000"/>
              </a:spcBef>
              <a:buFontTx/>
              <a:buChar char="•"/>
            </a:pPr>
            <a:r>
              <a:rPr lang="en-US" altLang="en-US" sz="2000">
                <a:latin typeface="Tahoma" charset="0"/>
              </a:rPr>
              <a:t>1827 Co-Edited Christian Messenger With B.W. Stone</a:t>
            </a:r>
          </a:p>
          <a:p>
            <a:pPr>
              <a:spcBef>
                <a:spcPct val="30000"/>
              </a:spcBef>
              <a:buFontTx/>
              <a:buChar char="•"/>
            </a:pPr>
            <a:r>
              <a:rPr lang="en-US" altLang="en-US" sz="2000">
                <a:latin typeface="Tahoma" charset="0"/>
              </a:rPr>
              <a:t>1832 Great Part In Organized The Disciples &amp; Christians Into One Movement, Held Purse To Support Rogers &amp; Smith In Their Mission</a:t>
            </a:r>
          </a:p>
          <a:p>
            <a:pPr>
              <a:spcBef>
                <a:spcPct val="30000"/>
              </a:spcBef>
              <a:buFontTx/>
              <a:buChar char="•"/>
            </a:pPr>
            <a:r>
              <a:rPr lang="en-US" altLang="en-US" sz="2000">
                <a:latin typeface="Tahoma" charset="0"/>
                <a:ea typeface="Tahoma" charset="0"/>
                <a:cs typeface="Tahoma" charset="0"/>
              </a:rPr>
              <a:t>1834 Started The Gospel Advocate With B.F. Hall As Co-Editor, Tolbert Fanning Assisted</a:t>
            </a:r>
          </a:p>
          <a:p>
            <a:pPr>
              <a:spcBef>
                <a:spcPct val="30000"/>
              </a:spcBef>
              <a:buFontTx/>
              <a:buChar char="•"/>
            </a:pPr>
            <a:r>
              <a:rPr lang="en-US" altLang="en-US" sz="2000">
                <a:latin typeface="Tahoma" charset="0"/>
                <a:ea typeface="Tahoma" charset="0"/>
                <a:cs typeface="Tahoma" charset="0"/>
              </a:rPr>
              <a:t>1856, While In A Meeting At Lexington, Mo., He Fell Sick Of Pneumonia, And Passed Away,Evening Of December 24th</a:t>
            </a: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5800" y="381000"/>
            <a:ext cx="7772400" cy="1371600"/>
          </a:xfrm>
        </p:spPr>
        <p:txBody>
          <a:bodyPr/>
          <a:lstStyle/>
          <a:p>
            <a:r>
              <a:rPr lang="en-US" altLang="en-US">
                <a:latin typeface="Tahoma" charset="0"/>
              </a:rPr>
              <a:t>Philip Slater Fall</a:t>
            </a:r>
            <a:br>
              <a:rPr lang="en-US" altLang="en-US">
                <a:latin typeface="Tahoma" charset="0"/>
              </a:rPr>
            </a:br>
            <a:r>
              <a:rPr lang="en-US" altLang="en-US" sz="3200">
                <a:latin typeface="Tahoma" charset="0"/>
              </a:rPr>
              <a:t>1798-1890</a:t>
            </a:r>
            <a:endParaRPr lang="en-US" altLang="en-US"/>
          </a:p>
        </p:txBody>
      </p:sp>
      <p:pic>
        <p:nvPicPr>
          <p:cNvPr id="5124" name="Picture 4" descr="http://www.therestorationmovement.com/images/Fallps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2868613" cy="370363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therestorationmovement.com/images/Frankfort_Christian_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26860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herestorationmovement.com/images/Frankfort_Christian_0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76400"/>
            <a:ext cx="3543300" cy="31083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therestorationmovement.com/images/Fall_PS_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953000"/>
            <a:ext cx="2819400" cy="177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Right)">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strips(downRight)">
                                      <p:cBhvr>
                                        <p:cTn id="12" dur="5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strips(downRight)">
                                      <p:cBhvr>
                                        <p:cTn id="17" dur="500"/>
                                        <p:tgtEl>
                                          <p:spTgt spid="5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strips(downRight)">
                                      <p:cBhvr>
                                        <p:cTn id="22" dur="500"/>
                                        <p:tgtEl>
                                          <p:spTgt spid="51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5130"/>
                                        </p:tgtEl>
                                        <p:attrNameLst>
                                          <p:attrName>style.visibility</p:attrName>
                                        </p:attrNameLst>
                                      </p:cBhvr>
                                      <p:to>
                                        <p:strVal val="visible"/>
                                      </p:to>
                                    </p:set>
                                    <p:animEffect transition="in" filter="strips(downRight)">
                                      <p:cBhvr>
                                        <p:cTn id="27"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2135</Words>
  <Application>Microsoft Macintosh PowerPoint</Application>
  <PresentationFormat>On-screen Show (4:3)</PresentationFormat>
  <Paragraphs>170</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Times New Roman</vt:lpstr>
      <vt:lpstr>Tahoma</vt:lpstr>
      <vt:lpstr>Arial</vt:lpstr>
      <vt:lpstr>Default Design</vt:lpstr>
      <vt:lpstr>Microsoft Photo Editor 3.0 Photo</vt:lpstr>
      <vt:lpstr>“Raccoon” John Smith 1784-1868</vt:lpstr>
      <vt:lpstr>“Raccoon” John Smith 1784-1868</vt:lpstr>
      <vt:lpstr>“Raccoon” John Smith 1784-1868</vt:lpstr>
      <vt:lpstr>“Raccoon” John Smith 1784-1868</vt:lpstr>
      <vt:lpstr>Campbell &amp; Stone Come Together – New Years Day, 1832</vt:lpstr>
      <vt:lpstr>John Rogers  1800-1867</vt:lpstr>
      <vt:lpstr>John T. Johnson 1788-1856</vt:lpstr>
      <vt:lpstr>John T. Johnson 1788-1856</vt:lpstr>
      <vt:lpstr>Philip Slater Fall 1798-1890</vt:lpstr>
      <vt:lpstr>Philip Slater Fall 1798-1890</vt:lpstr>
      <vt:lpstr>Philip Slater Fall 1798-1890</vt:lpstr>
      <vt:lpstr>Samuel Rogers 1789-1887</vt:lpstr>
      <vt:lpstr>Tolbert Fanning 1810-1874</vt:lpstr>
      <vt:lpstr>Tolbert Fanning 1810-1874</vt:lpstr>
      <vt:lpstr>Walter Scott 1796-1861</vt:lpstr>
      <vt:lpstr>James T. Barclay 1807-1874</vt:lpstr>
      <vt:lpstr>Robert Richardson 1806-1876</vt:lpstr>
      <vt:lpstr>W.K. Pendleton 1817-1899</vt:lpstr>
      <vt:lpstr>D.S. Burnett 1808-1867</vt:lpstr>
      <vt:lpstr>Isaac Errett 1820-1888</vt:lpstr>
      <vt:lpstr>Isaac Errett 1820-1888</vt:lpstr>
    </vt:vector>
  </TitlesOfParts>
  <Company>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“Raccoon” John Smith 1784-1868</dc:title>
  <dc:creator>Scott Harp</dc:creator>
  <cp:lastModifiedBy>Scott Harp</cp:lastModifiedBy>
  <cp:revision>20</cp:revision>
  <dcterms:created xsi:type="dcterms:W3CDTF">2003-08-20T19:03:57Z</dcterms:created>
  <dcterms:modified xsi:type="dcterms:W3CDTF">2018-01-15T14:11:31Z</dcterms:modified>
</cp:coreProperties>
</file>