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6" r:id="rId11"/>
    <p:sldId id="268" r:id="rId12"/>
    <p:sldId id="269" r:id="rId13"/>
    <p:sldId id="271" r:id="rId14"/>
    <p:sldId id="270" r:id="rId15"/>
    <p:sldId id="267" r:id="rId16"/>
    <p:sldId id="264"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304" autoAdjust="0"/>
  </p:normalViewPr>
  <p:slideViewPr>
    <p:cSldViewPr>
      <p:cViewPr varScale="1">
        <p:scale>
          <a:sx n="70" d="100"/>
          <a:sy n="70" d="100"/>
        </p:scale>
        <p:origin x="1816" y="19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4" Type="http://schemas.openxmlformats.org/officeDocument/2006/relationships/slide" Target="slides/slide11.xml"/><Relationship Id="rId5" Type="http://schemas.openxmlformats.org/officeDocument/2006/relationships/slide" Target="slides/slide12.xml"/><Relationship Id="rId6" Type="http://schemas.openxmlformats.org/officeDocument/2006/relationships/slide" Target="slides/slide13.xml"/><Relationship Id="rId7" Type="http://schemas.openxmlformats.org/officeDocument/2006/relationships/slide" Target="slides/slide14.xml"/><Relationship Id="rId8" Type="http://schemas.openxmlformats.org/officeDocument/2006/relationships/slide" Target="slides/slide15.xml"/><Relationship Id="rId9" Type="http://schemas.openxmlformats.org/officeDocument/2006/relationships/slide" Target="slides/slide16.xml"/><Relationship Id="rId1" Type="http://schemas.openxmlformats.org/officeDocument/2006/relationships/slide" Target="slides/slide7.xml"/><Relationship Id="rId2"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FA9C519-5852-EF46-8172-36239332ADF1}" type="slidenum">
              <a:rPr lang="en-US" altLang="en-US"/>
              <a:pPr/>
              <a:t>‹#›</a:t>
            </a:fld>
            <a:endParaRPr lang="en-US" altLang="en-US"/>
          </a:p>
        </p:txBody>
      </p:sp>
    </p:spTree>
    <p:extLst>
      <p:ext uri="{BB962C8B-B14F-4D97-AF65-F5344CB8AC3E}">
        <p14:creationId xmlns:p14="http://schemas.microsoft.com/office/powerpoint/2010/main" val="365449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E66E70F-9265-2942-B629-F4168F73BE01}" type="slidenum">
              <a:rPr lang="en-US" altLang="en-US"/>
              <a:pPr/>
              <a:t>‹#›</a:t>
            </a:fld>
            <a:endParaRPr lang="en-US" altLang="en-US"/>
          </a:p>
        </p:txBody>
      </p:sp>
    </p:spTree>
    <p:extLst>
      <p:ext uri="{BB962C8B-B14F-4D97-AF65-F5344CB8AC3E}">
        <p14:creationId xmlns:p14="http://schemas.microsoft.com/office/powerpoint/2010/main" val="345970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E5E10B-D1C8-4044-9B6D-A775EAE08EF5}" type="slidenum">
              <a:rPr lang="en-US" altLang="en-US"/>
              <a:pPr/>
              <a:t>‹#›</a:t>
            </a:fld>
            <a:endParaRPr lang="en-US" altLang="en-US"/>
          </a:p>
        </p:txBody>
      </p:sp>
    </p:spTree>
    <p:extLst>
      <p:ext uri="{BB962C8B-B14F-4D97-AF65-F5344CB8AC3E}">
        <p14:creationId xmlns:p14="http://schemas.microsoft.com/office/powerpoint/2010/main" val="1485893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F5121EF9-72FA-954E-97A0-A2BF59B46094}" type="slidenum">
              <a:rPr lang="en-US" altLang="en-US"/>
              <a:pPr/>
              <a:t>‹#›</a:t>
            </a:fld>
            <a:endParaRPr lang="en-US" altLang="en-US"/>
          </a:p>
        </p:txBody>
      </p:sp>
    </p:spTree>
    <p:extLst>
      <p:ext uri="{BB962C8B-B14F-4D97-AF65-F5344CB8AC3E}">
        <p14:creationId xmlns:p14="http://schemas.microsoft.com/office/powerpoint/2010/main" val="32993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DE6E7A-B08E-BD48-82E7-1C1CF7369B46}" type="slidenum">
              <a:rPr lang="en-US" altLang="en-US"/>
              <a:pPr/>
              <a:t>‹#›</a:t>
            </a:fld>
            <a:endParaRPr lang="en-US" altLang="en-US"/>
          </a:p>
        </p:txBody>
      </p:sp>
    </p:spTree>
    <p:extLst>
      <p:ext uri="{BB962C8B-B14F-4D97-AF65-F5344CB8AC3E}">
        <p14:creationId xmlns:p14="http://schemas.microsoft.com/office/powerpoint/2010/main" val="298482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4023604-22CF-1849-BB56-D9A449DDB911}" type="slidenum">
              <a:rPr lang="en-US" altLang="en-US"/>
              <a:pPr/>
              <a:t>‹#›</a:t>
            </a:fld>
            <a:endParaRPr lang="en-US" altLang="en-US"/>
          </a:p>
        </p:txBody>
      </p:sp>
    </p:spTree>
    <p:extLst>
      <p:ext uri="{BB962C8B-B14F-4D97-AF65-F5344CB8AC3E}">
        <p14:creationId xmlns:p14="http://schemas.microsoft.com/office/powerpoint/2010/main" val="7078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CF4A839-DAA6-C84B-B7CB-3BB6782F2BCD}" type="slidenum">
              <a:rPr lang="en-US" altLang="en-US"/>
              <a:pPr/>
              <a:t>‹#›</a:t>
            </a:fld>
            <a:endParaRPr lang="en-US" altLang="en-US"/>
          </a:p>
        </p:txBody>
      </p:sp>
    </p:spTree>
    <p:extLst>
      <p:ext uri="{BB962C8B-B14F-4D97-AF65-F5344CB8AC3E}">
        <p14:creationId xmlns:p14="http://schemas.microsoft.com/office/powerpoint/2010/main" val="3042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C421F69-C843-B04D-92A8-636905E305E6}" type="slidenum">
              <a:rPr lang="en-US" altLang="en-US"/>
              <a:pPr/>
              <a:t>‹#›</a:t>
            </a:fld>
            <a:endParaRPr lang="en-US" altLang="en-US"/>
          </a:p>
        </p:txBody>
      </p:sp>
    </p:spTree>
    <p:extLst>
      <p:ext uri="{BB962C8B-B14F-4D97-AF65-F5344CB8AC3E}">
        <p14:creationId xmlns:p14="http://schemas.microsoft.com/office/powerpoint/2010/main" val="32554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82B8A9EB-1A4D-AD48-9496-4D8DFB782A83}" type="slidenum">
              <a:rPr lang="en-US" altLang="en-US"/>
              <a:pPr/>
              <a:t>‹#›</a:t>
            </a:fld>
            <a:endParaRPr lang="en-US" altLang="en-US"/>
          </a:p>
        </p:txBody>
      </p:sp>
    </p:spTree>
    <p:extLst>
      <p:ext uri="{BB962C8B-B14F-4D97-AF65-F5344CB8AC3E}">
        <p14:creationId xmlns:p14="http://schemas.microsoft.com/office/powerpoint/2010/main" val="185954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5017DBDB-0F6F-AA4C-AC62-EA6853B97C4F}" type="slidenum">
              <a:rPr lang="en-US" altLang="en-US"/>
              <a:pPr/>
              <a:t>‹#›</a:t>
            </a:fld>
            <a:endParaRPr lang="en-US" altLang="en-US"/>
          </a:p>
        </p:txBody>
      </p:sp>
    </p:spTree>
    <p:extLst>
      <p:ext uri="{BB962C8B-B14F-4D97-AF65-F5344CB8AC3E}">
        <p14:creationId xmlns:p14="http://schemas.microsoft.com/office/powerpoint/2010/main" val="1076998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C96CC86-5230-804D-84AF-87BEADE6E350}" type="slidenum">
              <a:rPr lang="en-US" altLang="en-US"/>
              <a:pPr/>
              <a:t>‹#›</a:t>
            </a:fld>
            <a:endParaRPr lang="en-US" altLang="en-US"/>
          </a:p>
        </p:txBody>
      </p:sp>
    </p:spTree>
    <p:extLst>
      <p:ext uri="{BB962C8B-B14F-4D97-AF65-F5344CB8AC3E}">
        <p14:creationId xmlns:p14="http://schemas.microsoft.com/office/powerpoint/2010/main" val="2117309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5E21646-5BB0-0F4B-886A-ADF3ECE2C8AB}" type="slidenum">
              <a:rPr lang="en-US" altLang="en-US"/>
              <a:pPr/>
              <a:t>‹#›</a:t>
            </a:fld>
            <a:endParaRPr lang="en-US" altLang="en-US"/>
          </a:p>
        </p:txBody>
      </p:sp>
    </p:spTree>
    <p:extLst>
      <p:ext uri="{BB962C8B-B14F-4D97-AF65-F5344CB8AC3E}">
        <p14:creationId xmlns:p14="http://schemas.microsoft.com/office/powerpoint/2010/main" val="1825004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766CE13E-74B1-0F44-B507-C1627547BF0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image" Target="../media/image11.png"/><Relationship Id="rId6" Type="http://schemas.openxmlformats.org/officeDocument/2006/relationships/image" Target="../media/image12.jpeg"/><Relationship Id="rId1" Type="http://schemas.openxmlformats.org/officeDocument/2006/relationships/slideLayout" Target="../slideLayouts/slideLayout7.xml"/><Relationship Id="rId2"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85800" y="76200"/>
            <a:ext cx="7772400" cy="762000"/>
          </a:xfrm>
        </p:spPr>
        <p:txBody>
          <a:bodyPr/>
          <a:lstStyle/>
          <a:p>
            <a:r>
              <a:rPr lang="en-US" altLang="en-US">
                <a:latin typeface="Tahoma" charset="0"/>
              </a:rPr>
              <a:t>Growth And Departures</a:t>
            </a:r>
          </a:p>
        </p:txBody>
      </p:sp>
      <p:pic>
        <p:nvPicPr>
          <p:cNvPr id="2052" name="Picture 4" descr="http://www.therestorationmovement.com/images/Bstone2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14400"/>
            <a:ext cx="1874838" cy="301783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838200"/>
            <a:ext cx="184785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057" name="Picture 9" descr="http://www.therestorationmovement.com/images/CaneRidgeSGUnity.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066800"/>
            <a:ext cx="3725863" cy="5097463"/>
          </a:xfrm>
          <a:prstGeom prst="rect">
            <a:avLst/>
          </a:prstGeom>
          <a:noFill/>
          <a:extLst>
            <a:ext uri="{909E8E84-426E-40DD-AFC4-6F175D3DCCD1}">
              <a14:hiddenFill xmlns:a14="http://schemas.microsoft.com/office/drawing/2010/main">
                <a:solidFill>
                  <a:srgbClr val="FFFFFF"/>
                </a:solidFill>
              </a14:hiddenFill>
            </a:ext>
          </a:extLst>
        </p:spPr>
      </p:pic>
      <p:sp>
        <p:nvSpPr>
          <p:cNvPr id="2060" name="AutoShape 12"/>
          <p:cNvSpPr>
            <a:spLocks noChangeArrowheads="1"/>
          </p:cNvSpPr>
          <p:nvPr/>
        </p:nvSpPr>
        <p:spPr bwMode="auto">
          <a:xfrm rot="10800000">
            <a:off x="6748463" y="3752850"/>
            <a:ext cx="1143000" cy="2133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63" name="AutoShape 15"/>
          <p:cNvSpPr>
            <a:spLocks noChangeArrowheads="1"/>
          </p:cNvSpPr>
          <p:nvPr/>
        </p:nvSpPr>
        <p:spPr bwMode="auto">
          <a:xfrm rot="10800000" flipH="1">
            <a:off x="1066800" y="3948113"/>
            <a:ext cx="1143000" cy="2133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64" name="Text Box 16"/>
          <p:cNvSpPr txBox="1">
            <a:spLocks noChangeArrowheads="1"/>
          </p:cNvSpPr>
          <p:nvPr/>
        </p:nvSpPr>
        <p:spPr bwMode="auto">
          <a:xfrm>
            <a:off x="990600" y="61722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a:latin typeface="Tahoma" charset="0"/>
              </a:rPr>
              <a:t>Christians &amp; Disciples Come Together January, 1832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152400"/>
            <a:ext cx="7772400" cy="838200"/>
          </a:xfrm>
        </p:spPr>
        <p:txBody>
          <a:bodyPr/>
          <a:lstStyle/>
          <a:p>
            <a:r>
              <a:rPr lang="en-US" altLang="en-US" sz="4000">
                <a:latin typeface="Tahoma" charset="0"/>
              </a:rPr>
              <a:t>Sand Creek Meeting</a:t>
            </a:r>
          </a:p>
        </p:txBody>
      </p:sp>
      <p:sp>
        <p:nvSpPr>
          <p:cNvPr id="12291" name="Rectangle 3"/>
          <p:cNvSpPr>
            <a:spLocks noGrp="1" noChangeArrowheads="1"/>
          </p:cNvSpPr>
          <p:nvPr>
            <p:ph type="body" idx="1"/>
          </p:nvPr>
        </p:nvSpPr>
        <p:spPr>
          <a:xfrm>
            <a:off x="152400" y="1143000"/>
            <a:ext cx="8839200" cy="5486400"/>
          </a:xfrm>
        </p:spPr>
        <p:txBody>
          <a:bodyPr/>
          <a:lstStyle/>
          <a:p>
            <a:r>
              <a:rPr lang="en-US" altLang="en-US" sz="2800">
                <a:latin typeface="Tahoma" charset="0"/>
              </a:rPr>
              <a:t>August 18, 1889, Shelby County, Illinois</a:t>
            </a:r>
          </a:p>
          <a:p>
            <a:r>
              <a:rPr lang="en-US" altLang="en-US" sz="2800">
                <a:latin typeface="Tahoma" charset="0"/>
              </a:rPr>
              <a:t>An annual gathering place of </a:t>
            </a:r>
            <a:br>
              <a:rPr lang="en-US" altLang="en-US" sz="2800">
                <a:latin typeface="Tahoma" charset="0"/>
              </a:rPr>
            </a:br>
            <a:r>
              <a:rPr lang="en-US" altLang="en-US" sz="2800">
                <a:latin typeface="Tahoma" charset="0"/>
              </a:rPr>
              <a:t>conservative Disciples since 1871</a:t>
            </a:r>
          </a:p>
          <a:p>
            <a:r>
              <a:rPr lang="en-US" altLang="en-US" sz="2800">
                <a:latin typeface="Tahoma" charset="0"/>
              </a:rPr>
              <a:t>Above 6000 in attendance</a:t>
            </a:r>
          </a:p>
          <a:p>
            <a:r>
              <a:rPr lang="en-US" altLang="en-US" sz="2800">
                <a:latin typeface="Tahoma" charset="0"/>
              </a:rPr>
              <a:t>Daniel Sommer (1850-1940) presented the gospel in two speeches</a:t>
            </a:r>
          </a:p>
          <a:p>
            <a:pPr lvl="1"/>
            <a:r>
              <a:rPr lang="en-US" altLang="en-US" sz="2400">
                <a:latin typeface="Tahoma" charset="0"/>
              </a:rPr>
              <a:t>Speech one outlined the differences that took place within the disciples movement</a:t>
            </a:r>
          </a:p>
          <a:p>
            <a:pPr lvl="1"/>
            <a:r>
              <a:rPr lang="en-US" altLang="en-US" sz="2400">
                <a:latin typeface="Tahoma" charset="0"/>
              </a:rPr>
              <a:t>Speech two, in the afternoon, was an evangelistic sermon</a:t>
            </a:r>
          </a:p>
          <a:p>
            <a:pPr lvl="1"/>
            <a:r>
              <a:rPr lang="en-US" altLang="en-US" sz="2400">
                <a:latin typeface="Tahoma" charset="0"/>
              </a:rPr>
              <a:t>A formal signing of a written declaration to separate from liberal Disciples was signed</a:t>
            </a:r>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9300" y="152400"/>
            <a:ext cx="18319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0-#ppt_w/2"/>
                                          </p:val>
                                        </p:tav>
                                        <p:tav tm="100000">
                                          <p:val>
                                            <p:strVal val="#ppt_x"/>
                                          </p:val>
                                        </p:tav>
                                      </p:tavLst>
                                    </p:anim>
                                    <p:anim calcmode="lin" valueType="num">
                                      <p:cBhvr additive="base">
                                        <p:cTn id="8" dur="500" fill="hold"/>
                                        <p:tgtEl>
                                          <p:spTgt spid="122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1" end="1"/>
                                            </p:txEl>
                                          </p:spTgt>
                                        </p:tgtEl>
                                        <p:attrNameLst>
                                          <p:attrName>style.visibility</p:attrName>
                                        </p:attrNameLst>
                                      </p:cBhvr>
                                      <p:to>
                                        <p:strVal val="visible"/>
                                      </p:to>
                                    </p:set>
                                    <p:anim calcmode="lin" valueType="num">
                                      <p:cBhvr additive="base">
                                        <p:cTn id="19"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91">
                                            <p:txEl>
                                              <p:pRg st="2" end="2"/>
                                            </p:txEl>
                                          </p:spTgt>
                                        </p:tgtEl>
                                        <p:attrNameLst>
                                          <p:attrName>style.visibility</p:attrName>
                                        </p:attrNameLst>
                                      </p:cBhvr>
                                      <p:to>
                                        <p:strVal val="visible"/>
                                      </p:to>
                                    </p:set>
                                    <p:anim calcmode="lin" valueType="num">
                                      <p:cBhvr additive="base">
                                        <p:cTn id="25"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291">
                                            <p:txEl>
                                              <p:pRg st="3" end="3"/>
                                            </p:txEl>
                                          </p:spTgt>
                                        </p:tgtEl>
                                        <p:attrNameLst>
                                          <p:attrName>style.visibility</p:attrName>
                                        </p:attrNameLst>
                                      </p:cBhvr>
                                      <p:to>
                                        <p:strVal val="visible"/>
                                      </p:to>
                                    </p:set>
                                    <p:anim calcmode="lin" valueType="num">
                                      <p:cBhvr additive="base">
                                        <p:cTn id="31"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291">
                                            <p:txEl>
                                              <p:pRg st="4" end="4"/>
                                            </p:txEl>
                                          </p:spTgt>
                                        </p:tgtEl>
                                        <p:attrNameLst>
                                          <p:attrName>style.visibility</p:attrName>
                                        </p:attrNameLst>
                                      </p:cBhvr>
                                      <p:to>
                                        <p:strVal val="visible"/>
                                      </p:to>
                                    </p:set>
                                    <p:anim calcmode="lin" valueType="num">
                                      <p:cBhvr additive="base">
                                        <p:cTn id="37"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22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291">
                                            <p:txEl>
                                              <p:pRg st="5" end="5"/>
                                            </p:txEl>
                                          </p:spTgt>
                                        </p:tgtEl>
                                        <p:attrNameLst>
                                          <p:attrName>style.visibility</p:attrName>
                                        </p:attrNameLst>
                                      </p:cBhvr>
                                      <p:to>
                                        <p:strVal val="visible"/>
                                      </p:to>
                                    </p:set>
                                    <p:anim calcmode="lin" valueType="num">
                                      <p:cBhvr additive="base">
                                        <p:cTn id="43" dur="500" fill="hold"/>
                                        <p:tgtEl>
                                          <p:spTgt spid="1229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22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2291">
                                            <p:txEl>
                                              <p:pRg st="6" end="6"/>
                                            </p:txEl>
                                          </p:spTgt>
                                        </p:tgtEl>
                                        <p:attrNameLst>
                                          <p:attrName>style.visibility</p:attrName>
                                        </p:attrNameLst>
                                      </p:cBhvr>
                                      <p:to>
                                        <p:strVal val="visible"/>
                                      </p:to>
                                    </p:set>
                                    <p:anim calcmode="lin" valueType="num">
                                      <p:cBhvr additive="base">
                                        <p:cTn id="49" dur="500" fill="hold"/>
                                        <p:tgtEl>
                                          <p:spTgt spid="12291">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229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457200"/>
            <a:ext cx="7772400" cy="838200"/>
          </a:xfrm>
        </p:spPr>
        <p:txBody>
          <a:bodyPr/>
          <a:lstStyle/>
          <a:p>
            <a:r>
              <a:rPr lang="en-US" altLang="en-US" sz="4000">
                <a:latin typeface="Tahoma" charset="0"/>
              </a:rPr>
              <a:t>Sand Creek Meeting</a:t>
            </a:r>
          </a:p>
        </p:txBody>
      </p:sp>
      <p:sp>
        <p:nvSpPr>
          <p:cNvPr id="14339" name="Rectangle 3"/>
          <p:cNvSpPr>
            <a:spLocks noGrp="1" noChangeArrowheads="1"/>
          </p:cNvSpPr>
          <p:nvPr>
            <p:ph type="body" idx="1"/>
          </p:nvPr>
        </p:nvSpPr>
        <p:spPr>
          <a:xfrm>
            <a:off x="152400" y="1600200"/>
            <a:ext cx="8839200" cy="5257800"/>
          </a:xfrm>
        </p:spPr>
        <p:txBody>
          <a:bodyPr/>
          <a:lstStyle/>
          <a:p>
            <a:pPr>
              <a:lnSpc>
                <a:spcPct val="80000"/>
              </a:lnSpc>
            </a:pPr>
            <a:r>
              <a:rPr lang="en-US" altLang="en-US" sz="2800">
                <a:latin typeface="Tahoma" charset="0"/>
              </a:rPr>
              <a:t>Sommer discussed the intention</a:t>
            </a:r>
            <a:br>
              <a:rPr lang="en-US" altLang="en-US" sz="2800">
                <a:latin typeface="Tahoma" charset="0"/>
              </a:rPr>
            </a:br>
            <a:r>
              <a:rPr lang="en-US" altLang="en-US" sz="2800">
                <a:latin typeface="Tahoma" charset="0"/>
              </a:rPr>
              <a:t>of the “Declaration and Address” of</a:t>
            </a:r>
            <a:br>
              <a:rPr lang="en-US" altLang="en-US" sz="2800">
                <a:latin typeface="Tahoma" charset="0"/>
              </a:rPr>
            </a:br>
            <a:r>
              <a:rPr lang="en-US" altLang="en-US" sz="2800">
                <a:latin typeface="Tahoma" charset="0"/>
              </a:rPr>
              <a:t>September 7, 1809 by T. Campbell</a:t>
            </a:r>
          </a:p>
          <a:p>
            <a:pPr>
              <a:lnSpc>
                <a:spcPct val="80000"/>
              </a:lnSpc>
            </a:pPr>
            <a:r>
              <a:rPr lang="en-US" altLang="en-US" sz="2800">
                <a:latin typeface="Tahoma" charset="0"/>
              </a:rPr>
              <a:t>He reviewed the distinctive position of Disciples between faith and opinion, and between testimony and inference</a:t>
            </a:r>
          </a:p>
          <a:p>
            <a:pPr>
              <a:lnSpc>
                <a:spcPct val="80000"/>
              </a:lnSpc>
            </a:pPr>
            <a:r>
              <a:rPr lang="en-US" altLang="en-US" sz="2800">
                <a:latin typeface="Tahoma" charset="0"/>
              </a:rPr>
              <a:t>He then discussed the effect it had on the Disciples - - Two Different Approaches Since 1832</a:t>
            </a:r>
          </a:p>
          <a:p>
            <a:pPr lvl="1">
              <a:lnSpc>
                <a:spcPct val="80000"/>
              </a:lnSpc>
            </a:pPr>
            <a:r>
              <a:rPr lang="en-US" altLang="en-US" sz="2400">
                <a:latin typeface="Tahoma" charset="0"/>
              </a:rPr>
              <a:t>Men who held that the plea for unity at all costs was paramount</a:t>
            </a:r>
          </a:p>
          <a:p>
            <a:pPr lvl="1">
              <a:lnSpc>
                <a:spcPct val="80000"/>
              </a:lnSpc>
            </a:pPr>
            <a:r>
              <a:rPr lang="en-US" altLang="en-US" sz="2400">
                <a:latin typeface="Tahoma" charset="0"/>
              </a:rPr>
              <a:t>Men who regarded the restoration principle as paramount</a:t>
            </a:r>
          </a:p>
          <a:p>
            <a:pPr>
              <a:lnSpc>
                <a:spcPct val="80000"/>
              </a:lnSpc>
            </a:pPr>
            <a:r>
              <a:rPr lang="en-US" altLang="en-US" sz="2800">
                <a:latin typeface="Tahoma" charset="0"/>
              </a:rPr>
              <a:t>Lastly, a bold charge that the former had abandoned soundness, and through innovation had “produced evils plaguing the brotherhood”</a:t>
            </a:r>
          </a:p>
        </p:txBody>
      </p:sp>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9300" y="152400"/>
            <a:ext cx="18319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0-#ppt_w/2"/>
                                          </p:val>
                                        </p:tav>
                                        <p:tav tm="100000">
                                          <p:val>
                                            <p:strVal val="#ppt_x"/>
                                          </p:val>
                                        </p:tav>
                                      </p:tavLst>
                                    </p:anim>
                                    <p:anim calcmode="lin" valueType="num">
                                      <p:cBhvr additive="base">
                                        <p:cTn id="8"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calcmode="lin" valueType="num">
                                      <p:cBhvr additive="base">
                                        <p:cTn id="13"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1" end="1"/>
                                            </p:txEl>
                                          </p:spTgt>
                                        </p:tgtEl>
                                        <p:attrNameLst>
                                          <p:attrName>style.visibility</p:attrName>
                                        </p:attrNameLst>
                                      </p:cBhvr>
                                      <p:to>
                                        <p:strVal val="visible"/>
                                      </p:to>
                                    </p:set>
                                    <p:anim calcmode="lin" valueType="num">
                                      <p:cBhvr additive="base">
                                        <p:cTn id="19"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2" end="2"/>
                                            </p:txEl>
                                          </p:spTgt>
                                        </p:tgtEl>
                                        <p:attrNameLst>
                                          <p:attrName>style.visibility</p:attrName>
                                        </p:attrNameLst>
                                      </p:cBhvr>
                                      <p:to>
                                        <p:strVal val="visible"/>
                                      </p:to>
                                    </p:set>
                                    <p:anim calcmode="lin" valueType="num">
                                      <p:cBhvr additive="base">
                                        <p:cTn id="25"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39">
                                            <p:txEl>
                                              <p:pRg st="3" end="3"/>
                                            </p:txEl>
                                          </p:spTgt>
                                        </p:tgtEl>
                                        <p:attrNameLst>
                                          <p:attrName>style.visibility</p:attrName>
                                        </p:attrNameLst>
                                      </p:cBhvr>
                                      <p:to>
                                        <p:strVal val="visible"/>
                                      </p:to>
                                    </p:set>
                                    <p:anim calcmode="lin" valueType="num">
                                      <p:cBhvr additive="base">
                                        <p:cTn id="31"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4339">
                                            <p:txEl>
                                              <p:pRg st="4" end="4"/>
                                            </p:txEl>
                                          </p:spTgt>
                                        </p:tgtEl>
                                        <p:attrNameLst>
                                          <p:attrName>style.visibility</p:attrName>
                                        </p:attrNameLst>
                                      </p:cBhvr>
                                      <p:to>
                                        <p:strVal val="visible"/>
                                      </p:to>
                                    </p:set>
                                    <p:anim calcmode="lin" valueType="num">
                                      <p:cBhvr additive="base">
                                        <p:cTn id="37"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43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339">
                                            <p:txEl>
                                              <p:pRg st="5" end="5"/>
                                            </p:txEl>
                                          </p:spTgt>
                                        </p:tgtEl>
                                        <p:attrNameLst>
                                          <p:attrName>style.visibility</p:attrName>
                                        </p:attrNameLst>
                                      </p:cBhvr>
                                      <p:to>
                                        <p:strVal val="visible"/>
                                      </p:to>
                                    </p:set>
                                    <p:anim calcmode="lin" valueType="num">
                                      <p:cBhvr additive="base">
                                        <p:cTn id="43" dur="500" fill="hold"/>
                                        <p:tgtEl>
                                          <p:spTgt spid="14339">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433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228600"/>
            <a:ext cx="7772400" cy="838200"/>
          </a:xfrm>
        </p:spPr>
        <p:txBody>
          <a:bodyPr/>
          <a:lstStyle/>
          <a:p>
            <a:r>
              <a:rPr lang="en-US" altLang="en-US" sz="4000">
                <a:latin typeface="Tahoma" charset="0"/>
              </a:rPr>
              <a:t>Sand Creek Meeting</a:t>
            </a:r>
          </a:p>
        </p:txBody>
      </p:sp>
      <p:sp>
        <p:nvSpPr>
          <p:cNvPr id="15363" name="Rectangle 3"/>
          <p:cNvSpPr>
            <a:spLocks noGrp="1" noChangeArrowheads="1"/>
          </p:cNvSpPr>
          <p:nvPr>
            <p:ph type="body" idx="1"/>
          </p:nvPr>
        </p:nvSpPr>
        <p:spPr>
          <a:xfrm>
            <a:off x="152400" y="1295400"/>
            <a:ext cx="8839200" cy="5257800"/>
          </a:xfrm>
        </p:spPr>
        <p:txBody>
          <a:bodyPr/>
          <a:lstStyle/>
          <a:p>
            <a:r>
              <a:rPr lang="en-US" altLang="en-US" sz="2800">
                <a:latin typeface="Tahoma" charset="0"/>
              </a:rPr>
              <a:t>Sommer Charged — Disciples </a:t>
            </a:r>
            <a:br>
              <a:rPr lang="en-US" altLang="en-US" sz="2800">
                <a:latin typeface="Tahoma" charset="0"/>
              </a:rPr>
            </a:br>
            <a:r>
              <a:rPr lang="en-US" altLang="en-US" sz="2800">
                <a:latin typeface="Tahoma" charset="0"/>
              </a:rPr>
              <a:t>Innovation Included:</a:t>
            </a:r>
          </a:p>
          <a:p>
            <a:pPr lvl="1"/>
            <a:r>
              <a:rPr lang="en-US" altLang="en-US" sz="2400">
                <a:latin typeface="Tahoma" charset="0"/>
              </a:rPr>
              <a:t>One-Man Pastorates</a:t>
            </a:r>
          </a:p>
          <a:p>
            <a:pPr lvl="1"/>
            <a:r>
              <a:rPr lang="en-US" altLang="en-US" sz="2400">
                <a:latin typeface="Tahoma" charset="0"/>
              </a:rPr>
              <a:t>Missionary Societies</a:t>
            </a:r>
          </a:p>
          <a:p>
            <a:pPr lvl="1"/>
            <a:r>
              <a:rPr lang="en-US" altLang="en-US" sz="2400">
                <a:latin typeface="Tahoma" charset="0"/>
              </a:rPr>
              <a:t>Modern Methods of Raising Money</a:t>
            </a:r>
          </a:p>
          <a:p>
            <a:pPr lvl="2"/>
            <a:r>
              <a:rPr lang="en-US" altLang="en-US" sz="2000">
                <a:latin typeface="Tahoma" charset="0"/>
              </a:rPr>
              <a:t>Ladies Festival in one Ohio church to raise money for curtains and carpet for the meetinghouse</a:t>
            </a:r>
          </a:p>
          <a:p>
            <a:pPr lvl="2"/>
            <a:r>
              <a:rPr lang="en-US" altLang="en-US" sz="2000">
                <a:latin typeface="Tahoma" charset="0"/>
              </a:rPr>
              <a:t>Children with “brown jugs on begging expeditions”</a:t>
            </a:r>
          </a:p>
          <a:p>
            <a:pPr lvl="2"/>
            <a:r>
              <a:rPr lang="en-US" altLang="en-US" sz="2000">
                <a:latin typeface="Tahoma" charset="0"/>
              </a:rPr>
              <a:t>Box Suppers and Pound Parties</a:t>
            </a:r>
          </a:p>
          <a:p>
            <a:pPr lvl="1"/>
            <a:r>
              <a:rPr lang="en-US" altLang="en-US" sz="2400">
                <a:latin typeface="Tahoma" charset="0"/>
              </a:rPr>
              <a:t>Instrumental Music In Worship</a:t>
            </a:r>
          </a:p>
          <a:p>
            <a:r>
              <a:rPr lang="en-US" altLang="en-US" sz="2800">
                <a:latin typeface="Tahoma" charset="0"/>
              </a:rPr>
              <a:t>Claimed That Urban Churches Were The Main Culprits In This Departure</a:t>
            </a:r>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9300" y="152400"/>
            <a:ext cx="18319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0-#ppt_w/2"/>
                                          </p:val>
                                        </p:tav>
                                        <p:tav tm="100000">
                                          <p:val>
                                            <p:strVal val="#ppt_x"/>
                                          </p:val>
                                        </p:tav>
                                      </p:tavLst>
                                    </p:anim>
                                    <p:anim calcmode="lin" valueType="num">
                                      <p:cBhvr additive="base">
                                        <p:cTn id="8" dur="5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anim calcmode="lin" valueType="num">
                                      <p:cBhvr additive="base">
                                        <p:cTn id="25"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63">
                                            <p:txEl>
                                              <p:pRg st="3" end="3"/>
                                            </p:txEl>
                                          </p:spTgt>
                                        </p:tgtEl>
                                        <p:attrNameLst>
                                          <p:attrName>style.visibility</p:attrName>
                                        </p:attrNameLst>
                                      </p:cBhvr>
                                      <p:to>
                                        <p:strVal val="visible"/>
                                      </p:to>
                                    </p:set>
                                    <p:anim calcmode="lin" valueType="num">
                                      <p:cBhvr additive="base">
                                        <p:cTn id="31"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363">
                                            <p:txEl>
                                              <p:pRg st="4" end="4"/>
                                            </p:txEl>
                                          </p:spTgt>
                                        </p:tgtEl>
                                        <p:attrNameLst>
                                          <p:attrName>style.visibility</p:attrName>
                                        </p:attrNameLst>
                                      </p:cBhvr>
                                      <p:to>
                                        <p:strVal val="visible"/>
                                      </p:to>
                                    </p:set>
                                    <p:anim calcmode="lin" valueType="num">
                                      <p:cBhvr additive="base">
                                        <p:cTn id="37"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363">
                                            <p:txEl>
                                              <p:pRg st="5" end="5"/>
                                            </p:txEl>
                                          </p:spTgt>
                                        </p:tgtEl>
                                        <p:attrNameLst>
                                          <p:attrName>style.visibility</p:attrName>
                                        </p:attrNameLst>
                                      </p:cBhvr>
                                      <p:to>
                                        <p:strVal val="visible"/>
                                      </p:to>
                                    </p:set>
                                    <p:anim calcmode="lin" valueType="num">
                                      <p:cBhvr additive="base">
                                        <p:cTn id="43" dur="5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53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363">
                                            <p:txEl>
                                              <p:pRg st="6" end="6"/>
                                            </p:txEl>
                                          </p:spTgt>
                                        </p:tgtEl>
                                        <p:attrNameLst>
                                          <p:attrName>style.visibility</p:attrName>
                                        </p:attrNameLst>
                                      </p:cBhvr>
                                      <p:to>
                                        <p:strVal val="visible"/>
                                      </p:to>
                                    </p:set>
                                    <p:anim calcmode="lin" valueType="num">
                                      <p:cBhvr additive="base">
                                        <p:cTn id="49" dur="5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53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363">
                                            <p:txEl>
                                              <p:pRg st="7" end="7"/>
                                            </p:txEl>
                                          </p:spTgt>
                                        </p:tgtEl>
                                        <p:attrNameLst>
                                          <p:attrName>style.visibility</p:attrName>
                                        </p:attrNameLst>
                                      </p:cBhvr>
                                      <p:to>
                                        <p:strVal val="visible"/>
                                      </p:to>
                                    </p:set>
                                    <p:anim calcmode="lin" valueType="num">
                                      <p:cBhvr additive="base">
                                        <p:cTn id="55" dur="500" fill="hold"/>
                                        <p:tgtEl>
                                          <p:spTgt spid="1536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53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363">
                                            <p:txEl>
                                              <p:pRg st="8" end="8"/>
                                            </p:txEl>
                                          </p:spTgt>
                                        </p:tgtEl>
                                        <p:attrNameLst>
                                          <p:attrName>style.visibility</p:attrName>
                                        </p:attrNameLst>
                                      </p:cBhvr>
                                      <p:to>
                                        <p:strVal val="visible"/>
                                      </p:to>
                                    </p:set>
                                    <p:anim calcmode="lin" valueType="num">
                                      <p:cBhvr additive="base">
                                        <p:cTn id="61" dur="500" fill="hold"/>
                                        <p:tgtEl>
                                          <p:spTgt spid="1536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536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895600"/>
            <a:ext cx="2743200" cy="3733800"/>
          </a:xfrm>
        </p:spPr>
        <p:txBody>
          <a:bodyPr/>
          <a:lstStyle/>
          <a:p>
            <a:r>
              <a:rPr lang="en-US" altLang="en-US" sz="4000">
                <a:latin typeface="Tahoma" charset="0"/>
              </a:rPr>
              <a:t>Breakdown Of Movement</a:t>
            </a:r>
          </a:p>
        </p:txBody>
      </p:sp>
      <p:pic>
        <p:nvPicPr>
          <p:cNvPr id="174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09600"/>
            <a:ext cx="18319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aphicFrame>
        <p:nvGraphicFramePr>
          <p:cNvPr id="17507" name="Group 99"/>
          <p:cNvGraphicFramePr>
            <a:graphicFrameLocks noGrp="1"/>
          </p:cNvGraphicFramePr>
          <p:nvPr>
            <p:ph idx="1"/>
          </p:nvPr>
        </p:nvGraphicFramePr>
        <p:xfrm>
          <a:off x="2895600" y="304800"/>
          <a:ext cx="6096000" cy="6096000"/>
        </p:xfrm>
        <a:graphic>
          <a:graphicData uri="http://schemas.openxmlformats.org/drawingml/2006/table">
            <a:tbl>
              <a:tblPr/>
              <a:tblGrid>
                <a:gridCol w="1676400"/>
                <a:gridCol w="1979613"/>
                <a:gridCol w="2439987"/>
              </a:tblGrid>
              <a:tr h="325438">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Class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Conservatives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Liberals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54088">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Religious Authority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Faith/Testimony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Opinion/Inference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55663">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Church Government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Plurality Of Bishops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One-Man Pastorate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57250">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Preaching The Gospel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Through The Church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Through Missionary Society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57250">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Finances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Giving Through Simplicity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Fairs, Festivals &amp; Begging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55663">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Music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Congregational Singing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Instrumental Music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320800">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Character of Members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Poor, pious, simple, humble, peace-loving, honest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charset="0"/>
                        </a:defRPr>
                      </a:lvl1pPr>
                      <a:lvl2pPr>
                        <a:spcBef>
                          <a:spcPct val="20000"/>
                        </a:spcBef>
                        <a:defRPr sz="2400">
                          <a:solidFill>
                            <a:schemeClr val="tx1"/>
                          </a:solidFill>
                          <a:latin typeface="Times New Roman" charset="0"/>
                        </a:defRPr>
                      </a:lvl2pPr>
                      <a:lvl3pPr>
                        <a:spcBef>
                          <a:spcPct val="20000"/>
                        </a:spcBef>
                        <a:defRPr sz="2000">
                          <a:solidFill>
                            <a:schemeClr val="tx1"/>
                          </a:solidFill>
                          <a:latin typeface="Times New Roman" charset="0"/>
                        </a:defRPr>
                      </a:lvl3pPr>
                      <a:lvl4pPr>
                        <a:spcBef>
                          <a:spcPct val="20000"/>
                        </a:spcBef>
                        <a:defRPr>
                          <a:solidFill>
                            <a:schemeClr val="tx1"/>
                          </a:solidFill>
                          <a:latin typeface="Times New Roman" charset="0"/>
                        </a:defRPr>
                      </a:lvl4pPr>
                      <a:lvl5pPr>
                        <a:spcBef>
                          <a:spcPct val="20000"/>
                        </a:spcBef>
                        <a:defRPr>
                          <a:solidFill>
                            <a:schemeClr val="tx1"/>
                          </a:solidFill>
                          <a:latin typeface="Times New Roman" charset="0"/>
                        </a:defRPr>
                      </a:lvl5pPr>
                      <a:lvl6pPr fontAlgn="base">
                        <a:spcBef>
                          <a:spcPct val="20000"/>
                        </a:spcBef>
                        <a:spcAft>
                          <a:spcPct val="0"/>
                        </a:spcAft>
                        <a:defRPr>
                          <a:solidFill>
                            <a:schemeClr val="tx1"/>
                          </a:solidFill>
                          <a:latin typeface="Times New Roman" charset="0"/>
                        </a:defRPr>
                      </a:lvl6pPr>
                      <a:lvl7pPr fontAlgn="base">
                        <a:spcBef>
                          <a:spcPct val="20000"/>
                        </a:spcBef>
                        <a:spcAft>
                          <a:spcPct val="0"/>
                        </a:spcAft>
                        <a:defRPr>
                          <a:solidFill>
                            <a:schemeClr val="tx1"/>
                          </a:solidFill>
                          <a:latin typeface="Times New Roman" charset="0"/>
                        </a:defRPr>
                      </a:lvl7pPr>
                      <a:lvl8pPr fontAlgn="base">
                        <a:spcBef>
                          <a:spcPct val="20000"/>
                        </a:spcBef>
                        <a:spcAft>
                          <a:spcPct val="0"/>
                        </a:spcAft>
                        <a:defRPr>
                          <a:solidFill>
                            <a:schemeClr val="tx1"/>
                          </a:solidFill>
                          <a:latin typeface="Times New Roman" charset="0"/>
                        </a:defRPr>
                      </a:lvl8pPr>
                      <a:lvl9pPr fontAlgn="base">
                        <a:spcBef>
                          <a:spcPct val="20000"/>
                        </a:spcBef>
                        <a:spcAft>
                          <a:spcPct val="0"/>
                        </a:spcAft>
                        <a:defRPr>
                          <a:solidFill>
                            <a:schemeClr val="tx1"/>
                          </a:solidFill>
                          <a:latin typeface="Times New Roman"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charset="0"/>
                        </a:rPr>
                        <a:t>Rich, shameless, arrogant, divisive, “usurpers of other men’s labors”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228600"/>
            <a:ext cx="7162800" cy="1066800"/>
          </a:xfrm>
        </p:spPr>
        <p:txBody>
          <a:bodyPr/>
          <a:lstStyle/>
          <a:p>
            <a:r>
              <a:rPr lang="en-US" altLang="en-US" sz="4000">
                <a:latin typeface="Tahoma" charset="0"/>
              </a:rPr>
              <a:t>Seven Signs The Brought Separation</a:t>
            </a:r>
          </a:p>
        </p:txBody>
      </p:sp>
      <p:sp>
        <p:nvSpPr>
          <p:cNvPr id="16387" name="Rectangle 3"/>
          <p:cNvSpPr>
            <a:spLocks noGrp="1" noChangeArrowheads="1"/>
          </p:cNvSpPr>
          <p:nvPr>
            <p:ph type="body" idx="1"/>
          </p:nvPr>
        </p:nvSpPr>
        <p:spPr>
          <a:xfrm>
            <a:off x="152400" y="1600200"/>
            <a:ext cx="8839200" cy="4953000"/>
          </a:xfrm>
        </p:spPr>
        <p:txBody>
          <a:bodyPr/>
          <a:lstStyle/>
          <a:p>
            <a:r>
              <a:rPr lang="en-US" altLang="en-US">
                <a:latin typeface="Tahoma" charset="0"/>
              </a:rPr>
              <a:t>Tears Shed By Loyal Christians</a:t>
            </a:r>
          </a:p>
          <a:p>
            <a:r>
              <a:rPr lang="en-US" altLang="en-US">
                <a:latin typeface="Tahoma" charset="0"/>
              </a:rPr>
              <a:t>Angry and unchristian words and</a:t>
            </a:r>
            <a:br>
              <a:rPr lang="en-US" altLang="en-US">
                <a:latin typeface="Tahoma" charset="0"/>
              </a:rPr>
            </a:br>
            <a:r>
              <a:rPr lang="en-US" altLang="en-US">
                <a:latin typeface="Tahoma" charset="0"/>
              </a:rPr>
              <a:t>actions from liberals</a:t>
            </a:r>
          </a:p>
          <a:p>
            <a:r>
              <a:rPr lang="en-US" altLang="en-US">
                <a:latin typeface="Tahoma" charset="0"/>
              </a:rPr>
              <a:t>Strifes and alienations</a:t>
            </a:r>
          </a:p>
          <a:p>
            <a:r>
              <a:rPr lang="en-US" altLang="en-US">
                <a:latin typeface="Tahoma" charset="0"/>
              </a:rPr>
              <a:t>Divisions</a:t>
            </a:r>
          </a:p>
          <a:p>
            <a:r>
              <a:rPr lang="en-US" altLang="en-US">
                <a:latin typeface="Tahoma" charset="0"/>
              </a:rPr>
              <a:t>Lost opportunities to save souls</a:t>
            </a:r>
          </a:p>
          <a:p>
            <a:r>
              <a:rPr lang="en-US" altLang="en-US">
                <a:latin typeface="Tahoma" charset="0"/>
              </a:rPr>
              <a:t>Expenditures of time, money and strength</a:t>
            </a:r>
          </a:p>
          <a:p>
            <a:r>
              <a:rPr lang="en-US" altLang="en-US">
                <a:latin typeface="Tahoma" charset="0"/>
              </a:rPr>
              <a:t>Feuds, “heartburning and heartbreaking”</a:t>
            </a:r>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9300" y="152400"/>
            <a:ext cx="18319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0-#ppt_w/2"/>
                                          </p:val>
                                        </p:tav>
                                        <p:tav tm="100000">
                                          <p:val>
                                            <p:strVal val="#ppt_x"/>
                                          </p:val>
                                        </p:tav>
                                      </p:tavLst>
                                    </p:anim>
                                    <p:anim calcmode="lin" valueType="num">
                                      <p:cBhvr additive="base">
                                        <p:cTn id="8" dur="500" fill="hold"/>
                                        <p:tgtEl>
                                          <p:spTgt spid="163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1" end="1"/>
                                            </p:txEl>
                                          </p:spTgt>
                                        </p:tgtEl>
                                        <p:attrNameLst>
                                          <p:attrName>style.visibility</p:attrName>
                                        </p:attrNameLst>
                                      </p:cBhvr>
                                      <p:to>
                                        <p:strVal val="visible"/>
                                      </p:to>
                                    </p:set>
                                    <p:anim calcmode="lin" valueType="num">
                                      <p:cBhvr additive="base">
                                        <p:cTn id="19"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2" end="2"/>
                                            </p:txEl>
                                          </p:spTgt>
                                        </p:tgtEl>
                                        <p:attrNameLst>
                                          <p:attrName>style.visibility</p:attrName>
                                        </p:attrNameLst>
                                      </p:cBhvr>
                                      <p:to>
                                        <p:strVal val="visible"/>
                                      </p:to>
                                    </p:set>
                                    <p:anim calcmode="lin" valueType="num">
                                      <p:cBhvr additive="base">
                                        <p:cTn id="25"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7">
                                            <p:txEl>
                                              <p:pRg st="3" end="3"/>
                                            </p:txEl>
                                          </p:spTgt>
                                        </p:tgtEl>
                                        <p:attrNameLst>
                                          <p:attrName>style.visibility</p:attrName>
                                        </p:attrNameLst>
                                      </p:cBhvr>
                                      <p:to>
                                        <p:strVal val="visible"/>
                                      </p:to>
                                    </p:set>
                                    <p:anim calcmode="lin" valueType="num">
                                      <p:cBhvr additive="base">
                                        <p:cTn id="31"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6387">
                                            <p:txEl>
                                              <p:pRg st="4" end="4"/>
                                            </p:txEl>
                                          </p:spTgt>
                                        </p:tgtEl>
                                        <p:attrNameLst>
                                          <p:attrName>style.visibility</p:attrName>
                                        </p:attrNameLst>
                                      </p:cBhvr>
                                      <p:to>
                                        <p:strVal val="visible"/>
                                      </p:to>
                                    </p:set>
                                    <p:anim calcmode="lin" valueType="num">
                                      <p:cBhvr additive="base">
                                        <p:cTn id="37"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6387">
                                            <p:txEl>
                                              <p:pRg st="5" end="5"/>
                                            </p:txEl>
                                          </p:spTgt>
                                        </p:tgtEl>
                                        <p:attrNameLst>
                                          <p:attrName>style.visibility</p:attrName>
                                        </p:attrNameLst>
                                      </p:cBhvr>
                                      <p:to>
                                        <p:strVal val="visible"/>
                                      </p:to>
                                    </p:set>
                                    <p:anim calcmode="lin" valueType="num">
                                      <p:cBhvr additive="base">
                                        <p:cTn id="43" dur="500" fill="hold"/>
                                        <p:tgtEl>
                                          <p:spTgt spid="1638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63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6387">
                                            <p:txEl>
                                              <p:pRg st="6" end="6"/>
                                            </p:txEl>
                                          </p:spTgt>
                                        </p:tgtEl>
                                        <p:attrNameLst>
                                          <p:attrName>style.visibility</p:attrName>
                                        </p:attrNameLst>
                                      </p:cBhvr>
                                      <p:to>
                                        <p:strVal val="visible"/>
                                      </p:to>
                                    </p:set>
                                    <p:anim calcmode="lin" valueType="num">
                                      <p:cBhvr additive="base">
                                        <p:cTn id="49" dur="500" fill="hold"/>
                                        <p:tgtEl>
                                          <p:spTgt spid="1638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638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152400"/>
            <a:ext cx="7772400" cy="838200"/>
          </a:xfrm>
        </p:spPr>
        <p:txBody>
          <a:bodyPr/>
          <a:lstStyle/>
          <a:p>
            <a:r>
              <a:rPr lang="en-US" altLang="en-US" sz="4000">
                <a:latin typeface="Tahoma" charset="0"/>
              </a:rPr>
              <a:t>After The Civil War</a:t>
            </a:r>
          </a:p>
        </p:txBody>
      </p:sp>
      <p:sp>
        <p:nvSpPr>
          <p:cNvPr id="13315" name="Rectangle 3"/>
          <p:cNvSpPr>
            <a:spLocks noGrp="1" noChangeArrowheads="1"/>
          </p:cNvSpPr>
          <p:nvPr>
            <p:ph type="body" idx="1"/>
          </p:nvPr>
        </p:nvSpPr>
        <p:spPr>
          <a:xfrm>
            <a:off x="152400" y="1143000"/>
            <a:ext cx="8839200" cy="5486400"/>
          </a:xfrm>
        </p:spPr>
        <p:txBody>
          <a:bodyPr/>
          <a:lstStyle/>
          <a:p>
            <a:r>
              <a:rPr lang="en-US" altLang="en-US">
                <a:latin typeface="Tahoma" charset="0"/>
              </a:rPr>
              <a:t>1874 – Tolbert Fanning Dies At Elm Crag, Nashville, Tennessee</a:t>
            </a:r>
          </a:p>
          <a:p>
            <a:r>
              <a:rPr lang="en-US" altLang="en-US">
                <a:latin typeface="Tahoma" charset="0"/>
              </a:rPr>
              <a:t>1884 – Firm Foundation Begins In Austin, Texas, Austin McGary Editor</a:t>
            </a:r>
          </a:p>
          <a:p>
            <a:r>
              <a:rPr lang="en-US" altLang="en-US">
                <a:latin typeface="Tahoma" charset="0"/>
              </a:rPr>
              <a:t>1891 – Nashville Bible School Begins, Later Lipscomb University</a:t>
            </a:r>
          </a:p>
          <a:p>
            <a:r>
              <a:rPr lang="en-US" altLang="en-US">
                <a:latin typeface="Tahoma" charset="0"/>
              </a:rPr>
              <a:t>In The 1906 U.S. Census The Church of Christ And The Christian Church Was Recognized As Different Entities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0-#ppt_w/2"/>
                                          </p:val>
                                        </p:tav>
                                        <p:tav tm="100000">
                                          <p:val>
                                            <p:strVal val="#ppt_x"/>
                                          </p:val>
                                        </p:tav>
                                      </p:tavLst>
                                    </p:anim>
                                    <p:anim calcmode="lin" valueType="num">
                                      <p:cBhvr additive="base">
                                        <p:cTn id="8" dur="500" fill="hold"/>
                                        <p:tgtEl>
                                          <p:spTgt spid="133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 calcmode="lin" valueType="num">
                                      <p:cBhvr additive="base">
                                        <p:cTn id="19"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additive="base">
                                        <p:cTn id="25"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315">
                                            <p:txEl>
                                              <p:pRg st="3" end="3"/>
                                            </p:txEl>
                                          </p:spTgt>
                                        </p:tgtEl>
                                        <p:attrNameLst>
                                          <p:attrName>style.visibility</p:attrName>
                                        </p:attrNameLst>
                                      </p:cBhvr>
                                      <p:to>
                                        <p:strVal val="visible"/>
                                      </p:to>
                                    </p:set>
                                    <p:anim calcmode="lin" valueType="num">
                                      <p:cBhvr additive="base">
                                        <p:cTn id="31"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304800"/>
            <a:ext cx="7772400" cy="1143000"/>
          </a:xfrm>
        </p:spPr>
        <p:txBody>
          <a:bodyPr/>
          <a:lstStyle/>
          <a:p>
            <a:r>
              <a:rPr lang="en-US" altLang="en-US" sz="4000">
                <a:latin typeface="Tahoma" charset="0"/>
              </a:rPr>
              <a:t>Splintering Continues In The </a:t>
            </a:r>
            <a:br>
              <a:rPr lang="en-US" altLang="en-US" sz="4000">
                <a:latin typeface="Tahoma" charset="0"/>
              </a:rPr>
            </a:br>
            <a:r>
              <a:rPr lang="en-US" altLang="en-US" sz="4000">
                <a:latin typeface="Tahoma" charset="0"/>
              </a:rPr>
              <a:t>20</a:t>
            </a:r>
            <a:r>
              <a:rPr lang="en-US" altLang="en-US" sz="4000" baseline="30000">
                <a:latin typeface="Tahoma" charset="0"/>
              </a:rPr>
              <a:t>th</a:t>
            </a:r>
            <a:r>
              <a:rPr lang="en-US" altLang="en-US" sz="4000">
                <a:latin typeface="Tahoma" charset="0"/>
              </a:rPr>
              <a:t> Century</a:t>
            </a:r>
          </a:p>
        </p:txBody>
      </p:sp>
      <p:sp>
        <p:nvSpPr>
          <p:cNvPr id="10243" name="Rectangle 3"/>
          <p:cNvSpPr>
            <a:spLocks noGrp="1" noChangeArrowheads="1"/>
          </p:cNvSpPr>
          <p:nvPr>
            <p:ph type="body" idx="1"/>
          </p:nvPr>
        </p:nvSpPr>
        <p:spPr>
          <a:xfrm>
            <a:off x="381000" y="1600200"/>
            <a:ext cx="8534400" cy="5029200"/>
          </a:xfrm>
        </p:spPr>
        <p:txBody>
          <a:bodyPr/>
          <a:lstStyle/>
          <a:p>
            <a:r>
              <a:rPr lang="en-US" altLang="en-US" sz="2400">
                <a:latin typeface="Tahoma" charset="0"/>
              </a:rPr>
              <a:t>March, 1917 Major Controversy In The College Of The Bible Exists Over The Subject Of Higher Criticism, Leading To A Major Split Among Christians, Enter: The Disciples Of Christ</a:t>
            </a:r>
          </a:p>
          <a:p>
            <a:r>
              <a:rPr lang="en-US" altLang="en-US" sz="2400">
                <a:latin typeface="Tahoma" charset="0"/>
              </a:rPr>
              <a:t>1920s Controversies With R.H. Boll Over Premillennialism</a:t>
            </a:r>
          </a:p>
          <a:p>
            <a:r>
              <a:rPr lang="en-US" altLang="en-US" sz="2400">
                <a:latin typeface="Tahoma" charset="0"/>
              </a:rPr>
              <a:t>1930s &amp; 40s Relative Quietness Due To Economic Depression &amp; War</a:t>
            </a:r>
          </a:p>
          <a:p>
            <a:r>
              <a:rPr lang="en-US" altLang="en-US" sz="2400">
                <a:latin typeface="Tahoma" charset="0"/>
              </a:rPr>
              <a:t>1950s To 1970s Battles Over Support Of Institutions/Sunday School/Located Preachers/Christian Colleges/etc.</a:t>
            </a:r>
          </a:p>
          <a:p>
            <a:r>
              <a:rPr lang="en-US" altLang="en-US" sz="2400">
                <a:latin typeface="Tahoma" charset="0"/>
              </a:rPr>
              <a:t>1980 To Today – The Change Movement – New Hermeneutics/Worship Styles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additive="base">
                                        <p:cTn id="2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3" end="3"/>
                                            </p:txEl>
                                          </p:spTgt>
                                        </p:tgtEl>
                                        <p:attrNameLst>
                                          <p:attrName>style.visibility</p:attrName>
                                        </p:attrNameLst>
                                      </p:cBhvr>
                                      <p:to>
                                        <p:strVal val="visible"/>
                                      </p:to>
                                    </p:set>
                                    <p:anim calcmode="lin" valueType="num">
                                      <p:cBhvr additive="base">
                                        <p:cTn id="3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4" end="4"/>
                                            </p:txEl>
                                          </p:spTgt>
                                        </p:tgtEl>
                                        <p:attrNameLst>
                                          <p:attrName>style.visibility</p:attrName>
                                        </p:attrNameLst>
                                      </p:cBhvr>
                                      <p:to>
                                        <p:strVal val="visible"/>
                                      </p:to>
                                    </p:set>
                                    <p:anim calcmode="lin" valueType="num">
                                      <p:cBhvr additive="base">
                                        <p:cTn id="37"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52400"/>
            <a:ext cx="7772400" cy="533400"/>
          </a:xfrm>
        </p:spPr>
        <p:txBody>
          <a:bodyPr/>
          <a:lstStyle/>
          <a:p>
            <a:r>
              <a:rPr lang="en-US" altLang="en-US">
                <a:latin typeface="Tahoma" charset="0"/>
              </a:rPr>
              <a:t>The Good New Spreads</a:t>
            </a: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9075" y="685800"/>
            <a:ext cx="3413125"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3077" name="Text Box 5"/>
          <p:cNvSpPr txBox="1">
            <a:spLocks noChangeArrowheads="1"/>
          </p:cNvSpPr>
          <p:nvPr/>
        </p:nvSpPr>
        <p:spPr bwMode="auto">
          <a:xfrm>
            <a:off x="304800" y="5594350"/>
            <a:ext cx="8610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a:latin typeface="Tahoma" charset="0"/>
              </a:rPr>
              <a:t>During The Years 1832 &amp; 1833 John Rogers &amp; Raccoon John Smith Were Selected To Travel Throughout The Region To Make People Aware That Union Had Taken Place</a:t>
            </a:r>
          </a:p>
        </p:txBody>
      </p:sp>
      <p:sp>
        <p:nvSpPr>
          <p:cNvPr id="3078" name="Rectangle 6"/>
          <p:cNvSpPr>
            <a:spLocks noChangeArrowheads="1"/>
          </p:cNvSpPr>
          <p:nvPr/>
        </p:nvSpPr>
        <p:spPr bwMode="auto">
          <a:xfrm>
            <a:off x="115888" y="2149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pic>
        <p:nvPicPr>
          <p:cNvPr id="3080" name="Picture 8" descr="http://www.therestorationmovement.com/images/rogersj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914400"/>
            <a:ext cx="1635125" cy="2468563"/>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www.therestorationmovement.com/images/smithj.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914400"/>
            <a:ext cx="1965325" cy="2446338"/>
          </a:xfrm>
          <a:prstGeom prst="rect">
            <a:avLst/>
          </a:prstGeom>
          <a:noFill/>
          <a:extLst>
            <a:ext uri="{909E8E84-426E-40DD-AFC4-6F175D3DCCD1}">
              <a14:hiddenFill xmlns:a14="http://schemas.microsoft.com/office/drawing/2010/main">
                <a:solidFill>
                  <a:srgbClr val="FFFFFF"/>
                </a:solidFill>
              </a14:hiddenFill>
            </a:ext>
          </a:extLst>
        </p:spPr>
      </p:pic>
      <p:sp>
        <p:nvSpPr>
          <p:cNvPr id="3083" name="AutoShape 11"/>
          <p:cNvSpPr>
            <a:spLocks noChangeArrowheads="1"/>
          </p:cNvSpPr>
          <p:nvPr/>
        </p:nvSpPr>
        <p:spPr bwMode="auto">
          <a:xfrm rot="10800000">
            <a:off x="6748463" y="3386138"/>
            <a:ext cx="1143000" cy="2133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84" name="AutoShape 12"/>
          <p:cNvSpPr>
            <a:spLocks noChangeArrowheads="1"/>
          </p:cNvSpPr>
          <p:nvPr/>
        </p:nvSpPr>
        <p:spPr bwMode="auto">
          <a:xfrm rot="10800000" flipH="1">
            <a:off x="1047750" y="3414713"/>
            <a:ext cx="1143000" cy="2133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685800" y="76200"/>
            <a:ext cx="7772400" cy="1143000"/>
          </a:xfrm>
        </p:spPr>
        <p:txBody>
          <a:bodyPr/>
          <a:lstStyle/>
          <a:p>
            <a:r>
              <a:rPr lang="en-US" altLang="en-US">
                <a:latin typeface="Tahoma" charset="0"/>
              </a:rPr>
              <a:t>The Printing Press </a:t>
            </a:r>
            <a:br>
              <a:rPr lang="en-US" altLang="en-US">
                <a:latin typeface="Tahoma" charset="0"/>
              </a:rPr>
            </a:br>
            <a:r>
              <a:rPr lang="en-US" altLang="en-US">
                <a:latin typeface="Tahoma" charset="0"/>
              </a:rPr>
              <a:t>Contributed To Union</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371600"/>
            <a:ext cx="3379788"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100" name="Text Box 4"/>
          <p:cNvSpPr txBox="1">
            <a:spLocks noChangeArrowheads="1"/>
          </p:cNvSpPr>
          <p:nvPr/>
        </p:nvSpPr>
        <p:spPr bwMode="auto">
          <a:xfrm>
            <a:off x="0" y="1447800"/>
            <a:ext cx="51816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altLang="en-US" sz="3200">
                <a:latin typeface="Tahoma" charset="0"/>
              </a:rPr>
              <a:t>B.W. Stone’s </a:t>
            </a:r>
            <a:br>
              <a:rPr lang="en-US" altLang="en-US" sz="3200">
                <a:latin typeface="Tahoma" charset="0"/>
              </a:rPr>
            </a:br>
            <a:r>
              <a:rPr lang="en-US" altLang="en-US" sz="3200" i="1">
                <a:latin typeface="Tahoma" charset="0"/>
              </a:rPr>
              <a:t>Christian Messenger</a:t>
            </a:r>
            <a:r>
              <a:rPr lang="en-US" altLang="en-US" sz="3200">
                <a:latin typeface="Tahoma" charset="0"/>
              </a:rPr>
              <a:t>  &amp; </a:t>
            </a:r>
            <a:br>
              <a:rPr lang="en-US" altLang="en-US" sz="3200">
                <a:latin typeface="Tahoma" charset="0"/>
              </a:rPr>
            </a:br>
            <a:r>
              <a:rPr lang="en-US" altLang="en-US" sz="3200">
                <a:latin typeface="Tahoma" charset="0"/>
              </a:rPr>
              <a:t>A. Campbell’s </a:t>
            </a:r>
            <a:br>
              <a:rPr lang="en-US" altLang="en-US" sz="3200">
                <a:latin typeface="Tahoma" charset="0"/>
              </a:rPr>
            </a:br>
            <a:r>
              <a:rPr lang="en-US" altLang="en-US" sz="3200" i="1">
                <a:latin typeface="Tahoma" charset="0"/>
              </a:rPr>
              <a:t>Millennial Harbinger</a:t>
            </a:r>
            <a:r>
              <a:rPr lang="en-US" altLang="en-US" sz="3200">
                <a:latin typeface="Tahoma" charset="0"/>
              </a:rPr>
              <a:t> Distributed The Message Of Union Among Christians, Later Others Like </a:t>
            </a:r>
            <a:br>
              <a:rPr lang="en-US" altLang="en-US" sz="3200">
                <a:latin typeface="Tahoma" charset="0"/>
              </a:rPr>
            </a:br>
            <a:r>
              <a:rPr lang="en-US" altLang="en-US" sz="3200" i="1">
                <a:latin typeface="Tahoma" charset="0"/>
              </a:rPr>
              <a:t>Firm Foundation</a:t>
            </a:r>
            <a:r>
              <a:rPr lang="en-US" altLang="en-US" sz="3200">
                <a:latin typeface="Tahoma" charset="0"/>
              </a:rPr>
              <a:t> &amp; </a:t>
            </a:r>
            <a:br>
              <a:rPr lang="en-US" altLang="en-US" sz="3200">
                <a:latin typeface="Tahoma" charset="0"/>
              </a:rPr>
            </a:br>
            <a:r>
              <a:rPr lang="en-US" altLang="en-US" sz="3200" i="1">
                <a:latin typeface="Tahoma" charset="0"/>
              </a:rPr>
              <a:t>Gospel Advocate </a:t>
            </a:r>
            <a:r>
              <a:rPr lang="en-US" altLang="en-US" sz="3200">
                <a:latin typeface="Tahoma" charset="0"/>
              </a:rPr>
              <a:t> Continued The Unity Call</a:t>
            </a:r>
            <a:endParaRPr lang="en-US" altLang="en-US" sz="3200" i="1">
              <a:latin typeface="Tahoma"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5800" y="381000"/>
            <a:ext cx="7772400" cy="1143000"/>
          </a:xfrm>
        </p:spPr>
        <p:txBody>
          <a:bodyPr/>
          <a:lstStyle/>
          <a:p>
            <a:r>
              <a:rPr lang="en-US" altLang="en-US">
                <a:latin typeface="Tahoma" charset="0"/>
              </a:rPr>
              <a:t>Some Highlights Over The Next Few Years</a:t>
            </a:r>
          </a:p>
        </p:txBody>
      </p:sp>
      <p:sp>
        <p:nvSpPr>
          <p:cNvPr id="5123" name="Text Box 3"/>
          <p:cNvSpPr txBox="1">
            <a:spLocks noChangeArrowheads="1"/>
          </p:cNvSpPr>
          <p:nvPr/>
        </p:nvSpPr>
        <p:spPr bwMode="auto">
          <a:xfrm>
            <a:off x="381000" y="1752600"/>
            <a:ext cx="7924800"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287338" indent="-287338">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fontAlgn="base">
              <a:spcBef>
                <a:spcPct val="0"/>
              </a:spcBef>
              <a:spcAft>
                <a:spcPct val="0"/>
              </a:spcAft>
              <a:defRPr sz="2400">
                <a:solidFill>
                  <a:schemeClr val="tx1"/>
                </a:solidFill>
                <a:latin typeface="Times New Roman" charset="0"/>
              </a:defRPr>
            </a:lvl6pPr>
            <a:lvl7pPr fontAlgn="base">
              <a:spcBef>
                <a:spcPct val="0"/>
              </a:spcBef>
              <a:spcAft>
                <a:spcPct val="0"/>
              </a:spcAft>
              <a:defRPr sz="2400">
                <a:solidFill>
                  <a:schemeClr val="tx1"/>
                </a:solidFill>
                <a:latin typeface="Times New Roman" charset="0"/>
              </a:defRPr>
            </a:lvl7pPr>
            <a:lvl8pPr fontAlgn="base">
              <a:spcBef>
                <a:spcPct val="0"/>
              </a:spcBef>
              <a:spcAft>
                <a:spcPct val="0"/>
              </a:spcAft>
              <a:defRPr sz="2400">
                <a:solidFill>
                  <a:schemeClr val="tx1"/>
                </a:solidFill>
                <a:latin typeface="Times New Roman" charset="0"/>
              </a:defRPr>
            </a:lvl8pPr>
            <a:lvl9pPr fontAlgn="base">
              <a:spcBef>
                <a:spcPct val="0"/>
              </a:spcBef>
              <a:spcAft>
                <a:spcPct val="0"/>
              </a:spcAft>
              <a:defRPr sz="2400">
                <a:solidFill>
                  <a:schemeClr val="tx1"/>
                </a:solidFill>
                <a:latin typeface="Times New Roman" charset="0"/>
              </a:defRPr>
            </a:lvl9pPr>
          </a:lstStyle>
          <a:p>
            <a:pPr>
              <a:spcBef>
                <a:spcPct val="50000"/>
              </a:spcBef>
              <a:buFontTx/>
              <a:buChar char="•"/>
            </a:pPr>
            <a:r>
              <a:rPr lang="en-US" altLang="en-US" sz="2000">
                <a:latin typeface="Tahoma" charset="0"/>
              </a:rPr>
              <a:t>1835 The “Disciple’s Hymn Book” Is Distributed Bearing The Names Of B.W. Stone, Alexander Campbell, Walter Scott &amp; John T. Johnson</a:t>
            </a:r>
          </a:p>
          <a:p>
            <a:pPr>
              <a:spcBef>
                <a:spcPct val="50000"/>
              </a:spcBef>
              <a:buFontTx/>
              <a:buChar char="•"/>
            </a:pPr>
            <a:r>
              <a:rPr lang="en-US" altLang="en-US" sz="2000">
                <a:latin typeface="Tahoma" charset="0"/>
              </a:rPr>
              <a:t>1836 – Bacon College Begins With Walter Scott As First President, Georgetown, Kentucky</a:t>
            </a:r>
          </a:p>
          <a:p>
            <a:pPr>
              <a:spcBef>
                <a:spcPct val="50000"/>
              </a:spcBef>
              <a:buFontTx/>
              <a:buChar char="•"/>
            </a:pPr>
            <a:r>
              <a:rPr lang="en-US" altLang="en-US" sz="2000">
                <a:latin typeface="Tahoma" charset="0"/>
              </a:rPr>
              <a:t>1841 – Bethany College Begins</a:t>
            </a:r>
          </a:p>
          <a:p>
            <a:pPr>
              <a:spcBef>
                <a:spcPct val="50000"/>
              </a:spcBef>
              <a:buFontTx/>
              <a:buChar char="•"/>
            </a:pPr>
            <a:r>
              <a:rPr lang="en-US" altLang="en-US" sz="2000">
                <a:latin typeface="Tahoma" charset="0"/>
              </a:rPr>
              <a:t>1844 – Nov. 9, B.W. Stone Dies In Hannibal, Missouri, Later Re-Interred At Caneridge, Kentucky, Christian Messenger Ceases Publication</a:t>
            </a:r>
          </a:p>
          <a:p>
            <a:pPr>
              <a:spcBef>
                <a:spcPct val="50000"/>
              </a:spcBef>
              <a:buFontTx/>
              <a:buChar char="•"/>
            </a:pPr>
            <a:r>
              <a:rPr lang="en-US" altLang="en-US" sz="2000">
                <a:latin typeface="Tahoma" charset="0"/>
              </a:rPr>
              <a:t>1845 – January 1, Franklin College, Nashville, Tennessee Begins</a:t>
            </a:r>
          </a:p>
          <a:p>
            <a:pPr>
              <a:spcBef>
                <a:spcPct val="50000"/>
              </a:spcBef>
              <a:buFontTx/>
              <a:buChar char="•"/>
            </a:pPr>
            <a:r>
              <a:rPr lang="en-US" altLang="en-US" sz="2000">
                <a:latin typeface="Tahoma" charset="0"/>
              </a:rPr>
              <a:t>1858 – Bacon College Becomes The University Of Kentucky At Harrodsburg, Kentucky, Moved To Lexington In 1865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0-#ppt_w/2"/>
                                          </p:val>
                                        </p:tav>
                                        <p:tav tm="100000">
                                          <p:val>
                                            <p:strVal val="#ppt_x"/>
                                          </p:val>
                                        </p:tav>
                                      </p:tavLst>
                                    </p:anim>
                                    <p:anim calcmode="lin" valueType="num">
                                      <p:cBhvr additive="base">
                                        <p:cTn id="8" dur="500" fill="hold"/>
                                        <p:tgtEl>
                                          <p:spTgt spid="51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1" end="1"/>
                                            </p:txEl>
                                          </p:spTgt>
                                        </p:tgtEl>
                                        <p:attrNameLst>
                                          <p:attrName>style.visibility</p:attrName>
                                        </p:attrNameLst>
                                      </p:cBhvr>
                                      <p:to>
                                        <p:strVal val="visible"/>
                                      </p:to>
                                    </p:set>
                                    <p:anim calcmode="lin" valueType="num">
                                      <p:cBhvr additive="base">
                                        <p:cTn id="19"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2" end="2"/>
                                            </p:txEl>
                                          </p:spTgt>
                                        </p:tgtEl>
                                        <p:attrNameLst>
                                          <p:attrName>style.visibility</p:attrName>
                                        </p:attrNameLst>
                                      </p:cBhvr>
                                      <p:to>
                                        <p:strVal val="visible"/>
                                      </p:to>
                                    </p:set>
                                    <p:anim calcmode="lin" valueType="num">
                                      <p:cBhvr additive="base">
                                        <p:cTn id="25"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3" end="3"/>
                                            </p:txEl>
                                          </p:spTgt>
                                        </p:tgtEl>
                                        <p:attrNameLst>
                                          <p:attrName>style.visibility</p:attrName>
                                        </p:attrNameLst>
                                      </p:cBhvr>
                                      <p:to>
                                        <p:strVal val="visible"/>
                                      </p:to>
                                    </p:set>
                                    <p:anim calcmode="lin" valueType="num">
                                      <p:cBhvr additive="base">
                                        <p:cTn id="31"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3">
                                            <p:txEl>
                                              <p:pRg st="4" end="4"/>
                                            </p:txEl>
                                          </p:spTgt>
                                        </p:tgtEl>
                                        <p:attrNameLst>
                                          <p:attrName>style.visibility</p:attrName>
                                        </p:attrNameLst>
                                      </p:cBhvr>
                                      <p:to>
                                        <p:strVal val="visible"/>
                                      </p:to>
                                    </p:set>
                                    <p:anim calcmode="lin" valueType="num">
                                      <p:cBhvr additive="base">
                                        <p:cTn id="37"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123">
                                            <p:txEl>
                                              <p:pRg st="5" end="5"/>
                                            </p:txEl>
                                          </p:spTgt>
                                        </p:tgtEl>
                                        <p:attrNameLst>
                                          <p:attrName>style.visibility</p:attrName>
                                        </p:attrNameLst>
                                      </p:cBhvr>
                                      <p:to>
                                        <p:strVal val="visible"/>
                                      </p:to>
                                    </p:set>
                                    <p:anim calcmode="lin" valueType="num">
                                      <p:cBhvr additive="base">
                                        <p:cTn id="43"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1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04800"/>
            <a:ext cx="8229600" cy="1066800"/>
          </a:xfrm>
        </p:spPr>
        <p:txBody>
          <a:bodyPr/>
          <a:lstStyle/>
          <a:p>
            <a:r>
              <a:rPr lang="en-US" altLang="en-US">
                <a:latin typeface="Tahoma" charset="0"/>
              </a:rPr>
              <a:t>Changes Causing Digression</a:t>
            </a:r>
          </a:p>
        </p:txBody>
      </p:sp>
      <p:sp>
        <p:nvSpPr>
          <p:cNvPr id="6148" name="Text Box 4"/>
          <p:cNvSpPr txBox="1">
            <a:spLocks noChangeArrowheads="1"/>
          </p:cNvSpPr>
          <p:nvPr/>
        </p:nvSpPr>
        <p:spPr bwMode="auto">
          <a:xfrm>
            <a:off x="762000" y="1905000"/>
            <a:ext cx="79248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287338" indent="-287338">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fontAlgn="base">
              <a:spcBef>
                <a:spcPct val="0"/>
              </a:spcBef>
              <a:spcAft>
                <a:spcPct val="0"/>
              </a:spcAft>
              <a:defRPr sz="2400">
                <a:solidFill>
                  <a:schemeClr val="tx1"/>
                </a:solidFill>
                <a:latin typeface="Times New Roman" charset="0"/>
              </a:defRPr>
            </a:lvl6pPr>
            <a:lvl7pPr fontAlgn="base">
              <a:spcBef>
                <a:spcPct val="0"/>
              </a:spcBef>
              <a:spcAft>
                <a:spcPct val="0"/>
              </a:spcAft>
              <a:defRPr sz="2400">
                <a:solidFill>
                  <a:schemeClr val="tx1"/>
                </a:solidFill>
                <a:latin typeface="Times New Roman" charset="0"/>
              </a:defRPr>
            </a:lvl7pPr>
            <a:lvl8pPr fontAlgn="base">
              <a:spcBef>
                <a:spcPct val="0"/>
              </a:spcBef>
              <a:spcAft>
                <a:spcPct val="0"/>
              </a:spcAft>
              <a:defRPr sz="2400">
                <a:solidFill>
                  <a:schemeClr val="tx1"/>
                </a:solidFill>
                <a:latin typeface="Times New Roman" charset="0"/>
              </a:defRPr>
            </a:lvl8pPr>
            <a:lvl9pPr fontAlgn="base">
              <a:spcBef>
                <a:spcPct val="0"/>
              </a:spcBef>
              <a:spcAft>
                <a:spcPct val="0"/>
              </a:spcAft>
              <a:defRPr sz="2400">
                <a:solidFill>
                  <a:schemeClr val="tx1"/>
                </a:solidFill>
                <a:latin typeface="Times New Roman" charset="0"/>
              </a:defRPr>
            </a:lvl9pPr>
          </a:lstStyle>
          <a:p>
            <a:pPr>
              <a:spcBef>
                <a:spcPct val="50000"/>
              </a:spcBef>
              <a:buFont typeface="Wingdings" charset="2"/>
              <a:buChar char="Ø"/>
            </a:pPr>
            <a:r>
              <a:rPr lang="en-US" altLang="en-US" sz="3200">
                <a:latin typeface="Tahoma" charset="0"/>
              </a:rPr>
              <a:t>1849 – Development Of The American Christian Missionary Society</a:t>
            </a:r>
          </a:p>
          <a:p>
            <a:pPr>
              <a:spcBef>
                <a:spcPct val="50000"/>
              </a:spcBef>
              <a:buFont typeface="Wingdings" charset="2"/>
              <a:buChar char="Ø"/>
            </a:pPr>
            <a:r>
              <a:rPr lang="en-US" altLang="en-US" sz="3200">
                <a:latin typeface="Tahoma" charset="0"/>
              </a:rPr>
              <a:t>1860 – Introduction Of Instrumental Music At Midway</a:t>
            </a:r>
          </a:p>
          <a:p>
            <a:pPr>
              <a:spcBef>
                <a:spcPct val="50000"/>
              </a:spcBef>
              <a:buFont typeface="Wingdings" charset="2"/>
              <a:buChar char="Ø"/>
            </a:pPr>
            <a:r>
              <a:rPr lang="en-US" altLang="en-US" sz="3200">
                <a:latin typeface="Tahoma" charset="0"/>
              </a:rPr>
              <a:t>The Pastoral System In Congregations</a:t>
            </a:r>
          </a:p>
          <a:p>
            <a:pPr>
              <a:spcBef>
                <a:spcPct val="50000"/>
              </a:spcBef>
              <a:buFont typeface="Wingdings" charset="2"/>
              <a:buChar char="Ø"/>
            </a:pPr>
            <a:r>
              <a:rPr lang="en-US" altLang="en-US" sz="3200">
                <a:latin typeface="Tahoma" charset="0"/>
              </a:rPr>
              <a:t>Alternative Ways Of Raising Money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additive="base">
                                        <p:cTn id="7" dur="500" fill="hold"/>
                                        <p:tgtEl>
                                          <p:spTgt spid="614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additive="base">
                                        <p:cTn id="13" dur="500" fill="hold"/>
                                        <p:tgtEl>
                                          <p:spTgt spid="614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8">
                                            <p:txEl>
                                              <p:pRg st="2" end="2"/>
                                            </p:txEl>
                                          </p:spTgt>
                                        </p:tgtEl>
                                        <p:attrNameLst>
                                          <p:attrName>style.visibility</p:attrName>
                                        </p:attrNameLst>
                                      </p:cBhvr>
                                      <p:to>
                                        <p:strVal val="visible"/>
                                      </p:to>
                                    </p:set>
                                    <p:anim calcmode="lin" valueType="num">
                                      <p:cBhvr additive="base">
                                        <p:cTn id="19" dur="500" fill="hold"/>
                                        <p:tgtEl>
                                          <p:spTgt spid="614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8">
                                            <p:txEl>
                                              <p:pRg st="3" end="3"/>
                                            </p:txEl>
                                          </p:spTgt>
                                        </p:tgtEl>
                                        <p:attrNameLst>
                                          <p:attrName>style.visibility</p:attrName>
                                        </p:attrNameLst>
                                      </p:cBhvr>
                                      <p:to>
                                        <p:strVal val="visible"/>
                                      </p:to>
                                    </p:set>
                                    <p:anim calcmode="lin" valueType="num">
                                      <p:cBhvr additive="base">
                                        <p:cTn id="25" dur="500" fill="hold"/>
                                        <p:tgtEl>
                                          <p:spTgt spid="614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228600" y="76200"/>
            <a:ext cx="8915400" cy="914400"/>
          </a:xfrm>
        </p:spPr>
        <p:txBody>
          <a:bodyPr/>
          <a:lstStyle/>
          <a:p>
            <a:r>
              <a:rPr lang="en-US" altLang="en-US" sz="4000">
                <a:latin typeface="Tahoma" charset="0"/>
              </a:rPr>
              <a:t>The Incident At Midway, Kentucky</a:t>
            </a:r>
          </a:p>
        </p:txBody>
      </p:sp>
      <p:pic>
        <p:nvPicPr>
          <p:cNvPr id="7172" name="Picture 4" descr="http://www.therestorationmovement.com/images/MidwayOriginal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90600"/>
            <a:ext cx="3733800" cy="2740025"/>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http://www.therestorationmovement.com/images/Midway1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810000"/>
            <a:ext cx="4240213" cy="2789238"/>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http://www.therestorationmovement.com/images/Midway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962400"/>
            <a:ext cx="1455738" cy="2133600"/>
          </a:xfrm>
          <a:prstGeom prst="rect">
            <a:avLst/>
          </a:prstGeom>
          <a:noFill/>
          <a:extLst>
            <a:ext uri="{909E8E84-426E-40DD-AFC4-6F175D3DCCD1}">
              <a14:hiddenFill xmlns:a14="http://schemas.microsoft.com/office/drawing/2010/main">
                <a:solidFill>
                  <a:srgbClr val="FFFFFF"/>
                </a:solidFill>
              </a14:hiddenFill>
            </a:ext>
          </a:extLst>
        </p:spPr>
      </p:pic>
      <p:sp>
        <p:nvSpPr>
          <p:cNvPr id="7177" name="Rectangle 9"/>
          <p:cNvSpPr>
            <a:spLocks noChangeArrowheads="1"/>
          </p:cNvSpPr>
          <p:nvPr/>
        </p:nvSpPr>
        <p:spPr bwMode="auto">
          <a:xfrm>
            <a:off x="88900" y="2092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pic>
        <p:nvPicPr>
          <p:cNvPr id="7179" name="Picture 11" descr="http://www.therestorationmovement.com/images/pinkertn.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1066800"/>
            <a:ext cx="1931988" cy="2582863"/>
          </a:xfrm>
          <a:prstGeom prst="rect">
            <a:avLst/>
          </a:prstGeom>
          <a:noFill/>
          <a:extLst>
            <a:ext uri="{909E8E84-426E-40DD-AFC4-6F175D3DCCD1}">
              <a14:hiddenFill xmlns:a14="http://schemas.microsoft.com/office/drawing/2010/main">
                <a:solidFill>
                  <a:srgbClr val="FFFFFF"/>
                </a:solidFill>
              </a14:hiddenFill>
            </a:ext>
          </a:extLst>
        </p:spPr>
      </p:pic>
      <p:sp>
        <p:nvSpPr>
          <p:cNvPr id="7180" name="Rectangle 12"/>
          <p:cNvSpPr>
            <a:spLocks noChangeArrowheads="1"/>
          </p:cNvSpPr>
          <p:nvPr/>
        </p:nvSpPr>
        <p:spPr bwMode="auto">
          <a:xfrm>
            <a:off x="530225" y="314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pic>
        <p:nvPicPr>
          <p:cNvPr id="7182" name="Picture 14" descr="http://www.therestorationmovement.com/images/Pinkerton_01a.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3962400"/>
            <a:ext cx="1439863" cy="2154238"/>
          </a:xfrm>
          <a:prstGeom prst="rect">
            <a:avLst/>
          </a:prstGeom>
          <a:noFill/>
          <a:extLst>
            <a:ext uri="{909E8E84-426E-40DD-AFC4-6F175D3DCCD1}">
              <a14:hiddenFill xmlns:a14="http://schemas.microsoft.com/office/drawing/2010/main">
                <a:solidFill>
                  <a:srgbClr val="FFFFFF"/>
                </a:solidFill>
              </a14:hiddenFill>
            </a:ext>
          </a:extLst>
        </p:spPr>
      </p:pic>
      <p:sp>
        <p:nvSpPr>
          <p:cNvPr id="7183" name="Text Box 15"/>
          <p:cNvSpPr txBox="1">
            <a:spLocks noChangeArrowheads="1"/>
          </p:cNvSpPr>
          <p:nvPr/>
        </p:nvSpPr>
        <p:spPr bwMode="auto">
          <a:xfrm>
            <a:off x="381000" y="6003925"/>
            <a:ext cx="1828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altLang="en-US" sz="2000">
                <a:latin typeface="Tahoma" charset="0"/>
              </a:rPr>
              <a:t>Adam Hibler</a:t>
            </a:r>
            <a:br>
              <a:rPr lang="en-US" altLang="en-US" sz="2000">
                <a:latin typeface="Tahoma" charset="0"/>
              </a:rPr>
            </a:br>
            <a:r>
              <a:rPr lang="en-US" altLang="en-US" sz="2000">
                <a:latin typeface="Tahoma" charset="0"/>
              </a:rPr>
              <a:t>Grave</a:t>
            </a:r>
          </a:p>
        </p:txBody>
      </p:sp>
      <p:sp>
        <p:nvSpPr>
          <p:cNvPr id="7184" name="Text Box 16"/>
          <p:cNvSpPr txBox="1">
            <a:spLocks noChangeArrowheads="1"/>
          </p:cNvSpPr>
          <p:nvPr/>
        </p:nvSpPr>
        <p:spPr bwMode="auto">
          <a:xfrm>
            <a:off x="2438400" y="6019800"/>
            <a:ext cx="1828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altLang="en-US" sz="2000">
                <a:latin typeface="Tahoma" charset="0"/>
              </a:rPr>
              <a:t>L.L. Pinkerton</a:t>
            </a:r>
            <a:br>
              <a:rPr lang="en-US" altLang="en-US" sz="2000">
                <a:latin typeface="Tahoma" charset="0"/>
              </a:rPr>
            </a:br>
            <a:r>
              <a:rPr lang="en-US" altLang="en-US" sz="2000">
                <a:latin typeface="Tahoma" charset="0"/>
              </a:rPr>
              <a:t>Grave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76200"/>
            <a:ext cx="7772400" cy="990600"/>
          </a:xfrm>
        </p:spPr>
        <p:txBody>
          <a:bodyPr/>
          <a:lstStyle/>
          <a:p>
            <a:r>
              <a:rPr lang="en-US" altLang="en-US" sz="4000">
                <a:latin typeface="Tahoma" charset="0"/>
              </a:rPr>
              <a:t>The Church During The Civil War</a:t>
            </a:r>
          </a:p>
        </p:txBody>
      </p:sp>
      <p:sp>
        <p:nvSpPr>
          <p:cNvPr id="8195" name="Rectangle 3"/>
          <p:cNvSpPr>
            <a:spLocks noGrp="1" noChangeArrowheads="1"/>
          </p:cNvSpPr>
          <p:nvPr>
            <p:ph type="body" idx="1"/>
          </p:nvPr>
        </p:nvSpPr>
        <p:spPr>
          <a:xfrm>
            <a:off x="304800" y="990600"/>
            <a:ext cx="8610600" cy="5562600"/>
          </a:xfrm>
        </p:spPr>
        <p:txBody>
          <a:bodyPr/>
          <a:lstStyle/>
          <a:p>
            <a:r>
              <a:rPr lang="en-US" altLang="en-US" sz="2000">
                <a:latin typeface="Tahoma" charset="0"/>
              </a:rPr>
              <a:t>Leading Up To The War Discussion Of The Slavery Issue Was Discussed In Journals</a:t>
            </a:r>
          </a:p>
          <a:p>
            <a:r>
              <a:rPr lang="en-US" altLang="en-US" sz="2000">
                <a:latin typeface="Tahoma" charset="0"/>
              </a:rPr>
              <a:t>Some Like James Shannon In Missouri Were Strong Activists For Slavery</a:t>
            </a:r>
          </a:p>
          <a:p>
            <a:r>
              <a:rPr lang="en-US" altLang="en-US" sz="2000">
                <a:latin typeface="Tahoma" charset="0"/>
              </a:rPr>
              <a:t>Others Like Pardee Butler Of Kansas Was Equally Strong Activist Against Slavery</a:t>
            </a:r>
          </a:p>
          <a:p>
            <a:r>
              <a:rPr lang="en-US" altLang="en-US" sz="2000">
                <a:latin typeface="Tahoma" charset="0"/>
              </a:rPr>
              <a:t>Mississippi Preacher, T.W. Caskey Was Involved In Preparation Of The Document Leading To Secession In That State, 1861</a:t>
            </a:r>
          </a:p>
          <a:p>
            <a:r>
              <a:rPr lang="en-US" altLang="en-US" sz="2000">
                <a:latin typeface="Tahoma" charset="0"/>
              </a:rPr>
              <a:t>During War Many Lost Their Faith</a:t>
            </a:r>
          </a:p>
          <a:p>
            <a:r>
              <a:rPr lang="en-US" altLang="en-US" sz="2000">
                <a:latin typeface="Tahoma" charset="0"/>
              </a:rPr>
              <a:t>Many Enlisted In The Military, Preachers Became Chaplains</a:t>
            </a:r>
          </a:p>
          <a:p>
            <a:pPr lvl="1"/>
            <a:r>
              <a:rPr lang="en-US" altLang="en-US" sz="1800">
                <a:latin typeface="Tahoma" charset="0"/>
              </a:rPr>
              <a:t>Fanning Visited Atlanta. Dr. A.G. Thomas, A Preacher, Wore A Feather In His Hat And A Glittering Sword In His Right Hand. Fanning Said He Doubted If Thomas Would Be Able To Hold The Word Of Georgia In One Hand And The Sword Of The Spirit In The Other – GA Vol VII, No. 2, Feb. 1861 p.39</a:t>
            </a:r>
          </a:p>
          <a:p>
            <a:pPr lvl="1"/>
            <a:r>
              <a:rPr lang="en-US" altLang="en-US" sz="1800">
                <a:latin typeface="Tahoma" charset="0"/>
              </a:rPr>
              <a:t>W.H. Hopson Resigned His Post At Main Street Church Of Christ Lexington, Kentucky Because Of His Disposition Toward The South. J.W. McGarvey Took His Place, 1862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 calcmode="lin" valueType="num">
                                      <p:cBhvr additive="base">
                                        <p:cTn id="19"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additive="base">
                                        <p:cTn id="25"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5">
                                            <p:txEl>
                                              <p:pRg st="3" end="3"/>
                                            </p:txEl>
                                          </p:spTgt>
                                        </p:tgtEl>
                                        <p:attrNameLst>
                                          <p:attrName>style.visibility</p:attrName>
                                        </p:attrNameLst>
                                      </p:cBhvr>
                                      <p:to>
                                        <p:strVal val="visible"/>
                                      </p:to>
                                    </p:set>
                                    <p:anim calcmode="lin" valueType="num">
                                      <p:cBhvr additive="base">
                                        <p:cTn id="31"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5">
                                            <p:txEl>
                                              <p:pRg st="4" end="4"/>
                                            </p:txEl>
                                          </p:spTgt>
                                        </p:tgtEl>
                                        <p:attrNameLst>
                                          <p:attrName>style.visibility</p:attrName>
                                        </p:attrNameLst>
                                      </p:cBhvr>
                                      <p:to>
                                        <p:strVal val="visible"/>
                                      </p:to>
                                    </p:set>
                                    <p:anim calcmode="lin" valueType="num">
                                      <p:cBhvr additive="base">
                                        <p:cTn id="37"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195">
                                            <p:txEl>
                                              <p:pRg st="5" end="5"/>
                                            </p:txEl>
                                          </p:spTgt>
                                        </p:tgtEl>
                                        <p:attrNameLst>
                                          <p:attrName>style.visibility</p:attrName>
                                        </p:attrNameLst>
                                      </p:cBhvr>
                                      <p:to>
                                        <p:strVal val="visible"/>
                                      </p:to>
                                    </p:set>
                                    <p:anim calcmode="lin" valueType="num">
                                      <p:cBhvr additive="base">
                                        <p:cTn id="43" dur="500" fill="hold"/>
                                        <p:tgtEl>
                                          <p:spTgt spid="819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 calcmode="lin" valueType="num">
                                      <p:cBhvr additive="base">
                                        <p:cTn id="49" dur="500" fill="hold"/>
                                        <p:tgtEl>
                                          <p:spTgt spid="8195">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1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195">
                                            <p:txEl>
                                              <p:pRg st="7" end="7"/>
                                            </p:txEl>
                                          </p:spTgt>
                                        </p:tgtEl>
                                        <p:attrNameLst>
                                          <p:attrName>style.visibility</p:attrName>
                                        </p:attrNameLst>
                                      </p:cBhvr>
                                      <p:to>
                                        <p:strVal val="visible"/>
                                      </p:to>
                                    </p:set>
                                    <p:anim calcmode="lin" valueType="num">
                                      <p:cBhvr additive="base">
                                        <p:cTn id="55"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19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990600"/>
          </a:xfrm>
        </p:spPr>
        <p:txBody>
          <a:bodyPr/>
          <a:lstStyle/>
          <a:p>
            <a:r>
              <a:rPr lang="en-US" altLang="en-US" sz="4000">
                <a:latin typeface="Tahoma" charset="0"/>
              </a:rPr>
              <a:t>The Church During The Civil War</a:t>
            </a:r>
          </a:p>
        </p:txBody>
      </p:sp>
      <p:sp>
        <p:nvSpPr>
          <p:cNvPr id="11267" name="Rectangle 3"/>
          <p:cNvSpPr>
            <a:spLocks noGrp="1" noChangeArrowheads="1"/>
          </p:cNvSpPr>
          <p:nvPr>
            <p:ph type="body" idx="1"/>
          </p:nvPr>
        </p:nvSpPr>
        <p:spPr>
          <a:xfrm>
            <a:off x="304800" y="990600"/>
            <a:ext cx="8610600" cy="5562600"/>
          </a:xfrm>
        </p:spPr>
        <p:txBody>
          <a:bodyPr/>
          <a:lstStyle/>
          <a:p>
            <a:pPr lvl="1"/>
            <a:r>
              <a:rPr lang="en-US" altLang="en-US" sz="1800">
                <a:latin typeface="Tahoma" charset="0"/>
              </a:rPr>
              <a:t>250 Boys From Hiram College Joined The Union Forces</a:t>
            </a:r>
          </a:p>
          <a:p>
            <a:pPr lvl="1"/>
            <a:r>
              <a:rPr lang="en-US" altLang="en-US" sz="1800">
                <a:latin typeface="Tahoma" charset="0"/>
              </a:rPr>
              <a:t>James A Garfield Was A Union Acquiring Rank Of Brigadier-General</a:t>
            </a:r>
          </a:p>
          <a:p>
            <a:pPr lvl="1"/>
            <a:r>
              <a:rPr lang="en-US" altLang="en-US" sz="1800">
                <a:latin typeface="Tahoma" charset="0"/>
              </a:rPr>
              <a:t>T.B. Larimore Served With The Southern Forces</a:t>
            </a:r>
          </a:p>
          <a:p>
            <a:pPr lvl="1"/>
            <a:r>
              <a:rPr lang="en-US" altLang="en-US" sz="1800">
                <a:latin typeface="Tahoma" charset="0"/>
              </a:rPr>
              <a:t>B.F. Hall Was Chaplain With The Texas Rangers</a:t>
            </a:r>
          </a:p>
          <a:p>
            <a:r>
              <a:rPr lang="en-US" altLang="en-US" sz="2000">
                <a:latin typeface="Tahoma" charset="0"/>
              </a:rPr>
              <a:t>Colleges &amp; Publications Sought To Ignore The War Refusing Anti-War Articles To Be Printed</a:t>
            </a:r>
          </a:p>
          <a:p>
            <a:pPr lvl="1"/>
            <a:r>
              <a:rPr lang="en-US" altLang="en-US" sz="1800">
                <a:latin typeface="Tahoma" charset="0"/>
              </a:rPr>
              <a:t>W.D. Carnes Sought To Keep It Out Of Franklin College, But When War Was Began The Entire Student Body Left, Joining The South</a:t>
            </a:r>
          </a:p>
          <a:p>
            <a:pPr lvl="1"/>
            <a:r>
              <a:rPr lang="en-US" altLang="en-US" sz="1800">
                <a:latin typeface="Tahoma" charset="0"/>
              </a:rPr>
              <a:t>1860, Fall Arkansas College Began At Fayetteville, William Baxter President, Battles At Pea Ridge And Prairie Grove Was Fought Nearby. School Burned</a:t>
            </a:r>
          </a:p>
          <a:p>
            <a:r>
              <a:rPr lang="en-US" altLang="en-US" sz="2000">
                <a:latin typeface="Tahoma" charset="0"/>
              </a:rPr>
              <a:t>Preachers Avoided It In Their Preaching</a:t>
            </a:r>
          </a:p>
          <a:p>
            <a:r>
              <a:rPr lang="en-US" altLang="en-US" sz="2000">
                <a:latin typeface="Tahoma" charset="0"/>
              </a:rPr>
              <a:t>Many Journals Ceased Publication For Economic Reasons</a:t>
            </a:r>
          </a:p>
          <a:p>
            <a:r>
              <a:rPr lang="en-US" altLang="en-US" sz="2000">
                <a:latin typeface="Tahoma" charset="0"/>
              </a:rPr>
              <a:t>Biggest Wedge Was When The Missionary Society Condemned The South, Southern Brethren Were Appalled, 1862</a:t>
            </a:r>
          </a:p>
          <a:p>
            <a:r>
              <a:rPr lang="en-US" altLang="en-US" sz="2000">
                <a:latin typeface="Tahoma" charset="0"/>
              </a:rPr>
              <a:t>Officially The Churches Of Christ Was The Only Church In The US Not To Split During The Civil War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0-#ppt_w/2"/>
                                          </p:val>
                                        </p:tav>
                                        <p:tav tm="100000">
                                          <p:val>
                                            <p:strVal val="#ppt_x"/>
                                          </p:val>
                                        </p:tav>
                                      </p:tavLst>
                                    </p:anim>
                                    <p:anim calcmode="lin" valueType="num">
                                      <p:cBhvr additive="base">
                                        <p:cTn id="8"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 calcmode="lin" valueType="num">
                                      <p:cBhvr additive="base">
                                        <p:cTn id="25"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7">
                                            <p:txEl>
                                              <p:pRg st="3" end="3"/>
                                            </p:txEl>
                                          </p:spTgt>
                                        </p:tgtEl>
                                        <p:attrNameLst>
                                          <p:attrName>style.visibility</p:attrName>
                                        </p:attrNameLst>
                                      </p:cBhvr>
                                      <p:to>
                                        <p:strVal val="visible"/>
                                      </p:to>
                                    </p:set>
                                    <p:anim calcmode="lin" valueType="num">
                                      <p:cBhvr additive="base">
                                        <p:cTn id="3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267">
                                            <p:txEl>
                                              <p:pRg st="4" end="4"/>
                                            </p:txEl>
                                          </p:spTgt>
                                        </p:tgtEl>
                                        <p:attrNameLst>
                                          <p:attrName>style.visibility</p:attrName>
                                        </p:attrNameLst>
                                      </p:cBhvr>
                                      <p:to>
                                        <p:strVal val="visible"/>
                                      </p:to>
                                    </p:set>
                                    <p:anim calcmode="lin" valueType="num">
                                      <p:cBhvr additive="base">
                                        <p:cTn id="37"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5" end="5"/>
                                            </p:txEl>
                                          </p:spTgt>
                                        </p:tgtEl>
                                        <p:attrNameLst>
                                          <p:attrName>style.visibility</p:attrName>
                                        </p:attrNameLst>
                                      </p:cBhvr>
                                      <p:to>
                                        <p:strVal val="visible"/>
                                      </p:to>
                                    </p:set>
                                    <p:anim calcmode="lin" valueType="num">
                                      <p:cBhvr additive="base">
                                        <p:cTn id="43"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267">
                                            <p:txEl>
                                              <p:pRg st="6" end="6"/>
                                            </p:txEl>
                                          </p:spTgt>
                                        </p:tgtEl>
                                        <p:attrNameLst>
                                          <p:attrName>style.visibility</p:attrName>
                                        </p:attrNameLst>
                                      </p:cBhvr>
                                      <p:to>
                                        <p:strVal val="visible"/>
                                      </p:to>
                                    </p:set>
                                    <p:anim calcmode="lin" valueType="num">
                                      <p:cBhvr additive="base">
                                        <p:cTn id="49"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126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267">
                                            <p:txEl>
                                              <p:pRg st="7" end="7"/>
                                            </p:txEl>
                                          </p:spTgt>
                                        </p:tgtEl>
                                        <p:attrNameLst>
                                          <p:attrName>style.visibility</p:attrName>
                                        </p:attrNameLst>
                                      </p:cBhvr>
                                      <p:to>
                                        <p:strVal val="visible"/>
                                      </p:to>
                                    </p:set>
                                    <p:anim calcmode="lin" valueType="num">
                                      <p:cBhvr additive="base">
                                        <p:cTn id="55"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1267">
                                            <p:txEl>
                                              <p:pRg st="8" end="8"/>
                                            </p:txEl>
                                          </p:spTgt>
                                        </p:tgtEl>
                                        <p:attrNameLst>
                                          <p:attrName>style.visibility</p:attrName>
                                        </p:attrNameLst>
                                      </p:cBhvr>
                                      <p:to>
                                        <p:strVal val="visible"/>
                                      </p:to>
                                    </p:set>
                                    <p:anim calcmode="lin" valueType="num">
                                      <p:cBhvr additive="base">
                                        <p:cTn id="61"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126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1267">
                                            <p:txEl>
                                              <p:pRg st="9" end="9"/>
                                            </p:txEl>
                                          </p:spTgt>
                                        </p:tgtEl>
                                        <p:attrNameLst>
                                          <p:attrName>style.visibility</p:attrName>
                                        </p:attrNameLst>
                                      </p:cBhvr>
                                      <p:to>
                                        <p:strVal val="visible"/>
                                      </p:to>
                                    </p:set>
                                    <p:anim calcmode="lin" valueType="num">
                                      <p:cBhvr additive="base">
                                        <p:cTn id="67"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126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1267">
                                            <p:txEl>
                                              <p:pRg st="10" end="10"/>
                                            </p:txEl>
                                          </p:spTgt>
                                        </p:tgtEl>
                                        <p:attrNameLst>
                                          <p:attrName>style.visibility</p:attrName>
                                        </p:attrNameLst>
                                      </p:cBhvr>
                                      <p:to>
                                        <p:strVal val="visible"/>
                                      </p:to>
                                    </p:set>
                                    <p:anim calcmode="lin" valueType="num">
                                      <p:cBhvr additive="base">
                                        <p:cTn id="73" dur="500" fill="hold"/>
                                        <p:tgtEl>
                                          <p:spTgt spid="11267">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126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772400" cy="838200"/>
          </a:xfrm>
        </p:spPr>
        <p:txBody>
          <a:bodyPr/>
          <a:lstStyle/>
          <a:p>
            <a:r>
              <a:rPr lang="en-US" altLang="en-US" sz="4000">
                <a:latin typeface="Tahoma" charset="0"/>
              </a:rPr>
              <a:t>After The Civil War</a:t>
            </a:r>
          </a:p>
        </p:txBody>
      </p:sp>
      <p:sp>
        <p:nvSpPr>
          <p:cNvPr id="9219" name="Rectangle 3"/>
          <p:cNvSpPr>
            <a:spLocks noGrp="1" noChangeArrowheads="1"/>
          </p:cNvSpPr>
          <p:nvPr>
            <p:ph type="body" idx="1"/>
          </p:nvPr>
        </p:nvSpPr>
        <p:spPr>
          <a:xfrm>
            <a:off x="152400" y="1143000"/>
            <a:ext cx="8839200" cy="5486400"/>
          </a:xfrm>
        </p:spPr>
        <p:txBody>
          <a:bodyPr/>
          <a:lstStyle/>
          <a:p>
            <a:r>
              <a:rPr lang="en-US" altLang="en-US" sz="2400">
                <a:latin typeface="Tahoma" charset="0"/>
              </a:rPr>
              <a:t>Many Issues That Were Before The War Started Up Again</a:t>
            </a:r>
          </a:p>
          <a:p>
            <a:pPr lvl="1"/>
            <a:r>
              <a:rPr lang="en-US" altLang="en-US" sz="2000">
                <a:latin typeface="Tahoma" charset="0"/>
              </a:rPr>
              <a:t>ACMS &amp; The Instrument Of Music In Worship – Next 40 Years Takes Its Toll</a:t>
            </a:r>
          </a:p>
          <a:p>
            <a:pPr lvl="1"/>
            <a:r>
              <a:rPr lang="en-US" altLang="en-US" sz="2000">
                <a:latin typeface="Tahoma" charset="0"/>
              </a:rPr>
              <a:t>Can Christians Fight In War Or Participate In Governmental Activities – e.g. President Garfield</a:t>
            </a:r>
          </a:p>
          <a:p>
            <a:r>
              <a:rPr lang="en-US" altLang="en-US" sz="2400">
                <a:latin typeface="Tahoma" charset="0"/>
              </a:rPr>
              <a:t>Alexander Campbell Dies March 4, 1866</a:t>
            </a:r>
          </a:p>
          <a:p>
            <a:r>
              <a:rPr lang="en-US" altLang="en-US" sz="2400">
                <a:latin typeface="Tahoma" charset="0"/>
              </a:rPr>
              <a:t>1866 Christian Standard Begins With Isaac Errett As Editor – Devoted To A More Progressive Approach To Christianity</a:t>
            </a:r>
          </a:p>
          <a:p>
            <a:r>
              <a:rPr lang="en-US" altLang="en-US" sz="2400">
                <a:latin typeface="Tahoma" charset="0"/>
              </a:rPr>
              <a:t>1866 The Gospel Advocate Restarts With Tolbert Fanning And A Young David Lipscomb As Co-Editors</a:t>
            </a:r>
          </a:p>
          <a:p>
            <a:r>
              <a:rPr lang="en-US" altLang="en-US" sz="2400">
                <a:latin typeface="Tahoma" charset="0"/>
              </a:rPr>
              <a:t>1869 Henderson, Tennessee, Henderson Male &amp; Female Institute Begins, Root School Out Of Which Would Later Come Freed-Hardeman University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 calcmode="lin" valueType="num">
                                      <p:cBhvr additive="base">
                                        <p:cTn id="31"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219">
                                            <p:txEl>
                                              <p:pRg st="4" end="4"/>
                                            </p:txEl>
                                          </p:spTgt>
                                        </p:tgtEl>
                                        <p:attrNameLst>
                                          <p:attrName>style.visibility</p:attrName>
                                        </p:attrNameLst>
                                      </p:cBhvr>
                                      <p:to>
                                        <p:strVal val="visible"/>
                                      </p:to>
                                    </p:set>
                                    <p:anim calcmode="lin" valueType="num">
                                      <p:cBhvr additive="base">
                                        <p:cTn id="37"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219">
                                            <p:txEl>
                                              <p:pRg st="5" end="5"/>
                                            </p:txEl>
                                          </p:spTgt>
                                        </p:tgtEl>
                                        <p:attrNameLst>
                                          <p:attrName>style.visibility</p:attrName>
                                        </p:attrNameLst>
                                      </p:cBhvr>
                                      <p:to>
                                        <p:strVal val="visible"/>
                                      </p:to>
                                    </p:set>
                                    <p:anim calcmode="lin" valueType="num">
                                      <p:cBhvr additive="base">
                                        <p:cTn id="43" dur="500" fill="hold"/>
                                        <p:tgtEl>
                                          <p:spTgt spid="9219">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9219">
                                            <p:txEl>
                                              <p:pRg st="6" end="6"/>
                                            </p:txEl>
                                          </p:spTgt>
                                        </p:tgtEl>
                                        <p:attrNameLst>
                                          <p:attrName>style.visibility</p:attrName>
                                        </p:attrNameLst>
                                      </p:cBhvr>
                                      <p:to>
                                        <p:strVal val="visible"/>
                                      </p:to>
                                    </p:set>
                                    <p:anim calcmode="lin" valueType="num">
                                      <p:cBhvr additive="base">
                                        <p:cTn id="49" dur="500" fill="hold"/>
                                        <p:tgtEl>
                                          <p:spTgt spid="9219">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bldLvl="5"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896</Words>
  <Application>Microsoft Macintosh PowerPoint</Application>
  <PresentationFormat>On-screen Show (4:3)</PresentationFormat>
  <Paragraphs>116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Times New Roman</vt:lpstr>
      <vt:lpstr>Tahoma</vt:lpstr>
      <vt:lpstr>Wingdings</vt:lpstr>
      <vt:lpstr>Default Design</vt:lpstr>
      <vt:lpstr>Growth And Departures</vt:lpstr>
      <vt:lpstr>The Good New Spreads</vt:lpstr>
      <vt:lpstr>The Printing Press  Contributed To Union</vt:lpstr>
      <vt:lpstr>Some Highlights Over The Next Few Years</vt:lpstr>
      <vt:lpstr>Changes Causing Digression</vt:lpstr>
      <vt:lpstr>The Incident At Midway, Kentucky</vt:lpstr>
      <vt:lpstr>The Church During The Civil War</vt:lpstr>
      <vt:lpstr>The Church During The Civil War</vt:lpstr>
      <vt:lpstr>After The Civil War</vt:lpstr>
      <vt:lpstr>Sand Creek Meeting</vt:lpstr>
      <vt:lpstr>Sand Creek Meeting</vt:lpstr>
      <vt:lpstr>Sand Creek Meeting</vt:lpstr>
      <vt:lpstr>Breakdown Of Movement</vt:lpstr>
      <vt:lpstr>Seven Signs The Brought Separation</vt:lpstr>
      <vt:lpstr>After The Civil War</vt:lpstr>
      <vt:lpstr>Splintering Continues In The  20th Century</vt:lpstr>
    </vt:vector>
  </TitlesOfParts>
  <Company>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And Departures</dc:title>
  <dc:creator>Scott Harp</dc:creator>
  <cp:lastModifiedBy>Scott Harp</cp:lastModifiedBy>
  <cp:revision>12</cp:revision>
  <dcterms:created xsi:type="dcterms:W3CDTF">2003-08-27T19:25:38Z</dcterms:created>
  <dcterms:modified xsi:type="dcterms:W3CDTF">2018-01-15T14:12:00Z</dcterms:modified>
</cp:coreProperties>
</file>