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7" r:id="rId2"/>
    <p:sldId id="271" r:id="rId3"/>
    <p:sldId id="272" r:id="rId4"/>
    <p:sldId id="273" r:id="rId5"/>
    <p:sldId id="274" r:id="rId6"/>
    <p:sldId id="275" r:id="rId7"/>
    <p:sldId id="276" r:id="rId8"/>
    <p:sldId id="261" r:id="rId9"/>
    <p:sldId id="262" r:id="rId10"/>
    <p:sldId id="264" r:id="rId11"/>
    <p:sldId id="265" r:id="rId12"/>
    <p:sldId id="266" r:id="rId13"/>
    <p:sldId id="259" r:id="rId14"/>
    <p:sldId id="260" r:id="rId15"/>
    <p:sldId id="258" r:id="rId16"/>
    <p:sldId id="267" r:id="rId17"/>
    <p:sldId id="268" r:id="rId18"/>
    <p:sldId id="269" r:id="rId19"/>
    <p:sldId id="270"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3" autoAdjust="0"/>
    <p:restoredTop sz="94660"/>
  </p:normalViewPr>
  <p:slideViewPr>
    <p:cSldViewPr snapToGrid="0">
      <p:cViewPr>
        <p:scale>
          <a:sx n="52" d="100"/>
          <a:sy n="52" d="100"/>
        </p:scale>
        <p:origin x="-354" y="-172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 Id="rId27"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0C89EA9-2AFF-43BC-AA96-6463DBDF9B86}" type="datetimeFigureOut">
              <a:rPr lang="en-US" smtClean="0"/>
              <a:t>9/24/2017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6DBD16D-208C-4C8E-B6A9-23F8536ABCBC}" type="slidenum">
              <a:rPr lang="en-US" smtClean="0"/>
              <a:t>‹#›</a:t>
            </a:fld>
            <a:endParaRPr lang="en-US" dirty="0"/>
          </a:p>
        </p:txBody>
      </p:sp>
    </p:spTree>
    <p:extLst>
      <p:ext uri="{BB962C8B-B14F-4D97-AF65-F5344CB8AC3E}">
        <p14:creationId xmlns:p14="http://schemas.microsoft.com/office/powerpoint/2010/main" val="1572255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C89EA9-2AFF-43BC-AA96-6463DBDF9B86}" type="datetimeFigureOut">
              <a:rPr lang="en-US" smtClean="0"/>
              <a:t>9/24/2017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6DBD16D-208C-4C8E-B6A9-23F8536ABCBC}" type="slidenum">
              <a:rPr lang="en-US" smtClean="0"/>
              <a:t>‹#›</a:t>
            </a:fld>
            <a:endParaRPr lang="en-US" dirty="0"/>
          </a:p>
        </p:txBody>
      </p:sp>
    </p:spTree>
    <p:extLst>
      <p:ext uri="{BB962C8B-B14F-4D97-AF65-F5344CB8AC3E}">
        <p14:creationId xmlns:p14="http://schemas.microsoft.com/office/powerpoint/2010/main" val="2334007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C89EA9-2AFF-43BC-AA96-6463DBDF9B86}" type="datetimeFigureOut">
              <a:rPr lang="en-US" smtClean="0"/>
              <a:t>9/24/2017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6DBD16D-208C-4C8E-B6A9-23F8536ABCBC}" type="slidenum">
              <a:rPr lang="en-US" smtClean="0"/>
              <a:t>‹#›</a:t>
            </a:fld>
            <a:endParaRPr lang="en-US" dirty="0"/>
          </a:p>
        </p:txBody>
      </p:sp>
    </p:spTree>
    <p:extLst>
      <p:ext uri="{BB962C8B-B14F-4D97-AF65-F5344CB8AC3E}">
        <p14:creationId xmlns:p14="http://schemas.microsoft.com/office/powerpoint/2010/main" val="1864627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C89EA9-2AFF-43BC-AA96-6463DBDF9B86}" type="datetimeFigureOut">
              <a:rPr lang="en-US" smtClean="0"/>
              <a:t>9/24/2017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6DBD16D-208C-4C8E-B6A9-23F8536ABCBC}" type="slidenum">
              <a:rPr lang="en-US" smtClean="0"/>
              <a:t>‹#›</a:t>
            </a:fld>
            <a:endParaRPr lang="en-US" dirty="0"/>
          </a:p>
        </p:txBody>
      </p:sp>
    </p:spTree>
    <p:extLst>
      <p:ext uri="{BB962C8B-B14F-4D97-AF65-F5344CB8AC3E}">
        <p14:creationId xmlns:p14="http://schemas.microsoft.com/office/powerpoint/2010/main" val="4178166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0C89EA9-2AFF-43BC-AA96-6463DBDF9B86}" type="datetimeFigureOut">
              <a:rPr lang="en-US" smtClean="0"/>
              <a:t>9/24/2017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6DBD16D-208C-4C8E-B6A9-23F8536ABCBC}" type="slidenum">
              <a:rPr lang="en-US" smtClean="0"/>
              <a:t>‹#›</a:t>
            </a:fld>
            <a:endParaRPr lang="en-US" dirty="0"/>
          </a:p>
        </p:txBody>
      </p:sp>
    </p:spTree>
    <p:extLst>
      <p:ext uri="{BB962C8B-B14F-4D97-AF65-F5344CB8AC3E}">
        <p14:creationId xmlns:p14="http://schemas.microsoft.com/office/powerpoint/2010/main" val="41069204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0C89EA9-2AFF-43BC-AA96-6463DBDF9B86}" type="datetimeFigureOut">
              <a:rPr lang="en-US" smtClean="0"/>
              <a:t>9/24/2017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6DBD16D-208C-4C8E-B6A9-23F8536ABCBC}" type="slidenum">
              <a:rPr lang="en-US" smtClean="0"/>
              <a:t>‹#›</a:t>
            </a:fld>
            <a:endParaRPr lang="en-US" dirty="0"/>
          </a:p>
        </p:txBody>
      </p:sp>
    </p:spTree>
    <p:extLst>
      <p:ext uri="{BB962C8B-B14F-4D97-AF65-F5344CB8AC3E}">
        <p14:creationId xmlns:p14="http://schemas.microsoft.com/office/powerpoint/2010/main" val="3118435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C89EA9-2AFF-43BC-AA96-6463DBDF9B86}" type="datetimeFigureOut">
              <a:rPr lang="en-US" smtClean="0"/>
              <a:t>9/24/2017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6DBD16D-208C-4C8E-B6A9-23F8536ABCBC}" type="slidenum">
              <a:rPr lang="en-US" smtClean="0"/>
              <a:t>‹#›</a:t>
            </a:fld>
            <a:endParaRPr lang="en-US" dirty="0"/>
          </a:p>
        </p:txBody>
      </p:sp>
    </p:spTree>
    <p:extLst>
      <p:ext uri="{BB962C8B-B14F-4D97-AF65-F5344CB8AC3E}">
        <p14:creationId xmlns:p14="http://schemas.microsoft.com/office/powerpoint/2010/main" val="1993090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0C89EA9-2AFF-43BC-AA96-6463DBDF9B86}" type="datetimeFigureOut">
              <a:rPr lang="en-US" smtClean="0"/>
              <a:t>9/24/2017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6DBD16D-208C-4C8E-B6A9-23F8536ABCBC}" type="slidenum">
              <a:rPr lang="en-US" smtClean="0"/>
              <a:t>‹#›</a:t>
            </a:fld>
            <a:endParaRPr lang="en-US" dirty="0"/>
          </a:p>
        </p:txBody>
      </p:sp>
    </p:spTree>
    <p:extLst>
      <p:ext uri="{BB962C8B-B14F-4D97-AF65-F5344CB8AC3E}">
        <p14:creationId xmlns:p14="http://schemas.microsoft.com/office/powerpoint/2010/main" val="2619084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C89EA9-2AFF-43BC-AA96-6463DBDF9B86}" type="datetimeFigureOut">
              <a:rPr lang="en-US" smtClean="0"/>
              <a:t>9/24/2017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6DBD16D-208C-4C8E-B6A9-23F8536ABCBC}" type="slidenum">
              <a:rPr lang="en-US" smtClean="0"/>
              <a:t>‹#›</a:t>
            </a:fld>
            <a:endParaRPr lang="en-US" dirty="0"/>
          </a:p>
        </p:txBody>
      </p:sp>
    </p:spTree>
    <p:extLst>
      <p:ext uri="{BB962C8B-B14F-4D97-AF65-F5344CB8AC3E}">
        <p14:creationId xmlns:p14="http://schemas.microsoft.com/office/powerpoint/2010/main" val="300726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0C89EA9-2AFF-43BC-AA96-6463DBDF9B86}" type="datetimeFigureOut">
              <a:rPr lang="en-US" smtClean="0"/>
              <a:t>9/24/2017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6DBD16D-208C-4C8E-B6A9-23F8536ABCBC}" type="slidenum">
              <a:rPr lang="en-US" smtClean="0"/>
              <a:t>‹#›</a:t>
            </a:fld>
            <a:endParaRPr lang="en-US" dirty="0"/>
          </a:p>
        </p:txBody>
      </p:sp>
    </p:spTree>
    <p:extLst>
      <p:ext uri="{BB962C8B-B14F-4D97-AF65-F5344CB8AC3E}">
        <p14:creationId xmlns:p14="http://schemas.microsoft.com/office/powerpoint/2010/main" val="1852235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0C89EA9-2AFF-43BC-AA96-6463DBDF9B86}" type="datetimeFigureOut">
              <a:rPr lang="en-US" smtClean="0"/>
              <a:t>9/24/2017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6DBD16D-208C-4C8E-B6A9-23F8536ABCBC}" type="slidenum">
              <a:rPr lang="en-US" smtClean="0"/>
              <a:t>‹#›</a:t>
            </a:fld>
            <a:endParaRPr lang="en-US" dirty="0"/>
          </a:p>
        </p:txBody>
      </p:sp>
    </p:spTree>
    <p:extLst>
      <p:ext uri="{BB962C8B-B14F-4D97-AF65-F5344CB8AC3E}">
        <p14:creationId xmlns:p14="http://schemas.microsoft.com/office/powerpoint/2010/main" val="6314084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C89EA9-2AFF-43BC-AA96-6463DBDF9B86}" type="datetimeFigureOut">
              <a:rPr lang="en-US" smtClean="0"/>
              <a:t>9/24/2017</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DBD16D-208C-4C8E-B6A9-23F8536ABCBC}" type="slidenum">
              <a:rPr lang="en-US" smtClean="0"/>
              <a:t>‹#›</a:t>
            </a:fld>
            <a:endParaRPr lang="en-US" dirty="0"/>
          </a:p>
        </p:txBody>
      </p:sp>
    </p:spTree>
    <p:extLst>
      <p:ext uri="{BB962C8B-B14F-4D97-AF65-F5344CB8AC3E}">
        <p14:creationId xmlns:p14="http://schemas.microsoft.com/office/powerpoint/2010/main" val="11963266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www.biblegateway.com/passage/?search=I+Corinthians+2:12-13&amp;version=ASV#fen-ASV-28391a" TargetMode="External"/><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hyperlink" Target="https://www.biblegateway.com/passage/?search=I+Corinthians+2:12-13&amp;version=ASV#fen-ASV-28392b"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biblegateway.com/passage/?search=2+Pet.+1:21&amp;version=ASV#fen-ASV-30485a"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biblegateway.com/passage/?search=2+John+9&amp;version=ASV#fen-ASV-30639a"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xmlns="" id="{95981414-4DD9-4DE6-B288-364B08F695B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0639" y="1067313"/>
            <a:ext cx="3917092" cy="3041958"/>
          </a:xfrm>
          <a:prstGeom prst="rect">
            <a:avLst/>
          </a:prstGeom>
        </p:spPr>
      </p:pic>
      <p:pic>
        <p:nvPicPr>
          <p:cNvPr id="3" name="Picture 2">
            <a:extLst>
              <a:ext uri="{FF2B5EF4-FFF2-40B4-BE49-F238E27FC236}">
                <a16:creationId xmlns:a16="http://schemas.microsoft.com/office/drawing/2014/main" xmlns="" id="{45A313C5-0F43-4019-842C-2839780C76D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00697" y="148814"/>
            <a:ext cx="3064477" cy="4582396"/>
          </a:xfrm>
          <a:prstGeom prst="rect">
            <a:avLst/>
          </a:prstGeom>
        </p:spPr>
      </p:pic>
      <p:sp>
        <p:nvSpPr>
          <p:cNvPr id="4" name="Rectangle 3">
            <a:extLst>
              <a:ext uri="{FF2B5EF4-FFF2-40B4-BE49-F238E27FC236}">
                <a16:creationId xmlns:a16="http://schemas.microsoft.com/office/drawing/2014/main" xmlns="" id="{FCB2EF80-0C1C-4E98-9430-2AB1B2C08ECE}"/>
              </a:ext>
            </a:extLst>
          </p:cNvPr>
          <p:cNvSpPr/>
          <p:nvPr/>
        </p:nvSpPr>
        <p:spPr>
          <a:xfrm>
            <a:off x="1408670" y="5015415"/>
            <a:ext cx="6598508" cy="1569660"/>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4800" b="1" cap="none" spc="0" dirty="0">
                <a:ln/>
                <a:solidFill>
                  <a:schemeClr val="accent4"/>
                </a:solidFill>
                <a:effectLst/>
              </a:rPr>
              <a:t>A look at the Bible and the Koran: Side by Side</a:t>
            </a:r>
          </a:p>
        </p:txBody>
      </p:sp>
    </p:spTree>
    <p:extLst>
      <p:ext uri="{BB962C8B-B14F-4D97-AF65-F5344CB8AC3E}">
        <p14:creationId xmlns:p14="http://schemas.microsoft.com/office/powerpoint/2010/main" val="32508451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1ED9D218-F1E8-4697-A0AE-FBB4B6CA29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4363" y="1233716"/>
            <a:ext cx="3064477" cy="4582396"/>
          </a:xfrm>
          <a:prstGeom prst="rect">
            <a:avLst/>
          </a:prstGeom>
        </p:spPr>
      </p:pic>
      <p:sp>
        <p:nvSpPr>
          <p:cNvPr id="5" name="TextBox 4">
            <a:extLst>
              <a:ext uri="{FF2B5EF4-FFF2-40B4-BE49-F238E27FC236}">
                <a16:creationId xmlns:a16="http://schemas.microsoft.com/office/drawing/2014/main" xmlns="" id="{007C33C1-5957-4AAC-9D8C-C46C03DAD91D}"/>
              </a:ext>
            </a:extLst>
          </p:cNvPr>
          <p:cNvSpPr txBox="1"/>
          <p:nvPr/>
        </p:nvSpPr>
        <p:spPr>
          <a:xfrm>
            <a:off x="562232" y="5818072"/>
            <a:ext cx="2261287" cy="584775"/>
          </a:xfrm>
          <a:prstGeom prst="rect">
            <a:avLst/>
          </a:prstGeom>
          <a:noFill/>
        </p:spPr>
        <p:txBody>
          <a:bodyPr wrap="square" rtlCol="0">
            <a:spAutoFit/>
          </a:bodyPr>
          <a:lstStyle/>
          <a:p>
            <a:r>
              <a:rPr lang="en-US" sz="3200" b="1" dirty="0"/>
              <a:t>Surah 7:157</a:t>
            </a:r>
          </a:p>
        </p:txBody>
      </p:sp>
      <p:sp>
        <p:nvSpPr>
          <p:cNvPr id="6" name="TextBox 5">
            <a:extLst>
              <a:ext uri="{FF2B5EF4-FFF2-40B4-BE49-F238E27FC236}">
                <a16:creationId xmlns:a16="http://schemas.microsoft.com/office/drawing/2014/main" xmlns="" id="{B2B9F686-3885-4A48-AC11-414BB099E2B8}"/>
              </a:ext>
            </a:extLst>
          </p:cNvPr>
          <p:cNvSpPr txBox="1"/>
          <p:nvPr/>
        </p:nvSpPr>
        <p:spPr>
          <a:xfrm>
            <a:off x="1445740" y="321077"/>
            <a:ext cx="6450228" cy="584775"/>
          </a:xfrm>
          <a:prstGeom prst="rect">
            <a:avLst/>
          </a:prstGeom>
          <a:noFill/>
        </p:spPr>
        <p:txBody>
          <a:bodyPr wrap="square" rtlCol="0">
            <a:spAutoFit/>
          </a:bodyPr>
          <a:lstStyle/>
          <a:p>
            <a:r>
              <a:rPr lang="en-US" sz="3200" b="1" dirty="0"/>
              <a:t>Are our  Scriptures Inspired of God?</a:t>
            </a:r>
          </a:p>
        </p:txBody>
      </p:sp>
      <p:sp>
        <p:nvSpPr>
          <p:cNvPr id="2" name="Rectangle 1">
            <a:extLst>
              <a:ext uri="{FF2B5EF4-FFF2-40B4-BE49-F238E27FC236}">
                <a16:creationId xmlns:a16="http://schemas.microsoft.com/office/drawing/2014/main" xmlns="" id="{3015004C-45A0-4C55-856B-61BFB79BF5AA}"/>
              </a:ext>
            </a:extLst>
          </p:cNvPr>
          <p:cNvSpPr/>
          <p:nvPr/>
        </p:nvSpPr>
        <p:spPr>
          <a:xfrm>
            <a:off x="4127156" y="2186086"/>
            <a:ext cx="4572000" cy="2677656"/>
          </a:xfrm>
          <a:prstGeom prst="rect">
            <a:avLst/>
          </a:prstGeom>
        </p:spPr>
        <p:txBody>
          <a:bodyPr>
            <a:spAutoFit/>
          </a:bodyPr>
          <a:lstStyle/>
          <a:p>
            <a:r>
              <a:rPr lang="en-US" sz="2800" dirty="0"/>
              <a:t>…So they who have believed in him, honored him, supported him and followed the light which was sent down with him - it is those who will be the successful.</a:t>
            </a:r>
          </a:p>
        </p:txBody>
      </p:sp>
    </p:spTree>
    <p:extLst>
      <p:ext uri="{BB962C8B-B14F-4D97-AF65-F5344CB8AC3E}">
        <p14:creationId xmlns:p14="http://schemas.microsoft.com/office/powerpoint/2010/main" val="10702187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1ED9D218-F1E8-4697-A0AE-FBB4B6CA29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4363" y="1233716"/>
            <a:ext cx="3064477" cy="4582396"/>
          </a:xfrm>
          <a:prstGeom prst="rect">
            <a:avLst/>
          </a:prstGeom>
        </p:spPr>
      </p:pic>
      <p:sp>
        <p:nvSpPr>
          <p:cNvPr id="5" name="TextBox 4">
            <a:extLst>
              <a:ext uri="{FF2B5EF4-FFF2-40B4-BE49-F238E27FC236}">
                <a16:creationId xmlns:a16="http://schemas.microsoft.com/office/drawing/2014/main" xmlns="" id="{007C33C1-5957-4AAC-9D8C-C46C03DAD91D}"/>
              </a:ext>
            </a:extLst>
          </p:cNvPr>
          <p:cNvSpPr txBox="1"/>
          <p:nvPr/>
        </p:nvSpPr>
        <p:spPr>
          <a:xfrm>
            <a:off x="562232" y="5818072"/>
            <a:ext cx="2261287" cy="584775"/>
          </a:xfrm>
          <a:prstGeom prst="rect">
            <a:avLst/>
          </a:prstGeom>
          <a:noFill/>
        </p:spPr>
        <p:txBody>
          <a:bodyPr wrap="square" rtlCol="0">
            <a:spAutoFit/>
          </a:bodyPr>
          <a:lstStyle/>
          <a:p>
            <a:r>
              <a:rPr lang="en-US" sz="3200" b="1" dirty="0"/>
              <a:t>Surah 6:114</a:t>
            </a:r>
          </a:p>
        </p:txBody>
      </p:sp>
      <p:sp>
        <p:nvSpPr>
          <p:cNvPr id="6" name="TextBox 5">
            <a:extLst>
              <a:ext uri="{FF2B5EF4-FFF2-40B4-BE49-F238E27FC236}">
                <a16:creationId xmlns:a16="http://schemas.microsoft.com/office/drawing/2014/main" xmlns="" id="{B2B9F686-3885-4A48-AC11-414BB099E2B8}"/>
              </a:ext>
            </a:extLst>
          </p:cNvPr>
          <p:cNvSpPr txBox="1"/>
          <p:nvPr/>
        </p:nvSpPr>
        <p:spPr>
          <a:xfrm>
            <a:off x="1445740" y="321077"/>
            <a:ext cx="6450228" cy="584775"/>
          </a:xfrm>
          <a:prstGeom prst="rect">
            <a:avLst/>
          </a:prstGeom>
          <a:noFill/>
        </p:spPr>
        <p:txBody>
          <a:bodyPr wrap="square" rtlCol="0">
            <a:spAutoFit/>
          </a:bodyPr>
          <a:lstStyle/>
          <a:p>
            <a:r>
              <a:rPr lang="en-US" sz="3200" b="1" dirty="0"/>
              <a:t>Can Allah’s Words Be Altered ?</a:t>
            </a:r>
          </a:p>
        </p:txBody>
      </p:sp>
      <p:sp>
        <p:nvSpPr>
          <p:cNvPr id="7" name="Rectangle 6">
            <a:extLst>
              <a:ext uri="{FF2B5EF4-FFF2-40B4-BE49-F238E27FC236}">
                <a16:creationId xmlns:a16="http://schemas.microsoft.com/office/drawing/2014/main" xmlns="" id="{9947A068-7F59-4034-A941-CC6BDF4FB88F}"/>
              </a:ext>
            </a:extLst>
          </p:cNvPr>
          <p:cNvSpPr/>
          <p:nvPr/>
        </p:nvSpPr>
        <p:spPr>
          <a:xfrm>
            <a:off x="3855309" y="1414907"/>
            <a:ext cx="4572000" cy="4401205"/>
          </a:xfrm>
          <a:prstGeom prst="rect">
            <a:avLst/>
          </a:prstGeom>
        </p:spPr>
        <p:txBody>
          <a:bodyPr>
            <a:spAutoFit/>
          </a:bodyPr>
          <a:lstStyle/>
          <a:p>
            <a:r>
              <a:rPr lang="en-US" dirty="0"/>
              <a:t>[</a:t>
            </a:r>
            <a:r>
              <a:rPr lang="en-US" sz="2800" dirty="0"/>
              <a:t>Say], "Then is it other than Allah I should seek as judge while it is He who has revealed to you the Book explained in detail?" And those to whom We [previously] gave the Scripture know that it is sent down from your Lord in truth, so never be among the doubters.</a:t>
            </a:r>
          </a:p>
        </p:txBody>
      </p:sp>
    </p:spTree>
    <p:extLst>
      <p:ext uri="{BB962C8B-B14F-4D97-AF65-F5344CB8AC3E}">
        <p14:creationId xmlns:p14="http://schemas.microsoft.com/office/powerpoint/2010/main" val="13174252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1ED9D218-F1E8-4697-A0AE-FBB4B6CA29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4363" y="1233716"/>
            <a:ext cx="3064477" cy="4582396"/>
          </a:xfrm>
          <a:prstGeom prst="rect">
            <a:avLst/>
          </a:prstGeom>
        </p:spPr>
      </p:pic>
      <p:sp>
        <p:nvSpPr>
          <p:cNvPr id="5" name="TextBox 4">
            <a:extLst>
              <a:ext uri="{FF2B5EF4-FFF2-40B4-BE49-F238E27FC236}">
                <a16:creationId xmlns:a16="http://schemas.microsoft.com/office/drawing/2014/main" xmlns="" id="{007C33C1-5957-4AAC-9D8C-C46C03DAD91D}"/>
              </a:ext>
            </a:extLst>
          </p:cNvPr>
          <p:cNvSpPr txBox="1"/>
          <p:nvPr/>
        </p:nvSpPr>
        <p:spPr>
          <a:xfrm>
            <a:off x="562232" y="5818072"/>
            <a:ext cx="2261287" cy="584775"/>
          </a:xfrm>
          <a:prstGeom prst="rect">
            <a:avLst/>
          </a:prstGeom>
          <a:noFill/>
        </p:spPr>
        <p:txBody>
          <a:bodyPr wrap="square" rtlCol="0">
            <a:spAutoFit/>
          </a:bodyPr>
          <a:lstStyle/>
          <a:p>
            <a:r>
              <a:rPr lang="en-US" sz="3200" b="1" dirty="0"/>
              <a:t>Surah 6:114</a:t>
            </a:r>
          </a:p>
        </p:txBody>
      </p:sp>
      <p:sp>
        <p:nvSpPr>
          <p:cNvPr id="6" name="TextBox 5">
            <a:extLst>
              <a:ext uri="{FF2B5EF4-FFF2-40B4-BE49-F238E27FC236}">
                <a16:creationId xmlns:a16="http://schemas.microsoft.com/office/drawing/2014/main" xmlns="" id="{B2B9F686-3885-4A48-AC11-414BB099E2B8}"/>
              </a:ext>
            </a:extLst>
          </p:cNvPr>
          <p:cNvSpPr txBox="1"/>
          <p:nvPr/>
        </p:nvSpPr>
        <p:spPr>
          <a:xfrm>
            <a:off x="1445740" y="321077"/>
            <a:ext cx="6450228" cy="584775"/>
          </a:xfrm>
          <a:prstGeom prst="rect">
            <a:avLst/>
          </a:prstGeom>
          <a:noFill/>
        </p:spPr>
        <p:txBody>
          <a:bodyPr wrap="square" rtlCol="0">
            <a:spAutoFit/>
          </a:bodyPr>
          <a:lstStyle/>
          <a:p>
            <a:r>
              <a:rPr lang="en-US" sz="3200" b="1" dirty="0"/>
              <a:t>Can  Allah’s Words Be Altered ?</a:t>
            </a:r>
          </a:p>
        </p:txBody>
      </p:sp>
      <p:sp>
        <p:nvSpPr>
          <p:cNvPr id="2" name="Rectangle 1">
            <a:extLst>
              <a:ext uri="{FF2B5EF4-FFF2-40B4-BE49-F238E27FC236}">
                <a16:creationId xmlns:a16="http://schemas.microsoft.com/office/drawing/2014/main" xmlns="" id="{7EFC252D-B6F6-4D50-8022-11EE8F6F716D}"/>
              </a:ext>
            </a:extLst>
          </p:cNvPr>
          <p:cNvSpPr/>
          <p:nvPr/>
        </p:nvSpPr>
        <p:spPr>
          <a:xfrm>
            <a:off x="3892378" y="2151789"/>
            <a:ext cx="4572000" cy="2246769"/>
          </a:xfrm>
          <a:prstGeom prst="rect">
            <a:avLst/>
          </a:prstGeom>
        </p:spPr>
        <p:txBody>
          <a:bodyPr>
            <a:spAutoFit/>
          </a:bodyPr>
          <a:lstStyle/>
          <a:p>
            <a:r>
              <a:rPr lang="en-US" sz="2800" dirty="0"/>
              <a:t>And the word of your Lord has been fulfilled in truth and in justice. None can alter His words, and He is the Hearing, the Knowing.</a:t>
            </a:r>
          </a:p>
        </p:txBody>
      </p:sp>
    </p:spTree>
    <p:extLst>
      <p:ext uri="{BB962C8B-B14F-4D97-AF65-F5344CB8AC3E}">
        <p14:creationId xmlns:p14="http://schemas.microsoft.com/office/powerpoint/2010/main" val="13483452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19C3A1DE-DD40-4B5B-930E-DBA850FD30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48033"/>
            <a:ext cx="3064477" cy="4582396"/>
          </a:xfrm>
          <a:prstGeom prst="rect">
            <a:avLst/>
          </a:prstGeom>
        </p:spPr>
      </p:pic>
      <p:sp>
        <p:nvSpPr>
          <p:cNvPr id="4" name="TextBox 3">
            <a:extLst>
              <a:ext uri="{FF2B5EF4-FFF2-40B4-BE49-F238E27FC236}">
                <a16:creationId xmlns:a16="http://schemas.microsoft.com/office/drawing/2014/main" xmlns="" id="{989D3A6A-9B49-4E58-A974-CAF121DAFE92}"/>
              </a:ext>
            </a:extLst>
          </p:cNvPr>
          <p:cNvSpPr txBox="1"/>
          <p:nvPr/>
        </p:nvSpPr>
        <p:spPr>
          <a:xfrm>
            <a:off x="1223320" y="148281"/>
            <a:ext cx="7253416" cy="584775"/>
          </a:xfrm>
          <a:prstGeom prst="rect">
            <a:avLst/>
          </a:prstGeom>
          <a:noFill/>
        </p:spPr>
        <p:txBody>
          <a:bodyPr wrap="square" rtlCol="0">
            <a:spAutoFit/>
          </a:bodyPr>
          <a:lstStyle/>
          <a:p>
            <a:r>
              <a:rPr lang="en-US" sz="3200" b="1" dirty="0"/>
              <a:t>Your Scriptures Have Been Corrupted??? </a:t>
            </a:r>
          </a:p>
        </p:txBody>
      </p:sp>
      <p:sp>
        <p:nvSpPr>
          <p:cNvPr id="5" name="Rectangle 1">
            <a:extLst>
              <a:ext uri="{FF2B5EF4-FFF2-40B4-BE49-F238E27FC236}">
                <a16:creationId xmlns:a16="http://schemas.microsoft.com/office/drawing/2014/main" xmlns="" id="{C4616028-AD20-4832-BF34-43376CE12DB9}"/>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31740" rIns="91440" bIns="15870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 b="0" i="0" u="none" strike="noStrike" cap="none" normalizeH="0" baseline="0" dirty="0">
                <a:ln>
                  <a:noFill/>
                </a:ln>
                <a:solidFill>
                  <a:srgbClr val="777777"/>
                </a:solidFill>
                <a:effectLst/>
                <a:latin typeface="Montserrat"/>
              </a:rPr>
              <a:t>Say, "O People of the Scripture, you are [standing] on nothing until you uphold [the law of] the Torah, the Gospel, and what has been revealed to you from your Lord." And that which has been revealed to you from your Lord will surely increase many of them in transgression and disbelief. So do not grieve over the disbelieving people.</a:t>
            </a:r>
            <a:endParaRPr kumimoji="0" lang="en-US" altLang="en-US" sz="1600" b="1" i="0" u="none" strike="noStrike" cap="none" normalizeH="0" baseline="0" dirty="0">
              <a:ln>
                <a:noFill/>
              </a:ln>
              <a:solidFill>
                <a:schemeClr val="tx1"/>
              </a:solidFill>
              <a:effectLst/>
              <a:latin typeface="Montserra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9" name="TextBox 8">
            <a:extLst>
              <a:ext uri="{FF2B5EF4-FFF2-40B4-BE49-F238E27FC236}">
                <a16:creationId xmlns:a16="http://schemas.microsoft.com/office/drawing/2014/main" xmlns="" id="{A7E1D8A8-3B3D-4EC2-B402-95AFAF5618AF}"/>
              </a:ext>
            </a:extLst>
          </p:cNvPr>
          <p:cNvSpPr txBox="1"/>
          <p:nvPr/>
        </p:nvSpPr>
        <p:spPr>
          <a:xfrm>
            <a:off x="426308" y="5987106"/>
            <a:ext cx="2211859" cy="584775"/>
          </a:xfrm>
          <a:prstGeom prst="rect">
            <a:avLst/>
          </a:prstGeom>
          <a:noFill/>
        </p:spPr>
        <p:txBody>
          <a:bodyPr wrap="square" rtlCol="0">
            <a:spAutoFit/>
          </a:bodyPr>
          <a:lstStyle/>
          <a:p>
            <a:pPr algn="ctr"/>
            <a:r>
              <a:rPr lang="en-US" sz="3200" b="1" dirty="0"/>
              <a:t>Surah 5:43</a:t>
            </a:r>
          </a:p>
        </p:txBody>
      </p:sp>
      <p:sp>
        <p:nvSpPr>
          <p:cNvPr id="2" name="Rectangle 1">
            <a:extLst>
              <a:ext uri="{FF2B5EF4-FFF2-40B4-BE49-F238E27FC236}">
                <a16:creationId xmlns:a16="http://schemas.microsoft.com/office/drawing/2014/main" xmlns="" id="{4C9BD480-A02F-46D5-A49F-F02100DE4C90}"/>
              </a:ext>
            </a:extLst>
          </p:cNvPr>
          <p:cNvSpPr/>
          <p:nvPr/>
        </p:nvSpPr>
        <p:spPr>
          <a:xfrm>
            <a:off x="3558746" y="1606379"/>
            <a:ext cx="5115698" cy="3539430"/>
          </a:xfrm>
          <a:prstGeom prst="rect">
            <a:avLst/>
          </a:prstGeom>
        </p:spPr>
        <p:txBody>
          <a:bodyPr wrap="square">
            <a:spAutoFit/>
          </a:bodyPr>
          <a:lstStyle/>
          <a:p>
            <a:r>
              <a:rPr lang="en-US" sz="3200" dirty="0"/>
              <a:t>But how is it that they come to you for judgement while they have the Torah, in which is the judgement of Allah ? Then they turn away, [even] after that; but those are not [in fact] believers.</a:t>
            </a:r>
          </a:p>
        </p:txBody>
      </p:sp>
    </p:spTree>
    <p:extLst>
      <p:ext uri="{BB962C8B-B14F-4D97-AF65-F5344CB8AC3E}">
        <p14:creationId xmlns:p14="http://schemas.microsoft.com/office/powerpoint/2010/main" val="26201284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19C3A1DE-DD40-4B5B-930E-DBA850FD30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48033"/>
            <a:ext cx="3064477" cy="4582396"/>
          </a:xfrm>
          <a:prstGeom prst="rect">
            <a:avLst/>
          </a:prstGeom>
        </p:spPr>
      </p:pic>
      <p:sp>
        <p:nvSpPr>
          <p:cNvPr id="4" name="TextBox 3">
            <a:extLst>
              <a:ext uri="{FF2B5EF4-FFF2-40B4-BE49-F238E27FC236}">
                <a16:creationId xmlns:a16="http://schemas.microsoft.com/office/drawing/2014/main" xmlns="" id="{989D3A6A-9B49-4E58-A974-CAF121DAFE92}"/>
              </a:ext>
            </a:extLst>
          </p:cNvPr>
          <p:cNvSpPr txBox="1"/>
          <p:nvPr/>
        </p:nvSpPr>
        <p:spPr>
          <a:xfrm>
            <a:off x="1223320" y="148281"/>
            <a:ext cx="7253416" cy="584775"/>
          </a:xfrm>
          <a:prstGeom prst="rect">
            <a:avLst/>
          </a:prstGeom>
          <a:noFill/>
        </p:spPr>
        <p:txBody>
          <a:bodyPr wrap="square" rtlCol="0">
            <a:spAutoFit/>
          </a:bodyPr>
          <a:lstStyle/>
          <a:p>
            <a:r>
              <a:rPr lang="en-US" sz="3200" b="1" dirty="0"/>
              <a:t>Your Scriptures Have Been Corrupted??? </a:t>
            </a:r>
          </a:p>
        </p:txBody>
      </p:sp>
      <p:sp>
        <p:nvSpPr>
          <p:cNvPr id="5" name="Rectangle 1">
            <a:extLst>
              <a:ext uri="{FF2B5EF4-FFF2-40B4-BE49-F238E27FC236}">
                <a16:creationId xmlns:a16="http://schemas.microsoft.com/office/drawing/2014/main" xmlns="" id="{C4616028-AD20-4832-BF34-43376CE12DB9}"/>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31740" rIns="91440" bIns="15870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 b="0" i="0" u="none" strike="noStrike" cap="none" normalizeH="0" baseline="0" dirty="0">
                <a:ln>
                  <a:noFill/>
                </a:ln>
                <a:solidFill>
                  <a:srgbClr val="777777"/>
                </a:solidFill>
                <a:effectLst/>
                <a:latin typeface="Montserrat"/>
              </a:rPr>
              <a:t>Say, "O People of the Scripture, you are [standing] on nothing until you uphold [the law of] the Torah, the Gospel, and what has been revealed to you from your Lord." And that which has been revealed to you from your Lord will surely increase many of them in transgression and disbelief. So do not grieve over the disbelieving people.</a:t>
            </a:r>
            <a:endParaRPr kumimoji="0" lang="en-US" altLang="en-US" sz="1600" b="1" i="0" u="none" strike="noStrike" cap="none" normalizeH="0" baseline="0" dirty="0">
              <a:ln>
                <a:noFill/>
              </a:ln>
              <a:solidFill>
                <a:schemeClr val="tx1"/>
              </a:solidFill>
              <a:effectLst/>
              <a:latin typeface="Montserra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9" name="TextBox 8">
            <a:extLst>
              <a:ext uri="{FF2B5EF4-FFF2-40B4-BE49-F238E27FC236}">
                <a16:creationId xmlns:a16="http://schemas.microsoft.com/office/drawing/2014/main" xmlns="" id="{A7E1D8A8-3B3D-4EC2-B402-95AFAF5618AF}"/>
              </a:ext>
            </a:extLst>
          </p:cNvPr>
          <p:cNvSpPr txBox="1"/>
          <p:nvPr/>
        </p:nvSpPr>
        <p:spPr>
          <a:xfrm>
            <a:off x="426308" y="5987106"/>
            <a:ext cx="2211859" cy="584775"/>
          </a:xfrm>
          <a:prstGeom prst="rect">
            <a:avLst/>
          </a:prstGeom>
          <a:noFill/>
        </p:spPr>
        <p:txBody>
          <a:bodyPr wrap="square" rtlCol="0">
            <a:spAutoFit/>
          </a:bodyPr>
          <a:lstStyle/>
          <a:p>
            <a:pPr algn="ctr"/>
            <a:r>
              <a:rPr lang="en-US" sz="3200" b="1" dirty="0"/>
              <a:t>Surah 5:47</a:t>
            </a:r>
          </a:p>
        </p:txBody>
      </p:sp>
      <p:sp>
        <p:nvSpPr>
          <p:cNvPr id="2" name="Rectangle 1">
            <a:extLst>
              <a:ext uri="{FF2B5EF4-FFF2-40B4-BE49-F238E27FC236}">
                <a16:creationId xmlns:a16="http://schemas.microsoft.com/office/drawing/2014/main" xmlns="" id="{BF2296BB-0D37-4502-B731-DA194128A0B5}"/>
              </a:ext>
            </a:extLst>
          </p:cNvPr>
          <p:cNvSpPr/>
          <p:nvPr/>
        </p:nvSpPr>
        <p:spPr>
          <a:xfrm>
            <a:off x="4003589" y="1412146"/>
            <a:ext cx="4572000" cy="4031873"/>
          </a:xfrm>
          <a:prstGeom prst="rect">
            <a:avLst/>
          </a:prstGeom>
        </p:spPr>
        <p:txBody>
          <a:bodyPr>
            <a:spAutoFit/>
          </a:bodyPr>
          <a:lstStyle/>
          <a:p>
            <a:r>
              <a:rPr lang="en-US" sz="3200" dirty="0"/>
              <a:t>And let the People of the Gospel judge by what Allah has revealed therein. And whoever does not judge by what Allah has revealed - then it is those who are the defiantly disobedient.</a:t>
            </a:r>
          </a:p>
        </p:txBody>
      </p:sp>
    </p:spTree>
    <p:extLst>
      <p:ext uri="{BB962C8B-B14F-4D97-AF65-F5344CB8AC3E}">
        <p14:creationId xmlns:p14="http://schemas.microsoft.com/office/powerpoint/2010/main" val="17913722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19C3A1DE-DD40-4B5B-930E-DBA850FD30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48033"/>
            <a:ext cx="3064477" cy="4582396"/>
          </a:xfrm>
          <a:prstGeom prst="rect">
            <a:avLst/>
          </a:prstGeom>
        </p:spPr>
      </p:pic>
      <p:sp>
        <p:nvSpPr>
          <p:cNvPr id="4" name="TextBox 3">
            <a:extLst>
              <a:ext uri="{FF2B5EF4-FFF2-40B4-BE49-F238E27FC236}">
                <a16:creationId xmlns:a16="http://schemas.microsoft.com/office/drawing/2014/main" xmlns="" id="{989D3A6A-9B49-4E58-A974-CAF121DAFE92}"/>
              </a:ext>
            </a:extLst>
          </p:cNvPr>
          <p:cNvSpPr txBox="1"/>
          <p:nvPr/>
        </p:nvSpPr>
        <p:spPr>
          <a:xfrm>
            <a:off x="1223320" y="148281"/>
            <a:ext cx="7253416" cy="584775"/>
          </a:xfrm>
          <a:prstGeom prst="rect">
            <a:avLst/>
          </a:prstGeom>
          <a:noFill/>
        </p:spPr>
        <p:txBody>
          <a:bodyPr wrap="square" rtlCol="0">
            <a:spAutoFit/>
          </a:bodyPr>
          <a:lstStyle/>
          <a:p>
            <a:r>
              <a:rPr lang="en-US" sz="3200" b="1" dirty="0"/>
              <a:t>Your Scriptures Have Been Corrupted??? </a:t>
            </a:r>
          </a:p>
        </p:txBody>
      </p:sp>
      <p:sp>
        <p:nvSpPr>
          <p:cNvPr id="5" name="Rectangle 1">
            <a:extLst>
              <a:ext uri="{FF2B5EF4-FFF2-40B4-BE49-F238E27FC236}">
                <a16:creationId xmlns:a16="http://schemas.microsoft.com/office/drawing/2014/main" xmlns="" id="{C4616028-AD20-4832-BF34-43376CE12DB9}"/>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31740" rIns="91440" bIns="15870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 b="0" i="0" u="none" strike="noStrike" cap="none" normalizeH="0" baseline="0" dirty="0">
                <a:ln>
                  <a:noFill/>
                </a:ln>
                <a:solidFill>
                  <a:srgbClr val="777777"/>
                </a:solidFill>
                <a:effectLst/>
                <a:latin typeface="Montserrat"/>
              </a:rPr>
              <a:t>Say, "O People of the Scripture, you are [standing] on nothing until you uphold [the law of] the Torah, the Gospel, and what has been revealed to you from your Lord." And that which has been revealed to you from your Lord will surely increase many of them in transgression and disbelief. So do not grieve over the disbelieving people.</a:t>
            </a:r>
            <a:endParaRPr kumimoji="0" lang="en-US" altLang="en-US" sz="1600" b="1" i="0" u="none" strike="noStrike" cap="none" normalizeH="0" baseline="0" dirty="0">
              <a:ln>
                <a:noFill/>
              </a:ln>
              <a:solidFill>
                <a:schemeClr val="tx1"/>
              </a:solidFill>
              <a:effectLst/>
              <a:latin typeface="Montserra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8" name="Rectangle 7">
            <a:extLst>
              <a:ext uri="{FF2B5EF4-FFF2-40B4-BE49-F238E27FC236}">
                <a16:creationId xmlns:a16="http://schemas.microsoft.com/office/drawing/2014/main" xmlns="" id="{9A4A0882-6BBD-4813-9FDD-51BFB2238509}"/>
              </a:ext>
            </a:extLst>
          </p:cNvPr>
          <p:cNvSpPr/>
          <p:nvPr/>
        </p:nvSpPr>
        <p:spPr>
          <a:xfrm>
            <a:off x="3472249" y="1062681"/>
            <a:ext cx="5474043" cy="5509200"/>
          </a:xfrm>
          <a:prstGeom prst="rect">
            <a:avLst/>
          </a:prstGeom>
        </p:spPr>
        <p:txBody>
          <a:bodyPr wrap="square">
            <a:spAutoFit/>
          </a:bodyPr>
          <a:lstStyle/>
          <a:p>
            <a:r>
              <a:rPr lang="en-US" sz="3200" dirty="0"/>
              <a:t>Say, "O People of the Scripture, you are [standing] on nothing until you uphold [the law of] the Torah, the Gospel, and what has been revealed to you from your Lord." And that which has been revealed to you from your Lord will surely increase many of them in transgression and disbelief. So do not grieve over the disbelieving people.</a:t>
            </a:r>
          </a:p>
        </p:txBody>
      </p:sp>
      <p:sp>
        <p:nvSpPr>
          <p:cNvPr id="9" name="TextBox 8">
            <a:extLst>
              <a:ext uri="{FF2B5EF4-FFF2-40B4-BE49-F238E27FC236}">
                <a16:creationId xmlns:a16="http://schemas.microsoft.com/office/drawing/2014/main" xmlns="" id="{A7E1D8A8-3B3D-4EC2-B402-95AFAF5618AF}"/>
              </a:ext>
            </a:extLst>
          </p:cNvPr>
          <p:cNvSpPr txBox="1"/>
          <p:nvPr/>
        </p:nvSpPr>
        <p:spPr>
          <a:xfrm>
            <a:off x="426308" y="5987106"/>
            <a:ext cx="2211859" cy="584775"/>
          </a:xfrm>
          <a:prstGeom prst="rect">
            <a:avLst/>
          </a:prstGeom>
          <a:noFill/>
        </p:spPr>
        <p:txBody>
          <a:bodyPr wrap="square" rtlCol="0">
            <a:spAutoFit/>
          </a:bodyPr>
          <a:lstStyle/>
          <a:p>
            <a:pPr algn="ctr"/>
            <a:r>
              <a:rPr lang="en-US" sz="3200" b="1" dirty="0"/>
              <a:t>Surah 5:68</a:t>
            </a:r>
          </a:p>
        </p:txBody>
      </p:sp>
    </p:spTree>
    <p:extLst>
      <p:ext uri="{BB962C8B-B14F-4D97-AF65-F5344CB8AC3E}">
        <p14:creationId xmlns:p14="http://schemas.microsoft.com/office/powerpoint/2010/main" val="39578276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89D3A6A-9B49-4E58-A974-CAF121DAFE92}"/>
              </a:ext>
            </a:extLst>
          </p:cNvPr>
          <p:cNvSpPr txBox="1"/>
          <p:nvPr/>
        </p:nvSpPr>
        <p:spPr>
          <a:xfrm>
            <a:off x="1223320" y="148281"/>
            <a:ext cx="7253416" cy="584775"/>
          </a:xfrm>
          <a:prstGeom prst="rect">
            <a:avLst/>
          </a:prstGeom>
          <a:noFill/>
        </p:spPr>
        <p:txBody>
          <a:bodyPr wrap="square" rtlCol="0">
            <a:spAutoFit/>
          </a:bodyPr>
          <a:lstStyle/>
          <a:p>
            <a:pPr algn="ctr"/>
            <a:r>
              <a:rPr lang="en-US" sz="3200" b="1" dirty="0"/>
              <a:t>Were the early Korans burnt?</a:t>
            </a:r>
          </a:p>
        </p:txBody>
      </p:sp>
      <p:sp>
        <p:nvSpPr>
          <p:cNvPr id="5" name="Rectangle 1">
            <a:extLst>
              <a:ext uri="{FF2B5EF4-FFF2-40B4-BE49-F238E27FC236}">
                <a16:creationId xmlns:a16="http://schemas.microsoft.com/office/drawing/2014/main" xmlns="" id="{C4616028-AD20-4832-BF34-43376CE12DB9}"/>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31740" rIns="91440" bIns="15870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 b="0" i="0" u="none" strike="noStrike" cap="none" normalizeH="0" baseline="0" dirty="0">
                <a:ln>
                  <a:noFill/>
                </a:ln>
                <a:solidFill>
                  <a:srgbClr val="777777"/>
                </a:solidFill>
                <a:effectLst/>
                <a:latin typeface="Montserrat"/>
              </a:rPr>
              <a:t>Say, "O People of the Scripture, you are [standing] on nothing until you uphold [the law of] the Torah, the Gospel, and what has been revealed to you from your Lord." And that which has been revealed to you from your Lord will surely increase many of them in transgression and disbelief. So do not grieve over the disbelieving people.</a:t>
            </a:r>
            <a:endParaRPr kumimoji="0" lang="en-US" altLang="en-US" sz="1600" b="1" i="0" u="none" strike="noStrike" cap="none" normalizeH="0" baseline="0" dirty="0">
              <a:ln>
                <a:noFill/>
              </a:ln>
              <a:solidFill>
                <a:schemeClr val="tx1"/>
              </a:solidFill>
              <a:effectLst/>
              <a:latin typeface="Montserra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9" name="TextBox 8">
            <a:extLst>
              <a:ext uri="{FF2B5EF4-FFF2-40B4-BE49-F238E27FC236}">
                <a16:creationId xmlns:a16="http://schemas.microsoft.com/office/drawing/2014/main" xmlns="" id="{A7E1D8A8-3B3D-4EC2-B402-95AFAF5618AF}"/>
              </a:ext>
            </a:extLst>
          </p:cNvPr>
          <p:cNvSpPr txBox="1"/>
          <p:nvPr/>
        </p:nvSpPr>
        <p:spPr>
          <a:xfrm>
            <a:off x="537519" y="1888624"/>
            <a:ext cx="2211859" cy="2554545"/>
          </a:xfrm>
          <a:prstGeom prst="rect">
            <a:avLst/>
          </a:prstGeom>
          <a:noFill/>
        </p:spPr>
        <p:txBody>
          <a:bodyPr wrap="square" rtlCol="0">
            <a:spAutoFit/>
          </a:bodyPr>
          <a:lstStyle/>
          <a:p>
            <a:pPr algn="ctr"/>
            <a:r>
              <a:rPr lang="en-US" sz="3200" b="1" dirty="0"/>
              <a:t>Sahih Bukhari – Vol. 6, Book 61; Number 510</a:t>
            </a:r>
          </a:p>
        </p:txBody>
      </p:sp>
      <p:sp>
        <p:nvSpPr>
          <p:cNvPr id="2" name="Rectangle 1">
            <a:extLst>
              <a:ext uri="{FF2B5EF4-FFF2-40B4-BE49-F238E27FC236}">
                <a16:creationId xmlns:a16="http://schemas.microsoft.com/office/drawing/2014/main" xmlns="" id="{D7336406-EA71-4017-B658-25C8B2F253C0}"/>
              </a:ext>
            </a:extLst>
          </p:cNvPr>
          <p:cNvSpPr/>
          <p:nvPr/>
        </p:nvSpPr>
        <p:spPr>
          <a:xfrm>
            <a:off x="3793525" y="1248033"/>
            <a:ext cx="4572000" cy="3108543"/>
          </a:xfrm>
          <a:prstGeom prst="rect">
            <a:avLst/>
          </a:prstGeom>
        </p:spPr>
        <p:txBody>
          <a:bodyPr>
            <a:spAutoFit/>
          </a:bodyPr>
          <a:lstStyle/>
          <a:p>
            <a:r>
              <a:rPr lang="en-US" sz="2800" dirty="0"/>
              <a:t>"Send us the manuscripts of the Qur'an so that we may compile the Qur'anic materials in perfect copies and return the manuscripts to you." Hafsah sent copies to Uthman. </a:t>
            </a:r>
          </a:p>
        </p:txBody>
      </p:sp>
    </p:spTree>
    <p:extLst>
      <p:ext uri="{BB962C8B-B14F-4D97-AF65-F5344CB8AC3E}">
        <p14:creationId xmlns:p14="http://schemas.microsoft.com/office/powerpoint/2010/main" val="11357230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89D3A6A-9B49-4E58-A974-CAF121DAFE92}"/>
              </a:ext>
            </a:extLst>
          </p:cNvPr>
          <p:cNvSpPr txBox="1"/>
          <p:nvPr/>
        </p:nvSpPr>
        <p:spPr>
          <a:xfrm>
            <a:off x="1223320" y="148281"/>
            <a:ext cx="7253416" cy="584775"/>
          </a:xfrm>
          <a:prstGeom prst="rect">
            <a:avLst/>
          </a:prstGeom>
          <a:noFill/>
        </p:spPr>
        <p:txBody>
          <a:bodyPr wrap="square" rtlCol="0">
            <a:spAutoFit/>
          </a:bodyPr>
          <a:lstStyle/>
          <a:p>
            <a:pPr algn="ctr"/>
            <a:r>
              <a:rPr lang="en-US" sz="3200" b="1" dirty="0"/>
              <a:t>Were the early Korans burnt?</a:t>
            </a:r>
          </a:p>
        </p:txBody>
      </p:sp>
      <p:sp>
        <p:nvSpPr>
          <p:cNvPr id="5" name="Rectangle 1">
            <a:extLst>
              <a:ext uri="{FF2B5EF4-FFF2-40B4-BE49-F238E27FC236}">
                <a16:creationId xmlns:a16="http://schemas.microsoft.com/office/drawing/2014/main" xmlns="" id="{C4616028-AD20-4832-BF34-43376CE12DB9}"/>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31740" rIns="91440" bIns="15870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 b="0" i="0" u="none" strike="noStrike" cap="none" normalizeH="0" baseline="0" dirty="0">
                <a:ln>
                  <a:noFill/>
                </a:ln>
                <a:solidFill>
                  <a:srgbClr val="777777"/>
                </a:solidFill>
                <a:effectLst/>
                <a:latin typeface="Montserrat"/>
              </a:rPr>
              <a:t>Say, "O People of the Scripture, you are [standing] on nothing until you uphold [the law of] the Torah, the Gospel, and what has been revealed to you from your Lord." And that which has been revealed to you from your Lord will surely increase many of them in transgression and disbelief. So do not grieve over the disbelieving people.</a:t>
            </a:r>
            <a:endParaRPr kumimoji="0" lang="en-US" altLang="en-US" sz="1600" b="1" i="0" u="none" strike="noStrike" cap="none" normalizeH="0" baseline="0" dirty="0">
              <a:ln>
                <a:noFill/>
              </a:ln>
              <a:solidFill>
                <a:schemeClr val="tx1"/>
              </a:solidFill>
              <a:effectLst/>
              <a:latin typeface="Montserra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 name="Rectangle 5">
            <a:extLst>
              <a:ext uri="{FF2B5EF4-FFF2-40B4-BE49-F238E27FC236}">
                <a16:creationId xmlns:a16="http://schemas.microsoft.com/office/drawing/2014/main" xmlns="" id="{962A2365-E9B1-4BDB-ACBE-5DCB5E748519}"/>
              </a:ext>
            </a:extLst>
          </p:cNvPr>
          <p:cNvSpPr/>
          <p:nvPr/>
        </p:nvSpPr>
        <p:spPr>
          <a:xfrm>
            <a:off x="3484605" y="1948931"/>
            <a:ext cx="4572000" cy="3539430"/>
          </a:xfrm>
          <a:prstGeom prst="rect">
            <a:avLst/>
          </a:prstGeom>
        </p:spPr>
        <p:txBody>
          <a:bodyPr>
            <a:spAutoFit/>
          </a:bodyPr>
          <a:lstStyle/>
          <a:p>
            <a:r>
              <a:rPr lang="en-US" sz="2800" dirty="0"/>
              <a:t>Uthman then ordered four men to rewrite the manuscripts in perfect copies. After this had been done, the Hafsah codex was returned to her. "Uthman returned the original manuscripts to Hafsah." </a:t>
            </a:r>
          </a:p>
        </p:txBody>
      </p:sp>
      <p:sp>
        <p:nvSpPr>
          <p:cNvPr id="7" name="Rectangle 6">
            <a:extLst>
              <a:ext uri="{FF2B5EF4-FFF2-40B4-BE49-F238E27FC236}">
                <a16:creationId xmlns:a16="http://schemas.microsoft.com/office/drawing/2014/main" xmlns="" id="{F95FD111-2733-419C-B193-A11D55891CC3}"/>
              </a:ext>
            </a:extLst>
          </p:cNvPr>
          <p:cNvSpPr/>
          <p:nvPr/>
        </p:nvSpPr>
        <p:spPr>
          <a:xfrm>
            <a:off x="840260" y="2595261"/>
            <a:ext cx="2075934" cy="2246769"/>
          </a:xfrm>
          <a:prstGeom prst="rect">
            <a:avLst/>
          </a:prstGeom>
        </p:spPr>
        <p:txBody>
          <a:bodyPr wrap="square">
            <a:spAutoFit/>
          </a:bodyPr>
          <a:lstStyle/>
          <a:p>
            <a:pPr algn="ctr"/>
            <a:r>
              <a:rPr lang="en-US" sz="2800" b="1" dirty="0"/>
              <a:t>Sahih Bukhari – Vol. 6, Book 61; Number 510</a:t>
            </a:r>
          </a:p>
        </p:txBody>
      </p:sp>
    </p:spTree>
    <p:extLst>
      <p:ext uri="{BB962C8B-B14F-4D97-AF65-F5344CB8AC3E}">
        <p14:creationId xmlns:p14="http://schemas.microsoft.com/office/powerpoint/2010/main" val="936353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89D3A6A-9B49-4E58-A974-CAF121DAFE92}"/>
              </a:ext>
            </a:extLst>
          </p:cNvPr>
          <p:cNvSpPr txBox="1"/>
          <p:nvPr/>
        </p:nvSpPr>
        <p:spPr>
          <a:xfrm>
            <a:off x="1223320" y="148281"/>
            <a:ext cx="7253416" cy="584775"/>
          </a:xfrm>
          <a:prstGeom prst="rect">
            <a:avLst/>
          </a:prstGeom>
          <a:noFill/>
        </p:spPr>
        <p:txBody>
          <a:bodyPr wrap="square" rtlCol="0">
            <a:spAutoFit/>
          </a:bodyPr>
          <a:lstStyle/>
          <a:p>
            <a:pPr algn="ctr"/>
            <a:r>
              <a:rPr lang="en-US" sz="3200" b="1" dirty="0"/>
              <a:t>Were the early Korans burnt?</a:t>
            </a:r>
          </a:p>
        </p:txBody>
      </p:sp>
      <p:sp>
        <p:nvSpPr>
          <p:cNvPr id="5" name="Rectangle 1">
            <a:extLst>
              <a:ext uri="{FF2B5EF4-FFF2-40B4-BE49-F238E27FC236}">
                <a16:creationId xmlns:a16="http://schemas.microsoft.com/office/drawing/2014/main" xmlns="" id="{C4616028-AD20-4832-BF34-43376CE12DB9}"/>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31740" rIns="91440" bIns="15870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 b="0" i="0" u="none" strike="noStrike" cap="none" normalizeH="0" baseline="0" dirty="0">
                <a:ln>
                  <a:noFill/>
                </a:ln>
                <a:solidFill>
                  <a:srgbClr val="777777"/>
                </a:solidFill>
                <a:effectLst/>
                <a:latin typeface="Montserrat"/>
              </a:rPr>
              <a:t>Say, "O People of the Scripture, you are [standing] on nothing until you uphold [the law of] the Torah, the Gospel, and what has been revealed to you from your Lord." And that which has been revealed to you from your Lord will surely increase many of them in transgression and disbelief. So do not grieve over the disbelieving people.</a:t>
            </a:r>
            <a:endParaRPr kumimoji="0" lang="en-US" altLang="en-US" sz="1600" b="1" i="0" u="none" strike="noStrike" cap="none" normalizeH="0" baseline="0" dirty="0">
              <a:ln>
                <a:noFill/>
              </a:ln>
              <a:solidFill>
                <a:schemeClr val="tx1"/>
              </a:solidFill>
              <a:effectLst/>
              <a:latin typeface="Montserra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xmlns="" id="{9EB0166E-91DD-4E76-A2AA-C5D1CC103C27}"/>
              </a:ext>
            </a:extLst>
          </p:cNvPr>
          <p:cNvSpPr/>
          <p:nvPr/>
        </p:nvSpPr>
        <p:spPr>
          <a:xfrm>
            <a:off x="3496961" y="1691200"/>
            <a:ext cx="4572000" cy="3108543"/>
          </a:xfrm>
          <a:prstGeom prst="rect">
            <a:avLst/>
          </a:prstGeom>
        </p:spPr>
        <p:txBody>
          <a:bodyPr>
            <a:spAutoFit/>
          </a:bodyPr>
          <a:lstStyle/>
          <a:p>
            <a:r>
              <a:rPr lang="en-US" sz="2800" dirty="0"/>
              <a:t>Uthman sent to every Muslim province one copy of what they had copied, and ordered that all the other Qur'anic materials, whether written in fragmentary manuscripts or whole copies, be burnt. </a:t>
            </a:r>
          </a:p>
        </p:txBody>
      </p:sp>
      <p:sp>
        <p:nvSpPr>
          <p:cNvPr id="7" name="Rectangle 6">
            <a:extLst>
              <a:ext uri="{FF2B5EF4-FFF2-40B4-BE49-F238E27FC236}">
                <a16:creationId xmlns:a16="http://schemas.microsoft.com/office/drawing/2014/main" xmlns="" id="{9A519B84-A564-48C9-925D-754D90D25CA4}"/>
              </a:ext>
            </a:extLst>
          </p:cNvPr>
          <p:cNvSpPr/>
          <p:nvPr/>
        </p:nvSpPr>
        <p:spPr>
          <a:xfrm>
            <a:off x="766119" y="2458418"/>
            <a:ext cx="2236574" cy="1815882"/>
          </a:xfrm>
          <a:prstGeom prst="rect">
            <a:avLst/>
          </a:prstGeom>
        </p:spPr>
        <p:txBody>
          <a:bodyPr wrap="square">
            <a:spAutoFit/>
          </a:bodyPr>
          <a:lstStyle/>
          <a:p>
            <a:pPr algn="ctr"/>
            <a:r>
              <a:rPr lang="en-US" sz="2800" b="1" dirty="0"/>
              <a:t>Sahih Bukhari – Vol. 6, Book 61; Number 510</a:t>
            </a:r>
          </a:p>
        </p:txBody>
      </p:sp>
    </p:spTree>
    <p:extLst>
      <p:ext uri="{BB962C8B-B14F-4D97-AF65-F5344CB8AC3E}">
        <p14:creationId xmlns:p14="http://schemas.microsoft.com/office/powerpoint/2010/main" val="19857959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89D3A6A-9B49-4E58-A974-CAF121DAFE92}"/>
              </a:ext>
            </a:extLst>
          </p:cNvPr>
          <p:cNvSpPr txBox="1"/>
          <p:nvPr/>
        </p:nvSpPr>
        <p:spPr>
          <a:xfrm>
            <a:off x="1223320" y="148281"/>
            <a:ext cx="7253416" cy="584775"/>
          </a:xfrm>
          <a:prstGeom prst="rect">
            <a:avLst/>
          </a:prstGeom>
          <a:noFill/>
        </p:spPr>
        <p:txBody>
          <a:bodyPr wrap="square" rtlCol="0">
            <a:spAutoFit/>
          </a:bodyPr>
          <a:lstStyle/>
          <a:p>
            <a:pPr algn="ctr"/>
            <a:r>
              <a:rPr lang="en-US" sz="3200" b="1" dirty="0"/>
              <a:t>Abdullah Mas’ud</a:t>
            </a:r>
          </a:p>
        </p:txBody>
      </p:sp>
      <p:sp>
        <p:nvSpPr>
          <p:cNvPr id="5" name="Rectangle 1">
            <a:extLst>
              <a:ext uri="{FF2B5EF4-FFF2-40B4-BE49-F238E27FC236}">
                <a16:creationId xmlns:a16="http://schemas.microsoft.com/office/drawing/2014/main" xmlns="" id="{C4616028-AD20-4832-BF34-43376CE12DB9}"/>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31740" rIns="91440" bIns="15870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 b="0" i="0" u="none" strike="noStrike" cap="none" normalizeH="0" baseline="0" dirty="0">
                <a:ln>
                  <a:noFill/>
                </a:ln>
                <a:solidFill>
                  <a:srgbClr val="777777"/>
                </a:solidFill>
                <a:effectLst/>
                <a:latin typeface="Montserrat"/>
              </a:rPr>
              <a:t>Say, "O People of the Scripture, you are [standing] on nothing until you uphold [the law of] the Torah, the Gospel, and what has been revealed to you from your Lord." And that which has been revealed to you from your Lord will surely increase many of them in transgression and disbelief. So do not grieve over the disbelieving people.</a:t>
            </a:r>
            <a:endParaRPr kumimoji="0" lang="en-US" altLang="en-US" sz="1600" b="1" i="0" u="none" strike="noStrike" cap="none" normalizeH="0" baseline="0" dirty="0">
              <a:ln>
                <a:noFill/>
              </a:ln>
              <a:solidFill>
                <a:schemeClr val="tx1"/>
              </a:solidFill>
              <a:effectLst/>
              <a:latin typeface="Montserra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7" name="Rectangle 6">
            <a:extLst>
              <a:ext uri="{FF2B5EF4-FFF2-40B4-BE49-F238E27FC236}">
                <a16:creationId xmlns:a16="http://schemas.microsoft.com/office/drawing/2014/main" xmlns="" id="{9A519B84-A564-48C9-925D-754D90D25CA4}"/>
              </a:ext>
            </a:extLst>
          </p:cNvPr>
          <p:cNvSpPr/>
          <p:nvPr/>
        </p:nvSpPr>
        <p:spPr>
          <a:xfrm>
            <a:off x="766119" y="2458418"/>
            <a:ext cx="2236574" cy="1815882"/>
          </a:xfrm>
          <a:prstGeom prst="rect">
            <a:avLst/>
          </a:prstGeom>
        </p:spPr>
        <p:txBody>
          <a:bodyPr wrap="square">
            <a:spAutoFit/>
          </a:bodyPr>
          <a:lstStyle/>
          <a:p>
            <a:pPr algn="ctr"/>
            <a:r>
              <a:rPr lang="en-US" sz="2800" b="1" dirty="0"/>
              <a:t>Sahih Bukhari – Vol. 5, Book 58; Number 150</a:t>
            </a:r>
          </a:p>
        </p:txBody>
      </p:sp>
      <p:sp>
        <p:nvSpPr>
          <p:cNvPr id="3" name="Rectangle 2">
            <a:extLst>
              <a:ext uri="{FF2B5EF4-FFF2-40B4-BE49-F238E27FC236}">
                <a16:creationId xmlns:a16="http://schemas.microsoft.com/office/drawing/2014/main" xmlns="" id="{321B1E84-E251-426F-A54C-7DCE8A2A561E}"/>
              </a:ext>
            </a:extLst>
          </p:cNvPr>
          <p:cNvSpPr/>
          <p:nvPr/>
        </p:nvSpPr>
        <p:spPr>
          <a:xfrm>
            <a:off x="3608173" y="1581255"/>
            <a:ext cx="4572000" cy="4401205"/>
          </a:xfrm>
          <a:prstGeom prst="rect">
            <a:avLst/>
          </a:prstGeom>
        </p:spPr>
        <p:txBody>
          <a:bodyPr>
            <a:spAutoFit/>
          </a:bodyPr>
          <a:lstStyle/>
          <a:p>
            <a:r>
              <a:rPr lang="en-US" dirty="0"/>
              <a:t>"</a:t>
            </a:r>
            <a:r>
              <a:rPr lang="en-US" sz="2800" dirty="0"/>
              <a:t>How can you order me to recite the reading of Zaid, when I recited from the very mouth of the Prophet some seventy Surahs?" "Am I," asks Abdullah, "to abandon what I acquired from the very lips of the Prophet?" </a:t>
            </a:r>
            <a:r>
              <a:rPr lang="en-US" sz="2800" i="1" dirty="0"/>
              <a:t>(Masahif" by Ibn abi Dawood, 824-897 AD, pp. 12, 14).</a:t>
            </a:r>
          </a:p>
        </p:txBody>
      </p:sp>
    </p:spTree>
    <p:extLst>
      <p:ext uri="{BB962C8B-B14F-4D97-AF65-F5344CB8AC3E}">
        <p14:creationId xmlns:p14="http://schemas.microsoft.com/office/powerpoint/2010/main" val="2843494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ECBDCFDE-1D4E-4F95-AB8B-7C817FF58AF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0637" y="1858147"/>
            <a:ext cx="3917092" cy="3041958"/>
          </a:xfrm>
          <a:prstGeom prst="rect">
            <a:avLst/>
          </a:prstGeom>
        </p:spPr>
      </p:pic>
      <p:sp>
        <p:nvSpPr>
          <p:cNvPr id="5" name="TextBox 4">
            <a:extLst>
              <a:ext uri="{FF2B5EF4-FFF2-40B4-BE49-F238E27FC236}">
                <a16:creationId xmlns:a16="http://schemas.microsoft.com/office/drawing/2014/main" xmlns="" id="{2030C83A-AF83-4D4D-8B2B-6D413D1CFEAC}"/>
              </a:ext>
            </a:extLst>
          </p:cNvPr>
          <p:cNvSpPr txBox="1"/>
          <p:nvPr/>
        </p:nvSpPr>
        <p:spPr>
          <a:xfrm>
            <a:off x="389237" y="383059"/>
            <a:ext cx="8587947" cy="584775"/>
          </a:xfrm>
          <a:prstGeom prst="rect">
            <a:avLst/>
          </a:prstGeom>
          <a:noFill/>
        </p:spPr>
        <p:txBody>
          <a:bodyPr wrap="square" rtlCol="0">
            <a:spAutoFit/>
          </a:bodyPr>
          <a:lstStyle/>
          <a:p>
            <a:r>
              <a:rPr lang="en-US" sz="3200" b="1" dirty="0"/>
              <a:t>Is the Bible Inspired of God?  - 2 Timothy 3:16-17</a:t>
            </a:r>
          </a:p>
        </p:txBody>
      </p:sp>
      <p:sp>
        <p:nvSpPr>
          <p:cNvPr id="6" name="Rectangle 5">
            <a:extLst>
              <a:ext uri="{FF2B5EF4-FFF2-40B4-BE49-F238E27FC236}">
                <a16:creationId xmlns:a16="http://schemas.microsoft.com/office/drawing/2014/main" xmlns="" id="{3562D637-6F93-4996-8653-0F81772610AC}"/>
              </a:ext>
            </a:extLst>
          </p:cNvPr>
          <p:cNvSpPr/>
          <p:nvPr/>
        </p:nvSpPr>
        <p:spPr>
          <a:xfrm>
            <a:off x="4405184" y="1674507"/>
            <a:ext cx="4572000" cy="3970318"/>
          </a:xfrm>
          <a:prstGeom prst="rect">
            <a:avLst/>
          </a:prstGeom>
        </p:spPr>
        <p:txBody>
          <a:bodyPr>
            <a:spAutoFit/>
          </a:bodyPr>
          <a:lstStyle/>
          <a:p>
            <a:r>
              <a:rPr lang="en-US" sz="2800" dirty="0"/>
              <a:t>16</a:t>
            </a:r>
            <a:r>
              <a:rPr lang="en-US" dirty="0"/>
              <a:t> </a:t>
            </a:r>
            <a:r>
              <a:rPr lang="en-US" sz="2800" dirty="0"/>
              <a:t>Every scripture inspired of God is also profitable for teaching, for reproof, for correction, for instruction which is in righteousness: 17 that the man of God may be complete, furnished completely unto every good work.</a:t>
            </a:r>
          </a:p>
        </p:txBody>
      </p:sp>
    </p:spTree>
    <p:extLst>
      <p:ext uri="{BB962C8B-B14F-4D97-AF65-F5344CB8AC3E}">
        <p14:creationId xmlns:p14="http://schemas.microsoft.com/office/powerpoint/2010/main" val="31863870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ECBDCFDE-1D4E-4F95-AB8B-7C817FF58AF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0637" y="1858147"/>
            <a:ext cx="3917092" cy="3041958"/>
          </a:xfrm>
          <a:prstGeom prst="rect">
            <a:avLst/>
          </a:prstGeom>
        </p:spPr>
      </p:pic>
      <p:sp>
        <p:nvSpPr>
          <p:cNvPr id="5" name="TextBox 4">
            <a:extLst>
              <a:ext uri="{FF2B5EF4-FFF2-40B4-BE49-F238E27FC236}">
                <a16:creationId xmlns:a16="http://schemas.microsoft.com/office/drawing/2014/main" xmlns="" id="{2030C83A-AF83-4D4D-8B2B-6D413D1CFEAC}"/>
              </a:ext>
            </a:extLst>
          </p:cNvPr>
          <p:cNvSpPr txBox="1"/>
          <p:nvPr/>
        </p:nvSpPr>
        <p:spPr>
          <a:xfrm>
            <a:off x="389237" y="383059"/>
            <a:ext cx="8587947" cy="584775"/>
          </a:xfrm>
          <a:prstGeom prst="rect">
            <a:avLst/>
          </a:prstGeom>
          <a:noFill/>
        </p:spPr>
        <p:txBody>
          <a:bodyPr wrap="square" rtlCol="0">
            <a:spAutoFit/>
          </a:bodyPr>
          <a:lstStyle/>
          <a:p>
            <a:r>
              <a:rPr lang="en-US" sz="3200" b="1" dirty="0"/>
              <a:t>Is the Bible Inspired of God?  - I Cor. 2:12-13</a:t>
            </a:r>
          </a:p>
        </p:txBody>
      </p:sp>
      <p:sp>
        <p:nvSpPr>
          <p:cNvPr id="2" name="Rectangle 1">
            <a:extLst>
              <a:ext uri="{FF2B5EF4-FFF2-40B4-BE49-F238E27FC236}">
                <a16:creationId xmlns:a16="http://schemas.microsoft.com/office/drawing/2014/main" xmlns="" id="{D8807BE7-6AB2-4740-82F5-110B8903751F}"/>
              </a:ext>
            </a:extLst>
          </p:cNvPr>
          <p:cNvSpPr/>
          <p:nvPr/>
        </p:nvSpPr>
        <p:spPr>
          <a:xfrm>
            <a:off x="4405184" y="1339163"/>
            <a:ext cx="4572000" cy="4832092"/>
          </a:xfrm>
          <a:prstGeom prst="rect">
            <a:avLst/>
          </a:prstGeom>
        </p:spPr>
        <p:txBody>
          <a:bodyPr>
            <a:spAutoFit/>
          </a:bodyPr>
          <a:lstStyle/>
          <a:p>
            <a:r>
              <a:rPr lang="en-US" sz="2800" baseline="30000" dirty="0"/>
              <a:t>12 </a:t>
            </a:r>
            <a:r>
              <a:rPr lang="en-US" sz="2800" dirty="0"/>
              <a:t>But we received, not the spirit of the </a:t>
            </a:r>
            <a:r>
              <a:rPr lang="en-US" sz="2800" baseline="30000" dirty="0"/>
              <a:t>[</a:t>
            </a:r>
            <a:r>
              <a:rPr lang="en-US" sz="2800" baseline="30000" dirty="0">
                <a:hlinkClick r:id="rId3" tooltip="See footnote a"/>
              </a:rPr>
              <a:t>a</a:t>
            </a:r>
            <a:r>
              <a:rPr lang="en-US" sz="2800" baseline="30000" dirty="0"/>
              <a:t>]</a:t>
            </a:r>
            <a:r>
              <a:rPr lang="en-US" sz="2800" dirty="0"/>
              <a:t>world, but the spirit which is from God; that we might know the things that were freely given to us of God. </a:t>
            </a:r>
            <a:r>
              <a:rPr lang="en-US" sz="2800" baseline="30000" dirty="0"/>
              <a:t>13 </a:t>
            </a:r>
            <a:r>
              <a:rPr lang="en-US" sz="2800" dirty="0"/>
              <a:t>Which things also we speak, not in words which man’s wisdom teacheth, but which the Spirit teacheth; </a:t>
            </a:r>
            <a:r>
              <a:rPr lang="en-US" sz="2800" baseline="30000" dirty="0"/>
              <a:t>[</a:t>
            </a:r>
            <a:r>
              <a:rPr lang="en-US" sz="2800" baseline="30000" dirty="0">
                <a:hlinkClick r:id="rId4" tooltip="See footnote b"/>
              </a:rPr>
              <a:t>b</a:t>
            </a:r>
            <a:r>
              <a:rPr lang="en-US" sz="2800" baseline="30000" dirty="0"/>
              <a:t>]</a:t>
            </a:r>
            <a:r>
              <a:rPr lang="en-US" sz="2800" dirty="0"/>
              <a:t>combining spiritual things with spiritual </a:t>
            </a:r>
            <a:r>
              <a:rPr lang="en-US" sz="2800" i="1" dirty="0"/>
              <a:t>words</a:t>
            </a:r>
            <a:r>
              <a:rPr lang="en-US" sz="2800" dirty="0"/>
              <a:t>. </a:t>
            </a:r>
          </a:p>
        </p:txBody>
      </p:sp>
    </p:spTree>
    <p:extLst>
      <p:ext uri="{BB962C8B-B14F-4D97-AF65-F5344CB8AC3E}">
        <p14:creationId xmlns:p14="http://schemas.microsoft.com/office/powerpoint/2010/main" val="3576260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ECBDCFDE-1D4E-4F95-AB8B-7C817FF58AF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0637" y="1858147"/>
            <a:ext cx="3917092" cy="3041958"/>
          </a:xfrm>
          <a:prstGeom prst="rect">
            <a:avLst/>
          </a:prstGeom>
        </p:spPr>
      </p:pic>
      <p:sp>
        <p:nvSpPr>
          <p:cNvPr id="5" name="TextBox 4">
            <a:extLst>
              <a:ext uri="{FF2B5EF4-FFF2-40B4-BE49-F238E27FC236}">
                <a16:creationId xmlns:a16="http://schemas.microsoft.com/office/drawing/2014/main" xmlns="" id="{2030C83A-AF83-4D4D-8B2B-6D413D1CFEAC}"/>
              </a:ext>
            </a:extLst>
          </p:cNvPr>
          <p:cNvSpPr txBox="1"/>
          <p:nvPr/>
        </p:nvSpPr>
        <p:spPr>
          <a:xfrm>
            <a:off x="389237" y="383059"/>
            <a:ext cx="8587947" cy="584775"/>
          </a:xfrm>
          <a:prstGeom prst="rect">
            <a:avLst/>
          </a:prstGeom>
          <a:noFill/>
        </p:spPr>
        <p:txBody>
          <a:bodyPr wrap="square" rtlCol="0">
            <a:spAutoFit/>
          </a:bodyPr>
          <a:lstStyle/>
          <a:p>
            <a:pPr algn="ctr"/>
            <a:r>
              <a:rPr lang="en-US" sz="3200" b="1" dirty="0"/>
              <a:t>Is the Bible Inspired of God  ?  - 2 Pet. 1:21</a:t>
            </a:r>
          </a:p>
        </p:txBody>
      </p:sp>
      <p:sp>
        <p:nvSpPr>
          <p:cNvPr id="4" name="Rectangle 3">
            <a:extLst>
              <a:ext uri="{FF2B5EF4-FFF2-40B4-BE49-F238E27FC236}">
                <a16:creationId xmlns:a16="http://schemas.microsoft.com/office/drawing/2014/main" xmlns="" id="{A173CEED-0048-4FB4-A5A6-300C46211630}"/>
              </a:ext>
            </a:extLst>
          </p:cNvPr>
          <p:cNvSpPr/>
          <p:nvPr/>
        </p:nvSpPr>
        <p:spPr>
          <a:xfrm>
            <a:off x="4405184" y="2238286"/>
            <a:ext cx="4572000" cy="2554545"/>
          </a:xfrm>
          <a:prstGeom prst="rect">
            <a:avLst/>
          </a:prstGeom>
        </p:spPr>
        <p:txBody>
          <a:bodyPr>
            <a:spAutoFit/>
          </a:bodyPr>
          <a:lstStyle/>
          <a:p>
            <a:r>
              <a:rPr lang="en-US" sz="3200" baseline="30000" dirty="0"/>
              <a:t>21 </a:t>
            </a:r>
            <a:r>
              <a:rPr lang="en-US" sz="3200" dirty="0"/>
              <a:t>For no prophecy ever </a:t>
            </a:r>
            <a:r>
              <a:rPr lang="en-US" sz="3200" baseline="30000" dirty="0"/>
              <a:t>[</a:t>
            </a:r>
            <a:r>
              <a:rPr lang="en-US" sz="3200" baseline="30000" dirty="0">
                <a:hlinkClick r:id="rId3" tooltip="See footnote a"/>
              </a:rPr>
              <a:t>a</a:t>
            </a:r>
            <a:r>
              <a:rPr lang="en-US" sz="3200" baseline="30000" dirty="0"/>
              <a:t>]</a:t>
            </a:r>
            <a:r>
              <a:rPr lang="en-US" sz="3200" dirty="0"/>
              <a:t>came by the will of man: but men spake from God, being moved by the Holy Spirit.</a:t>
            </a:r>
          </a:p>
        </p:txBody>
      </p:sp>
    </p:spTree>
    <p:extLst>
      <p:ext uri="{BB962C8B-B14F-4D97-AF65-F5344CB8AC3E}">
        <p14:creationId xmlns:p14="http://schemas.microsoft.com/office/powerpoint/2010/main" val="19098822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ECBDCFDE-1D4E-4F95-AB8B-7C817FF58AF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0637" y="1858147"/>
            <a:ext cx="3917092" cy="3041958"/>
          </a:xfrm>
          <a:prstGeom prst="rect">
            <a:avLst/>
          </a:prstGeom>
        </p:spPr>
      </p:pic>
      <p:sp>
        <p:nvSpPr>
          <p:cNvPr id="5" name="TextBox 4">
            <a:extLst>
              <a:ext uri="{FF2B5EF4-FFF2-40B4-BE49-F238E27FC236}">
                <a16:creationId xmlns:a16="http://schemas.microsoft.com/office/drawing/2014/main" xmlns="" id="{2030C83A-AF83-4D4D-8B2B-6D413D1CFEAC}"/>
              </a:ext>
            </a:extLst>
          </p:cNvPr>
          <p:cNvSpPr txBox="1"/>
          <p:nvPr/>
        </p:nvSpPr>
        <p:spPr>
          <a:xfrm>
            <a:off x="389237" y="383059"/>
            <a:ext cx="8587947" cy="584775"/>
          </a:xfrm>
          <a:prstGeom prst="rect">
            <a:avLst/>
          </a:prstGeom>
          <a:noFill/>
        </p:spPr>
        <p:txBody>
          <a:bodyPr wrap="square" rtlCol="0">
            <a:spAutoFit/>
          </a:bodyPr>
          <a:lstStyle/>
          <a:p>
            <a:pPr algn="ctr"/>
            <a:r>
              <a:rPr lang="en-US" sz="3200" b="1" dirty="0"/>
              <a:t>Is the Bible Authoritative ?  - 2 Jn. 9</a:t>
            </a:r>
          </a:p>
        </p:txBody>
      </p:sp>
      <p:sp>
        <p:nvSpPr>
          <p:cNvPr id="2" name="Rectangle 1">
            <a:extLst>
              <a:ext uri="{FF2B5EF4-FFF2-40B4-BE49-F238E27FC236}">
                <a16:creationId xmlns:a16="http://schemas.microsoft.com/office/drawing/2014/main" xmlns="" id="{4C1A3227-82BC-4C4A-B394-CC860FB7E7CC}"/>
              </a:ext>
            </a:extLst>
          </p:cNvPr>
          <p:cNvSpPr/>
          <p:nvPr/>
        </p:nvSpPr>
        <p:spPr>
          <a:xfrm>
            <a:off x="4405184" y="2040298"/>
            <a:ext cx="4572000" cy="2677656"/>
          </a:xfrm>
          <a:prstGeom prst="rect">
            <a:avLst/>
          </a:prstGeom>
        </p:spPr>
        <p:txBody>
          <a:bodyPr>
            <a:spAutoFit/>
          </a:bodyPr>
          <a:lstStyle/>
          <a:p>
            <a:r>
              <a:rPr lang="en-US" sz="2800" baseline="30000" dirty="0"/>
              <a:t>9 </a:t>
            </a:r>
            <a:r>
              <a:rPr lang="en-US" sz="2800" dirty="0"/>
              <a:t>Whosoever </a:t>
            </a:r>
            <a:r>
              <a:rPr lang="en-US" sz="2800" baseline="30000" dirty="0"/>
              <a:t>[</a:t>
            </a:r>
            <a:r>
              <a:rPr lang="en-US" sz="2800" baseline="30000" dirty="0">
                <a:hlinkClick r:id="rId3" tooltip="See footnote a"/>
              </a:rPr>
              <a:t>a</a:t>
            </a:r>
            <a:r>
              <a:rPr lang="en-US" sz="2800" baseline="30000" dirty="0"/>
              <a:t>]</a:t>
            </a:r>
            <a:r>
              <a:rPr lang="en-US" sz="2800" dirty="0"/>
              <a:t>goeth onward and abideth not in the teaching of Christ, hath not God: he that abideth in the teaching, the same hath both the Father and the Son. </a:t>
            </a:r>
          </a:p>
        </p:txBody>
      </p:sp>
    </p:spTree>
    <p:extLst>
      <p:ext uri="{BB962C8B-B14F-4D97-AF65-F5344CB8AC3E}">
        <p14:creationId xmlns:p14="http://schemas.microsoft.com/office/powerpoint/2010/main" val="2080416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ECBDCFDE-1D4E-4F95-AB8B-7C817FF58AF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0637" y="1858147"/>
            <a:ext cx="3917092" cy="3041958"/>
          </a:xfrm>
          <a:prstGeom prst="rect">
            <a:avLst/>
          </a:prstGeom>
        </p:spPr>
      </p:pic>
      <p:sp>
        <p:nvSpPr>
          <p:cNvPr id="5" name="TextBox 4">
            <a:extLst>
              <a:ext uri="{FF2B5EF4-FFF2-40B4-BE49-F238E27FC236}">
                <a16:creationId xmlns:a16="http://schemas.microsoft.com/office/drawing/2014/main" xmlns="" id="{2030C83A-AF83-4D4D-8B2B-6D413D1CFEAC}"/>
              </a:ext>
            </a:extLst>
          </p:cNvPr>
          <p:cNvSpPr txBox="1"/>
          <p:nvPr/>
        </p:nvSpPr>
        <p:spPr>
          <a:xfrm>
            <a:off x="389237" y="383059"/>
            <a:ext cx="8587947" cy="584775"/>
          </a:xfrm>
          <a:prstGeom prst="rect">
            <a:avLst/>
          </a:prstGeom>
          <a:noFill/>
        </p:spPr>
        <p:txBody>
          <a:bodyPr wrap="square" rtlCol="0">
            <a:spAutoFit/>
          </a:bodyPr>
          <a:lstStyle/>
          <a:p>
            <a:pPr algn="ctr"/>
            <a:r>
              <a:rPr lang="en-US" sz="3200" b="1" dirty="0"/>
              <a:t>Is the Bible Authoritative ?  - I Cor. 4:6</a:t>
            </a:r>
          </a:p>
        </p:txBody>
      </p:sp>
      <p:sp>
        <p:nvSpPr>
          <p:cNvPr id="6" name="Rectangle 5">
            <a:extLst>
              <a:ext uri="{FF2B5EF4-FFF2-40B4-BE49-F238E27FC236}">
                <a16:creationId xmlns:a16="http://schemas.microsoft.com/office/drawing/2014/main" xmlns="" id="{712FB14A-5EE9-4857-AEC9-9A41B6EA805A}"/>
              </a:ext>
            </a:extLst>
          </p:cNvPr>
          <p:cNvSpPr/>
          <p:nvPr/>
        </p:nvSpPr>
        <p:spPr>
          <a:xfrm>
            <a:off x="4312508" y="1858147"/>
            <a:ext cx="4572000" cy="3539430"/>
          </a:xfrm>
          <a:prstGeom prst="rect">
            <a:avLst/>
          </a:prstGeom>
        </p:spPr>
        <p:txBody>
          <a:bodyPr>
            <a:spAutoFit/>
          </a:bodyPr>
          <a:lstStyle/>
          <a:p>
            <a:r>
              <a:rPr lang="en-US" sz="2800" baseline="30000" dirty="0"/>
              <a:t>6 </a:t>
            </a:r>
            <a:r>
              <a:rPr lang="en-US" sz="2800" dirty="0"/>
              <a:t>Now these things, brethren, I have in a figure transferred to myself and Apollos for your sakes; that in us ye might learn not </a:t>
            </a:r>
            <a:r>
              <a:rPr lang="en-US" sz="2800" i="1" dirty="0"/>
              <a:t>to go</a:t>
            </a:r>
            <a:r>
              <a:rPr lang="en-US" sz="2800" dirty="0"/>
              <a:t> beyond the things which are written; that no one of you be puffed up for the one against the other. </a:t>
            </a:r>
          </a:p>
        </p:txBody>
      </p:sp>
    </p:spTree>
    <p:extLst>
      <p:ext uri="{BB962C8B-B14F-4D97-AF65-F5344CB8AC3E}">
        <p14:creationId xmlns:p14="http://schemas.microsoft.com/office/powerpoint/2010/main" val="42344198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ECBDCFDE-1D4E-4F95-AB8B-7C817FF58AF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0637" y="1858147"/>
            <a:ext cx="3917092" cy="3041958"/>
          </a:xfrm>
          <a:prstGeom prst="rect">
            <a:avLst/>
          </a:prstGeom>
        </p:spPr>
      </p:pic>
      <p:sp>
        <p:nvSpPr>
          <p:cNvPr id="5" name="TextBox 4">
            <a:extLst>
              <a:ext uri="{FF2B5EF4-FFF2-40B4-BE49-F238E27FC236}">
                <a16:creationId xmlns:a16="http://schemas.microsoft.com/office/drawing/2014/main" xmlns="" id="{2030C83A-AF83-4D4D-8B2B-6D413D1CFEAC}"/>
              </a:ext>
            </a:extLst>
          </p:cNvPr>
          <p:cNvSpPr txBox="1"/>
          <p:nvPr/>
        </p:nvSpPr>
        <p:spPr>
          <a:xfrm>
            <a:off x="401594" y="383059"/>
            <a:ext cx="8587947" cy="584775"/>
          </a:xfrm>
          <a:prstGeom prst="rect">
            <a:avLst/>
          </a:prstGeom>
          <a:noFill/>
        </p:spPr>
        <p:txBody>
          <a:bodyPr wrap="square" rtlCol="0">
            <a:spAutoFit/>
          </a:bodyPr>
          <a:lstStyle/>
          <a:p>
            <a:pPr algn="ctr"/>
            <a:r>
              <a:rPr lang="en-US" sz="3200" b="1" dirty="0"/>
              <a:t>Has the Bible Been Changed? </a:t>
            </a:r>
          </a:p>
        </p:txBody>
      </p:sp>
      <p:sp>
        <p:nvSpPr>
          <p:cNvPr id="2" name="TextBox 1">
            <a:extLst>
              <a:ext uri="{FF2B5EF4-FFF2-40B4-BE49-F238E27FC236}">
                <a16:creationId xmlns:a16="http://schemas.microsoft.com/office/drawing/2014/main" xmlns="" id="{A339519D-D199-4BC1-9764-04199EB5FE49}"/>
              </a:ext>
            </a:extLst>
          </p:cNvPr>
          <p:cNvSpPr txBox="1"/>
          <p:nvPr/>
        </p:nvSpPr>
        <p:spPr>
          <a:xfrm>
            <a:off x="4346489" y="1801469"/>
            <a:ext cx="4374292" cy="954107"/>
          </a:xfrm>
          <a:prstGeom prst="rect">
            <a:avLst/>
          </a:prstGeom>
          <a:noFill/>
        </p:spPr>
        <p:txBody>
          <a:bodyPr wrap="square" rtlCol="0">
            <a:spAutoFit/>
          </a:bodyPr>
          <a:lstStyle/>
          <a:p>
            <a:r>
              <a:rPr lang="en-US" sz="2800" dirty="0"/>
              <a:t>Fragment of John 18:31-33; 37-38</a:t>
            </a:r>
          </a:p>
        </p:txBody>
      </p:sp>
      <p:sp>
        <p:nvSpPr>
          <p:cNvPr id="4" name="TextBox 3">
            <a:extLst>
              <a:ext uri="{FF2B5EF4-FFF2-40B4-BE49-F238E27FC236}">
                <a16:creationId xmlns:a16="http://schemas.microsoft.com/office/drawing/2014/main" xmlns="" id="{9F250751-BDB4-4AEA-B657-3315AA8A7081}"/>
              </a:ext>
            </a:extLst>
          </p:cNvPr>
          <p:cNvSpPr txBox="1"/>
          <p:nvPr/>
        </p:nvSpPr>
        <p:spPr>
          <a:xfrm>
            <a:off x="4386648" y="949562"/>
            <a:ext cx="4293974" cy="954107"/>
          </a:xfrm>
          <a:prstGeom prst="rect">
            <a:avLst/>
          </a:prstGeom>
          <a:noFill/>
        </p:spPr>
        <p:txBody>
          <a:bodyPr wrap="square" rtlCol="0">
            <a:spAutoFit/>
          </a:bodyPr>
          <a:lstStyle/>
          <a:p>
            <a:r>
              <a:rPr lang="en-US" sz="2800" dirty="0"/>
              <a:t>5,600 manuscripts…100 years from original</a:t>
            </a:r>
          </a:p>
        </p:txBody>
      </p:sp>
      <p:sp>
        <p:nvSpPr>
          <p:cNvPr id="7" name="TextBox 6">
            <a:extLst>
              <a:ext uri="{FF2B5EF4-FFF2-40B4-BE49-F238E27FC236}">
                <a16:creationId xmlns:a16="http://schemas.microsoft.com/office/drawing/2014/main" xmlns="" id="{25441FEF-3C71-4461-9618-066ED4CA6B61}"/>
              </a:ext>
            </a:extLst>
          </p:cNvPr>
          <p:cNvSpPr txBox="1"/>
          <p:nvPr/>
        </p:nvSpPr>
        <p:spPr>
          <a:xfrm>
            <a:off x="4346489" y="2737304"/>
            <a:ext cx="4792880" cy="954107"/>
          </a:xfrm>
          <a:prstGeom prst="rect">
            <a:avLst/>
          </a:prstGeom>
          <a:noFill/>
        </p:spPr>
        <p:txBody>
          <a:bodyPr wrap="square" rtlCol="0">
            <a:spAutoFit/>
          </a:bodyPr>
          <a:lstStyle/>
          <a:p>
            <a:r>
              <a:rPr lang="en-US" sz="2800" dirty="0"/>
              <a:t>Most of the  N.T. within 200 years of original</a:t>
            </a:r>
          </a:p>
        </p:txBody>
      </p:sp>
      <p:sp>
        <p:nvSpPr>
          <p:cNvPr id="8" name="TextBox 7">
            <a:extLst>
              <a:ext uri="{FF2B5EF4-FFF2-40B4-BE49-F238E27FC236}">
                <a16:creationId xmlns:a16="http://schemas.microsoft.com/office/drawing/2014/main" xmlns="" id="{26093D77-C006-4006-9296-6CCF1B1E1601}"/>
              </a:ext>
            </a:extLst>
          </p:cNvPr>
          <p:cNvSpPr txBox="1"/>
          <p:nvPr/>
        </p:nvSpPr>
        <p:spPr>
          <a:xfrm>
            <a:off x="4346489" y="3767823"/>
            <a:ext cx="5236638" cy="523220"/>
          </a:xfrm>
          <a:prstGeom prst="rect">
            <a:avLst/>
          </a:prstGeom>
          <a:noFill/>
        </p:spPr>
        <p:txBody>
          <a:bodyPr wrap="square" rtlCol="0">
            <a:spAutoFit/>
          </a:bodyPr>
          <a:lstStyle/>
          <a:p>
            <a:r>
              <a:rPr lang="en-US" sz="2800" dirty="0"/>
              <a:t>Entire N.T. within 300 years</a:t>
            </a:r>
          </a:p>
        </p:txBody>
      </p:sp>
      <p:sp>
        <p:nvSpPr>
          <p:cNvPr id="9" name="TextBox 8">
            <a:extLst>
              <a:ext uri="{FF2B5EF4-FFF2-40B4-BE49-F238E27FC236}">
                <a16:creationId xmlns:a16="http://schemas.microsoft.com/office/drawing/2014/main" xmlns="" id="{6DF0648C-1A43-48F9-9BA7-74818AF186FC}"/>
              </a:ext>
            </a:extLst>
          </p:cNvPr>
          <p:cNvSpPr txBox="1"/>
          <p:nvPr/>
        </p:nvSpPr>
        <p:spPr>
          <a:xfrm>
            <a:off x="4386648" y="4423051"/>
            <a:ext cx="4127157" cy="954107"/>
          </a:xfrm>
          <a:prstGeom prst="rect">
            <a:avLst/>
          </a:prstGeom>
          <a:noFill/>
        </p:spPr>
        <p:txBody>
          <a:bodyPr wrap="square" rtlCol="0">
            <a:spAutoFit/>
          </a:bodyPr>
          <a:lstStyle/>
          <a:p>
            <a:r>
              <a:rPr lang="en-US" sz="2800" dirty="0"/>
              <a:t>Over 86,000 Quotations from early church fathers</a:t>
            </a:r>
          </a:p>
        </p:txBody>
      </p:sp>
      <p:sp>
        <p:nvSpPr>
          <p:cNvPr id="10" name="TextBox 9">
            <a:extLst>
              <a:ext uri="{FF2B5EF4-FFF2-40B4-BE49-F238E27FC236}">
                <a16:creationId xmlns:a16="http://schemas.microsoft.com/office/drawing/2014/main" xmlns="" id="{BE3AB7DE-660F-4C25-B46A-C5BC19A62FF6}"/>
              </a:ext>
            </a:extLst>
          </p:cNvPr>
          <p:cNvSpPr txBox="1"/>
          <p:nvPr/>
        </p:nvSpPr>
        <p:spPr>
          <a:xfrm>
            <a:off x="4346489" y="5460881"/>
            <a:ext cx="4448433" cy="1384995"/>
          </a:xfrm>
          <a:prstGeom prst="rect">
            <a:avLst/>
          </a:prstGeom>
          <a:noFill/>
        </p:spPr>
        <p:txBody>
          <a:bodyPr wrap="square" rtlCol="0">
            <a:spAutoFit/>
          </a:bodyPr>
          <a:lstStyle/>
          <a:p>
            <a:r>
              <a:rPr lang="en-US" sz="2800" dirty="0"/>
              <a:t>Dead Sea Scrolls discovery and Study – 250 B.C. to A.D. 68</a:t>
            </a:r>
          </a:p>
        </p:txBody>
      </p:sp>
    </p:spTree>
    <p:extLst>
      <p:ext uri="{BB962C8B-B14F-4D97-AF65-F5344CB8AC3E}">
        <p14:creationId xmlns:p14="http://schemas.microsoft.com/office/powerpoint/2010/main" val="4563003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AD23DE69-3490-465E-AFF7-DDCE2BF7592B}"/>
              </a:ext>
            </a:extLst>
          </p:cNvPr>
          <p:cNvSpPr/>
          <p:nvPr/>
        </p:nvSpPr>
        <p:spPr>
          <a:xfrm>
            <a:off x="3954162" y="950281"/>
            <a:ext cx="4572000" cy="2246769"/>
          </a:xfrm>
          <a:prstGeom prst="rect">
            <a:avLst/>
          </a:prstGeom>
        </p:spPr>
        <p:txBody>
          <a:bodyPr>
            <a:spAutoFit/>
          </a:bodyPr>
          <a:lstStyle/>
          <a:p>
            <a:r>
              <a:rPr lang="en-US" sz="2800" dirty="0"/>
              <a:t>He has sent down upon you, [O Muhammad], the Book in truth, confirming what was before it. And He revealed the Torah and the Gospel. </a:t>
            </a:r>
          </a:p>
        </p:txBody>
      </p:sp>
      <p:pic>
        <p:nvPicPr>
          <p:cNvPr id="3" name="Picture 2">
            <a:extLst>
              <a:ext uri="{FF2B5EF4-FFF2-40B4-BE49-F238E27FC236}">
                <a16:creationId xmlns:a16="http://schemas.microsoft.com/office/drawing/2014/main" xmlns="" id="{1ED9D218-F1E8-4697-A0AE-FBB4B6CA29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4363" y="1233716"/>
            <a:ext cx="3064477" cy="4582396"/>
          </a:xfrm>
          <a:prstGeom prst="rect">
            <a:avLst/>
          </a:prstGeom>
        </p:spPr>
      </p:pic>
      <p:sp>
        <p:nvSpPr>
          <p:cNvPr id="4" name="Rectangle 3">
            <a:extLst>
              <a:ext uri="{FF2B5EF4-FFF2-40B4-BE49-F238E27FC236}">
                <a16:creationId xmlns:a16="http://schemas.microsoft.com/office/drawing/2014/main" xmlns="" id="{E93C7EB4-055E-44E4-AC92-41C12CB3BD77}"/>
              </a:ext>
            </a:extLst>
          </p:cNvPr>
          <p:cNvSpPr/>
          <p:nvPr/>
        </p:nvSpPr>
        <p:spPr>
          <a:xfrm>
            <a:off x="3954162" y="3197050"/>
            <a:ext cx="4572000" cy="3539430"/>
          </a:xfrm>
          <a:prstGeom prst="rect">
            <a:avLst/>
          </a:prstGeom>
        </p:spPr>
        <p:txBody>
          <a:bodyPr>
            <a:spAutoFit/>
          </a:bodyPr>
          <a:lstStyle/>
          <a:p>
            <a:r>
              <a:rPr lang="en-US" sz="2800" dirty="0"/>
              <a:t>Before, as guidance for the people. And He revealed the Qur'an. Indeed, those who disbelieve in the verses of Allah will have a severe punishment, and Allah is exalted in Might, the Owner of Retribution.</a:t>
            </a:r>
          </a:p>
        </p:txBody>
      </p:sp>
      <p:sp>
        <p:nvSpPr>
          <p:cNvPr id="5" name="TextBox 4">
            <a:extLst>
              <a:ext uri="{FF2B5EF4-FFF2-40B4-BE49-F238E27FC236}">
                <a16:creationId xmlns:a16="http://schemas.microsoft.com/office/drawing/2014/main" xmlns="" id="{007C33C1-5957-4AAC-9D8C-C46C03DAD91D}"/>
              </a:ext>
            </a:extLst>
          </p:cNvPr>
          <p:cNvSpPr txBox="1"/>
          <p:nvPr/>
        </p:nvSpPr>
        <p:spPr>
          <a:xfrm>
            <a:off x="562232" y="5818072"/>
            <a:ext cx="2261287" cy="584775"/>
          </a:xfrm>
          <a:prstGeom prst="rect">
            <a:avLst/>
          </a:prstGeom>
          <a:noFill/>
        </p:spPr>
        <p:txBody>
          <a:bodyPr wrap="square" rtlCol="0">
            <a:spAutoFit/>
          </a:bodyPr>
          <a:lstStyle/>
          <a:p>
            <a:r>
              <a:rPr lang="en-US" sz="3200" b="1" dirty="0"/>
              <a:t>Surah 3:3-4</a:t>
            </a:r>
          </a:p>
        </p:txBody>
      </p:sp>
      <p:sp>
        <p:nvSpPr>
          <p:cNvPr id="6" name="TextBox 5">
            <a:extLst>
              <a:ext uri="{FF2B5EF4-FFF2-40B4-BE49-F238E27FC236}">
                <a16:creationId xmlns:a16="http://schemas.microsoft.com/office/drawing/2014/main" xmlns="" id="{B2B9F686-3885-4A48-AC11-414BB099E2B8}"/>
              </a:ext>
            </a:extLst>
          </p:cNvPr>
          <p:cNvSpPr txBox="1"/>
          <p:nvPr/>
        </p:nvSpPr>
        <p:spPr>
          <a:xfrm>
            <a:off x="1445740" y="321077"/>
            <a:ext cx="6450228" cy="584775"/>
          </a:xfrm>
          <a:prstGeom prst="rect">
            <a:avLst/>
          </a:prstGeom>
          <a:noFill/>
        </p:spPr>
        <p:txBody>
          <a:bodyPr wrap="square" rtlCol="0">
            <a:spAutoFit/>
          </a:bodyPr>
          <a:lstStyle/>
          <a:p>
            <a:r>
              <a:rPr lang="en-US" sz="3200" b="1" dirty="0"/>
              <a:t>Are our  Scriptures Inspired of God?</a:t>
            </a:r>
          </a:p>
        </p:txBody>
      </p:sp>
    </p:spTree>
    <p:extLst>
      <p:ext uri="{BB962C8B-B14F-4D97-AF65-F5344CB8AC3E}">
        <p14:creationId xmlns:p14="http://schemas.microsoft.com/office/powerpoint/2010/main" val="791534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1ED9D218-F1E8-4697-A0AE-FBB4B6CA29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4363" y="1233716"/>
            <a:ext cx="3064477" cy="4582396"/>
          </a:xfrm>
          <a:prstGeom prst="rect">
            <a:avLst/>
          </a:prstGeom>
        </p:spPr>
      </p:pic>
      <p:sp>
        <p:nvSpPr>
          <p:cNvPr id="5" name="TextBox 4">
            <a:extLst>
              <a:ext uri="{FF2B5EF4-FFF2-40B4-BE49-F238E27FC236}">
                <a16:creationId xmlns:a16="http://schemas.microsoft.com/office/drawing/2014/main" xmlns="" id="{007C33C1-5957-4AAC-9D8C-C46C03DAD91D}"/>
              </a:ext>
            </a:extLst>
          </p:cNvPr>
          <p:cNvSpPr txBox="1"/>
          <p:nvPr/>
        </p:nvSpPr>
        <p:spPr>
          <a:xfrm>
            <a:off x="562232" y="5818072"/>
            <a:ext cx="2261287" cy="584775"/>
          </a:xfrm>
          <a:prstGeom prst="rect">
            <a:avLst/>
          </a:prstGeom>
          <a:noFill/>
        </p:spPr>
        <p:txBody>
          <a:bodyPr wrap="square" rtlCol="0">
            <a:spAutoFit/>
          </a:bodyPr>
          <a:lstStyle/>
          <a:p>
            <a:r>
              <a:rPr lang="en-US" sz="3200" b="1" dirty="0"/>
              <a:t>Surah 7:157</a:t>
            </a:r>
          </a:p>
        </p:txBody>
      </p:sp>
      <p:sp>
        <p:nvSpPr>
          <p:cNvPr id="6" name="TextBox 5">
            <a:extLst>
              <a:ext uri="{FF2B5EF4-FFF2-40B4-BE49-F238E27FC236}">
                <a16:creationId xmlns:a16="http://schemas.microsoft.com/office/drawing/2014/main" xmlns="" id="{B2B9F686-3885-4A48-AC11-414BB099E2B8}"/>
              </a:ext>
            </a:extLst>
          </p:cNvPr>
          <p:cNvSpPr txBox="1"/>
          <p:nvPr/>
        </p:nvSpPr>
        <p:spPr>
          <a:xfrm>
            <a:off x="1445740" y="321077"/>
            <a:ext cx="6450228" cy="584775"/>
          </a:xfrm>
          <a:prstGeom prst="rect">
            <a:avLst/>
          </a:prstGeom>
          <a:noFill/>
        </p:spPr>
        <p:txBody>
          <a:bodyPr wrap="square" rtlCol="0">
            <a:spAutoFit/>
          </a:bodyPr>
          <a:lstStyle/>
          <a:p>
            <a:r>
              <a:rPr lang="en-US" sz="3200" b="1" dirty="0"/>
              <a:t>Are our  Scriptures Inspired of God?</a:t>
            </a:r>
          </a:p>
        </p:txBody>
      </p:sp>
      <p:sp>
        <p:nvSpPr>
          <p:cNvPr id="7" name="Rectangle 6">
            <a:extLst>
              <a:ext uri="{FF2B5EF4-FFF2-40B4-BE49-F238E27FC236}">
                <a16:creationId xmlns:a16="http://schemas.microsoft.com/office/drawing/2014/main" xmlns="" id="{B80F4F4A-ABC1-4292-841D-FDF16D8584D6}"/>
              </a:ext>
            </a:extLst>
          </p:cNvPr>
          <p:cNvSpPr/>
          <p:nvPr/>
        </p:nvSpPr>
        <p:spPr>
          <a:xfrm>
            <a:off x="3540212" y="1343960"/>
            <a:ext cx="5344296" cy="4832092"/>
          </a:xfrm>
          <a:prstGeom prst="rect">
            <a:avLst/>
          </a:prstGeom>
        </p:spPr>
        <p:txBody>
          <a:bodyPr wrap="square">
            <a:spAutoFit/>
          </a:bodyPr>
          <a:lstStyle/>
          <a:p>
            <a:r>
              <a:rPr lang="en-US" sz="2800" dirty="0"/>
              <a:t>“Those who follow the Messenger, the unlettered prophet, whom they find written in what they have of the Torah and the Gospel, who enjoins upon them what is right and forbids them what is wrong and makes lawful for them the good things and prohibits for them the evil and relieves them of their burden and the shackles which were upon them…”</a:t>
            </a:r>
          </a:p>
        </p:txBody>
      </p:sp>
    </p:spTree>
    <p:extLst>
      <p:ext uri="{BB962C8B-B14F-4D97-AF65-F5344CB8AC3E}">
        <p14:creationId xmlns:p14="http://schemas.microsoft.com/office/powerpoint/2010/main" val="194201781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216</TotalTime>
  <Words>1351</Words>
  <Application>Microsoft Office PowerPoint</Application>
  <PresentationFormat>On-screen Show (4:3)</PresentationFormat>
  <Paragraphs>62</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Jerry Fite</dc:creator>
  <cp:lastModifiedBy>Norris Long</cp:lastModifiedBy>
  <cp:revision>17</cp:revision>
  <dcterms:created xsi:type="dcterms:W3CDTF">2017-09-24T09:14:01Z</dcterms:created>
  <dcterms:modified xsi:type="dcterms:W3CDTF">2017-09-24T18:04:19Z</dcterms:modified>
</cp:coreProperties>
</file>