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9" d="100"/>
          <a:sy n="89" d="100"/>
        </p:scale>
        <p:origin x="23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61C7EC9-BC4E-4DBA-8E2E-647034BEF83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961C7EC9-BC4E-4DBA-8E2E-647034BEF83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7" name="Date Placeholder 6"/>
          <p:cNvSpPr>
            <a:spLocks noGrp="1"/>
          </p:cNvSpPr>
          <p:nvPr>
            <p:ph type="dt" sz="half" idx="10"/>
          </p:nvPr>
        </p:nvSpPr>
        <p:spPr/>
        <p:txBody>
          <a:bodyPr/>
          <a:lstStyle/>
          <a:p>
            <a:fld id="{961C7EC9-BC4E-4DBA-8E2E-647034BEF834}"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1C7EC9-BC4E-4DBA-8E2E-647034BEF834}"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C7EC9-BC4E-4DBA-8E2E-647034BEF834}"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961C7EC9-BC4E-4DBA-8E2E-647034BEF83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961C7EC9-BC4E-4DBA-8E2E-647034BEF83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0616B6B-D813-4AAF-BC57-EF325625CC29}"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1C7EC9-BC4E-4DBA-8E2E-647034BEF834}" type="datetimeFigureOut">
              <a:rPr lang="en-IN" smtClean="0"/>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0616B6B-D813-4AAF-BC57-EF325625CC29}"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mailto:sreenivasvendra@apcfss.in" TargetMode="External"/><Relationship Id="rId1" Type="http://schemas.openxmlformats.org/officeDocument/2006/relationships/hyperlink" Target="mailto:dwa-finance@ap.gov.in"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06601" y="2146300"/>
            <a:ext cx="6896100" cy="2501900"/>
          </a:xfrm>
        </p:spPr>
        <p:txBody>
          <a:bodyPr/>
          <a:lstStyle/>
          <a:p>
            <a:pPr algn="ctr"/>
            <a:r>
              <a:rPr lang="en-US" sz="3200" b="1" dirty="0">
                <a:latin typeface="Calibri" panose="020F0502020204030204" pitchFamily="34" charset="0"/>
                <a:cs typeface="Calibri" panose="020F0502020204030204" pitchFamily="34" charset="0"/>
              </a:rPr>
              <a:t>NIDHI WORKS MODULE PRESENTATION </a:t>
            </a:r>
            <a:br>
              <a:rPr lang="en-IN" sz="3200"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ON 29-01-2024</a:t>
            </a:r>
            <a:br>
              <a:rPr lang="en-IN" sz="3200" dirty="0">
                <a:latin typeface="Calibri" panose="020F0502020204030204" pitchFamily="34" charset="0"/>
                <a:cs typeface="Calibri" panose="020F0502020204030204" pitchFamily="34" charset="0"/>
              </a:rPr>
            </a:br>
            <a:endParaRPr lang="en-IN" sz="3200"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720666" cy="4622800"/>
          </a:xfrm>
        </p:spPr>
        <p:txBody>
          <a:bodyPr>
            <a:normAutofit lnSpcReduction="10000"/>
          </a:bodyPr>
          <a:lstStyle/>
          <a:p>
            <a:pPr marL="0" lvl="0" indent="0">
              <a:buNone/>
            </a:pPr>
            <a:endParaRPr lang="en-IN" sz="2000" dirty="0">
              <a:latin typeface="Calibri" panose="020F0502020204030204" pitchFamily="34" charset="0"/>
              <a:cs typeface="Calibri" panose="020F0502020204030204" pitchFamily="34" charset="0"/>
            </a:endParaRPr>
          </a:p>
          <a:p>
            <a:pPr marL="0" indent="0">
              <a:buNone/>
            </a:pPr>
            <a:r>
              <a:rPr lang="en-IN" sz="2000" b="1" dirty="0">
                <a:latin typeface="Calibri" panose="020F0502020204030204" pitchFamily="34" charset="0"/>
                <a:cs typeface="Calibri" panose="020F0502020204030204" pitchFamily="34" charset="0"/>
              </a:rPr>
              <a:t>ENHANCEMENTS/ADDITIONS IN NIDHI MODULE:</a:t>
            </a:r>
            <a:endParaRPr lang="en-IN" sz="2000" b="1"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EXTENSION OF AGREEMENT TIME(EOAT) ENTRY PROVIDED IN A SEPARATE TILE WITHOUT AMENDING AGREEMENT.</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PENALTY/LDs OPTION CAN BE ENABLED IN EOAT SCREEN.</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SUPPLEMENTARY AGREEMENTS WITH COMPREHENSIVE OVERVIEW i.e., ADD,DELETE AND CHANGED SPECIFICATION WITH DIFFERENT COLOUR PATTERN PROVIDED FOR EASY IDENTIFICATION TO USER.</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IN EPC UP TO 32 SUB-LEVELS</a:t>
            </a:r>
            <a:r>
              <a:rPr lang="en-US" dirty="0">
                <a:latin typeface="Calibri" panose="020F0502020204030204" pitchFamily="34" charset="0"/>
                <a:cs typeface="Calibri" panose="020F0502020204030204" pitchFamily="34" charset="0"/>
              </a:rPr>
              <a:t>(MAIN/SUB COMPONENTS) CAN BE</a:t>
            </a:r>
            <a:r>
              <a:rPr lang="en-IN" dirty="0">
                <a:latin typeface="Calibri" panose="020F0502020204030204" pitchFamily="34" charset="0"/>
                <a:cs typeface="Calibri" panose="020F0502020204030204" pitchFamily="34" charset="0"/>
              </a:rPr>
              <a:t> CAPTURED DULY PROVIDING RELATIONSHIP BETWEEN PARENT AND CHILD SPECIFICATIONS IN A SINGLE VIEW.</a:t>
            </a:r>
            <a:endParaRPr lang="en-IN" dirty="0">
              <a:latin typeface="Calibri" panose="020F0502020204030204" pitchFamily="34" charset="0"/>
              <a:cs typeface="Calibri" panose="020F0502020204030204" pitchFamily="34" charset="0"/>
            </a:endParaRPr>
          </a:p>
          <a:p>
            <a:pPr>
              <a:buClrTx/>
            </a:pPr>
            <a:r>
              <a:rPr lang="en-US" dirty="0">
                <a:latin typeface="Calibri" panose="020F0502020204030204" pitchFamily="34" charset="0"/>
                <a:cs typeface="Calibri" panose="020F0502020204030204" pitchFamily="34" charset="0"/>
              </a:rPr>
              <a:t>IN EPC AGREEMENTS WHILE ENTERING PAYMENT, SCHEDULE PERCENTAGES UP TO SEVEN DECIMALS CAN BE CAPTURED.</a:t>
            </a:r>
            <a:endParaRPr lang="en-IN" dirty="0">
              <a:latin typeface="Calibri" panose="020F0502020204030204" pitchFamily="34" charset="0"/>
              <a:cs typeface="Calibri" panose="020F0502020204030204" pitchFamily="34" charset="0"/>
            </a:endParaRPr>
          </a:p>
          <a:p>
            <a:pPr lvl="0"/>
            <a:endParaRPr lang="en-IN" dirty="0"/>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508000"/>
          </a:xfrm>
        </p:spPr>
        <p:txBody>
          <a:bodyPr>
            <a:noAutofit/>
          </a:bodyPr>
          <a:lstStyle/>
          <a:p>
            <a:r>
              <a:rPr lang="en-IN" sz="2000" b="1" dirty="0">
                <a:solidFill>
                  <a:schemeClr val="tx1"/>
                </a:solidFill>
                <a:latin typeface="Calibri" panose="020F0502020204030204" pitchFamily="34" charset="0"/>
                <a:cs typeface="Calibri" panose="020F0502020204030204" pitchFamily="34" charset="0"/>
              </a:rPr>
              <a:t>IV. DIGITAL M-BOOK:</a:t>
            </a:r>
            <a:br>
              <a:rPr lang="en-IN" sz="2000" b="1"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1028700"/>
            <a:ext cx="8809566" cy="5486400"/>
          </a:xfrm>
        </p:spPr>
        <p:txBody>
          <a:bodyPr>
            <a:normAutofit/>
          </a:bodyPr>
          <a:lstStyle/>
          <a:p>
            <a:pPr marL="0" indent="0">
              <a:buNone/>
            </a:pPr>
            <a:endParaRPr lang="en-IN" sz="2000"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THE DIGITAL MBOOK WORK FLOW IS CAPTURED AS PER THE AGREEMENT NO. THIS REDUCES THE CONFUSION AND PAIN OF WORKFLOW CONFIGURATION AS IN SAP MODULE.</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WORK FLOW FOR MBOOK CAN BE DEFINED UP TO SECTION LEVEL IN THE AGREEMENT. THIS FACILITATES THE USER TO CREATE MULTIPLE MAKERS AND CHECKERS AGAINST THE SINGLE AGREEMENT.</a:t>
            </a:r>
            <a:endParaRPr lang="en-US"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IN RESPECT OF MIGRATION ABSTRACT QUANTIES AFTER DERIVING SPECIFICATION FROM TS USER CAN ENTER DATES AT A STRETCH IN ONE PAGE AS PER PHYSICL M BOOK WITHOUT CREATION OF MULTIPLE PAGES.</a:t>
            </a:r>
            <a:endParaRPr lang="en-IN" dirty="0">
              <a:latin typeface="Calibri" panose="020F0502020204030204" pitchFamily="34" charset="0"/>
              <a:cs typeface="Calibri" panose="020F0502020204030204" pitchFamily="34" charset="0"/>
            </a:endParaRPr>
          </a:p>
          <a:p>
            <a:pPr>
              <a:buClrTx/>
            </a:pPr>
            <a:endParaRPr lang="en-IN" dirty="0">
              <a:latin typeface="Calibri" panose="020F0502020204030204" pitchFamily="34" charset="0"/>
              <a:cs typeface="Calibri" panose="020F0502020204030204" pitchFamily="34" charset="0"/>
            </a:endParaRPr>
          </a:p>
          <a:p>
            <a:pPr marL="0" indent="0">
              <a:buNone/>
            </a:pPr>
            <a:endParaRPr lang="en-IN" sz="45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pic>
        <p:nvPicPr>
          <p:cNvPr id="5" name="Picture 4"/>
          <p:cNvPicPr/>
          <p:nvPr/>
        </p:nvPicPr>
        <p:blipFill>
          <a:blip r:embed="rId1"/>
          <a:stretch>
            <a:fillRect/>
          </a:stretch>
        </p:blipFill>
        <p:spPr>
          <a:xfrm>
            <a:off x="927100" y="4479290"/>
            <a:ext cx="8254999" cy="178562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508000"/>
          </a:xfrm>
        </p:spPr>
        <p:txBody>
          <a:bodyPr>
            <a:noAutofit/>
          </a:bodyPr>
          <a:lstStyle/>
          <a:p>
            <a:r>
              <a:rPr lang="en-IN" sz="2000" b="1" dirty="0">
                <a:solidFill>
                  <a:schemeClr val="tx1"/>
                </a:solidFill>
                <a:latin typeface="Calibri" panose="020F0502020204030204" pitchFamily="34" charset="0"/>
                <a:cs typeface="Calibri" panose="020F0502020204030204" pitchFamily="34" charset="0"/>
              </a:rPr>
              <a:t>IV. DIGITAL M-BOOK:</a:t>
            </a:r>
            <a:br>
              <a:rPr lang="en-IN" sz="2000" b="1"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1028700"/>
            <a:ext cx="8809566" cy="4851400"/>
          </a:xfrm>
        </p:spPr>
        <p:txBody>
          <a:bodyPr>
            <a:normAutofit/>
          </a:bodyPr>
          <a:lstStyle/>
          <a:p>
            <a:pPr marL="0" indent="0">
              <a:buNone/>
            </a:pPr>
            <a:endParaRPr lang="en-IN" sz="2000"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IN RESPECT OF NEW WORKS DETAILED MEASUREMENTS TO BE RECORDED. FOR EACH DATE SEPARATE PAGE IS TO BE CREATED. SYSTEM WILL DERIVE SPECIFICATIONS AND RATES FOR THE EXECUTED QUANTITIES. AMOUNT OF THAT PAGE WILL BE AUTO GENERATED. </a:t>
            </a:r>
            <a:endParaRPr lang="en-IN" dirty="0">
              <a:latin typeface="Calibri" panose="020F0502020204030204" pitchFamily="34" charset="0"/>
              <a:cs typeface="Calibri" panose="020F0502020204030204" pitchFamily="34" charset="0"/>
            </a:endParaRPr>
          </a:p>
          <a:p>
            <a:pPr>
              <a:buClrTx/>
            </a:pPr>
            <a:endParaRPr lang="en-IN" dirty="0">
              <a:latin typeface="Calibri" panose="020F0502020204030204" pitchFamily="34" charset="0"/>
              <a:cs typeface="Calibri" panose="020F0502020204030204" pitchFamily="34" charset="0"/>
            </a:endParaRPr>
          </a:p>
          <a:p>
            <a:pPr marL="0" indent="0">
              <a:buNone/>
            </a:pPr>
            <a:endParaRPr lang="en-IN" sz="45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pic>
        <p:nvPicPr>
          <p:cNvPr id="6" name="Picture 5"/>
          <p:cNvPicPr/>
          <p:nvPr/>
        </p:nvPicPr>
        <p:blipFill>
          <a:blip r:embed="rId1"/>
          <a:stretch>
            <a:fillRect/>
          </a:stretch>
        </p:blipFill>
        <p:spPr>
          <a:xfrm>
            <a:off x="1168400" y="2895282"/>
            <a:ext cx="7937500" cy="2692718"/>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720666" cy="4622800"/>
          </a:xfrm>
        </p:spPr>
        <p:txBody>
          <a:bodyPr>
            <a:normAutofit fontScale="92500" lnSpcReduction="20000"/>
          </a:bodyPr>
          <a:lstStyle/>
          <a:p>
            <a:pPr marL="0" lvl="0" indent="0">
              <a:buNone/>
            </a:pPr>
            <a:endParaRPr lang="en-IN" sz="2000" dirty="0">
              <a:latin typeface="Calibri" panose="020F0502020204030204" pitchFamily="34" charset="0"/>
              <a:cs typeface="Calibri" panose="020F0502020204030204" pitchFamily="34" charset="0"/>
            </a:endParaRPr>
          </a:p>
          <a:p>
            <a:pPr marL="0" indent="0">
              <a:buNone/>
            </a:pPr>
            <a:r>
              <a:rPr lang="en-IN" sz="2200" b="1" dirty="0">
                <a:latin typeface="Calibri" panose="020F0502020204030204" pitchFamily="34" charset="0"/>
                <a:cs typeface="Calibri" panose="020F0502020204030204" pitchFamily="34" charset="0"/>
              </a:rPr>
              <a:t>ENHANCEMENTS/ADDITIONS IN NIDHI MODULE:</a:t>
            </a:r>
            <a:endParaRPr lang="en-IN" sz="2200" b="1" dirty="0">
              <a:latin typeface="Calibri" panose="020F0502020204030204" pitchFamily="34" charset="0"/>
              <a:cs typeface="Calibri" panose="020F0502020204030204" pitchFamily="34" charset="0"/>
            </a:endParaRPr>
          </a:p>
          <a:p>
            <a:pPr marL="0" indent="0">
              <a:buNone/>
            </a:pPr>
            <a:endParaRPr lang="en-IN" sz="2200" dirty="0">
              <a:latin typeface="Calibri" panose="020F0502020204030204" pitchFamily="34" charset="0"/>
              <a:cs typeface="Calibri" panose="020F0502020204030204" pitchFamily="34" charset="0"/>
            </a:endParaRPr>
          </a:p>
          <a:p>
            <a:pPr lvl="0">
              <a:buClrTx/>
            </a:pPr>
            <a:r>
              <a:rPr lang="en-IN" sz="1900" dirty="0">
                <a:latin typeface="Calibri" panose="020F0502020204030204" pitchFamily="34" charset="0"/>
                <a:cs typeface="Calibri" panose="020F0502020204030204" pitchFamily="34" charset="0"/>
              </a:rPr>
              <a:t>IN SAP SINGLE SPECIFICATION RECORDING ONLY AVAILABLE, USER SHOULD COME BACK AND NEED TO LOAD ANOTHER SPECIFICATION. FURTHER SPECIFICATIONS VISIBILITY IN SAP IS HORIZONTAL VIEW.</a:t>
            </a:r>
            <a:endParaRPr lang="en-IN" sz="1900" dirty="0">
              <a:latin typeface="Calibri" panose="020F0502020204030204" pitchFamily="34" charset="0"/>
              <a:cs typeface="Calibri" panose="020F0502020204030204" pitchFamily="34" charset="0"/>
            </a:endParaRPr>
          </a:p>
          <a:p>
            <a:pPr lvl="0">
              <a:buClrTx/>
            </a:pPr>
            <a:r>
              <a:rPr lang="en-IN" sz="1900" dirty="0">
                <a:latin typeface="Calibri" panose="020F0502020204030204" pitchFamily="34" charset="0"/>
                <a:cs typeface="Calibri" panose="020F0502020204030204" pitchFamily="34" charset="0"/>
              </a:rPr>
              <a:t>IN NIDHI MODULE THE SPECIFICATIONS CAN BE SELECTED  IN A SINGLE STRETCH AND ALL ARE VISIBLE IN A VERTICAL COMPREHENSIBLE VIEW. THIS WILL REDUCES THE TIME DURING MEASUREMENT OF QUANTITIES.</a:t>
            </a:r>
            <a:endParaRPr lang="en-IN" sz="1900" dirty="0">
              <a:latin typeface="Calibri" panose="020F0502020204030204" pitchFamily="34" charset="0"/>
              <a:cs typeface="Calibri" panose="020F0502020204030204" pitchFamily="34" charset="0"/>
            </a:endParaRPr>
          </a:p>
          <a:p>
            <a:pPr lvl="0">
              <a:buClrTx/>
            </a:pPr>
            <a:r>
              <a:rPr lang="en-IN" sz="1900" dirty="0">
                <a:latin typeface="Calibri" panose="020F0502020204030204" pitchFamily="34" charset="0"/>
                <a:cs typeface="Calibri" panose="020F0502020204030204" pitchFamily="34" charset="0"/>
              </a:rPr>
              <a:t>SPECIFICATION WISE RECORDING DATES ARE PROVIDED WHICH IN TURN REDUCES THE CANCELLATION AND RE-PROCESS OF M BOOK.</a:t>
            </a:r>
            <a:endParaRPr lang="en-IN" sz="1900" dirty="0">
              <a:latin typeface="Calibri" panose="020F0502020204030204" pitchFamily="34" charset="0"/>
              <a:cs typeface="Calibri" panose="020F0502020204030204" pitchFamily="34" charset="0"/>
            </a:endParaRPr>
          </a:p>
          <a:p>
            <a:pPr lvl="0">
              <a:buClrTx/>
            </a:pPr>
            <a:r>
              <a:rPr lang="en-IN" sz="1900" dirty="0">
                <a:latin typeface="Calibri" panose="020F0502020204030204" pitchFamily="34" charset="0"/>
                <a:cs typeface="Calibri" panose="020F0502020204030204" pitchFamily="34" charset="0"/>
              </a:rPr>
              <a:t>WORK FLOW IS TO MAINTAIN AEE/DEE/EE/QC/SE.</a:t>
            </a:r>
            <a:endParaRPr lang="en-IN" sz="1900" dirty="0">
              <a:latin typeface="Calibri" panose="020F0502020204030204" pitchFamily="34" charset="0"/>
              <a:cs typeface="Calibri" panose="020F0502020204030204" pitchFamily="34" charset="0"/>
            </a:endParaRPr>
          </a:p>
          <a:p>
            <a:pPr lvl="0">
              <a:buClrTx/>
            </a:pPr>
            <a:r>
              <a:rPr lang="en-IN" sz="1900" dirty="0">
                <a:latin typeface="Calibri" panose="020F0502020204030204" pitchFamily="34" charset="0"/>
                <a:cs typeface="Calibri" panose="020F0502020204030204" pitchFamily="34" charset="0"/>
              </a:rPr>
              <a:t>QC IS MANDATORY FOR THE WORKS ABOVE 2CRORES.</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MOBILE APPLICATION IS DEVELOPED FOR RECORDING OF MEASUREMENTS FROM FIELD LEVEL.</a:t>
            </a:r>
            <a:endParaRPr lang="en-IN" sz="1900" dirty="0">
              <a:latin typeface="Calibri" panose="020F0502020204030204" pitchFamily="34" charset="0"/>
              <a:cs typeface="Calibri" panose="020F0502020204030204" pitchFamily="34" charset="0"/>
            </a:endParaRPr>
          </a:p>
          <a:p>
            <a:pPr marL="0" lvl="0" indent="0">
              <a:buNone/>
            </a:pPr>
            <a:endParaRPr lang="en-IN" dirty="0"/>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609600"/>
          </a:xfrm>
        </p:spPr>
        <p:txBody>
          <a:bodyPr>
            <a:noAutofit/>
          </a:bodyPr>
          <a:lstStyle/>
          <a:p>
            <a:r>
              <a:rPr lang="en-IN" sz="2000" b="1" dirty="0">
                <a:solidFill>
                  <a:schemeClr val="tx1"/>
                </a:solidFill>
                <a:latin typeface="Calibri" panose="020F0502020204030204" pitchFamily="34" charset="0"/>
                <a:cs typeface="Calibri" panose="020F0502020204030204" pitchFamily="34" charset="0"/>
              </a:rPr>
              <a:t>V. BILLING:</a:t>
            </a:r>
            <a:br>
              <a:rPr lang="en-IN" sz="2000" b="1"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19200"/>
            <a:ext cx="8809566" cy="4813300"/>
          </a:xfrm>
        </p:spPr>
        <p:txBody>
          <a:bodyPr>
            <a:normAutofit/>
          </a:bodyPr>
          <a:lstStyle/>
          <a:p>
            <a:pPr marL="0" indent="0">
              <a:buNone/>
            </a:pPr>
            <a:endParaRPr lang="en-IN" sz="2000"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THERE ARE NO MAJOR CHANGES IN BILLING PROCESS BETWEEN SAP &amp; NIDHI MODULE.</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WITHOUT DIGITAL M BOOK BILLING WILL NOT BE POSSIBLE IN NIDHI MODULE.</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AFTER APPROVAL OF BILL BY CONCERNED PAO, PAYMENT WILL BE PROCESSED IN SAP MODULE THROUGH INTERFACE.</a:t>
            </a:r>
            <a:endParaRPr lang="en-IN" dirty="0">
              <a:latin typeface="Calibri" panose="020F0502020204030204" pitchFamily="34" charset="0"/>
              <a:cs typeface="Calibri" panose="020F0502020204030204" pitchFamily="34" charset="0"/>
            </a:endParaRPr>
          </a:p>
          <a:p>
            <a:pPr marL="0" indent="0">
              <a:buNone/>
            </a:pPr>
            <a:endParaRPr lang="en-IN" sz="45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720666" cy="4622800"/>
          </a:xfrm>
        </p:spPr>
        <p:txBody>
          <a:bodyPr>
            <a:normAutofit/>
          </a:bodyPr>
          <a:lstStyle/>
          <a:p>
            <a:pPr marL="0" lvl="0" indent="0">
              <a:buNone/>
            </a:pPr>
            <a:endParaRPr lang="en-IN" sz="2000" dirty="0">
              <a:latin typeface="Calibri" panose="020F0502020204030204" pitchFamily="34" charset="0"/>
              <a:cs typeface="Calibri" panose="020F0502020204030204" pitchFamily="34" charset="0"/>
            </a:endParaRPr>
          </a:p>
          <a:p>
            <a:pPr marL="0" indent="0">
              <a:buNone/>
            </a:pPr>
            <a:r>
              <a:rPr lang="en-IN" sz="2000" b="1" dirty="0">
                <a:latin typeface="Calibri" panose="020F0502020204030204" pitchFamily="34" charset="0"/>
                <a:cs typeface="Calibri" panose="020F0502020204030204" pitchFamily="34" charset="0"/>
              </a:rPr>
              <a:t>OTHER ENHANCEMENTS/ADDITIONS:</a:t>
            </a:r>
            <a:endParaRPr lang="en-IN" sz="2000" b="1" dirty="0">
              <a:latin typeface="Calibri" panose="020F0502020204030204" pitchFamily="34" charset="0"/>
              <a:cs typeface="Calibri" panose="020F0502020204030204" pitchFamily="34" charset="0"/>
            </a:endParaRPr>
          </a:p>
          <a:p>
            <a:pPr marL="0" indent="0">
              <a:buNone/>
            </a:pPr>
            <a:endParaRPr lang="en-IN" sz="2200" dirty="0">
              <a:latin typeface="Calibri" panose="020F0502020204030204" pitchFamily="34" charset="0"/>
              <a:cs typeface="Calibri" panose="020F0502020204030204" pitchFamily="34" charset="0"/>
            </a:endParaRPr>
          </a:p>
          <a:p>
            <a:pPr>
              <a:buClrTx/>
            </a:pPr>
            <a:r>
              <a:rPr lang="en-IN" b="1" dirty="0">
                <a:latin typeface="Calibri" panose="020F0502020204030204" pitchFamily="34" charset="0"/>
                <a:cs typeface="Calibri" panose="020F0502020204030204" pitchFamily="34" charset="0"/>
              </a:rPr>
              <a:t>PS</a:t>
            </a:r>
            <a:r>
              <a:rPr lang="en-IN" dirty="0">
                <a:latin typeface="Calibri" panose="020F0502020204030204" pitchFamily="34" charset="0"/>
                <a:cs typeface="Calibri" panose="020F0502020204030204" pitchFamily="34" charset="0"/>
              </a:rPr>
              <a:t> AUDIT, PRE-AUDIT, PD AUDIT ORGANISATIONS MAPPING  ENABLED TO DOWA.</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IN RESPECT OF EPC WORKS VENDOR CREATION DELEGATED TO SE LEVEL.</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SOR SPECIFICATIONS CREATION, UPLOADING OF MATERIAL RATES,ADDING OF NEW MATERIALS,MAPPING OF SPECIFICATIONS WILL BE ENABLED TO HODs.</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DDO-HOA MAPPING TOOL ENABLED TO DOWA.</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IN TS ADDING OF GST UNDER LS PROVISIONS MADE MANDATORY FOR WORKS COSTING </a:t>
            </a:r>
            <a:r>
              <a:rPr lang="en-IN" dirty="0" err="1">
                <a:latin typeface="Calibri" panose="020F0502020204030204" pitchFamily="34" charset="0"/>
                <a:cs typeface="Calibri" panose="020F0502020204030204" pitchFamily="34" charset="0"/>
              </a:rPr>
              <a:t>Rs</a:t>
            </a:r>
            <a:r>
              <a:rPr lang="en-IN" dirty="0">
                <a:latin typeface="Calibri" panose="020F0502020204030204" pitchFamily="34" charset="0"/>
                <a:cs typeface="Calibri" panose="020F0502020204030204" pitchFamily="34" charset="0"/>
              </a:rPr>
              <a:t> 2.50 LAKHS AND ABOVE.</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PULL BACK OPTION FOR ALL THE DOCUMENTS LIKE AS,TS,AG AND MB IS AVAILABLE IN CASE THE DOCUMENT IS SENT TO WRONG PERSON BY MISTAKE. </a:t>
            </a:r>
            <a:endParaRPr lang="en-IN" dirty="0">
              <a:latin typeface="Calibri" panose="020F0502020204030204" pitchFamily="34" charset="0"/>
              <a:cs typeface="Calibri" panose="020F0502020204030204" pitchFamily="34" charset="0"/>
            </a:endParaRPr>
          </a:p>
          <a:p>
            <a:pPr marL="0" lvl="0" indent="0">
              <a:buNone/>
            </a:pPr>
            <a:endParaRPr lang="en-IN"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499"/>
            <a:ext cx="8951902" cy="4759625"/>
          </a:xfrm>
        </p:spPr>
        <p:txBody>
          <a:bodyPr>
            <a:normAutofit fontScale="85000" lnSpcReduction="20000"/>
          </a:bodyPr>
          <a:lstStyle/>
          <a:p>
            <a:pPr marL="0" lvl="0" indent="0">
              <a:buNone/>
            </a:pPr>
            <a:endParaRPr lang="en-IN" sz="2000" dirty="0">
              <a:latin typeface="Calibri" panose="020F0502020204030204" pitchFamily="34" charset="0"/>
              <a:cs typeface="Calibri" panose="020F0502020204030204" pitchFamily="34" charset="0"/>
            </a:endParaRPr>
          </a:p>
          <a:p>
            <a:pPr marL="0" indent="0" algn="ctr">
              <a:buNone/>
            </a:pPr>
            <a:r>
              <a:rPr lang="en-IN" sz="2400" b="1" dirty="0">
                <a:latin typeface="Calibri" panose="020F0502020204030204" pitchFamily="34" charset="0"/>
                <a:cs typeface="Calibri" panose="020F0502020204030204" pitchFamily="34" charset="0"/>
              </a:rPr>
              <a:t>USER GUIDANCE TIPS</a:t>
            </a:r>
            <a:endParaRPr lang="en-IN" sz="2400" dirty="0">
              <a:latin typeface="Calibri" panose="020F0502020204030204" pitchFamily="34" charset="0"/>
              <a:cs typeface="Calibri" panose="020F0502020204030204" pitchFamily="34" charset="0"/>
            </a:endParaRPr>
          </a:p>
          <a:p>
            <a:pPr>
              <a:buClrTx/>
            </a:pPr>
            <a:r>
              <a:rPr lang="en-IN" sz="2100" dirty="0">
                <a:latin typeface="Calibri" panose="020F0502020204030204" pitchFamily="34" charset="0"/>
                <a:cs typeface="Calibri" panose="020F0502020204030204" pitchFamily="34" charset="0"/>
              </a:rPr>
              <a:t>USER SHOULD ADDRESS A LETTER TO DIRECTOR OF WORKS ACCOUNTS FOR DDO &amp; HOA MAPPING AND TO SUBMIT THROUGH MAIL ID </a:t>
            </a:r>
            <a:r>
              <a:rPr lang="en-IN" sz="2100" dirty="0">
                <a:latin typeface="Calibri" panose="020F0502020204030204" pitchFamily="34" charset="0"/>
                <a:cs typeface="Calibri" panose="020F0502020204030204" pitchFamily="34" charset="0"/>
                <a:hlinkClick r:id="rId1"/>
              </a:rPr>
              <a:t>dwa-finance@ap.gov.in</a:t>
            </a:r>
            <a:r>
              <a:rPr lang="en-IN" sz="2100" dirty="0">
                <a:latin typeface="Calibri" panose="020F0502020204030204" pitchFamily="34" charset="0"/>
                <a:cs typeface="Calibri" panose="020F0502020204030204" pitchFamily="34" charset="0"/>
              </a:rPr>
              <a:t>  AND </a:t>
            </a:r>
            <a:r>
              <a:rPr lang="en-IN" sz="2100" dirty="0">
                <a:latin typeface="Calibri" panose="020F0502020204030204" pitchFamily="34" charset="0"/>
                <a:cs typeface="Calibri" panose="020F0502020204030204" pitchFamily="34" charset="0"/>
                <a:hlinkClick r:id="rId2"/>
              </a:rPr>
              <a:t>sreenivasvendra@apcfss.in</a:t>
            </a:r>
            <a:endParaRPr lang="en-IN" sz="2100" dirty="0">
              <a:latin typeface="Calibri" panose="020F0502020204030204" pitchFamily="34" charset="0"/>
              <a:cs typeface="Calibri" panose="020F0502020204030204" pitchFamily="34" charset="0"/>
            </a:endParaRPr>
          </a:p>
          <a:p>
            <a:pPr>
              <a:buClrTx/>
            </a:pPr>
            <a:r>
              <a:rPr lang="en-IN" sz="2100" dirty="0">
                <a:latin typeface="Calibri" panose="020F0502020204030204" pitchFamily="34" charset="0"/>
                <a:cs typeface="Calibri" panose="020F0502020204030204" pitchFamily="34" charset="0"/>
              </a:rPr>
              <a:t>IF THE “APPROVER BUTTON” IS NOT DISPLAYED, POST RELEVANT INFORMATION IN PRED NIDHI 13 PILOT PROJECT DIVISIONS WATSAPP IN GROUP WITH CONCERNED EMPLOYEE POSITION ID AND CFMS ID.</a:t>
            </a:r>
            <a:endParaRPr lang="en-IN" sz="2100" dirty="0">
              <a:latin typeface="Calibri" panose="020F0502020204030204" pitchFamily="34" charset="0"/>
              <a:cs typeface="Calibri" panose="020F0502020204030204" pitchFamily="34" charset="0"/>
            </a:endParaRPr>
          </a:p>
          <a:p>
            <a:pPr>
              <a:buClrTx/>
            </a:pPr>
            <a:r>
              <a:rPr lang="en-IN" sz="2100" dirty="0">
                <a:latin typeface="Calibri" panose="020F0502020204030204" pitchFamily="34" charset="0"/>
                <a:cs typeface="Calibri" panose="020F0502020204030204" pitchFamily="34" charset="0"/>
              </a:rPr>
              <a:t>IF ANY ISSUE FACED DURING ENTRY PROCESS IN NIDHI MODULE,  PLEASE RAISE AN “SRT “ UNDER “NIDHI” MODULE TAB DULY ATTACHING A LETTER WITH EE’S SIGNATURE LETTER  WITH PROPER EXPLANATION.</a:t>
            </a:r>
            <a:endParaRPr lang="en-IN" sz="2100" dirty="0">
              <a:latin typeface="Calibri" panose="020F0502020204030204" pitchFamily="34" charset="0"/>
              <a:cs typeface="Calibri" panose="020F0502020204030204" pitchFamily="34" charset="0"/>
            </a:endParaRPr>
          </a:p>
          <a:p>
            <a:pPr>
              <a:buClrTx/>
            </a:pPr>
            <a:r>
              <a:rPr lang="en-IN" sz="2100" dirty="0">
                <a:latin typeface="Calibri" panose="020F0502020204030204" pitchFamily="34" charset="0"/>
                <a:cs typeface="Calibri" panose="020F0502020204030204" pitchFamily="34" charset="0"/>
              </a:rPr>
              <a:t>ONLY ONE “AS” SHOULD BE CREATED FOR “ONE G.O”.</a:t>
            </a:r>
            <a:endParaRPr lang="en-IN" sz="2100" dirty="0">
              <a:latin typeface="Calibri" panose="020F0502020204030204" pitchFamily="34" charset="0"/>
              <a:cs typeface="Calibri" panose="020F0502020204030204" pitchFamily="34" charset="0"/>
            </a:endParaRPr>
          </a:p>
          <a:p>
            <a:pPr lvl="0">
              <a:buClrTx/>
            </a:pPr>
            <a:r>
              <a:rPr lang="en-IN" sz="2100" dirty="0">
                <a:latin typeface="Calibri" panose="020F0502020204030204" pitchFamily="34" charset="0"/>
                <a:cs typeface="Calibri" panose="020F0502020204030204" pitchFamily="34" charset="0"/>
              </a:rPr>
              <a:t>SYSTEM WILL NOT CALCULATE “SEIGNIORAGE” VALUE FOR “NONSOR” ITEMS. USE MANUAL OPTION FOR SUCH SPECIFICATIONS TO CALCULATE SEIGNIORAGE CHARGES.</a:t>
            </a:r>
            <a:endParaRPr lang="en-IN" sz="2100" dirty="0">
              <a:latin typeface="Calibri" panose="020F0502020204030204" pitchFamily="34" charset="0"/>
              <a:cs typeface="Calibri" panose="020F0502020204030204" pitchFamily="34" charset="0"/>
            </a:endParaRPr>
          </a:p>
          <a:p>
            <a:pPr lvl="0">
              <a:buClrTx/>
            </a:pPr>
            <a:r>
              <a:rPr lang="en-IN" sz="2100" dirty="0">
                <a:latin typeface="Calibri" panose="020F0502020204030204" pitchFamily="34" charset="0"/>
                <a:cs typeface="Calibri" panose="020F0502020204030204" pitchFamily="34" charset="0"/>
              </a:rPr>
              <a:t>THE LATEST DOCUMENT INFORMATION SHOULD BE POSTED WHILE DOING THE MIGRATION WORK.</a:t>
            </a:r>
            <a:endParaRPr lang="en-IN" sz="2100" dirty="0">
              <a:latin typeface="Calibri" panose="020F0502020204030204" pitchFamily="34" charset="0"/>
              <a:cs typeface="Calibri" panose="020F0502020204030204" pitchFamily="34" charset="0"/>
            </a:endParaRPr>
          </a:p>
          <a:p>
            <a:pPr marL="0" lvl="0" indent="0">
              <a:buNone/>
            </a:pPr>
            <a:endParaRPr lang="en-IN" sz="2100" dirty="0"/>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951902" cy="4621602"/>
          </a:xfrm>
        </p:spPr>
        <p:txBody>
          <a:bodyPr>
            <a:normAutofit/>
          </a:bodyPr>
          <a:lstStyle/>
          <a:p>
            <a:pPr marL="0" lvl="0" indent="0">
              <a:buNone/>
            </a:pPr>
            <a:endParaRPr lang="en-IN" sz="2000" dirty="0">
              <a:latin typeface="Calibri" panose="020F0502020204030204" pitchFamily="34" charset="0"/>
              <a:cs typeface="Calibri" panose="020F0502020204030204" pitchFamily="34" charset="0"/>
            </a:endParaRPr>
          </a:p>
          <a:p>
            <a:pPr marL="0" indent="0" algn="ctr">
              <a:buNone/>
            </a:pPr>
            <a:r>
              <a:rPr lang="en-IN" sz="2000" b="1" dirty="0">
                <a:latin typeface="Calibri" panose="020F0502020204030204" pitchFamily="34" charset="0"/>
                <a:cs typeface="Calibri" panose="020F0502020204030204" pitchFamily="34" charset="0"/>
              </a:rPr>
              <a:t>USER GUIDANCE TIPS</a:t>
            </a:r>
            <a:endParaRPr lang="en-IN" sz="2000"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CHOOSE LS PROVISIONS LISTED FROM 1 TO 16 AS THEY ARE LINKED TO OTHER APPLICATIONS OF WORK.</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OPT LS FLEXIBLE PROVISIONS, FOR OTHER THAN LISTED FROM 1TO16 ITEMS TO CLAIM WORK OTHER CHARGES BILL.</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IN TS ESTIMATE “PRICE ADJUSTMENT” AND “TENDER PERCENTAGE” FIELDS GIVEN ONLY VALUES INSTEAD OF PERCENTAGES.</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IF THE ESTIMATE CONTAINS “HTTC” CHARGES, OPT “LS024” ITEM.</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CROSS CHECK THE VENDOR DETAILS, AGREEMENT DETAILS, CHALLAN/BG INFORMATION BEFORE SUBMITTING THE AGREEMENT.</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SRTS WITH COURT CASES SHOULD BE INFORMED TO THE WORKS TEAM BEFORE 7 WORKING DAYS.</a:t>
            </a:r>
            <a:endParaRPr lang="en-IN" dirty="0">
              <a:latin typeface="Calibri" panose="020F0502020204030204" pitchFamily="34" charset="0"/>
              <a:cs typeface="Calibri" panose="020F0502020204030204" pitchFamily="34" charset="0"/>
            </a:endParaRPr>
          </a:p>
          <a:p>
            <a:pPr lvl="0">
              <a:buClrTx/>
            </a:pPr>
            <a:endParaRPr lang="en-IN" sz="1900" dirty="0">
              <a:latin typeface="Calibri" panose="020F0502020204030204" pitchFamily="34" charset="0"/>
              <a:cs typeface="Calibri" panose="020F0502020204030204" pitchFamily="34" charset="0"/>
            </a:endParaRPr>
          </a:p>
          <a:p>
            <a:pPr marL="0" lvl="0" indent="0">
              <a:buNone/>
            </a:pPr>
            <a:endParaRPr lang="en-IN" sz="2100" dirty="0"/>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951902" cy="4707866"/>
          </a:xfrm>
        </p:spPr>
        <p:txBody>
          <a:bodyPr>
            <a:normAutofit fontScale="92500" lnSpcReduction="20000"/>
          </a:bodyPr>
          <a:lstStyle/>
          <a:p>
            <a:pPr marL="0" lvl="0" indent="0">
              <a:buNone/>
            </a:pPr>
            <a:endParaRPr lang="en-IN" sz="2000" dirty="0">
              <a:latin typeface="Calibri" panose="020F0502020204030204" pitchFamily="34" charset="0"/>
              <a:cs typeface="Calibri" panose="020F0502020204030204" pitchFamily="34" charset="0"/>
            </a:endParaRPr>
          </a:p>
          <a:p>
            <a:pPr marL="0" indent="0" algn="ctr">
              <a:buNone/>
            </a:pPr>
            <a:r>
              <a:rPr lang="en-IN" sz="2200" b="1" dirty="0">
                <a:latin typeface="Calibri" panose="020F0502020204030204" pitchFamily="34" charset="0"/>
                <a:cs typeface="Calibri" panose="020F0502020204030204" pitchFamily="34" charset="0"/>
              </a:rPr>
              <a:t>USER GUIDANCE TIPS</a:t>
            </a:r>
            <a:endParaRPr lang="en-IN" sz="22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CHALLANS WHICH ARE NOT BROUGHT INTO “CFMS”, RAISE SRT UNDER “RECEIPTS &amp; CHALLANS CATEGORY” WITH “TREASURY APPROVAL LETTER” DULY ADDRESSING A SEPARATE LETTER TO DOWA (THROUGH PAO/APAO).</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BEFORE SAVING THE BILL, PLEASE ENTER “GROSS AMOUNT IN COST DISTRIBUTION FIELD” IN ORDER TO AVOID “GROSS AMOUNT DOESN’T MATCH WITH COST DISTRIBUTION”.</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ALL REIMBURSABLE ITEMS ARE LINKED WITH “LS PROVISION” IN APPROVED “TS ESTIMATE”.</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BILL ABSTRACT HYPERLINK : USEFUL TO VERIFY THE AGMT QUANTITIES, RECORDED QUANTITIES, BALANCE QUANTITIES ETC..,</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USERS ARE ADVISED TO CHECK ALL THE “HOAS OF THE DEDUCTIONS” IN THE BILL BEFORE APPROVAL.  </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USER ALWAYS ADVISED TO CHECK ALL THE FIELDS ONCE/TWICE BEFORE APPROVAL. ANY UNUSUAL ISSUES MAY BE TIMELY BROUGHT TO CFMS TEAM NOTICE.</a:t>
            </a:r>
            <a:endParaRPr lang="en-IN" sz="1900" dirty="0">
              <a:latin typeface="Calibri" panose="020F0502020204030204" pitchFamily="34" charset="0"/>
              <a:cs typeface="Calibri" panose="020F0502020204030204" pitchFamily="34" charset="0"/>
            </a:endParaRPr>
          </a:p>
          <a:p>
            <a:pPr lvl="0">
              <a:buClrTx/>
            </a:pPr>
            <a:endParaRPr lang="en-IN" sz="1900" dirty="0">
              <a:latin typeface="Calibri" panose="020F0502020204030204" pitchFamily="34" charset="0"/>
              <a:cs typeface="Calibri" panose="020F0502020204030204" pitchFamily="34" charset="0"/>
            </a:endParaRPr>
          </a:p>
          <a:p>
            <a:pPr marL="0" lvl="0" indent="0">
              <a:buNone/>
            </a:pPr>
            <a:endParaRPr lang="en-IN" sz="2100" dirty="0"/>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951902" cy="4621602"/>
          </a:xfrm>
        </p:spPr>
        <p:txBody>
          <a:bodyPr>
            <a:normAutofit fontScale="92500" lnSpcReduction="20000"/>
          </a:bodyPr>
          <a:lstStyle/>
          <a:p>
            <a:pPr marL="0" lvl="0" indent="0">
              <a:buNone/>
            </a:pPr>
            <a:endParaRPr lang="en-IN" sz="2000" dirty="0">
              <a:latin typeface="Calibri" panose="020F0502020204030204" pitchFamily="34" charset="0"/>
              <a:cs typeface="Calibri" panose="020F0502020204030204" pitchFamily="34" charset="0"/>
            </a:endParaRPr>
          </a:p>
          <a:p>
            <a:pPr marL="0" indent="0" algn="ctr">
              <a:buNone/>
            </a:pPr>
            <a:r>
              <a:rPr lang="en-IN" sz="2200" b="1" dirty="0">
                <a:latin typeface="Calibri" panose="020F0502020204030204" pitchFamily="34" charset="0"/>
                <a:cs typeface="Calibri" panose="020F0502020204030204" pitchFamily="34" charset="0"/>
              </a:rPr>
              <a:t>USER GUIDANCE TIPS</a:t>
            </a:r>
            <a:endParaRPr lang="en-IN" sz="22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IF THERE IS A CHANGE OF “MAKER/CHECKER” THEN BEFORE RELIEVING TO THEIR DUTIES IT IS MANDATORY TO MAKE A “SUBSTITUTE” TO THAT EMPLOYEE OR OTHERWISE THE DOCUMENTS IN THEIR LOGINS WILL NOT APPEAR. IN CASE OF CHANGE OF “APPROVER” IT IS BETTER TO RETURN ALL THE DOCUMENTS IN HIS LOGIN I.E., AS, TS, AGREEMENT, MBOOK, BILLING OR OTHERWISE HE WOULD HAVE TO APPROVE THE EXISTING DOCUMENTS IN HIS LOGIN.</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WHILE ENTERING MIGRATION DETAILS IN THE “AGREEMENT” APPLICATION CAREFULLY ENTER ALL THE “PREVIOUS PAID PAYMENT DETAILS” AGAINST TO THE FIELDS, AS THIS IS LINKED TO THE BILLING.</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ALL THE USERS ARE REQUESTED TO NOTE THAT SYSTEM WILL NOT ALLOW TO REDUCE THE “QUANTITIES” IN “WORKING ESTIMATE” WHICH IS ALREADY RECORDED IN THE DIGITAL MBOOK.</a:t>
            </a:r>
            <a:endParaRPr lang="en-IN" sz="1900" dirty="0">
              <a:latin typeface="Calibri" panose="020F0502020204030204" pitchFamily="34" charset="0"/>
              <a:cs typeface="Calibri" panose="020F0502020204030204" pitchFamily="34" charset="0"/>
            </a:endParaRPr>
          </a:p>
          <a:p>
            <a:pPr>
              <a:buClrTx/>
            </a:pPr>
            <a:r>
              <a:rPr lang="en-IN" sz="1900" dirty="0">
                <a:latin typeface="Calibri" panose="020F0502020204030204" pitchFamily="34" charset="0"/>
                <a:cs typeface="Calibri" panose="020F0502020204030204" pitchFamily="34" charset="0"/>
              </a:rPr>
              <a:t>WEBSITE LINK :-   </a:t>
            </a:r>
            <a:r>
              <a:rPr lang="en-IN" sz="3500" dirty="0">
                <a:latin typeface="Calibri" panose="020F0502020204030204" pitchFamily="34" charset="0"/>
                <a:cs typeface="Calibri" panose="020F0502020204030204" pitchFamily="34" charset="0"/>
              </a:rPr>
              <a:t>https://nidhi.apcfss.in/</a:t>
            </a:r>
            <a:endParaRPr lang="en-IN" sz="3500" dirty="0">
              <a:latin typeface="Calibri" panose="020F0502020204030204" pitchFamily="34" charset="0"/>
              <a:cs typeface="Calibri" panose="020F0502020204030204" pitchFamily="34" charset="0"/>
            </a:endParaRPr>
          </a:p>
          <a:p>
            <a:pPr lvl="0">
              <a:buClrTx/>
            </a:pPr>
            <a:endParaRPr lang="en-IN" dirty="0">
              <a:latin typeface="Calibri" panose="020F0502020204030204" pitchFamily="34" charset="0"/>
              <a:cs typeface="Calibri" panose="020F0502020204030204" pitchFamily="34" charset="0"/>
            </a:endParaRPr>
          </a:p>
          <a:p>
            <a:pPr marL="0" lvl="0" indent="0">
              <a:buNone/>
            </a:pPr>
            <a:endParaRPr lang="en-IN" sz="2100" dirty="0"/>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2000"/>
          </a:xfrm>
        </p:spPr>
        <p:txBody>
          <a:bodyPr>
            <a:noAutofit/>
          </a:bodyPr>
          <a:lstStyle/>
          <a:p>
            <a:pPr algn="ctr"/>
            <a:r>
              <a:rPr lang="en-US" sz="2000" b="1" dirty="0">
                <a:solidFill>
                  <a:schemeClr val="tx1"/>
                </a:solidFill>
                <a:latin typeface="Calibri" panose="020F0502020204030204" pitchFamily="34" charset="0"/>
                <a:cs typeface="Calibri" panose="020F0502020204030204" pitchFamily="34" charset="0"/>
              </a:rPr>
              <a:t>EVOLUTION OF WORK BILL SUBMISSION TO PAO ORGANISATION FOR ARRANGING PAYMENT</a:t>
            </a:r>
            <a:br>
              <a:rPr lang="en-IN" sz="2000"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518557"/>
            <a:ext cx="8596668" cy="4522805"/>
          </a:xfrm>
        </p:spPr>
        <p:txBody>
          <a:bodyPr>
            <a:normAutofit/>
          </a:bodyPr>
          <a:lstStyle/>
          <a:p>
            <a:pPr lvl="0">
              <a:buClrTx/>
            </a:pPr>
            <a:r>
              <a:rPr lang="en-US" dirty="0">
                <a:latin typeface="Calibri" panose="020F0502020204030204" pitchFamily="34" charset="0"/>
                <a:cs typeface="Calibri" panose="020F0502020204030204" pitchFamily="34" charset="0"/>
              </a:rPr>
              <a:t>AT FIRST INSTANCE WORK BILLS OF IRRIGATION DEPARTMENT(NOW WRD), R&amp;B DEPARTMENTS WERE ARRANGING FOR PAYMENT AT PAO ORGANISATION MANNUALY. </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LATER ALL ENGINEERING DEPARTMENTS SUCH AS PRED,RWS,PH&amp;MED,FOREST DEPARTMENTS WERE BROUGHT IN TO PURVIEW OF PAO ORGANISATION FOR ARRANGING PAYMENT OF WORK BILLS.</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THE FINANCE WORKS ACCOUNTS DEPARTMENT ORGANISATION DURING 2012 INTRODUCED A WEB APPLICATION NAMELY “BMS- BILLS MONITORING SYSTEM” FOR PROCESSING OF WORK BILLS OF ALL ENGINEERING DEPARTMENTS AND SUBMISSION OF MONTHLY ACCOUNTS, REMITTANCE OF STATUTORY RECOVERIES etc.,</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LATER APCFSS INTRODUCED “COMPREHENSIVE FINANCIAL MANAGEMENT SYSTEM - CFMS” PHASE-I WEBSITE ON SAP PLATFORM DURING 2018 FOR PROCESSING OF WORK BILLS OF ALL ENGINEERING DEPARTMENTS AND ARRANGING PAYMENT THROUGH RBI PLATFORM</a:t>
            </a:r>
            <a:endParaRPr lang="en-IN" dirty="0">
              <a:latin typeface="Calibri" panose="020F0502020204030204" pitchFamily="34" charset="0"/>
              <a:cs typeface="Calibri" panose="020F0502020204030204" pitchFamily="34" charset="0"/>
            </a:endParaRPr>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83734" y="2857500"/>
            <a:ext cx="8596668" cy="1320800"/>
          </a:xfrm>
        </p:spPr>
        <p:txBody>
          <a:bodyPr/>
          <a:lstStyle/>
          <a:p>
            <a:pPr algn="ctr"/>
            <a:r>
              <a:rPr lang="en-US" dirty="0"/>
              <a:t>THANK YOU</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2000"/>
          </a:xfrm>
        </p:spPr>
        <p:txBody>
          <a:bodyPr>
            <a:noAutofit/>
          </a:bodyPr>
          <a:lstStyle/>
          <a:p>
            <a:pPr algn="ctr"/>
            <a:r>
              <a:rPr lang="en-US" sz="2000" b="1" dirty="0">
                <a:solidFill>
                  <a:schemeClr val="tx1"/>
                </a:solidFill>
                <a:latin typeface="Calibri" panose="020F0502020204030204" pitchFamily="34" charset="0"/>
                <a:cs typeface="Calibri" panose="020F0502020204030204" pitchFamily="34" charset="0"/>
              </a:rPr>
              <a:t>EVOLUTION OF WORK BILL SUBMISSION TO PAO ORGANISATION FOR ARRANGING PAYMENT</a:t>
            </a:r>
            <a:br>
              <a:rPr lang="en-IN" sz="2000"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518557"/>
            <a:ext cx="8466666" cy="4031343"/>
          </a:xfrm>
        </p:spPr>
        <p:txBody>
          <a:bodyPr>
            <a:normAutofit/>
          </a:bodyPr>
          <a:lstStyle/>
          <a:p>
            <a:pPr lvl="0">
              <a:buClrTx/>
            </a:pPr>
            <a:r>
              <a:rPr lang="en-US" dirty="0">
                <a:latin typeface="Calibri" panose="020F0502020204030204" pitchFamily="34" charset="0"/>
                <a:cs typeface="Calibri" panose="020F0502020204030204" pitchFamily="34" charset="0"/>
              </a:rPr>
              <a:t>UPON SUCCESS OF CFMS PHASE-I TO EASE OF ACCESS AND TO PROVIDE END TO END DIGITALISATION PROCESS, APCFSS UPGRADED CFMS PHASE-II FROM 2021 ONWARDS IN RESPECT OF ALL WORKS MODULES I.e., AS,TS,AGREEMENT,DIGITAL M-BOOK,BILLING.</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TO BRING EFFECTIVENESS IN THE SYSTEM WITH ENHANCED FEATURES,BASED ON THE FEED BACK RECEIVED FROM END USERS, NIDHI WORKS MODULE IS DEVELOPED SUBSEQUENTLY TO MAKE IT MORE USER FRIENDLY.</a:t>
            </a:r>
            <a:endParaRPr lang="en-IN" dirty="0">
              <a:latin typeface="Calibri" panose="020F0502020204030204" pitchFamily="34" charset="0"/>
              <a:cs typeface="Calibri" panose="020F0502020204030204" pitchFamily="34" charset="0"/>
            </a:endParaRPr>
          </a:p>
          <a:p>
            <a:pPr lvl="0">
              <a:buClrTx/>
            </a:pPr>
            <a:r>
              <a:rPr lang="en-US" dirty="0">
                <a:latin typeface="Calibri" panose="020F0502020204030204" pitchFamily="34" charset="0"/>
                <a:cs typeface="Calibri" panose="020F0502020204030204" pitchFamily="34" charset="0"/>
              </a:rPr>
              <a:t>NIDHI MODULE </a:t>
            </a:r>
            <a:r>
              <a:rPr lang="en-IN" dirty="0">
                <a:latin typeface="Calibri" panose="020F0502020204030204" pitchFamily="34" charset="0"/>
                <a:cs typeface="Calibri" panose="020F0502020204030204" pitchFamily="34" charset="0"/>
              </a:rPr>
              <a:t>DEVLOPED IN JAVA PLATFORM </a:t>
            </a:r>
            <a:r>
              <a:rPr lang="en-US" dirty="0">
                <a:latin typeface="Calibri" panose="020F0502020204030204" pitchFamily="34" charset="0"/>
                <a:cs typeface="Calibri" panose="020F0502020204030204" pitchFamily="34" charset="0"/>
              </a:rPr>
              <a:t>BEING LAUNCHED</a:t>
            </a:r>
            <a:r>
              <a:rPr lang="en-IN" dirty="0">
                <a:latin typeface="Calibri" panose="020F0502020204030204" pitchFamily="34" charset="0"/>
                <a:cs typeface="Calibri" panose="020F0502020204030204" pitchFamily="34" charset="0"/>
              </a:rPr>
              <a:t> RECENTLY</a:t>
            </a:r>
            <a:r>
              <a:rPr lang="en-US" dirty="0">
                <a:latin typeface="Calibri" panose="020F0502020204030204" pitchFamily="34" charset="0"/>
                <a:cs typeface="Calibri" panose="020F0502020204030204" pitchFamily="34" charset="0"/>
              </a:rPr>
              <a:t> DURING 8-11-2023 ON PILOT PROJECT BASIS TO 13 IDENTIFIED DIVISIONS OF PRED ACROSS THE STATE.</a:t>
            </a:r>
            <a:endParaRPr lang="en-IN" dirty="0">
              <a:latin typeface="Calibri" panose="020F0502020204030204" pitchFamily="34" charset="0"/>
              <a:cs typeface="Calibri" panose="020F0502020204030204" pitchFamily="34" charset="0"/>
            </a:endParaRPr>
          </a:p>
          <a:p>
            <a:pPr marL="0" indent="0">
              <a:buNone/>
            </a:pP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596901"/>
          </a:xfrm>
        </p:spPr>
        <p:txBody>
          <a:bodyPr>
            <a:noAutofit/>
          </a:bodyPr>
          <a:lstStyle/>
          <a:p>
            <a:pPr algn="ctr"/>
            <a:r>
              <a:rPr lang="en-IN" sz="2400" b="1" dirty="0">
                <a:solidFill>
                  <a:schemeClr val="tx1"/>
                </a:solidFill>
                <a:latin typeface="Calibri" panose="020F0502020204030204" pitchFamily="34" charset="0"/>
                <a:cs typeface="Calibri" panose="020F0502020204030204" pitchFamily="34" charset="0"/>
              </a:rPr>
              <a:t>ENHANCEMENTS/ADDITIONS INTRODUCED IN NIDHI MODULE:</a:t>
            </a:r>
            <a:br>
              <a:rPr lang="en-IN" sz="2400" b="1" dirty="0">
                <a:solidFill>
                  <a:schemeClr val="tx1"/>
                </a:solidFill>
                <a:latin typeface="Calibri" panose="020F0502020204030204" pitchFamily="34" charset="0"/>
                <a:cs typeface="Calibri" panose="020F0502020204030204" pitchFamily="34" charset="0"/>
              </a:rPr>
            </a:br>
            <a:br>
              <a:rPr lang="en-IN" sz="2400" b="1" dirty="0">
                <a:solidFill>
                  <a:schemeClr val="tx1"/>
                </a:solidFill>
                <a:latin typeface="Calibri" panose="020F0502020204030204" pitchFamily="34" charset="0"/>
                <a:cs typeface="Calibri" panose="020F0502020204030204" pitchFamily="34" charset="0"/>
              </a:rPr>
            </a:br>
            <a:br>
              <a:rPr lang="en-IN" sz="2400" b="1" dirty="0">
                <a:solidFill>
                  <a:schemeClr val="tx1"/>
                </a:solidFill>
                <a:latin typeface="Calibri" panose="020F0502020204030204" pitchFamily="34" charset="0"/>
                <a:cs typeface="Calibri" panose="020F0502020204030204" pitchFamily="34" charset="0"/>
              </a:rPr>
            </a:br>
            <a:br>
              <a:rPr lang="en-IN" sz="2400" dirty="0">
                <a:solidFill>
                  <a:schemeClr val="tx1"/>
                </a:solidFill>
                <a:latin typeface="Calibri" panose="020F0502020204030204" pitchFamily="34" charset="0"/>
                <a:cs typeface="Calibri" panose="020F0502020204030204" pitchFamily="34" charset="0"/>
              </a:rPr>
            </a:br>
            <a:br>
              <a:rPr lang="en-IN" sz="2400" dirty="0">
                <a:solidFill>
                  <a:schemeClr val="tx1"/>
                </a:solidFill>
                <a:latin typeface="Calibri" panose="020F0502020204030204" pitchFamily="34" charset="0"/>
                <a:cs typeface="Calibri" panose="020F0502020204030204" pitchFamily="34" charset="0"/>
              </a:rPr>
            </a:br>
            <a:br>
              <a:rPr lang="en-IN" sz="2400" dirty="0">
                <a:solidFill>
                  <a:schemeClr val="tx1"/>
                </a:solidFill>
                <a:latin typeface="Calibri" panose="020F0502020204030204" pitchFamily="34" charset="0"/>
                <a:cs typeface="Calibri" panose="020F0502020204030204" pitchFamily="34" charset="0"/>
              </a:rPr>
            </a:br>
            <a:endParaRPr lang="en-IN" sz="24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06500"/>
            <a:ext cx="8720666" cy="4572000"/>
          </a:xfrm>
        </p:spPr>
        <p:txBody>
          <a:bodyPr>
            <a:normAutofit fontScale="55000" lnSpcReduction="20000"/>
          </a:bodyPr>
          <a:lstStyle/>
          <a:p>
            <a:pPr marL="0" lvl="0" indent="0">
              <a:buNone/>
            </a:pPr>
            <a:r>
              <a:rPr lang="en-IN" sz="3600" b="1" dirty="0">
                <a:latin typeface="Calibri" panose="020F0502020204030204" pitchFamily="34" charset="0"/>
                <a:cs typeface="Calibri" panose="020F0502020204030204" pitchFamily="34" charset="0"/>
              </a:rPr>
              <a:t>I. ADMINISTRATIVE SANCTION:</a:t>
            </a:r>
            <a:endParaRPr lang="en-IN" sz="3600" b="1" dirty="0">
              <a:latin typeface="Calibri" panose="020F0502020204030204" pitchFamily="34" charset="0"/>
              <a:cs typeface="Calibri" panose="020F0502020204030204" pitchFamily="34" charset="0"/>
            </a:endParaRPr>
          </a:p>
          <a:p>
            <a:pPr marL="0" lvl="0" indent="0">
              <a:buNone/>
            </a:pPr>
            <a:endParaRPr lang="en-IN" sz="3600" dirty="0">
              <a:latin typeface="Calibri" panose="020F0502020204030204" pitchFamily="34" charset="0"/>
              <a:cs typeface="Calibri" panose="020F0502020204030204" pitchFamily="34" charset="0"/>
            </a:endParaRPr>
          </a:p>
          <a:p>
            <a:pPr marL="0" indent="0">
              <a:buNone/>
            </a:pPr>
            <a:r>
              <a:rPr lang="en-IN" sz="3600" b="1" dirty="0">
                <a:latin typeface="Calibri" panose="020F0502020204030204" pitchFamily="34" charset="0"/>
                <a:cs typeface="Calibri" panose="020F0502020204030204" pitchFamily="34" charset="0"/>
              </a:rPr>
              <a:t>MIGRATION PROCESS:</a:t>
            </a:r>
            <a:r>
              <a:rPr lang="en-IN" sz="3600" dirty="0">
                <a:latin typeface="Calibri" panose="020F0502020204030204" pitchFamily="34" charset="0"/>
                <a:cs typeface="Calibri" panose="020F0502020204030204" pitchFamily="34" charset="0"/>
              </a:rPr>
              <a:t> </a:t>
            </a:r>
            <a:endParaRPr lang="en-IN" sz="36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sz="3300" dirty="0">
                <a:latin typeface="Calibri" panose="020F0502020204030204" pitchFamily="34" charset="0"/>
                <a:cs typeface="Calibri" panose="020F0502020204030204" pitchFamily="34" charset="0"/>
              </a:rPr>
              <a:t>ADMINISTRATIVE SANCTION CREATION AT HOD LEVEL FOR CAPITAL/REVENUE WORKS.</a:t>
            </a:r>
            <a:endParaRPr lang="en-IN" sz="3300" dirty="0">
              <a:latin typeface="Calibri" panose="020F0502020204030204" pitchFamily="34" charset="0"/>
              <a:cs typeface="Calibri" panose="020F0502020204030204" pitchFamily="34" charset="0"/>
            </a:endParaRPr>
          </a:p>
          <a:p>
            <a:pPr lvl="0">
              <a:buClrTx/>
            </a:pPr>
            <a:r>
              <a:rPr lang="en-IN" sz="3300" dirty="0">
                <a:latin typeface="Calibri" panose="020F0502020204030204" pitchFamily="34" charset="0"/>
                <a:cs typeface="Calibri" panose="020F0502020204030204" pitchFamily="34" charset="0"/>
              </a:rPr>
              <a:t>DISTRICT COLLECTOR OR ANY OTHER DISTRICT AUTHORITIES SANCTIONS ENTRY AT CONCERNED SUPERINTENDING ENGINEERS.</a:t>
            </a:r>
            <a:endParaRPr lang="en-IN" sz="3300" dirty="0">
              <a:latin typeface="Calibri" panose="020F0502020204030204" pitchFamily="34" charset="0"/>
              <a:cs typeface="Calibri" panose="020F0502020204030204" pitchFamily="34" charset="0"/>
            </a:endParaRPr>
          </a:p>
          <a:p>
            <a:pPr lvl="0">
              <a:buClrTx/>
            </a:pPr>
            <a:r>
              <a:rPr lang="en-IN" sz="3300" dirty="0">
                <a:latin typeface="Calibri" panose="020F0502020204030204" pitchFamily="34" charset="0"/>
                <a:cs typeface="Calibri" panose="020F0502020204030204" pitchFamily="34" charset="0"/>
              </a:rPr>
              <a:t>PD AUTHORITIES AS SANCTION ENTRIES AT RESPECTIVE PD ADMINISTRATORS LOGINS.</a:t>
            </a:r>
            <a:endParaRPr lang="en-IN" sz="3300" dirty="0">
              <a:latin typeface="Calibri" panose="020F0502020204030204" pitchFamily="34" charset="0"/>
              <a:cs typeface="Calibri" panose="020F0502020204030204" pitchFamily="34" charset="0"/>
            </a:endParaRPr>
          </a:p>
          <a:p>
            <a:pPr lvl="0">
              <a:buClrTx/>
            </a:pPr>
            <a:r>
              <a:rPr lang="en-IN" sz="3300" dirty="0">
                <a:latin typeface="Calibri" panose="020F0502020204030204" pitchFamily="34" charset="0"/>
                <a:cs typeface="Calibri" panose="020F0502020204030204" pitchFamily="34" charset="0"/>
              </a:rPr>
              <a:t>ALREADY ENTERED AND APPROVED AS IN CFMS PHASE-II WILL BE AUTOMATICALLY MIGRATED TO NIDHI WORKS MODULE.</a:t>
            </a:r>
            <a:endParaRPr lang="en-IN" sz="3300" dirty="0">
              <a:latin typeface="Calibri" panose="020F0502020204030204" pitchFamily="34" charset="0"/>
              <a:cs typeface="Calibri" panose="020F0502020204030204" pitchFamily="34" charset="0"/>
            </a:endParaRPr>
          </a:p>
          <a:p>
            <a:pPr lvl="0">
              <a:buClrTx/>
            </a:pPr>
            <a:r>
              <a:rPr lang="en-IN" sz="3300" dirty="0">
                <a:latin typeface="Calibri" panose="020F0502020204030204" pitchFamily="34" charset="0"/>
                <a:cs typeface="Calibri" panose="020F0502020204030204" pitchFamily="34" charset="0"/>
              </a:rPr>
              <a:t>FREE WORK FLOW IS MAINTAINED IN RESPECT OF CONCERNED HOD/CIRCLE/PD  OFFICES.</a:t>
            </a:r>
            <a:endParaRPr lang="en-IN" sz="33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720666" cy="4622800"/>
          </a:xfrm>
        </p:spPr>
        <p:txBody>
          <a:bodyPr>
            <a:normAutofit fontScale="77500" lnSpcReduction="20000"/>
          </a:bodyPr>
          <a:lstStyle/>
          <a:p>
            <a:pPr marL="0" lvl="0" indent="0">
              <a:buNone/>
            </a:pPr>
            <a:endParaRPr lang="en-IN" sz="2000" dirty="0">
              <a:latin typeface="Calibri" panose="020F0502020204030204" pitchFamily="34" charset="0"/>
              <a:cs typeface="Calibri" panose="020F0502020204030204" pitchFamily="34" charset="0"/>
            </a:endParaRPr>
          </a:p>
          <a:p>
            <a:pPr marL="0" indent="0">
              <a:buNone/>
            </a:pPr>
            <a:r>
              <a:rPr lang="en-US" sz="2600" b="1" dirty="0">
                <a:latin typeface="Calibri" panose="020F0502020204030204" pitchFamily="34" charset="0"/>
                <a:cs typeface="Calibri" panose="020F0502020204030204" pitchFamily="34" charset="0"/>
              </a:rPr>
              <a:t>NEW AS CREATION PROCESS IN DIGITAL MODE:</a:t>
            </a:r>
            <a:endParaRPr lang="en-IN" sz="26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sz="2300" dirty="0">
                <a:latin typeface="Calibri" panose="020F0502020204030204" pitchFamily="34" charset="0"/>
                <a:cs typeface="Calibri" panose="020F0502020204030204" pitchFamily="34" charset="0"/>
              </a:rPr>
              <a:t>AS PROPOSAL IN NIDHI MODULE CAN BE CREATED BY RESPECTIVE DEPARTMENT AEE/AE IN DIGITAL MODE DULY ENCLOSING LINE/DETAILED ESTIMATE .</a:t>
            </a:r>
            <a:endParaRPr lang="en-IN" sz="2300" dirty="0">
              <a:latin typeface="Calibri" panose="020F0502020204030204" pitchFamily="34" charset="0"/>
              <a:cs typeface="Calibri" panose="020F0502020204030204" pitchFamily="34" charset="0"/>
            </a:endParaRPr>
          </a:p>
          <a:p>
            <a:pPr>
              <a:buClrTx/>
            </a:pPr>
            <a:r>
              <a:rPr lang="en-IN" sz="2300" dirty="0">
                <a:latin typeface="Calibri" panose="020F0502020204030204" pitchFamily="34" charset="0"/>
                <a:cs typeface="Calibri" panose="020F0502020204030204" pitchFamily="34" charset="0"/>
              </a:rPr>
              <a:t>THIS PROPOSAL WILL BE SUBMITTED TO HOD/GOVERNMENT THROUGH PROPER AUTHORITIES AND THEREAFTER TO CONCERNED SANCTION DEPARTMENT SECRETARIAT/HOD/PD AUTHORITIES FOR SCRUTINY AND ACCORDING AS IN DIGITAL MODE.</a:t>
            </a:r>
            <a:endParaRPr lang="en-IN" sz="2300" dirty="0">
              <a:latin typeface="Calibri" panose="020F0502020204030204" pitchFamily="34" charset="0"/>
              <a:cs typeface="Calibri" panose="020F0502020204030204" pitchFamily="34" charset="0"/>
            </a:endParaRPr>
          </a:p>
          <a:p>
            <a:pPr lvl="0">
              <a:buClrTx/>
            </a:pPr>
            <a:r>
              <a:rPr lang="en-IN" sz="2300" dirty="0">
                <a:latin typeface="Calibri" panose="020F0502020204030204" pitchFamily="34" charset="0"/>
                <a:cs typeface="Calibri" panose="020F0502020204030204" pitchFamily="34" charset="0"/>
              </a:rPr>
              <a:t>BEFORE ACCORDING AS BY CONCERNED DEPARTMENTS FINANCE CONCURRANCE WILL BE OBTAINED IN DIGITAL MODE.</a:t>
            </a:r>
            <a:endParaRPr lang="en-IN" sz="2300" dirty="0">
              <a:latin typeface="Calibri" panose="020F0502020204030204" pitchFamily="34" charset="0"/>
              <a:cs typeface="Calibri" panose="020F0502020204030204" pitchFamily="34" charset="0"/>
            </a:endParaRPr>
          </a:p>
          <a:p>
            <a:pPr lvl="0">
              <a:buClrTx/>
            </a:pPr>
            <a:r>
              <a:rPr lang="en-IN" sz="2300" dirty="0">
                <a:latin typeface="Calibri" panose="020F0502020204030204" pitchFamily="34" charset="0"/>
                <a:cs typeface="Calibri" panose="020F0502020204030204" pitchFamily="34" charset="0"/>
              </a:rPr>
              <a:t>DUE TO THIS GOVERNMENT/SANCTION AUTHORITIES CAN ACCORD SANCTIONS TO THE EXTENT OF BUDGET AVAILABILITY DULY FOLLOWING FRBM NORMS.</a:t>
            </a:r>
            <a:endParaRPr lang="en-IN" sz="2300" dirty="0">
              <a:latin typeface="Calibri" panose="020F0502020204030204" pitchFamily="34" charset="0"/>
              <a:cs typeface="Calibri" panose="020F0502020204030204" pitchFamily="34" charset="0"/>
            </a:endParaRPr>
          </a:p>
          <a:p>
            <a:pPr lvl="0">
              <a:buClrTx/>
            </a:pPr>
            <a:r>
              <a:rPr lang="en-IN" sz="2300" dirty="0">
                <a:latin typeface="Calibri" panose="020F0502020204030204" pitchFamily="34" charset="0"/>
                <a:cs typeface="Calibri" panose="020F0502020204030204" pitchFamily="34" charset="0"/>
              </a:rPr>
              <a:t>A FACILITY WAS PROVIDED TO R&amp;B DEPARTMENT, TO CREATE CIVIL AND ELECTRIC ESTIMATES SEPARATELY AND BUNDLING AT E-IN-C LEVEL WITH PARALLEL APPROVAL FLOW UP TO CE LEVEL.</a:t>
            </a:r>
            <a:endParaRPr lang="en-IN" sz="23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720666" cy="4622800"/>
          </a:xfrm>
        </p:spPr>
        <p:txBody>
          <a:bodyPr>
            <a:normAutofit/>
          </a:bodyPr>
          <a:lstStyle/>
          <a:p>
            <a:pPr marL="0" lvl="0" indent="0">
              <a:buNone/>
            </a:pPr>
            <a:endParaRPr lang="en-IN" sz="2000" dirty="0">
              <a:latin typeface="Calibri" panose="020F0502020204030204" pitchFamily="34" charset="0"/>
              <a:cs typeface="Calibri" panose="020F0502020204030204" pitchFamily="34" charset="0"/>
            </a:endParaRPr>
          </a:p>
          <a:p>
            <a:pPr marL="0" indent="0">
              <a:buNone/>
            </a:pPr>
            <a:r>
              <a:rPr lang="en-IN" sz="2000" b="1" dirty="0">
                <a:latin typeface="Calibri" panose="020F0502020204030204" pitchFamily="34" charset="0"/>
                <a:cs typeface="Calibri" panose="020F0502020204030204" pitchFamily="34" charset="0"/>
              </a:rPr>
              <a:t>ENHANCEMENTS/ADDITIONS IN NIDHI MODULE:</a:t>
            </a:r>
            <a:endParaRPr lang="en-IN" sz="2000" b="1"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WORK WISE DATA CAPTURING ALONG WITH LOCATION,HOA,DDO AND AMOUNT ALLOCATION IN AS .</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SO THAT CONCERNED DDO CAN ACCORD TECHNICAL SANCTION AGAINST THE ALLOCATED AS AMOUNT TO THEIR RESPECTIVE DIVISION.</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THIS REDUCES REDUNDANCY WORK BY MULTIPLE EXECUTING ORGANISATIONS AND PROPER UTILISATION OF GO/PROCEEDING AMOUNT.</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END-TO-END DIGITAL PROCESS.</a:t>
            </a:r>
            <a:endParaRPr lang="en-IN"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609600"/>
          </a:xfrm>
        </p:spPr>
        <p:txBody>
          <a:bodyPr>
            <a:noAutofit/>
          </a:bodyPr>
          <a:lstStyle/>
          <a:p>
            <a:r>
              <a:rPr lang="en-IN" sz="2000" b="1" dirty="0">
                <a:solidFill>
                  <a:schemeClr val="tx1"/>
                </a:solidFill>
                <a:latin typeface="Calibri" panose="020F0502020204030204" pitchFamily="34" charset="0"/>
                <a:cs typeface="Calibri" panose="020F0502020204030204" pitchFamily="34" charset="0"/>
              </a:rPr>
              <a:t>II. TECHNICAL SANCTION/DETAILED ESTIMATE:</a:t>
            </a:r>
            <a:br>
              <a:rPr lang="en-IN" sz="2000" b="1"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19200"/>
            <a:ext cx="8809566" cy="4813300"/>
          </a:xfrm>
        </p:spPr>
        <p:txBody>
          <a:bodyPr>
            <a:normAutofit fontScale="40000" lnSpcReduction="20000"/>
          </a:bodyPr>
          <a:lstStyle/>
          <a:p>
            <a:pPr marL="0" indent="0">
              <a:buNone/>
            </a:pPr>
            <a:r>
              <a:rPr lang="en-IN" sz="5000" b="1" dirty="0">
                <a:latin typeface="Calibri" panose="020F0502020204030204" pitchFamily="34" charset="0"/>
                <a:cs typeface="Calibri" panose="020F0502020204030204" pitchFamily="34" charset="0"/>
              </a:rPr>
              <a:t>MIGRATION PROCESS:</a:t>
            </a:r>
            <a:r>
              <a:rPr lang="en-IN" sz="5000" dirty="0">
                <a:latin typeface="Calibri" panose="020F0502020204030204" pitchFamily="34" charset="0"/>
                <a:cs typeface="Calibri" panose="020F0502020204030204" pitchFamily="34" charset="0"/>
              </a:rPr>
              <a:t> </a:t>
            </a:r>
            <a:endParaRPr lang="en-IN" sz="5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sz="4500" dirty="0">
                <a:latin typeface="Calibri" panose="020F0502020204030204" pitchFamily="34" charset="0"/>
                <a:cs typeface="Calibri" panose="020F0502020204030204" pitchFamily="34" charset="0"/>
              </a:rPr>
              <a:t>TECHNICAL SANCTION CREATION WILL BE ENABLED TO CONCERNED EXECUTING DEPARTMENT AUTHORITIES AT DIVISION/SUB-DIVISION LEVEL.</a:t>
            </a:r>
            <a:endParaRPr lang="en-IN" sz="4500" dirty="0">
              <a:latin typeface="Calibri" panose="020F0502020204030204" pitchFamily="34" charset="0"/>
              <a:cs typeface="Calibri" panose="020F0502020204030204" pitchFamily="34" charset="0"/>
            </a:endParaRPr>
          </a:p>
          <a:p>
            <a:pPr lvl="0">
              <a:buClrTx/>
            </a:pPr>
            <a:r>
              <a:rPr lang="en-IN" sz="4500" dirty="0">
                <a:latin typeface="Calibri" panose="020F0502020204030204" pitchFamily="34" charset="0"/>
                <a:cs typeface="Calibri" panose="020F0502020204030204" pitchFamily="34" charset="0"/>
              </a:rPr>
              <a:t>ALREADY ENTERED AND APPROVED TS ALONG WITH LATEST VERSION OF ESTIMATE IN CFMS PHASE-II WILL BE AUTOMATICALLY MIGRATED TO NIDHI WORKS MODULE.</a:t>
            </a:r>
            <a:endParaRPr lang="en-IN" sz="4500" dirty="0">
              <a:latin typeface="Calibri" panose="020F0502020204030204" pitchFamily="34" charset="0"/>
              <a:cs typeface="Calibri" panose="020F0502020204030204" pitchFamily="34" charset="0"/>
            </a:endParaRPr>
          </a:p>
          <a:p>
            <a:pPr lvl="0">
              <a:buClrTx/>
            </a:pPr>
            <a:r>
              <a:rPr lang="en-IN" sz="4500" dirty="0">
                <a:latin typeface="Calibri" panose="020F0502020204030204" pitchFamily="34" charset="0"/>
                <a:cs typeface="Calibri" panose="020F0502020204030204" pitchFamily="34" charset="0"/>
              </a:rPr>
              <a:t>FREE WORKFLOW MAINTAINED AT DIVISION LEVEL BY CONCERNED EXECUTIVE ENGINEER.</a:t>
            </a:r>
            <a:endParaRPr lang="en-IN" sz="4500" dirty="0">
              <a:latin typeface="Calibri" panose="020F0502020204030204" pitchFamily="34" charset="0"/>
              <a:cs typeface="Calibri" panose="020F0502020204030204" pitchFamily="34" charset="0"/>
            </a:endParaRPr>
          </a:p>
          <a:p>
            <a:pPr marL="0" lvl="0" indent="0">
              <a:buNone/>
            </a:pPr>
            <a:endParaRPr lang="en-IN" sz="4500" dirty="0">
              <a:latin typeface="Calibri" panose="020F0502020204030204" pitchFamily="34" charset="0"/>
              <a:cs typeface="Calibri" panose="020F0502020204030204" pitchFamily="34" charset="0"/>
            </a:endParaRPr>
          </a:p>
          <a:p>
            <a:pPr marL="0" indent="0">
              <a:buNone/>
            </a:pPr>
            <a:r>
              <a:rPr lang="en-IN" sz="5000" b="1" dirty="0">
                <a:latin typeface="Calibri" panose="020F0502020204030204" pitchFamily="34" charset="0"/>
                <a:cs typeface="Calibri" panose="020F0502020204030204" pitchFamily="34" charset="0"/>
              </a:rPr>
              <a:t>NEW DIGITAL TS PROCESS:</a:t>
            </a:r>
            <a:endParaRPr lang="en-IN" sz="5000" dirty="0">
              <a:latin typeface="Calibri" panose="020F0502020204030204" pitchFamily="34" charset="0"/>
              <a:cs typeface="Calibri" panose="020F0502020204030204" pitchFamily="34" charset="0"/>
            </a:endParaRPr>
          </a:p>
          <a:p>
            <a:pPr marL="0" lvl="0" indent="0">
              <a:buNone/>
            </a:pPr>
            <a:endParaRPr lang="en-IN" sz="2800" dirty="0"/>
          </a:p>
          <a:p>
            <a:pPr lvl="0">
              <a:buClrTx/>
            </a:pPr>
            <a:r>
              <a:rPr lang="en-IN" sz="4500" dirty="0">
                <a:latin typeface="Calibri" panose="020F0502020204030204" pitchFamily="34" charset="0"/>
                <a:cs typeface="Calibri" panose="020F0502020204030204" pitchFamily="34" charset="0"/>
              </a:rPr>
              <a:t>GENERATION OF TS NEED TO BE DONE BY CONCERNED DDO ONLY WHO ARE MENTIONED IN AS WORK.</a:t>
            </a:r>
            <a:endParaRPr lang="en-IN" sz="4500" dirty="0">
              <a:latin typeface="Calibri" panose="020F0502020204030204" pitchFamily="34" charset="0"/>
              <a:cs typeface="Calibri" panose="020F0502020204030204" pitchFamily="34" charset="0"/>
            </a:endParaRPr>
          </a:p>
          <a:p>
            <a:pPr lvl="0">
              <a:buClrTx/>
            </a:pPr>
            <a:r>
              <a:rPr lang="en-IN" sz="4500" dirty="0">
                <a:latin typeface="Calibri" panose="020F0502020204030204" pitchFamily="34" charset="0"/>
                <a:cs typeface="Calibri" panose="020F0502020204030204" pitchFamily="34" charset="0"/>
              </a:rPr>
              <a:t>THIS WILL STOP THE USING OF OTHER DDOs WORKS AND THEIR AMOUNTS.</a:t>
            </a:r>
            <a:endParaRPr lang="en-IN" sz="4500" dirty="0">
              <a:latin typeface="Calibri" panose="020F0502020204030204" pitchFamily="34" charset="0"/>
              <a:cs typeface="Calibri" panose="020F0502020204030204" pitchFamily="34" charset="0"/>
            </a:endParaRPr>
          </a:p>
          <a:p>
            <a:pPr>
              <a:buClrTx/>
            </a:pPr>
            <a:r>
              <a:rPr lang="en-IN" sz="4500" dirty="0">
                <a:latin typeface="Calibri" panose="020F0502020204030204" pitchFamily="34" charset="0"/>
                <a:cs typeface="Calibri" panose="020F0502020204030204" pitchFamily="34" charset="0"/>
              </a:rPr>
              <a:t>NEW DETAILED ESTIMATE WITH DERIVED SOR SPECIFICATIONS CAN BE PREPARED BY USERS. </a:t>
            </a:r>
            <a:endParaRPr lang="en-IN" sz="4500" dirty="0">
              <a:latin typeface="Calibri" panose="020F0502020204030204" pitchFamily="34" charset="0"/>
              <a:cs typeface="Calibri" panose="020F0502020204030204" pitchFamily="34" charset="0"/>
            </a:endParaRPr>
          </a:p>
          <a:p>
            <a:pPr marL="0" indent="0">
              <a:buNone/>
            </a:pPr>
            <a:endParaRPr lang="en-IN" sz="45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034" y="571500"/>
            <a:ext cx="8720666" cy="4622800"/>
          </a:xfrm>
        </p:spPr>
        <p:txBody>
          <a:bodyPr>
            <a:normAutofit/>
          </a:bodyPr>
          <a:lstStyle/>
          <a:p>
            <a:pPr marL="0" lvl="0" indent="0">
              <a:buNone/>
            </a:pPr>
            <a:endParaRPr lang="en-IN" sz="2000" dirty="0">
              <a:latin typeface="Calibri" panose="020F0502020204030204" pitchFamily="34" charset="0"/>
              <a:cs typeface="Calibri" panose="020F0502020204030204" pitchFamily="34" charset="0"/>
            </a:endParaRPr>
          </a:p>
          <a:p>
            <a:pPr marL="0" indent="0">
              <a:buNone/>
            </a:pPr>
            <a:r>
              <a:rPr lang="en-IN" sz="2000" b="1" dirty="0">
                <a:latin typeface="Calibri" panose="020F0502020204030204" pitchFamily="34" charset="0"/>
                <a:cs typeface="Calibri" panose="020F0502020204030204" pitchFamily="34" charset="0"/>
              </a:rPr>
              <a:t>ENHANCEMENTS/ADDITIONS IN NIDHI MODULE:</a:t>
            </a:r>
            <a:endParaRPr lang="en-IN" sz="2000" b="1"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A PROVISION OF STANDARD SAMPLE ESTIMATE/TEMPLATES MADE AVAILABLE BASED ON NATURE OF WORK AND DEPARTMENT SPECIFIC.</a:t>
            </a:r>
            <a:endParaRPr lang="en-IN" dirty="0">
              <a:latin typeface="Calibri" panose="020F0502020204030204" pitchFamily="34" charset="0"/>
              <a:cs typeface="Calibri" panose="020F0502020204030204" pitchFamily="34" charset="0"/>
            </a:endParaRPr>
          </a:p>
          <a:p>
            <a:pPr>
              <a:buClrTx/>
            </a:pPr>
            <a:r>
              <a:rPr lang="en-IN" dirty="0">
                <a:latin typeface="Calibri" panose="020F0502020204030204" pitchFamily="34" charset="0"/>
                <a:cs typeface="Calibri" panose="020F0502020204030204" pitchFamily="34" charset="0"/>
              </a:rPr>
              <a:t>A PROVISION WAS ENABLED FOR REPLACEMENT OF SPECIFICATION IN AN ORDER.</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AN OPTION FOR ENTRY OF DEPARTMENT SPECIFICATION DESCRIPTION IN ADDITION TO SOR WAS PROVIDED FOR USER COMPATIBILITY.</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A PROVISION BEING MADE FOR UPLOADING EXCEL PREPARED LINE ESTIMATE.</a:t>
            </a:r>
            <a:endParaRPr lang="en-IN"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77334" y="609600"/>
            <a:ext cx="8596668" cy="609600"/>
          </a:xfrm>
        </p:spPr>
        <p:txBody>
          <a:bodyPr>
            <a:noAutofit/>
          </a:bodyPr>
          <a:lstStyle/>
          <a:p>
            <a:r>
              <a:rPr lang="en-IN" sz="2000" b="1" dirty="0">
                <a:solidFill>
                  <a:schemeClr val="tx1"/>
                </a:solidFill>
                <a:latin typeface="Calibri" panose="020F0502020204030204" pitchFamily="34" charset="0"/>
                <a:cs typeface="Calibri" panose="020F0502020204030204" pitchFamily="34" charset="0"/>
              </a:rPr>
              <a:t>III. AGREEMENT:</a:t>
            </a:r>
            <a:br>
              <a:rPr lang="en-IN" sz="2000" b="1" dirty="0">
                <a:solidFill>
                  <a:schemeClr val="tx1"/>
                </a:solidFill>
                <a:latin typeface="Calibri" panose="020F0502020204030204" pitchFamily="34" charset="0"/>
                <a:cs typeface="Calibri" panose="020F0502020204030204" pitchFamily="34" charset="0"/>
              </a:rPr>
            </a:br>
            <a:endParaRPr lang="en-IN" sz="20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1219200"/>
            <a:ext cx="8809566" cy="4813300"/>
          </a:xfrm>
        </p:spPr>
        <p:txBody>
          <a:bodyPr>
            <a:normAutofit/>
          </a:bodyPr>
          <a:lstStyle/>
          <a:p>
            <a:pPr marL="0" indent="0">
              <a:buNone/>
            </a:pPr>
            <a:r>
              <a:rPr lang="en-IN" sz="2000" b="1" dirty="0">
                <a:latin typeface="Calibri" panose="020F0502020204030204" pitchFamily="34" charset="0"/>
                <a:cs typeface="Calibri" panose="020F0502020204030204" pitchFamily="34" charset="0"/>
              </a:rPr>
              <a:t>MIGRATION /NEW PROCESS:</a:t>
            </a:r>
            <a:r>
              <a:rPr lang="en-IN" sz="2000" dirty="0">
                <a:latin typeface="Calibri" panose="020F0502020204030204" pitchFamily="34" charset="0"/>
                <a:cs typeface="Calibri" panose="020F0502020204030204" pitchFamily="34" charset="0"/>
              </a:rPr>
              <a:t> </a:t>
            </a:r>
            <a:endParaRPr lang="en-IN" sz="20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a:p>
            <a:pPr lvl="0">
              <a:buClrTx/>
            </a:pPr>
            <a:r>
              <a:rPr lang="en-IN" b="1" dirty="0">
                <a:latin typeface="Calibri" panose="020F0502020204030204" pitchFamily="34" charset="0"/>
                <a:cs typeface="Calibri" panose="020F0502020204030204" pitchFamily="34" charset="0"/>
              </a:rPr>
              <a:t>A</a:t>
            </a:r>
            <a:r>
              <a:rPr lang="en-IN" dirty="0">
                <a:latin typeface="Calibri" panose="020F0502020204030204" pitchFamily="34" charset="0"/>
                <a:cs typeface="Calibri" panose="020F0502020204030204" pitchFamily="34" charset="0"/>
              </a:rPr>
              <a:t>GREEMENTS ALREADY CREATED AND APPROVED IN CFMS PHASE-II WERE SHOWN IN CONCERNED DDOs LOGIN.</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ONE TIME CONFIRMATION OF AVAILABLE DATA, WITH ALREADY PAID QUANTITIES AND AMOUNTS ARE TO BE CONFIRMED BY CONCERNED USER.</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THIS WILL ENABLE FOR SMOOTH PROCESS OF FURTHER FLOW IN NIDHI MODULE.</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MILESTONES, DETAILS OF EMD CHALLAN/BGs ARE TO BE CONFIRMED. </a:t>
            </a:r>
            <a:endParaRPr lang="en-IN" dirty="0">
              <a:latin typeface="Calibri" panose="020F0502020204030204" pitchFamily="34" charset="0"/>
              <a:cs typeface="Calibri" panose="020F0502020204030204" pitchFamily="34" charset="0"/>
            </a:endParaRPr>
          </a:p>
          <a:p>
            <a:pPr lvl="0">
              <a:buClrTx/>
            </a:pPr>
            <a:r>
              <a:rPr lang="en-IN" dirty="0">
                <a:latin typeface="Calibri" panose="020F0502020204030204" pitchFamily="34" charset="0"/>
                <a:cs typeface="Calibri" panose="020F0502020204030204" pitchFamily="34" charset="0"/>
              </a:rPr>
              <a:t>FIXED WORK FLOW MAINTAINED FOR MAKER,CHECKER AND APPROVER FOR APPROVAL PROCESS OF AGREEMENT DATA.</a:t>
            </a:r>
            <a:endParaRPr lang="en-IN" dirty="0">
              <a:latin typeface="Calibri" panose="020F0502020204030204" pitchFamily="34" charset="0"/>
              <a:cs typeface="Calibri" panose="020F0502020204030204" pitchFamily="34" charset="0"/>
            </a:endParaRPr>
          </a:p>
          <a:p>
            <a:pPr marL="0" indent="0">
              <a:buNone/>
            </a:pPr>
            <a:endParaRPr lang="en-IN" sz="4500" dirty="0">
              <a:latin typeface="Calibri" panose="020F0502020204030204" pitchFamily="34" charset="0"/>
              <a:cs typeface="Calibri" panose="020F0502020204030204" pitchFamily="34" charset="0"/>
            </a:endParaRPr>
          </a:p>
          <a:p>
            <a:pPr marL="0" indent="0">
              <a:buNone/>
            </a:pPr>
            <a:endParaRPr lang="en-IN" sz="2000"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Face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10520</Words>
  <Application>WPS Presentation</Application>
  <PresentationFormat>Widescreen</PresentationFormat>
  <Paragraphs>193</Paragraphs>
  <Slides>20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20</vt:i4>
      </vt:variant>
    </vt:vector>
  </HeadingPairs>
  <TitlesOfParts>
    <vt:vector size="30" baseType="lpstr">
      <vt:lpstr>Arial</vt:lpstr>
      <vt:lpstr>SimSun</vt:lpstr>
      <vt:lpstr>Wingdings</vt:lpstr>
      <vt:lpstr>Wingdings 3</vt:lpstr>
      <vt:lpstr>Arial</vt:lpstr>
      <vt:lpstr>Calibri</vt:lpstr>
      <vt:lpstr>Microsoft YaHei</vt:lpstr>
      <vt:lpstr>Arial Unicode MS</vt:lpstr>
      <vt:lpstr>Trebuchet MS</vt:lpstr>
      <vt:lpstr>Facet</vt:lpstr>
      <vt:lpstr>NIDHI WORKS MODULE PRESENTATION  ON 18-01-2024 </vt:lpstr>
      <vt:lpstr>EVOLUTION OF WORK BILL SUBMISSION TO PAO ORGANISATION FOR ARRANGING PAYMENT </vt:lpstr>
      <vt:lpstr>EVOLUTION OF WORK BILL SUBMISSION TO PAO ORGANISATION FOR ARRANGING PAYMENT </vt:lpstr>
      <vt:lpstr>ENHANCEMENTS/ADDITIONS INTRODUCED IN NIDHI MODULE:      </vt:lpstr>
      <vt:lpstr>PowerPoint 演示文稿</vt:lpstr>
      <vt:lpstr>PowerPoint 演示文稿</vt:lpstr>
      <vt:lpstr>II. TECHNICAL SANCTION/DETAILED ESTIMATE: </vt:lpstr>
      <vt:lpstr>PowerPoint 演示文稿</vt:lpstr>
      <vt:lpstr>III. AGREEMENT: </vt:lpstr>
      <vt:lpstr>PowerPoint 演示文稿</vt:lpstr>
      <vt:lpstr>IV. DIGITAL M-BOOK: </vt:lpstr>
      <vt:lpstr>IV. DIGITAL M-BOOK: </vt:lpstr>
      <vt:lpstr>PowerPoint 演示文稿</vt:lpstr>
      <vt:lpstr>V. BILLING: </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7040</dc:creator>
  <cp:lastModifiedBy>14402981</cp:lastModifiedBy>
  <cp:revision>38</cp:revision>
  <dcterms:created xsi:type="dcterms:W3CDTF">2023-11-22T23:55:00Z</dcterms:created>
  <dcterms:modified xsi:type="dcterms:W3CDTF">2024-01-29T11:53:56Z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6F64274A612043B8847067DAE55E946B_12</vt:lpwstr>
  </property>
  <property fmtid="{D5CDD505-2E9C-101B-9397-08002B2CF9AE}" pid="3" name="KSOProductBuildVer">
    <vt:lpwstr>1033-12.2.0.13431</vt:lpwstr>
  </property>
</Properties>
</file>