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02" r:id="rId2"/>
    <p:sldId id="804" r:id="rId3"/>
    <p:sldId id="645" r:id="rId4"/>
    <p:sldId id="788" r:id="rId5"/>
    <p:sldId id="805" r:id="rId6"/>
    <p:sldId id="780" r:id="rId7"/>
    <p:sldId id="785" r:id="rId8"/>
    <p:sldId id="800" r:id="rId9"/>
    <p:sldId id="794" r:id="rId10"/>
    <p:sldId id="774" r:id="rId11"/>
    <p:sldId id="786" r:id="rId12"/>
    <p:sldId id="587" r:id="rId13"/>
  </p:sldIdLst>
  <p:sldSz cx="6858000" cy="9144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e Morales" initials="JM" lastIdx="1" clrIdx="0">
    <p:extLst>
      <p:ext uri="{19B8F6BF-5375-455C-9EA6-DF929625EA0E}">
        <p15:presenceInfo xmlns:p15="http://schemas.microsoft.com/office/powerpoint/2012/main" userId="c44876a108db3c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CC00"/>
    <a:srgbClr val="DAA600"/>
    <a:srgbClr val="2912B0"/>
    <a:srgbClr val="F9F8FE"/>
    <a:srgbClr val="EC225C"/>
    <a:srgbClr val="98AFD4"/>
    <a:srgbClr val="3E23E3"/>
    <a:srgbClr val="FD9DE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0016" autoAdjust="0"/>
    <p:restoredTop sz="93774" autoAdjust="0"/>
  </p:normalViewPr>
  <p:slideViewPr>
    <p:cSldViewPr>
      <p:cViewPr>
        <p:scale>
          <a:sx n="130" d="100"/>
          <a:sy n="130" d="100"/>
        </p:scale>
        <p:origin x="1044" y="-114"/>
      </p:cViewPr>
      <p:guideLst>
        <p:guide orient="horz" pos="2928"/>
        <p:guide pos="216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2209" cy="465536"/>
          </a:xfrm>
          <a:prstGeom prst="rect">
            <a:avLst/>
          </a:prstGeom>
        </p:spPr>
        <p:txBody>
          <a:bodyPr vert="horz" lIns="89763" tIns="44881" rIns="89763" bIns="44881" rtlCol="0"/>
          <a:lstStyle>
            <a:lvl1pPr algn="l">
              <a:defRPr sz="1200"/>
            </a:lvl1pPr>
          </a:lstStyle>
          <a:p>
            <a:endParaRPr lang="en-US" dirty="0"/>
          </a:p>
        </p:txBody>
      </p:sp>
      <p:sp>
        <p:nvSpPr>
          <p:cNvPr id="3" name="Date Placeholder 2"/>
          <p:cNvSpPr>
            <a:spLocks noGrp="1"/>
          </p:cNvSpPr>
          <p:nvPr>
            <p:ph type="dt" idx="1"/>
          </p:nvPr>
        </p:nvSpPr>
        <p:spPr>
          <a:xfrm>
            <a:off x="3884260" y="0"/>
            <a:ext cx="2972209" cy="465536"/>
          </a:xfrm>
          <a:prstGeom prst="rect">
            <a:avLst/>
          </a:prstGeom>
        </p:spPr>
        <p:txBody>
          <a:bodyPr vert="horz" lIns="89763" tIns="44881" rIns="89763" bIns="44881" rtlCol="0"/>
          <a:lstStyle>
            <a:lvl1pPr algn="r">
              <a:defRPr sz="1200"/>
            </a:lvl1pPr>
          </a:lstStyle>
          <a:p>
            <a:fld id="{10138F14-FE48-47F9-B72D-BD48F8C32490}" type="datetimeFigureOut">
              <a:rPr lang="en-US" smtClean="0"/>
              <a:t>4/15/2026</a:t>
            </a:fld>
            <a:endParaRPr lang="en-US" dirty="0"/>
          </a:p>
        </p:txBody>
      </p:sp>
      <p:sp>
        <p:nvSpPr>
          <p:cNvPr id="4" name="Slide Image Placeholder 3"/>
          <p:cNvSpPr>
            <a:spLocks noGrp="1" noRot="1" noChangeAspect="1"/>
          </p:cNvSpPr>
          <p:nvPr>
            <p:ph type="sldImg" idx="2"/>
          </p:nvPr>
        </p:nvSpPr>
        <p:spPr>
          <a:xfrm>
            <a:off x="2119313" y="698500"/>
            <a:ext cx="2619375" cy="3492500"/>
          </a:xfrm>
          <a:prstGeom prst="rect">
            <a:avLst/>
          </a:prstGeom>
          <a:noFill/>
          <a:ln w="12700">
            <a:solidFill>
              <a:prstClr val="black"/>
            </a:solidFill>
          </a:ln>
        </p:spPr>
        <p:txBody>
          <a:bodyPr vert="horz" lIns="89763" tIns="44881" rIns="89763" bIns="44881" rtlCol="0" anchor="ctr"/>
          <a:lstStyle/>
          <a:p>
            <a:endParaRPr lang="en-US" dirty="0"/>
          </a:p>
        </p:txBody>
      </p:sp>
      <p:sp>
        <p:nvSpPr>
          <p:cNvPr id="5" name="Notes Placeholder 4"/>
          <p:cNvSpPr>
            <a:spLocks noGrp="1"/>
          </p:cNvSpPr>
          <p:nvPr>
            <p:ph type="body" sz="quarter" idx="3"/>
          </p:nvPr>
        </p:nvSpPr>
        <p:spPr>
          <a:xfrm>
            <a:off x="685189" y="4423376"/>
            <a:ext cx="5487626" cy="4191396"/>
          </a:xfrm>
          <a:prstGeom prst="rect">
            <a:avLst/>
          </a:prstGeom>
        </p:spPr>
        <p:txBody>
          <a:bodyPr vert="horz" lIns="89763" tIns="44881" rIns="89763" bIns="448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6751"/>
            <a:ext cx="2972209" cy="465536"/>
          </a:xfrm>
          <a:prstGeom prst="rect">
            <a:avLst/>
          </a:prstGeom>
        </p:spPr>
        <p:txBody>
          <a:bodyPr vert="horz" lIns="89763" tIns="44881" rIns="89763" bIns="448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260" y="8846751"/>
            <a:ext cx="2972209" cy="465536"/>
          </a:xfrm>
          <a:prstGeom prst="rect">
            <a:avLst/>
          </a:prstGeom>
        </p:spPr>
        <p:txBody>
          <a:bodyPr vert="horz" lIns="89763" tIns="44881" rIns="89763" bIns="44881" rtlCol="0" anchor="b"/>
          <a:lstStyle>
            <a:lvl1pPr algn="r">
              <a:defRPr sz="1200"/>
            </a:lvl1pPr>
          </a:lstStyle>
          <a:p>
            <a:fld id="{028F044C-06C3-4FA2-9B47-98DEE629EB76}" type="slidenum">
              <a:rPr lang="en-US" smtClean="0"/>
              <a:t>‹#›</a:t>
            </a:fld>
            <a:endParaRPr lang="en-US" dirty="0"/>
          </a:p>
        </p:txBody>
      </p:sp>
    </p:spTree>
    <p:extLst>
      <p:ext uri="{BB962C8B-B14F-4D97-AF65-F5344CB8AC3E}">
        <p14:creationId xmlns:p14="http://schemas.microsoft.com/office/powerpoint/2010/main" val="335551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F044C-06C3-4FA2-9B47-98DEE629EB76}" type="slidenum">
              <a:rPr lang="en-US" smtClean="0"/>
              <a:t>1</a:t>
            </a:fld>
            <a:endParaRPr lang="en-US" dirty="0"/>
          </a:p>
        </p:txBody>
      </p:sp>
    </p:spTree>
    <p:extLst>
      <p:ext uri="{BB962C8B-B14F-4D97-AF65-F5344CB8AC3E}">
        <p14:creationId xmlns:p14="http://schemas.microsoft.com/office/powerpoint/2010/main" val="126093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F044C-06C3-4FA2-9B47-98DEE629EB76}" type="slidenum">
              <a:rPr lang="en-US" smtClean="0"/>
              <a:t>2</a:t>
            </a:fld>
            <a:endParaRPr lang="en-US" dirty="0"/>
          </a:p>
        </p:txBody>
      </p:sp>
    </p:spTree>
    <p:extLst>
      <p:ext uri="{BB962C8B-B14F-4D97-AF65-F5344CB8AC3E}">
        <p14:creationId xmlns:p14="http://schemas.microsoft.com/office/powerpoint/2010/main" val="398203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F044C-06C3-4FA2-9B47-98DEE629EB76}" type="slidenum">
              <a:rPr lang="en-US" smtClean="0"/>
              <a:t>9</a:t>
            </a:fld>
            <a:endParaRPr lang="en-US" dirty="0"/>
          </a:p>
        </p:txBody>
      </p:sp>
    </p:spTree>
    <p:extLst>
      <p:ext uri="{BB962C8B-B14F-4D97-AF65-F5344CB8AC3E}">
        <p14:creationId xmlns:p14="http://schemas.microsoft.com/office/powerpoint/2010/main" val="191152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F044C-06C3-4FA2-9B47-98DEE629EB76}" type="slidenum">
              <a:rPr lang="en-US" smtClean="0"/>
              <a:t>12</a:t>
            </a:fld>
            <a:endParaRPr lang="en-US" dirty="0"/>
          </a:p>
        </p:txBody>
      </p:sp>
    </p:spTree>
    <p:extLst>
      <p:ext uri="{BB962C8B-B14F-4D97-AF65-F5344CB8AC3E}">
        <p14:creationId xmlns:p14="http://schemas.microsoft.com/office/powerpoint/2010/main" val="291028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283556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207122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258731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35798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90204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28328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6308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357972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197030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188331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4C74C8-0EE8-4AC7-9F70-4E9014CF142A}" type="datetimeFigureOut">
              <a:rPr lang="en-US" smtClean="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5D1BE1-29C6-42DB-B510-0F27DD1FB186}" type="slidenum">
              <a:rPr lang="en-US" smtClean="0"/>
              <a:t>‹#›</a:t>
            </a:fld>
            <a:endParaRPr lang="en-US" dirty="0"/>
          </a:p>
        </p:txBody>
      </p:sp>
    </p:spTree>
    <p:extLst>
      <p:ext uri="{BB962C8B-B14F-4D97-AF65-F5344CB8AC3E}">
        <p14:creationId xmlns:p14="http://schemas.microsoft.com/office/powerpoint/2010/main" val="366250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24C74C8-0EE8-4AC7-9F70-4E9014CF142A}" type="datetimeFigureOut">
              <a:rPr lang="en-US" smtClean="0"/>
              <a:t>4/15/2026</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45D1BE1-29C6-42DB-B510-0F27DD1FB186}" type="slidenum">
              <a:rPr lang="en-US" smtClean="0"/>
              <a:t>‹#›</a:t>
            </a:fld>
            <a:endParaRPr lang="en-US" dirty="0"/>
          </a:p>
        </p:txBody>
      </p:sp>
    </p:spTree>
    <p:extLst>
      <p:ext uri="{BB962C8B-B14F-4D97-AF65-F5344CB8AC3E}">
        <p14:creationId xmlns:p14="http://schemas.microsoft.com/office/powerpoint/2010/main" val="3780151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gif"/><Relationship Id="rId12"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hyperlink" Target="http://www.ssfiacc.org/"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hyperlink" Target="mailto:IACC.MAINTENANCE@YAHOO.COM" TargetMode="External"/><Relationship Id="rId13" Type="http://schemas.openxmlformats.org/officeDocument/2006/relationships/image" Target="../media/image11.jpeg"/><Relationship Id="rId3" Type="http://schemas.openxmlformats.org/officeDocument/2006/relationships/hyperlink" Target="mailto:MANNY3630@YAHOO.COM" TargetMode="External"/><Relationship Id="rId7" Type="http://schemas.openxmlformats.org/officeDocument/2006/relationships/hyperlink" Target="mailto:JDBREW52@AOL.COM" TargetMode="External"/><Relationship Id="rId12" Type="http://schemas.openxmlformats.org/officeDocument/2006/relationships/hyperlink" Target="mailto:TISBARB@SBCGLOBAL.NET" TargetMode="External"/><Relationship Id="rId2" Type="http://schemas.openxmlformats.org/officeDocument/2006/relationships/hyperlink" Target="mailto:IACC.LEO@YAHOO.COM" TargetMode="Externa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mailto:ROSEMARIEROCKS@ATT.NET" TargetMode="External"/><Relationship Id="rId11" Type="http://schemas.openxmlformats.org/officeDocument/2006/relationships/hyperlink" Target="mailto:CHRISBABCOCK179@GMAIL.COM" TargetMode="External"/><Relationship Id="rId5" Type="http://schemas.openxmlformats.org/officeDocument/2006/relationships/hyperlink" Target="https://ssfiacc.org/" TargetMode="External"/><Relationship Id="rId15" Type="http://schemas.openxmlformats.org/officeDocument/2006/relationships/image" Target="../media/image13.png"/><Relationship Id="rId10" Type="http://schemas.openxmlformats.org/officeDocument/2006/relationships/hyperlink" Target="mailto:SKAARMOM@GMAIL.COM" TargetMode="External"/><Relationship Id="rId4" Type="http://schemas.openxmlformats.org/officeDocument/2006/relationships/hyperlink" Target="mailto:IACC.SSF@YAHOO.COM" TargetMode="External"/><Relationship Id="rId9" Type="http://schemas.openxmlformats.org/officeDocument/2006/relationships/hyperlink" Target="mailto:IACC.EVENTS@YAHOO.COM" TargetMode="Externa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manny3630@yahoo.com" TargetMode="External"/><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2261" y="8368316"/>
            <a:ext cx="2309914" cy="553998"/>
          </a:xfrm>
          <a:prstGeom prst="rect">
            <a:avLst/>
          </a:prstGeom>
        </p:spPr>
        <p:txBody>
          <a:bodyPr wrap="square">
            <a:spAutoFit/>
          </a:bodyPr>
          <a:lstStyle/>
          <a:p>
            <a:pPr algn="ctr" hangingPunct="0"/>
            <a:r>
              <a:rPr lang="en-US" sz="1000" b="1" dirty="0">
                <a:latin typeface="Arial" panose="020B0604020202020204" pitchFamily="34" charset="0"/>
                <a:cs typeface="Arial" panose="020B0604020202020204" pitchFamily="34" charset="0"/>
              </a:rPr>
              <a:t>BOARD OF DIRECTOR’S MEETING</a:t>
            </a:r>
          </a:p>
          <a:p>
            <a:pPr algn="ctr" hangingPunct="0"/>
            <a:r>
              <a:rPr lang="en-US" sz="1000" dirty="0">
                <a:latin typeface="Arial" panose="020B0604020202020204" pitchFamily="34" charset="0"/>
                <a:cs typeface="Arial" panose="020B0604020202020204" pitchFamily="34" charset="0"/>
              </a:rPr>
              <a:t>IACC Clubhouse</a:t>
            </a:r>
          </a:p>
          <a:p>
            <a:pPr algn="ctr" hangingPunct="0"/>
            <a:r>
              <a:rPr lang="en-US" sz="1000" dirty="0">
                <a:latin typeface="Arial" panose="020B0604020202020204" pitchFamily="34" charset="0"/>
                <a:cs typeface="Arial" panose="020B0604020202020204" pitchFamily="34" charset="0"/>
              </a:rPr>
              <a:t>Tuesday, March 3, 2026,  4 pm </a:t>
            </a:r>
          </a:p>
        </p:txBody>
      </p:sp>
      <p:sp>
        <p:nvSpPr>
          <p:cNvPr id="12" name="Rectangle 11"/>
          <p:cNvSpPr/>
          <p:nvPr/>
        </p:nvSpPr>
        <p:spPr>
          <a:xfrm>
            <a:off x="4409911" y="8368316"/>
            <a:ext cx="2371889" cy="553998"/>
          </a:xfrm>
          <a:prstGeom prst="rect">
            <a:avLst/>
          </a:prstGeom>
        </p:spPr>
        <p:txBody>
          <a:bodyPr wrap="square">
            <a:spAutoFit/>
          </a:bodyPr>
          <a:lstStyle/>
          <a:p>
            <a:pPr algn="ctr" hangingPunct="0"/>
            <a:r>
              <a:rPr lang="en-US" sz="1000" b="1" dirty="0">
                <a:latin typeface="Arial" panose="020B0604020202020204" pitchFamily="34" charset="0"/>
                <a:cs typeface="Arial" panose="020B0604020202020204" pitchFamily="34" charset="0"/>
              </a:rPr>
              <a:t>GENERAL MEETING </a:t>
            </a:r>
          </a:p>
          <a:p>
            <a:pPr algn="ctr" hangingPunct="0"/>
            <a:r>
              <a:rPr lang="en-US" sz="1000" dirty="0">
                <a:latin typeface="Arial" panose="020B0604020202020204" pitchFamily="34" charset="0"/>
                <a:cs typeface="Arial" panose="020B0604020202020204" pitchFamily="34" charset="0"/>
              </a:rPr>
              <a:t>IACC Clubhouse</a:t>
            </a:r>
          </a:p>
          <a:p>
            <a:pPr algn="ctr" hangingPunct="0"/>
            <a:r>
              <a:rPr lang="en-US" sz="1000" dirty="0">
                <a:latin typeface="Arial" panose="020B0604020202020204" pitchFamily="34" charset="0"/>
                <a:cs typeface="Arial" panose="020B0604020202020204" pitchFamily="34" charset="0"/>
              </a:rPr>
              <a:t>Tuesday, March 17, 2026,  6:00 pm</a:t>
            </a:r>
          </a:p>
        </p:txBody>
      </p:sp>
      <p:cxnSp>
        <p:nvCxnSpPr>
          <p:cNvPr id="13" name="Straight Connector 12">
            <a:extLst>
              <a:ext uri="{FF2B5EF4-FFF2-40B4-BE49-F238E27FC236}">
                <a16:creationId xmlns:a16="http://schemas.microsoft.com/office/drawing/2014/main" id="{458BC121-E415-4EC7-8A79-BA2BB1EACCFD}"/>
              </a:ext>
            </a:extLst>
          </p:cNvPr>
          <p:cNvCxnSpPr>
            <a:cxnSpLocks/>
          </p:cNvCxnSpPr>
          <p:nvPr/>
        </p:nvCxnSpPr>
        <p:spPr>
          <a:xfrm flipH="1">
            <a:off x="286237" y="8356026"/>
            <a:ext cx="6367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901C51-7E64-4991-A3D2-5DC9CDC53629}"/>
              </a:ext>
            </a:extLst>
          </p:cNvPr>
          <p:cNvSpPr txBox="1"/>
          <p:nvPr/>
        </p:nvSpPr>
        <p:spPr>
          <a:xfrm>
            <a:off x="405626" y="1378843"/>
            <a:ext cx="1061509" cy="261610"/>
          </a:xfrm>
          <a:prstGeom prst="rect">
            <a:avLst/>
          </a:prstGeom>
          <a:noFill/>
        </p:spPr>
        <p:txBody>
          <a:bodyPr wrap="square">
            <a:spAutoFit/>
          </a:bodyPr>
          <a:lstStyle/>
          <a:p>
            <a:pPr algn="ctr"/>
            <a:r>
              <a:rPr lang="en-US" sz="1100" dirty="0">
                <a:effectLst/>
                <a:latin typeface="Old English Text MT" panose="03040902040508030806" pitchFamily="66" charset="0"/>
                <a:ea typeface="Calibri" panose="020F0502020204030204" pitchFamily="34" charset="0"/>
                <a:cs typeface="Times New Roman" panose="02020603050405020304" pitchFamily="18" charset="0"/>
              </a:rPr>
              <a:t>Founded 1916</a:t>
            </a:r>
            <a:endParaRPr lang="en-US" sz="1100" dirty="0"/>
          </a:p>
        </p:txBody>
      </p:sp>
      <p:sp>
        <p:nvSpPr>
          <p:cNvPr id="20" name="TextBox 19">
            <a:extLst>
              <a:ext uri="{FF2B5EF4-FFF2-40B4-BE49-F238E27FC236}">
                <a16:creationId xmlns:a16="http://schemas.microsoft.com/office/drawing/2014/main" id="{B4108F51-A670-3FA3-5D2C-7A1FEAFEE07F}"/>
              </a:ext>
            </a:extLst>
          </p:cNvPr>
          <p:cNvSpPr txBox="1"/>
          <p:nvPr/>
        </p:nvSpPr>
        <p:spPr>
          <a:xfrm>
            <a:off x="1705428" y="76200"/>
            <a:ext cx="5076372" cy="1569725"/>
          </a:xfrm>
          <a:prstGeom prst="rect">
            <a:avLst/>
          </a:prstGeom>
          <a:noFill/>
        </p:spPr>
        <p:txBody>
          <a:bodyPr wrap="square">
            <a:spAutoFit/>
          </a:bodyPr>
          <a:lstStyle/>
          <a:p>
            <a:pPr marL="0" marR="0" algn="ctr">
              <a:lnSpc>
                <a:spcPct val="107000"/>
              </a:lnSpc>
              <a:spcBef>
                <a:spcPts val="0"/>
              </a:spcBef>
              <a:spcAft>
                <a:spcPts val="800"/>
              </a:spcAft>
            </a:pPr>
            <a:r>
              <a:rPr lang="en-US" sz="1600" dirty="0">
                <a:effectLst/>
                <a:latin typeface="Old English Text MT" panose="03040902040508030806" pitchFamily="66" charset="0"/>
                <a:ea typeface="Calibri" panose="020F0502020204030204" pitchFamily="34" charset="0"/>
                <a:cs typeface="Times New Roman" panose="02020603050405020304" pitchFamily="18" charset="0"/>
              </a:rPr>
              <a:t>Italian American Citizens Club of South San Francisco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dirty="0">
                <a:effectLst/>
                <a:latin typeface="Algerian" panose="04020705040A02060702" pitchFamily="82" charset="0"/>
                <a:ea typeface="Calibri" panose="020F0502020204030204" pitchFamily="34" charset="0"/>
                <a:cs typeface="Times New Roman" panose="02020603050405020304" pitchFamily="18" charset="0"/>
              </a:rPr>
              <a:t>IL CITTADINO</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400" dirty="0">
                <a:effectLst/>
                <a:latin typeface="Old English Text MT" panose="03040902040508030806" pitchFamily="66" charset="0"/>
                <a:ea typeface="Calibri" panose="020F0502020204030204" pitchFamily="34" charset="0"/>
                <a:cs typeface="Times New Roman" panose="02020603050405020304" pitchFamily="18" charset="0"/>
              </a:rPr>
              <a:t>March 2026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39ECA720-CA64-DD02-BE57-9AEEC3B9F87F}"/>
              </a:ext>
            </a:extLst>
          </p:cNvPr>
          <p:cNvCxnSpPr>
            <a:cxnSpLocks/>
          </p:cNvCxnSpPr>
          <p:nvPr/>
        </p:nvCxnSpPr>
        <p:spPr>
          <a:xfrm>
            <a:off x="304800" y="1661967"/>
            <a:ext cx="6455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873CC5-B352-E497-9278-87CA7578E933}"/>
              </a:ext>
            </a:extLst>
          </p:cNvPr>
          <p:cNvSpPr txBox="1"/>
          <p:nvPr/>
        </p:nvSpPr>
        <p:spPr>
          <a:xfrm>
            <a:off x="286237" y="1602397"/>
            <a:ext cx="6473956" cy="658835"/>
          </a:xfrm>
          <a:prstGeom prst="rect">
            <a:avLst/>
          </a:prstGeom>
          <a:noFill/>
        </p:spPr>
        <p:txBody>
          <a:bodyPr wrap="square">
            <a:spAutoFit/>
          </a:bodyPr>
          <a:lstStyle/>
          <a:p>
            <a:pPr marL="0" marR="0" algn="ctr">
              <a:lnSpc>
                <a:spcPct val="107000"/>
              </a:lnSpc>
              <a:spcBef>
                <a:spcPts val="0"/>
              </a:spcBef>
              <a:spcAft>
                <a:spcPts val="400"/>
              </a:spcAft>
            </a:pPr>
            <a:r>
              <a:rPr lang="en-US" sz="3600" b="1" kern="100" dirty="0">
                <a:latin typeface="+mj-lt"/>
                <a:ea typeface="Calibri" panose="020F0502020204030204" pitchFamily="34" charset="0"/>
                <a:cs typeface="Arial" panose="020B0604020202020204" pitchFamily="34" charset="0"/>
              </a:rPr>
              <a:t>I.A.C.C. ELECTION RESULTS</a:t>
            </a:r>
          </a:p>
        </p:txBody>
      </p:sp>
      <p:sp>
        <p:nvSpPr>
          <p:cNvPr id="6" name="TextBox 5">
            <a:extLst>
              <a:ext uri="{FF2B5EF4-FFF2-40B4-BE49-F238E27FC236}">
                <a16:creationId xmlns:a16="http://schemas.microsoft.com/office/drawing/2014/main" id="{37B2B35C-59CC-29FF-B595-5AA01D10B9CC}"/>
              </a:ext>
            </a:extLst>
          </p:cNvPr>
          <p:cNvSpPr txBox="1"/>
          <p:nvPr/>
        </p:nvSpPr>
        <p:spPr>
          <a:xfrm>
            <a:off x="281412" y="5339695"/>
            <a:ext cx="2989091" cy="3031599"/>
          </a:xfrm>
          <a:prstGeom prst="rect">
            <a:avLst/>
          </a:prstGeom>
          <a:noFill/>
        </p:spPr>
        <p:txBody>
          <a:bodyPr wrap="square" rtlCol="0">
            <a:spAutoFit/>
          </a:bodyPr>
          <a:lstStyle/>
          <a:p>
            <a:pPr marL="0" marR="0">
              <a:spcBef>
                <a:spcPts val="0"/>
              </a:spcBef>
              <a:spcAft>
                <a:spcPts val="400"/>
              </a:spcAft>
            </a:pPr>
            <a:r>
              <a:rPr lang="en-US" sz="900" kern="100" dirty="0">
                <a:ea typeface="Calibri" panose="020F0502020204030204" pitchFamily="34" charset="0"/>
                <a:cs typeface="Calibri" panose="020F0502020204030204" pitchFamily="34" charset="0"/>
              </a:rPr>
              <a:t>Dear IACC Members &amp; Friends:</a:t>
            </a:r>
          </a:p>
          <a:p>
            <a:pPr marL="0" marR="0">
              <a:spcBef>
                <a:spcPts val="0"/>
              </a:spcBef>
              <a:spcAft>
                <a:spcPts val="400"/>
              </a:spcAft>
            </a:pPr>
            <a:r>
              <a:rPr lang="en-US" sz="900" kern="100" dirty="0">
                <a:ea typeface="Calibri" panose="020F0502020204030204" pitchFamily="34" charset="0"/>
                <a:cs typeface="Calibri" panose="020F0502020204030204" pitchFamily="34" charset="0"/>
              </a:rPr>
              <a:t>I’d like to thank all those that supported retaining me for an additional term as President of the IACC for 2026-2027.</a:t>
            </a:r>
          </a:p>
          <a:p>
            <a:pPr marL="0" marR="0">
              <a:spcBef>
                <a:spcPts val="0"/>
              </a:spcBef>
              <a:spcAft>
                <a:spcPts val="400"/>
              </a:spcAft>
            </a:pPr>
            <a:r>
              <a:rPr lang="en-US" sz="900" kern="100" dirty="0">
                <a:ea typeface="Calibri" panose="020F0502020204030204" pitchFamily="34" charset="0"/>
                <a:cs typeface="Calibri" panose="020F0502020204030204" pitchFamily="34" charset="0"/>
              </a:rPr>
              <a:t>While we had some unusual situations dictate how the elections were held on January 20, I am happy to welcome the new faces to the Board of Directors with Debbie Cushman, Norm Faria and Lin Keller while Rosemarie Garcia was elected to her second term and Armando Altamirano was also elected. As you may remember, Armando was selected to the Board to fill the last year of Manny Garcia’s term when he was elected Vice President in 2025.</a:t>
            </a:r>
          </a:p>
          <a:p>
            <a:pPr marL="0" marR="0">
              <a:spcBef>
                <a:spcPts val="0"/>
              </a:spcBef>
              <a:spcAft>
                <a:spcPts val="400"/>
              </a:spcAft>
            </a:pPr>
            <a:r>
              <a:rPr lang="en-US" sz="900" kern="100" dirty="0">
                <a:ea typeface="Calibri" panose="020F0502020204030204" pitchFamily="34" charset="0"/>
                <a:cs typeface="Calibri" panose="020F0502020204030204" pitchFamily="34" charset="0"/>
              </a:rPr>
              <a:t>Rich Garbarino was also retained for an additional term for the Board of Director and was elected as the new Trustee, while Barbara Guevara was elected as Treasurer in a special election to align her position with the revised bylaws.</a:t>
            </a:r>
          </a:p>
          <a:p>
            <a:pPr marL="0" marR="0">
              <a:spcBef>
                <a:spcPts val="0"/>
              </a:spcBef>
              <a:spcAft>
                <a:spcPts val="400"/>
              </a:spcAft>
            </a:pPr>
            <a:r>
              <a:rPr lang="en-US" sz="900" kern="100" dirty="0">
                <a:ea typeface="Calibri" panose="020F0502020204030204" pitchFamily="34" charset="0"/>
                <a:cs typeface="Calibri" panose="020F0502020204030204" pitchFamily="34" charset="0"/>
              </a:rPr>
              <a:t>I congratulate Sandra Lencioni for navigating the complex circumstances of these elections, which was no easy task.</a:t>
            </a:r>
          </a:p>
          <a:p>
            <a:pPr marL="0" marR="0">
              <a:spcBef>
                <a:spcPts val="0"/>
              </a:spcBef>
              <a:spcAft>
                <a:spcPts val="400"/>
              </a:spcAft>
            </a:pPr>
            <a:r>
              <a:rPr lang="en-US" sz="900" kern="100" dirty="0">
                <a:ea typeface="Calibri" panose="020F0502020204030204" pitchFamily="34" charset="0"/>
                <a:cs typeface="Calibri" panose="020F0502020204030204" pitchFamily="34" charset="0"/>
              </a:rPr>
              <a:t>In addition to the elections, 2026 kicked off with as bang as</a:t>
            </a:r>
          </a:p>
          <a:p>
            <a:pPr marL="0" marR="0" algn="r">
              <a:spcBef>
                <a:spcPts val="0"/>
              </a:spcBef>
              <a:spcAft>
                <a:spcPts val="400"/>
              </a:spcAft>
            </a:pPr>
            <a:r>
              <a:rPr lang="en-US" sz="900" b="1" kern="100" dirty="0">
                <a:ea typeface="Calibri" panose="020F0502020204030204" pitchFamily="34" charset="0"/>
                <a:cs typeface="Calibri" panose="020F0502020204030204" pitchFamily="34" charset="0"/>
              </a:rPr>
              <a:t>- Continued on page 4 </a:t>
            </a:r>
          </a:p>
        </p:txBody>
      </p:sp>
      <p:cxnSp>
        <p:nvCxnSpPr>
          <p:cNvPr id="2" name="Straight Connector 1">
            <a:extLst>
              <a:ext uri="{FF2B5EF4-FFF2-40B4-BE49-F238E27FC236}">
                <a16:creationId xmlns:a16="http://schemas.microsoft.com/office/drawing/2014/main" id="{107D8F44-17BC-9B9B-B53B-D4C7ACABBAF7}"/>
              </a:ext>
            </a:extLst>
          </p:cNvPr>
          <p:cNvCxnSpPr>
            <a:cxnSpLocks/>
          </p:cNvCxnSpPr>
          <p:nvPr/>
        </p:nvCxnSpPr>
        <p:spPr>
          <a:xfrm>
            <a:off x="1705428" y="1295400"/>
            <a:ext cx="5054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flag with a circle with handshake&#10;&#10;AI-generated content may be incorrect.">
            <a:extLst>
              <a:ext uri="{FF2B5EF4-FFF2-40B4-BE49-F238E27FC236}">
                <a16:creationId xmlns:a16="http://schemas.microsoft.com/office/drawing/2014/main" id="{9D5CE4FC-9110-65FD-6290-F7B0EB1DD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91" y="152400"/>
            <a:ext cx="1456780" cy="1276475"/>
          </a:xfrm>
          <a:prstGeom prst="rect">
            <a:avLst/>
          </a:prstGeom>
        </p:spPr>
      </p:pic>
      <p:sp>
        <p:nvSpPr>
          <p:cNvPr id="10" name="TextBox 9">
            <a:extLst>
              <a:ext uri="{FF2B5EF4-FFF2-40B4-BE49-F238E27FC236}">
                <a16:creationId xmlns:a16="http://schemas.microsoft.com/office/drawing/2014/main" id="{DD83F311-70C8-6543-6B26-62B3C2928129}"/>
              </a:ext>
            </a:extLst>
          </p:cNvPr>
          <p:cNvSpPr txBox="1"/>
          <p:nvPr/>
        </p:nvSpPr>
        <p:spPr>
          <a:xfrm>
            <a:off x="307936" y="4934456"/>
            <a:ext cx="2892464" cy="369332"/>
          </a:xfrm>
          <a:prstGeom prst="rect">
            <a:avLst/>
          </a:prstGeom>
          <a:solidFill>
            <a:srgbClr val="FF0000"/>
          </a:solidFill>
          <a:ln w="38100">
            <a:solidFill>
              <a:srgbClr val="008000"/>
            </a:solidFill>
          </a:ln>
        </p:spPr>
        <p:txBody>
          <a:bodyPr wrap="square" rtlCol="0">
            <a:spAutoFit/>
          </a:bodyPr>
          <a:lstStyle/>
          <a:p>
            <a:r>
              <a:rPr lang="en-US" b="1" dirty="0"/>
              <a:t>PRESIDENT’S MESSAGE</a:t>
            </a:r>
          </a:p>
        </p:txBody>
      </p:sp>
      <p:sp>
        <p:nvSpPr>
          <p:cNvPr id="15" name="TextBox 14">
            <a:extLst>
              <a:ext uri="{FF2B5EF4-FFF2-40B4-BE49-F238E27FC236}">
                <a16:creationId xmlns:a16="http://schemas.microsoft.com/office/drawing/2014/main" id="{A70CEF51-1EEC-6565-C67B-224B6B8BD94B}"/>
              </a:ext>
            </a:extLst>
          </p:cNvPr>
          <p:cNvSpPr txBox="1"/>
          <p:nvPr/>
        </p:nvSpPr>
        <p:spPr>
          <a:xfrm>
            <a:off x="304800" y="2188735"/>
            <a:ext cx="2148825" cy="2585323"/>
          </a:xfrm>
          <a:prstGeom prst="rect">
            <a:avLst/>
          </a:prstGeom>
          <a:noFill/>
        </p:spPr>
        <p:txBody>
          <a:bodyPr wrap="square" rtlCol="0">
            <a:spAutoFit/>
          </a:bodyPr>
          <a:lstStyle/>
          <a:p>
            <a:r>
              <a:rPr lang="en-US" sz="900" dirty="0"/>
              <a:t>On Tuesday, January 20 the IACC members gathered to fill six Board positions and two Officer positions. Since only five members were nominated for the Board of Directors, motions were made at the November General Meeting to retain one of three current Board Members for a new term. During the voting process Armando Altamirano, Debbie Cushman, Norm Faria, Rosemarie Garcia and Lin Keller were elected and Rich Garbarino was retained for another term. Barbara Guevara was voted in for a new term as Treasurer and since there were no nominations for President, a motion was made to retain Leo Pierini for an additional term as President. Rich Garbarino was also elected as Trustee.</a:t>
            </a:r>
          </a:p>
        </p:txBody>
      </p:sp>
      <p:sp>
        <p:nvSpPr>
          <p:cNvPr id="17" name="TextBox 16">
            <a:extLst>
              <a:ext uri="{FF2B5EF4-FFF2-40B4-BE49-F238E27FC236}">
                <a16:creationId xmlns:a16="http://schemas.microsoft.com/office/drawing/2014/main" id="{62E3B2EF-ED60-516C-624C-E1B1B2F10179}"/>
              </a:ext>
            </a:extLst>
          </p:cNvPr>
          <p:cNvSpPr txBox="1"/>
          <p:nvPr/>
        </p:nvSpPr>
        <p:spPr>
          <a:xfrm>
            <a:off x="3276191" y="4877974"/>
            <a:ext cx="3450241" cy="3416320"/>
          </a:xfrm>
          <a:prstGeom prst="rect">
            <a:avLst/>
          </a:prstGeom>
          <a:noFill/>
          <a:ln>
            <a:solidFill>
              <a:schemeClr val="tx1"/>
            </a:solidFill>
          </a:ln>
        </p:spPr>
        <p:txBody>
          <a:bodyPr wrap="square" rtlCol="0">
            <a:spAutoFit/>
          </a:bodyPr>
          <a:lstStyle/>
          <a:p>
            <a:pPr algn="ctr"/>
            <a:r>
              <a:rPr lang="en-US" b="1" dirty="0"/>
              <a:t>CRAB FEED FUNDRAISER 2026</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900" dirty="0"/>
              <a:t>South San Francisco High School Italian Class students volunteered to assist in the serving at the annual IACC Crab Feed Fundraiser under the direction of instructor Julianne Franceschi. Their efforts and work are always appreciated and helps the event go off without a hitch. And, of course, they were treated to a crab dinner.</a:t>
            </a:r>
          </a:p>
          <a:p>
            <a:pPr algn="ctr"/>
            <a:r>
              <a:rPr lang="en-US" sz="900" b="1" dirty="0"/>
              <a:t>More Crab Feed photos on pages 7 - 10</a:t>
            </a:r>
          </a:p>
        </p:txBody>
      </p:sp>
      <p:sp>
        <p:nvSpPr>
          <p:cNvPr id="3" name="TextBox 2">
            <a:extLst>
              <a:ext uri="{FF2B5EF4-FFF2-40B4-BE49-F238E27FC236}">
                <a16:creationId xmlns:a16="http://schemas.microsoft.com/office/drawing/2014/main" id="{630B57A2-8420-03AF-98A9-FFAA67EF6227}"/>
              </a:ext>
            </a:extLst>
          </p:cNvPr>
          <p:cNvSpPr txBox="1"/>
          <p:nvPr/>
        </p:nvSpPr>
        <p:spPr>
          <a:xfrm>
            <a:off x="2512175" y="4370143"/>
            <a:ext cx="4219944" cy="507831"/>
          </a:xfrm>
          <a:prstGeom prst="rect">
            <a:avLst/>
          </a:prstGeom>
          <a:noFill/>
        </p:spPr>
        <p:txBody>
          <a:bodyPr wrap="square" rtlCol="0">
            <a:spAutoFit/>
          </a:bodyPr>
          <a:lstStyle/>
          <a:p>
            <a:r>
              <a:rPr lang="en-US" sz="900" b="1" dirty="0"/>
              <a:t>Board Members and Officers for 2026-2027 (Left to Right) Armando Altamirano, Rosemarie Garcia, Norm Faria, Barbara Guevara, Debbie Cushman, Lin Keller, Rich Garbarino and Leo Pierini</a:t>
            </a:r>
          </a:p>
        </p:txBody>
      </p:sp>
      <p:pic>
        <p:nvPicPr>
          <p:cNvPr id="8" name="Picture 7">
            <a:extLst>
              <a:ext uri="{FF2B5EF4-FFF2-40B4-BE49-F238E27FC236}">
                <a16:creationId xmlns:a16="http://schemas.microsoft.com/office/drawing/2014/main" id="{76B0355C-530D-9E78-5E4D-508FE251407B}"/>
              </a:ext>
            </a:extLst>
          </p:cNvPr>
          <p:cNvPicPr>
            <a:picLocks noChangeAspect="1"/>
          </p:cNvPicPr>
          <p:nvPr/>
        </p:nvPicPr>
        <p:blipFill>
          <a:blip r:embed="rId4" cstate="print">
            <a:extLst>
              <a:ext uri="{28A0092B-C50C-407E-A947-70E740481C1C}">
                <a14:useLocalDpi xmlns:a14="http://schemas.microsoft.com/office/drawing/2010/main" val="0"/>
              </a:ext>
            </a:extLst>
          </a:blip>
          <a:srcRect l="2289" t="27069" r="9691" b="12907"/>
          <a:stretch>
            <a:fillRect/>
          </a:stretch>
        </p:blipFill>
        <p:spPr>
          <a:xfrm>
            <a:off x="2507397" y="2236746"/>
            <a:ext cx="4214900" cy="2155336"/>
          </a:xfrm>
          <a:prstGeom prst="rect">
            <a:avLst/>
          </a:prstGeom>
        </p:spPr>
      </p:pic>
      <p:pic>
        <p:nvPicPr>
          <p:cNvPr id="11" name="Picture 10">
            <a:extLst>
              <a:ext uri="{FF2B5EF4-FFF2-40B4-BE49-F238E27FC236}">
                <a16:creationId xmlns:a16="http://schemas.microsoft.com/office/drawing/2014/main" id="{B47043DB-3E82-050D-2E9A-CF72222B612B}"/>
              </a:ext>
            </a:extLst>
          </p:cNvPr>
          <p:cNvPicPr>
            <a:picLocks noChangeAspect="1"/>
          </p:cNvPicPr>
          <p:nvPr/>
        </p:nvPicPr>
        <p:blipFill>
          <a:blip r:embed="rId5" cstate="print">
            <a:extLst>
              <a:ext uri="{28A0092B-C50C-407E-A947-70E740481C1C}">
                <a14:useLocalDpi xmlns:a14="http://schemas.microsoft.com/office/drawing/2010/main" val="0"/>
              </a:ext>
            </a:extLst>
          </a:blip>
          <a:srcRect t="8930" r="4637" b="6377"/>
          <a:stretch>
            <a:fillRect/>
          </a:stretch>
        </p:blipFill>
        <p:spPr>
          <a:xfrm>
            <a:off x="3501790" y="5287593"/>
            <a:ext cx="3066564" cy="2041526"/>
          </a:xfrm>
          <a:prstGeom prst="rect">
            <a:avLst/>
          </a:prstGeom>
        </p:spPr>
      </p:pic>
    </p:spTree>
    <p:extLst>
      <p:ext uri="{BB962C8B-B14F-4D97-AF65-F5344CB8AC3E}">
        <p14:creationId xmlns:p14="http://schemas.microsoft.com/office/powerpoint/2010/main" val="382315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2E897-C59A-07D4-7A39-A7061ECDCBCF}"/>
              </a:ext>
            </a:extLst>
          </p:cNvPr>
          <p:cNvSpPr/>
          <p:nvPr/>
        </p:nvSpPr>
        <p:spPr>
          <a:xfrm>
            <a:off x="245295" y="6643828"/>
            <a:ext cx="6500585" cy="457200"/>
          </a:xfrm>
          <a:prstGeom prst="rect">
            <a:avLst/>
          </a:prstGeom>
          <a:solidFill>
            <a:srgbClr val="FF0000"/>
          </a:solidFill>
          <a:ln w="381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SUPPORT OUR GENEROUS SPONSORS</a:t>
            </a:r>
          </a:p>
        </p:txBody>
      </p:sp>
      <p:sp>
        <p:nvSpPr>
          <p:cNvPr id="9" name="Rectangle 8">
            <a:extLst>
              <a:ext uri="{FF2B5EF4-FFF2-40B4-BE49-F238E27FC236}">
                <a16:creationId xmlns:a16="http://schemas.microsoft.com/office/drawing/2014/main" id="{9D9ED2B0-5A16-EC5B-8A30-591326DD8A4A}"/>
              </a:ext>
            </a:extLst>
          </p:cNvPr>
          <p:cNvSpPr/>
          <p:nvPr/>
        </p:nvSpPr>
        <p:spPr>
          <a:xfrm>
            <a:off x="215380" y="257234"/>
            <a:ext cx="6500585" cy="457200"/>
          </a:xfrm>
          <a:prstGeom prst="rect">
            <a:avLst/>
          </a:prstGeom>
          <a:solidFill>
            <a:srgbClr val="FF0000"/>
          </a:solidFill>
          <a:ln w="381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CRAB FEED FUNDRAISER</a:t>
            </a:r>
          </a:p>
        </p:txBody>
      </p:sp>
      <p:pic>
        <p:nvPicPr>
          <p:cNvPr id="2" name="Picture 1">
            <a:extLst>
              <a:ext uri="{FF2B5EF4-FFF2-40B4-BE49-F238E27FC236}">
                <a16:creationId xmlns:a16="http://schemas.microsoft.com/office/drawing/2014/main" id="{4052A7DD-2332-741F-3988-732C62925E31}"/>
              </a:ext>
            </a:extLst>
          </p:cNvPr>
          <p:cNvPicPr>
            <a:picLocks noChangeAspect="1"/>
          </p:cNvPicPr>
          <p:nvPr/>
        </p:nvPicPr>
        <p:blipFill>
          <a:blip r:embed="rId2"/>
          <a:stretch>
            <a:fillRect/>
          </a:stretch>
        </p:blipFill>
        <p:spPr>
          <a:xfrm>
            <a:off x="245295" y="8142438"/>
            <a:ext cx="1964505" cy="793586"/>
          </a:xfrm>
          <a:prstGeom prst="rect">
            <a:avLst/>
          </a:prstGeom>
          <a:ln w="28575">
            <a:solidFill>
              <a:srgbClr val="FF0000"/>
            </a:solidFill>
          </a:ln>
        </p:spPr>
      </p:pic>
      <p:pic>
        <p:nvPicPr>
          <p:cNvPr id="11" name="Picture 10" descr="A red and green rectangle with text&#10;&#10;AI-generated content may be incorrect.">
            <a:extLst>
              <a:ext uri="{FF2B5EF4-FFF2-40B4-BE49-F238E27FC236}">
                <a16:creationId xmlns:a16="http://schemas.microsoft.com/office/drawing/2014/main" id="{E403ADD6-1D99-F38C-C3ED-B9F3DB1DF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88" y="7140599"/>
            <a:ext cx="1713758" cy="890104"/>
          </a:xfrm>
          <a:prstGeom prst="rect">
            <a:avLst/>
          </a:prstGeom>
        </p:spPr>
      </p:pic>
      <p:pic>
        <p:nvPicPr>
          <p:cNvPr id="12" name="Picture 11">
            <a:extLst>
              <a:ext uri="{FF2B5EF4-FFF2-40B4-BE49-F238E27FC236}">
                <a16:creationId xmlns:a16="http://schemas.microsoft.com/office/drawing/2014/main" id="{65DA77E1-B39A-1103-E808-201C0B2EE8E9}"/>
              </a:ext>
            </a:extLst>
          </p:cNvPr>
          <p:cNvPicPr>
            <a:picLocks noChangeAspect="1"/>
          </p:cNvPicPr>
          <p:nvPr/>
        </p:nvPicPr>
        <p:blipFill>
          <a:blip r:embed="rId4"/>
          <a:stretch>
            <a:fillRect/>
          </a:stretch>
        </p:blipFill>
        <p:spPr>
          <a:xfrm>
            <a:off x="2743200" y="7142770"/>
            <a:ext cx="1130138" cy="822110"/>
          </a:xfrm>
          <a:prstGeom prst="rect">
            <a:avLst/>
          </a:prstGeom>
        </p:spPr>
      </p:pic>
      <p:pic>
        <p:nvPicPr>
          <p:cNvPr id="13" name="Picture 12" descr="A logo on a black background&#10;&#10;AI-generated content may be incorrect.">
            <a:extLst>
              <a:ext uri="{FF2B5EF4-FFF2-40B4-BE49-F238E27FC236}">
                <a16:creationId xmlns:a16="http://schemas.microsoft.com/office/drawing/2014/main" id="{862569D7-7B10-637A-F4C0-26B0ED668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9866" y="7222944"/>
            <a:ext cx="1088162" cy="725414"/>
          </a:xfrm>
          <a:prstGeom prst="rect">
            <a:avLst/>
          </a:prstGeom>
          <a:ln w="38100">
            <a:solidFill>
              <a:schemeClr val="accent3">
                <a:lumMod val="50000"/>
              </a:schemeClr>
            </a:solidFill>
          </a:ln>
        </p:spPr>
      </p:pic>
      <p:pic>
        <p:nvPicPr>
          <p:cNvPr id="14" name="Picture 13">
            <a:extLst>
              <a:ext uri="{FF2B5EF4-FFF2-40B4-BE49-F238E27FC236}">
                <a16:creationId xmlns:a16="http://schemas.microsoft.com/office/drawing/2014/main" id="{6C7371F1-13F5-3068-0883-1D0F0A67AA45}"/>
              </a:ext>
            </a:extLst>
          </p:cNvPr>
          <p:cNvPicPr>
            <a:picLocks noChangeAspect="1"/>
          </p:cNvPicPr>
          <p:nvPr/>
        </p:nvPicPr>
        <p:blipFill>
          <a:blip r:embed="rId6"/>
          <a:stretch>
            <a:fillRect/>
          </a:stretch>
        </p:blipFill>
        <p:spPr>
          <a:xfrm>
            <a:off x="2380633" y="8126463"/>
            <a:ext cx="1207380" cy="825535"/>
          </a:xfrm>
          <a:prstGeom prst="rect">
            <a:avLst/>
          </a:prstGeom>
        </p:spPr>
      </p:pic>
      <p:pic>
        <p:nvPicPr>
          <p:cNvPr id="15" name="Picture 14" descr="A blue and black logo&#10;&#10;AI-generated content may be incorrect.">
            <a:extLst>
              <a:ext uri="{FF2B5EF4-FFF2-40B4-BE49-F238E27FC236}">
                <a16:creationId xmlns:a16="http://schemas.microsoft.com/office/drawing/2014/main" id="{EFC907B3-38BD-B2C2-1893-876DA1F86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5775" y="8171063"/>
            <a:ext cx="2071012" cy="750742"/>
          </a:xfrm>
          <a:prstGeom prst="rect">
            <a:avLst/>
          </a:prstGeom>
        </p:spPr>
      </p:pic>
      <p:pic>
        <p:nvPicPr>
          <p:cNvPr id="16" name="Picture 15" descr="A green and red text on a black background&#10;&#10;AI-generated content may be incorrect.">
            <a:extLst>
              <a:ext uri="{FF2B5EF4-FFF2-40B4-BE49-F238E27FC236}">
                <a16:creationId xmlns:a16="http://schemas.microsoft.com/office/drawing/2014/main" id="{749ED3B8-03A9-E07C-42DD-F9FA7F9B33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530" y="7222944"/>
            <a:ext cx="2487942" cy="725414"/>
          </a:xfrm>
          <a:prstGeom prst="rect">
            <a:avLst/>
          </a:prstGeom>
        </p:spPr>
      </p:pic>
      <p:pic>
        <p:nvPicPr>
          <p:cNvPr id="6" name="Picture 5">
            <a:extLst>
              <a:ext uri="{FF2B5EF4-FFF2-40B4-BE49-F238E27FC236}">
                <a16:creationId xmlns:a16="http://schemas.microsoft.com/office/drawing/2014/main" id="{61FC24B3-B76D-E305-1352-14951BFF5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3261" y="2949792"/>
            <a:ext cx="2686346" cy="3608012"/>
          </a:xfrm>
          <a:prstGeom prst="rect">
            <a:avLst/>
          </a:prstGeom>
        </p:spPr>
      </p:pic>
      <p:pic>
        <p:nvPicPr>
          <p:cNvPr id="10" name="Picture 9">
            <a:extLst>
              <a:ext uri="{FF2B5EF4-FFF2-40B4-BE49-F238E27FC236}">
                <a16:creationId xmlns:a16="http://schemas.microsoft.com/office/drawing/2014/main" id="{DD076B53-45F7-C133-4B65-231DCF3FA568}"/>
              </a:ext>
            </a:extLst>
          </p:cNvPr>
          <p:cNvPicPr>
            <a:picLocks noChangeAspect="1"/>
          </p:cNvPicPr>
          <p:nvPr/>
        </p:nvPicPr>
        <p:blipFill>
          <a:blip r:embed="rId10" cstate="print">
            <a:extLst>
              <a:ext uri="{28A0092B-C50C-407E-A947-70E740481C1C}">
                <a14:useLocalDpi xmlns:a14="http://schemas.microsoft.com/office/drawing/2010/main" val="0"/>
              </a:ext>
            </a:extLst>
          </a:blip>
          <a:srcRect r="2729" b="6439"/>
          <a:stretch>
            <a:fillRect/>
          </a:stretch>
        </p:blipFill>
        <p:spPr>
          <a:xfrm rot="5400000">
            <a:off x="4976395" y="1069863"/>
            <a:ext cx="2020974" cy="1458165"/>
          </a:xfrm>
          <a:prstGeom prst="rect">
            <a:avLst/>
          </a:prstGeom>
        </p:spPr>
      </p:pic>
      <p:pic>
        <p:nvPicPr>
          <p:cNvPr id="18" name="Picture 17">
            <a:extLst>
              <a:ext uri="{FF2B5EF4-FFF2-40B4-BE49-F238E27FC236}">
                <a16:creationId xmlns:a16="http://schemas.microsoft.com/office/drawing/2014/main" id="{FD883B1C-3F9A-EBFE-EED5-E933B0399840}"/>
              </a:ext>
            </a:extLst>
          </p:cNvPr>
          <p:cNvPicPr>
            <a:picLocks noChangeAspect="1"/>
          </p:cNvPicPr>
          <p:nvPr/>
        </p:nvPicPr>
        <p:blipFill>
          <a:blip r:embed="rId11" cstate="print">
            <a:extLst>
              <a:ext uri="{28A0092B-C50C-407E-A947-70E740481C1C}">
                <a14:useLocalDpi xmlns:a14="http://schemas.microsoft.com/office/drawing/2010/main" val="0"/>
              </a:ext>
            </a:extLst>
          </a:blip>
          <a:srcRect l="29249" t="27275" r="14786" b="25436"/>
          <a:stretch>
            <a:fillRect/>
          </a:stretch>
        </p:blipFill>
        <p:spPr>
          <a:xfrm>
            <a:off x="1994244" y="788458"/>
            <a:ext cx="3187538" cy="2020973"/>
          </a:xfrm>
          <a:prstGeom prst="rect">
            <a:avLst/>
          </a:prstGeom>
        </p:spPr>
      </p:pic>
      <p:pic>
        <p:nvPicPr>
          <p:cNvPr id="26" name="Picture 25">
            <a:extLst>
              <a:ext uri="{FF2B5EF4-FFF2-40B4-BE49-F238E27FC236}">
                <a16:creationId xmlns:a16="http://schemas.microsoft.com/office/drawing/2014/main" id="{19DA0A26-ED2F-D563-AE55-EC8B5672414C}"/>
              </a:ext>
            </a:extLst>
          </p:cNvPr>
          <p:cNvPicPr>
            <a:picLocks noChangeAspect="1"/>
          </p:cNvPicPr>
          <p:nvPr/>
        </p:nvPicPr>
        <p:blipFill>
          <a:blip r:embed="rId12" cstate="print">
            <a:extLst>
              <a:ext uri="{28A0092B-C50C-407E-A947-70E740481C1C}">
                <a14:useLocalDpi xmlns:a14="http://schemas.microsoft.com/office/drawing/2010/main" val="0"/>
              </a:ext>
            </a:extLst>
          </a:blip>
          <a:srcRect r="10988"/>
          <a:stretch>
            <a:fillRect/>
          </a:stretch>
        </p:blipFill>
        <p:spPr>
          <a:xfrm rot="5400000">
            <a:off x="56316" y="947521"/>
            <a:ext cx="2020975" cy="1702849"/>
          </a:xfrm>
          <a:prstGeom prst="rect">
            <a:avLst/>
          </a:prstGeom>
        </p:spPr>
      </p:pic>
      <p:sp>
        <p:nvSpPr>
          <p:cNvPr id="27" name="TextBox 26">
            <a:extLst>
              <a:ext uri="{FF2B5EF4-FFF2-40B4-BE49-F238E27FC236}">
                <a16:creationId xmlns:a16="http://schemas.microsoft.com/office/drawing/2014/main" id="{F97F3AF6-B114-0BAB-991B-33B46671A64C}"/>
              </a:ext>
            </a:extLst>
          </p:cNvPr>
          <p:cNvSpPr txBox="1"/>
          <p:nvPr/>
        </p:nvSpPr>
        <p:spPr>
          <a:xfrm>
            <a:off x="245294" y="2953838"/>
            <a:ext cx="3897967" cy="338554"/>
          </a:xfrm>
          <a:prstGeom prst="rect">
            <a:avLst/>
          </a:prstGeom>
          <a:solidFill>
            <a:srgbClr val="FF0000"/>
          </a:solidFill>
          <a:ln w="38100">
            <a:solidFill>
              <a:srgbClr val="008000"/>
            </a:solidFill>
          </a:ln>
        </p:spPr>
        <p:txBody>
          <a:bodyPr wrap="square" rtlCol="0">
            <a:spAutoFit/>
          </a:bodyPr>
          <a:lstStyle/>
          <a:p>
            <a:pPr algn="ctr"/>
            <a:r>
              <a:rPr lang="en-US" sz="1600" b="1" dirty="0"/>
              <a:t>OUR MEMBERS MAKE A DIFFERENCE</a:t>
            </a:r>
          </a:p>
        </p:txBody>
      </p:sp>
      <p:sp>
        <p:nvSpPr>
          <p:cNvPr id="28" name="TextBox 27">
            <a:extLst>
              <a:ext uri="{FF2B5EF4-FFF2-40B4-BE49-F238E27FC236}">
                <a16:creationId xmlns:a16="http://schemas.microsoft.com/office/drawing/2014/main" id="{C4316A99-490B-377E-8B19-9C4578E7B3E2}"/>
              </a:ext>
            </a:extLst>
          </p:cNvPr>
          <p:cNvSpPr txBox="1"/>
          <p:nvPr/>
        </p:nvSpPr>
        <p:spPr>
          <a:xfrm>
            <a:off x="215379" y="3322996"/>
            <a:ext cx="4016479" cy="3277820"/>
          </a:xfrm>
          <a:prstGeom prst="rect">
            <a:avLst/>
          </a:prstGeom>
          <a:noFill/>
        </p:spPr>
        <p:txBody>
          <a:bodyPr wrap="square" rtlCol="0">
            <a:spAutoFit/>
          </a:bodyPr>
          <a:lstStyle/>
          <a:p>
            <a:r>
              <a:rPr lang="en-US" sz="900" dirty="0"/>
              <a:t>The efforts of all our members during the holiday season should be commended for their generosity as indicated below:</a:t>
            </a:r>
          </a:p>
          <a:p>
            <a:r>
              <a:rPr lang="en-US" sz="900" b="1" dirty="0"/>
              <a:t>From Nancy Balestreri: </a:t>
            </a:r>
            <a:r>
              <a:rPr lang="en-US" sz="900" dirty="0"/>
              <a:t>Today (January 29) we concluded our annual warm clothing drive. Once again, our IACC members have been very generous. Over the past two months IACC donated over 400 warm clothing items to Hearts for Humanity Bay Area. As in prior years, all clothing is distributed locally.</a:t>
            </a:r>
          </a:p>
          <a:p>
            <a:r>
              <a:rPr lang="en-US" sz="900" b="1" dirty="0"/>
              <a:t>From Catherine </a:t>
            </a:r>
            <a:r>
              <a:rPr lang="en-US" sz="900" b="1" dirty="0" err="1"/>
              <a:t>Ithurburn</a:t>
            </a:r>
            <a:r>
              <a:rPr lang="en-US" sz="900" b="1" dirty="0"/>
              <a:t>, Chief Executive Officer of Ronald McDonald House Charities (Northern California): </a:t>
            </a:r>
            <a:r>
              <a:rPr lang="en-US" sz="900" dirty="0"/>
              <a:t> Thank you for your gift supporting Ronald McDonald House Charities Northern California. Studies show sick children who are receiving critical medical care recover quicker and go home sooner when family is nearby. At the Sacramento Ronald McDonald House, donors like you help provide a ‘home-away-from-home’ and make a difference in the lives of those who need it most. Each year, the House serves about 1,200 sick children and their families. Each family stays in a private bedroom with access to their own kitchens, food, washers and dryers and even a fitness center to relieve stress. An added benefit is that families often bond with other families going through similar circumstances and create friendships that continue long after going home. Thank you again for your gift of 30 lbs. of pull tabs and supporting children and families in need. We appreciate your generosity.</a:t>
            </a:r>
          </a:p>
          <a:p>
            <a:r>
              <a:rPr lang="en-US" sz="900" b="1" dirty="0"/>
              <a:t>From Bill Green:</a:t>
            </a:r>
            <a:r>
              <a:rPr lang="en-US" sz="900" dirty="0"/>
              <a:t> He advised that  our monetary and non-perishable food donations to the YMI Food Basket Drive provided 300 Food Baskets and an age-appropriate toy for each child to families. He also wanted to thank the many members who showed up to help sort, pack and deliver these baskets. </a:t>
            </a:r>
            <a:endParaRPr lang="en-US" sz="900" b="1" dirty="0"/>
          </a:p>
        </p:txBody>
      </p:sp>
      <p:pic>
        <p:nvPicPr>
          <p:cNvPr id="29" name="Picture 28" descr="A logo for a factory and showroom&#10;&#10;AI-generated content may be incorrect.">
            <a:extLst>
              <a:ext uri="{FF2B5EF4-FFF2-40B4-BE49-F238E27FC236}">
                <a16:creationId xmlns:a16="http://schemas.microsoft.com/office/drawing/2014/main" id="{6B59648E-E1AC-8215-8DAC-3D304A317DDC}"/>
              </a:ext>
            </a:extLst>
          </p:cNvPr>
          <p:cNvPicPr>
            <a:picLocks noChangeAspect="1"/>
          </p:cNvPicPr>
          <p:nvPr/>
        </p:nvPicPr>
        <p:blipFill>
          <a:blip r:embed="rId13" cstate="print">
            <a:extLst>
              <a:ext uri="{28A0092B-C50C-407E-A947-70E740481C1C}">
                <a14:useLocalDpi xmlns:a14="http://schemas.microsoft.com/office/drawing/2010/main" val="0"/>
              </a:ext>
            </a:extLst>
          </a:blip>
          <a:srcRect l="5203" r="7443"/>
          <a:stretch/>
        </p:blipFill>
        <p:spPr>
          <a:xfrm>
            <a:off x="6010233" y="8034383"/>
            <a:ext cx="705732" cy="887422"/>
          </a:xfrm>
          <a:prstGeom prst="rect">
            <a:avLst/>
          </a:prstGeom>
          <a:ln w="38100">
            <a:solidFill>
              <a:srgbClr val="DAA600"/>
            </a:solidFill>
          </a:ln>
        </p:spPr>
      </p:pic>
    </p:spTree>
    <p:extLst>
      <p:ext uri="{BB962C8B-B14F-4D97-AF65-F5344CB8AC3E}">
        <p14:creationId xmlns:p14="http://schemas.microsoft.com/office/powerpoint/2010/main" val="252459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3605-2B23-6A12-77E3-C5A54B65A3F9}"/>
              </a:ext>
            </a:extLst>
          </p:cNvPr>
          <p:cNvSpPr>
            <a:spLocks noGrp="1"/>
          </p:cNvSpPr>
          <p:nvPr>
            <p:ph type="title"/>
          </p:nvPr>
        </p:nvSpPr>
        <p:spPr>
          <a:xfrm>
            <a:off x="342899" y="209322"/>
            <a:ext cx="6172200" cy="759734"/>
          </a:xfrm>
          <a:solidFill>
            <a:srgbClr val="FF0000"/>
          </a:solidFill>
          <a:ln w="38100">
            <a:solidFill>
              <a:schemeClr val="tx1"/>
            </a:solidFill>
          </a:ln>
        </p:spPr>
        <p:txBody>
          <a:bodyPr>
            <a:normAutofit/>
          </a:bodyPr>
          <a:lstStyle/>
          <a:p>
            <a:r>
              <a:rPr lang="en-US" sz="2800" b="1" dirty="0"/>
              <a:t>IACC CALENDAR</a:t>
            </a:r>
            <a:br>
              <a:rPr lang="en-US" sz="3600" b="1" dirty="0"/>
            </a:br>
            <a:r>
              <a:rPr lang="en-US" sz="1050" b="1" dirty="0"/>
              <a:t>DATES AND TIMES SUBJECT TO CHANGE</a:t>
            </a:r>
            <a:endParaRPr lang="en-US" sz="1800" b="1" dirty="0"/>
          </a:p>
        </p:txBody>
      </p:sp>
      <p:sp>
        <p:nvSpPr>
          <p:cNvPr id="10" name="TextBox 9">
            <a:extLst>
              <a:ext uri="{FF2B5EF4-FFF2-40B4-BE49-F238E27FC236}">
                <a16:creationId xmlns:a16="http://schemas.microsoft.com/office/drawing/2014/main" id="{25B73835-56FD-F8ED-C766-D5F78BE74536}"/>
              </a:ext>
            </a:extLst>
          </p:cNvPr>
          <p:cNvSpPr txBox="1"/>
          <p:nvPr/>
        </p:nvSpPr>
        <p:spPr>
          <a:xfrm>
            <a:off x="342896" y="1196675"/>
            <a:ext cx="6172199" cy="369332"/>
          </a:xfrm>
          <a:prstGeom prst="rect">
            <a:avLst/>
          </a:prstGeom>
          <a:noFill/>
        </p:spPr>
        <p:txBody>
          <a:bodyPr wrap="square" rtlCol="0">
            <a:spAutoFit/>
          </a:bodyPr>
          <a:lstStyle/>
          <a:p>
            <a:pPr algn="ctr"/>
            <a:r>
              <a:rPr lang="en-US" b="1" dirty="0"/>
              <a:t>MARCH 2026</a:t>
            </a:r>
          </a:p>
        </p:txBody>
      </p:sp>
      <p:sp>
        <p:nvSpPr>
          <p:cNvPr id="9" name="TextBox 8">
            <a:extLst>
              <a:ext uri="{FF2B5EF4-FFF2-40B4-BE49-F238E27FC236}">
                <a16:creationId xmlns:a16="http://schemas.microsoft.com/office/drawing/2014/main" id="{5FDEFA49-DD4C-B657-C247-FBA5FC0BBEA3}"/>
              </a:ext>
            </a:extLst>
          </p:cNvPr>
          <p:cNvSpPr txBox="1"/>
          <p:nvPr/>
        </p:nvSpPr>
        <p:spPr>
          <a:xfrm>
            <a:off x="342896" y="4396859"/>
            <a:ext cx="6172199" cy="369332"/>
          </a:xfrm>
          <a:prstGeom prst="rect">
            <a:avLst/>
          </a:prstGeom>
          <a:noFill/>
        </p:spPr>
        <p:txBody>
          <a:bodyPr wrap="square" rtlCol="0">
            <a:spAutoFit/>
          </a:bodyPr>
          <a:lstStyle/>
          <a:p>
            <a:pPr algn="ctr"/>
            <a:r>
              <a:rPr lang="en-US" b="1" dirty="0"/>
              <a:t>APRIL 2026</a:t>
            </a:r>
          </a:p>
        </p:txBody>
      </p:sp>
      <p:pic>
        <p:nvPicPr>
          <p:cNvPr id="14" name="Picture 13">
            <a:extLst>
              <a:ext uri="{FF2B5EF4-FFF2-40B4-BE49-F238E27FC236}">
                <a16:creationId xmlns:a16="http://schemas.microsoft.com/office/drawing/2014/main" id="{D4545254-F68D-E3AF-3E91-95873DBE65E0}"/>
              </a:ext>
            </a:extLst>
          </p:cNvPr>
          <p:cNvPicPr>
            <a:picLocks noChangeAspect="1"/>
          </p:cNvPicPr>
          <p:nvPr/>
        </p:nvPicPr>
        <p:blipFill>
          <a:blip r:embed="rId2" cstate="print">
            <a:extLst>
              <a:ext uri="{28A0092B-C50C-407E-A947-70E740481C1C}">
                <a14:useLocalDpi xmlns:a14="http://schemas.microsoft.com/office/drawing/2010/main" val="0"/>
              </a:ext>
            </a:extLst>
          </a:blip>
          <a:srcRect t="16391" b="25558"/>
          <a:stretch>
            <a:fillRect/>
          </a:stretch>
        </p:blipFill>
        <p:spPr>
          <a:xfrm>
            <a:off x="-5" y="1566007"/>
            <a:ext cx="6858000" cy="2895600"/>
          </a:xfrm>
          <a:prstGeom prst="rect">
            <a:avLst/>
          </a:prstGeom>
        </p:spPr>
      </p:pic>
      <p:sp>
        <p:nvSpPr>
          <p:cNvPr id="4" name="TextBox 3">
            <a:extLst>
              <a:ext uri="{FF2B5EF4-FFF2-40B4-BE49-F238E27FC236}">
                <a16:creationId xmlns:a16="http://schemas.microsoft.com/office/drawing/2014/main" id="{6C845C96-2C06-1BDB-D377-FF3F58456E1F}"/>
              </a:ext>
            </a:extLst>
          </p:cNvPr>
          <p:cNvSpPr txBox="1"/>
          <p:nvPr/>
        </p:nvSpPr>
        <p:spPr>
          <a:xfrm>
            <a:off x="342897" y="8167744"/>
            <a:ext cx="6172199" cy="646331"/>
          </a:xfrm>
          <a:prstGeom prst="rect">
            <a:avLst/>
          </a:prstGeom>
          <a:noFill/>
          <a:ln w="38100">
            <a:solidFill>
              <a:srgbClr val="0070C0"/>
            </a:solidFill>
          </a:ln>
        </p:spPr>
        <p:txBody>
          <a:bodyPr wrap="square" rtlCol="0">
            <a:spAutoFit/>
          </a:bodyPr>
          <a:lstStyle/>
          <a:p>
            <a:pPr algn="ctr"/>
            <a:r>
              <a:rPr lang="en-US" b="1" dirty="0">
                <a:solidFill>
                  <a:srgbClr val="FF0000"/>
                </a:solidFill>
              </a:rPr>
              <a:t>All photos in this newsletter and more are on the IACC website:</a:t>
            </a:r>
          </a:p>
          <a:p>
            <a:pPr algn="ctr"/>
            <a:r>
              <a:rPr lang="en-US" b="1" dirty="0">
                <a:hlinkClick r:id="rId3"/>
              </a:rPr>
              <a:t>WWW.SSFIACC.ORG</a:t>
            </a:r>
            <a:r>
              <a:rPr lang="en-US" b="1" dirty="0"/>
              <a:t> </a:t>
            </a:r>
          </a:p>
        </p:txBody>
      </p:sp>
      <p:pic>
        <p:nvPicPr>
          <p:cNvPr id="6" name="Picture 5">
            <a:extLst>
              <a:ext uri="{FF2B5EF4-FFF2-40B4-BE49-F238E27FC236}">
                <a16:creationId xmlns:a16="http://schemas.microsoft.com/office/drawing/2014/main" id="{4627B445-55A1-747C-EACD-D766B14A7895}"/>
              </a:ext>
            </a:extLst>
          </p:cNvPr>
          <p:cNvPicPr>
            <a:picLocks noChangeAspect="1"/>
          </p:cNvPicPr>
          <p:nvPr/>
        </p:nvPicPr>
        <p:blipFill>
          <a:blip r:embed="rId4" cstate="print">
            <a:extLst>
              <a:ext uri="{28A0092B-C50C-407E-A947-70E740481C1C}">
                <a14:useLocalDpi xmlns:a14="http://schemas.microsoft.com/office/drawing/2010/main" val="0"/>
              </a:ext>
            </a:extLst>
          </a:blip>
          <a:srcRect t="16593" b="18301"/>
          <a:stretch>
            <a:fillRect/>
          </a:stretch>
        </p:blipFill>
        <p:spPr>
          <a:xfrm>
            <a:off x="4011" y="4766191"/>
            <a:ext cx="6858000" cy="3247563"/>
          </a:xfrm>
          <a:prstGeom prst="rect">
            <a:avLst/>
          </a:prstGeom>
        </p:spPr>
      </p:pic>
    </p:spTree>
    <p:extLst>
      <p:ext uri="{BB962C8B-B14F-4D97-AF65-F5344CB8AC3E}">
        <p14:creationId xmlns:p14="http://schemas.microsoft.com/office/powerpoint/2010/main" val="31540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9" y="4765861"/>
            <a:ext cx="3962400" cy="700616"/>
          </a:xfrm>
        </p:spPr>
        <p:txBody>
          <a:bodyPr>
            <a:noAutofit/>
          </a:bodyPr>
          <a:lstStyle/>
          <a:p>
            <a:pPr algn="l"/>
            <a:r>
              <a:rPr lang="en-US" sz="1100" b="1" dirty="0">
                <a:latin typeface="Arial" panose="020B0604020202020204" pitchFamily="34" charset="0"/>
                <a:cs typeface="Arial" panose="020B0604020202020204" pitchFamily="34" charset="0"/>
              </a:rPr>
              <a:t>Italian American Citizens Club of South San Francisco</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P.O. Box 5674</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South San Francisco, CA 94083-5674</a:t>
            </a:r>
          </a:p>
        </p:txBody>
      </p:sp>
      <p:sp>
        <p:nvSpPr>
          <p:cNvPr id="3" name="Rectangle 2"/>
          <p:cNvSpPr/>
          <p:nvPr/>
        </p:nvSpPr>
        <p:spPr>
          <a:xfrm>
            <a:off x="2857500" y="6826015"/>
            <a:ext cx="3124200" cy="1143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401A95C-4841-439C-A661-B131F4AA1172}"/>
              </a:ext>
            </a:extLst>
          </p:cNvPr>
          <p:cNvSpPr txBox="1"/>
          <p:nvPr/>
        </p:nvSpPr>
        <p:spPr>
          <a:xfrm>
            <a:off x="3225554" y="2361672"/>
            <a:ext cx="2942364" cy="984885"/>
          </a:xfrm>
          <a:prstGeom prst="rect">
            <a:avLst/>
          </a:prstGeom>
          <a:noFill/>
          <a:ln>
            <a:noFill/>
          </a:ln>
        </p:spPr>
        <p:txBody>
          <a:bodyPr wrap="square" rtlCol="0">
            <a:spAutoFit/>
          </a:bodyPr>
          <a:lstStyle/>
          <a:p>
            <a:pPr algn="ctr"/>
            <a:r>
              <a:rPr lang="en-US" sz="1600" b="1" dirty="0">
                <a:solidFill>
                  <a:srgbClr val="008000"/>
                </a:solidFill>
                <a:latin typeface="Arial" panose="020B0604020202020204" pitchFamily="34" charset="0"/>
                <a:ea typeface="BatangChe" panose="02030609000101010101" pitchFamily="49" charset="-127"/>
                <a:cs typeface="Arial" panose="020B0604020202020204" pitchFamily="34" charset="0"/>
              </a:rPr>
              <a:t>I.A.C.C.  General Meeting</a:t>
            </a:r>
          </a:p>
          <a:p>
            <a:pPr algn="ctr"/>
            <a:r>
              <a:rPr lang="en-US" sz="1400" b="1" dirty="0">
                <a:solidFill>
                  <a:srgbClr val="008000"/>
                </a:solidFill>
                <a:latin typeface="Arial" panose="020B0604020202020204" pitchFamily="34" charset="0"/>
                <a:ea typeface="BatangChe" panose="02030609000101010101" pitchFamily="49" charset="-127"/>
                <a:cs typeface="Arial" panose="020B0604020202020204" pitchFamily="34" charset="0"/>
              </a:rPr>
              <a:t>Tuesday, March 17, 2026</a:t>
            </a:r>
          </a:p>
          <a:p>
            <a:pPr algn="ctr"/>
            <a:r>
              <a:rPr lang="en-US" sz="1400" b="1" dirty="0">
                <a:solidFill>
                  <a:srgbClr val="008000"/>
                </a:solidFill>
                <a:latin typeface="Arial" panose="020B0604020202020204" pitchFamily="34" charset="0"/>
                <a:ea typeface="BatangChe" panose="02030609000101010101" pitchFamily="49" charset="-127"/>
                <a:cs typeface="Arial" panose="020B0604020202020204" pitchFamily="34" charset="0"/>
              </a:rPr>
              <a:t>6:00 pm</a:t>
            </a:r>
          </a:p>
          <a:p>
            <a:pPr algn="ctr"/>
            <a:r>
              <a:rPr lang="en-US" sz="1400" b="1" dirty="0">
                <a:solidFill>
                  <a:srgbClr val="C00000"/>
                </a:solidFill>
                <a:latin typeface="Arial" panose="020B0604020202020204" pitchFamily="34" charset="0"/>
                <a:ea typeface="BatangChe" panose="02030609000101010101" pitchFamily="49" charset="-127"/>
                <a:cs typeface="Arial" panose="020B0604020202020204" pitchFamily="34" charset="0"/>
              </a:rPr>
              <a:t>IACC CLUBHOUSE</a:t>
            </a:r>
          </a:p>
        </p:txBody>
      </p:sp>
      <p:sp>
        <p:nvSpPr>
          <p:cNvPr id="9" name="Rectangle: Rounded Corners 8">
            <a:extLst>
              <a:ext uri="{FF2B5EF4-FFF2-40B4-BE49-F238E27FC236}">
                <a16:creationId xmlns:a16="http://schemas.microsoft.com/office/drawing/2014/main" id="{70D1021E-F2E8-8159-6AC8-789B7D298B74}"/>
              </a:ext>
            </a:extLst>
          </p:cNvPr>
          <p:cNvSpPr/>
          <p:nvPr/>
        </p:nvSpPr>
        <p:spPr>
          <a:xfrm>
            <a:off x="3020336" y="2171246"/>
            <a:ext cx="3352800" cy="1279283"/>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2AB88B8-9167-888F-EB54-69AEA8F4D01A}"/>
              </a:ext>
            </a:extLst>
          </p:cNvPr>
          <p:cNvPicPr>
            <a:picLocks noChangeAspect="1"/>
          </p:cNvPicPr>
          <p:nvPr/>
        </p:nvPicPr>
        <p:blipFill>
          <a:blip r:embed="rId3"/>
          <a:stretch>
            <a:fillRect/>
          </a:stretch>
        </p:blipFill>
        <p:spPr>
          <a:xfrm>
            <a:off x="199411" y="394017"/>
            <a:ext cx="2452984" cy="1566652"/>
          </a:xfrm>
          <a:prstGeom prst="rect">
            <a:avLst/>
          </a:prstGeom>
        </p:spPr>
      </p:pic>
      <p:pic>
        <p:nvPicPr>
          <p:cNvPr id="12" name="Picture 11" descr="A flag with a circle with handshake&#10;&#10;AI-generated content may be incorrect.">
            <a:extLst>
              <a:ext uri="{FF2B5EF4-FFF2-40B4-BE49-F238E27FC236}">
                <a16:creationId xmlns:a16="http://schemas.microsoft.com/office/drawing/2014/main" id="{E66B1C92-4DFA-FA73-7ABB-B3AFFCF1D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39" y="5366794"/>
            <a:ext cx="1088039" cy="953373"/>
          </a:xfrm>
          <a:prstGeom prst="rect">
            <a:avLst/>
          </a:prstGeom>
        </p:spPr>
      </p:pic>
      <p:pic>
        <p:nvPicPr>
          <p:cNvPr id="5" name="Picture 4">
            <a:extLst>
              <a:ext uri="{FF2B5EF4-FFF2-40B4-BE49-F238E27FC236}">
                <a16:creationId xmlns:a16="http://schemas.microsoft.com/office/drawing/2014/main" id="{C7DFF65F-E49B-9CF8-D085-30A27D8FF935}"/>
              </a:ext>
            </a:extLst>
          </p:cNvPr>
          <p:cNvPicPr>
            <a:picLocks noChangeAspect="1"/>
          </p:cNvPicPr>
          <p:nvPr/>
        </p:nvPicPr>
        <p:blipFill>
          <a:blip r:embed="rId5"/>
          <a:stretch>
            <a:fillRect/>
          </a:stretch>
        </p:blipFill>
        <p:spPr>
          <a:xfrm>
            <a:off x="4305025" y="394017"/>
            <a:ext cx="2322974" cy="1566651"/>
          </a:xfrm>
          <a:prstGeom prst="rect">
            <a:avLst/>
          </a:prstGeom>
        </p:spPr>
      </p:pic>
      <p:pic>
        <p:nvPicPr>
          <p:cNvPr id="7" name="Picture 6">
            <a:extLst>
              <a:ext uri="{FF2B5EF4-FFF2-40B4-BE49-F238E27FC236}">
                <a16:creationId xmlns:a16="http://schemas.microsoft.com/office/drawing/2014/main" id="{EACF5B78-3E8D-6D4C-F9AD-6A4AC7B5E8B7}"/>
              </a:ext>
            </a:extLst>
          </p:cNvPr>
          <p:cNvPicPr>
            <a:picLocks noChangeAspect="1"/>
          </p:cNvPicPr>
          <p:nvPr/>
        </p:nvPicPr>
        <p:blipFill>
          <a:blip r:embed="rId6"/>
          <a:stretch>
            <a:fillRect/>
          </a:stretch>
        </p:blipFill>
        <p:spPr>
          <a:xfrm>
            <a:off x="218461" y="2175287"/>
            <a:ext cx="2569780" cy="1291284"/>
          </a:xfrm>
          <a:prstGeom prst="rect">
            <a:avLst/>
          </a:prstGeom>
          <a:ln>
            <a:solidFill>
              <a:srgbClr val="00CC00"/>
            </a:solidFill>
          </a:ln>
        </p:spPr>
      </p:pic>
      <p:pic>
        <p:nvPicPr>
          <p:cNvPr id="11" name="Picture 10">
            <a:extLst>
              <a:ext uri="{FF2B5EF4-FFF2-40B4-BE49-F238E27FC236}">
                <a16:creationId xmlns:a16="http://schemas.microsoft.com/office/drawing/2014/main" id="{982ED71D-7D5E-1892-DA4B-6E8B9B1294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2226" y="394017"/>
            <a:ext cx="1274868" cy="1557126"/>
          </a:xfrm>
          <a:prstGeom prst="rect">
            <a:avLst/>
          </a:prstGeom>
        </p:spPr>
      </p:pic>
    </p:spTree>
    <p:extLst>
      <p:ext uri="{BB962C8B-B14F-4D97-AF65-F5344CB8AC3E}">
        <p14:creationId xmlns:p14="http://schemas.microsoft.com/office/powerpoint/2010/main" val="905416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FC138-36AD-A410-338A-4FD223BE5F00}"/>
              </a:ext>
            </a:extLst>
          </p:cNvPr>
          <p:cNvSpPr/>
          <p:nvPr/>
        </p:nvSpPr>
        <p:spPr>
          <a:xfrm>
            <a:off x="268893" y="129449"/>
            <a:ext cx="6431515" cy="861151"/>
          </a:xfrm>
          <a:prstGeom prst="rect">
            <a:avLst/>
          </a:prstGeom>
          <a:solidFill>
            <a:srgbClr val="FF0000"/>
          </a:solidFill>
          <a:ln w="38100">
            <a:solidFill>
              <a:srgbClr val="008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a:ln w="0"/>
                <a:solidFill>
                  <a:schemeClr val="tx1"/>
                </a:solidFill>
              </a:rPr>
              <a:t>JANUARY GENERAL MEETING</a:t>
            </a:r>
          </a:p>
          <a:p>
            <a:pPr algn="ctr"/>
            <a:r>
              <a:rPr lang="en-US" sz="2400" b="1" dirty="0">
                <a:ln w="0"/>
                <a:solidFill>
                  <a:schemeClr val="tx1"/>
                </a:solidFill>
              </a:rPr>
              <a:t>ELECTIONS * NEW MEMBERS</a:t>
            </a:r>
          </a:p>
        </p:txBody>
      </p:sp>
      <p:sp>
        <p:nvSpPr>
          <p:cNvPr id="15" name="TextBox 14">
            <a:extLst>
              <a:ext uri="{FF2B5EF4-FFF2-40B4-BE49-F238E27FC236}">
                <a16:creationId xmlns:a16="http://schemas.microsoft.com/office/drawing/2014/main" id="{D8862CC9-195A-51FE-3054-722B831D138A}"/>
              </a:ext>
            </a:extLst>
          </p:cNvPr>
          <p:cNvSpPr txBox="1"/>
          <p:nvPr/>
        </p:nvSpPr>
        <p:spPr>
          <a:xfrm>
            <a:off x="2660244" y="3046457"/>
            <a:ext cx="4018548" cy="861774"/>
          </a:xfrm>
          <a:prstGeom prst="rect">
            <a:avLst/>
          </a:prstGeom>
          <a:noFill/>
        </p:spPr>
        <p:txBody>
          <a:bodyPr wrap="square" rtlCol="0">
            <a:spAutoFit/>
          </a:bodyPr>
          <a:lstStyle/>
          <a:p>
            <a:pPr algn="ctr"/>
            <a:r>
              <a:rPr lang="en-US" sz="1000" dirty="0"/>
              <a:t>LEFT: President Leo Pierini receives the election results from Election Committee Chair Sandra Lencioni. RIGHT: President Pierini, having been sworn in by Board Chair Rich Garbarino, swears in the Board Members and Officers for their 2026-2027 terms. At a Special Board Meeting on January 29, Garbarino was once again selected as Board Chair.  </a:t>
            </a:r>
          </a:p>
        </p:txBody>
      </p:sp>
      <p:sp>
        <p:nvSpPr>
          <p:cNvPr id="31" name="TextBox 30">
            <a:extLst>
              <a:ext uri="{FF2B5EF4-FFF2-40B4-BE49-F238E27FC236}">
                <a16:creationId xmlns:a16="http://schemas.microsoft.com/office/drawing/2014/main" id="{7CF80DE4-8132-DD81-3EBD-211F7E645704}"/>
              </a:ext>
            </a:extLst>
          </p:cNvPr>
          <p:cNvSpPr txBox="1"/>
          <p:nvPr/>
        </p:nvSpPr>
        <p:spPr>
          <a:xfrm>
            <a:off x="248718" y="6313999"/>
            <a:ext cx="6404751" cy="246221"/>
          </a:xfrm>
          <a:prstGeom prst="rect">
            <a:avLst/>
          </a:prstGeom>
          <a:noFill/>
        </p:spPr>
        <p:txBody>
          <a:bodyPr wrap="square" rtlCol="0">
            <a:spAutoFit/>
          </a:bodyPr>
          <a:lstStyle/>
          <a:p>
            <a:r>
              <a:rPr lang="en-US" sz="1000" b="1" dirty="0"/>
              <a:t>           Robert Newman                               Brian Morris                               Amber Moala                               Pablo Matos Jr</a:t>
            </a:r>
            <a:r>
              <a:rPr lang="en-US" sz="1000" dirty="0"/>
              <a:t>.</a:t>
            </a:r>
          </a:p>
        </p:txBody>
      </p:sp>
      <p:pic>
        <p:nvPicPr>
          <p:cNvPr id="4" name="Picture 3">
            <a:extLst>
              <a:ext uri="{FF2B5EF4-FFF2-40B4-BE49-F238E27FC236}">
                <a16:creationId xmlns:a16="http://schemas.microsoft.com/office/drawing/2014/main" id="{FE9AC875-8C05-F455-8003-763465B46667}"/>
              </a:ext>
            </a:extLst>
          </p:cNvPr>
          <p:cNvPicPr>
            <a:picLocks noChangeAspect="1"/>
          </p:cNvPicPr>
          <p:nvPr/>
        </p:nvPicPr>
        <p:blipFill>
          <a:blip r:embed="rId3">
            <a:extLst>
              <a:ext uri="{28A0092B-C50C-407E-A947-70E740481C1C}">
                <a14:useLocalDpi xmlns:a14="http://schemas.microsoft.com/office/drawing/2010/main" val="0"/>
              </a:ext>
            </a:extLst>
          </a:blip>
          <a:srcRect l="18029" t="5344" r="12168" b="62422"/>
          <a:stretch>
            <a:fillRect/>
          </a:stretch>
        </p:blipFill>
        <p:spPr>
          <a:xfrm>
            <a:off x="299229" y="4389474"/>
            <a:ext cx="1523601" cy="1924525"/>
          </a:xfrm>
          <a:prstGeom prst="rect">
            <a:avLst/>
          </a:prstGeom>
        </p:spPr>
      </p:pic>
      <p:pic>
        <p:nvPicPr>
          <p:cNvPr id="6" name="Picture 5">
            <a:extLst>
              <a:ext uri="{FF2B5EF4-FFF2-40B4-BE49-F238E27FC236}">
                <a16:creationId xmlns:a16="http://schemas.microsoft.com/office/drawing/2014/main" id="{B02A82E7-F521-59FF-5BEA-430A94E9C38A}"/>
              </a:ext>
            </a:extLst>
          </p:cNvPr>
          <p:cNvPicPr>
            <a:picLocks noChangeAspect="1"/>
          </p:cNvPicPr>
          <p:nvPr/>
        </p:nvPicPr>
        <p:blipFill>
          <a:blip r:embed="rId4" cstate="print">
            <a:extLst>
              <a:ext uri="{28A0092B-C50C-407E-A947-70E740481C1C}">
                <a14:useLocalDpi xmlns:a14="http://schemas.microsoft.com/office/drawing/2010/main" val="0"/>
              </a:ext>
            </a:extLst>
          </a:blip>
          <a:srcRect l="14472" t="29728" r="54694" b="37655"/>
          <a:stretch>
            <a:fillRect/>
          </a:stretch>
        </p:blipFill>
        <p:spPr>
          <a:xfrm rot="5400000">
            <a:off x="1736289" y="4585663"/>
            <a:ext cx="1917832" cy="1521119"/>
          </a:xfrm>
          <a:prstGeom prst="rect">
            <a:avLst/>
          </a:prstGeom>
        </p:spPr>
      </p:pic>
      <p:pic>
        <p:nvPicPr>
          <p:cNvPr id="9" name="Picture 8">
            <a:extLst>
              <a:ext uri="{FF2B5EF4-FFF2-40B4-BE49-F238E27FC236}">
                <a16:creationId xmlns:a16="http://schemas.microsoft.com/office/drawing/2014/main" id="{73A2A7DE-40D0-0E9E-9E59-15D5D0F427B5}"/>
              </a:ext>
            </a:extLst>
          </p:cNvPr>
          <p:cNvPicPr>
            <a:picLocks noChangeAspect="1"/>
          </p:cNvPicPr>
          <p:nvPr/>
        </p:nvPicPr>
        <p:blipFill>
          <a:blip r:embed="rId5" cstate="print">
            <a:extLst>
              <a:ext uri="{28A0092B-C50C-407E-A947-70E740481C1C}">
                <a14:useLocalDpi xmlns:a14="http://schemas.microsoft.com/office/drawing/2010/main" val="0"/>
              </a:ext>
            </a:extLst>
          </a:blip>
          <a:srcRect l="13385" t="27070" r="28480" b="11410"/>
          <a:stretch>
            <a:fillRect/>
          </a:stretch>
        </p:blipFill>
        <p:spPr>
          <a:xfrm rot="5400000">
            <a:off x="4968669" y="4594972"/>
            <a:ext cx="1906714" cy="1513531"/>
          </a:xfrm>
          <a:prstGeom prst="rect">
            <a:avLst/>
          </a:prstGeom>
        </p:spPr>
      </p:pic>
      <p:pic>
        <p:nvPicPr>
          <p:cNvPr id="11" name="Picture 10">
            <a:extLst>
              <a:ext uri="{FF2B5EF4-FFF2-40B4-BE49-F238E27FC236}">
                <a16:creationId xmlns:a16="http://schemas.microsoft.com/office/drawing/2014/main" id="{32F09B8E-A90A-CBA6-FC00-DFADBDDDD308}"/>
              </a:ext>
            </a:extLst>
          </p:cNvPr>
          <p:cNvPicPr>
            <a:picLocks noChangeAspect="1"/>
          </p:cNvPicPr>
          <p:nvPr/>
        </p:nvPicPr>
        <p:blipFill>
          <a:blip r:embed="rId6">
            <a:extLst>
              <a:ext uri="{28A0092B-C50C-407E-A947-70E740481C1C}">
                <a14:useLocalDpi xmlns:a14="http://schemas.microsoft.com/office/drawing/2010/main" val="0"/>
              </a:ext>
            </a:extLst>
          </a:blip>
          <a:srcRect l="12423" t="7863" r="12423" b="60780"/>
          <a:stretch>
            <a:fillRect/>
          </a:stretch>
        </p:blipFill>
        <p:spPr>
          <a:xfrm>
            <a:off x="3547742" y="4387306"/>
            <a:ext cx="1507483" cy="1917832"/>
          </a:xfrm>
          <a:prstGeom prst="rect">
            <a:avLst/>
          </a:prstGeom>
        </p:spPr>
      </p:pic>
      <p:pic>
        <p:nvPicPr>
          <p:cNvPr id="14" name="Picture 13">
            <a:extLst>
              <a:ext uri="{FF2B5EF4-FFF2-40B4-BE49-F238E27FC236}">
                <a16:creationId xmlns:a16="http://schemas.microsoft.com/office/drawing/2014/main" id="{8422D2F0-F2FB-0EEE-575A-783D2B9C27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40" y="1123703"/>
            <a:ext cx="4074508" cy="1906712"/>
          </a:xfrm>
          <a:prstGeom prst="rect">
            <a:avLst/>
          </a:prstGeom>
        </p:spPr>
      </p:pic>
      <p:pic>
        <p:nvPicPr>
          <p:cNvPr id="18" name="Picture 17">
            <a:extLst>
              <a:ext uri="{FF2B5EF4-FFF2-40B4-BE49-F238E27FC236}">
                <a16:creationId xmlns:a16="http://schemas.microsoft.com/office/drawing/2014/main" id="{568A5BDB-FAFF-4F1E-0730-EDFD40AD8FEA}"/>
              </a:ext>
            </a:extLst>
          </p:cNvPr>
          <p:cNvPicPr>
            <a:picLocks noChangeAspect="1"/>
          </p:cNvPicPr>
          <p:nvPr/>
        </p:nvPicPr>
        <p:blipFill>
          <a:blip r:embed="rId8" cstate="print">
            <a:extLst>
              <a:ext uri="{28A0092B-C50C-407E-A947-70E740481C1C}">
                <a14:useLocalDpi xmlns:a14="http://schemas.microsoft.com/office/drawing/2010/main" val="0"/>
              </a:ext>
            </a:extLst>
          </a:blip>
          <a:srcRect l="22231" t="8388" r="9018" b="15162"/>
          <a:stretch>
            <a:fillRect/>
          </a:stretch>
        </p:blipFill>
        <p:spPr>
          <a:xfrm rot="5400000">
            <a:off x="57634" y="1355014"/>
            <a:ext cx="2784528" cy="2321907"/>
          </a:xfrm>
          <a:prstGeom prst="rect">
            <a:avLst/>
          </a:prstGeom>
        </p:spPr>
      </p:pic>
      <p:pic>
        <p:nvPicPr>
          <p:cNvPr id="20" name="Picture 19">
            <a:extLst>
              <a:ext uri="{FF2B5EF4-FFF2-40B4-BE49-F238E27FC236}">
                <a16:creationId xmlns:a16="http://schemas.microsoft.com/office/drawing/2014/main" id="{E8C779CA-C9D3-BB87-143B-4991F158B611}"/>
              </a:ext>
            </a:extLst>
          </p:cNvPr>
          <p:cNvPicPr>
            <a:picLocks noChangeAspect="1"/>
          </p:cNvPicPr>
          <p:nvPr/>
        </p:nvPicPr>
        <p:blipFill>
          <a:blip r:embed="rId9" cstate="print">
            <a:extLst>
              <a:ext uri="{28A0092B-C50C-407E-A947-70E740481C1C}">
                <a14:useLocalDpi xmlns:a14="http://schemas.microsoft.com/office/drawing/2010/main" val="0"/>
              </a:ext>
            </a:extLst>
          </a:blip>
          <a:srcRect l="-278" t="41437" r="278" b="12972"/>
          <a:stretch>
            <a:fillRect/>
          </a:stretch>
        </p:blipFill>
        <p:spPr>
          <a:xfrm>
            <a:off x="272438" y="6569081"/>
            <a:ext cx="6381032" cy="2181174"/>
          </a:xfrm>
          <a:prstGeom prst="rect">
            <a:avLst/>
          </a:prstGeom>
        </p:spPr>
      </p:pic>
      <p:sp>
        <p:nvSpPr>
          <p:cNvPr id="2" name="TextBox 1">
            <a:extLst>
              <a:ext uri="{FF2B5EF4-FFF2-40B4-BE49-F238E27FC236}">
                <a16:creationId xmlns:a16="http://schemas.microsoft.com/office/drawing/2014/main" id="{2E8C6C16-43D6-EA00-2DA0-69D932B4446A}"/>
              </a:ext>
            </a:extLst>
          </p:cNvPr>
          <p:cNvSpPr txBox="1"/>
          <p:nvPr/>
        </p:nvSpPr>
        <p:spPr>
          <a:xfrm>
            <a:off x="288944" y="3968639"/>
            <a:ext cx="6389848" cy="369332"/>
          </a:xfrm>
          <a:prstGeom prst="rect">
            <a:avLst/>
          </a:prstGeom>
          <a:solidFill>
            <a:srgbClr val="FF0000"/>
          </a:solidFill>
          <a:ln w="38100">
            <a:solidFill>
              <a:srgbClr val="008000"/>
            </a:solidFill>
          </a:ln>
        </p:spPr>
        <p:txBody>
          <a:bodyPr wrap="square" rtlCol="0">
            <a:spAutoFit/>
          </a:bodyPr>
          <a:lstStyle/>
          <a:p>
            <a:pPr algn="ctr"/>
            <a:r>
              <a:rPr lang="en-US" b="1" dirty="0"/>
              <a:t>NEW MEMBERS</a:t>
            </a:r>
          </a:p>
        </p:txBody>
      </p:sp>
    </p:spTree>
    <p:extLst>
      <p:ext uri="{BB962C8B-B14F-4D97-AF65-F5344CB8AC3E}">
        <p14:creationId xmlns:p14="http://schemas.microsoft.com/office/powerpoint/2010/main" val="3780054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335346-A56A-4763-B562-1407C426B758}"/>
              </a:ext>
            </a:extLst>
          </p:cNvPr>
          <p:cNvSpPr/>
          <p:nvPr/>
        </p:nvSpPr>
        <p:spPr>
          <a:xfrm>
            <a:off x="111540" y="1043226"/>
            <a:ext cx="3900967" cy="7937558"/>
          </a:xfrm>
          <a:prstGeom prst="rect">
            <a:avLst/>
          </a:prstGeom>
        </p:spPr>
        <p:txBody>
          <a:bodyPr wrap="square" tIns="27432" bIns="27432">
            <a:spAutoFit/>
          </a:bodyPr>
          <a:lstStyle/>
          <a:p>
            <a:pPr algn="ctr" hangingPunct="0"/>
            <a:endParaRPr lang="en-US" sz="800" b="1" u="sng" dirty="0">
              <a:latin typeface="Arial" panose="020B0604020202020204" pitchFamily="34" charset="0"/>
              <a:cs typeface="Arial" panose="020B0604020202020204" pitchFamily="34" charset="0"/>
            </a:endParaRPr>
          </a:p>
          <a:p>
            <a:pPr algn="ctr" hangingPunct="0"/>
            <a:r>
              <a:rPr lang="en-US" sz="1000" b="1" u="sng" dirty="0">
                <a:latin typeface="Arial" panose="020B0604020202020204" pitchFamily="34" charset="0"/>
                <a:cs typeface="Arial" panose="020B0604020202020204" pitchFamily="34" charset="0"/>
              </a:rPr>
              <a:t>EXECUTIVE OFFICERS</a:t>
            </a:r>
          </a:p>
          <a:p>
            <a:pPr algn="ctr" hangingPunct="0"/>
            <a:endParaRPr lang="en-US" sz="800" b="1" u="sng" dirty="0">
              <a:latin typeface="Arial" panose="020B0604020202020204" pitchFamily="34" charset="0"/>
              <a:cs typeface="Arial" panose="020B0604020202020204" pitchFamily="34" charset="0"/>
            </a:endParaRPr>
          </a:p>
          <a:p>
            <a:pPr algn="ctr" hangingPunct="0"/>
            <a:r>
              <a:rPr lang="en-US" sz="1000" dirty="0">
                <a:latin typeface="Arial" panose="020B0604020202020204" pitchFamily="34" charset="0"/>
                <a:cs typeface="Arial" panose="020B0604020202020204" pitchFamily="34" charset="0"/>
              </a:rPr>
              <a:t>Leo Pierini, President (26-27)</a:t>
            </a:r>
          </a:p>
          <a:p>
            <a:pPr algn="ctr" hangingPunct="0"/>
            <a:r>
              <a:rPr lang="en-US" sz="1000" dirty="0">
                <a:latin typeface="Arial" panose="020B0604020202020204" pitchFamily="34" charset="0"/>
                <a:cs typeface="Arial" panose="020B0604020202020204" pitchFamily="34" charset="0"/>
                <a:hlinkClick r:id="rId2"/>
              </a:rPr>
              <a:t>IACC.LEO@YAHOO.COM</a:t>
            </a:r>
            <a:r>
              <a:rPr lang="en-US" sz="1000" dirty="0">
                <a:latin typeface="Arial" panose="020B0604020202020204" pitchFamily="34" charset="0"/>
                <a:cs typeface="Arial" panose="020B0604020202020204" pitchFamily="34" charset="0"/>
              </a:rPr>
              <a:t>  415-716-6813</a:t>
            </a:r>
          </a:p>
          <a:p>
            <a:pPr algn="ctr" hangingPunct="0">
              <a:spcBef>
                <a:spcPts val="400"/>
              </a:spcBef>
            </a:pPr>
            <a:r>
              <a:rPr lang="en-US" sz="1000" dirty="0">
                <a:latin typeface="Arial" panose="020B0604020202020204" pitchFamily="34" charset="0"/>
                <a:cs typeface="Arial" panose="020B0604020202020204" pitchFamily="34" charset="0"/>
              </a:rPr>
              <a:t>Manny Garcia, Vice President (25-26) 650-892-0391</a:t>
            </a:r>
          </a:p>
          <a:p>
            <a:pPr algn="ctr" hangingPunct="0">
              <a:spcBef>
                <a:spcPts val="400"/>
              </a:spcBef>
            </a:pPr>
            <a:r>
              <a:rPr lang="en-US" sz="1000" dirty="0">
                <a:latin typeface="Arial" panose="020B0604020202020204" pitchFamily="34" charset="0"/>
                <a:cs typeface="Arial" panose="020B0604020202020204" pitchFamily="34" charset="0"/>
              </a:rPr>
              <a:t>Barbara Guevara, Treasurer (26-27) 650-259-9981</a:t>
            </a:r>
          </a:p>
          <a:p>
            <a:pPr algn="ctr" hangingPunct="0">
              <a:spcBef>
                <a:spcPts val="400"/>
              </a:spcBef>
            </a:pPr>
            <a:r>
              <a:rPr lang="en-US" sz="1000" dirty="0">
                <a:latin typeface="Arial" panose="020B0604020202020204" pitchFamily="34" charset="0"/>
                <a:cs typeface="Arial" panose="020B0604020202020204" pitchFamily="34" charset="0"/>
              </a:rPr>
              <a:t>Dee </a:t>
            </a:r>
            <a:r>
              <a:rPr lang="en-US" sz="1000" dirty="0" err="1">
                <a:latin typeface="Arial" panose="020B0604020202020204" pitchFamily="34" charset="0"/>
                <a:cs typeface="Arial" panose="020B0604020202020204" pitchFamily="34" charset="0"/>
              </a:rPr>
              <a:t>Delorio</a:t>
            </a:r>
            <a:r>
              <a:rPr lang="en-US" sz="1000" dirty="0">
                <a:latin typeface="Arial" panose="020B0604020202020204" pitchFamily="34" charset="0"/>
                <a:cs typeface="Arial" panose="020B0604020202020204" pitchFamily="34" charset="0"/>
              </a:rPr>
              <a:t>, Secretary (25-26) 650-740-3205</a:t>
            </a:r>
          </a:p>
          <a:p>
            <a:pPr algn="ctr" hangingPunct="0">
              <a:spcBef>
                <a:spcPts val="600"/>
              </a:spcBef>
            </a:pP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BOARD OF DIRECTORS</a:t>
            </a:r>
          </a:p>
          <a:p>
            <a:pPr hangingPunct="0">
              <a:spcBef>
                <a:spcPts val="400"/>
              </a:spcBef>
              <a:spcAft>
                <a:spcPts val="400"/>
              </a:spcAft>
            </a:pPr>
            <a:r>
              <a:rPr lang="en-US" sz="105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Rich Garbarino, Chairperson (26-27)  650-438-7309</a:t>
            </a:r>
            <a:r>
              <a:rPr lang="en-US" sz="1000" dirty="0">
                <a:effectLst/>
                <a:latin typeface="Arial" panose="020B0604020202020204" pitchFamily="34" charset="0"/>
                <a:ea typeface="Calibri" panose="020F0502020204030204" pitchFamily="34" charset="0"/>
                <a:cs typeface="Arial" panose="020B0604020202020204" pitchFamily="34" charset="0"/>
              </a:rPr>
              <a:t> </a:t>
            </a:r>
          </a:p>
          <a:p>
            <a:pPr algn="ctr" hangingPunct="0">
              <a:spcBef>
                <a:spcPts val="400"/>
              </a:spcBef>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Debbie Cushman (26-27</a:t>
            </a:r>
            <a:r>
              <a:rPr lang="en-US" sz="1000" dirty="0">
                <a:effectLst/>
                <a:latin typeface="Arial" panose="020B0604020202020204" pitchFamily="34" charset="0"/>
                <a:ea typeface="Calibri" panose="020F0502020204030204" pitchFamily="34" charset="0"/>
                <a:cs typeface="Arial" panose="020B0604020202020204" pitchFamily="34" charset="0"/>
              </a:rPr>
              <a:t>) * Armando Altamirano (26-27) Rosemarie Garcia (26-27) * </a:t>
            </a:r>
            <a:r>
              <a:rPr lang="en-US" sz="1000" dirty="0">
                <a:latin typeface="Arial" panose="020B0604020202020204" pitchFamily="34" charset="0"/>
                <a:ea typeface="Calibri" panose="020F0502020204030204" pitchFamily="34" charset="0"/>
                <a:cs typeface="Arial" panose="020B0604020202020204" pitchFamily="34" charset="0"/>
              </a:rPr>
              <a:t>Norm Faria (26-27)</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a:latin typeface="Arial" panose="020B0604020202020204" pitchFamily="34" charset="0"/>
                <a:ea typeface="Calibri" panose="020F0502020204030204" pitchFamily="34" charset="0"/>
                <a:cs typeface="Arial" panose="020B0604020202020204" pitchFamily="34" charset="0"/>
              </a:rPr>
              <a:t> Lin Keller (26-27) * Helen Birkeland (25-26) *</a:t>
            </a:r>
            <a:r>
              <a:rPr lang="en-US" sz="1000" dirty="0">
                <a:latin typeface="Arial" panose="020B0604020202020204" pitchFamily="34" charset="0"/>
                <a:cs typeface="Arial" panose="020B0604020202020204" pitchFamily="34" charset="0"/>
              </a:rPr>
              <a:t> Judy </a:t>
            </a:r>
            <a:r>
              <a:rPr lang="en-US" sz="1000" dirty="0" err="1">
                <a:latin typeface="Arial" panose="020B0604020202020204" pitchFamily="34" charset="0"/>
                <a:cs typeface="Arial" panose="020B0604020202020204" pitchFamily="34" charset="0"/>
              </a:rPr>
              <a:t>Dianos</a:t>
            </a:r>
            <a:r>
              <a:rPr lang="en-US" sz="1000" dirty="0">
                <a:latin typeface="Arial" panose="020B0604020202020204" pitchFamily="34" charset="0"/>
                <a:cs typeface="Arial" panose="020B0604020202020204" pitchFamily="34" charset="0"/>
              </a:rPr>
              <a:t> (25-26) * Janae Morales (25-26) * Bill Green (25-26) * Sandy Lencioni (25-26)</a:t>
            </a:r>
            <a:endParaRPr lang="en-US" sz="1000" u="sng" dirty="0">
              <a:latin typeface="Arial" panose="020B0604020202020204" pitchFamily="34" charset="0"/>
              <a:cs typeface="Arial" panose="020B0604020202020204" pitchFamily="34" charset="0"/>
            </a:endParaRPr>
          </a:p>
          <a:p>
            <a:pPr marL="0" marR="0" algn="ctr">
              <a:lnSpc>
                <a:spcPct val="107000"/>
              </a:lnSpc>
              <a:spcBef>
                <a:spcPts val="0"/>
              </a:spcBef>
              <a:spcAft>
                <a:spcPts val="400"/>
              </a:spcAft>
            </a:pPr>
            <a:r>
              <a:rPr lang="en-US" sz="1000" b="1" u="sng" dirty="0">
                <a:latin typeface="Arial" panose="020B0604020202020204" pitchFamily="34" charset="0"/>
                <a:cs typeface="Arial" panose="020B0604020202020204" pitchFamily="34" charset="0"/>
              </a:rPr>
              <a:t>TRUSTEES</a:t>
            </a:r>
          </a:p>
          <a:p>
            <a:pPr algn="ctr" hangingPunct="0"/>
            <a:r>
              <a:rPr lang="en-US" sz="1000" dirty="0">
                <a:latin typeface="Arial" panose="020B0604020202020204" pitchFamily="34" charset="0"/>
                <a:cs typeface="Arial" panose="020B0604020202020204" pitchFamily="34" charset="0"/>
              </a:rPr>
              <a:t>Steve Hawthorne (25-26)       Rich Garbarino (26-27</a:t>
            </a:r>
            <a:r>
              <a:rPr lang="en-US" sz="1000" b="1" dirty="0">
                <a:latin typeface="Arial" panose="020B0604020202020204" pitchFamily="34" charset="0"/>
                <a:cs typeface="Arial" panose="020B0604020202020204" pitchFamily="34" charset="0"/>
              </a:rPr>
              <a:t>)</a:t>
            </a:r>
          </a:p>
          <a:p>
            <a:pPr algn="ctr" hangingPunct="0"/>
            <a:endParaRPr lang="en-US" sz="1000" b="1" u="sng" dirty="0">
              <a:latin typeface="Arial" panose="020B0604020202020204" pitchFamily="34" charset="0"/>
              <a:cs typeface="Arial" panose="020B0604020202020204" pitchFamily="34" charset="0"/>
            </a:endParaRPr>
          </a:p>
          <a:p>
            <a:pPr algn="ctr" hangingPunct="0"/>
            <a:r>
              <a:rPr lang="en-US" sz="1000" b="1" u="sng" dirty="0">
                <a:latin typeface="Arial" panose="020B0604020202020204" pitchFamily="34" charset="0"/>
                <a:cs typeface="Arial" panose="020B0604020202020204" pitchFamily="34" charset="0"/>
              </a:rPr>
              <a:t>SPORTS / BOCCE COMMITTEE DIRECTOR: </a:t>
            </a:r>
            <a:r>
              <a:rPr lang="en-US" sz="1000" dirty="0">
                <a:latin typeface="Arial" panose="020B0604020202020204" pitchFamily="34" charset="0"/>
                <a:cs typeface="Arial" panose="020B0604020202020204" pitchFamily="34" charset="0"/>
              </a:rPr>
              <a:t>Manny Garcia</a:t>
            </a:r>
          </a:p>
          <a:p>
            <a:pPr algn="ctr" hangingPunct="0"/>
            <a:r>
              <a:rPr lang="en-US" sz="1000" dirty="0">
                <a:latin typeface="Arial" panose="020B0604020202020204" pitchFamily="34" charset="0"/>
                <a:cs typeface="Arial" panose="020B0604020202020204" pitchFamily="34" charset="0"/>
              </a:rPr>
              <a:t> 650-892-0391        </a:t>
            </a:r>
            <a:r>
              <a:rPr lang="en-US" sz="1000" dirty="0">
                <a:latin typeface="Arial" panose="020B0604020202020204" pitchFamily="34" charset="0"/>
                <a:cs typeface="Arial" panose="020B0604020202020204" pitchFamily="34" charset="0"/>
                <a:hlinkClick r:id="rId3"/>
              </a:rPr>
              <a:t>MANNY3630@YAHOO.COM</a:t>
            </a:r>
            <a:endParaRPr lang="en-US" sz="1000" dirty="0">
              <a:latin typeface="Arial" panose="020B0604020202020204" pitchFamily="34" charset="0"/>
              <a:cs typeface="Arial" panose="020B0604020202020204" pitchFamily="34" charset="0"/>
            </a:endParaRPr>
          </a:p>
          <a:p>
            <a:pPr algn="ctr" hangingPunct="0"/>
            <a:r>
              <a:rPr lang="en-US" sz="1000" b="1" dirty="0">
                <a:latin typeface="Arial" panose="020B0604020202020204" pitchFamily="34" charset="0"/>
                <a:cs typeface="Arial" panose="020B0604020202020204" pitchFamily="34" charset="0"/>
              </a:rPr>
              <a:t>  </a:t>
            </a:r>
          </a:p>
          <a:p>
            <a:pPr algn="ctr" hangingPunct="0"/>
            <a:r>
              <a:rPr lang="en-US" sz="1000" b="1" u="sng" dirty="0">
                <a:latin typeface="Arial" panose="020B0604020202020204" pitchFamily="34" charset="0"/>
                <a:cs typeface="Arial" panose="020B0604020202020204" pitchFamily="34" charset="0"/>
              </a:rPr>
              <a:t>IACC COMMITTEE CONTACTS</a:t>
            </a:r>
          </a:p>
          <a:p>
            <a:pPr algn="ctr" hangingPunct="0">
              <a:spcBef>
                <a:spcPts val="600"/>
              </a:spcBef>
            </a:pPr>
            <a:r>
              <a:rPr lang="en-US" sz="1000" b="1" dirty="0">
                <a:latin typeface="Arial" panose="020B0604020202020204" pitchFamily="34" charset="0"/>
                <a:cs typeface="Arial" panose="020B0604020202020204" pitchFamily="34" charset="0"/>
              </a:rPr>
              <a:t>EMAIL: </a:t>
            </a:r>
            <a:r>
              <a:rPr lang="en-US" sz="1000" b="1" dirty="0">
                <a:latin typeface="Arial" panose="020B0604020202020204" pitchFamily="34" charset="0"/>
                <a:cs typeface="Arial" panose="020B0604020202020204" pitchFamily="34" charset="0"/>
                <a:hlinkClick r:id="rId4"/>
              </a:rPr>
              <a:t>IACC.SSF@YAHOO.COM</a:t>
            </a:r>
            <a:endParaRPr lang="en-US" sz="1000" b="1" dirty="0">
              <a:latin typeface="Arial" panose="020B0604020202020204" pitchFamily="34" charset="0"/>
              <a:cs typeface="Arial" panose="020B0604020202020204" pitchFamily="34" charset="0"/>
            </a:endParaRPr>
          </a:p>
          <a:p>
            <a:pPr algn="ctr" hangingPunct="0">
              <a:spcBef>
                <a:spcPts val="600"/>
              </a:spcBef>
            </a:pPr>
            <a:r>
              <a:rPr lang="en-US" sz="1000" b="1" dirty="0">
                <a:latin typeface="Arial" panose="020B0604020202020204" pitchFamily="34" charset="0"/>
                <a:cs typeface="Arial" panose="020B0604020202020204" pitchFamily="34" charset="0"/>
              </a:rPr>
              <a:t>WEBSITE: </a:t>
            </a:r>
            <a:r>
              <a:rPr lang="en-US" sz="1000" b="1" dirty="0">
                <a:latin typeface="Arial" panose="020B0604020202020204" pitchFamily="34" charset="0"/>
                <a:cs typeface="Arial" panose="020B0604020202020204" pitchFamily="34" charset="0"/>
                <a:hlinkClick r:id="rId5"/>
              </a:rPr>
              <a:t>HTTPS://SSFIACC.ORG</a:t>
            </a:r>
            <a:endParaRPr lang="en-US" sz="1000" b="1" dirty="0">
              <a:latin typeface="Arial" panose="020B0604020202020204" pitchFamily="34" charset="0"/>
              <a:cs typeface="Arial" panose="020B0604020202020204" pitchFamily="34" charset="0"/>
            </a:endParaRPr>
          </a:p>
          <a:p>
            <a:pPr hangingPunct="0">
              <a:spcBef>
                <a:spcPts val="600"/>
              </a:spcBef>
            </a:pPr>
            <a:r>
              <a:rPr lang="en-US" sz="1000" b="1" dirty="0">
                <a:latin typeface="Arial" panose="020B0604020202020204" pitchFamily="34" charset="0"/>
                <a:cs typeface="Arial" panose="020B0604020202020204" pitchFamily="34" charset="0"/>
              </a:rPr>
              <a:t>COMMUNICATIONS DIRECTOR: </a:t>
            </a:r>
            <a:r>
              <a:rPr lang="en-US" sz="1000" dirty="0">
                <a:latin typeface="Arial" panose="020B0604020202020204" pitchFamily="34" charset="0"/>
                <a:cs typeface="Arial" panose="020B0604020202020204" pitchFamily="34" charset="0"/>
              </a:rPr>
              <a:t>Janae Morales                                          </a:t>
            </a:r>
          </a:p>
          <a:p>
            <a:pPr hangingPunct="0">
              <a:spcBef>
                <a:spcPts val="600"/>
              </a:spcBef>
            </a:pPr>
            <a:r>
              <a:rPr lang="en-US" sz="1000" b="1" dirty="0">
                <a:latin typeface="Arial" panose="020B0604020202020204" pitchFamily="34" charset="0"/>
                <a:cs typeface="Arial" panose="020B0604020202020204" pitchFamily="34" charset="0"/>
              </a:rPr>
              <a:t>EMAILS:</a:t>
            </a:r>
            <a:r>
              <a:rPr lang="en-US" sz="1000" dirty="0">
                <a:latin typeface="Arial" panose="020B0604020202020204" pitchFamily="34" charset="0"/>
                <a:cs typeface="Arial" panose="020B0604020202020204" pitchFamily="34" charset="0"/>
              </a:rPr>
              <a:t> Rosemarie Garcia  </a:t>
            </a:r>
            <a:r>
              <a:rPr lang="en-US" sz="1000" dirty="0">
                <a:latin typeface="Arial" panose="020B0604020202020204" pitchFamily="34" charset="0"/>
                <a:cs typeface="Arial" panose="020B0604020202020204" pitchFamily="34" charset="0"/>
                <a:hlinkClick r:id="rId6"/>
              </a:rPr>
              <a:t>ROSEMARIEROCKS@ATT.NET</a:t>
            </a:r>
            <a:r>
              <a:rPr lang="en-US" sz="1000" dirty="0">
                <a:latin typeface="Arial" panose="020B0604020202020204" pitchFamily="34" charset="0"/>
                <a:cs typeface="Arial" panose="020B0604020202020204" pitchFamily="34" charset="0"/>
              </a:rPr>
              <a:t>                                                    </a:t>
            </a: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NEWSLETTER:                              </a:t>
            </a:r>
            <a:r>
              <a:rPr lang="en-US" sz="1000" dirty="0">
                <a:latin typeface="Arial" panose="020B0604020202020204" pitchFamily="34" charset="0"/>
                <a:cs typeface="Arial" panose="020B0604020202020204" pitchFamily="34" charset="0"/>
                <a:hlinkClick r:id="rId4"/>
              </a:rPr>
              <a:t>IACC.SSF@YAHOO.COM</a:t>
            </a:r>
            <a:endParaRPr lang="en-US" sz="1000" dirty="0">
              <a:latin typeface="Arial" panose="020B0604020202020204" pitchFamily="34" charset="0"/>
              <a:cs typeface="Arial" panose="020B0604020202020204" pitchFamily="34" charset="0"/>
            </a:endParaRP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WEBSITE CONTRIBUTIONS:       </a:t>
            </a:r>
            <a:r>
              <a:rPr lang="en-US" sz="1000" dirty="0">
                <a:latin typeface="Arial" panose="020B0604020202020204" pitchFamily="34" charset="0"/>
                <a:cs typeface="Arial" panose="020B0604020202020204" pitchFamily="34" charset="0"/>
                <a:hlinkClick r:id="rId4"/>
              </a:rPr>
              <a:t>IACC.SSF@YAHOO.COM</a:t>
            </a:r>
            <a:endParaRPr lang="en-US" sz="1000" dirty="0">
              <a:latin typeface="Arial" panose="020B0604020202020204" pitchFamily="34" charset="0"/>
              <a:cs typeface="Arial" panose="020B0604020202020204" pitchFamily="34" charset="0"/>
            </a:endParaRP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COURT MAINTENANCE:  </a:t>
            </a:r>
            <a:r>
              <a:rPr lang="en-US" sz="1000" dirty="0">
                <a:latin typeface="Arial" panose="020B0604020202020204" pitchFamily="34" charset="0"/>
                <a:cs typeface="Arial" panose="020B0604020202020204" pitchFamily="34" charset="0"/>
              </a:rPr>
              <a:t>Taco Morales     650-755-5366</a:t>
            </a: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HOSPITIALITY:   </a:t>
            </a:r>
            <a:r>
              <a:rPr lang="en-US" sz="1000" dirty="0">
                <a:latin typeface="Arial" panose="020B0604020202020204" pitchFamily="34" charset="0"/>
                <a:cs typeface="Arial" panose="020B0604020202020204" pitchFamily="34" charset="0"/>
              </a:rPr>
              <a:t>Judy </a:t>
            </a:r>
            <a:r>
              <a:rPr lang="en-US" sz="1000" dirty="0" err="1">
                <a:latin typeface="Arial" panose="020B0604020202020204" pitchFamily="34" charset="0"/>
                <a:cs typeface="Arial" panose="020B0604020202020204" pitchFamily="34" charset="0"/>
              </a:rPr>
              <a:t>Dianos</a:t>
            </a:r>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7"/>
              </a:rPr>
              <a:t>JDBREW52@AOL.COM</a:t>
            </a:r>
            <a:r>
              <a:rPr lang="en-US" sz="1000" dirty="0">
                <a:latin typeface="Arial" panose="020B0604020202020204" pitchFamily="34" charset="0"/>
                <a:cs typeface="Arial" panose="020B0604020202020204" pitchFamily="34" charset="0"/>
              </a:rPr>
              <a:t>    </a:t>
            </a: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MAINTENANCE: </a:t>
            </a:r>
            <a:r>
              <a:rPr lang="en-US" sz="1000" dirty="0">
                <a:latin typeface="Arial" panose="020B0604020202020204" pitchFamily="34" charset="0"/>
                <a:cs typeface="Arial" panose="020B0604020202020204" pitchFamily="34" charset="0"/>
              </a:rPr>
              <a:t>Ken Hartje</a:t>
            </a:r>
          </a:p>
          <a:p>
            <a:pPr hangingPunct="0"/>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8"/>
              </a:rPr>
              <a:t>IACC.MAINTENANCE@YAHOO.COM</a:t>
            </a:r>
            <a:endParaRPr lang="en-US" sz="1000" dirty="0">
              <a:latin typeface="Arial" panose="020B0604020202020204" pitchFamily="34" charset="0"/>
              <a:cs typeface="Arial" panose="020B0604020202020204" pitchFamily="34" charset="0"/>
            </a:endParaRPr>
          </a:p>
          <a:p>
            <a:pPr hangingPunct="0">
              <a:spcBef>
                <a:spcPts val="800"/>
              </a:spcBef>
            </a:pPr>
            <a:r>
              <a:rPr lang="en-US" sz="1000" b="1" dirty="0">
                <a:latin typeface="Arial" panose="020B0604020202020204" pitchFamily="34" charset="0"/>
                <a:cs typeface="Arial" panose="020B0604020202020204" pitchFamily="34" charset="0"/>
              </a:rPr>
              <a:t>EVENTS: </a:t>
            </a:r>
            <a:r>
              <a:rPr lang="en-US" sz="1000" dirty="0">
                <a:latin typeface="Arial" panose="020B0604020202020204" pitchFamily="34" charset="0"/>
                <a:cs typeface="Arial" panose="020B0604020202020204" pitchFamily="34" charset="0"/>
              </a:rPr>
              <a:t>Winnie Girard, Celeste Giuliani </a:t>
            </a:r>
          </a:p>
          <a:p>
            <a:pPr hangingPunct="0"/>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9"/>
              </a:rPr>
              <a:t>IACC.EVENTS@YAHOO.COM</a:t>
            </a:r>
            <a:endParaRPr lang="en-US" sz="1000" dirty="0">
              <a:latin typeface="Arial" panose="020B0604020202020204" pitchFamily="34" charset="0"/>
              <a:cs typeface="Arial" panose="020B0604020202020204" pitchFamily="34" charset="0"/>
            </a:endParaRPr>
          </a:p>
          <a:p>
            <a:pPr hangingPunct="0">
              <a:spcBef>
                <a:spcPts val="800"/>
              </a:spcBef>
            </a:pPr>
            <a:r>
              <a:rPr lang="en-US" sz="1000" b="1" dirty="0">
                <a:latin typeface="Arial" panose="020B0604020202020204" pitchFamily="34" charset="0"/>
                <a:cs typeface="Arial" panose="020B0604020202020204" pitchFamily="34" charset="0"/>
              </a:rPr>
              <a:t>MEMBERSHIP:  </a:t>
            </a:r>
            <a:r>
              <a:rPr lang="en-US" sz="1000" dirty="0">
                <a:latin typeface="Arial" panose="020B0604020202020204" pitchFamily="34" charset="0"/>
                <a:cs typeface="Arial" panose="020B0604020202020204" pitchFamily="34" charset="0"/>
              </a:rPr>
              <a:t>Sandy Lencioni  </a:t>
            </a:r>
            <a:r>
              <a:rPr lang="en-US" sz="1000" dirty="0">
                <a:latin typeface="Arial" panose="020B0604020202020204" pitchFamily="34" charset="0"/>
                <a:cs typeface="Arial" panose="020B0604020202020204" pitchFamily="34" charset="0"/>
                <a:hlinkClick r:id="rId10"/>
              </a:rPr>
              <a:t>SKAARMOM@GMAIL.COM</a:t>
            </a:r>
            <a:endParaRPr lang="en-US" sz="1000" dirty="0">
              <a:latin typeface="Arial" panose="020B0604020202020204" pitchFamily="34" charset="0"/>
              <a:cs typeface="Arial" panose="020B0604020202020204" pitchFamily="34" charset="0"/>
            </a:endParaRPr>
          </a:p>
          <a:p>
            <a:pPr hangingPunct="0"/>
            <a:endParaRPr lang="en-US" sz="1000" b="1"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SUNSHINE: </a:t>
            </a:r>
            <a:r>
              <a:rPr lang="en-US" sz="1000" dirty="0">
                <a:latin typeface="Arial" panose="020B0604020202020204" pitchFamily="34" charset="0"/>
                <a:cs typeface="Arial" panose="020B0604020202020204" pitchFamily="34" charset="0"/>
              </a:rPr>
              <a:t>Chris Babcock 650-873-8730</a:t>
            </a:r>
          </a:p>
          <a:p>
            <a:pPr hangingPunct="0"/>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11"/>
              </a:rPr>
              <a:t>CHRISBABCOCK179@GMAIL.COM</a:t>
            </a:r>
            <a:endParaRPr lang="en-US" sz="1000" dirty="0">
              <a:latin typeface="Arial" panose="020B0604020202020204" pitchFamily="34" charset="0"/>
              <a:cs typeface="Arial" panose="020B0604020202020204" pitchFamily="34" charset="0"/>
            </a:endParaRPr>
          </a:p>
          <a:p>
            <a:pPr hangingPunct="0"/>
            <a:r>
              <a:rPr lang="en-US" sz="1000" b="1" dirty="0">
                <a:latin typeface="Arial" panose="020B0604020202020204" pitchFamily="34" charset="0"/>
                <a:cs typeface="Arial" panose="020B0604020202020204" pitchFamily="34" charset="0"/>
              </a:rPr>
              <a:t>RECYCLE PROGRAM: </a:t>
            </a:r>
            <a:r>
              <a:rPr lang="en-US" sz="1000" dirty="0">
                <a:latin typeface="Arial" panose="020B0604020202020204" pitchFamily="34" charset="0"/>
                <a:cs typeface="Arial" panose="020B0604020202020204" pitchFamily="34" charset="0"/>
              </a:rPr>
              <a:t>Barbara Guevara (Recycle Queen)</a:t>
            </a:r>
          </a:p>
          <a:p>
            <a:pPr hangingPunct="0"/>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12"/>
              </a:rPr>
              <a:t>TISBARB@SBCGLOBAL.NET</a:t>
            </a:r>
            <a:r>
              <a:rPr lang="en-US" sz="1000" dirty="0">
                <a:latin typeface="Arial" panose="020B0604020202020204" pitchFamily="34" charset="0"/>
                <a:cs typeface="Arial" panose="020B0604020202020204" pitchFamily="34" charset="0"/>
              </a:rPr>
              <a:t>                             </a:t>
            </a:r>
          </a:p>
        </p:txBody>
      </p:sp>
      <p:pic>
        <p:nvPicPr>
          <p:cNvPr id="9" name="Picture 2">
            <a:extLst>
              <a:ext uri="{FF2B5EF4-FFF2-40B4-BE49-F238E27FC236}">
                <a16:creationId xmlns:a16="http://schemas.microsoft.com/office/drawing/2014/main" id="{9A99CBCB-C323-486E-9CEB-7827DDBAE7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8422" y="566055"/>
            <a:ext cx="702145" cy="47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06DD512-5B57-4C57-94F8-54E4AA8229C4}"/>
              </a:ext>
            </a:extLst>
          </p:cNvPr>
          <p:cNvSpPr txBox="1"/>
          <p:nvPr/>
        </p:nvSpPr>
        <p:spPr>
          <a:xfrm>
            <a:off x="138614" y="163216"/>
            <a:ext cx="3705245" cy="954107"/>
          </a:xfrm>
          <a:prstGeom prst="rect">
            <a:avLst/>
          </a:prstGeom>
          <a:noFill/>
        </p:spPr>
        <p:txBody>
          <a:bodyPr wrap="none" rtlCol="0">
            <a:spAutoFit/>
          </a:bodyPr>
          <a:lstStyle/>
          <a:p>
            <a:r>
              <a:rPr lang="en-US" sz="1600" b="1" dirty="0"/>
              <a:t>IACC SSF – OFFICERS &amp; BOARD MEMBERS</a:t>
            </a:r>
          </a:p>
          <a:p>
            <a:endParaRPr lang="en-US" sz="800" b="1" dirty="0"/>
          </a:p>
          <a:p>
            <a:pPr algn="ctr"/>
            <a:r>
              <a:rPr lang="en-US" sz="1600" b="1" dirty="0"/>
              <a:t>2026</a:t>
            </a:r>
          </a:p>
          <a:p>
            <a:pPr algn="ctr"/>
            <a:r>
              <a:rPr lang="en-US" sz="1600" b="1" dirty="0"/>
              <a:t>(Terms Serving)</a:t>
            </a:r>
          </a:p>
        </p:txBody>
      </p:sp>
      <p:cxnSp>
        <p:nvCxnSpPr>
          <p:cNvPr id="3" name="Straight Connector 2">
            <a:extLst>
              <a:ext uri="{FF2B5EF4-FFF2-40B4-BE49-F238E27FC236}">
                <a16:creationId xmlns:a16="http://schemas.microsoft.com/office/drawing/2014/main" id="{9B1C23C5-FFDB-48FA-8BBC-859B60CEEB1D}"/>
              </a:ext>
            </a:extLst>
          </p:cNvPr>
          <p:cNvCxnSpPr>
            <a:cxnSpLocks/>
          </p:cNvCxnSpPr>
          <p:nvPr/>
        </p:nvCxnSpPr>
        <p:spPr>
          <a:xfrm>
            <a:off x="3949622" y="163216"/>
            <a:ext cx="0" cy="87328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487927C1-991D-4A18-83E9-7B8ACB6D4E2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86564" y="566055"/>
            <a:ext cx="642436" cy="47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a:extLst>
              <a:ext uri="{FF2B5EF4-FFF2-40B4-BE49-F238E27FC236}">
                <a16:creationId xmlns:a16="http://schemas.microsoft.com/office/drawing/2014/main" id="{C4923F7A-7E66-60B3-AE1C-402BF0EBF5D9}"/>
              </a:ext>
            </a:extLst>
          </p:cNvPr>
          <p:cNvSpPr txBox="1">
            <a:spLocks/>
          </p:cNvSpPr>
          <p:nvPr/>
        </p:nvSpPr>
        <p:spPr>
          <a:xfrm>
            <a:off x="4112228" y="8287241"/>
            <a:ext cx="2594496" cy="3517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i="1" dirty="0">
                <a:solidFill>
                  <a:schemeClr val="bg2">
                    <a:lumMod val="50000"/>
                  </a:schemeClr>
                </a:solidFill>
                <a:latin typeface="Arial" panose="020B0604020202020204" pitchFamily="34" charset="0"/>
                <a:cs typeface="Arial" panose="020B0604020202020204" pitchFamily="34" charset="0"/>
              </a:rPr>
              <a:t>If you would like a Club member to receive a card, contact Chris Babcock  650-873-8730 </a:t>
            </a:r>
          </a:p>
        </p:txBody>
      </p:sp>
      <p:sp>
        <p:nvSpPr>
          <p:cNvPr id="17" name="Rectangle 16">
            <a:extLst>
              <a:ext uri="{FF2B5EF4-FFF2-40B4-BE49-F238E27FC236}">
                <a16:creationId xmlns:a16="http://schemas.microsoft.com/office/drawing/2014/main" id="{C44CB940-3A3B-CA10-B554-55DEB8A02BD3}"/>
              </a:ext>
            </a:extLst>
          </p:cNvPr>
          <p:cNvSpPr/>
          <p:nvPr/>
        </p:nvSpPr>
        <p:spPr>
          <a:xfrm>
            <a:off x="4157409" y="6096000"/>
            <a:ext cx="2542689" cy="2732204"/>
          </a:xfrm>
          <a:prstGeom prst="rect">
            <a:avLst/>
          </a:pr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EB0A9A9-66BE-9FBC-DBA4-F4CBDCABE5F3}"/>
              </a:ext>
            </a:extLst>
          </p:cNvPr>
          <p:cNvPicPr>
            <a:picLocks noChangeAspect="1"/>
          </p:cNvPicPr>
          <p:nvPr/>
        </p:nvPicPr>
        <p:blipFill>
          <a:blip r:embed="rId14"/>
          <a:stretch>
            <a:fillRect/>
          </a:stretch>
        </p:blipFill>
        <p:spPr>
          <a:xfrm>
            <a:off x="4319796" y="7416734"/>
            <a:ext cx="800337" cy="800337"/>
          </a:xfrm>
          <a:prstGeom prst="rect">
            <a:avLst/>
          </a:prstGeom>
        </p:spPr>
      </p:pic>
      <p:pic>
        <p:nvPicPr>
          <p:cNvPr id="22" name="Picture 21">
            <a:extLst>
              <a:ext uri="{FF2B5EF4-FFF2-40B4-BE49-F238E27FC236}">
                <a16:creationId xmlns:a16="http://schemas.microsoft.com/office/drawing/2014/main" id="{39DCF011-8A03-3063-DD7E-C5526BBE9218}"/>
              </a:ext>
            </a:extLst>
          </p:cNvPr>
          <p:cNvPicPr>
            <a:picLocks noChangeAspect="1"/>
          </p:cNvPicPr>
          <p:nvPr/>
        </p:nvPicPr>
        <p:blipFill>
          <a:blip r:embed="rId15"/>
          <a:stretch>
            <a:fillRect/>
          </a:stretch>
        </p:blipFill>
        <p:spPr>
          <a:xfrm>
            <a:off x="4286037" y="6647747"/>
            <a:ext cx="874260" cy="674079"/>
          </a:xfrm>
          <a:prstGeom prst="rect">
            <a:avLst/>
          </a:prstGeom>
        </p:spPr>
      </p:pic>
      <p:sp>
        <p:nvSpPr>
          <p:cNvPr id="26" name="TextBox 25">
            <a:extLst>
              <a:ext uri="{FF2B5EF4-FFF2-40B4-BE49-F238E27FC236}">
                <a16:creationId xmlns:a16="http://schemas.microsoft.com/office/drawing/2014/main" id="{322B5BBF-7079-B6EF-C58C-0F4E16BD83AC}"/>
              </a:ext>
            </a:extLst>
          </p:cNvPr>
          <p:cNvSpPr txBox="1"/>
          <p:nvPr/>
        </p:nvSpPr>
        <p:spPr>
          <a:xfrm>
            <a:off x="5239271" y="6713869"/>
            <a:ext cx="1202661" cy="553998"/>
          </a:xfrm>
          <a:prstGeom prst="rect">
            <a:avLst/>
          </a:prstGeom>
          <a:noFill/>
        </p:spPr>
        <p:txBody>
          <a:bodyPr wrap="square" rtlCol="0">
            <a:spAutoFit/>
          </a:bodyPr>
          <a:lstStyle/>
          <a:p>
            <a:pPr algn="ctr"/>
            <a:r>
              <a:rPr lang="en-US" sz="1000" b="1" dirty="0"/>
              <a:t>Manny Garcia</a:t>
            </a:r>
          </a:p>
          <a:p>
            <a:pPr algn="ctr"/>
            <a:r>
              <a:rPr lang="en-US" sz="1000" b="1" dirty="0"/>
              <a:t>Winnie Gerard</a:t>
            </a:r>
          </a:p>
          <a:p>
            <a:pPr algn="ctr"/>
            <a:r>
              <a:rPr lang="en-US" sz="1000" b="1" dirty="0"/>
              <a:t>Patty Cabano</a:t>
            </a:r>
          </a:p>
        </p:txBody>
      </p:sp>
      <p:sp>
        <p:nvSpPr>
          <p:cNvPr id="27" name="TextBox 26">
            <a:extLst>
              <a:ext uri="{FF2B5EF4-FFF2-40B4-BE49-F238E27FC236}">
                <a16:creationId xmlns:a16="http://schemas.microsoft.com/office/drawing/2014/main" id="{A90FBF64-BF86-8081-D8DF-2F5EAE767C34}"/>
              </a:ext>
            </a:extLst>
          </p:cNvPr>
          <p:cNvSpPr txBox="1"/>
          <p:nvPr/>
        </p:nvSpPr>
        <p:spPr>
          <a:xfrm>
            <a:off x="5298967" y="7484436"/>
            <a:ext cx="1024639" cy="553998"/>
          </a:xfrm>
          <a:prstGeom prst="rect">
            <a:avLst/>
          </a:prstGeom>
          <a:noFill/>
        </p:spPr>
        <p:txBody>
          <a:bodyPr wrap="none" rtlCol="0">
            <a:spAutoFit/>
          </a:bodyPr>
          <a:lstStyle/>
          <a:p>
            <a:pPr algn="ctr"/>
            <a:r>
              <a:rPr lang="en-US" sz="1000" b="1" dirty="0"/>
              <a:t>Donna </a:t>
            </a:r>
            <a:r>
              <a:rPr lang="en-US" sz="1000" b="1" dirty="0" err="1"/>
              <a:t>O’Balle</a:t>
            </a:r>
            <a:endParaRPr lang="en-US" sz="1000" b="1" dirty="0"/>
          </a:p>
          <a:p>
            <a:pPr algn="ctr"/>
            <a:r>
              <a:rPr lang="en-US" sz="1000" b="1" dirty="0"/>
              <a:t>Joan Vina</a:t>
            </a:r>
          </a:p>
          <a:p>
            <a:pPr algn="ctr"/>
            <a:r>
              <a:rPr lang="en-US" sz="1000" b="1" dirty="0"/>
              <a:t>Sandra Lencioni</a:t>
            </a:r>
          </a:p>
        </p:txBody>
      </p:sp>
      <p:sp>
        <p:nvSpPr>
          <p:cNvPr id="16" name="Rectangle: Rounded Corners 15">
            <a:extLst>
              <a:ext uri="{FF2B5EF4-FFF2-40B4-BE49-F238E27FC236}">
                <a16:creationId xmlns:a16="http://schemas.microsoft.com/office/drawing/2014/main" id="{BBBDA7BC-09A7-4AE0-CAA9-179D7680CED9}"/>
              </a:ext>
            </a:extLst>
          </p:cNvPr>
          <p:cNvSpPr/>
          <p:nvPr/>
        </p:nvSpPr>
        <p:spPr>
          <a:xfrm>
            <a:off x="4054490" y="163216"/>
            <a:ext cx="2613545" cy="233853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TextBox 14">
            <a:extLst>
              <a:ext uri="{FF2B5EF4-FFF2-40B4-BE49-F238E27FC236}">
                <a16:creationId xmlns:a16="http://schemas.microsoft.com/office/drawing/2014/main" id="{B58F3110-EC8F-8CDC-24E7-9014CB7E0E8F}"/>
              </a:ext>
            </a:extLst>
          </p:cNvPr>
          <p:cNvSpPr txBox="1"/>
          <p:nvPr/>
        </p:nvSpPr>
        <p:spPr>
          <a:xfrm>
            <a:off x="4030426" y="163216"/>
            <a:ext cx="2613544" cy="2508379"/>
          </a:xfrm>
          <a:prstGeom prst="rect">
            <a:avLst/>
          </a:prstGeom>
          <a:noFill/>
        </p:spPr>
        <p:txBody>
          <a:bodyPr wrap="square" rtlCol="0">
            <a:spAutoFit/>
          </a:bodyPr>
          <a:lstStyle/>
          <a:p>
            <a:pPr algn="ctr"/>
            <a:r>
              <a:rPr lang="en-US" sz="1600" b="1" dirty="0"/>
              <a:t>A TOAST TO ST. PATRICK</a:t>
            </a:r>
          </a:p>
          <a:p>
            <a:pPr algn="ctr"/>
            <a:r>
              <a:rPr lang="en-US" sz="900" b="1" i="1" dirty="0"/>
              <a:t>By Diana Stanton Minsky</a:t>
            </a:r>
          </a:p>
          <a:p>
            <a:pPr algn="ctr"/>
            <a:endParaRPr lang="en-US" sz="900" b="1" i="1" dirty="0"/>
          </a:p>
          <a:p>
            <a:pPr algn="ctr"/>
            <a:r>
              <a:rPr lang="en-US" sz="1100" dirty="0"/>
              <a:t>A tribute to Saint Patrick</a:t>
            </a:r>
          </a:p>
          <a:p>
            <a:pPr algn="ctr"/>
            <a:r>
              <a:rPr lang="en-US" sz="1100" dirty="0"/>
              <a:t>Be sure to wear your Green</a:t>
            </a:r>
          </a:p>
          <a:p>
            <a:pPr algn="ctr"/>
            <a:r>
              <a:rPr lang="en-US" sz="1100" dirty="0"/>
              <a:t>Leprechauns dancing in the field</a:t>
            </a:r>
          </a:p>
          <a:p>
            <a:pPr algn="ctr"/>
            <a:r>
              <a:rPr lang="en-US" sz="1100" dirty="0"/>
              <a:t>of four-leaf clovers</a:t>
            </a:r>
          </a:p>
          <a:p>
            <a:pPr algn="ctr"/>
            <a:r>
              <a:rPr lang="en-US" sz="1100" dirty="0"/>
              <a:t>Or a pot of gold at the end of the rainbow</a:t>
            </a:r>
          </a:p>
          <a:p>
            <a:pPr algn="ctr"/>
            <a:r>
              <a:rPr lang="en-US" sz="1100" dirty="0"/>
              <a:t>A typical Irish scene</a:t>
            </a:r>
          </a:p>
          <a:p>
            <a:pPr algn="ctr"/>
            <a:r>
              <a:rPr lang="en-US" sz="1100" dirty="0"/>
              <a:t>Make your toast to Saint Patrick</a:t>
            </a:r>
          </a:p>
          <a:p>
            <a:pPr algn="ctr"/>
            <a:r>
              <a:rPr lang="en-US" sz="1100" dirty="0"/>
              <a:t>With your favorite whiskey</a:t>
            </a:r>
          </a:p>
          <a:p>
            <a:pPr algn="ctr"/>
            <a:r>
              <a:rPr lang="en-US" sz="1100" dirty="0"/>
              <a:t>But remember, Not too much</a:t>
            </a:r>
          </a:p>
          <a:p>
            <a:pPr algn="ctr"/>
            <a:r>
              <a:rPr lang="en-US" sz="1100" dirty="0"/>
              <a:t>As it may make you frisky</a:t>
            </a:r>
          </a:p>
          <a:p>
            <a:pPr algn="ctr"/>
            <a:endParaRPr lang="en-US" sz="1100" b="1" i="1" dirty="0">
              <a:solidFill>
                <a:srgbClr val="FFFF00"/>
              </a:solidFill>
            </a:endParaRPr>
          </a:p>
        </p:txBody>
      </p:sp>
      <p:sp>
        <p:nvSpPr>
          <p:cNvPr id="4" name="TextBox 3">
            <a:extLst>
              <a:ext uri="{FF2B5EF4-FFF2-40B4-BE49-F238E27FC236}">
                <a16:creationId xmlns:a16="http://schemas.microsoft.com/office/drawing/2014/main" id="{EED4B6C5-BDA3-B4C1-AB94-37EFF822C414}"/>
              </a:ext>
            </a:extLst>
          </p:cNvPr>
          <p:cNvSpPr txBox="1"/>
          <p:nvPr/>
        </p:nvSpPr>
        <p:spPr>
          <a:xfrm>
            <a:off x="4138133" y="6183507"/>
            <a:ext cx="1673154" cy="369332"/>
          </a:xfrm>
          <a:prstGeom prst="rect">
            <a:avLst/>
          </a:prstGeom>
          <a:noFill/>
        </p:spPr>
        <p:txBody>
          <a:bodyPr wrap="square" rtlCol="0">
            <a:spAutoFit/>
          </a:bodyPr>
          <a:lstStyle/>
          <a:p>
            <a:r>
              <a:rPr lang="en-US" b="1" dirty="0">
                <a:latin typeface="Curlz MT" panose="04040404050702020202" pitchFamily="82" charset="0"/>
              </a:rPr>
              <a:t>Sunshine Corner</a:t>
            </a:r>
          </a:p>
        </p:txBody>
      </p:sp>
      <p:pic>
        <p:nvPicPr>
          <p:cNvPr id="11" name="Picture 10">
            <a:extLst>
              <a:ext uri="{FF2B5EF4-FFF2-40B4-BE49-F238E27FC236}">
                <a16:creationId xmlns:a16="http://schemas.microsoft.com/office/drawing/2014/main" id="{0A9DD676-D106-D4C3-BBD3-C98FCBBCB6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5098" y="2871078"/>
            <a:ext cx="2748758" cy="3151399"/>
          </a:xfrm>
          <a:prstGeom prst="rect">
            <a:avLst/>
          </a:prstGeom>
        </p:spPr>
      </p:pic>
      <p:sp>
        <p:nvSpPr>
          <p:cNvPr id="13" name="TextBox 12">
            <a:extLst>
              <a:ext uri="{FF2B5EF4-FFF2-40B4-BE49-F238E27FC236}">
                <a16:creationId xmlns:a16="http://schemas.microsoft.com/office/drawing/2014/main" id="{FB8539E5-DD8F-761C-89D2-91489C395ACE}"/>
              </a:ext>
            </a:extLst>
          </p:cNvPr>
          <p:cNvSpPr txBox="1"/>
          <p:nvPr/>
        </p:nvSpPr>
        <p:spPr>
          <a:xfrm>
            <a:off x="4138133" y="2559913"/>
            <a:ext cx="2542687" cy="338554"/>
          </a:xfrm>
          <a:prstGeom prst="rect">
            <a:avLst/>
          </a:prstGeom>
          <a:solidFill>
            <a:srgbClr val="FF0000"/>
          </a:solidFill>
          <a:ln w="28575">
            <a:solidFill>
              <a:srgbClr val="008000"/>
            </a:solidFill>
          </a:ln>
        </p:spPr>
        <p:txBody>
          <a:bodyPr wrap="square" rtlCol="0">
            <a:spAutoFit/>
          </a:bodyPr>
          <a:lstStyle/>
          <a:p>
            <a:pPr algn="ctr"/>
            <a:r>
              <a:rPr lang="en-US" sz="1600" b="1" dirty="0"/>
              <a:t>NOTE LOCATION CHANGE</a:t>
            </a:r>
          </a:p>
        </p:txBody>
      </p:sp>
    </p:spTree>
    <p:extLst>
      <p:ext uri="{BB962C8B-B14F-4D97-AF65-F5344CB8AC3E}">
        <p14:creationId xmlns:p14="http://schemas.microsoft.com/office/powerpoint/2010/main" val="70551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654F0-CBE6-3309-47F9-A1E85091AD69}"/>
              </a:ext>
            </a:extLst>
          </p:cNvPr>
          <p:cNvSpPr txBox="1"/>
          <p:nvPr/>
        </p:nvSpPr>
        <p:spPr>
          <a:xfrm>
            <a:off x="3676974" y="152400"/>
            <a:ext cx="2886730" cy="2446824"/>
          </a:xfrm>
          <a:prstGeom prst="rect">
            <a:avLst/>
          </a:prstGeom>
          <a:solidFill>
            <a:schemeClr val="tx2">
              <a:lumMod val="20000"/>
              <a:lumOff val="80000"/>
            </a:schemeClr>
          </a:solidFill>
          <a:ln w="38100">
            <a:solidFill>
              <a:srgbClr val="008000"/>
            </a:solidFill>
          </a:ln>
        </p:spPr>
        <p:txBody>
          <a:bodyPr wrap="square" rtlCol="0">
            <a:spAutoFit/>
          </a:bodyPr>
          <a:lstStyle/>
          <a:p>
            <a:pPr algn="ctr"/>
            <a:r>
              <a:rPr lang="en-US" b="1" dirty="0">
                <a:solidFill>
                  <a:srgbClr val="FF0000"/>
                </a:solidFill>
              </a:rPr>
              <a:t>GET INVOLVED</a:t>
            </a:r>
          </a:p>
          <a:p>
            <a:pPr algn="ctr"/>
            <a:r>
              <a:rPr lang="en-US" sz="1400" b="1" dirty="0">
                <a:solidFill>
                  <a:srgbClr val="FF0000"/>
                </a:solidFill>
              </a:rPr>
              <a:t>VOLUNTEERS ALWAYS NEEDED</a:t>
            </a:r>
          </a:p>
          <a:p>
            <a:pPr algn="ctr"/>
            <a:r>
              <a:rPr lang="en-US" sz="1000" dirty="0"/>
              <a:t>Help is always needed for the various events, tournaments and other activities at the Club. We encourage all those that can assist in a number of roles, big or small, to sign up. The IACC is only as good as we make it. Tasks include set-up and clean-up or helping with the planning and execution of a particular event. The Maintenance Committee has an endless task during the year as does the Events Committee. A list of the various committees, their Chairs and their emails are listed on page 3. More hands-on deck always makes the process easier and smoother and is well appreciated</a:t>
            </a:r>
            <a:r>
              <a:rPr lang="en-US" sz="1100" dirty="0"/>
              <a:t>.</a:t>
            </a:r>
          </a:p>
        </p:txBody>
      </p:sp>
      <p:pic>
        <p:nvPicPr>
          <p:cNvPr id="6" name="Picture 5">
            <a:extLst>
              <a:ext uri="{FF2B5EF4-FFF2-40B4-BE49-F238E27FC236}">
                <a16:creationId xmlns:a16="http://schemas.microsoft.com/office/drawing/2014/main" id="{1B09ED2B-D5C3-3715-DF11-2781585EFBB4}"/>
              </a:ext>
            </a:extLst>
          </p:cNvPr>
          <p:cNvPicPr>
            <a:picLocks noChangeAspect="1"/>
          </p:cNvPicPr>
          <p:nvPr/>
        </p:nvPicPr>
        <p:blipFill>
          <a:blip r:embed="rId2"/>
          <a:stretch>
            <a:fillRect/>
          </a:stretch>
        </p:blipFill>
        <p:spPr>
          <a:xfrm>
            <a:off x="322590" y="5281804"/>
            <a:ext cx="3054974" cy="1280472"/>
          </a:xfrm>
          <a:prstGeom prst="rect">
            <a:avLst/>
          </a:prstGeom>
        </p:spPr>
      </p:pic>
      <p:sp>
        <p:nvSpPr>
          <p:cNvPr id="4" name="TextBox 3">
            <a:extLst>
              <a:ext uri="{FF2B5EF4-FFF2-40B4-BE49-F238E27FC236}">
                <a16:creationId xmlns:a16="http://schemas.microsoft.com/office/drawing/2014/main" id="{768E12BA-1EBF-C93B-FF9A-955C72E88D6C}"/>
              </a:ext>
            </a:extLst>
          </p:cNvPr>
          <p:cNvSpPr txBox="1"/>
          <p:nvPr/>
        </p:nvSpPr>
        <p:spPr>
          <a:xfrm>
            <a:off x="195384" y="152400"/>
            <a:ext cx="3250280" cy="1069780"/>
          </a:xfrm>
          <a:prstGeom prst="rect">
            <a:avLst/>
          </a:prstGeom>
          <a:solidFill>
            <a:srgbClr val="FFFF00"/>
          </a:solidFill>
          <a:ln w="57150">
            <a:solidFill>
              <a:srgbClr val="FF0000"/>
            </a:solidFill>
          </a:ln>
        </p:spPr>
        <p:txBody>
          <a:bodyPr wrap="square" rtlCol="0">
            <a:spAutoFit/>
          </a:bodyPr>
          <a:lstStyle/>
          <a:p>
            <a:pPr marL="0" marR="0" algn="ctr">
              <a:spcBef>
                <a:spcPts val="0"/>
              </a:spcBef>
              <a:spcAft>
                <a:spcPts val="400"/>
              </a:spcAft>
            </a:pPr>
            <a:r>
              <a:rPr lang="en-US" b="1" i="1" kern="100" dirty="0">
                <a:solidFill>
                  <a:srgbClr val="FF0000"/>
                </a:solidFill>
                <a:effectLst/>
                <a:latin typeface="Mongolian Baiti" panose="03000500000000000000" pitchFamily="66" charset="0"/>
                <a:ea typeface="Aptos" panose="020B0004020202020204" pitchFamily="34" charset="0"/>
                <a:cs typeface="Times New Roman" panose="02020603050405020304" pitchFamily="18" charset="0"/>
              </a:rPr>
              <a:t>SAVE THE DATES</a:t>
            </a:r>
            <a:endParaRPr lang="en-US" sz="1000" b="1" kern="100" dirty="0">
              <a:solidFill>
                <a:srgbClr val="FF0000"/>
              </a:solidFill>
              <a:latin typeface="Mongolian Baiti" panose="03000500000000000000" pitchFamily="66" charset="0"/>
              <a:ea typeface="Aptos" panose="020B0004020202020204" pitchFamily="34" charset="0"/>
              <a:cs typeface="Times New Roman" panose="02020603050405020304" pitchFamily="18" charset="0"/>
            </a:endParaRPr>
          </a:p>
          <a:p>
            <a:pPr marL="0" marR="0" algn="ctr">
              <a:lnSpc>
                <a:spcPct val="107000"/>
              </a:lnSpc>
              <a:spcBef>
                <a:spcPts val="0"/>
              </a:spcBef>
            </a:pPr>
            <a:r>
              <a:rPr lang="en-US" sz="1000" b="1" kern="100" dirty="0">
                <a:solidFill>
                  <a:srgbClr val="FF0000"/>
                </a:solidFill>
                <a:latin typeface="Mongolian Baiti" panose="03000500000000000000" pitchFamily="66" charset="0"/>
                <a:ea typeface="Aptos" panose="020B0004020202020204" pitchFamily="34" charset="0"/>
                <a:cs typeface="Times New Roman" panose="02020603050405020304" pitchFamily="18" charset="0"/>
              </a:rPr>
              <a:t>Tuesday, March 3 – IACC Board Meeting</a:t>
            </a:r>
          </a:p>
          <a:p>
            <a:pPr marL="0" marR="0" algn="ctr">
              <a:lnSpc>
                <a:spcPct val="107000"/>
              </a:lnSpc>
              <a:spcBef>
                <a:spcPts val="0"/>
              </a:spcBef>
            </a:pPr>
            <a:r>
              <a:rPr lang="en-US" sz="1000" b="1" kern="100" dirty="0">
                <a:solidFill>
                  <a:srgbClr val="FF0000"/>
                </a:solidFill>
                <a:latin typeface="Mongolian Baiti" panose="03000500000000000000" pitchFamily="66" charset="0"/>
                <a:ea typeface="Aptos" panose="020B0004020202020204" pitchFamily="34" charset="0"/>
                <a:cs typeface="Times New Roman" panose="02020603050405020304" pitchFamily="18" charset="0"/>
              </a:rPr>
              <a:t>Tuesday, March 17 – IACC General Meeting</a:t>
            </a:r>
          </a:p>
          <a:p>
            <a:pPr marL="0" marR="0" algn="ctr">
              <a:lnSpc>
                <a:spcPct val="107000"/>
              </a:lnSpc>
              <a:spcBef>
                <a:spcPts val="0"/>
              </a:spcBef>
            </a:pPr>
            <a:r>
              <a:rPr lang="en-US" sz="1000" b="1" kern="100" dirty="0">
                <a:solidFill>
                  <a:srgbClr val="FF0000"/>
                </a:solidFill>
                <a:latin typeface="Mongolian Baiti" panose="03000500000000000000" pitchFamily="66" charset="0"/>
                <a:ea typeface="Aptos" panose="020B0004020202020204" pitchFamily="34" charset="0"/>
                <a:cs typeface="Times New Roman" panose="02020603050405020304" pitchFamily="18" charset="0"/>
              </a:rPr>
              <a:t>Sunday, April 26 – Lasagna Challenge &amp; Bingo</a:t>
            </a:r>
          </a:p>
          <a:p>
            <a:pPr marL="0" marR="0" algn="ctr">
              <a:lnSpc>
                <a:spcPct val="107000"/>
              </a:lnSpc>
              <a:spcBef>
                <a:spcPts val="0"/>
              </a:spcBef>
            </a:pPr>
            <a:endParaRPr lang="en-US" sz="1000" b="1" kern="100" dirty="0">
              <a:solidFill>
                <a:srgbClr val="FF0000"/>
              </a:solidFill>
              <a:latin typeface="Mongolian Baiti" panose="03000500000000000000" pitchFamily="66"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A68CF09-D1CC-9ACF-7244-AE804677AFCC}"/>
              </a:ext>
            </a:extLst>
          </p:cNvPr>
          <p:cNvPicPr>
            <a:picLocks noChangeAspect="1"/>
          </p:cNvPicPr>
          <p:nvPr/>
        </p:nvPicPr>
        <p:blipFill>
          <a:blip r:embed="rId3"/>
          <a:srcRect t="7068" b="7895"/>
          <a:stretch>
            <a:fillRect/>
          </a:stretch>
        </p:blipFill>
        <p:spPr>
          <a:xfrm>
            <a:off x="208084" y="6728354"/>
            <a:ext cx="3259016" cy="1833522"/>
          </a:xfrm>
          <a:prstGeom prst="rect">
            <a:avLst/>
          </a:prstGeom>
          <a:ln w="28575">
            <a:solidFill>
              <a:schemeClr val="tx1"/>
            </a:solidFill>
          </a:ln>
        </p:spPr>
      </p:pic>
      <p:sp>
        <p:nvSpPr>
          <p:cNvPr id="5" name="TextBox 4">
            <a:extLst>
              <a:ext uri="{FF2B5EF4-FFF2-40B4-BE49-F238E27FC236}">
                <a16:creationId xmlns:a16="http://schemas.microsoft.com/office/drawing/2014/main" id="{6DDCB639-33D3-F7C4-1876-193A03CD93E2}"/>
              </a:ext>
            </a:extLst>
          </p:cNvPr>
          <p:cNvSpPr txBox="1"/>
          <p:nvPr/>
        </p:nvSpPr>
        <p:spPr>
          <a:xfrm>
            <a:off x="3676974" y="2750686"/>
            <a:ext cx="2911400" cy="6063198"/>
          </a:xfrm>
          <a:prstGeom prst="rect">
            <a:avLst/>
          </a:prstGeom>
          <a:noFill/>
        </p:spPr>
        <p:txBody>
          <a:bodyPr wrap="square" rtlCol="0">
            <a:spAutoFit/>
          </a:bodyPr>
          <a:lstStyle/>
          <a:p>
            <a:r>
              <a:rPr lang="en-US" sz="1400" b="1" dirty="0"/>
              <a:t>President’s Message</a:t>
            </a:r>
          </a:p>
          <a:p>
            <a:r>
              <a:rPr lang="en-US" sz="1100" b="1" dirty="0"/>
              <a:t>-Continued from page 1</a:t>
            </a:r>
          </a:p>
          <a:p>
            <a:pPr>
              <a:spcAft>
                <a:spcPts val="400"/>
              </a:spcAft>
            </a:pPr>
            <a:r>
              <a:rPr lang="en-US" sz="900" dirty="0"/>
              <a:t>our members enjoyed a White Elephant Gift Exchange and an afternoon of bingo in early January.</a:t>
            </a:r>
          </a:p>
          <a:p>
            <a:pPr>
              <a:spcAft>
                <a:spcPts val="400"/>
              </a:spcAft>
            </a:pPr>
            <a:r>
              <a:rPr lang="en-US" sz="900" dirty="0"/>
              <a:t>Under the guidance and coordination of Robert Lasher our annual Crab Feed Fundraiser was a great success and, while not all the numbers are in, it looks like we managed to tally enough funds to supplement next year’s scholarship and charity program.</a:t>
            </a:r>
          </a:p>
          <a:p>
            <a:pPr>
              <a:spcAft>
                <a:spcPts val="400"/>
              </a:spcAft>
            </a:pPr>
            <a:r>
              <a:rPr lang="en-US" sz="900" dirty="0"/>
              <a:t>Without skipping a beat, we plan on holding the annual Lasagna Challenge with an afternoon of bingo on Sunday, April 26. We also plan to hold the annual IACC Italian Festival on Sunday, May 31.</a:t>
            </a:r>
          </a:p>
          <a:p>
            <a:pPr>
              <a:spcAft>
                <a:spcPts val="400"/>
              </a:spcAft>
            </a:pPr>
            <a:r>
              <a:rPr lang="en-US" sz="900" dirty="0"/>
              <a:t>The Member’s Appreciation BBQ is scheduled for Sunday, July 19. The San Francisco Giant’s Italian Heritage Night will be held on Tuesday, July 28 and we’ve already locked in a group of tickets.</a:t>
            </a:r>
          </a:p>
          <a:p>
            <a:pPr>
              <a:spcAft>
                <a:spcPts val="400"/>
              </a:spcAft>
            </a:pPr>
            <a:r>
              <a:rPr lang="en-US" sz="900" dirty="0"/>
              <a:t>In coordination with the city, the Festa Italiana – SSF 2026 has been rescheduled for Saturday, September 19 and will once again feature wonderful Italian vendors, food and music.</a:t>
            </a:r>
          </a:p>
          <a:p>
            <a:pPr>
              <a:spcAft>
                <a:spcPts val="400"/>
              </a:spcAft>
            </a:pPr>
            <a:r>
              <a:rPr lang="en-US" sz="900" dirty="0"/>
              <a:t>More details on all these events will go out as we get closer to the dates.</a:t>
            </a:r>
          </a:p>
          <a:p>
            <a:pPr>
              <a:spcAft>
                <a:spcPts val="400"/>
              </a:spcAft>
            </a:pPr>
            <a:r>
              <a:rPr lang="en-US" sz="900" dirty="0"/>
              <a:t>I am very excited that we will be hosting members of the Special Olympics to the courts beginning in March. It is a pleasure to support and expose these young men and women to the sport of bocce with plans to expand the program in 2027.</a:t>
            </a:r>
          </a:p>
          <a:p>
            <a:pPr>
              <a:spcAft>
                <a:spcPts val="400"/>
              </a:spcAft>
            </a:pPr>
            <a:r>
              <a:rPr lang="en-US" sz="900" dirty="0"/>
              <a:t>With all the events mentioned, keep in mind that all our committee chairs give their time and work on a volunteer basis and can always use the assistance of additional members.</a:t>
            </a:r>
          </a:p>
          <a:p>
            <a:pPr>
              <a:spcAft>
                <a:spcPts val="400"/>
              </a:spcAft>
            </a:pPr>
            <a:r>
              <a:rPr lang="en-US" sz="900" dirty="0"/>
              <a:t>Last, but not least, the renovated patio area project is coming to a close as new planter boxes have been moved in to supplement the barbeque and serving area.</a:t>
            </a:r>
          </a:p>
          <a:p>
            <a:r>
              <a:rPr lang="en-US" sz="900" b="1" dirty="0"/>
              <a:t>Leo Pierini</a:t>
            </a:r>
          </a:p>
          <a:p>
            <a:r>
              <a:rPr lang="en-US" sz="900" b="1" dirty="0"/>
              <a:t>President</a:t>
            </a:r>
          </a:p>
          <a:p>
            <a:r>
              <a:rPr lang="en-US" sz="900" b="1" dirty="0"/>
              <a:t>Italian American Citizens Club of SSF</a:t>
            </a:r>
          </a:p>
        </p:txBody>
      </p:sp>
      <p:sp>
        <p:nvSpPr>
          <p:cNvPr id="7" name="TextBox 6">
            <a:extLst>
              <a:ext uri="{FF2B5EF4-FFF2-40B4-BE49-F238E27FC236}">
                <a16:creationId xmlns:a16="http://schemas.microsoft.com/office/drawing/2014/main" id="{33F98F97-DB26-81C3-2966-D5A214C7F353}"/>
              </a:ext>
            </a:extLst>
          </p:cNvPr>
          <p:cNvSpPr txBox="1"/>
          <p:nvPr/>
        </p:nvSpPr>
        <p:spPr>
          <a:xfrm>
            <a:off x="195384" y="5111372"/>
            <a:ext cx="3309387" cy="1446550"/>
          </a:xfrm>
          <a:prstGeom prst="rect">
            <a:avLst/>
          </a:prstGeom>
          <a:noFill/>
          <a:ln w="38100">
            <a:solidFill>
              <a:srgbClr val="008000"/>
            </a:solidFill>
          </a:ln>
        </p:spPr>
        <p:txBody>
          <a:bodyPr wrap="square" rtlCol="0">
            <a:spAutoFit/>
          </a:bodyPr>
          <a:lstStyle/>
          <a:p>
            <a:pPr algn="ctr"/>
            <a:r>
              <a:rPr lang="en-US" sz="1100" b="1" dirty="0">
                <a:solidFill>
                  <a:srgbClr val="FF0000"/>
                </a:solidFill>
              </a:rPr>
              <a:t>VOTED BEST S.S.F. DELI 2025 </a:t>
            </a:r>
            <a:r>
              <a:rPr lang="en-US" sz="1100" b="1">
                <a:solidFill>
                  <a:srgbClr val="FF0000"/>
                </a:solidFill>
              </a:rPr>
              <a:t>BY GOOGLE </a:t>
            </a:r>
            <a:r>
              <a:rPr lang="en-US" sz="1100" b="1" dirty="0">
                <a:solidFill>
                  <a:srgbClr val="FF0000"/>
                </a:solidFill>
              </a:rPr>
              <a:t>REVIEWS</a:t>
            </a:r>
          </a:p>
          <a:p>
            <a:pPr algn="ctr"/>
            <a:endParaRPr lang="en-US" sz="1100" b="1" dirty="0">
              <a:solidFill>
                <a:srgbClr val="FF0000"/>
              </a:solidFill>
            </a:endParaRPr>
          </a:p>
          <a:p>
            <a:pPr algn="ctr"/>
            <a:endParaRPr lang="en-US" sz="1100" b="1" dirty="0">
              <a:solidFill>
                <a:srgbClr val="FF0000"/>
              </a:solidFill>
            </a:endParaRPr>
          </a:p>
          <a:p>
            <a:pPr algn="ctr"/>
            <a:endParaRPr lang="en-US" sz="1100" b="1" dirty="0">
              <a:solidFill>
                <a:srgbClr val="FF0000"/>
              </a:solidFill>
            </a:endParaRPr>
          </a:p>
          <a:p>
            <a:pPr algn="ctr"/>
            <a:endParaRPr lang="en-US" sz="1100" b="1" dirty="0">
              <a:solidFill>
                <a:srgbClr val="FF0000"/>
              </a:solidFill>
            </a:endParaRPr>
          </a:p>
          <a:p>
            <a:pPr algn="ctr"/>
            <a:endParaRPr lang="en-US" sz="1100" b="1" dirty="0">
              <a:solidFill>
                <a:srgbClr val="FF0000"/>
              </a:solidFill>
            </a:endParaRPr>
          </a:p>
          <a:p>
            <a:pPr algn="ctr"/>
            <a:endParaRPr lang="en-US" sz="1100" b="1" dirty="0">
              <a:solidFill>
                <a:srgbClr val="FF0000"/>
              </a:solidFill>
            </a:endParaRPr>
          </a:p>
          <a:p>
            <a:pPr algn="ctr"/>
            <a:endParaRPr lang="en-US" sz="1100" b="1" dirty="0">
              <a:solidFill>
                <a:srgbClr val="FF0000"/>
              </a:solidFill>
            </a:endParaRPr>
          </a:p>
        </p:txBody>
      </p:sp>
      <p:pic>
        <p:nvPicPr>
          <p:cNvPr id="14" name="Picture 13">
            <a:extLst>
              <a:ext uri="{FF2B5EF4-FFF2-40B4-BE49-F238E27FC236}">
                <a16:creationId xmlns:a16="http://schemas.microsoft.com/office/drawing/2014/main" id="{4BF96465-B22B-A595-8C8D-A1E140A896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384" y="1352531"/>
            <a:ext cx="3263023" cy="3628490"/>
          </a:xfrm>
          <a:prstGeom prst="rect">
            <a:avLst/>
          </a:prstGeom>
          <a:ln w="38100">
            <a:solidFill>
              <a:schemeClr val="accent6">
                <a:lumMod val="75000"/>
              </a:schemeClr>
            </a:solidFill>
          </a:ln>
        </p:spPr>
      </p:pic>
    </p:spTree>
    <p:extLst>
      <p:ext uri="{BB962C8B-B14F-4D97-AF65-F5344CB8AC3E}">
        <p14:creationId xmlns:p14="http://schemas.microsoft.com/office/powerpoint/2010/main" val="3318674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B8D81A-72FA-4769-B407-517E9EADA7C1}"/>
              </a:ext>
            </a:extLst>
          </p:cNvPr>
          <p:cNvSpPr/>
          <p:nvPr/>
        </p:nvSpPr>
        <p:spPr>
          <a:xfrm>
            <a:off x="304801" y="304800"/>
            <a:ext cx="6324601" cy="924934"/>
          </a:xfrm>
          <a:prstGeom prst="rect">
            <a:avLst/>
          </a:prstGeom>
          <a:solidFill>
            <a:schemeClr val="tx2">
              <a:lumMod val="40000"/>
              <a:lumOff val="60000"/>
            </a:schemeClr>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2AEC3076-DF7A-4CD4-B039-E2A29CC81C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20790"/>
            <a:ext cx="1143000" cy="69295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9C4E717D-655C-4EF1-8188-E7188233DE42}"/>
              </a:ext>
            </a:extLst>
          </p:cNvPr>
          <p:cNvSpPr txBox="1"/>
          <p:nvPr/>
        </p:nvSpPr>
        <p:spPr>
          <a:xfrm>
            <a:off x="2136448" y="505657"/>
            <a:ext cx="2661306" cy="523220"/>
          </a:xfrm>
          <a:prstGeom prst="rect">
            <a:avLst/>
          </a:prstGeom>
          <a:noFill/>
          <a:ln>
            <a:noFill/>
          </a:ln>
        </p:spPr>
        <p:txBody>
          <a:bodyPr wrap="none" rtlCol="0">
            <a:spAutoFit/>
          </a:bodyPr>
          <a:lstStyle/>
          <a:p>
            <a:r>
              <a:rPr lang="en-US" sz="2800" b="1" dirty="0">
                <a:solidFill>
                  <a:srgbClr val="FF0000"/>
                </a:solidFill>
                <a:latin typeface="Batang" panose="02030600000101010101" pitchFamily="18" charset="-127"/>
                <a:ea typeface="Batang" panose="02030600000101010101" pitchFamily="18" charset="-127"/>
              </a:rPr>
              <a:t>BOCCE NEWS</a:t>
            </a:r>
          </a:p>
        </p:txBody>
      </p:sp>
      <p:sp>
        <p:nvSpPr>
          <p:cNvPr id="2" name="TextBox 2">
            <a:extLst>
              <a:ext uri="{FF2B5EF4-FFF2-40B4-BE49-F238E27FC236}">
                <a16:creationId xmlns:a16="http://schemas.microsoft.com/office/drawing/2014/main" id="{7A2CEF79-F183-6B25-544E-D6AC613DC940}"/>
              </a:ext>
            </a:extLst>
          </p:cNvPr>
          <p:cNvSpPr txBox="1"/>
          <p:nvPr/>
        </p:nvSpPr>
        <p:spPr>
          <a:xfrm>
            <a:off x="284747" y="1271498"/>
            <a:ext cx="6348589" cy="3970318"/>
          </a:xfrm>
          <a:prstGeom prst="rect">
            <a:avLst/>
          </a:prstGeom>
          <a:noFill/>
        </p:spPr>
        <p:txBody>
          <a:bodyPr wrap="square">
            <a:spAutoFit/>
          </a:bodyPr>
          <a:lstStyle/>
          <a:p>
            <a:r>
              <a:rPr lang="en-US" sz="900" dirty="0"/>
              <a:t>As we enter March, Spring bocce play begins with  Monday night, Tuesday and Wednesday mornings, Wednesday night Raffa and Thursday morning leagues. Winter league bocce action will finish up on March 9.</a:t>
            </a:r>
          </a:p>
          <a:p>
            <a:endParaRPr lang="en-US" sz="900" dirty="0"/>
          </a:p>
          <a:p>
            <a:r>
              <a:rPr lang="en-US" sz="900" dirty="0"/>
              <a:t>We are very excited that beginning on Saturday, March 7 and every Saturday through April we will be hosting Special Olympics athletes (ages 20 to 40 years old with Special Needs) on courts 5 and 6 from 1 to 3 pm. I encourage our members to come out and interact with the players and cheer them on as they learn bocce play. The initial group will be playing for enjoyment and 2027 is slated to host more players from Northern California Special Olympics in a competitive atmosphere.</a:t>
            </a:r>
          </a:p>
          <a:p>
            <a:endParaRPr lang="en-US" sz="900" dirty="0"/>
          </a:p>
          <a:p>
            <a:r>
              <a:rPr lang="en-US" sz="900" dirty="0"/>
              <a:t>Once again, April is Free Bocce Lessons month on Thursdays with morning classes, taught by Taco Morales, going from 10 am to 11:30 am and evening classes from 6:30 pm to 8 pm. We are still looking for two or more Club members to volunteer for the evening classes to teach the basics of bocce. If interested, contact me at 650-892-0391 or at </a:t>
            </a:r>
            <a:r>
              <a:rPr lang="en-US" sz="900" u="sng" dirty="0">
                <a:hlinkClick r:id="rId3"/>
              </a:rPr>
              <a:t>manny3630@yahoo.com</a:t>
            </a:r>
            <a:r>
              <a:rPr lang="en-US" sz="900" dirty="0"/>
              <a:t>. Unfortunately, due to health reasons I will not be able to teach this year and would really appreciate some of our members stepping up. Each year the people that attend the classes are eager to learn the basics and are very appreciative.</a:t>
            </a:r>
          </a:p>
          <a:p>
            <a:endParaRPr lang="en-US" sz="900" dirty="0"/>
          </a:p>
          <a:p>
            <a:r>
              <a:rPr lang="en-US" sz="900" dirty="0"/>
              <a:t>The SSF Parks &amp; Recreation leagues will begin in April.</a:t>
            </a:r>
          </a:p>
          <a:p>
            <a:endParaRPr lang="en-US" sz="900" dirty="0"/>
          </a:p>
          <a:p>
            <a:r>
              <a:rPr lang="en-US" sz="900" dirty="0"/>
              <a:t>As for our annual Bocce Tournaments, the Women’s Al Sacco is scheduled for Sunday, May 17 and the Men’s Al Sacco Tournament is set for Saturday, June 13. More information will be sent out as we get closer to those dates and we will be looking for volunteers to help with both events.</a:t>
            </a:r>
          </a:p>
          <a:p>
            <a:endParaRPr lang="en-US" sz="900" dirty="0"/>
          </a:p>
          <a:p>
            <a:r>
              <a:rPr lang="en-US" sz="900" dirty="0"/>
              <a:t>Overall, 2026 is shaping up to be a very busy year with the many bocce leagues and tournaments in addition to other organizations scheduling their own tournaments and private parties. As always, please be conscious of the courts and our Clubhouse whenever your activity is finished and clean up after yourselves and make sure the lights are out and the complex is locked up.  </a:t>
            </a:r>
          </a:p>
          <a:p>
            <a:endParaRPr lang="en-US" sz="900" dirty="0"/>
          </a:p>
          <a:p>
            <a:r>
              <a:rPr lang="en-US" sz="900" b="1" dirty="0"/>
              <a:t>Manny Garcia</a:t>
            </a:r>
          </a:p>
          <a:p>
            <a:r>
              <a:rPr lang="en-US" sz="900" b="1" dirty="0"/>
              <a:t>Sports &amp; Activities Director </a:t>
            </a:r>
            <a:endParaRPr lang="en-US" sz="900" dirty="0"/>
          </a:p>
          <a:p>
            <a:r>
              <a:rPr lang="en-US" sz="900" b="1" dirty="0"/>
              <a:t>IACC Vice President</a:t>
            </a:r>
            <a:endParaRPr lang="en-US" sz="900" dirty="0"/>
          </a:p>
        </p:txBody>
      </p:sp>
      <p:pic>
        <p:nvPicPr>
          <p:cNvPr id="3" name="Picture 2" descr="Background pattern&#10;&#10;Description automatically generated">
            <a:extLst>
              <a:ext uri="{FF2B5EF4-FFF2-40B4-BE49-F238E27FC236}">
                <a16:creationId xmlns:a16="http://schemas.microsoft.com/office/drawing/2014/main" id="{AD872A3F-0A66-380F-A0B7-05E228A75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409" y="420790"/>
            <a:ext cx="739716" cy="667099"/>
          </a:xfrm>
          <a:prstGeom prst="rect">
            <a:avLst/>
          </a:prstGeom>
          <a:ln w="38100">
            <a:solidFill>
              <a:srgbClr val="FF0000"/>
            </a:solidFill>
          </a:ln>
        </p:spPr>
      </p:pic>
      <p:sp>
        <p:nvSpPr>
          <p:cNvPr id="15" name="TextBox 14">
            <a:extLst>
              <a:ext uri="{FF2B5EF4-FFF2-40B4-BE49-F238E27FC236}">
                <a16:creationId xmlns:a16="http://schemas.microsoft.com/office/drawing/2014/main" id="{F4A03AF5-C3AC-124E-6183-5575AD45F3B2}"/>
              </a:ext>
            </a:extLst>
          </p:cNvPr>
          <p:cNvSpPr txBox="1"/>
          <p:nvPr/>
        </p:nvSpPr>
        <p:spPr>
          <a:xfrm>
            <a:off x="323851" y="5384044"/>
            <a:ext cx="6344655" cy="369332"/>
          </a:xfrm>
          <a:prstGeom prst="rect">
            <a:avLst/>
          </a:prstGeom>
          <a:solidFill>
            <a:srgbClr val="FF0000"/>
          </a:solidFill>
          <a:ln w="38100">
            <a:solidFill>
              <a:srgbClr val="008000"/>
            </a:solidFill>
          </a:ln>
        </p:spPr>
        <p:txBody>
          <a:bodyPr wrap="square" rtlCol="0">
            <a:spAutoFit/>
          </a:bodyPr>
          <a:lstStyle/>
          <a:p>
            <a:pPr algn="ctr"/>
            <a:r>
              <a:rPr lang="en-US" b="1" dirty="0"/>
              <a:t>THURSDAY MORNING LEAGUE</a:t>
            </a:r>
          </a:p>
        </p:txBody>
      </p:sp>
      <p:sp>
        <p:nvSpPr>
          <p:cNvPr id="22" name="TextBox 21">
            <a:extLst>
              <a:ext uri="{FF2B5EF4-FFF2-40B4-BE49-F238E27FC236}">
                <a16:creationId xmlns:a16="http://schemas.microsoft.com/office/drawing/2014/main" id="{C36A41E9-A538-D52E-FE50-CAFDE9CCE819}"/>
              </a:ext>
            </a:extLst>
          </p:cNvPr>
          <p:cNvSpPr txBox="1"/>
          <p:nvPr/>
        </p:nvSpPr>
        <p:spPr>
          <a:xfrm>
            <a:off x="294773" y="8359722"/>
            <a:ext cx="2024006" cy="507831"/>
          </a:xfrm>
          <a:prstGeom prst="rect">
            <a:avLst/>
          </a:prstGeom>
          <a:noFill/>
        </p:spPr>
        <p:txBody>
          <a:bodyPr wrap="square" rtlCol="0">
            <a:spAutoFit/>
          </a:bodyPr>
          <a:lstStyle/>
          <a:p>
            <a:r>
              <a:rPr lang="en-US" sz="900" b="1" dirty="0"/>
              <a:t>FIRST PLACE</a:t>
            </a:r>
            <a:r>
              <a:rPr lang="en-US" sz="900" dirty="0"/>
              <a:t>: Team B – </a:t>
            </a:r>
            <a:r>
              <a:rPr lang="en-US" sz="900" dirty="0" err="1"/>
              <a:t>Germano</a:t>
            </a:r>
            <a:r>
              <a:rPr lang="en-US" sz="900" dirty="0"/>
              <a:t> </a:t>
            </a:r>
            <a:r>
              <a:rPr lang="en-US" sz="900" dirty="0" err="1"/>
              <a:t>Colombana</a:t>
            </a:r>
            <a:r>
              <a:rPr lang="en-US" sz="900" dirty="0"/>
              <a:t>, Charlene </a:t>
            </a:r>
            <a:r>
              <a:rPr lang="en-US" sz="900" dirty="0" err="1"/>
              <a:t>Colombana</a:t>
            </a:r>
            <a:r>
              <a:rPr lang="en-US" sz="900" dirty="0"/>
              <a:t>, John </a:t>
            </a:r>
            <a:r>
              <a:rPr lang="en-US" sz="900" dirty="0" err="1"/>
              <a:t>Dianos</a:t>
            </a:r>
            <a:r>
              <a:rPr lang="en-US" sz="900" dirty="0"/>
              <a:t>, Judy </a:t>
            </a:r>
            <a:r>
              <a:rPr lang="en-US" sz="900" dirty="0" err="1"/>
              <a:t>Dianos</a:t>
            </a:r>
            <a:endParaRPr lang="en-US" sz="900" dirty="0"/>
          </a:p>
        </p:txBody>
      </p:sp>
      <p:sp>
        <p:nvSpPr>
          <p:cNvPr id="16" name="TextBox 15">
            <a:extLst>
              <a:ext uri="{FF2B5EF4-FFF2-40B4-BE49-F238E27FC236}">
                <a16:creationId xmlns:a16="http://schemas.microsoft.com/office/drawing/2014/main" id="{52EB2938-96BA-1F92-7E46-217D42DE9E84}"/>
              </a:ext>
            </a:extLst>
          </p:cNvPr>
          <p:cNvSpPr txBox="1"/>
          <p:nvPr/>
        </p:nvSpPr>
        <p:spPr>
          <a:xfrm>
            <a:off x="2438366" y="8359722"/>
            <a:ext cx="1860380" cy="507831"/>
          </a:xfrm>
          <a:prstGeom prst="rect">
            <a:avLst/>
          </a:prstGeom>
          <a:noFill/>
        </p:spPr>
        <p:txBody>
          <a:bodyPr wrap="square" rtlCol="0">
            <a:spAutoFit/>
          </a:bodyPr>
          <a:lstStyle/>
          <a:p>
            <a:r>
              <a:rPr lang="en-US" sz="900" b="1" dirty="0"/>
              <a:t>Second Place: T</a:t>
            </a:r>
            <a:r>
              <a:rPr lang="en-US" sz="900" dirty="0"/>
              <a:t>eam A – Rich </a:t>
            </a:r>
            <a:r>
              <a:rPr lang="en-US" sz="900" dirty="0" err="1"/>
              <a:t>Vaznaugh</a:t>
            </a:r>
            <a:r>
              <a:rPr lang="en-US" sz="900" dirty="0"/>
              <a:t>, Jamaica Nally, Larry Fioranelli, Carroll Meek</a:t>
            </a:r>
            <a:endParaRPr lang="en-US" sz="900" b="1" dirty="0"/>
          </a:p>
        </p:txBody>
      </p:sp>
      <p:sp>
        <p:nvSpPr>
          <p:cNvPr id="18" name="TextBox 17">
            <a:extLst>
              <a:ext uri="{FF2B5EF4-FFF2-40B4-BE49-F238E27FC236}">
                <a16:creationId xmlns:a16="http://schemas.microsoft.com/office/drawing/2014/main" id="{0F84ECA9-9677-E39E-624F-F2C94B79B3BF}"/>
              </a:ext>
            </a:extLst>
          </p:cNvPr>
          <p:cNvSpPr txBox="1"/>
          <p:nvPr/>
        </p:nvSpPr>
        <p:spPr>
          <a:xfrm>
            <a:off x="4605396" y="8359721"/>
            <a:ext cx="2024005" cy="507831"/>
          </a:xfrm>
          <a:prstGeom prst="rect">
            <a:avLst/>
          </a:prstGeom>
          <a:noFill/>
        </p:spPr>
        <p:txBody>
          <a:bodyPr wrap="square" rtlCol="0">
            <a:spAutoFit/>
          </a:bodyPr>
          <a:lstStyle/>
          <a:p>
            <a:r>
              <a:rPr lang="en-US" sz="900" b="1" dirty="0"/>
              <a:t>Third Place: </a:t>
            </a:r>
            <a:r>
              <a:rPr lang="en-US" sz="900" dirty="0"/>
              <a:t>Team E – Tommy Balestreri, Mark Radovich, Steve Hawthorne, Frank </a:t>
            </a:r>
            <a:r>
              <a:rPr lang="en-US" sz="900" dirty="0" err="1"/>
              <a:t>Scafani</a:t>
            </a:r>
            <a:r>
              <a:rPr lang="en-US" sz="900" dirty="0"/>
              <a:t> </a:t>
            </a:r>
            <a:endParaRPr lang="en-US" sz="900" b="1" dirty="0"/>
          </a:p>
        </p:txBody>
      </p:sp>
      <p:pic>
        <p:nvPicPr>
          <p:cNvPr id="6" name="Picture 5">
            <a:extLst>
              <a:ext uri="{FF2B5EF4-FFF2-40B4-BE49-F238E27FC236}">
                <a16:creationId xmlns:a16="http://schemas.microsoft.com/office/drawing/2014/main" id="{83A8E1A3-F178-7D81-F7D1-93764D3723A1}"/>
              </a:ext>
            </a:extLst>
          </p:cNvPr>
          <p:cNvPicPr>
            <a:picLocks noChangeAspect="1"/>
          </p:cNvPicPr>
          <p:nvPr/>
        </p:nvPicPr>
        <p:blipFill>
          <a:blip r:embed="rId5" cstate="print">
            <a:extLst>
              <a:ext uri="{28A0092B-C50C-407E-A947-70E740481C1C}">
                <a14:useLocalDpi xmlns:a14="http://schemas.microsoft.com/office/drawing/2010/main" val="0"/>
              </a:ext>
            </a:extLst>
          </a:blip>
          <a:srcRect l="12824" t="8250" r="23035" b="24032"/>
          <a:stretch>
            <a:fillRect/>
          </a:stretch>
        </p:blipFill>
        <p:spPr>
          <a:xfrm rot="5400000">
            <a:off x="41660" y="6075756"/>
            <a:ext cx="2528057" cy="2001775"/>
          </a:xfrm>
          <a:prstGeom prst="rect">
            <a:avLst/>
          </a:prstGeom>
        </p:spPr>
      </p:pic>
      <p:pic>
        <p:nvPicPr>
          <p:cNvPr id="12" name="Picture 11">
            <a:extLst>
              <a:ext uri="{FF2B5EF4-FFF2-40B4-BE49-F238E27FC236}">
                <a16:creationId xmlns:a16="http://schemas.microsoft.com/office/drawing/2014/main" id="{45DFBF86-0D1F-C8C3-925E-A1F6EC6B7593}"/>
              </a:ext>
            </a:extLst>
          </p:cNvPr>
          <p:cNvPicPr>
            <a:picLocks noChangeAspect="1"/>
          </p:cNvPicPr>
          <p:nvPr/>
        </p:nvPicPr>
        <p:blipFill>
          <a:blip r:embed="rId6" cstate="print">
            <a:extLst>
              <a:ext uri="{28A0092B-C50C-407E-A947-70E740481C1C}">
                <a14:useLocalDpi xmlns:a14="http://schemas.microsoft.com/office/drawing/2010/main" val="0"/>
              </a:ext>
            </a:extLst>
          </a:blip>
          <a:srcRect t="4305" r="11456"/>
          <a:stretch>
            <a:fillRect/>
          </a:stretch>
        </p:blipFill>
        <p:spPr>
          <a:xfrm rot="5400000">
            <a:off x="2140650" y="6052060"/>
            <a:ext cx="2528056" cy="2049168"/>
          </a:xfrm>
          <a:prstGeom prst="rect">
            <a:avLst/>
          </a:prstGeom>
        </p:spPr>
      </p:pic>
      <p:pic>
        <p:nvPicPr>
          <p:cNvPr id="17" name="Picture 16">
            <a:extLst>
              <a:ext uri="{FF2B5EF4-FFF2-40B4-BE49-F238E27FC236}">
                <a16:creationId xmlns:a16="http://schemas.microsoft.com/office/drawing/2014/main" id="{AD244A05-1E22-D85A-0959-414520611C1B}"/>
              </a:ext>
            </a:extLst>
          </p:cNvPr>
          <p:cNvPicPr>
            <a:picLocks noChangeAspect="1"/>
          </p:cNvPicPr>
          <p:nvPr/>
        </p:nvPicPr>
        <p:blipFill>
          <a:blip r:embed="rId7" cstate="print">
            <a:extLst>
              <a:ext uri="{28A0092B-C50C-407E-A947-70E740481C1C}">
                <a14:useLocalDpi xmlns:a14="http://schemas.microsoft.com/office/drawing/2010/main" val="0"/>
              </a:ext>
            </a:extLst>
          </a:blip>
          <a:srcRect l="2797" r="18410" b="12416"/>
          <a:stretch>
            <a:fillRect/>
          </a:stretch>
        </p:blipFill>
        <p:spPr>
          <a:xfrm rot="5400000">
            <a:off x="4311585" y="6022856"/>
            <a:ext cx="2528061" cy="2107570"/>
          </a:xfrm>
          <a:prstGeom prst="rect">
            <a:avLst/>
          </a:prstGeom>
        </p:spPr>
      </p:pic>
      <p:pic>
        <p:nvPicPr>
          <p:cNvPr id="5" name="Picture 4">
            <a:extLst>
              <a:ext uri="{FF2B5EF4-FFF2-40B4-BE49-F238E27FC236}">
                <a16:creationId xmlns:a16="http://schemas.microsoft.com/office/drawing/2014/main" id="{983F55F2-F13E-0BE8-66D6-65911EF751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499" y="4402542"/>
            <a:ext cx="852411" cy="804440"/>
          </a:xfrm>
          <a:prstGeom prst="rect">
            <a:avLst/>
          </a:prstGeom>
        </p:spPr>
      </p:pic>
    </p:spTree>
    <p:extLst>
      <p:ext uri="{BB962C8B-B14F-4D97-AF65-F5344CB8AC3E}">
        <p14:creationId xmlns:p14="http://schemas.microsoft.com/office/powerpoint/2010/main" val="207751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FB8EE-4E48-9468-B53B-6C8755A35415}"/>
              </a:ext>
            </a:extLst>
          </p:cNvPr>
          <p:cNvSpPr/>
          <p:nvPr/>
        </p:nvSpPr>
        <p:spPr>
          <a:xfrm>
            <a:off x="174430" y="2942494"/>
            <a:ext cx="6500585" cy="457200"/>
          </a:xfrm>
          <a:prstGeom prst="rect">
            <a:avLst/>
          </a:prstGeom>
          <a:solidFill>
            <a:srgbClr val="FF0000"/>
          </a:solidFill>
          <a:ln w="381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WHITE ELEPHANT GIFT EXCHANGE &amp; BINGO</a:t>
            </a:r>
          </a:p>
        </p:txBody>
      </p:sp>
      <p:sp>
        <p:nvSpPr>
          <p:cNvPr id="5" name="Rectangle 4">
            <a:extLst>
              <a:ext uri="{FF2B5EF4-FFF2-40B4-BE49-F238E27FC236}">
                <a16:creationId xmlns:a16="http://schemas.microsoft.com/office/drawing/2014/main" id="{CDC05BD7-4C51-A424-04BD-3155450CBDFB}"/>
              </a:ext>
            </a:extLst>
          </p:cNvPr>
          <p:cNvSpPr/>
          <p:nvPr/>
        </p:nvSpPr>
        <p:spPr>
          <a:xfrm>
            <a:off x="178707" y="228600"/>
            <a:ext cx="6500585" cy="457200"/>
          </a:xfrm>
          <a:prstGeom prst="rect">
            <a:avLst/>
          </a:prstGeom>
          <a:solidFill>
            <a:srgbClr val="FF0000"/>
          </a:solidFill>
          <a:ln w="381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WEDNESDAY MORNING LEAGUE</a:t>
            </a:r>
          </a:p>
        </p:txBody>
      </p:sp>
      <p:pic>
        <p:nvPicPr>
          <p:cNvPr id="7" name="Picture 6">
            <a:extLst>
              <a:ext uri="{FF2B5EF4-FFF2-40B4-BE49-F238E27FC236}">
                <a16:creationId xmlns:a16="http://schemas.microsoft.com/office/drawing/2014/main" id="{3390B4F9-18C9-6A61-934B-0E65C9B4C22F}"/>
              </a:ext>
            </a:extLst>
          </p:cNvPr>
          <p:cNvPicPr>
            <a:picLocks noChangeAspect="1"/>
          </p:cNvPicPr>
          <p:nvPr/>
        </p:nvPicPr>
        <p:blipFill>
          <a:blip r:embed="rId2" cstate="print">
            <a:extLst>
              <a:ext uri="{28A0092B-C50C-407E-A947-70E740481C1C}">
                <a14:useLocalDpi xmlns:a14="http://schemas.microsoft.com/office/drawing/2010/main" val="0"/>
              </a:ext>
            </a:extLst>
          </a:blip>
          <a:srcRect l="15876" t="7589" r="9988" b="15808"/>
          <a:stretch>
            <a:fillRect/>
          </a:stretch>
        </p:blipFill>
        <p:spPr>
          <a:xfrm rot="5400000">
            <a:off x="-27069" y="3690036"/>
            <a:ext cx="1757386" cy="1361875"/>
          </a:xfrm>
          <a:prstGeom prst="rect">
            <a:avLst/>
          </a:prstGeom>
        </p:spPr>
      </p:pic>
      <p:pic>
        <p:nvPicPr>
          <p:cNvPr id="9" name="Picture 8">
            <a:extLst>
              <a:ext uri="{FF2B5EF4-FFF2-40B4-BE49-F238E27FC236}">
                <a16:creationId xmlns:a16="http://schemas.microsoft.com/office/drawing/2014/main" id="{E36E693A-7E3E-9B65-A0FA-68DDA4107BA2}"/>
              </a:ext>
            </a:extLst>
          </p:cNvPr>
          <p:cNvPicPr>
            <a:picLocks noChangeAspect="1"/>
          </p:cNvPicPr>
          <p:nvPr/>
        </p:nvPicPr>
        <p:blipFill>
          <a:blip r:embed="rId3" cstate="print">
            <a:extLst>
              <a:ext uri="{28A0092B-C50C-407E-A947-70E740481C1C}">
                <a14:useLocalDpi xmlns:a14="http://schemas.microsoft.com/office/drawing/2010/main" val="0"/>
              </a:ext>
            </a:extLst>
          </a:blip>
          <a:srcRect l="3841" t="1278" r="20433" b="6195"/>
          <a:stretch>
            <a:fillRect/>
          </a:stretch>
        </p:blipFill>
        <p:spPr>
          <a:xfrm rot="5400000">
            <a:off x="3023238" y="3565753"/>
            <a:ext cx="1757387" cy="1610444"/>
          </a:xfrm>
          <a:prstGeom prst="rect">
            <a:avLst/>
          </a:prstGeom>
        </p:spPr>
      </p:pic>
      <p:pic>
        <p:nvPicPr>
          <p:cNvPr id="11" name="Picture 10">
            <a:extLst>
              <a:ext uri="{FF2B5EF4-FFF2-40B4-BE49-F238E27FC236}">
                <a16:creationId xmlns:a16="http://schemas.microsoft.com/office/drawing/2014/main" id="{E1682D73-353F-387C-F955-648FE15CDD29}"/>
              </a:ext>
            </a:extLst>
          </p:cNvPr>
          <p:cNvPicPr>
            <a:picLocks noChangeAspect="1"/>
          </p:cNvPicPr>
          <p:nvPr/>
        </p:nvPicPr>
        <p:blipFill>
          <a:blip r:embed="rId4" cstate="print">
            <a:extLst>
              <a:ext uri="{28A0092B-C50C-407E-A947-70E740481C1C}">
                <a14:useLocalDpi xmlns:a14="http://schemas.microsoft.com/office/drawing/2010/main" val="0"/>
              </a:ext>
            </a:extLst>
          </a:blip>
          <a:srcRect l="18341" t="26060" r="29645" b="18910"/>
          <a:stretch>
            <a:fillRect/>
          </a:stretch>
        </p:blipFill>
        <p:spPr>
          <a:xfrm rot="5400000">
            <a:off x="2584667" y="5512141"/>
            <a:ext cx="1788277" cy="1418958"/>
          </a:xfrm>
          <a:prstGeom prst="rect">
            <a:avLst/>
          </a:prstGeom>
        </p:spPr>
      </p:pic>
      <p:pic>
        <p:nvPicPr>
          <p:cNvPr id="13" name="Picture 12">
            <a:extLst>
              <a:ext uri="{FF2B5EF4-FFF2-40B4-BE49-F238E27FC236}">
                <a16:creationId xmlns:a16="http://schemas.microsoft.com/office/drawing/2014/main" id="{DB399DEF-CD03-56E2-1C33-7EADC451C724}"/>
              </a:ext>
            </a:extLst>
          </p:cNvPr>
          <p:cNvPicPr>
            <a:picLocks noChangeAspect="1"/>
          </p:cNvPicPr>
          <p:nvPr/>
        </p:nvPicPr>
        <p:blipFill>
          <a:blip r:embed="rId5" cstate="print">
            <a:extLst>
              <a:ext uri="{28A0092B-C50C-407E-A947-70E740481C1C}">
                <a14:useLocalDpi xmlns:a14="http://schemas.microsoft.com/office/drawing/2010/main" val="0"/>
              </a:ext>
            </a:extLst>
          </a:blip>
          <a:srcRect t="19507" b="6537"/>
          <a:stretch>
            <a:fillRect/>
          </a:stretch>
        </p:blipFill>
        <p:spPr>
          <a:xfrm>
            <a:off x="3940515" y="7162801"/>
            <a:ext cx="2746797" cy="1523290"/>
          </a:xfrm>
          <a:prstGeom prst="rect">
            <a:avLst/>
          </a:prstGeom>
        </p:spPr>
      </p:pic>
      <p:pic>
        <p:nvPicPr>
          <p:cNvPr id="15" name="Picture 14">
            <a:extLst>
              <a:ext uri="{FF2B5EF4-FFF2-40B4-BE49-F238E27FC236}">
                <a16:creationId xmlns:a16="http://schemas.microsoft.com/office/drawing/2014/main" id="{64EC6509-5BDD-9B38-AC61-B74A608D9F18}"/>
              </a:ext>
            </a:extLst>
          </p:cNvPr>
          <p:cNvPicPr>
            <a:picLocks noChangeAspect="1"/>
          </p:cNvPicPr>
          <p:nvPr/>
        </p:nvPicPr>
        <p:blipFill>
          <a:blip r:embed="rId6" cstate="print">
            <a:extLst>
              <a:ext uri="{28A0092B-C50C-407E-A947-70E740481C1C}">
                <a14:useLocalDpi xmlns:a14="http://schemas.microsoft.com/office/drawing/2010/main" val="0"/>
              </a:ext>
            </a:extLst>
          </a:blip>
          <a:srcRect t="29211" b="16238"/>
          <a:stretch>
            <a:fillRect/>
          </a:stretch>
        </p:blipFill>
        <p:spPr>
          <a:xfrm>
            <a:off x="178707" y="7162800"/>
            <a:ext cx="3723225" cy="1523291"/>
          </a:xfrm>
          <a:prstGeom prst="rect">
            <a:avLst/>
          </a:prstGeom>
        </p:spPr>
      </p:pic>
      <p:pic>
        <p:nvPicPr>
          <p:cNvPr id="17" name="Picture 16">
            <a:extLst>
              <a:ext uri="{FF2B5EF4-FFF2-40B4-BE49-F238E27FC236}">
                <a16:creationId xmlns:a16="http://schemas.microsoft.com/office/drawing/2014/main" id="{701B620D-D450-066A-A5A2-4C36D044F142}"/>
              </a:ext>
            </a:extLst>
          </p:cNvPr>
          <p:cNvPicPr>
            <a:picLocks noChangeAspect="1"/>
          </p:cNvPicPr>
          <p:nvPr/>
        </p:nvPicPr>
        <p:blipFill>
          <a:blip r:embed="rId7" cstate="print">
            <a:extLst>
              <a:ext uri="{28A0092B-C50C-407E-A947-70E740481C1C}">
                <a14:useLocalDpi xmlns:a14="http://schemas.microsoft.com/office/drawing/2010/main" val="0"/>
              </a:ext>
            </a:extLst>
          </a:blip>
          <a:srcRect l="20792" t="5779" r="14061"/>
          <a:stretch>
            <a:fillRect/>
          </a:stretch>
        </p:blipFill>
        <p:spPr>
          <a:xfrm rot="5400000">
            <a:off x="4852360" y="3419835"/>
            <a:ext cx="1755209" cy="1904453"/>
          </a:xfrm>
          <a:prstGeom prst="rect">
            <a:avLst/>
          </a:prstGeom>
        </p:spPr>
      </p:pic>
      <p:pic>
        <p:nvPicPr>
          <p:cNvPr id="4" name="Picture 3">
            <a:extLst>
              <a:ext uri="{FF2B5EF4-FFF2-40B4-BE49-F238E27FC236}">
                <a16:creationId xmlns:a16="http://schemas.microsoft.com/office/drawing/2014/main" id="{D9F821D1-1E09-3ACD-7E33-9D719CD1C7AB}"/>
              </a:ext>
            </a:extLst>
          </p:cNvPr>
          <p:cNvPicPr>
            <a:picLocks noChangeAspect="1"/>
          </p:cNvPicPr>
          <p:nvPr/>
        </p:nvPicPr>
        <p:blipFill>
          <a:blip r:embed="rId8" cstate="print">
            <a:extLst>
              <a:ext uri="{28A0092B-C50C-407E-A947-70E740481C1C}">
                <a14:useLocalDpi xmlns:a14="http://schemas.microsoft.com/office/drawing/2010/main" val="0"/>
              </a:ext>
            </a:extLst>
          </a:blip>
          <a:srcRect l="6017" t="19151" r="19538" b="25091"/>
          <a:stretch>
            <a:fillRect/>
          </a:stretch>
        </p:blipFill>
        <p:spPr>
          <a:xfrm>
            <a:off x="178707" y="765645"/>
            <a:ext cx="2712974" cy="1524001"/>
          </a:xfrm>
          <a:prstGeom prst="rect">
            <a:avLst/>
          </a:prstGeom>
        </p:spPr>
      </p:pic>
      <p:sp>
        <p:nvSpPr>
          <p:cNvPr id="6" name="TextBox 5">
            <a:extLst>
              <a:ext uri="{FF2B5EF4-FFF2-40B4-BE49-F238E27FC236}">
                <a16:creationId xmlns:a16="http://schemas.microsoft.com/office/drawing/2014/main" id="{E9B04165-1529-7E97-42C6-04EBE4C3FB57}"/>
              </a:ext>
            </a:extLst>
          </p:cNvPr>
          <p:cNvSpPr txBox="1"/>
          <p:nvPr/>
        </p:nvSpPr>
        <p:spPr>
          <a:xfrm>
            <a:off x="621233" y="2289646"/>
            <a:ext cx="2146884" cy="507831"/>
          </a:xfrm>
          <a:prstGeom prst="rect">
            <a:avLst/>
          </a:prstGeom>
          <a:noFill/>
        </p:spPr>
        <p:txBody>
          <a:bodyPr wrap="square" rtlCol="0">
            <a:spAutoFit/>
          </a:bodyPr>
          <a:lstStyle/>
          <a:p>
            <a:r>
              <a:rPr lang="en-US" sz="900" dirty="0"/>
              <a:t>1</a:t>
            </a:r>
            <a:r>
              <a:rPr lang="en-US" sz="900" baseline="30000" dirty="0"/>
              <a:t>st</a:t>
            </a:r>
            <a:r>
              <a:rPr lang="en-US" sz="900" dirty="0"/>
              <a:t> Place: Richard Fierro, Pat Hatch,</a:t>
            </a:r>
          </a:p>
          <a:p>
            <a:r>
              <a:rPr lang="en-US" sz="900" dirty="0"/>
              <a:t>Erica Baxter &amp; Captain Joan Daly</a:t>
            </a:r>
          </a:p>
          <a:p>
            <a:endParaRPr lang="en-US" sz="900" dirty="0"/>
          </a:p>
        </p:txBody>
      </p:sp>
      <p:pic>
        <p:nvPicPr>
          <p:cNvPr id="10" name="Picture 9">
            <a:extLst>
              <a:ext uri="{FF2B5EF4-FFF2-40B4-BE49-F238E27FC236}">
                <a16:creationId xmlns:a16="http://schemas.microsoft.com/office/drawing/2014/main" id="{253927E8-B6E0-F8CC-F374-D91583EF9A35}"/>
              </a:ext>
            </a:extLst>
          </p:cNvPr>
          <p:cNvPicPr>
            <a:picLocks noChangeAspect="1"/>
          </p:cNvPicPr>
          <p:nvPr/>
        </p:nvPicPr>
        <p:blipFill>
          <a:blip r:embed="rId9" cstate="print">
            <a:extLst>
              <a:ext uri="{28A0092B-C50C-407E-A947-70E740481C1C}">
                <a14:useLocalDpi xmlns:a14="http://schemas.microsoft.com/office/drawing/2010/main" val="0"/>
              </a:ext>
            </a:extLst>
          </a:blip>
          <a:srcRect l="19997" t="9067" r="27735" b="28221"/>
          <a:stretch>
            <a:fillRect/>
          </a:stretch>
        </p:blipFill>
        <p:spPr>
          <a:xfrm>
            <a:off x="3026831" y="738999"/>
            <a:ext cx="1693579" cy="1524002"/>
          </a:xfrm>
          <a:prstGeom prst="rect">
            <a:avLst/>
          </a:prstGeom>
        </p:spPr>
      </p:pic>
      <p:pic>
        <p:nvPicPr>
          <p:cNvPr id="14" name="Picture 13">
            <a:extLst>
              <a:ext uri="{FF2B5EF4-FFF2-40B4-BE49-F238E27FC236}">
                <a16:creationId xmlns:a16="http://schemas.microsoft.com/office/drawing/2014/main" id="{356F33F8-CDAD-66B0-44E8-ADFADA4D1EDB}"/>
              </a:ext>
            </a:extLst>
          </p:cNvPr>
          <p:cNvPicPr>
            <a:picLocks noChangeAspect="1"/>
          </p:cNvPicPr>
          <p:nvPr/>
        </p:nvPicPr>
        <p:blipFill>
          <a:blip r:embed="rId10" cstate="print">
            <a:extLst>
              <a:ext uri="{28A0092B-C50C-407E-A947-70E740481C1C}">
                <a14:useLocalDpi xmlns:a14="http://schemas.microsoft.com/office/drawing/2010/main" val="0"/>
              </a:ext>
            </a:extLst>
          </a:blip>
          <a:srcRect l="24994" t="8286" r="23682" b="34393"/>
          <a:stretch>
            <a:fillRect/>
          </a:stretch>
        </p:blipFill>
        <p:spPr>
          <a:xfrm>
            <a:off x="4855561" y="738998"/>
            <a:ext cx="1819454" cy="1524003"/>
          </a:xfrm>
          <a:prstGeom prst="rect">
            <a:avLst/>
          </a:prstGeom>
        </p:spPr>
      </p:pic>
      <p:sp>
        <p:nvSpPr>
          <p:cNvPr id="16" name="TextBox 15">
            <a:extLst>
              <a:ext uri="{FF2B5EF4-FFF2-40B4-BE49-F238E27FC236}">
                <a16:creationId xmlns:a16="http://schemas.microsoft.com/office/drawing/2014/main" id="{375FFEDB-093B-26A5-A70F-6A50606FF865}"/>
              </a:ext>
            </a:extLst>
          </p:cNvPr>
          <p:cNvSpPr txBox="1"/>
          <p:nvPr/>
        </p:nvSpPr>
        <p:spPr>
          <a:xfrm>
            <a:off x="3026831" y="2296163"/>
            <a:ext cx="1594620" cy="646331"/>
          </a:xfrm>
          <a:prstGeom prst="rect">
            <a:avLst/>
          </a:prstGeom>
          <a:noFill/>
        </p:spPr>
        <p:txBody>
          <a:bodyPr wrap="square" rtlCol="0">
            <a:spAutoFit/>
          </a:bodyPr>
          <a:lstStyle/>
          <a:p>
            <a:r>
              <a:rPr lang="en-US" sz="900" dirty="0"/>
              <a:t>2</a:t>
            </a:r>
            <a:r>
              <a:rPr lang="en-US" sz="900" baseline="30000" dirty="0"/>
              <a:t>nd</a:t>
            </a:r>
            <a:r>
              <a:rPr lang="en-US" sz="900" dirty="0"/>
              <a:t> Place: Andy Ynostroza &amp; Captain Debbie Cushman. Missing – Mike Keller &amp; Ann Koenig</a:t>
            </a:r>
          </a:p>
        </p:txBody>
      </p:sp>
      <p:sp>
        <p:nvSpPr>
          <p:cNvPr id="18" name="TextBox 17">
            <a:extLst>
              <a:ext uri="{FF2B5EF4-FFF2-40B4-BE49-F238E27FC236}">
                <a16:creationId xmlns:a16="http://schemas.microsoft.com/office/drawing/2014/main" id="{E16711A6-1736-A9E5-3160-E47C28E0C017}"/>
              </a:ext>
            </a:extLst>
          </p:cNvPr>
          <p:cNvSpPr txBox="1"/>
          <p:nvPr/>
        </p:nvSpPr>
        <p:spPr>
          <a:xfrm>
            <a:off x="4895405" y="2263001"/>
            <a:ext cx="1473505" cy="646331"/>
          </a:xfrm>
          <a:prstGeom prst="rect">
            <a:avLst/>
          </a:prstGeom>
          <a:noFill/>
        </p:spPr>
        <p:txBody>
          <a:bodyPr wrap="square" rtlCol="0">
            <a:spAutoFit/>
          </a:bodyPr>
          <a:lstStyle/>
          <a:p>
            <a:r>
              <a:rPr lang="en-US" sz="900" dirty="0"/>
              <a:t>3</a:t>
            </a:r>
            <a:r>
              <a:rPr lang="en-US" sz="900" baseline="30000" dirty="0"/>
              <a:t>rd</a:t>
            </a:r>
            <a:r>
              <a:rPr lang="en-US" sz="900" dirty="0"/>
              <a:t> Place: Judy </a:t>
            </a:r>
            <a:r>
              <a:rPr lang="en-US" sz="900" dirty="0" err="1"/>
              <a:t>Dianos</a:t>
            </a:r>
            <a:r>
              <a:rPr lang="en-US" sz="900" dirty="0"/>
              <a:t> &amp; Diana Minsky. Missing – John </a:t>
            </a:r>
            <a:r>
              <a:rPr lang="en-US" sz="900" dirty="0" err="1"/>
              <a:t>Dianos</a:t>
            </a:r>
            <a:r>
              <a:rPr lang="en-US" sz="900" dirty="0"/>
              <a:t> &amp; Patty Sarracino</a:t>
            </a:r>
          </a:p>
        </p:txBody>
      </p:sp>
      <p:pic>
        <p:nvPicPr>
          <p:cNvPr id="19" name="Picture 18">
            <a:extLst>
              <a:ext uri="{FF2B5EF4-FFF2-40B4-BE49-F238E27FC236}">
                <a16:creationId xmlns:a16="http://schemas.microsoft.com/office/drawing/2014/main" id="{CC8C794F-585E-329F-A1B5-7D3B49281CCD}"/>
              </a:ext>
            </a:extLst>
          </p:cNvPr>
          <p:cNvPicPr>
            <a:picLocks noChangeAspect="1"/>
          </p:cNvPicPr>
          <p:nvPr/>
        </p:nvPicPr>
        <p:blipFill>
          <a:blip r:embed="rId11" cstate="print">
            <a:extLst>
              <a:ext uri="{28A0092B-C50C-407E-A947-70E740481C1C}">
                <a14:useLocalDpi xmlns:a14="http://schemas.microsoft.com/office/drawing/2010/main" val="0"/>
              </a:ext>
            </a:extLst>
          </a:blip>
          <a:srcRect l="16858" t="18348" r="17291" b="10143"/>
          <a:stretch>
            <a:fillRect/>
          </a:stretch>
        </p:blipFill>
        <p:spPr>
          <a:xfrm rot="5400000">
            <a:off x="1435942" y="3655201"/>
            <a:ext cx="1757386" cy="1431544"/>
          </a:xfrm>
          <a:prstGeom prst="rect">
            <a:avLst/>
          </a:prstGeom>
        </p:spPr>
      </p:pic>
      <p:pic>
        <p:nvPicPr>
          <p:cNvPr id="21" name="Picture 20">
            <a:extLst>
              <a:ext uri="{FF2B5EF4-FFF2-40B4-BE49-F238E27FC236}">
                <a16:creationId xmlns:a16="http://schemas.microsoft.com/office/drawing/2014/main" id="{E5AEDA2D-42D1-A687-65EB-CF860B1F204E}"/>
              </a:ext>
            </a:extLst>
          </p:cNvPr>
          <p:cNvPicPr>
            <a:picLocks noChangeAspect="1"/>
          </p:cNvPicPr>
          <p:nvPr/>
        </p:nvPicPr>
        <p:blipFill>
          <a:blip r:embed="rId12" cstate="print">
            <a:extLst>
              <a:ext uri="{28A0092B-C50C-407E-A947-70E740481C1C}">
                <a14:useLocalDpi xmlns:a14="http://schemas.microsoft.com/office/drawing/2010/main" val="0"/>
              </a:ext>
            </a:extLst>
          </a:blip>
          <a:srcRect l="5605" t="15282" r="8270"/>
          <a:stretch>
            <a:fillRect/>
          </a:stretch>
        </p:blipFill>
        <p:spPr>
          <a:xfrm>
            <a:off x="4244462" y="5327481"/>
            <a:ext cx="2424369" cy="1788275"/>
          </a:xfrm>
          <a:prstGeom prst="rect">
            <a:avLst/>
          </a:prstGeom>
        </p:spPr>
      </p:pic>
      <p:pic>
        <p:nvPicPr>
          <p:cNvPr id="23" name="Picture 22">
            <a:extLst>
              <a:ext uri="{FF2B5EF4-FFF2-40B4-BE49-F238E27FC236}">
                <a16:creationId xmlns:a16="http://schemas.microsoft.com/office/drawing/2014/main" id="{63C7FFA5-092D-3AD5-B5F5-D015862559F2}"/>
              </a:ext>
            </a:extLst>
          </p:cNvPr>
          <p:cNvPicPr>
            <a:picLocks noChangeAspect="1"/>
          </p:cNvPicPr>
          <p:nvPr/>
        </p:nvPicPr>
        <p:blipFill>
          <a:blip r:embed="rId13" cstate="print">
            <a:extLst>
              <a:ext uri="{28A0092B-C50C-407E-A947-70E740481C1C}">
                <a14:useLocalDpi xmlns:a14="http://schemas.microsoft.com/office/drawing/2010/main" val="0"/>
              </a:ext>
            </a:extLst>
          </a:blip>
          <a:srcRect l="3607" b="10497"/>
          <a:stretch>
            <a:fillRect/>
          </a:stretch>
        </p:blipFill>
        <p:spPr>
          <a:xfrm>
            <a:off x="178707" y="5327481"/>
            <a:ext cx="2523556" cy="1757386"/>
          </a:xfrm>
          <a:prstGeom prst="rect">
            <a:avLst/>
          </a:prstGeom>
        </p:spPr>
      </p:pic>
    </p:spTree>
    <p:extLst>
      <p:ext uri="{BB962C8B-B14F-4D97-AF65-F5344CB8AC3E}">
        <p14:creationId xmlns:p14="http://schemas.microsoft.com/office/powerpoint/2010/main" val="1990919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A8D357-ACBB-4732-7375-51E351D3495D}"/>
              </a:ext>
            </a:extLst>
          </p:cNvPr>
          <p:cNvSpPr txBox="1"/>
          <p:nvPr/>
        </p:nvSpPr>
        <p:spPr>
          <a:xfrm>
            <a:off x="590800" y="8836223"/>
            <a:ext cx="226344" cy="307777"/>
          </a:xfrm>
          <a:prstGeom prst="rect">
            <a:avLst/>
          </a:prstGeom>
          <a:noFill/>
        </p:spPr>
        <p:txBody>
          <a:bodyPr wrap="none" rtlCol="0">
            <a:spAutoFit/>
          </a:bodyPr>
          <a:lstStyle/>
          <a:p>
            <a:r>
              <a:rPr lang="en-US" sz="1400" b="1" dirty="0">
                <a:solidFill>
                  <a:srgbClr val="C00000"/>
                </a:solidFill>
                <a:latin typeface="Arial Narrow" panose="020B0606020202030204" pitchFamily="34" charset="0"/>
              </a:rPr>
              <a:t> </a:t>
            </a:r>
          </a:p>
        </p:txBody>
      </p:sp>
      <p:sp>
        <p:nvSpPr>
          <p:cNvPr id="3" name="TextBox 2">
            <a:extLst>
              <a:ext uri="{FF2B5EF4-FFF2-40B4-BE49-F238E27FC236}">
                <a16:creationId xmlns:a16="http://schemas.microsoft.com/office/drawing/2014/main" id="{3400B240-AEA7-FC99-55C6-3F78DA1E0C0F}"/>
              </a:ext>
            </a:extLst>
          </p:cNvPr>
          <p:cNvSpPr txBox="1"/>
          <p:nvPr/>
        </p:nvSpPr>
        <p:spPr>
          <a:xfrm>
            <a:off x="228600" y="295088"/>
            <a:ext cx="6446551" cy="461665"/>
          </a:xfrm>
          <a:prstGeom prst="rect">
            <a:avLst/>
          </a:prstGeom>
          <a:solidFill>
            <a:srgbClr val="FF0000"/>
          </a:solidFill>
          <a:ln w="38100">
            <a:solidFill>
              <a:schemeClr val="accent3">
                <a:lumMod val="50000"/>
              </a:schemeClr>
            </a:solidFill>
          </a:ln>
        </p:spPr>
        <p:txBody>
          <a:bodyPr wrap="square" rtlCol="0">
            <a:spAutoFit/>
          </a:bodyPr>
          <a:lstStyle/>
          <a:p>
            <a:pPr algn="ctr"/>
            <a:r>
              <a:rPr lang="en-US" sz="2400" b="1" dirty="0"/>
              <a:t>CRAB FEED FUNDRAISER</a:t>
            </a:r>
          </a:p>
        </p:txBody>
      </p:sp>
      <p:sp>
        <p:nvSpPr>
          <p:cNvPr id="8" name="TextBox 7">
            <a:extLst>
              <a:ext uri="{FF2B5EF4-FFF2-40B4-BE49-F238E27FC236}">
                <a16:creationId xmlns:a16="http://schemas.microsoft.com/office/drawing/2014/main" id="{FCD8A068-98FD-F423-FA15-4DC394407BDD}"/>
              </a:ext>
            </a:extLst>
          </p:cNvPr>
          <p:cNvSpPr txBox="1"/>
          <p:nvPr/>
        </p:nvSpPr>
        <p:spPr>
          <a:xfrm>
            <a:off x="2511590" y="2777225"/>
            <a:ext cx="1600202" cy="1061829"/>
          </a:xfrm>
          <a:prstGeom prst="rect">
            <a:avLst/>
          </a:prstGeom>
          <a:noFill/>
        </p:spPr>
        <p:txBody>
          <a:bodyPr wrap="square" rtlCol="0">
            <a:spAutoFit/>
          </a:bodyPr>
          <a:lstStyle/>
          <a:p>
            <a:pPr algn="ctr"/>
            <a:r>
              <a:rPr lang="en-US" sz="900" dirty="0"/>
              <a:t>Robert Lasher, Coordinator of the Crab Feed Fundraiser, acknowledges the many club volunteers and the South San Francisco High School Italian Class students who did the serving for the event. </a:t>
            </a:r>
          </a:p>
        </p:txBody>
      </p:sp>
      <p:pic>
        <p:nvPicPr>
          <p:cNvPr id="10" name="Picture 9">
            <a:extLst>
              <a:ext uri="{FF2B5EF4-FFF2-40B4-BE49-F238E27FC236}">
                <a16:creationId xmlns:a16="http://schemas.microsoft.com/office/drawing/2014/main" id="{D97ED062-D83D-9DA0-D622-F4CC6442C5F3}"/>
              </a:ext>
            </a:extLst>
          </p:cNvPr>
          <p:cNvPicPr>
            <a:picLocks noChangeAspect="1"/>
          </p:cNvPicPr>
          <p:nvPr/>
        </p:nvPicPr>
        <p:blipFill>
          <a:blip r:embed="rId2" cstate="print">
            <a:extLst>
              <a:ext uri="{28A0092B-C50C-407E-A947-70E740481C1C}">
                <a14:useLocalDpi xmlns:a14="http://schemas.microsoft.com/office/drawing/2010/main" val="0"/>
              </a:ext>
            </a:extLst>
          </a:blip>
          <a:srcRect l="10301" t="4794" r="7290" b="5132"/>
          <a:stretch>
            <a:fillRect/>
          </a:stretch>
        </p:blipFill>
        <p:spPr>
          <a:xfrm rot="5400000">
            <a:off x="2335667" y="1001100"/>
            <a:ext cx="1952048" cy="1600201"/>
          </a:xfrm>
          <a:prstGeom prst="rect">
            <a:avLst/>
          </a:prstGeom>
        </p:spPr>
      </p:pic>
      <p:pic>
        <p:nvPicPr>
          <p:cNvPr id="16" name="Picture 15">
            <a:extLst>
              <a:ext uri="{FF2B5EF4-FFF2-40B4-BE49-F238E27FC236}">
                <a16:creationId xmlns:a16="http://schemas.microsoft.com/office/drawing/2014/main" id="{94568063-0AB6-7C5C-B597-B3C407C8B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3236" y="1203775"/>
            <a:ext cx="3025122" cy="2267921"/>
          </a:xfrm>
          <a:prstGeom prst="rect">
            <a:avLst/>
          </a:prstGeom>
        </p:spPr>
      </p:pic>
      <p:pic>
        <p:nvPicPr>
          <p:cNvPr id="18" name="Picture 17">
            <a:extLst>
              <a:ext uri="{FF2B5EF4-FFF2-40B4-BE49-F238E27FC236}">
                <a16:creationId xmlns:a16="http://schemas.microsoft.com/office/drawing/2014/main" id="{4AAD8A73-F79F-3472-F81D-A4F57ECCD71C}"/>
              </a:ext>
            </a:extLst>
          </p:cNvPr>
          <p:cNvPicPr>
            <a:picLocks noChangeAspect="1"/>
          </p:cNvPicPr>
          <p:nvPr/>
        </p:nvPicPr>
        <p:blipFill>
          <a:blip r:embed="rId4" cstate="print">
            <a:extLst>
              <a:ext uri="{28A0092B-C50C-407E-A947-70E740481C1C}">
                <a14:useLocalDpi xmlns:a14="http://schemas.microsoft.com/office/drawing/2010/main" val="0"/>
              </a:ext>
            </a:extLst>
          </a:blip>
          <a:srcRect l="4824" t="17011" r="5008" b="2590"/>
          <a:stretch>
            <a:fillRect/>
          </a:stretch>
        </p:blipFill>
        <p:spPr>
          <a:xfrm>
            <a:off x="4140096" y="825175"/>
            <a:ext cx="2535056" cy="3013879"/>
          </a:xfrm>
          <a:prstGeom prst="rect">
            <a:avLst/>
          </a:prstGeom>
        </p:spPr>
      </p:pic>
      <p:pic>
        <p:nvPicPr>
          <p:cNvPr id="21" name="Picture 20">
            <a:extLst>
              <a:ext uri="{FF2B5EF4-FFF2-40B4-BE49-F238E27FC236}">
                <a16:creationId xmlns:a16="http://schemas.microsoft.com/office/drawing/2014/main" id="{DC5548FC-B7B7-6CA4-6692-215219788C69}"/>
              </a:ext>
            </a:extLst>
          </p:cNvPr>
          <p:cNvPicPr>
            <a:picLocks noChangeAspect="1"/>
          </p:cNvPicPr>
          <p:nvPr/>
        </p:nvPicPr>
        <p:blipFill>
          <a:blip r:embed="rId5" cstate="print">
            <a:extLst>
              <a:ext uri="{28A0092B-C50C-407E-A947-70E740481C1C}">
                <a14:useLocalDpi xmlns:a14="http://schemas.microsoft.com/office/drawing/2010/main" val="0"/>
              </a:ext>
            </a:extLst>
          </a:blip>
          <a:srcRect l="14176" t="10926"/>
          <a:stretch>
            <a:fillRect/>
          </a:stretch>
        </p:blipFill>
        <p:spPr>
          <a:xfrm>
            <a:off x="4583602" y="3907476"/>
            <a:ext cx="2091549" cy="1628065"/>
          </a:xfrm>
          <a:prstGeom prst="rect">
            <a:avLst/>
          </a:prstGeom>
        </p:spPr>
      </p:pic>
      <p:pic>
        <p:nvPicPr>
          <p:cNvPr id="24" name="Picture 23">
            <a:extLst>
              <a:ext uri="{FF2B5EF4-FFF2-40B4-BE49-F238E27FC236}">
                <a16:creationId xmlns:a16="http://schemas.microsoft.com/office/drawing/2014/main" id="{3092EBA7-EB2A-0B95-0EEF-1D4E59A70F84}"/>
              </a:ext>
            </a:extLst>
          </p:cNvPr>
          <p:cNvPicPr>
            <a:picLocks noChangeAspect="1"/>
          </p:cNvPicPr>
          <p:nvPr/>
        </p:nvPicPr>
        <p:blipFill>
          <a:blip r:embed="rId6" cstate="print">
            <a:extLst>
              <a:ext uri="{28A0092B-C50C-407E-A947-70E740481C1C}">
                <a14:useLocalDpi xmlns:a14="http://schemas.microsoft.com/office/drawing/2010/main" val="0"/>
              </a:ext>
            </a:extLst>
          </a:blip>
          <a:srcRect r="10926"/>
          <a:stretch>
            <a:fillRect/>
          </a:stretch>
        </p:blipFill>
        <p:spPr>
          <a:xfrm rot="5400000">
            <a:off x="3017583" y="4036226"/>
            <a:ext cx="1628064" cy="1370565"/>
          </a:xfrm>
          <a:prstGeom prst="rect">
            <a:avLst/>
          </a:prstGeom>
        </p:spPr>
      </p:pic>
      <p:pic>
        <p:nvPicPr>
          <p:cNvPr id="4" name="Picture 3">
            <a:extLst>
              <a:ext uri="{FF2B5EF4-FFF2-40B4-BE49-F238E27FC236}">
                <a16:creationId xmlns:a16="http://schemas.microsoft.com/office/drawing/2014/main" id="{575F1347-ACA3-8EF5-56DE-275BD01C1769}"/>
              </a:ext>
            </a:extLst>
          </p:cNvPr>
          <p:cNvPicPr>
            <a:picLocks noChangeAspect="1"/>
          </p:cNvPicPr>
          <p:nvPr/>
        </p:nvPicPr>
        <p:blipFill>
          <a:blip r:embed="rId7" cstate="print">
            <a:extLst>
              <a:ext uri="{28A0092B-C50C-407E-A947-70E740481C1C}">
                <a14:useLocalDpi xmlns:a14="http://schemas.microsoft.com/office/drawing/2010/main" val="0"/>
              </a:ext>
            </a:extLst>
          </a:blip>
          <a:srcRect r="11728"/>
          <a:stretch>
            <a:fillRect/>
          </a:stretch>
        </p:blipFill>
        <p:spPr>
          <a:xfrm rot="5400000">
            <a:off x="92431" y="4023204"/>
            <a:ext cx="1635270" cy="1389404"/>
          </a:xfrm>
          <a:prstGeom prst="rect">
            <a:avLst/>
          </a:prstGeom>
        </p:spPr>
      </p:pic>
      <p:pic>
        <p:nvPicPr>
          <p:cNvPr id="7" name="Picture 6">
            <a:extLst>
              <a:ext uri="{FF2B5EF4-FFF2-40B4-BE49-F238E27FC236}">
                <a16:creationId xmlns:a16="http://schemas.microsoft.com/office/drawing/2014/main" id="{4DE08D76-05EF-F6D3-6E14-C2D947D0D49A}"/>
              </a:ext>
            </a:extLst>
          </p:cNvPr>
          <p:cNvPicPr>
            <a:picLocks noChangeAspect="1"/>
          </p:cNvPicPr>
          <p:nvPr/>
        </p:nvPicPr>
        <p:blipFill>
          <a:blip r:embed="rId8" cstate="print">
            <a:extLst>
              <a:ext uri="{28A0092B-C50C-407E-A947-70E740481C1C}">
                <a14:useLocalDpi xmlns:a14="http://schemas.microsoft.com/office/drawing/2010/main" val="0"/>
              </a:ext>
            </a:extLst>
          </a:blip>
          <a:srcRect l="8596" r="4077"/>
          <a:stretch>
            <a:fillRect/>
          </a:stretch>
        </p:blipFill>
        <p:spPr>
          <a:xfrm rot="5400000">
            <a:off x="1566361" y="4022276"/>
            <a:ext cx="1628066" cy="1398467"/>
          </a:xfrm>
          <a:prstGeom prst="rect">
            <a:avLst/>
          </a:prstGeom>
        </p:spPr>
      </p:pic>
      <p:pic>
        <p:nvPicPr>
          <p:cNvPr id="11" name="Picture 10">
            <a:extLst>
              <a:ext uri="{FF2B5EF4-FFF2-40B4-BE49-F238E27FC236}">
                <a16:creationId xmlns:a16="http://schemas.microsoft.com/office/drawing/2014/main" id="{7CF1958F-B0C2-B631-EC5F-8BE52E7243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6227" y="5583966"/>
            <a:ext cx="2179003" cy="1633426"/>
          </a:xfrm>
          <a:prstGeom prst="rect">
            <a:avLst/>
          </a:prstGeom>
        </p:spPr>
      </p:pic>
      <p:pic>
        <p:nvPicPr>
          <p:cNvPr id="15" name="Picture 14">
            <a:extLst>
              <a:ext uri="{FF2B5EF4-FFF2-40B4-BE49-F238E27FC236}">
                <a16:creationId xmlns:a16="http://schemas.microsoft.com/office/drawing/2014/main" id="{DDA61FB0-3D84-454A-B98C-C022F67A0C9E}"/>
              </a:ext>
            </a:extLst>
          </p:cNvPr>
          <p:cNvPicPr>
            <a:picLocks noChangeAspect="1"/>
          </p:cNvPicPr>
          <p:nvPr/>
        </p:nvPicPr>
        <p:blipFill>
          <a:blip r:embed="rId10" cstate="print">
            <a:extLst>
              <a:ext uri="{28A0092B-C50C-407E-A947-70E740481C1C}">
                <a14:useLocalDpi xmlns:a14="http://schemas.microsoft.com/office/drawing/2010/main" val="0"/>
              </a:ext>
            </a:extLst>
          </a:blip>
          <a:srcRect l="24061" r="8678"/>
          <a:stretch>
            <a:fillRect/>
          </a:stretch>
        </p:blipFill>
        <p:spPr>
          <a:xfrm rot="5400000">
            <a:off x="305437" y="5491502"/>
            <a:ext cx="1631876" cy="1819903"/>
          </a:xfrm>
          <a:prstGeom prst="rect">
            <a:avLst/>
          </a:prstGeom>
        </p:spPr>
      </p:pic>
      <p:pic>
        <p:nvPicPr>
          <p:cNvPr id="19" name="Picture 18">
            <a:extLst>
              <a:ext uri="{FF2B5EF4-FFF2-40B4-BE49-F238E27FC236}">
                <a16:creationId xmlns:a16="http://schemas.microsoft.com/office/drawing/2014/main" id="{7FA3BF96-30BB-F7BA-98B3-51A2BB76019F}"/>
              </a:ext>
            </a:extLst>
          </p:cNvPr>
          <p:cNvPicPr>
            <a:picLocks noChangeAspect="1"/>
          </p:cNvPicPr>
          <p:nvPr/>
        </p:nvPicPr>
        <p:blipFill>
          <a:blip r:embed="rId11" cstate="print">
            <a:extLst>
              <a:ext uri="{28A0092B-C50C-407E-A947-70E740481C1C}">
                <a14:useLocalDpi xmlns:a14="http://schemas.microsoft.com/office/drawing/2010/main" val="0"/>
              </a:ext>
            </a:extLst>
          </a:blip>
          <a:srcRect l="24725" t="9009" r="1654" b="23131"/>
          <a:stretch>
            <a:fillRect/>
          </a:stretch>
        </p:blipFill>
        <p:spPr>
          <a:xfrm>
            <a:off x="4301081" y="5586647"/>
            <a:ext cx="2355021" cy="1628064"/>
          </a:xfrm>
          <a:prstGeom prst="rect">
            <a:avLst/>
          </a:prstGeom>
        </p:spPr>
      </p:pic>
      <p:pic>
        <p:nvPicPr>
          <p:cNvPr id="23" name="Picture 22">
            <a:extLst>
              <a:ext uri="{FF2B5EF4-FFF2-40B4-BE49-F238E27FC236}">
                <a16:creationId xmlns:a16="http://schemas.microsoft.com/office/drawing/2014/main" id="{F3EE7A75-2A35-B707-A252-EAD9F11F90B3}"/>
              </a:ext>
            </a:extLst>
          </p:cNvPr>
          <p:cNvPicPr>
            <a:picLocks noChangeAspect="1"/>
          </p:cNvPicPr>
          <p:nvPr/>
        </p:nvPicPr>
        <p:blipFill>
          <a:blip r:embed="rId12" cstate="print">
            <a:extLst>
              <a:ext uri="{28A0092B-C50C-407E-A947-70E740481C1C}">
                <a14:useLocalDpi xmlns:a14="http://schemas.microsoft.com/office/drawing/2010/main" val="0"/>
              </a:ext>
            </a:extLst>
          </a:blip>
          <a:srcRect l="11018" r="25744"/>
          <a:stretch>
            <a:fillRect/>
          </a:stretch>
        </p:blipFill>
        <p:spPr>
          <a:xfrm rot="5400000">
            <a:off x="4876117" y="7113897"/>
            <a:ext cx="1628063" cy="1931903"/>
          </a:xfrm>
          <a:prstGeom prst="rect">
            <a:avLst/>
          </a:prstGeom>
        </p:spPr>
      </p:pic>
      <p:pic>
        <p:nvPicPr>
          <p:cNvPr id="26" name="Picture 25">
            <a:extLst>
              <a:ext uri="{FF2B5EF4-FFF2-40B4-BE49-F238E27FC236}">
                <a16:creationId xmlns:a16="http://schemas.microsoft.com/office/drawing/2014/main" id="{39A74DEE-D00C-1596-BF03-CA17D47BDDB5}"/>
              </a:ext>
            </a:extLst>
          </p:cNvPr>
          <p:cNvPicPr>
            <a:picLocks noChangeAspect="1"/>
          </p:cNvPicPr>
          <p:nvPr/>
        </p:nvPicPr>
        <p:blipFill>
          <a:blip r:embed="rId13" cstate="print">
            <a:extLst>
              <a:ext uri="{28A0092B-C50C-407E-A947-70E740481C1C}">
                <a14:useLocalDpi xmlns:a14="http://schemas.microsoft.com/office/drawing/2010/main" val="0"/>
              </a:ext>
            </a:extLst>
          </a:blip>
          <a:srcRect t="37036" b="14429"/>
          <a:stretch>
            <a:fillRect/>
          </a:stretch>
        </p:blipFill>
        <p:spPr>
          <a:xfrm>
            <a:off x="211423" y="7265815"/>
            <a:ext cx="4474106" cy="1628064"/>
          </a:xfrm>
          <a:prstGeom prst="rect">
            <a:avLst/>
          </a:prstGeom>
        </p:spPr>
      </p:pic>
    </p:spTree>
    <p:extLst>
      <p:ext uri="{BB962C8B-B14F-4D97-AF65-F5344CB8AC3E}">
        <p14:creationId xmlns:p14="http://schemas.microsoft.com/office/powerpoint/2010/main" val="52877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61AAC82-C23F-0F1E-4BCD-4AFCB3C10996}"/>
              </a:ext>
            </a:extLst>
          </p:cNvPr>
          <p:cNvSpPr txBox="1"/>
          <p:nvPr/>
        </p:nvSpPr>
        <p:spPr>
          <a:xfrm>
            <a:off x="236624" y="348257"/>
            <a:ext cx="6479274" cy="461665"/>
          </a:xfrm>
          <a:prstGeom prst="rect">
            <a:avLst/>
          </a:prstGeom>
          <a:solidFill>
            <a:srgbClr val="FF0000"/>
          </a:solidFill>
          <a:ln w="57150">
            <a:solidFill>
              <a:srgbClr val="008000"/>
            </a:solidFill>
          </a:ln>
        </p:spPr>
        <p:txBody>
          <a:bodyPr wrap="square" rtlCol="0">
            <a:spAutoFit/>
          </a:bodyPr>
          <a:lstStyle/>
          <a:p>
            <a:pPr algn="ctr"/>
            <a:r>
              <a:rPr lang="en-US" sz="2400" b="1" dirty="0"/>
              <a:t>CRAB FEED FUNDRAISER</a:t>
            </a:r>
          </a:p>
        </p:txBody>
      </p:sp>
      <p:pic>
        <p:nvPicPr>
          <p:cNvPr id="6" name="Picture 5">
            <a:extLst>
              <a:ext uri="{FF2B5EF4-FFF2-40B4-BE49-F238E27FC236}">
                <a16:creationId xmlns:a16="http://schemas.microsoft.com/office/drawing/2014/main" id="{6397BB7A-5948-D05F-C751-08A435FD1B75}"/>
              </a:ext>
            </a:extLst>
          </p:cNvPr>
          <p:cNvPicPr>
            <a:picLocks noChangeAspect="1"/>
          </p:cNvPicPr>
          <p:nvPr/>
        </p:nvPicPr>
        <p:blipFill>
          <a:blip r:embed="rId2" cstate="print">
            <a:extLst>
              <a:ext uri="{28A0092B-C50C-407E-A947-70E740481C1C}">
                <a14:useLocalDpi xmlns:a14="http://schemas.microsoft.com/office/drawing/2010/main" val="0"/>
              </a:ext>
            </a:extLst>
          </a:blip>
          <a:srcRect l="1612" t="4933" b="9172"/>
          <a:stretch>
            <a:fillRect/>
          </a:stretch>
        </p:blipFill>
        <p:spPr>
          <a:xfrm>
            <a:off x="236055" y="909414"/>
            <a:ext cx="3240206" cy="2121582"/>
          </a:xfrm>
          <a:prstGeom prst="rect">
            <a:avLst/>
          </a:prstGeom>
        </p:spPr>
      </p:pic>
      <p:pic>
        <p:nvPicPr>
          <p:cNvPr id="13" name="Picture 12">
            <a:extLst>
              <a:ext uri="{FF2B5EF4-FFF2-40B4-BE49-F238E27FC236}">
                <a16:creationId xmlns:a16="http://schemas.microsoft.com/office/drawing/2014/main" id="{6269666E-B3DC-80EF-26C9-CC458726672C}"/>
              </a:ext>
            </a:extLst>
          </p:cNvPr>
          <p:cNvPicPr>
            <a:picLocks noChangeAspect="1"/>
          </p:cNvPicPr>
          <p:nvPr/>
        </p:nvPicPr>
        <p:blipFill>
          <a:blip r:embed="rId3" cstate="print">
            <a:extLst>
              <a:ext uri="{28A0092B-C50C-407E-A947-70E740481C1C}">
                <a14:useLocalDpi xmlns:a14="http://schemas.microsoft.com/office/drawing/2010/main" val="0"/>
              </a:ext>
            </a:extLst>
          </a:blip>
          <a:srcRect b="11435"/>
          <a:stretch>
            <a:fillRect/>
          </a:stretch>
        </p:blipFill>
        <p:spPr>
          <a:xfrm>
            <a:off x="3522472" y="909414"/>
            <a:ext cx="3193425" cy="2121582"/>
          </a:xfrm>
          <a:prstGeom prst="rect">
            <a:avLst/>
          </a:prstGeom>
        </p:spPr>
      </p:pic>
      <p:pic>
        <p:nvPicPr>
          <p:cNvPr id="16" name="Picture 15">
            <a:extLst>
              <a:ext uri="{FF2B5EF4-FFF2-40B4-BE49-F238E27FC236}">
                <a16:creationId xmlns:a16="http://schemas.microsoft.com/office/drawing/2014/main" id="{5003590B-F738-A205-F0BE-9633959AA24F}"/>
              </a:ext>
            </a:extLst>
          </p:cNvPr>
          <p:cNvPicPr>
            <a:picLocks noChangeAspect="1"/>
          </p:cNvPicPr>
          <p:nvPr/>
        </p:nvPicPr>
        <p:blipFill>
          <a:blip r:embed="rId4" cstate="print">
            <a:extLst>
              <a:ext uri="{28A0092B-C50C-407E-A947-70E740481C1C}">
                <a14:useLocalDpi xmlns:a14="http://schemas.microsoft.com/office/drawing/2010/main" val="0"/>
              </a:ext>
            </a:extLst>
          </a:blip>
          <a:srcRect l="9998" r="8008" b="8910"/>
          <a:stretch>
            <a:fillRect/>
          </a:stretch>
        </p:blipFill>
        <p:spPr>
          <a:xfrm>
            <a:off x="236055" y="3082862"/>
            <a:ext cx="2438400" cy="2032063"/>
          </a:xfrm>
          <a:prstGeom prst="rect">
            <a:avLst/>
          </a:prstGeom>
        </p:spPr>
      </p:pic>
      <p:pic>
        <p:nvPicPr>
          <p:cNvPr id="18" name="Picture 17">
            <a:extLst>
              <a:ext uri="{FF2B5EF4-FFF2-40B4-BE49-F238E27FC236}">
                <a16:creationId xmlns:a16="http://schemas.microsoft.com/office/drawing/2014/main" id="{97B2582C-8E1E-0A07-845D-CF45CD818DB2}"/>
              </a:ext>
            </a:extLst>
          </p:cNvPr>
          <p:cNvPicPr>
            <a:picLocks noChangeAspect="1"/>
          </p:cNvPicPr>
          <p:nvPr/>
        </p:nvPicPr>
        <p:blipFill>
          <a:blip r:embed="rId5" cstate="print">
            <a:extLst>
              <a:ext uri="{28A0092B-C50C-407E-A947-70E740481C1C}">
                <a14:useLocalDpi xmlns:a14="http://schemas.microsoft.com/office/drawing/2010/main" val="0"/>
              </a:ext>
            </a:extLst>
          </a:blip>
          <a:srcRect l="4847" r="3160" b="8910"/>
          <a:stretch>
            <a:fillRect/>
          </a:stretch>
        </p:blipFill>
        <p:spPr>
          <a:xfrm>
            <a:off x="3980152" y="3082862"/>
            <a:ext cx="2735745" cy="2032063"/>
          </a:xfrm>
          <a:prstGeom prst="rect">
            <a:avLst/>
          </a:prstGeom>
        </p:spPr>
      </p:pic>
      <p:pic>
        <p:nvPicPr>
          <p:cNvPr id="20" name="Picture 19">
            <a:extLst>
              <a:ext uri="{FF2B5EF4-FFF2-40B4-BE49-F238E27FC236}">
                <a16:creationId xmlns:a16="http://schemas.microsoft.com/office/drawing/2014/main" id="{C1D1EBC9-6138-3EC0-CB95-84245B90F272}"/>
              </a:ext>
            </a:extLst>
          </p:cNvPr>
          <p:cNvPicPr>
            <a:picLocks noChangeAspect="1"/>
          </p:cNvPicPr>
          <p:nvPr/>
        </p:nvPicPr>
        <p:blipFill>
          <a:blip r:embed="rId6" cstate="print">
            <a:extLst>
              <a:ext uri="{28A0092B-C50C-407E-A947-70E740481C1C}">
                <a14:useLocalDpi xmlns:a14="http://schemas.microsoft.com/office/drawing/2010/main" val="0"/>
              </a:ext>
            </a:extLst>
          </a:blip>
          <a:srcRect l="13991" t="6728" r="16057" b="-1"/>
          <a:stretch>
            <a:fillRect/>
          </a:stretch>
        </p:blipFill>
        <p:spPr>
          <a:xfrm>
            <a:off x="2755803" y="3082862"/>
            <a:ext cx="1143001" cy="2032063"/>
          </a:xfrm>
          <a:prstGeom prst="rect">
            <a:avLst/>
          </a:prstGeom>
        </p:spPr>
      </p:pic>
      <p:pic>
        <p:nvPicPr>
          <p:cNvPr id="22" name="Picture 21">
            <a:extLst>
              <a:ext uri="{FF2B5EF4-FFF2-40B4-BE49-F238E27FC236}">
                <a16:creationId xmlns:a16="http://schemas.microsoft.com/office/drawing/2014/main" id="{0CF709F6-7E58-A21A-20C2-A3E120B16E9F}"/>
              </a:ext>
            </a:extLst>
          </p:cNvPr>
          <p:cNvPicPr>
            <a:picLocks noChangeAspect="1"/>
          </p:cNvPicPr>
          <p:nvPr/>
        </p:nvPicPr>
        <p:blipFill>
          <a:blip r:embed="rId7" cstate="print">
            <a:extLst>
              <a:ext uri="{28A0092B-C50C-407E-A947-70E740481C1C}">
                <a14:useLocalDpi xmlns:a14="http://schemas.microsoft.com/office/drawing/2010/main" val="0"/>
              </a:ext>
            </a:extLst>
          </a:blip>
          <a:srcRect t="19038"/>
          <a:stretch>
            <a:fillRect/>
          </a:stretch>
        </p:blipFill>
        <p:spPr>
          <a:xfrm>
            <a:off x="237621" y="7064678"/>
            <a:ext cx="3048000" cy="1851154"/>
          </a:xfrm>
          <a:prstGeom prst="rect">
            <a:avLst/>
          </a:prstGeom>
        </p:spPr>
      </p:pic>
      <p:pic>
        <p:nvPicPr>
          <p:cNvPr id="24" name="Picture 23">
            <a:extLst>
              <a:ext uri="{FF2B5EF4-FFF2-40B4-BE49-F238E27FC236}">
                <a16:creationId xmlns:a16="http://schemas.microsoft.com/office/drawing/2014/main" id="{76192783-421B-0F3F-D5B9-FC0DC06389E4}"/>
              </a:ext>
            </a:extLst>
          </p:cNvPr>
          <p:cNvPicPr>
            <a:picLocks noChangeAspect="1"/>
          </p:cNvPicPr>
          <p:nvPr/>
        </p:nvPicPr>
        <p:blipFill>
          <a:blip r:embed="rId8" cstate="print">
            <a:extLst>
              <a:ext uri="{28A0092B-C50C-407E-A947-70E740481C1C}">
                <a14:useLocalDpi xmlns:a14="http://schemas.microsoft.com/office/drawing/2010/main" val="0"/>
              </a:ext>
            </a:extLst>
          </a:blip>
          <a:srcRect t="20663" b="5782"/>
          <a:stretch>
            <a:fillRect/>
          </a:stretch>
        </p:blipFill>
        <p:spPr>
          <a:xfrm>
            <a:off x="3366969" y="5166790"/>
            <a:ext cx="3345053" cy="1846022"/>
          </a:xfrm>
          <a:prstGeom prst="rect">
            <a:avLst/>
          </a:prstGeom>
        </p:spPr>
      </p:pic>
      <p:pic>
        <p:nvPicPr>
          <p:cNvPr id="26" name="Picture 25">
            <a:extLst>
              <a:ext uri="{FF2B5EF4-FFF2-40B4-BE49-F238E27FC236}">
                <a16:creationId xmlns:a16="http://schemas.microsoft.com/office/drawing/2014/main" id="{320F467F-D02E-1F28-3BD4-4587DE9F60EA}"/>
              </a:ext>
            </a:extLst>
          </p:cNvPr>
          <p:cNvPicPr>
            <a:picLocks noChangeAspect="1"/>
          </p:cNvPicPr>
          <p:nvPr/>
        </p:nvPicPr>
        <p:blipFill>
          <a:blip r:embed="rId9" cstate="print">
            <a:extLst>
              <a:ext uri="{28A0092B-C50C-407E-A947-70E740481C1C}">
                <a14:useLocalDpi xmlns:a14="http://schemas.microsoft.com/office/drawing/2010/main" val="0"/>
              </a:ext>
            </a:extLst>
          </a:blip>
          <a:srcRect t="19262"/>
          <a:stretch>
            <a:fillRect/>
          </a:stretch>
        </p:blipFill>
        <p:spPr>
          <a:xfrm>
            <a:off x="237619" y="5166791"/>
            <a:ext cx="3048002" cy="1846021"/>
          </a:xfrm>
          <a:prstGeom prst="rect">
            <a:avLst/>
          </a:prstGeom>
        </p:spPr>
      </p:pic>
      <p:pic>
        <p:nvPicPr>
          <p:cNvPr id="28" name="Picture 27">
            <a:extLst>
              <a:ext uri="{FF2B5EF4-FFF2-40B4-BE49-F238E27FC236}">
                <a16:creationId xmlns:a16="http://schemas.microsoft.com/office/drawing/2014/main" id="{F4330835-8BED-9E4C-87AD-99844CD54B11}"/>
              </a:ext>
            </a:extLst>
          </p:cNvPr>
          <p:cNvPicPr>
            <a:picLocks noChangeAspect="1"/>
          </p:cNvPicPr>
          <p:nvPr/>
        </p:nvPicPr>
        <p:blipFill>
          <a:blip r:embed="rId10" cstate="print">
            <a:extLst>
              <a:ext uri="{28A0092B-C50C-407E-A947-70E740481C1C}">
                <a14:useLocalDpi xmlns:a14="http://schemas.microsoft.com/office/drawing/2010/main" val="0"/>
              </a:ext>
            </a:extLst>
          </a:blip>
          <a:srcRect t="19534" b="6896"/>
          <a:stretch>
            <a:fillRect/>
          </a:stretch>
        </p:blipFill>
        <p:spPr>
          <a:xfrm>
            <a:off x="3366968" y="7064676"/>
            <a:ext cx="3345053" cy="1846023"/>
          </a:xfrm>
          <a:prstGeom prst="rect">
            <a:avLst/>
          </a:prstGeom>
        </p:spPr>
      </p:pic>
    </p:spTree>
    <p:extLst>
      <p:ext uri="{BB962C8B-B14F-4D97-AF65-F5344CB8AC3E}">
        <p14:creationId xmlns:p14="http://schemas.microsoft.com/office/powerpoint/2010/main" val="1948154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BBC2E4-507B-26FD-BF53-97FBE712C4AD}"/>
              </a:ext>
            </a:extLst>
          </p:cNvPr>
          <p:cNvSpPr txBox="1"/>
          <p:nvPr/>
        </p:nvSpPr>
        <p:spPr>
          <a:xfrm>
            <a:off x="228600" y="292463"/>
            <a:ext cx="6477000" cy="461665"/>
          </a:xfrm>
          <a:prstGeom prst="rect">
            <a:avLst/>
          </a:prstGeom>
          <a:solidFill>
            <a:srgbClr val="FF0000"/>
          </a:solidFill>
          <a:ln w="38100">
            <a:solidFill>
              <a:schemeClr val="accent3">
                <a:lumMod val="50000"/>
              </a:schemeClr>
            </a:solidFill>
          </a:ln>
        </p:spPr>
        <p:txBody>
          <a:bodyPr wrap="square" rtlCol="0">
            <a:spAutoFit/>
          </a:bodyPr>
          <a:lstStyle/>
          <a:p>
            <a:pPr algn="ctr"/>
            <a:r>
              <a:rPr lang="en-US" sz="2400" b="1" dirty="0"/>
              <a:t>CRAB FEED FUNDRAISER </a:t>
            </a:r>
          </a:p>
        </p:txBody>
      </p:sp>
      <p:pic>
        <p:nvPicPr>
          <p:cNvPr id="4" name="Picture 3">
            <a:extLst>
              <a:ext uri="{FF2B5EF4-FFF2-40B4-BE49-F238E27FC236}">
                <a16:creationId xmlns:a16="http://schemas.microsoft.com/office/drawing/2014/main" id="{B82C6D71-5C0A-D7DB-3364-1B805C0B2649}"/>
              </a:ext>
            </a:extLst>
          </p:cNvPr>
          <p:cNvPicPr>
            <a:picLocks noChangeAspect="1"/>
          </p:cNvPicPr>
          <p:nvPr/>
        </p:nvPicPr>
        <p:blipFill>
          <a:blip r:embed="rId3" cstate="print">
            <a:extLst>
              <a:ext uri="{28A0092B-C50C-407E-A947-70E740481C1C}">
                <a14:useLocalDpi xmlns:a14="http://schemas.microsoft.com/office/drawing/2010/main" val="0"/>
              </a:ext>
            </a:extLst>
          </a:blip>
          <a:srcRect t="13809" b="15331"/>
          <a:stretch>
            <a:fillRect/>
          </a:stretch>
        </p:blipFill>
        <p:spPr>
          <a:xfrm>
            <a:off x="228597" y="825601"/>
            <a:ext cx="3886200" cy="2066044"/>
          </a:xfrm>
          <a:prstGeom prst="rect">
            <a:avLst/>
          </a:prstGeom>
        </p:spPr>
      </p:pic>
      <p:pic>
        <p:nvPicPr>
          <p:cNvPr id="7" name="Picture 6">
            <a:extLst>
              <a:ext uri="{FF2B5EF4-FFF2-40B4-BE49-F238E27FC236}">
                <a16:creationId xmlns:a16="http://schemas.microsoft.com/office/drawing/2014/main" id="{5B45EEA9-EB16-364D-6AB1-6AC0F0D78E13}"/>
              </a:ext>
            </a:extLst>
          </p:cNvPr>
          <p:cNvPicPr>
            <a:picLocks noChangeAspect="1"/>
          </p:cNvPicPr>
          <p:nvPr/>
        </p:nvPicPr>
        <p:blipFill>
          <a:blip r:embed="rId4" cstate="print">
            <a:extLst>
              <a:ext uri="{28A0092B-C50C-407E-A947-70E740481C1C}">
                <a14:useLocalDpi xmlns:a14="http://schemas.microsoft.com/office/drawing/2010/main" val="0"/>
              </a:ext>
            </a:extLst>
          </a:blip>
          <a:srcRect l="18775" t="16472" r="41724" b="19403"/>
          <a:stretch>
            <a:fillRect/>
          </a:stretch>
        </p:blipFill>
        <p:spPr>
          <a:xfrm rot="5400000">
            <a:off x="4415278" y="605281"/>
            <a:ext cx="2066043" cy="2514600"/>
          </a:xfrm>
          <a:prstGeom prst="rect">
            <a:avLst/>
          </a:prstGeom>
        </p:spPr>
      </p:pic>
      <p:pic>
        <p:nvPicPr>
          <p:cNvPr id="9" name="Picture 8">
            <a:extLst>
              <a:ext uri="{FF2B5EF4-FFF2-40B4-BE49-F238E27FC236}">
                <a16:creationId xmlns:a16="http://schemas.microsoft.com/office/drawing/2014/main" id="{D4C15145-8F14-C3FD-43C9-69E2094E636D}"/>
              </a:ext>
            </a:extLst>
          </p:cNvPr>
          <p:cNvPicPr>
            <a:picLocks noChangeAspect="1"/>
          </p:cNvPicPr>
          <p:nvPr/>
        </p:nvPicPr>
        <p:blipFill>
          <a:blip r:embed="rId5" cstate="print">
            <a:extLst>
              <a:ext uri="{28A0092B-C50C-407E-A947-70E740481C1C}">
                <a14:useLocalDpi xmlns:a14="http://schemas.microsoft.com/office/drawing/2010/main" val="0"/>
              </a:ext>
            </a:extLst>
          </a:blip>
          <a:srcRect t="9688" r="9458" b="8163"/>
          <a:stretch>
            <a:fillRect/>
          </a:stretch>
        </p:blipFill>
        <p:spPr>
          <a:xfrm>
            <a:off x="3486712" y="2961508"/>
            <a:ext cx="3218888" cy="2190386"/>
          </a:xfrm>
          <a:prstGeom prst="rect">
            <a:avLst/>
          </a:prstGeom>
        </p:spPr>
      </p:pic>
      <p:pic>
        <p:nvPicPr>
          <p:cNvPr id="11" name="Picture 10">
            <a:extLst>
              <a:ext uri="{FF2B5EF4-FFF2-40B4-BE49-F238E27FC236}">
                <a16:creationId xmlns:a16="http://schemas.microsoft.com/office/drawing/2014/main" id="{EF0551C9-D26B-824F-221B-20187D0F73B8}"/>
              </a:ext>
            </a:extLst>
          </p:cNvPr>
          <p:cNvPicPr>
            <a:picLocks noChangeAspect="1"/>
          </p:cNvPicPr>
          <p:nvPr/>
        </p:nvPicPr>
        <p:blipFill>
          <a:blip r:embed="rId6" cstate="print">
            <a:extLst>
              <a:ext uri="{28A0092B-C50C-407E-A947-70E740481C1C}">
                <a14:useLocalDpi xmlns:a14="http://schemas.microsoft.com/office/drawing/2010/main" val="0"/>
              </a:ext>
            </a:extLst>
          </a:blip>
          <a:srcRect l="3091" t="8926" b="5652"/>
          <a:stretch>
            <a:fillRect/>
          </a:stretch>
        </p:blipFill>
        <p:spPr>
          <a:xfrm rot="5400000">
            <a:off x="1609907" y="3332801"/>
            <a:ext cx="2190386" cy="1447800"/>
          </a:xfrm>
          <a:prstGeom prst="rect">
            <a:avLst/>
          </a:prstGeom>
        </p:spPr>
      </p:pic>
      <p:pic>
        <p:nvPicPr>
          <p:cNvPr id="14" name="Picture 13">
            <a:extLst>
              <a:ext uri="{FF2B5EF4-FFF2-40B4-BE49-F238E27FC236}">
                <a16:creationId xmlns:a16="http://schemas.microsoft.com/office/drawing/2014/main" id="{0017E52D-C2EF-CBF6-BD3D-162C066EE37C}"/>
              </a:ext>
            </a:extLst>
          </p:cNvPr>
          <p:cNvPicPr>
            <a:picLocks noChangeAspect="1"/>
          </p:cNvPicPr>
          <p:nvPr/>
        </p:nvPicPr>
        <p:blipFill>
          <a:blip r:embed="rId7" cstate="print">
            <a:extLst>
              <a:ext uri="{28A0092B-C50C-407E-A947-70E740481C1C}">
                <a14:useLocalDpi xmlns:a14="http://schemas.microsoft.com/office/drawing/2010/main" val="0"/>
              </a:ext>
            </a:extLst>
          </a:blip>
          <a:srcRect l="22100" t="15830" r="7312" b="11316"/>
          <a:stretch>
            <a:fillRect/>
          </a:stretch>
        </p:blipFill>
        <p:spPr>
          <a:xfrm rot="5400000">
            <a:off x="-19151" y="3209257"/>
            <a:ext cx="2190387" cy="1694891"/>
          </a:xfrm>
          <a:prstGeom prst="rect">
            <a:avLst/>
          </a:prstGeom>
        </p:spPr>
      </p:pic>
      <p:pic>
        <p:nvPicPr>
          <p:cNvPr id="17" name="Picture 16">
            <a:extLst>
              <a:ext uri="{FF2B5EF4-FFF2-40B4-BE49-F238E27FC236}">
                <a16:creationId xmlns:a16="http://schemas.microsoft.com/office/drawing/2014/main" id="{2D175D2D-F6A4-A883-5E4B-AF3D1C37DA51}"/>
              </a:ext>
            </a:extLst>
          </p:cNvPr>
          <p:cNvPicPr>
            <a:picLocks noChangeAspect="1"/>
          </p:cNvPicPr>
          <p:nvPr/>
        </p:nvPicPr>
        <p:blipFill>
          <a:blip r:embed="rId8" cstate="print">
            <a:extLst>
              <a:ext uri="{28A0092B-C50C-407E-A947-70E740481C1C}">
                <a14:useLocalDpi xmlns:a14="http://schemas.microsoft.com/office/drawing/2010/main" val="0"/>
              </a:ext>
            </a:extLst>
          </a:blip>
          <a:srcRect l="5405" r="37811" b="3604"/>
          <a:stretch>
            <a:fillRect/>
          </a:stretch>
        </p:blipFill>
        <p:spPr>
          <a:xfrm rot="5400000">
            <a:off x="447285" y="7071795"/>
            <a:ext cx="1600967" cy="2038346"/>
          </a:xfrm>
          <a:prstGeom prst="rect">
            <a:avLst/>
          </a:prstGeom>
        </p:spPr>
      </p:pic>
      <p:pic>
        <p:nvPicPr>
          <p:cNvPr id="20" name="Picture 19">
            <a:extLst>
              <a:ext uri="{FF2B5EF4-FFF2-40B4-BE49-F238E27FC236}">
                <a16:creationId xmlns:a16="http://schemas.microsoft.com/office/drawing/2014/main" id="{7DC7DF41-F65D-E07A-EABD-9B12B21F6907}"/>
              </a:ext>
            </a:extLst>
          </p:cNvPr>
          <p:cNvPicPr>
            <a:picLocks noChangeAspect="1"/>
          </p:cNvPicPr>
          <p:nvPr/>
        </p:nvPicPr>
        <p:blipFill>
          <a:blip r:embed="rId9" cstate="print">
            <a:extLst>
              <a:ext uri="{28A0092B-C50C-407E-A947-70E740481C1C}">
                <a14:useLocalDpi xmlns:a14="http://schemas.microsoft.com/office/drawing/2010/main" val="0"/>
              </a:ext>
            </a:extLst>
          </a:blip>
          <a:srcRect r="5616"/>
          <a:stretch>
            <a:fillRect/>
          </a:stretch>
        </p:blipFill>
        <p:spPr>
          <a:xfrm rot="5400000">
            <a:off x="4892226" y="5425631"/>
            <a:ext cx="2021204" cy="1605544"/>
          </a:xfrm>
          <a:prstGeom prst="rect">
            <a:avLst/>
          </a:prstGeom>
        </p:spPr>
      </p:pic>
      <p:pic>
        <p:nvPicPr>
          <p:cNvPr id="23" name="Picture 22">
            <a:extLst>
              <a:ext uri="{FF2B5EF4-FFF2-40B4-BE49-F238E27FC236}">
                <a16:creationId xmlns:a16="http://schemas.microsoft.com/office/drawing/2014/main" id="{4CA18D69-DDDD-3EEA-8903-4233ED4139A0}"/>
              </a:ext>
            </a:extLst>
          </p:cNvPr>
          <p:cNvPicPr>
            <a:picLocks noChangeAspect="1"/>
          </p:cNvPicPr>
          <p:nvPr/>
        </p:nvPicPr>
        <p:blipFill>
          <a:blip r:embed="rId10" cstate="print">
            <a:extLst>
              <a:ext uri="{28A0092B-C50C-407E-A947-70E740481C1C}">
                <a14:useLocalDpi xmlns:a14="http://schemas.microsoft.com/office/drawing/2010/main" val="0"/>
              </a:ext>
            </a:extLst>
          </a:blip>
          <a:srcRect r="11583" b="15541"/>
          <a:stretch>
            <a:fillRect/>
          </a:stretch>
        </p:blipFill>
        <p:spPr>
          <a:xfrm rot="5400000">
            <a:off x="3294698" y="5504500"/>
            <a:ext cx="2021202" cy="1447801"/>
          </a:xfrm>
          <a:prstGeom prst="rect">
            <a:avLst/>
          </a:prstGeom>
        </p:spPr>
      </p:pic>
      <p:pic>
        <p:nvPicPr>
          <p:cNvPr id="26" name="Picture 25">
            <a:extLst>
              <a:ext uri="{FF2B5EF4-FFF2-40B4-BE49-F238E27FC236}">
                <a16:creationId xmlns:a16="http://schemas.microsoft.com/office/drawing/2014/main" id="{871CA0CC-9BE7-11D6-A4D2-438B99952706}"/>
              </a:ext>
            </a:extLst>
          </p:cNvPr>
          <p:cNvPicPr>
            <a:picLocks noChangeAspect="1"/>
          </p:cNvPicPr>
          <p:nvPr/>
        </p:nvPicPr>
        <p:blipFill>
          <a:blip r:embed="rId11" cstate="print">
            <a:extLst>
              <a:ext uri="{28A0092B-C50C-407E-A947-70E740481C1C}">
                <a14:useLocalDpi xmlns:a14="http://schemas.microsoft.com/office/drawing/2010/main" val="0"/>
              </a:ext>
            </a:extLst>
          </a:blip>
          <a:srcRect l="12843" t="2972" r="9487" b="22497"/>
          <a:stretch>
            <a:fillRect/>
          </a:stretch>
        </p:blipFill>
        <p:spPr>
          <a:xfrm rot="5400000">
            <a:off x="1808214" y="5509265"/>
            <a:ext cx="2011679" cy="1447799"/>
          </a:xfrm>
          <a:prstGeom prst="rect">
            <a:avLst/>
          </a:prstGeom>
        </p:spPr>
      </p:pic>
      <p:pic>
        <p:nvPicPr>
          <p:cNvPr id="29" name="Picture 28">
            <a:extLst>
              <a:ext uri="{FF2B5EF4-FFF2-40B4-BE49-F238E27FC236}">
                <a16:creationId xmlns:a16="http://schemas.microsoft.com/office/drawing/2014/main" id="{56C4AE36-61FB-2EDE-EA9D-B6A2A866A1E6}"/>
              </a:ext>
            </a:extLst>
          </p:cNvPr>
          <p:cNvPicPr>
            <a:picLocks noChangeAspect="1"/>
          </p:cNvPicPr>
          <p:nvPr/>
        </p:nvPicPr>
        <p:blipFill>
          <a:blip r:embed="rId12" cstate="print">
            <a:extLst>
              <a:ext uri="{28A0092B-C50C-407E-A947-70E740481C1C}">
                <a14:useLocalDpi xmlns:a14="http://schemas.microsoft.com/office/drawing/2010/main" val="0"/>
              </a:ext>
            </a:extLst>
          </a:blip>
          <a:srcRect l="17098" t="3023" r="13561" b="14309"/>
          <a:stretch>
            <a:fillRect/>
          </a:stretch>
        </p:blipFill>
        <p:spPr>
          <a:xfrm rot="5400000">
            <a:off x="122118" y="5333804"/>
            <a:ext cx="2011679" cy="1798722"/>
          </a:xfrm>
          <a:prstGeom prst="rect">
            <a:avLst/>
          </a:prstGeom>
        </p:spPr>
      </p:pic>
      <p:pic>
        <p:nvPicPr>
          <p:cNvPr id="33" name="Picture 32">
            <a:extLst>
              <a:ext uri="{FF2B5EF4-FFF2-40B4-BE49-F238E27FC236}">
                <a16:creationId xmlns:a16="http://schemas.microsoft.com/office/drawing/2014/main" id="{3B86D390-E959-B35F-D8AD-2EA751403F1E}"/>
              </a:ext>
            </a:extLst>
          </p:cNvPr>
          <p:cNvPicPr>
            <a:picLocks noChangeAspect="1"/>
          </p:cNvPicPr>
          <p:nvPr/>
        </p:nvPicPr>
        <p:blipFill>
          <a:blip r:embed="rId13" cstate="print">
            <a:extLst>
              <a:ext uri="{28A0092B-C50C-407E-A947-70E740481C1C}">
                <a14:useLocalDpi xmlns:a14="http://schemas.microsoft.com/office/drawing/2010/main" val="0"/>
              </a:ext>
            </a:extLst>
          </a:blip>
          <a:srcRect l="11401" t="19652" r="26804" b="12577"/>
          <a:stretch>
            <a:fillRect/>
          </a:stretch>
        </p:blipFill>
        <p:spPr>
          <a:xfrm rot="5400000">
            <a:off x="3808357" y="7441959"/>
            <a:ext cx="1600969" cy="1316848"/>
          </a:xfrm>
          <a:prstGeom prst="rect">
            <a:avLst/>
          </a:prstGeom>
        </p:spPr>
      </p:pic>
      <p:pic>
        <p:nvPicPr>
          <p:cNvPr id="36" name="Picture 35">
            <a:extLst>
              <a:ext uri="{FF2B5EF4-FFF2-40B4-BE49-F238E27FC236}">
                <a16:creationId xmlns:a16="http://schemas.microsoft.com/office/drawing/2014/main" id="{AA813711-025F-7BB9-F92D-E8978CEFA784}"/>
              </a:ext>
            </a:extLst>
          </p:cNvPr>
          <p:cNvPicPr>
            <a:picLocks noChangeAspect="1"/>
          </p:cNvPicPr>
          <p:nvPr/>
        </p:nvPicPr>
        <p:blipFill>
          <a:blip r:embed="rId14" cstate="print">
            <a:extLst>
              <a:ext uri="{28A0092B-C50C-407E-A947-70E740481C1C}">
                <a14:useLocalDpi xmlns:a14="http://schemas.microsoft.com/office/drawing/2010/main" val="0"/>
              </a:ext>
            </a:extLst>
          </a:blip>
          <a:srcRect l="25206" t="10101" r="11127" b="5051"/>
          <a:stretch>
            <a:fillRect/>
          </a:stretch>
        </p:blipFill>
        <p:spPr>
          <a:xfrm rot="5400000">
            <a:off x="2322075" y="7302844"/>
            <a:ext cx="1600969" cy="1600198"/>
          </a:xfrm>
          <a:prstGeom prst="rect">
            <a:avLst/>
          </a:prstGeom>
        </p:spPr>
      </p:pic>
      <p:pic>
        <p:nvPicPr>
          <p:cNvPr id="39" name="Picture 38">
            <a:extLst>
              <a:ext uri="{FF2B5EF4-FFF2-40B4-BE49-F238E27FC236}">
                <a16:creationId xmlns:a16="http://schemas.microsoft.com/office/drawing/2014/main" id="{0A5015C4-F58B-CF9C-6C9B-48E2A4FCBE43}"/>
              </a:ext>
            </a:extLst>
          </p:cNvPr>
          <p:cNvPicPr>
            <a:picLocks noChangeAspect="1"/>
          </p:cNvPicPr>
          <p:nvPr/>
        </p:nvPicPr>
        <p:blipFill>
          <a:blip r:embed="rId15" cstate="print">
            <a:extLst>
              <a:ext uri="{28A0092B-C50C-407E-A947-70E740481C1C}">
                <a14:useLocalDpi xmlns:a14="http://schemas.microsoft.com/office/drawing/2010/main" val="0"/>
              </a:ext>
            </a:extLst>
          </a:blip>
          <a:srcRect t="1853" r="14377"/>
          <a:stretch>
            <a:fillRect/>
          </a:stretch>
        </p:blipFill>
        <p:spPr>
          <a:xfrm rot="5400000">
            <a:off x="5208183" y="7403454"/>
            <a:ext cx="1610385" cy="1384447"/>
          </a:xfrm>
          <a:prstGeom prst="rect">
            <a:avLst/>
          </a:prstGeom>
        </p:spPr>
      </p:pic>
    </p:spTree>
    <p:extLst>
      <p:ext uri="{BB962C8B-B14F-4D97-AF65-F5344CB8AC3E}">
        <p14:creationId xmlns:p14="http://schemas.microsoft.com/office/powerpoint/2010/main" val="1706670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468399</TotalTime>
  <Words>2360</Words>
  <Application>Microsoft Office PowerPoint</Application>
  <PresentationFormat>On-screen Show (4:3)</PresentationFormat>
  <Paragraphs>183</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Batang</vt:lpstr>
      <vt:lpstr>Algerian</vt:lpstr>
      <vt:lpstr>Arial</vt:lpstr>
      <vt:lpstr>Arial Narrow</vt:lpstr>
      <vt:lpstr>Calibri</vt:lpstr>
      <vt:lpstr>Curlz MT</vt:lpstr>
      <vt:lpstr>Mongolian Baiti</vt:lpstr>
      <vt:lpstr>Old English Text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IACC CALENDAR DATES AND TIMES SUBJECT TO CHANGE</vt:lpstr>
      <vt:lpstr>Italian American Citizens Club of South San Francisco P.O. Box 5674 South San Francisco, CA 94083-5674</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Janae</dc:creator>
  <cp:lastModifiedBy>Leo Pierini</cp:lastModifiedBy>
  <cp:revision>4068</cp:revision>
  <cp:lastPrinted>2024-10-26T00:27:49Z</cp:lastPrinted>
  <dcterms:created xsi:type="dcterms:W3CDTF">2015-04-25T00:50:05Z</dcterms:created>
  <dcterms:modified xsi:type="dcterms:W3CDTF">2026-04-15T20:28:19Z</dcterms:modified>
</cp:coreProperties>
</file>