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7" r:id="rId4"/>
    <p:sldId id="260" r:id="rId5"/>
    <p:sldId id="266" r:id="rId6"/>
    <p:sldId id="270" r:id="rId7"/>
    <p:sldId id="261" r:id="rId8"/>
    <p:sldId id="262" r:id="rId9"/>
    <p:sldId id="269" r:id="rId10"/>
    <p:sldId id="271" r:id="rId11"/>
    <p:sldId id="274" r:id="rId12"/>
    <p:sldId id="272" r:id="rId13"/>
    <p:sldId id="275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1"/>
    <p:restoredTop sz="94674"/>
  </p:normalViewPr>
  <p:slideViewPr>
    <p:cSldViewPr snapToGrid="0">
      <p:cViewPr>
        <p:scale>
          <a:sx n="104" d="100"/>
          <a:sy n="104" d="100"/>
        </p:scale>
        <p:origin x="28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D2136-0639-C37E-6ED9-7D150938A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F57E-104C-6B42-AE98-F37AD9F5A029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37E75-D159-51E2-D035-E0A8EE157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F6E00-7D27-C682-8625-4F918914E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8C2-0DF5-3343-8133-8C25B3AC942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9E2E5CE0-36FC-4192-5B8F-F070DC7A00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7356" y="0"/>
            <a:ext cx="3654559" cy="1742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ED5948-3BA6-FD36-E041-440092D94D9F}"/>
              </a:ext>
            </a:extLst>
          </p:cNvPr>
          <p:cNvSpPr txBox="1"/>
          <p:nvPr userDrawn="1"/>
        </p:nvSpPr>
        <p:spPr>
          <a:xfrm>
            <a:off x="404607" y="1742812"/>
            <a:ext cx="11382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rgbClr val="0070C0"/>
                </a:solidFill>
                <a:effectLst/>
                <a:latin typeface="+mj-lt"/>
              </a:rPr>
              <a:t>Emerging Pollutants: Protecting Water Quality for the Health of People and the Environment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7DDE4F13-58DD-1EE7-203F-6052993AFD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1400" y="5249952"/>
            <a:ext cx="1166228" cy="1023308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DEB7A093-CF4C-2F93-02D9-FDDEF72593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02824" y="5249952"/>
            <a:ext cx="2171175" cy="88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F57E-104C-6B42-AE98-F37AD9F5A029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8C2-0DF5-3343-8133-8C25B3AC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4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F57E-104C-6B42-AE98-F37AD9F5A029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8C2-0DF5-3343-8133-8C25B3AC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56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F57E-104C-6B42-AE98-F37AD9F5A029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8C2-0DF5-3343-8133-8C25B3AC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1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F57E-104C-6B42-AE98-F37AD9F5A029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8C2-0DF5-3343-8133-8C25B3AC942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">
            <a:extLst>
              <a:ext uri="{FF2B5EF4-FFF2-40B4-BE49-F238E27FC236}">
                <a16:creationId xmlns:a16="http://schemas.microsoft.com/office/drawing/2014/main" id="{117A0E49-60A8-0C00-B86C-5954634E86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2614" y="81363"/>
            <a:ext cx="2199715" cy="110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8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F57E-104C-6B42-AE98-F37AD9F5A029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8C2-0DF5-3343-8133-8C25B3AC942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90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F57E-104C-6B42-AE98-F37AD9F5A029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8C2-0DF5-3343-8133-8C25B3AC942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37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F57E-104C-6B42-AE98-F37AD9F5A029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8C2-0DF5-3343-8133-8C25B3AC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9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F57E-104C-6B42-AE98-F37AD9F5A029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8C2-0DF5-3343-8133-8C25B3AC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8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F57E-104C-6B42-AE98-F37AD9F5A029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8C2-0DF5-3343-8133-8C25B3AC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4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F57E-104C-6B42-AE98-F37AD9F5A029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8C2-0DF5-3343-8133-8C25B3AC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1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B36F57E-104C-6B42-AE98-F37AD9F5A029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B388C2-0DF5-3343-8133-8C25B3AC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B36F57E-104C-6B42-AE98-F37AD9F5A029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B388C2-0DF5-3343-8133-8C25B3AC942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07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B935BED-6BA7-C8CE-DAF0-10F0FA394D32}"/>
              </a:ext>
            </a:extLst>
          </p:cNvPr>
          <p:cNvSpPr txBox="1">
            <a:spLocks/>
          </p:cNvSpPr>
          <p:nvPr/>
        </p:nvSpPr>
        <p:spPr>
          <a:xfrm>
            <a:off x="3965297" y="2870557"/>
            <a:ext cx="4261399" cy="468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solidFill>
                  <a:srgbClr val="252525"/>
                </a:solidFill>
                <a:latin typeface="+mn-lt"/>
                <a:ea typeface="Gulim" panose="020B0600000101010101" pitchFamily="34" charset="-127"/>
              </a:rPr>
              <a:t>T</a:t>
            </a:r>
            <a:r>
              <a:rPr lang="en-US" sz="2800" kern="0" dirty="0">
                <a:solidFill>
                  <a:srgbClr val="252525"/>
                </a:solidFill>
                <a:effectLst/>
                <a:latin typeface="+mn-lt"/>
                <a:ea typeface="Gulim" panose="020B0600000101010101" pitchFamily="34" charset="-127"/>
              </a:rPr>
              <a:t>he Main Categories of  CECs in Global Groundwater</a:t>
            </a:r>
            <a:r>
              <a:rPr lang="en-US" sz="2800" dirty="0">
                <a:effectLst/>
                <a:latin typeface="+mn-lt"/>
              </a:rPr>
              <a:t>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E3554B0-81AE-3886-1AF9-EAFDCFA3B952}"/>
              </a:ext>
            </a:extLst>
          </p:cNvPr>
          <p:cNvSpPr txBox="1">
            <a:spLocks/>
          </p:cNvSpPr>
          <p:nvPr/>
        </p:nvSpPr>
        <p:spPr>
          <a:xfrm>
            <a:off x="2281836" y="3753028"/>
            <a:ext cx="762832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Malcolm J. Gander, Ph.D.</a:t>
            </a:r>
          </a:p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17 January 2023/17:15 CET</a:t>
            </a:r>
          </a:p>
        </p:txBody>
      </p:sp>
    </p:spTree>
    <p:extLst>
      <p:ext uri="{BB962C8B-B14F-4D97-AF65-F5344CB8AC3E}">
        <p14:creationId xmlns:p14="http://schemas.microsoft.com/office/powerpoint/2010/main" val="3058690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4BEE0-32C4-10E2-61B6-ADF38DB6C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Cyanotoxins: Another CEC Category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CA184-12E6-D1CF-6CD4-9E862BCAF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Cyanotoxins are toxic chemicals released from bacterial blooms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Cyanobacteria are commonly referred to as blue-green algae, although not scientifically classified as algae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Gulim" panose="020B0600000101010101" pitchFamily="34" charset="-127"/>
              <a:cs typeface="Gulim" panose="020B0600000101010101" pitchFamily="34" charset="-127"/>
            </a:endParaRP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They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can proliferate in groundwater as a result of additions of nitrogen and phosphorus from fertilizer runoff and detergents in urban areas. 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The toxins are generally poorly documented; they reduce water quality and can adversely affect wildlife and humans.</a:t>
            </a:r>
          </a:p>
          <a:p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Gulim" panose="020B0600000101010101" pitchFamily="34" charset="-127"/>
              <a:cs typeface="Gulim" panose="020B0600000101010101" pitchFamily="34" charset="-127"/>
            </a:endParaRPr>
          </a:p>
          <a:p>
            <a:endParaRPr lang="en-US" sz="1800" dirty="0">
              <a:effectLst/>
              <a:latin typeface="Gulim" panose="020B0600000101010101" pitchFamily="34" charset="-127"/>
              <a:ea typeface="Gulim" panose="020B0600000101010101" pitchFamily="34" charset="-127"/>
              <a:cs typeface="Gulim" panose="020B0600000101010101" pitchFamily="34" charset="-12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50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4A746-30F5-AA21-319A-FFCB1A2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Cyanobacteria</a:t>
            </a:r>
          </a:p>
        </p:txBody>
      </p:sp>
      <p:pic>
        <p:nvPicPr>
          <p:cNvPr id="6146" name="Picture 2" descr="Image of harmful cyanobacterial blooms in fresh water">
            <a:extLst>
              <a:ext uri="{FF2B5EF4-FFF2-40B4-BE49-F238E27FC236}">
                <a16:creationId xmlns:a16="http://schemas.microsoft.com/office/drawing/2014/main" id="{9F2C9F81-3100-BF85-20AD-3836BDB5EE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31" y="1846263"/>
            <a:ext cx="4825664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194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CAB45-F28D-3046-B2AA-6257386D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Nanomaterials: another CEC Category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B2CE3-EB0B-531C-DDE6-B9B5A541D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Also referred to as nanoparticles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Gulim" panose="020B0600000101010101" pitchFamily="34" charset="-127"/>
              <a:cs typeface="Gulim" panose="020B0600000101010101" pitchFamily="34" charset="-127"/>
            </a:endParaRP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sed in hundreds of consumer products and biomedical applications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They are typically 1-100 nanometers (a nanometer is one-millionth of a meter)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xamples are carbon fiber, and  metals such as aluminum or silver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Relatively few toxicity studies have been conducted on these nascent or established materials</a:t>
            </a:r>
            <a:endParaRPr lang="en-US" sz="1800" dirty="0">
              <a:effectLst/>
              <a:latin typeface="Gulim" panose="020B0600000101010101" pitchFamily="34" charset="-127"/>
              <a:ea typeface="Gulim" panose="020B0600000101010101" pitchFamily="34" charset="-127"/>
              <a:cs typeface="Gulim" panose="020B0600000101010101" pitchFamily="34" charset="-12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62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DC354-B022-D841-1ED1-1F3F0B4E2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Nanomaterials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7B5BC-62B4-493A-4E70-6380A64A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047750"/>
            <a:ext cx="10058400" cy="4821344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E93A4-7471-6D72-AD07-9A770DE44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0" y="1047750"/>
            <a:ext cx="42926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98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C379-A095-60CB-BE99-82B32A441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Summation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A176D-65A8-E235-05C1-6F4BE4713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b="1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1) CECs are: </a:t>
            </a:r>
            <a:r>
              <a:rPr lang="en-US" sz="2000" b="1" dirty="0">
                <a:solidFill>
                  <a:srgbClr val="252525"/>
                </a:solidFill>
                <a:latin typeface="Arial" panose="020B0604020202020204" pitchFamily="34" charset="0"/>
                <a:ea typeface="Malgun Gothic" panose="020B0503020000020004" pitchFamily="34" charset="-127"/>
              </a:rPr>
              <a:t>T</a:t>
            </a:r>
            <a:r>
              <a:rPr lang="en-US" sz="2000" b="1" dirty="0"/>
              <a:t>oxic – the nature &amp; severity of the toxicity is variably undefined</a:t>
            </a:r>
          </a:p>
          <a:p>
            <a:r>
              <a:rPr lang="en-US" sz="2000" b="1" dirty="0"/>
              <a:t>                           Unregulated – no environmental laws</a:t>
            </a:r>
          </a:p>
          <a:p>
            <a:r>
              <a:rPr lang="en-US" sz="2000" b="1" dirty="0"/>
              <a:t>                           CECs are not monitored – periodic sampling &amp; lab testing needed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2)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here are </a:t>
            </a:r>
            <a:r>
              <a:rPr lang="en-US" sz="20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6 main categories of CECs in groundwater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:</a:t>
            </a:r>
            <a:endParaRPr lang="en-US" sz="2000" dirty="0">
              <a:effectLst/>
              <a:latin typeface="Gulim" panose="020B0600000101010101" pitchFamily="34" charset="-127"/>
              <a:ea typeface="Gulim" panose="020B0600000101010101" pitchFamily="34" charset="-127"/>
              <a:cs typeface="Gulim" panose="020B0600000101010101" pitchFamily="34" charset="-127"/>
            </a:endParaRPr>
          </a:p>
          <a:p>
            <a:pPr marL="0" marR="0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1)Pharmaceuticals, 2) personal care or household cleaning products, 3) industrial chemicals,                 4) flame retardants, 5) cyanotoxins, and 6) nanomaterials.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3)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Of all 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ECs, PFAS has the highest certainty of causing human health problems.                       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Countries need to take immediate action to control the release and dispersal of PFAS.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Gulim" panose="020B0600000101010101" pitchFamily="34" charset="-127"/>
              <a:cs typeface="Gulim" panose="020B0600000101010101" pitchFamily="34" charset="-127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Countries should follow the European Commission: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I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dentify &amp; control sources of PFAS;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finalize legislation to 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eliminate the widespread release of PFAS compounds in biosolids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that are used as soil amendments for agricultural areas, as the PFAS compounds currently continue to 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leach into underlying groundwater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4) Aside from PFAS, more sustained groundwater monitoring is needed for certain toxic  </a:t>
            </a:r>
            <a:r>
              <a:rPr lang="en-US" sz="2000" b="1" u="sng" dirty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pharmaceuticals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 &amp; common toxic compounds in </a:t>
            </a:r>
            <a:r>
              <a:rPr lang="en-US" sz="2000" b="1" u="sng" dirty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cosmetics/personal care products</a:t>
            </a:r>
            <a:endParaRPr lang="en-US" sz="2000" b="1" u="sng" dirty="0">
              <a:effectLst/>
              <a:latin typeface="Gulim" panose="020B0600000101010101" pitchFamily="34" charset="-127"/>
              <a:ea typeface="Gulim" panose="020B0600000101010101" pitchFamily="34" charset="-127"/>
              <a:cs typeface="Gulim" panose="020B0600000101010101" pitchFamily="34" charset="-12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7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6842452-348C-55EF-2B41-9501EEBF74C8}"/>
              </a:ext>
            </a:extLst>
          </p:cNvPr>
          <p:cNvSpPr txBox="1"/>
          <p:nvPr/>
        </p:nvSpPr>
        <p:spPr>
          <a:xfrm>
            <a:off x="1190625" y="1219200"/>
            <a:ext cx="2076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(Main Points)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348D70-0292-1BD9-6A48-E56950EC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1) CECs are: </a:t>
            </a:r>
            <a:r>
              <a:rPr lang="en-US" sz="1800" b="1" dirty="0">
                <a:solidFill>
                  <a:srgbClr val="252525"/>
                </a:solidFill>
                <a:latin typeface="Arial" panose="020B0604020202020204" pitchFamily="34" charset="0"/>
                <a:ea typeface="Malgun Gothic" panose="020B0503020000020004" pitchFamily="34" charset="-127"/>
              </a:rPr>
              <a:t>T</a:t>
            </a:r>
            <a:r>
              <a:rPr lang="en-US" sz="1800" b="1" dirty="0"/>
              <a:t>oxic – the nature &amp; severity of the toxicity is variably undefined</a:t>
            </a:r>
          </a:p>
          <a:p>
            <a:r>
              <a:rPr lang="en-US" sz="1800" b="1" dirty="0"/>
              <a:t>                           Unregulated – no environmental laws</a:t>
            </a:r>
          </a:p>
          <a:p>
            <a:r>
              <a:rPr lang="en-US" sz="1800" b="1" dirty="0"/>
              <a:t>                           CECs are not monitored – periodic sampling &amp; lab testing needed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2)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A literature review indicates there are 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6 main categories of CECs in groundwater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:</a:t>
            </a:r>
            <a:endParaRPr lang="en-US" sz="1800" dirty="0">
              <a:effectLst/>
              <a:latin typeface="Gulim" panose="020B0600000101010101" pitchFamily="34" charset="-127"/>
              <a:ea typeface="Gulim" panose="020B0600000101010101" pitchFamily="34" charset="-127"/>
              <a:cs typeface="Gulim" panose="020B0600000101010101" pitchFamily="34" charset="-127"/>
            </a:endParaRPr>
          </a:p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1)Pharmaceuticals, 2) personal care or household cleaning products, 3) industrial chemicals,                 4) flame retardants, 5) cyanotoxins, and 6) nanomaterials.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3)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Of all 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ECs, PFAS has the highest certainty of causing human health problems.                      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Countries need to take immediate action to control the release and dispersal of PFAS.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Gulim" panose="020B0600000101010101" pitchFamily="34" charset="-127"/>
              <a:cs typeface="Gulim" panose="020B0600000101010101" pitchFamily="34" charset="-127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Countries should follow the European Commission: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I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dentify &amp; control sources of PFAS;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finalize legislation to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eliminate the widespread release of PFAS compounds in biosolids (from WWTPs)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that are used as soil amendments for agricultural areas, as the PFAS compounds currently continue to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leach into underlying groundwater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4) Aside from PFAS, more sustained groundwater monitoring is needed for certain toxic  </a:t>
            </a:r>
            <a:r>
              <a:rPr lang="en-US" sz="1800" b="1" u="sng" dirty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pharmaceuticals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 &amp; common toxic compounds in </a:t>
            </a:r>
            <a:r>
              <a:rPr lang="en-US" sz="1800" b="1" u="sng" dirty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cosmetics/personal care products</a:t>
            </a:r>
            <a:endParaRPr lang="en-US" sz="1800" b="1" u="sng" dirty="0">
              <a:effectLst/>
              <a:latin typeface="Gulim" panose="020B0600000101010101" pitchFamily="34" charset="-127"/>
              <a:ea typeface="Gulim" panose="020B0600000101010101" pitchFamily="34" charset="-127"/>
              <a:cs typeface="Gulim" panose="020B0600000101010101" pitchFamily="34" charset="-127"/>
            </a:endParaRPr>
          </a:p>
          <a:p>
            <a:pPr marL="0" marR="0" indent="0">
              <a:buNone/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Gulim" panose="020B0600000101010101" pitchFamily="34" charset="-127"/>
              <a:cs typeface="Gulim" panose="020B0600000101010101" pitchFamily="34" charset="-127"/>
            </a:endParaRPr>
          </a:p>
          <a:p>
            <a:pPr marL="0" marR="0"/>
            <a:endParaRPr lang="en-US" sz="1800" dirty="0">
              <a:effectLst/>
              <a:latin typeface="Gulim" panose="020B0600000101010101" pitchFamily="34" charset="-127"/>
              <a:ea typeface="Gulim" panose="020B0600000101010101" pitchFamily="34" charset="-127"/>
              <a:cs typeface="Gulim" panose="020B0600000101010101" pitchFamily="34" charset="-127"/>
            </a:endParaRPr>
          </a:p>
          <a:p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Malgun Gothic" panose="020B0503020000020004" pitchFamily="34" charset="-127"/>
            </a:endParaRPr>
          </a:p>
          <a:p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Malgun Gothic" panose="020B0503020000020004" pitchFamily="34" charset="-127"/>
            </a:endParaRPr>
          </a:p>
          <a:p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Malgun Gothic" panose="020B0503020000020004" pitchFamily="34" charset="-12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B8477-EFD9-E50C-BC3F-103DA3B2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How PFAS Moves in the Environment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F0E51F-A1EC-6A60-62C1-6D8D20477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8662" y="1846263"/>
            <a:ext cx="357500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2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708B-57EA-AF23-E4EF-7075F77A6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PFAS: Ubiquitous, Carcinogenic; the best candidate for immediate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C54E3-04A7-EBFB-0EB1-72549ABB0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PFAS are in the CEC categories of</a:t>
            </a:r>
            <a:r>
              <a:rPr lang="en-US" b="1" dirty="0"/>
              <a:t> </a:t>
            </a:r>
            <a:r>
              <a:rPr lang="en-US" b="1" u="sng" dirty="0"/>
              <a:t>Industrial Chemicals</a:t>
            </a:r>
            <a:r>
              <a:rPr lang="en-US" b="1" dirty="0"/>
              <a:t> AND Cosmetics/</a:t>
            </a:r>
            <a:r>
              <a:rPr lang="en-US" b="1" u="sng" dirty="0"/>
              <a:t>Personal Care Products</a:t>
            </a:r>
          </a:p>
          <a:p>
            <a:r>
              <a:rPr lang="en-US" sz="1800" dirty="0">
                <a:effectLst/>
                <a:latin typeface="AdvOT1ef757c0"/>
              </a:rPr>
              <a:t>Examples of PFAS-bearing products are:</a:t>
            </a:r>
          </a:p>
          <a:p>
            <a:r>
              <a:rPr lang="en-US" sz="1800" dirty="0">
                <a:effectLst/>
                <a:latin typeface="AdvOT1ef757c0"/>
              </a:rPr>
              <a:t> non-stick coatings (Te</a:t>
            </a:r>
            <a:r>
              <a:rPr lang="en-US" sz="1800" dirty="0">
                <a:effectLst/>
                <a:latin typeface="AdvOT1ef757c0+fb"/>
              </a:rPr>
              <a:t>fl</a:t>
            </a:r>
            <a:r>
              <a:rPr lang="en-US" sz="1800" dirty="0">
                <a:effectLst/>
                <a:latin typeface="AdvOT1ef757c0"/>
              </a:rPr>
              <a:t>on), </a:t>
            </a:r>
          </a:p>
          <a:p>
            <a:r>
              <a:rPr lang="en-US" sz="1800" dirty="0">
                <a:effectLst/>
                <a:latin typeface="AdvOT1ef757c0"/>
              </a:rPr>
              <a:t>textiles (Gore-Tex), </a:t>
            </a:r>
          </a:p>
          <a:p>
            <a:r>
              <a:rPr lang="en-US" sz="1800" dirty="0">
                <a:effectLst/>
                <a:latin typeface="AdvOT1ef757c0"/>
              </a:rPr>
              <a:t>stain-resistant carpets and sofas, and </a:t>
            </a:r>
          </a:p>
          <a:p>
            <a:r>
              <a:rPr lang="en-US" sz="1800" dirty="0">
                <a:effectLst/>
                <a:latin typeface="AdvOT1ef757c0"/>
              </a:rPr>
              <a:t>aqueous </a:t>
            </a:r>
            <a:r>
              <a:rPr lang="en-US" sz="1800" dirty="0">
                <a:effectLst/>
                <a:latin typeface="AdvOT1ef757c0+fb"/>
              </a:rPr>
              <a:t>fi</a:t>
            </a:r>
            <a:r>
              <a:rPr lang="en-US" sz="1800" dirty="0">
                <a:effectLst/>
                <a:latin typeface="AdvOT1ef757c0"/>
              </a:rPr>
              <a:t>re</a:t>
            </a:r>
            <a:r>
              <a:rPr lang="en-US" sz="1800" dirty="0">
                <a:effectLst/>
                <a:latin typeface="AdvOT1ef757c0+fb"/>
              </a:rPr>
              <a:t>fi</a:t>
            </a:r>
            <a:r>
              <a:rPr lang="en-US" sz="1800" dirty="0">
                <a:effectLst/>
                <a:latin typeface="AdvOT1ef757c0"/>
              </a:rPr>
              <a:t>ghting foams to engulf </a:t>
            </a:r>
            <a:r>
              <a:rPr lang="en-US" sz="1800" dirty="0">
                <a:effectLst/>
                <a:latin typeface="AdvOT1ef757c0+fb"/>
              </a:rPr>
              <a:t>fl</a:t>
            </a:r>
            <a:r>
              <a:rPr lang="en-US" sz="1800" dirty="0">
                <a:effectLst/>
                <a:latin typeface="AdvOT1ef757c0"/>
              </a:rPr>
              <a:t>ames (AFFF). </a:t>
            </a:r>
          </a:p>
          <a:p>
            <a:r>
              <a:rPr lang="en-US" sz="1800" dirty="0">
                <a:effectLst/>
                <a:latin typeface="AdvOT1ef757c0"/>
              </a:rPr>
              <a:t>PFAS water pollution has been con</a:t>
            </a:r>
            <a:r>
              <a:rPr lang="en-US" sz="1800" dirty="0">
                <a:effectLst/>
                <a:latin typeface="AdvOT1ef757c0+fb"/>
              </a:rPr>
              <a:t>fi</a:t>
            </a:r>
            <a:r>
              <a:rPr lang="en-US" sz="1800" dirty="0">
                <a:effectLst/>
                <a:latin typeface="AdvOT1ef757c0"/>
              </a:rPr>
              <a:t>rmed in the European Union (EU), Asia, Australia, the Middle East, Canada, and the United States,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0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D6DEF-AC67-FC49-FFFE-15DBCA006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Examples of other </a:t>
            </a:r>
            <a:r>
              <a:rPr lang="en-US" sz="2800" b="1" u="sng" dirty="0"/>
              <a:t>Industrial Chemicals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E3A7B-76CC-062E-274E-BE49A3BE7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Pesticides </a:t>
            </a:r>
            <a:r>
              <a:rPr lang="en-US" b="1" i="1" dirty="0"/>
              <a:t>and their metabolites/breakdown products</a:t>
            </a:r>
            <a:endParaRPr lang="en-US" b="1" u="sng" dirty="0"/>
          </a:p>
          <a:p>
            <a:r>
              <a:rPr lang="en-US" b="1" u="sng" dirty="0"/>
              <a:t>1,4 – Dioxane</a:t>
            </a:r>
            <a:r>
              <a:rPr lang="en-US" dirty="0"/>
              <a:t>: 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</a:rPr>
              <a:t>U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sed in pharmaceutical purification, and plastics production</a:t>
            </a:r>
            <a:r>
              <a:rPr lang="en-US" dirty="0">
                <a:effectLst/>
              </a:rPr>
              <a:t> </a:t>
            </a:r>
          </a:p>
          <a:p>
            <a:r>
              <a:rPr lang="en-US" b="1" u="sng" dirty="0"/>
              <a:t>Explosives:</a:t>
            </a:r>
          </a:p>
          <a:p>
            <a:r>
              <a:rPr lang="en-US" dirty="0"/>
              <a:t>Explosives compounds contamination in groundwater is very poorly known and assumed present in areas coincident w/ unexploded ordnance (UXO)  in Cambodia, Laos, Vietnam, North Korea, South Korea, Afghanistan, Yemen, various South African countries, Iraq, Angola and Chechnya</a:t>
            </a:r>
            <a:r>
              <a:rPr lang="en-US" dirty="0">
                <a:effectLst/>
              </a:rPr>
              <a:t> </a:t>
            </a:r>
          </a:p>
          <a:p>
            <a:r>
              <a:rPr lang="en-US" b="1" dirty="0"/>
              <a:t>20% of the land area </a:t>
            </a:r>
            <a:r>
              <a:rPr lang="en-US" dirty="0"/>
              <a:t>of Cambodia, Laos and Vietnam have unexploded ordnance 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53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D2A3-C2EE-1A1B-1355-925C81293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Countries with Unexploded Ordnance as of 2021</a:t>
            </a:r>
            <a:endParaRPr lang="en-US" sz="2800" dirty="0"/>
          </a:p>
        </p:txBody>
      </p:sp>
      <p:pic>
        <p:nvPicPr>
          <p:cNvPr id="4" name="Picture 2" descr="Global Map; Legend: Red - U.S. supported activity in 2021; Yellow - Received U.S. support in the past; Blue - Mine-impact free &amp; U.S. supported activity in 2021; Green - Mine-impact free with past U.S. support.">
            <a:extLst>
              <a:ext uri="{FF2B5EF4-FFF2-40B4-BE49-F238E27FC236}">
                <a16:creationId xmlns:a16="http://schemas.microsoft.com/office/drawing/2014/main" id="{C2A76EAB-A647-4358-EB52-5BC2902B69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917" y="1846263"/>
            <a:ext cx="5918491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lobal Map; Legend: Red - U.S. supported activity in 2021; Yellow - Received U.S. support in the past; Blue - Mine-impact free &amp; U.S. supported activity in 2021; Green - Mine-impact free with past U.S. support.">
            <a:extLst>
              <a:ext uri="{FF2B5EF4-FFF2-40B4-BE49-F238E27FC236}">
                <a16:creationId xmlns:a16="http://schemas.microsoft.com/office/drawing/2014/main" id="{B7C2E95D-9C83-E039-ED49-CD7872A43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17" y="1998662"/>
            <a:ext cx="5918491" cy="42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686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F1E5E-A1F5-CBA8-82CC-E4FDA408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Pharmaceuticals: Another Major Category of CECS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3E91A-6A09-9327-EDB3-EFF6A2D6B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ntibiotics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                									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 anti-inflammatories								 analgesics/pain relievers								 antiepileptics									 antidiabetics										 beta-blockers (for heart disease and high blood pressure)					 lipid regulators (lipids are fats and vitamins that store energy)</a:t>
            </a:r>
          </a:p>
          <a:p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Gulim" panose="020B0600000101010101" pitchFamily="34" charset="-127"/>
              <a:cs typeface="Gulim" panose="020B0600000101010101" pitchFamily="34" charset="-127"/>
            </a:endParaRP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Monitoring (sampling and lab testing to define concentrations) in groundwater is not occurring</a:t>
            </a:r>
          </a:p>
          <a:p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Gulim" panose="020B0600000101010101" pitchFamily="34" charset="-127"/>
              <a:cs typeface="Gulim" panose="020B0600000101010101" pitchFamily="34" charset="-127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Concentrations in groundwater above which adverse health effects may occur not established</a:t>
            </a:r>
          </a:p>
          <a:p>
            <a:endParaRPr lang="en-US" sz="1800" dirty="0">
              <a:effectLst/>
              <a:latin typeface="Gulim" panose="020B0600000101010101" pitchFamily="34" charset="-127"/>
              <a:ea typeface="Gulim" panose="020B0600000101010101" pitchFamily="34" charset="-127"/>
              <a:cs typeface="Gulim" panose="020B0600000101010101" pitchFamily="34" charset="-12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12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2AE05-AF91-18EE-F0D3-0B6B502A8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Personal Care &amp; Household Cleaning Products: Another CEC Category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2FE3D-F926-7A14-4305-26882001A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include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Gulim" panose="020B0600000101010101" pitchFamily="34" charset="-127"/>
              </a:rPr>
              <a:t>cosmetics, deodorants, cleansers (soap, shampoo, toothpaste), moisturizers, perfumes, sunscreens, hair styling sprays and foams, and shaving creams.</a:t>
            </a:r>
            <a:endParaRPr lang="en-US" sz="1800" dirty="0">
              <a:effectLst/>
              <a:latin typeface="Gulim" panose="020B0600000101010101" pitchFamily="34" charset="-127"/>
              <a:ea typeface="Gulim" panose="020B0600000101010101" pitchFamily="34" charset="-127"/>
              <a:cs typeface="Gulim" panose="020B0600000101010101" pitchFamily="34" charset="-127"/>
            </a:endParaRPr>
          </a:p>
          <a:p>
            <a:r>
              <a:rPr lang="en-US" dirty="0"/>
              <a:t>Here are examples of toxic compounds </a:t>
            </a:r>
            <a:r>
              <a:rPr lang="en-US" b="1" dirty="0"/>
              <a:t>in cosmetics</a:t>
            </a:r>
            <a:r>
              <a:rPr lang="en-US" dirty="0"/>
              <a:t>:</a:t>
            </a:r>
          </a:p>
          <a:p>
            <a:r>
              <a:rPr lang="en-US" dirty="0"/>
              <a:t>Formaldehyde (carcinogenic)</a:t>
            </a:r>
          </a:p>
          <a:p>
            <a:r>
              <a:rPr lang="en-US" dirty="0"/>
              <a:t>Mercury (damages kidneys and nervous system)</a:t>
            </a:r>
          </a:p>
          <a:p>
            <a:r>
              <a:rPr lang="en-US" dirty="0"/>
              <a:t>Dibutyl &amp; </a:t>
            </a:r>
            <a:r>
              <a:rPr lang="en-US" dirty="0" err="1"/>
              <a:t>diethylhexl</a:t>
            </a:r>
            <a:r>
              <a:rPr lang="en-US" dirty="0"/>
              <a:t> phthalates (disrupt hormones, damage reproductive system</a:t>
            </a:r>
          </a:p>
          <a:p>
            <a:r>
              <a:rPr lang="en-US" dirty="0"/>
              <a:t>M- &amp; O- phenylenediamine in hair dyes (carcinogenic – damage DNA)</a:t>
            </a:r>
          </a:p>
          <a:p>
            <a:r>
              <a:rPr lang="en-US" dirty="0"/>
              <a:t>PFAS</a:t>
            </a:r>
          </a:p>
        </p:txBody>
      </p:sp>
    </p:spTree>
    <p:extLst>
      <p:ext uri="{BB962C8B-B14F-4D97-AF65-F5344CB8AC3E}">
        <p14:creationId xmlns:p14="http://schemas.microsoft.com/office/powerpoint/2010/main" val="253079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302FD-1A19-85CC-876D-995AC1CD7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Flame Retardants: Another CEC Category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EAB26-B31C-6498-CCFE-6381B7A34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Gulim" panose="020B0600000101010101" pitchFamily="34" charset="-127"/>
            </a:endParaRPr>
          </a:p>
          <a:p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Gulim" panose="020B0600000101010101" pitchFamily="34" charset="-127"/>
              </a:rPr>
              <a:t>Brominated flame retardants (BFRs) are an enormous category of CECs, used to reduce flammability in computers, plastics, furniture and clothing.  </a:t>
            </a:r>
          </a:p>
          <a:p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Gulim" panose="020B0600000101010101" pitchFamily="34" charset="-127"/>
              </a:rPr>
              <a:t>Polybrominated diphenyl ethers (PBDE) are a common class of flame retardant compounds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</a:rPr>
              <a:t>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any flame retardant compounds, as well as pharmaceuticals, personal care products, and industrial chemicals such as PFAS, act as so-called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endocrine disruptors (EDCs). 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EDCs are compounds that adversely alter the normal functions of hormones. </a:t>
            </a:r>
            <a:endParaRPr lang="en-US" sz="18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Gulim" panose="020B0600000101010101" pitchFamily="34" charset="-127"/>
            </a:endParaRPr>
          </a:p>
          <a:p>
            <a:endParaRPr lang="en-US" sz="1800" dirty="0">
              <a:solidFill>
                <a:srgbClr val="333333"/>
              </a:solidFill>
              <a:latin typeface="Arial" panose="020B0604020202020204" pitchFamily="34" charset="0"/>
              <a:ea typeface="Gulim" panose="020B0600000101010101" pitchFamily="34" charset="-127"/>
              <a:cs typeface="Gulim" panose="020B0600000101010101" pitchFamily="34" charset="-127"/>
            </a:endParaRPr>
          </a:p>
          <a:p>
            <a:endParaRPr lang="en-US" sz="1800" dirty="0">
              <a:effectLst/>
              <a:latin typeface="Gulim" panose="020B0600000101010101" pitchFamily="34" charset="-127"/>
              <a:ea typeface="Gulim" panose="020B0600000101010101" pitchFamily="34" charset="-127"/>
              <a:cs typeface="Gulim" panose="020B0600000101010101" pitchFamily="34" charset="-127"/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88695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C7A2C"/>
      </a:accent2>
      <a:accent3>
        <a:srgbClr val="A5A5A5"/>
      </a:accent3>
      <a:accent4>
        <a:srgbClr val="EC7A2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2349</TotalTime>
  <Words>1018</Words>
  <Application>Microsoft Macintosh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Gulim</vt:lpstr>
      <vt:lpstr>AdvOT1ef757c0</vt:lpstr>
      <vt:lpstr>AdvOT1ef757c0+fb</vt:lpstr>
      <vt:lpstr>Arial</vt:lpstr>
      <vt:lpstr>Calibri</vt:lpstr>
      <vt:lpstr>Calibri Light</vt:lpstr>
      <vt:lpstr>Retrospect</vt:lpstr>
      <vt:lpstr>PowerPoint Presentation</vt:lpstr>
      <vt:lpstr>PowerPoint Presentation</vt:lpstr>
      <vt:lpstr>How PFAS Moves in the Environment</vt:lpstr>
      <vt:lpstr>PFAS: Ubiquitous, Carcinogenic; the best candidate for immediate action</vt:lpstr>
      <vt:lpstr>Examples of other Industrial Chemicals</vt:lpstr>
      <vt:lpstr>Countries with Unexploded Ordnance as of 2021</vt:lpstr>
      <vt:lpstr>Pharmaceuticals: Another Major Category of CECS</vt:lpstr>
      <vt:lpstr>Personal Care &amp; Household Cleaning Products: Another CEC Category</vt:lpstr>
      <vt:lpstr>Flame Retardants: Another CEC Category</vt:lpstr>
      <vt:lpstr>Cyanotoxins: Another CEC Category</vt:lpstr>
      <vt:lpstr>Cyanobacteria</vt:lpstr>
      <vt:lpstr>Nanomaterials: another CEC Category</vt:lpstr>
      <vt:lpstr>Nanomaterials</vt:lpstr>
      <vt:lpstr>Summation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Leonore Tjikune</dc:creator>
  <cp:lastModifiedBy>Malcolm Gander</cp:lastModifiedBy>
  <cp:revision>62</cp:revision>
  <dcterms:created xsi:type="dcterms:W3CDTF">2022-12-15T11:41:53Z</dcterms:created>
  <dcterms:modified xsi:type="dcterms:W3CDTF">2022-12-28T03:16:57Z</dcterms:modified>
</cp:coreProperties>
</file>