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62" r:id="rId2"/>
    <p:sldId id="470" r:id="rId3"/>
    <p:sldId id="309" r:id="rId4"/>
    <p:sldId id="257" r:id="rId5"/>
    <p:sldId id="258" r:id="rId6"/>
    <p:sldId id="312" r:id="rId7"/>
    <p:sldId id="261" r:id="rId8"/>
    <p:sldId id="259" r:id="rId9"/>
    <p:sldId id="260" r:id="rId10"/>
    <p:sldId id="262" r:id="rId11"/>
    <p:sldId id="463" r:id="rId12"/>
    <p:sldId id="464" r:id="rId13"/>
    <p:sldId id="380" r:id="rId14"/>
    <p:sldId id="381" r:id="rId15"/>
    <p:sldId id="283" r:id="rId16"/>
    <p:sldId id="284" r:id="rId17"/>
    <p:sldId id="329" r:id="rId18"/>
    <p:sldId id="330" r:id="rId19"/>
    <p:sldId id="333" r:id="rId20"/>
    <p:sldId id="285" r:id="rId21"/>
    <p:sldId id="287" r:id="rId22"/>
    <p:sldId id="288" r:id="rId23"/>
    <p:sldId id="289" r:id="rId24"/>
    <p:sldId id="290" r:id="rId25"/>
    <p:sldId id="293" r:id="rId26"/>
    <p:sldId id="294" r:id="rId27"/>
    <p:sldId id="295" r:id="rId28"/>
    <p:sldId id="296" r:id="rId29"/>
    <p:sldId id="297" r:id="rId30"/>
    <p:sldId id="327" r:id="rId31"/>
    <p:sldId id="315" r:id="rId32"/>
    <p:sldId id="316" r:id="rId33"/>
    <p:sldId id="318" r:id="rId34"/>
    <p:sldId id="319" r:id="rId35"/>
    <p:sldId id="320" r:id="rId36"/>
    <p:sldId id="321" r:id="rId37"/>
    <p:sldId id="335" r:id="rId38"/>
    <p:sldId id="336" r:id="rId39"/>
    <p:sldId id="337" r:id="rId40"/>
    <p:sldId id="338" r:id="rId41"/>
    <p:sldId id="339" r:id="rId42"/>
    <p:sldId id="340" r:id="rId43"/>
    <p:sldId id="303"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75" r:id="rId58"/>
    <p:sldId id="299" r:id="rId59"/>
    <p:sldId id="300"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6" r:id="rId78"/>
    <p:sldId id="377" r:id="rId79"/>
    <p:sldId id="378" r:id="rId80"/>
    <p:sldId id="379" r:id="rId81"/>
    <p:sldId id="373" r:id="rId82"/>
    <p:sldId id="334" r:id="rId83"/>
    <p:sldId id="382" r:id="rId84"/>
    <p:sldId id="465" r:id="rId85"/>
    <p:sldId id="383" r:id="rId86"/>
    <p:sldId id="384" r:id="rId87"/>
    <p:sldId id="385" r:id="rId88"/>
    <p:sldId id="386" r:id="rId89"/>
    <p:sldId id="387" r:id="rId90"/>
    <p:sldId id="388" r:id="rId91"/>
    <p:sldId id="389" r:id="rId92"/>
    <p:sldId id="467" r:id="rId93"/>
    <p:sldId id="468" r:id="rId94"/>
    <p:sldId id="441" r:id="rId95"/>
    <p:sldId id="442" r:id="rId96"/>
    <p:sldId id="443" r:id="rId97"/>
    <p:sldId id="444" r:id="rId98"/>
    <p:sldId id="446" r:id="rId99"/>
    <p:sldId id="447" r:id="rId100"/>
    <p:sldId id="458" r:id="rId101"/>
    <p:sldId id="459" r:id="rId102"/>
    <p:sldId id="460" r:id="rId103"/>
    <p:sldId id="461" r:id="rId104"/>
    <p:sldId id="448" r:id="rId105"/>
    <p:sldId id="454" r:id="rId106"/>
    <p:sldId id="456" r:id="rId107"/>
    <p:sldId id="450" r:id="rId108"/>
    <p:sldId id="451" r:id="rId109"/>
    <p:sldId id="408" r:id="rId110"/>
    <p:sldId id="452" r:id="rId111"/>
    <p:sldId id="469" r:id="rId112"/>
    <p:sldId id="453" r:id="rId113"/>
    <p:sldId id="398" r:id="rId114"/>
    <p:sldId id="419" r:id="rId115"/>
    <p:sldId id="416" r:id="rId116"/>
    <p:sldId id="429" r:id="rId117"/>
    <p:sldId id="437" r:id="rId118"/>
    <p:sldId id="418" r:id="rId119"/>
    <p:sldId id="438" r:id="rId120"/>
    <p:sldId id="439" r:id="rId121"/>
    <p:sldId id="411" r:id="rId122"/>
    <p:sldId id="410" r:id="rId123"/>
    <p:sldId id="412" r:id="rId124"/>
    <p:sldId id="413" r:id="rId125"/>
    <p:sldId id="471" r:id="rId126"/>
    <p:sldId id="472" r:id="rId127"/>
    <p:sldId id="473" r:id="rId128"/>
    <p:sldId id="474" r:id="rId129"/>
    <p:sldId id="475" r:id="rId130"/>
    <p:sldId id="476" r:id="rId131"/>
    <p:sldId id="477" r:id="rId132"/>
    <p:sldId id="478" r:id="rId133"/>
    <p:sldId id="479" r:id="rId134"/>
    <p:sldId id="480" r:id="rId135"/>
    <p:sldId id="481" r:id="rId136"/>
    <p:sldId id="482" r:id="rId137"/>
    <p:sldId id="483" r:id="rId138"/>
    <p:sldId id="484" r:id="rId139"/>
    <p:sldId id="485" r:id="rId140"/>
    <p:sldId id="486" r:id="rId141"/>
    <p:sldId id="487" r:id="rId142"/>
    <p:sldId id="488" r:id="rId143"/>
    <p:sldId id="489" r:id="rId1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53" autoAdjust="0"/>
    <p:restoredTop sz="94836" autoAdjust="0"/>
  </p:normalViewPr>
  <p:slideViewPr>
    <p:cSldViewPr snapToGrid="0" snapToObjects="1">
      <p:cViewPr varScale="1">
        <p:scale>
          <a:sx n="99" d="100"/>
          <a:sy n="99" d="100"/>
        </p:scale>
        <p:origin x="1216" y="184"/>
      </p:cViewPr>
      <p:guideLst>
        <p:guide orient="horz" pos="2160"/>
        <p:guide pos="2880"/>
      </p:guideLst>
    </p:cSldViewPr>
  </p:slideViewPr>
  <p:outlineViewPr>
    <p:cViewPr>
      <p:scale>
        <a:sx n="33" d="100"/>
        <a:sy n="33" d="100"/>
      </p:scale>
      <p:origin x="200" y="17616"/>
    </p:cViewPr>
  </p:outlineViewPr>
  <p:notesTextViewPr>
    <p:cViewPr>
      <p:scale>
        <a:sx n="100" d="100"/>
        <a:sy n="100" d="100"/>
      </p:scale>
      <p:origin x="0" y="0"/>
    </p:cViewPr>
  </p:notesTextViewPr>
  <p:sorterViewPr>
    <p:cViewPr>
      <p:scale>
        <a:sx n="137" d="100"/>
        <a:sy n="137" d="100"/>
      </p:scale>
      <p:origin x="0" y="5187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49F0A0-07C6-464E-BACC-A4E885D4CA2B}"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A4F60-D162-B340-8A49-48B33A847283}" type="slidenum">
              <a:rPr lang="en-US" smtClean="0"/>
              <a:t>‹#›</a:t>
            </a:fld>
            <a:endParaRPr lang="en-US"/>
          </a:p>
        </p:txBody>
      </p:sp>
    </p:spTree>
    <p:extLst>
      <p:ext uri="{BB962C8B-B14F-4D97-AF65-F5344CB8AC3E}">
        <p14:creationId xmlns:p14="http://schemas.microsoft.com/office/powerpoint/2010/main" val="269323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9F0A0-07C6-464E-BACC-A4E885D4CA2B}"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A4F60-D162-B340-8A49-48B33A847283}" type="slidenum">
              <a:rPr lang="en-US" smtClean="0"/>
              <a:t>‹#›</a:t>
            </a:fld>
            <a:endParaRPr lang="en-US"/>
          </a:p>
        </p:txBody>
      </p:sp>
    </p:spTree>
    <p:extLst>
      <p:ext uri="{BB962C8B-B14F-4D97-AF65-F5344CB8AC3E}">
        <p14:creationId xmlns:p14="http://schemas.microsoft.com/office/powerpoint/2010/main" val="97181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9F0A0-07C6-464E-BACC-A4E885D4CA2B}"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A4F60-D162-B340-8A49-48B33A847283}" type="slidenum">
              <a:rPr lang="en-US" smtClean="0"/>
              <a:t>‹#›</a:t>
            </a:fld>
            <a:endParaRPr lang="en-US"/>
          </a:p>
        </p:txBody>
      </p:sp>
    </p:spTree>
    <p:extLst>
      <p:ext uri="{BB962C8B-B14F-4D97-AF65-F5344CB8AC3E}">
        <p14:creationId xmlns:p14="http://schemas.microsoft.com/office/powerpoint/2010/main" val="349943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9F0A0-07C6-464E-BACC-A4E885D4CA2B}"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A4F60-D162-B340-8A49-48B33A847283}" type="slidenum">
              <a:rPr lang="en-US" smtClean="0"/>
              <a:t>‹#›</a:t>
            </a:fld>
            <a:endParaRPr lang="en-US"/>
          </a:p>
        </p:txBody>
      </p:sp>
    </p:spTree>
    <p:extLst>
      <p:ext uri="{BB962C8B-B14F-4D97-AF65-F5344CB8AC3E}">
        <p14:creationId xmlns:p14="http://schemas.microsoft.com/office/powerpoint/2010/main" val="252784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9F0A0-07C6-464E-BACC-A4E885D4CA2B}"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A4F60-D162-B340-8A49-48B33A847283}" type="slidenum">
              <a:rPr lang="en-US" smtClean="0"/>
              <a:t>‹#›</a:t>
            </a:fld>
            <a:endParaRPr lang="en-US"/>
          </a:p>
        </p:txBody>
      </p:sp>
    </p:spTree>
    <p:extLst>
      <p:ext uri="{BB962C8B-B14F-4D97-AF65-F5344CB8AC3E}">
        <p14:creationId xmlns:p14="http://schemas.microsoft.com/office/powerpoint/2010/main" val="201219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49F0A0-07C6-464E-BACC-A4E885D4CA2B}"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A4F60-D162-B340-8A49-48B33A847283}" type="slidenum">
              <a:rPr lang="en-US" smtClean="0"/>
              <a:t>‹#›</a:t>
            </a:fld>
            <a:endParaRPr lang="en-US"/>
          </a:p>
        </p:txBody>
      </p:sp>
    </p:spTree>
    <p:extLst>
      <p:ext uri="{BB962C8B-B14F-4D97-AF65-F5344CB8AC3E}">
        <p14:creationId xmlns:p14="http://schemas.microsoft.com/office/powerpoint/2010/main" val="42196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9F0A0-07C6-464E-BACC-A4E885D4CA2B}" type="datetimeFigureOut">
              <a:rPr lang="en-US" smtClean="0"/>
              <a:t>11/14/24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A4F60-D162-B340-8A49-48B33A847283}" type="slidenum">
              <a:rPr lang="en-US" smtClean="0"/>
              <a:t>‹#›</a:t>
            </a:fld>
            <a:endParaRPr lang="en-US"/>
          </a:p>
        </p:txBody>
      </p:sp>
    </p:spTree>
    <p:extLst>
      <p:ext uri="{BB962C8B-B14F-4D97-AF65-F5344CB8AC3E}">
        <p14:creationId xmlns:p14="http://schemas.microsoft.com/office/powerpoint/2010/main" val="261780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49F0A0-07C6-464E-BACC-A4E885D4CA2B}" type="datetimeFigureOut">
              <a:rPr lang="en-US" smtClean="0"/>
              <a:t>11/14/24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A4F60-D162-B340-8A49-48B33A847283}" type="slidenum">
              <a:rPr lang="en-US" smtClean="0"/>
              <a:t>‹#›</a:t>
            </a:fld>
            <a:endParaRPr lang="en-US"/>
          </a:p>
        </p:txBody>
      </p:sp>
    </p:spTree>
    <p:extLst>
      <p:ext uri="{BB962C8B-B14F-4D97-AF65-F5344CB8AC3E}">
        <p14:creationId xmlns:p14="http://schemas.microsoft.com/office/powerpoint/2010/main" val="267281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9F0A0-07C6-464E-BACC-A4E885D4CA2B}" type="datetimeFigureOut">
              <a:rPr lang="en-US" smtClean="0"/>
              <a:t>11/14/24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A4F60-D162-B340-8A49-48B33A847283}" type="slidenum">
              <a:rPr lang="en-US" smtClean="0"/>
              <a:t>‹#›</a:t>
            </a:fld>
            <a:endParaRPr lang="en-US"/>
          </a:p>
        </p:txBody>
      </p:sp>
    </p:spTree>
    <p:extLst>
      <p:ext uri="{BB962C8B-B14F-4D97-AF65-F5344CB8AC3E}">
        <p14:creationId xmlns:p14="http://schemas.microsoft.com/office/powerpoint/2010/main" val="10620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9F0A0-07C6-464E-BACC-A4E885D4CA2B}"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A4F60-D162-B340-8A49-48B33A847283}" type="slidenum">
              <a:rPr lang="en-US" smtClean="0"/>
              <a:t>‹#›</a:t>
            </a:fld>
            <a:endParaRPr lang="en-US"/>
          </a:p>
        </p:txBody>
      </p:sp>
    </p:spTree>
    <p:extLst>
      <p:ext uri="{BB962C8B-B14F-4D97-AF65-F5344CB8AC3E}">
        <p14:creationId xmlns:p14="http://schemas.microsoft.com/office/powerpoint/2010/main" val="13061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9F0A0-07C6-464E-BACC-A4E885D4CA2B}"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A4F60-D162-B340-8A49-48B33A847283}" type="slidenum">
              <a:rPr lang="en-US" smtClean="0"/>
              <a:t>‹#›</a:t>
            </a:fld>
            <a:endParaRPr lang="en-US"/>
          </a:p>
        </p:txBody>
      </p:sp>
    </p:spTree>
    <p:extLst>
      <p:ext uri="{BB962C8B-B14F-4D97-AF65-F5344CB8AC3E}">
        <p14:creationId xmlns:p14="http://schemas.microsoft.com/office/powerpoint/2010/main" val="356955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9F0A0-07C6-464E-BACC-A4E885D4CA2B}" type="datetimeFigureOut">
              <a:rPr lang="en-US" smtClean="0"/>
              <a:t>11/14/24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4F60-D162-B340-8A49-48B33A847283}" type="slidenum">
              <a:rPr lang="en-US" smtClean="0"/>
              <a:t>‹#›</a:t>
            </a:fld>
            <a:endParaRPr lang="en-US"/>
          </a:p>
        </p:txBody>
      </p:sp>
    </p:spTree>
    <p:extLst>
      <p:ext uri="{BB962C8B-B14F-4D97-AF65-F5344CB8AC3E}">
        <p14:creationId xmlns:p14="http://schemas.microsoft.com/office/powerpoint/2010/main" val="814598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caselaw.findlaw.com/scripts/getcase.pl?navby=case&amp;court=US&amp;vol=114&amp;page=542"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caselaw.findlaw.com/scripts/getcase.pl?navby=case&amp;court=US&amp;vol=327&amp;page=474"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caselaw.findlaw.com/scripts/getcase.pl?navby=case&amp;court=US&amp;vol=480&amp;page=572"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caselaw.findlaw.com/scripts/getcase.pl?navby=case&amp;court=US&amp;vol=162&amp;page=399"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http://openjurist.org/268/us/5/linder-v-united-states"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bulk.resource.org/courts.gov/c/F3/309/309.F3d.629.00-17222.html"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www4.law.cornell.edu/uscode/uscode05/usc_sec_05_00000557----000-.html" TargetMode="External"/><Relationship Id="rId2" Type="http://schemas.openxmlformats.org/officeDocument/2006/relationships/hyperlink" Target="http://www4.law.cornell.edu/uscode/uscode05/usc_sec_05_00000556----000-.html"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upreme.justia.com/us/332/194/case.html%23196" TargetMode="External"/><Relationship Id="rId2" Type="http://schemas.openxmlformats.org/officeDocument/2006/relationships/hyperlink" Target="http://supreme.justia.com/us/332/194/case.html"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supreme.justia.com/us/371/156/case.html%23168" TargetMode="External"/><Relationship Id="rId2" Type="http://schemas.openxmlformats.org/officeDocument/2006/relationships/hyperlink" Target="http://supreme.justia.com/us/371/156/case.html"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traylight.law.cornell.edu/uscode/html/uscode05/usc_sup_01_5_10_I.html" TargetMode="External"/><Relationship Id="rId2" Type="http://schemas.openxmlformats.org/officeDocument/2006/relationships/hyperlink" Target="http://straylight.law.cornell.edu/uscode/html/uscode05/usc_sup_01_5.html" TargetMode="External"/><Relationship Id="rId1" Type="http://schemas.openxmlformats.org/officeDocument/2006/relationships/slideLayout" Target="../slideLayouts/slideLayout2.xml"/><Relationship Id="rId5" Type="http://schemas.openxmlformats.org/officeDocument/2006/relationships/hyperlink" Target="http://straylight.law.cornell.edu/uscode/html/uscode05/usc_sup_01_5_10_I_30_5_40_II.html" TargetMode="External"/><Relationship Id="rId4" Type="http://schemas.openxmlformats.org/officeDocument/2006/relationships/hyperlink" Target="http://straylight.law.cornell.edu/uscode/html/uscode05/usc_sup_01_5_10_I_30_5.html"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Veritas Research Consulting</a:t>
            </a:r>
          </a:p>
        </p:txBody>
      </p:sp>
      <p:sp>
        <p:nvSpPr>
          <p:cNvPr id="3" name="Content Placeholder 2"/>
          <p:cNvSpPr>
            <a:spLocks noGrp="1"/>
          </p:cNvSpPr>
          <p:nvPr>
            <p:ph idx="1"/>
          </p:nvPr>
        </p:nvSpPr>
        <p:spPr/>
        <p:txBody>
          <a:bodyPr>
            <a:normAutofit/>
          </a:bodyPr>
          <a:lstStyle/>
          <a:p>
            <a:pPr marL="0" indent="0" algn="ctr">
              <a:buNone/>
            </a:pPr>
            <a:endParaRPr lang="en-US" sz="6000" dirty="0"/>
          </a:p>
          <a:p>
            <a:pPr marL="0" indent="0" algn="ctr">
              <a:buNone/>
            </a:pPr>
            <a:r>
              <a:rPr lang="en-US" sz="6000" dirty="0"/>
              <a:t>Curry County</a:t>
            </a:r>
          </a:p>
          <a:p>
            <a:pPr marL="0" indent="0" algn="ctr">
              <a:buNone/>
            </a:pPr>
            <a:r>
              <a:rPr lang="en-US" sz="6000" dirty="0"/>
              <a:t>13Nov2024-14Nov2024</a:t>
            </a:r>
          </a:p>
        </p:txBody>
      </p:sp>
      <p:sp>
        <p:nvSpPr>
          <p:cNvPr id="4" name="TextBox 3"/>
          <p:cNvSpPr txBox="1"/>
          <p:nvPr/>
        </p:nvSpPr>
        <p:spPr>
          <a:xfrm>
            <a:off x="2078276" y="214441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0506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Bio-Diversity Corridor</a:t>
            </a:r>
          </a:p>
        </p:txBody>
      </p:sp>
      <p:pic>
        <p:nvPicPr>
          <p:cNvPr id="4" name="Content Placeholder 3" descr="5-UN_bio_map2 copy.jpg"/>
          <p:cNvPicPr>
            <a:picLocks noGrp="1" noChangeAspect="1"/>
          </p:cNvPicPr>
          <p:nvPr>
            <p:ph idx="1"/>
          </p:nvPr>
        </p:nvPicPr>
        <p:blipFill>
          <a:blip r:embed="rId2">
            <a:extLst>
              <a:ext uri="{28A0092B-C50C-407E-A947-70E740481C1C}">
                <a14:useLocalDpi xmlns:a14="http://schemas.microsoft.com/office/drawing/2010/main" val="0"/>
              </a:ext>
            </a:extLst>
          </a:blip>
          <a:srcRect t="-4291" b="-4291"/>
          <a:stretch>
            <a:fillRect/>
          </a:stretch>
        </p:blipFill>
        <p:spPr/>
      </p:pic>
    </p:spTree>
    <p:extLst>
      <p:ext uri="{BB962C8B-B14F-4D97-AF65-F5344CB8AC3E}">
        <p14:creationId xmlns:p14="http://schemas.microsoft.com/office/powerpoint/2010/main" val="278758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charset="0"/>
              </a:rPr>
              <a:t>General Services Administration (GSA)</a:t>
            </a:r>
            <a:endParaRPr lang="en-US" dirty="0"/>
          </a:p>
        </p:txBody>
      </p:sp>
      <p:pic>
        <p:nvPicPr>
          <p:cNvPr id="6" name="Content Placeholder 5" descr="Screen Shot 2014-09-27 at 7.55.32 AM.png"/>
          <p:cNvPicPr>
            <a:picLocks noGrp="1" noChangeAspect="1"/>
          </p:cNvPicPr>
          <p:nvPr>
            <p:ph idx="1"/>
          </p:nvPr>
        </p:nvPicPr>
        <p:blipFill>
          <a:blip r:embed="rId2">
            <a:extLst>
              <a:ext uri="{28A0092B-C50C-407E-A947-70E740481C1C}">
                <a14:useLocalDpi xmlns:a14="http://schemas.microsoft.com/office/drawing/2010/main" val="0"/>
              </a:ext>
            </a:extLst>
          </a:blip>
          <a:srcRect l="-42658" r="-42658"/>
          <a:stretch>
            <a:fillRect/>
          </a:stretch>
        </p:blipFill>
        <p:spPr/>
      </p:pic>
    </p:spTree>
    <p:extLst>
      <p:ext uri="{BB962C8B-B14F-4D97-AF65-F5344CB8AC3E}">
        <p14:creationId xmlns:p14="http://schemas.microsoft.com/office/powerpoint/2010/main" val="28733834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charset="0"/>
              </a:rPr>
              <a:t>General Services Administration (GSA)</a:t>
            </a:r>
            <a:endParaRPr lang="en-US" dirty="0"/>
          </a:p>
        </p:txBody>
      </p:sp>
      <p:pic>
        <p:nvPicPr>
          <p:cNvPr id="4" name="Content Placeholder 3" descr="Screen Shot 2014-09-27 at 7.52.50 AM.png"/>
          <p:cNvPicPr>
            <a:picLocks noGrp="1" noChangeAspect="1"/>
          </p:cNvPicPr>
          <p:nvPr>
            <p:ph idx="1"/>
          </p:nvPr>
        </p:nvPicPr>
        <p:blipFill>
          <a:blip r:embed="rId2">
            <a:extLst>
              <a:ext uri="{28A0092B-C50C-407E-A947-70E740481C1C}">
                <a14:useLocalDpi xmlns:a14="http://schemas.microsoft.com/office/drawing/2010/main" val="0"/>
              </a:ext>
            </a:extLst>
          </a:blip>
          <a:srcRect l="-45048" r="-45048"/>
          <a:stretch>
            <a:fillRect/>
          </a:stretch>
        </p:blipFill>
        <p:spPr/>
      </p:pic>
    </p:spTree>
    <p:extLst>
      <p:ext uri="{BB962C8B-B14F-4D97-AF65-F5344CB8AC3E}">
        <p14:creationId xmlns:p14="http://schemas.microsoft.com/office/powerpoint/2010/main" val="1745417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charset="0"/>
              </a:rPr>
              <a:t>General Services Administration (GSA)</a:t>
            </a:r>
            <a:endParaRPr lang="en-US" dirty="0"/>
          </a:p>
        </p:txBody>
      </p:sp>
      <p:pic>
        <p:nvPicPr>
          <p:cNvPr id="4" name="Content Placeholder 3" descr="Screen Shot 2014-09-27 at 7.53.51 AM.png"/>
          <p:cNvPicPr>
            <a:picLocks noGrp="1" noChangeAspect="1"/>
          </p:cNvPicPr>
          <p:nvPr>
            <p:ph idx="1"/>
          </p:nvPr>
        </p:nvPicPr>
        <p:blipFill>
          <a:blip r:embed="rId2">
            <a:extLst>
              <a:ext uri="{28A0092B-C50C-407E-A947-70E740481C1C}">
                <a14:useLocalDpi xmlns:a14="http://schemas.microsoft.com/office/drawing/2010/main" val="0"/>
              </a:ext>
            </a:extLst>
          </a:blip>
          <a:srcRect l="-67425" r="-67425"/>
          <a:stretch>
            <a:fillRect/>
          </a:stretch>
        </p:blipFill>
        <p:spPr/>
      </p:pic>
    </p:spTree>
    <p:extLst>
      <p:ext uri="{BB962C8B-B14F-4D97-AF65-F5344CB8AC3E}">
        <p14:creationId xmlns:p14="http://schemas.microsoft.com/office/powerpoint/2010/main" val="37415202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charset="0"/>
              </a:rPr>
              <a:t>General Services Administration (GSA)</a:t>
            </a:r>
            <a:endParaRPr lang="en-US" dirty="0"/>
          </a:p>
        </p:txBody>
      </p:sp>
      <p:pic>
        <p:nvPicPr>
          <p:cNvPr id="4" name="Content Placeholder 3" descr="Screen Shot 2014-09-27 at 7.54.36 AM.png"/>
          <p:cNvPicPr>
            <a:picLocks noGrp="1" noChangeAspect="1"/>
          </p:cNvPicPr>
          <p:nvPr>
            <p:ph idx="1"/>
          </p:nvPr>
        </p:nvPicPr>
        <p:blipFill>
          <a:blip r:embed="rId2">
            <a:extLst>
              <a:ext uri="{28A0092B-C50C-407E-A947-70E740481C1C}">
                <a14:useLocalDpi xmlns:a14="http://schemas.microsoft.com/office/drawing/2010/main" val="0"/>
              </a:ext>
            </a:extLst>
          </a:blip>
          <a:srcRect l="-21687" r="-21687"/>
          <a:stretch>
            <a:fillRect/>
          </a:stretch>
        </p:blipFill>
        <p:spPr/>
      </p:pic>
    </p:spTree>
    <p:extLst>
      <p:ext uri="{BB962C8B-B14F-4D97-AF65-F5344CB8AC3E}">
        <p14:creationId xmlns:p14="http://schemas.microsoft.com/office/powerpoint/2010/main" val="4175593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normAutofit/>
          </a:bodyPr>
          <a:lstStyle/>
          <a:p>
            <a:r>
              <a:rPr lang="en-US" dirty="0">
                <a:latin typeface="Calibri" charset="0"/>
              </a:rPr>
              <a:t>Congressional Acts and cases</a:t>
            </a:r>
          </a:p>
        </p:txBody>
      </p:sp>
      <p:sp>
        <p:nvSpPr>
          <p:cNvPr id="70658" name="Content Placeholder 2"/>
          <p:cNvSpPr>
            <a:spLocks noGrp="1"/>
          </p:cNvSpPr>
          <p:nvPr>
            <p:ph idx="1"/>
          </p:nvPr>
        </p:nvSpPr>
        <p:spPr/>
        <p:txBody>
          <a:bodyPr/>
          <a:lstStyle/>
          <a:p>
            <a:endParaRPr lang="en-US" sz="4400" dirty="0">
              <a:latin typeface="Calibri" charset="0"/>
            </a:endParaRPr>
          </a:p>
          <a:p>
            <a:r>
              <a:rPr lang="en-US" dirty="0">
                <a:latin typeface="Calibri" charset="0"/>
              </a:rPr>
              <a:t>“Needful Buildings” clause of Article 1, Sec. 8, Clause 17 of the Constitution for the United States does not include Forests and Parklands.</a:t>
            </a:r>
          </a:p>
          <a:p>
            <a:endParaRPr lang="en-US" dirty="0">
              <a:latin typeface="Calibri" charset="0"/>
            </a:endParaRPr>
          </a:p>
          <a:p>
            <a:pPr marL="0" indent="0">
              <a:buNone/>
            </a:pPr>
            <a:r>
              <a:rPr lang="en-US" dirty="0">
                <a:latin typeface="Calibri" charset="0"/>
              </a:rPr>
              <a:t>Collins vs. Yosemite Park and Curry Co.</a:t>
            </a:r>
          </a:p>
        </p:txBody>
      </p:sp>
    </p:spTree>
    <p:extLst>
      <p:ext uri="{BB962C8B-B14F-4D97-AF65-F5344CB8AC3E}">
        <p14:creationId xmlns:p14="http://schemas.microsoft.com/office/powerpoint/2010/main" val="25839159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Congressional Acts and cases</a:t>
            </a:r>
            <a:endParaRPr lang="en-US" dirty="0"/>
          </a:p>
        </p:txBody>
      </p:sp>
      <p:sp>
        <p:nvSpPr>
          <p:cNvPr id="3" name="Content Placeholder 2"/>
          <p:cNvSpPr>
            <a:spLocks noGrp="1"/>
          </p:cNvSpPr>
          <p:nvPr>
            <p:ph idx="1"/>
          </p:nvPr>
        </p:nvSpPr>
        <p:spPr/>
        <p:txBody>
          <a:bodyPr/>
          <a:lstStyle/>
          <a:p>
            <a:r>
              <a:rPr lang="en-US" dirty="0"/>
              <a:t>Organic Act of 1897 and the Weeks Forestry Act of 1911</a:t>
            </a:r>
          </a:p>
          <a:p>
            <a:endParaRPr lang="en-US" dirty="0"/>
          </a:p>
          <a:p>
            <a:pPr marL="0" indent="0" algn="ctr">
              <a:buNone/>
            </a:pPr>
            <a:r>
              <a:rPr lang="en-US" sz="3600" b="1" dirty="0"/>
              <a:t>States shall not by reasons of the establishment of a National Forest, lose it’s jurisdiction, nor the inhabitants thereof their rights and privileges</a:t>
            </a:r>
            <a:r>
              <a:rPr lang="en-US" sz="3600" dirty="0"/>
              <a:t>. </a:t>
            </a:r>
          </a:p>
          <a:p>
            <a:endParaRPr lang="en-US" dirty="0"/>
          </a:p>
          <a:p>
            <a:endParaRPr lang="en-US" dirty="0"/>
          </a:p>
        </p:txBody>
      </p:sp>
    </p:spTree>
    <p:extLst>
      <p:ext uri="{BB962C8B-B14F-4D97-AF65-F5344CB8AC3E}">
        <p14:creationId xmlns:p14="http://schemas.microsoft.com/office/powerpoint/2010/main" val="20515247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3029"/>
          </a:xfrm>
        </p:spPr>
        <p:txBody>
          <a:bodyPr/>
          <a:lstStyle/>
          <a:p>
            <a:r>
              <a:rPr lang="en-US" dirty="0">
                <a:latin typeface="Calibri" charset="0"/>
              </a:rPr>
              <a:t>Congressional Acts and cases</a:t>
            </a:r>
            <a:endParaRPr lang="en-US" dirty="0"/>
          </a:p>
        </p:txBody>
      </p:sp>
      <p:pic>
        <p:nvPicPr>
          <p:cNvPr id="4" name="Content Placeholder 3" descr="Screen Shot 2014-09-26 at 10.55.55 AM.png"/>
          <p:cNvPicPr>
            <a:picLocks noGrp="1" noChangeAspect="1"/>
          </p:cNvPicPr>
          <p:nvPr>
            <p:ph idx="1"/>
          </p:nvPr>
        </p:nvPicPr>
        <p:blipFill>
          <a:blip r:embed="rId2">
            <a:extLst>
              <a:ext uri="{28A0092B-C50C-407E-A947-70E740481C1C}">
                <a14:useLocalDpi xmlns:a14="http://schemas.microsoft.com/office/drawing/2010/main" val="0"/>
              </a:ext>
            </a:extLst>
          </a:blip>
          <a:srcRect t="-44279" b="-44279"/>
          <a:stretch>
            <a:fillRect/>
          </a:stretch>
        </p:blipFill>
        <p:spPr>
          <a:xfrm>
            <a:off x="457200" y="2398890"/>
            <a:ext cx="8229600" cy="3727274"/>
          </a:xfrm>
        </p:spPr>
      </p:pic>
      <p:sp>
        <p:nvSpPr>
          <p:cNvPr id="5" name="TextBox 4"/>
          <p:cNvSpPr txBox="1"/>
          <p:nvPr/>
        </p:nvSpPr>
        <p:spPr>
          <a:xfrm>
            <a:off x="1298223" y="2292220"/>
            <a:ext cx="6561667" cy="584776"/>
          </a:xfrm>
          <a:prstGeom prst="rect">
            <a:avLst/>
          </a:prstGeom>
          <a:noFill/>
        </p:spPr>
        <p:txBody>
          <a:bodyPr wrap="square" rtlCol="0">
            <a:spAutoFit/>
          </a:bodyPr>
          <a:lstStyle/>
          <a:p>
            <a:pPr algn="ctr"/>
            <a:r>
              <a:rPr lang="en-US" sz="3200" dirty="0"/>
              <a:t>Weeks Forestry Act</a:t>
            </a:r>
          </a:p>
        </p:txBody>
      </p:sp>
    </p:spTree>
    <p:extLst>
      <p:ext uri="{BB962C8B-B14F-4D97-AF65-F5344CB8AC3E}">
        <p14:creationId xmlns:p14="http://schemas.microsoft.com/office/powerpoint/2010/main" val="35362585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normAutofit/>
          </a:bodyPr>
          <a:lstStyle/>
          <a:p>
            <a:r>
              <a:rPr lang="en-US" dirty="0">
                <a:latin typeface="Calibri" charset="0"/>
              </a:rPr>
              <a:t>Congressional Acts and cases</a:t>
            </a:r>
          </a:p>
        </p:txBody>
      </p:sp>
      <p:sp>
        <p:nvSpPr>
          <p:cNvPr id="72706" name="Content Placeholder 2"/>
          <p:cNvSpPr>
            <a:spLocks noGrp="1"/>
          </p:cNvSpPr>
          <p:nvPr>
            <p:ph idx="1"/>
          </p:nvPr>
        </p:nvSpPr>
        <p:spPr/>
        <p:txBody>
          <a:bodyPr>
            <a:normAutofit lnSpcReduction="10000"/>
          </a:bodyPr>
          <a:lstStyle/>
          <a:p>
            <a:r>
              <a:rPr lang="en-US" dirty="0">
                <a:latin typeface="Calibri" charset="0"/>
              </a:rPr>
              <a:t>The Act of May 9, 1941, 55 Stat. 183, codified at 43 U.S.C. 931a, authorized the Attorney General to retrocede jurisdiction over roads across federal properties.  </a:t>
            </a:r>
          </a:p>
          <a:p>
            <a:endParaRPr lang="en-US" dirty="0">
              <a:latin typeface="Calibri" charset="0"/>
            </a:endParaRPr>
          </a:p>
          <a:p>
            <a:r>
              <a:rPr lang="en-US" dirty="0">
                <a:latin typeface="Calibri" charset="0"/>
              </a:rPr>
              <a:t>The Act of October 23, 1962, 76 Stat. 1129, codified at 40 U.S.C. 319, extended this power to executive agency heads generally (Secretary’s).</a:t>
            </a:r>
          </a:p>
        </p:txBody>
      </p:sp>
    </p:spTree>
    <p:extLst>
      <p:ext uri="{BB962C8B-B14F-4D97-AF65-F5344CB8AC3E}">
        <p14:creationId xmlns:p14="http://schemas.microsoft.com/office/powerpoint/2010/main" val="14787380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normAutofit/>
          </a:bodyPr>
          <a:lstStyle/>
          <a:p>
            <a:r>
              <a:rPr lang="en-US" dirty="0">
                <a:latin typeface="Calibri" charset="0"/>
              </a:rPr>
              <a:t>Congressional Acts and cases</a:t>
            </a:r>
          </a:p>
        </p:txBody>
      </p:sp>
      <p:sp>
        <p:nvSpPr>
          <p:cNvPr id="73730" name="Content Placeholder 2"/>
          <p:cNvSpPr>
            <a:spLocks noGrp="1"/>
          </p:cNvSpPr>
          <p:nvPr>
            <p:ph idx="1"/>
          </p:nvPr>
        </p:nvSpPr>
        <p:spPr/>
        <p:txBody>
          <a:bodyPr/>
          <a:lstStyle/>
          <a:p>
            <a:pPr marL="0" indent="0">
              <a:buNone/>
            </a:pPr>
            <a:endParaRPr lang="en-US" dirty="0">
              <a:latin typeface="Calibri" charset="0"/>
            </a:endParaRPr>
          </a:p>
          <a:p>
            <a:r>
              <a:rPr lang="en-US" dirty="0">
                <a:latin typeface="Calibri" charset="0"/>
              </a:rPr>
              <a:t>In 1976 the Secretary of the Interior obtained retrocession authority with respect to National Parks.</a:t>
            </a:r>
          </a:p>
          <a:p>
            <a:endParaRPr lang="en-US" dirty="0">
              <a:latin typeface="Calibri" charset="0"/>
            </a:endParaRPr>
          </a:p>
          <a:p>
            <a:r>
              <a:rPr lang="en-US" dirty="0">
                <a:latin typeface="Calibri" charset="0"/>
              </a:rPr>
              <a:t>In 1978 the Secretary of Agriculture was added as well.</a:t>
            </a:r>
          </a:p>
        </p:txBody>
      </p:sp>
    </p:spTree>
    <p:extLst>
      <p:ext uri="{BB962C8B-B14F-4D97-AF65-F5344CB8AC3E}">
        <p14:creationId xmlns:p14="http://schemas.microsoft.com/office/powerpoint/2010/main" val="38330003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Jurisdiction</a:t>
            </a:r>
          </a:p>
        </p:txBody>
      </p:sp>
      <p:sp>
        <p:nvSpPr>
          <p:cNvPr id="3" name="Content Placeholder 2"/>
          <p:cNvSpPr>
            <a:spLocks noGrp="1"/>
          </p:cNvSpPr>
          <p:nvPr>
            <p:ph idx="1"/>
          </p:nvPr>
        </p:nvSpPr>
        <p:spPr/>
        <p:txBody>
          <a:bodyPr>
            <a:normAutofit fontScale="77500" lnSpcReduction="20000"/>
          </a:bodyPr>
          <a:lstStyle/>
          <a:p>
            <a:r>
              <a:rPr lang="en-US" b="1" dirty="0"/>
              <a:t>Retrocession</a:t>
            </a:r>
          </a:p>
          <a:p>
            <a:endParaRPr lang="en-US" b="1" dirty="0"/>
          </a:p>
          <a:p>
            <a:pPr marL="0" indent="0">
              <a:buNone/>
            </a:pPr>
            <a:r>
              <a:rPr lang="en-US" dirty="0"/>
              <a:t>1941 - 43 USC Authorized Attorney General to retrocede jurisdiction over roads across federal property.</a:t>
            </a:r>
          </a:p>
          <a:p>
            <a:pPr marL="0" indent="0">
              <a:buNone/>
            </a:pPr>
            <a:endParaRPr lang="en-US" dirty="0"/>
          </a:p>
          <a:p>
            <a:pPr marL="0" indent="0">
              <a:buNone/>
            </a:pPr>
            <a:r>
              <a:rPr lang="en-US" dirty="0"/>
              <a:t>1973 - 38 USC – Retrocession authority given to Administrator of Veteran’s Affairs.</a:t>
            </a:r>
          </a:p>
          <a:p>
            <a:pPr marL="0" indent="0">
              <a:buNone/>
            </a:pPr>
            <a:endParaRPr lang="en-US" dirty="0"/>
          </a:p>
          <a:p>
            <a:pPr marL="0" indent="0">
              <a:buNone/>
            </a:pPr>
            <a:r>
              <a:rPr lang="en-US" dirty="0"/>
              <a:t>1976 – 16 USC – Secretary of Interior – National Parks</a:t>
            </a:r>
          </a:p>
          <a:p>
            <a:pPr marL="0" indent="0">
              <a:buNone/>
            </a:pPr>
            <a:endParaRPr lang="en-US" dirty="0"/>
          </a:p>
          <a:p>
            <a:pPr marL="0" indent="0">
              <a:buNone/>
            </a:pPr>
            <a:r>
              <a:rPr lang="en-US" dirty="0"/>
              <a:t>1978 – 7 USC 2268 - Secretary of Agriculture – forest and timber lands </a:t>
            </a:r>
          </a:p>
          <a:p>
            <a:endParaRPr lang="en-US" dirty="0"/>
          </a:p>
        </p:txBody>
      </p:sp>
    </p:spTree>
    <p:extLst>
      <p:ext uri="{BB962C8B-B14F-4D97-AF65-F5344CB8AC3E}">
        <p14:creationId xmlns:p14="http://schemas.microsoft.com/office/powerpoint/2010/main" val="1444792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10761"/>
          </a:xfrm>
        </p:spPr>
        <p:txBody>
          <a:bodyPr>
            <a:normAutofit/>
          </a:bodyPr>
          <a:lstStyle/>
          <a:p>
            <a:r>
              <a:rPr lang="en-US" sz="4000" dirty="0"/>
              <a:t>Summary of T&amp;E under ESA</a:t>
            </a:r>
            <a:br>
              <a:rPr lang="en-US" sz="4000" dirty="0"/>
            </a:br>
            <a:r>
              <a:rPr lang="en-US" sz="4000" dirty="0"/>
              <a:t>30 recovered since 1966</a:t>
            </a:r>
            <a:br>
              <a:rPr lang="en-US" sz="4000" dirty="0"/>
            </a:br>
            <a:r>
              <a:rPr lang="en-US" sz="4000" dirty="0"/>
              <a:t>1.9% success rate in U.S.</a:t>
            </a:r>
            <a:br>
              <a:rPr lang="en-US" sz="4000" dirty="0"/>
            </a:br>
            <a:r>
              <a:rPr lang="en-US" sz="4000" dirty="0"/>
              <a:t> 1.4 % U.S. and International</a:t>
            </a:r>
          </a:p>
        </p:txBody>
      </p:sp>
      <p:pic>
        <p:nvPicPr>
          <p:cNvPr id="4" name="Content Placeholder 3" descr="Screen Shot 2014-10-30 at 8.01.42 AM.png"/>
          <p:cNvPicPr>
            <a:picLocks noGrp="1" noChangeAspect="1"/>
          </p:cNvPicPr>
          <p:nvPr>
            <p:ph idx="1"/>
          </p:nvPr>
        </p:nvPicPr>
        <p:blipFill>
          <a:blip r:embed="rId2">
            <a:extLst>
              <a:ext uri="{28A0092B-C50C-407E-A947-70E740481C1C}">
                <a14:useLocalDpi xmlns:a14="http://schemas.microsoft.com/office/drawing/2010/main" val="0"/>
              </a:ext>
            </a:extLst>
          </a:blip>
          <a:srcRect l="-9391" r="-9391"/>
          <a:stretch>
            <a:fillRect/>
          </a:stretch>
        </p:blipFill>
        <p:spPr>
          <a:xfrm>
            <a:off x="457200" y="3023456"/>
            <a:ext cx="8229600" cy="3102707"/>
          </a:xfrm>
        </p:spPr>
      </p:pic>
    </p:spTree>
    <p:extLst>
      <p:ext uri="{BB962C8B-B14F-4D97-AF65-F5344CB8AC3E}">
        <p14:creationId xmlns:p14="http://schemas.microsoft.com/office/powerpoint/2010/main" val="40721743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normAutofit/>
          </a:bodyPr>
          <a:lstStyle/>
          <a:p>
            <a:r>
              <a:rPr lang="en-US" dirty="0">
                <a:latin typeface="Calibri" charset="0"/>
              </a:rPr>
              <a:t>Congressional Acts and cases</a:t>
            </a:r>
          </a:p>
        </p:txBody>
      </p:sp>
      <p:sp>
        <p:nvSpPr>
          <p:cNvPr id="74754" name="Content Placeholder 2"/>
          <p:cNvSpPr>
            <a:spLocks noGrp="1"/>
          </p:cNvSpPr>
          <p:nvPr>
            <p:ph idx="1"/>
          </p:nvPr>
        </p:nvSpPr>
        <p:spPr/>
        <p:txBody>
          <a:bodyPr>
            <a:normAutofit fontScale="92500"/>
          </a:bodyPr>
          <a:lstStyle/>
          <a:p>
            <a:r>
              <a:rPr lang="en-US" dirty="0">
                <a:latin typeface="Calibri" charset="0"/>
              </a:rPr>
              <a:t>Congress has made all federal property, including federal enclaves, subject to State environmental requirements and the power to enforce State environmental laws includes the power to enforce criminal provision of those laws.</a:t>
            </a:r>
          </a:p>
          <a:p>
            <a:pPr marL="0" indent="0">
              <a:buNone/>
            </a:pPr>
            <a:endParaRPr lang="en-US" dirty="0">
              <a:latin typeface="Calibri" charset="0"/>
            </a:endParaRPr>
          </a:p>
          <a:p>
            <a:pPr marL="0" indent="0">
              <a:buNone/>
            </a:pPr>
            <a:r>
              <a:rPr lang="en-US" dirty="0">
                <a:latin typeface="Calibri" charset="0"/>
              </a:rPr>
              <a:t>133 Mil. L. Rev. 249, 278 (1991)</a:t>
            </a:r>
          </a:p>
          <a:p>
            <a:pPr marL="0" indent="0">
              <a:buNone/>
            </a:pPr>
            <a:r>
              <a:rPr lang="en-US" dirty="0"/>
              <a:t>United States v. Pennsylvania Environmental Hearing Board</a:t>
            </a:r>
          </a:p>
          <a:p>
            <a:pPr marL="0" indent="0">
              <a:buNone/>
            </a:pPr>
            <a:endParaRPr lang="en-US" dirty="0">
              <a:latin typeface="Calibri" charset="0"/>
            </a:endParaRPr>
          </a:p>
          <a:p>
            <a:endParaRPr lang="en-US" dirty="0">
              <a:latin typeface="Calibri" charset="0"/>
            </a:endParaRPr>
          </a:p>
        </p:txBody>
      </p:sp>
    </p:spTree>
    <p:extLst>
      <p:ext uri="{BB962C8B-B14F-4D97-AF65-F5344CB8AC3E}">
        <p14:creationId xmlns:p14="http://schemas.microsoft.com/office/powerpoint/2010/main" val="30423777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Congressional Acts and cases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sz="3900" b="1" dirty="0"/>
          </a:p>
          <a:p>
            <a:pPr>
              <a:defRPr/>
            </a:pPr>
            <a:r>
              <a:rPr lang="en-US" sz="3900" b="1" i="1" dirty="0">
                <a:solidFill>
                  <a:srgbClr val="000000"/>
                </a:solidFill>
                <a:cs typeface="Calibri"/>
              </a:rPr>
              <a:t>The Supreme Court has stated that “ it has never been the case that “the national forests were . . . to be ‘set aside for nonuse.’” </a:t>
            </a:r>
          </a:p>
          <a:p>
            <a:pPr>
              <a:buNone/>
              <a:defRPr/>
            </a:pPr>
            <a:endParaRPr lang="en-US" sz="3500" b="1" u="sng" dirty="0">
              <a:solidFill>
                <a:srgbClr val="000000"/>
              </a:solidFill>
              <a:cs typeface="Calibri"/>
            </a:endParaRPr>
          </a:p>
          <a:p>
            <a:pPr>
              <a:buNone/>
              <a:defRPr/>
            </a:pPr>
            <a:r>
              <a:rPr lang="en-US" sz="3000" u="sng" dirty="0">
                <a:solidFill>
                  <a:srgbClr val="000000"/>
                </a:solidFill>
                <a:cs typeface="Calibri"/>
              </a:rPr>
              <a:t>United States v. New Mexico</a:t>
            </a:r>
            <a:r>
              <a:rPr lang="en-US" sz="3000" dirty="0">
                <a:solidFill>
                  <a:srgbClr val="000000"/>
                </a:solidFill>
                <a:cs typeface="Calibri"/>
              </a:rPr>
              <a:t>,  438 U.S. 696, 716 n.23</a:t>
            </a:r>
          </a:p>
          <a:p>
            <a:pPr>
              <a:buNone/>
              <a:defRPr/>
            </a:pPr>
            <a:r>
              <a:rPr lang="en-US" sz="3500" dirty="0">
                <a:solidFill>
                  <a:srgbClr val="000000"/>
                </a:solidFill>
                <a:cs typeface="Calibri"/>
              </a:rPr>
              <a:t> </a:t>
            </a:r>
          </a:p>
          <a:p>
            <a:pPr>
              <a:defRPr/>
            </a:pPr>
            <a:endParaRPr lang="en-US" sz="3500" dirty="0">
              <a:latin typeface="Verdana"/>
              <a:cs typeface="Verdana"/>
            </a:endParaRPr>
          </a:p>
          <a:p>
            <a:endParaRPr lang="en-US" dirty="0"/>
          </a:p>
        </p:txBody>
      </p:sp>
    </p:spTree>
    <p:extLst>
      <p:ext uri="{BB962C8B-B14F-4D97-AF65-F5344CB8AC3E}">
        <p14:creationId xmlns:p14="http://schemas.microsoft.com/office/powerpoint/2010/main" val="24116911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normAutofit/>
          </a:bodyPr>
          <a:lstStyle/>
          <a:p>
            <a:r>
              <a:rPr lang="en-US" dirty="0">
                <a:latin typeface="Calibri" charset="0"/>
              </a:rPr>
              <a:t>Congressional Acts and cases</a:t>
            </a:r>
          </a:p>
        </p:txBody>
      </p:sp>
      <p:sp>
        <p:nvSpPr>
          <p:cNvPr id="75778" name="Content Placeholder 2"/>
          <p:cNvSpPr>
            <a:spLocks noGrp="1"/>
          </p:cNvSpPr>
          <p:nvPr>
            <p:ph idx="1"/>
          </p:nvPr>
        </p:nvSpPr>
        <p:spPr/>
        <p:txBody>
          <a:bodyPr/>
          <a:lstStyle/>
          <a:p>
            <a:pPr marL="0" indent="0">
              <a:buNone/>
            </a:pPr>
            <a:endParaRPr lang="en-US" sz="4400" dirty="0">
              <a:latin typeface="Calibri" charset="0"/>
            </a:endParaRPr>
          </a:p>
          <a:p>
            <a:r>
              <a:rPr lang="en-US" dirty="0">
                <a:latin typeface="Calibri" charset="0"/>
              </a:rPr>
              <a:t>A federal officer who is outside his jurisdiction loses his law enforcement authority and can make only a “citizens arrest”.</a:t>
            </a:r>
          </a:p>
          <a:p>
            <a:endParaRPr lang="en-US" dirty="0">
              <a:latin typeface="Calibri" charset="0"/>
            </a:endParaRPr>
          </a:p>
          <a:p>
            <a:pPr marL="0" indent="0">
              <a:buNone/>
            </a:pPr>
            <a:r>
              <a:rPr lang="en-US" dirty="0">
                <a:latin typeface="Calibri" charset="0"/>
              </a:rPr>
              <a:t>People vs. </a:t>
            </a:r>
            <a:r>
              <a:rPr lang="en-US" dirty="0" err="1">
                <a:latin typeface="Calibri" charset="0"/>
              </a:rPr>
              <a:t>Crusilla</a:t>
            </a:r>
            <a:r>
              <a:rPr lang="en-US" dirty="0">
                <a:latin typeface="Calibri" charset="0"/>
              </a:rPr>
              <a:t>, 77 Cal. App.4</a:t>
            </a:r>
            <a:r>
              <a:rPr lang="en-US" baseline="30000" dirty="0">
                <a:latin typeface="Calibri" charset="0"/>
              </a:rPr>
              <a:t>th</a:t>
            </a:r>
            <a:r>
              <a:rPr lang="en-US" dirty="0">
                <a:latin typeface="Calibri" charset="0"/>
              </a:rPr>
              <a:t> 141, 91 (1999)</a:t>
            </a:r>
          </a:p>
        </p:txBody>
      </p:sp>
    </p:spTree>
    <p:extLst>
      <p:ext uri="{BB962C8B-B14F-4D97-AF65-F5344CB8AC3E}">
        <p14:creationId xmlns:p14="http://schemas.microsoft.com/office/powerpoint/2010/main" val="6962189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Congressional Acts and cases</a:t>
            </a:r>
            <a:endParaRPr lang="en-US" dirty="0"/>
          </a:p>
        </p:txBody>
      </p:sp>
      <p:sp>
        <p:nvSpPr>
          <p:cNvPr id="3" name="Content Placeholder 2"/>
          <p:cNvSpPr>
            <a:spLocks noGrp="1"/>
          </p:cNvSpPr>
          <p:nvPr>
            <p:ph idx="1"/>
          </p:nvPr>
        </p:nvSpPr>
        <p:spPr/>
        <p:txBody>
          <a:bodyPr/>
          <a:lstStyle/>
          <a:p>
            <a:endParaRPr lang="en-US" dirty="0"/>
          </a:p>
          <a:p>
            <a:r>
              <a:rPr lang="en-US" dirty="0"/>
              <a:t>Hazardous Materials Transportation Act</a:t>
            </a:r>
          </a:p>
          <a:p>
            <a:r>
              <a:rPr lang="en-US" dirty="0"/>
              <a:t>Federal Water Pollution Control Act</a:t>
            </a:r>
          </a:p>
          <a:p>
            <a:r>
              <a:rPr lang="en-US" dirty="0"/>
              <a:t>Hazardous substance Act</a:t>
            </a:r>
          </a:p>
          <a:p>
            <a:r>
              <a:rPr lang="en-US" dirty="0"/>
              <a:t>Comprehensive Environmental Compensation and Liability Act </a:t>
            </a:r>
          </a:p>
          <a:p>
            <a:r>
              <a:rPr lang="en-US" dirty="0"/>
              <a:t>Resource Conservation and Recovery Act</a:t>
            </a:r>
          </a:p>
          <a:p>
            <a:pPr marL="0" indent="0">
              <a:buNone/>
            </a:pPr>
            <a:endParaRPr lang="en-US" dirty="0"/>
          </a:p>
        </p:txBody>
      </p:sp>
    </p:spTree>
    <p:extLst>
      <p:ext uri="{BB962C8B-B14F-4D97-AF65-F5344CB8AC3E}">
        <p14:creationId xmlns:p14="http://schemas.microsoft.com/office/powerpoint/2010/main" val="6076466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Calibri" charset="0"/>
              </a:rPr>
              <a:t>Some other areas of jurisdiction</a:t>
            </a:r>
          </a:p>
        </p:txBody>
      </p:sp>
      <p:sp>
        <p:nvSpPr>
          <p:cNvPr id="3" name="Content Placeholder 2"/>
          <p:cNvSpPr>
            <a:spLocks noGrp="1"/>
          </p:cNvSpPr>
          <p:nvPr>
            <p:ph idx="1"/>
          </p:nvPr>
        </p:nvSpPr>
        <p:spPr/>
        <p:txBody>
          <a:bodyPr/>
          <a:lstStyle/>
          <a:p>
            <a:pPr>
              <a:defRPr/>
            </a:pPr>
            <a:r>
              <a:rPr lang="en-US" i="1" dirty="0" err="1"/>
              <a:t>Omaechevarria</a:t>
            </a:r>
            <a:r>
              <a:rPr lang="en-US" i="1" dirty="0"/>
              <a:t> v. State of Idaho</a:t>
            </a:r>
            <a:r>
              <a:rPr lang="en-US" dirty="0"/>
              <a:t>, 246 U.S. 343, 346, 38 </a:t>
            </a:r>
            <a:r>
              <a:rPr lang="en-US" dirty="0" err="1"/>
              <a:t>S.Ct</a:t>
            </a:r>
            <a:r>
              <a:rPr lang="en-US" dirty="0"/>
              <a:t>. 323 (1918): </a:t>
            </a:r>
            <a:br>
              <a:rPr lang="en-US" dirty="0"/>
            </a:br>
            <a:r>
              <a:rPr lang="en-US" dirty="0"/>
              <a:t>Idaho law with penal provisions regulating grazing held applicable to federal rangelands. </a:t>
            </a:r>
          </a:p>
          <a:p>
            <a:pPr>
              <a:defRPr/>
            </a:pPr>
            <a:endParaRPr lang="en-US" dirty="0"/>
          </a:p>
          <a:p>
            <a:pPr marL="0" indent="0">
              <a:buFont typeface="Arial" charset="0"/>
              <a:buNone/>
              <a:defRPr/>
            </a:pPr>
            <a:r>
              <a:rPr lang="en-US" dirty="0"/>
              <a:t>"[T]he police power of the state extends over the federal public domain, at least when there is no legislation by Congress on the subject."</a:t>
            </a:r>
          </a:p>
          <a:p>
            <a:pPr marL="0" indent="0">
              <a:buFont typeface="Arial" charset="0"/>
              <a:buNone/>
              <a:defRPr/>
            </a:pPr>
            <a:endParaRPr lang="en-US" dirty="0"/>
          </a:p>
        </p:txBody>
      </p:sp>
    </p:spTree>
    <p:extLst>
      <p:ext uri="{BB962C8B-B14F-4D97-AF65-F5344CB8AC3E}">
        <p14:creationId xmlns:p14="http://schemas.microsoft.com/office/powerpoint/2010/main" val="41375201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atin typeface="Calibri" charset="0"/>
              </a:rPr>
              <a:t>Some other areas of jurisdiction</a:t>
            </a:r>
          </a:p>
        </p:txBody>
      </p:sp>
      <p:sp>
        <p:nvSpPr>
          <p:cNvPr id="88066" name="Content Placeholder 2"/>
          <p:cNvSpPr>
            <a:spLocks noGrp="1"/>
          </p:cNvSpPr>
          <p:nvPr>
            <p:ph idx="1"/>
          </p:nvPr>
        </p:nvSpPr>
        <p:spPr/>
        <p:txBody>
          <a:bodyPr>
            <a:normAutofit lnSpcReduction="10000"/>
          </a:bodyPr>
          <a:lstStyle/>
          <a:p>
            <a:r>
              <a:rPr lang="en-US" dirty="0">
                <a:latin typeface="Calibri" charset="0"/>
              </a:rPr>
              <a:t> </a:t>
            </a:r>
            <a:r>
              <a:rPr lang="en-US" i="1" u="sng" dirty="0">
                <a:latin typeface="Calibri" charset="0"/>
                <a:hlinkClick r:id="rId2"/>
              </a:rPr>
              <a:t>Chicago, R. I. &amp; P. Ry. Co. v. McGlinn</a:t>
            </a:r>
            <a:r>
              <a:rPr lang="en-US" dirty="0">
                <a:latin typeface="Calibri" charset="0"/>
              </a:rPr>
              <a:t>, 114 U.S. 542, 5 </a:t>
            </a:r>
            <a:r>
              <a:rPr lang="en-US" dirty="0" err="1">
                <a:latin typeface="Calibri" charset="0"/>
              </a:rPr>
              <a:t>S.Ct</a:t>
            </a:r>
            <a:r>
              <a:rPr lang="en-US" dirty="0">
                <a:latin typeface="Calibri" charset="0"/>
              </a:rPr>
              <a:t>. 1005 (1885): </a:t>
            </a:r>
            <a:br>
              <a:rPr lang="en-US" dirty="0">
                <a:latin typeface="Calibri" charset="0"/>
              </a:rPr>
            </a:br>
            <a:endParaRPr lang="en-US" dirty="0">
              <a:latin typeface="Calibri" charset="0"/>
            </a:endParaRPr>
          </a:p>
          <a:p>
            <a:pPr marL="0" indent="0">
              <a:buNone/>
            </a:pPr>
            <a:r>
              <a:rPr lang="en-US" dirty="0">
                <a:latin typeface="Calibri" charset="0"/>
              </a:rPr>
              <a:t>Railroad company's train passing through Fort Leavenworth enclave struck and killed </a:t>
            </a:r>
            <a:r>
              <a:rPr lang="en-US" dirty="0" err="1">
                <a:latin typeface="Calibri" charset="0"/>
              </a:rPr>
              <a:t>McGlinn's</a:t>
            </a:r>
            <a:r>
              <a:rPr lang="en-US" dirty="0">
                <a:latin typeface="Calibri" charset="0"/>
              </a:rPr>
              <a:t> cow. State law at time of cession required railroads to fence rights-of-way. Court held state law in existence at time of cession applied to enclave. </a:t>
            </a:r>
          </a:p>
          <a:p>
            <a:endParaRPr lang="en-US" dirty="0">
              <a:latin typeface="Calibri" charset="0"/>
            </a:endParaRPr>
          </a:p>
        </p:txBody>
      </p:sp>
    </p:spTree>
    <p:extLst>
      <p:ext uri="{BB962C8B-B14F-4D97-AF65-F5344CB8AC3E}">
        <p14:creationId xmlns:p14="http://schemas.microsoft.com/office/powerpoint/2010/main" val="18099984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dirty="0">
                <a:latin typeface="Calibri" charset="0"/>
              </a:rPr>
              <a:t>Some other areas of jurisdiction</a:t>
            </a:r>
          </a:p>
        </p:txBody>
      </p:sp>
      <p:sp>
        <p:nvSpPr>
          <p:cNvPr id="101378" name="Content Placeholder 2"/>
          <p:cNvSpPr>
            <a:spLocks noGrp="1"/>
          </p:cNvSpPr>
          <p:nvPr>
            <p:ph idx="1"/>
          </p:nvPr>
        </p:nvSpPr>
        <p:spPr/>
        <p:txBody>
          <a:bodyPr>
            <a:normAutofit fontScale="92500"/>
          </a:bodyPr>
          <a:lstStyle/>
          <a:p>
            <a:r>
              <a:rPr lang="en-US" dirty="0">
                <a:latin typeface="Calibri" charset="0"/>
              </a:rPr>
              <a:t> </a:t>
            </a:r>
            <a:r>
              <a:rPr lang="en-US" i="1" u="sng" dirty="0">
                <a:latin typeface="Calibri" charset="0"/>
                <a:hlinkClick r:id="rId2"/>
              </a:rPr>
              <a:t>Wilson v. Cook</a:t>
            </a:r>
            <a:r>
              <a:rPr lang="en-US" dirty="0">
                <a:latin typeface="Calibri" charset="0"/>
              </a:rPr>
              <a:t>, 327 U.S. 474, 66 </a:t>
            </a:r>
            <a:r>
              <a:rPr lang="en-US" dirty="0" err="1">
                <a:latin typeface="Calibri" charset="0"/>
              </a:rPr>
              <a:t>S.Ct</a:t>
            </a:r>
            <a:r>
              <a:rPr lang="en-US" dirty="0">
                <a:latin typeface="Calibri" charset="0"/>
              </a:rPr>
              <a:t>. 663 (1946): </a:t>
            </a:r>
            <a:br>
              <a:rPr lang="en-US" dirty="0">
                <a:latin typeface="Calibri" charset="0"/>
              </a:rPr>
            </a:br>
            <a:endParaRPr lang="en-US" dirty="0">
              <a:latin typeface="Calibri" charset="0"/>
            </a:endParaRPr>
          </a:p>
          <a:p>
            <a:pPr marL="0" indent="0">
              <a:buNone/>
            </a:pPr>
            <a:r>
              <a:rPr lang="en-US" dirty="0">
                <a:latin typeface="Calibri" charset="0"/>
              </a:rPr>
              <a:t>Wilson's partnership had contract to cut timber off U.S. lands and state sought to impose a severance or license tax. Some of federal lands had no cession of state jurisdiction; other lands were subject of state cession of "concurrent jurisdiction". Court upheld the tax, stating the state had territorial jurisdiction to impose it. </a:t>
            </a:r>
          </a:p>
          <a:p>
            <a:endParaRPr lang="en-US" dirty="0">
              <a:latin typeface="Calibri" charset="0"/>
            </a:endParaRPr>
          </a:p>
        </p:txBody>
      </p:sp>
    </p:spTree>
    <p:extLst>
      <p:ext uri="{BB962C8B-B14F-4D97-AF65-F5344CB8AC3E}">
        <p14:creationId xmlns:p14="http://schemas.microsoft.com/office/powerpoint/2010/main" val="5698548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Calibri" charset="0"/>
              </a:rPr>
              <a:t>Some other areas of jurisdiction</a:t>
            </a:r>
          </a:p>
        </p:txBody>
      </p:sp>
      <p:sp>
        <p:nvSpPr>
          <p:cNvPr id="3" name="Content Placeholder 2"/>
          <p:cNvSpPr>
            <a:spLocks noGrp="1"/>
          </p:cNvSpPr>
          <p:nvPr>
            <p:ph idx="1"/>
          </p:nvPr>
        </p:nvSpPr>
        <p:spPr/>
        <p:txBody>
          <a:bodyPr/>
          <a:lstStyle/>
          <a:p>
            <a:pPr>
              <a:defRPr/>
            </a:pPr>
            <a:r>
              <a:rPr lang="en-US" i="1" u="sng" dirty="0">
                <a:hlinkClick r:id="rId2"/>
              </a:rPr>
              <a:t>California Coastal Comm. v. Granite Rock Company</a:t>
            </a:r>
            <a:r>
              <a:rPr lang="en-US" dirty="0"/>
              <a:t>, 480 U.S. 572, 107 </a:t>
            </a:r>
            <a:r>
              <a:rPr lang="en-US" dirty="0" err="1"/>
              <a:t>S.Ct</a:t>
            </a:r>
            <a:r>
              <a:rPr lang="en-US" dirty="0"/>
              <a:t>. 1419 (1987): </a:t>
            </a:r>
            <a:br>
              <a:rPr lang="en-US" dirty="0"/>
            </a:br>
            <a:endParaRPr lang="en-US" dirty="0"/>
          </a:p>
          <a:p>
            <a:pPr marL="0" indent="0">
              <a:buNone/>
              <a:defRPr/>
            </a:pPr>
            <a:r>
              <a:rPr lang="en-US" dirty="0"/>
              <a:t>Question of where federal mining regulations applied and who had authority to require permit. State held to have authority over federal lands.</a:t>
            </a:r>
          </a:p>
          <a:p>
            <a:pPr marL="0" indent="0">
              <a:buFont typeface="Arial" charset="0"/>
              <a:buNone/>
              <a:defRPr/>
            </a:pPr>
            <a:endParaRPr lang="en-US" dirty="0"/>
          </a:p>
        </p:txBody>
      </p:sp>
    </p:spTree>
    <p:extLst>
      <p:ext uri="{BB962C8B-B14F-4D97-AF65-F5344CB8AC3E}">
        <p14:creationId xmlns:p14="http://schemas.microsoft.com/office/powerpoint/2010/main" val="14637485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a:latin typeface="Calibri" charset="0"/>
              </a:rPr>
              <a:t>Some other areas of jurisdiction</a:t>
            </a:r>
          </a:p>
        </p:txBody>
      </p:sp>
      <p:sp>
        <p:nvSpPr>
          <p:cNvPr id="90114" name="Content Placeholder 2"/>
          <p:cNvSpPr>
            <a:spLocks noGrp="1"/>
          </p:cNvSpPr>
          <p:nvPr>
            <p:ph idx="1"/>
          </p:nvPr>
        </p:nvSpPr>
        <p:spPr/>
        <p:txBody>
          <a:bodyPr>
            <a:normAutofit/>
          </a:bodyPr>
          <a:lstStyle/>
          <a:p>
            <a:r>
              <a:rPr lang="en-US" dirty="0">
                <a:latin typeface="Calibri" charset="0"/>
              </a:rPr>
              <a:t> </a:t>
            </a:r>
            <a:r>
              <a:rPr lang="en-US" sz="2800" i="1" u="sng" dirty="0">
                <a:latin typeface="Calibri" charset="0"/>
                <a:hlinkClick r:id="rId2"/>
              </a:rPr>
              <a:t>Palmer v. Barrett</a:t>
            </a:r>
            <a:r>
              <a:rPr lang="en-US" sz="2800" dirty="0">
                <a:latin typeface="Calibri" charset="0"/>
              </a:rPr>
              <a:t>, 162 U.S. 399, 16 </a:t>
            </a:r>
            <a:r>
              <a:rPr lang="en-US" sz="2800" dirty="0" err="1">
                <a:latin typeface="Calibri" charset="0"/>
              </a:rPr>
              <a:t>S.Ct</a:t>
            </a:r>
            <a:r>
              <a:rPr lang="en-US" sz="2800" dirty="0">
                <a:latin typeface="Calibri" charset="0"/>
              </a:rPr>
              <a:t>. 837 (1896): </a:t>
            </a:r>
            <a:br>
              <a:rPr lang="en-US" sz="2800" dirty="0">
                <a:latin typeface="Calibri" charset="0"/>
              </a:rPr>
            </a:br>
            <a:endParaRPr lang="en-US" sz="2800" dirty="0">
              <a:latin typeface="Calibri" charset="0"/>
            </a:endParaRPr>
          </a:p>
          <a:p>
            <a:pPr marL="0" indent="0">
              <a:buNone/>
            </a:pPr>
            <a:r>
              <a:rPr lang="en-US" sz="2800" dirty="0">
                <a:latin typeface="Calibri" charset="0"/>
              </a:rPr>
              <a:t>The U.S. had jurisdiction over Brooklyn Navy Yard, but leased part thereof to New York City for a market. City subleased market spaces and there was state court action regarding dispute between two tenants. Court held state court had subject matter jurisdiction since act of cession applied only as long as the U.S. used property for government purposes, and the U.S. lease to city caused reversion of state jurisdiction. </a:t>
            </a:r>
          </a:p>
          <a:p>
            <a:endParaRPr lang="en-US" sz="2800" dirty="0">
              <a:latin typeface="Calibri" charset="0"/>
            </a:endParaRPr>
          </a:p>
        </p:txBody>
      </p:sp>
    </p:spTree>
    <p:extLst>
      <p:ext uri="{BB962C8B-B14F-4D97-AF65-F5344CB8AC3E}">
        <p14:creationId xmlns:p14="http://schemas.microsoft.com/office/powerpoint/2010/main" val="15408265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Calibri" charset="0"/>
              </a:rPr>
              <a:t>Some other areas of jurisdiction</a:t>
            </a:r>
          </a:p>
        </p:txBody>
      </p:sp>
      <p:sp>
        <p:nvSpPr>
          <p:cNvPr id="3" name="Content Placeholder 2"/>
          <p:cNvSpPr>
            <a:spLocks noGrp="1"/>
          </p:cNvSpPr>
          <p:nvPr>
            <p:ph idx="1"/>
          </p:nvPr>
        </p:nvSpPr>
        <p:spPr/>
        <p:txBody>
          <a:bodyPr>
            <a:normAutofit fontScale="92500" lnSpcReduction="10000"/>
          </a:bodyPr>
          <a:lstStyle/>
          <a:p>
            <a:pPr>
              <a:defRPr/>
            </a:pPr>
            <a:r>
              <a:rPr lang="en-US" dirty="0"/>
              <a:t>Harcourt v. Gaillard, 25 U.S. (12 Wheat.) 523, 526, 527 (1827), where the Supreme Court stated: </a:t>
            </a:r>
          </a:p>
          <a:p>
            <a:pPr>
              <a:defRPr/>
            </a:pPr>
            <a:endParaRPr lang="en-US" dirty="0"/>
          </a:p>
          <a:p>
            <a:pPr marL="0" indent="0">
              <a:buFont typeface="Arial" charset="0"/>
              <a:buNone/>
              <a:defRPr/>
            </a:pPr>
            <a:r>
              <a:rPr lang="en-US" dirty="0"/>
              <a:t>"There was no territory within the United States that was claimed in any other right than that of some one of the confederated states; therefore, there could be no acquisition of territory made by the United States distinct from, or independent of some one of the states. </a:t>
            </a:r>
          </a:p>
          <a:p>
            <a:pPr>
              <a:defRPr/>
            </a:pPr>
            <a:endParaRPr lang="en-US" dirty="0"/>
          </a:p>
        </p:txBody>
      </p:sp>
    </p:spTree>
    <p:extLst>
      <p:ext uri="{BB962C8B-B14F-4D97-AF65-F5344CB8AC3E}">
        <p14:creationId xmlns:p14="http://schemas.microsoft.com/office/powerpoint/2010/main" val="3235707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389870"/>
          </a:xfrm>
        </p:spPr>
        <p:txBody>
          <a:bodyPr>
            <a:normAutofit fontScale="90000"/>
          </a:bodyPr>
          <a:lstStyle/>
          <a:p>
            <a:r>
              <a:rPr lang="en-US" dirty="0"/>
              <a:t>Summary of T&amp;E under ESA</a:t>
            </a:r>
            <a:br>
              <a:rPr lang="en-US" dirty="0"/>
            </a:br>
            <a:r>
              <a:rPr lang="en-US" dirty="0"/>
              <a:t>30 recovered since 1966</a:t>
            </a:r>
            <a:br>
              <a:rPr lang="en-US" dirty="0"/>
            </a:br>
            <a:r>
              <a:rPr lang="en-US" dirty="0"/>
              <a:t>1.9% success rate in U.S.</a:t>
            </a:r>
            <a:br>
              <a:rPr lang="en-US" dirty="0"/>
            </a:br>
            <a:r>
              <a:rPr lang="en-US" dirty="0"/>
              <a:t> 1.4 % U.S. and International</a:t>
            </a:r>
          </a:p>
        </p:txBody>
      </p:sp>
      <p:pic>
        <p:nvPicPr>
          <p:cNvPr id="5" name="Content Placeholder 4" descr="Screen Shot 2014-10-30 at 8.01.55 AM.png"/>
          <p:cNvPicPr>
            <a:picLocks noGrp="1" noChangeAspect="1"/>
          </p:cNvPicPr>
          <p:nvPr>
            <p:ph idx="1"/>
          </p:nvPr>
        </p:nvPicPr>
        <p:blipFill>
          <a:blip r:embed="rId2">
            <a:extLst>
              <a:ext uri="{28A0092B-C50C-407E-A947-70E740481C1C}">
                <a14:useLocalDpi xmlns:a14="http://schemas.microsoft.com/office/drawing/2010/main" val="0"/>
              </a:ext>
            </a:extLst>
          </a:blip>
          <a:srcRect t="-32833" b="-32833"/>
          <a:stretch>
            <a:fillRect/>
          </a:stretch>
        </p:blipFill>
        <p:spPr>
          <a:xfrm>
            <a:off x="457200" y="2664507"/>
            <a:ext cx="8229600" cy="3461656"/>
          </a:xfrm>
        </p:spPr>
      </p:pic>
    </p:spTree>
    <p:extLst>
      <p:ext uri="{BB962C8B-B14F-4D97-AF65-F5344CB8AC3E}">
        <p14:creationId xmlns:p14="http://schemas.microsoft.com/office/powerpoint/2010/main" val="1987082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rPr>
              <a:t>Some other areas of jurisdiction</a:t>
            </a:r>
          </a:p>
        </p:txBody>
      </p:sp>
      <p:sp>
        <p:nvSpPr>
          <p:cNvPr id="111618" name="Content Placeholder 2"/>
          <p:cNvSpPr>
            <a:spLocks noGrp="1"/>
          </p:cNvSpPr>
          <p:nvPr>
            <p:ph idx="1"/>
          </p:nvPr>
        </p:nvSpPr>
        <p:spPr/>
        <p:txBody>
          <a:bodyPr/>
          <a:lstStyle/>
          <a:p>
            <a:pPr marL="0" indent="0">
              <a:buFont typeface="Arial" charset="0"/>
              <a:buNone/>
            </a:pPr>
            <a:endParaRPr lang="en-US" sz="2000" dirty="0">
              <a:latin typeface="Calibri" charset="0"/>
            </a:endParaRPr>
          </a:p>
          <a:p>
            <a:pPr marL="0" indent="0">
              <a:buFont typeface="Arial" charset="0"/>
              <a:buNone/>
            </a:pPr>
            <a:r>
              <a:rPr lang="en-US" dirty="0">
                <a:latin typeface="Calibri" charset="0"/>
              </a:rPr>
              <a:t>"Each declared itself sovereign and independent, according to the limits of its territory. </a:t>
            </a:r>
          </a:p>
          <a:p>
            <a:pPr marL="0" indent="0">
              <a:buFont typeface="Arial" charset="0"/>
              <a:buNone/>
            </a:pPr>
            <a:endParaRPr lang="en-US" dirty="0">
              <a:latin typeface="Calibri" charset="0"/>
            </a:endParaRPr>
          </a:p>
          <a:p>
            <a:pPr marL="0" indent="0">
              <a:buFont typeface="Arial" charset="0"/>
              <a:buNone/>
            </a:pPr>
            <a:r>
              <a:rPr lang="en-US" dirty="0">
                <a:latin typeface="Calibri" charset="0"/>
              </a:rPr>
              <a:t>"[T]he soil and sovereignty within their acknowledged limits were as much theirs at the declaration of independence as at this hour.</a:t>
            </a:r>
          </a:p>
          <a:p>
            <a:pPr marL="0" indent="0">
              <a:buFont typeface="Arial" charset="0"/>
              <a:buNone/>
            </a:pPr>
            <a:endParaRPr lang="en-US" dirty="0">
              <a:latin typeface="Calibri" charset="0"/>
            </a:endParaRPr>
          </a:p>
        </p:txBody>
      </p:sp>
    </p:spTree>
    <p:extLst>
      <p:ext uri="{BB962C8B-B14F-4D97-AF65-F5344CB8AC3E}">
        <p14:creationId xmlns:p14="http://schemas.microsoft.com/office/powerpoint/2010/main" val="33129755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Calibri" charset="0"/>
              </a:rPr>
              <a:t>Some other areas of jurisdiction</a:t>
            </a:r>
          </a:p>
        </p:txBody>
      </p:sp>
      <p:sp>
        <p:nvSpPr>
          <p:cNvPr id="82946" name="Content Placeholder 2"/>
          <p:cNvSpPr>
            <a:spLocks noGrp="1"/>
          </p:cNvSpPr>
          <p:nvPr>
            <p:ph idx="1"/>
          </p:nvPr>
        </p:nvSpPr>
        <p:spPr/>
        <p:txBody>
          <a:bodyPr>
            <a:normAutofit fontScale="92500" lnSpcReduction="10000"/>
          </a:bodyPr>
          <a:lstStyle/>
          <a:p>
            <a:r>
              <a:rPr lang="en-US" sz="2800" i="1" dirty="0">
                <a:latin typeface="Calibri" charset="0"/>
              </a:rPr>
              <a:t>Lambert v. </a:t>
            </a:r>
            <a:r>
              <a:rPr lang="en-US" sz="2800" i="1" dirty="0" err="1">
                <a:latin typeface="Calibri" charset="0"/>
              </a:rPr>
              <a:t>Yellowly</a:t>
            </a:r>
            <a:r>
              <a:rPr lang="en-US" sz="2800" dirty="0">
                <a:latin typeface="Calibri" charset="0"/>
              </a:rPr>
              <a:t>, 272 U.S. 581, 598, 47 </a:t>
            </a:r>
            <a:r>
              <a:rPr lang="en-US" sz="2800" dirty="0" err="1">
                <a:latin typeface="Calibri" charset="0"/>
              </a:rPr>
              <a:t>S.Ct</a:t>
            </a:r>
            <a:r>
              <a:rPr lang="en-US" sz="2800" dirty="0">
                <a:latin typeface="Calibri" charset="0"/>
              </a:rPr>
              <a:t>. 210 (1926): “It is important also to bear in mind that ‘direct control of medical practice in the States is beyond the power of the Federal Government.’ </a:t>
            </a:r>
          </a:p>
          <a:p>
            <a:endParaRPr lang="en-US" sz="2800" dirty="0">
              <a:latin typeface="Calibri" charset="0"/>
            </a:endParaRPr>
          </a:p>
          <a:p>
            <a:r>
              <a:rPr lang="en-US" sz="2800" i="1" dirty="0">
                <a:latin typeface="Calibri" charset="0"/>
              </a:rPr>
              <a:t>Linder v. United States</a:t>
            </a:r>
            <a:r>
              <a:rPr lang="en-US" sz="2800" dirty="0">
                <a:latin typeface="Calibri" charset="0"/>
              </a:rPr>
              <a:t>, 268 U.S. 5, 18. Congress, therefore, cannot directly restrict the professional judgment of the physician or interfere with its free exercise in the treatment of disease. </a:t>
            </a:r>
            <a:r>
              <a:rPr lang="en-US" dirty="0">
                <a:latin typeface="Calibri" charset="0"/>
              </a:rPr>
              <a:t>Whatever power exists in that respect belongs to the states exclusively.”</a:t>
            </a:r>
          </a:p>
          <a:p>
            <a:endParaRPr lang="en-US" dirty="0">
              <a:latin typeface="Calibri" charset="0"/>
            </a:endParaRPr>
          </a:p>
        </p:txBody>
      </p:sp>
    </p:spTree>
    <p:extLst>
      <p:ext uri="{BB962C8B-B14F-4D97-AF65-F5344CB8AC3E}">
        <p14:creationId xmlns:p14="http://schemas.microsoft.com/office/powerpoint/2010/main" val="3754087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dirty="0">
                <a:latin typeface="Calibri" charset="0"/>
              </a:rPr>
              <a:t>Some other areas of jurisdiction</a:t>
            </a:r>
          </a:p>
        </p:txBody>
      </p:sp>
      <p:sp>
        <p:nvSpPr>
          <p:cNvPr id="3" name="Content Placeholder 2"/>
          <p:cNvSpPr>
            <a:spLocks noGrp="1"/>
          </p:cNvSpPr>
          <p:nvPr>
            <p:ph idx="1"/>
          </p:nvPr>
        </p:nvSpPr>
        <p:spPr/>
        <p:txBody>
          <a:bodyPr/>
          <a:lstStyle/>
          <a:p>
            <a:pPr>
              <a:defRPr/>
            </a:pPr>
            <a:endParaRPr lang="en-US" sz="2800" i="1" dirty="0">
              <a:hlinkClick r:id="rId2"/>
            </a:endParaRPr>
          </a:p>
          <a:p>
            <a:pPr marL="0" indent="0">
              <a:buNone/>
              <a:defRPr/>
            </a:pPr>
            <a:endParaRPr lang="en-US" sz="2800" dirty="0">
              <a:hlinkClick r:id="rId2"/>
            </a:endParaRPr>
          </a:p>
          <a:p>
            <a:pPr>
              <a:defRPr/>
            </a:pPr>
            <a:r>
              <a:rPr lang="en-US" sz="2800" i="1" dirty="0">
                <a:hlinkClick r:id="rId2"/>
              </a:rPr>
              <a:t>Linder v. United States</a:t>
            </a:r>
            <a:r>
              <a:rPr lang="en-US" sz="2800" dirty="0">
                <a:hlinkClick r:id="rId2"/>
              </a:rPr>
              <a:t>, 268 U.S. 5, 18, 45 S. Ct. 446</a:t>
            </a:r>
            <a:r>
              <a:rPr lang="en-US" sz="2800" dirty="0"/>
              <a:t> (1925): </a:t>
            </a:r>
          </a:p>
          <a:p>
            <a:pPr>
              <a:defRPr/>
            </a:pPr>
            <a:endParaRPr lang="en-US" sz="2800" dirty="0"/>
          </a:p>
          <a:p>
            <a:pPr marL="0" indent="0">
              <a:buNone/>
              <a:defRPr/>
            </a:pPr>
            <a:r>
              <a:rPr lang="en-US" sz="2800" dirty="0"/>
              <a:t>"Obviously, direct control of medical practice in the states is beyond the power of the federal government.”</a:t>
            </a:r>
          </a:p>
        </p:txBody>
      </p:sp>
    </p:spTree>
    <p:extLst>
      <p:ext uri="{BB962C8B-B14F-4D97-AF65-F5344CB8AC3E}">
        <p14:creationId xmlns:p14="http://schemas.microsoft.com/office/powerpoint/2010/main" val="28791266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latin typeface="Calibri" charset="0"/>
              </a:rPr>
              <a:t>Some other areas of jurisdiction</a:t>
            </a:r>
          </a:p>
        </p:txBody>
      </p:sp>
      <p:sp>
        <p:nvSpPr>
          <p:cNvPr id="3" name="Content Placeholder 2"/>
          <p:cNvSpPr>
            <a:spLocks noGrp="1"/>
          </p:cNvSpPr>
          <p:nvPr>
            <p:ph idx="1"/>
          </p:nvPr>
        </p:nvSpPr>
        <p:spPr/>
        <p:txBody>
          <a:bodyPr/>
          <a:lstStyle/>
          <a:p>
            <a:pPr marL="0" indent="0">
              <a:buNone/>
              <a:defRPr/>
            </a:pPr>
            <a:endParaRPr lang="en-US" dirty="0">
              <a:hlinkClick r:id="rId2"/>
            </a:endParaRPr>
          </a:p>
          <a:p>
            <a:pPr>
              <a:defRPr/>
            </a:pPr>
            <a:r>
              <a:rPr lang="en-US" sz="2800" dirty="0">
                <a:hlinkClick r:id="rId2"/>
              </a:rPr>
              <a:t>Conant v. Walters, 309 F.3d 629, 639 (9th Cir. 2002) (quoting Linder).</a:t>
            </a:r>
            <a:endParaRPr lang="en-US" sz="2800" dirty="0"/>
          </a:p>
          <a:p>
            <a:pPr marL="0" indent="0">
              <a:buNone/>
              <a:defRPr/>
            </a:pPr>
            <a:endParaRPr lang="en-US" sz="2800" dirty="0"/>
          </a:p>
          <a:p>
            <a:pPr marL="0" indent="0">
              <a:buNone/>
              <a:defRPr/>
            </a:pPr>
            <a:r>
              <a:rPr lang="en-US" sz="2800" dirty="0"/>
              <a:t>United States v. Anthony et al., 15 F. Supp. 553 (</a:t>
            </a:r>
            <a:r>
              <a:rPr lang="en-US" sz="2800" dirty="0" err="1"/>
              <a:t>S.D.Cal</a:t>
            </a:r>
            <a:r>
              <a:rPr lang="en-US" sz="2800" dirty="0"/>
              <a:t>. 1936) (June 23 1936) Nos. 12069-12072. United States District Court, S.D. California, Central Division</a:t>
            </a:r>
          </a:p>
          <a:p>
            <a:pPr marL="0" indent="0">
              <a:buFont typeface="Arial" charset="0"/>
              <a:buNone/>
              <a:defRPr/>
            </a:pPr>
            <a:endParaRPr lang="en-US" dirty="0"/>
          </a:p>
        </p:txBody>
      </p:sp>
    </p:spTree>
    <p:extLst>
      <p:ext uri="{BB962C8B-B14F-4D97-AF65-F5344CB8AC3E}">
        <p14:creationId xmlns:p14="http://schemas.microsoft.com/office/powerpoint/2010/main" val="30776767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atin typeface="Calibri" charset="0"/>
              </a:rPr>
              <a:t>Some other areas of jurisdiction</a:t>
            </a:r>
          </a:p>
        </p:txBody>
      </p:sp>
      <p:sp>
        <p:nvSpPr>
          <p:cNvPr id="84994" name="Content Placeholder 2"/>
          <p:cNvSpPr>
            <a:spLocks noGrp="1"/>
          </p:cNvSpPr>
          <p:nvPr>
            <p:ph idx="1"/>
          </p:nvPr>
        </p:nvSpPr>
        <p:spPr/>
        <p:txBody>
          <a:bodyPr/>
          <a:lstStyle/>
          <a:p>
            <a:r>
              <a:rPr lang="en-US" sz="2800" dirty="0">
                <a:latin typeface="Calibri" charset="0"/>
              </a:rPr>
              <a:t>"The Linder Case (</a:t>
            </a:r>
            <a:r>
              <a:rPr lang="en-US" sz="2800" i="1" dirty="0">
                <a:latin typeface="Calibri" charset="0"/>
              </a:rPr>
              <a:t>Linder v. United States</a:t>
            </a:r>
            <a:r>
              <a:rPr lang="en-US" sz="2800" dirty="0">
                <a:latin typeface="Calibri" charset="0"/>
              </a:rPr>
              <a:t> [1925] 268 U.S. 5, 45 </a:t>
            </a:r>
            <a:r>
              <a:rPr lang="en-US" sz="2800" dirty="0" err="1">
                <a:latin typeface="Calibri" charset="0"/>
              </a:rPr>
              <a:t>S.Ct</a:t>
            </a:r>
            <a:r>
              <a:rPr lang="en-US" sz="2800" dirty="0">
                <a:latin typeface="Calibri" charset="0"/>
              </a:rPr>
              <a:t>. 446, 449, 69 </a:t>
            </a:r>
            <a:r>
              <a:rPr lang="en-US" sz="2800" dirty="0" err="1">
                <a:latin typeface="Calibri" charset="0"/>
              </a:rPr>
              <a:t>L.Ed</a:t>
            </a:r>
            <a:r>
              <a:rPr lang="en-US" sz="2800" dirty="0">
                <a:latin typeface="Calibri" charset="0"/>
              </a:rPr>
              <a:t>. 819, 39 A.L.R. 229) is very important. We all seem to agree, whether we read it alike or not, that it determines this case, so far as the law is concerned. I wish to refer to it for the present only for the purpose of pointing out that the moment we assume that this act regulates the sale within the state of narcotics and that it aims to regulate the practice of medicine, we must hold it unconstitutional.”</a:t>
            </a:r>
          </a:p>
          <a:p>
            <a:endParaRPr lang="en-US" sz="2800" dirty="0">
              <a:latin typeface="Calibri" charset="0"/>
            </a:endParaRPr>
          </a:p>
        </p:txBody>
      </p:sp>
    </p:spTree>
    <p:extLst>
      <p:ext uri="{BB962C8B-B14F-4D97-AF65-F5344CB8AC3E}">
        <p14:creationId xmlns:p14="http://schemas.microsoft.com/office/powerpoint/2010/main" val="12827022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61029"/>
          </a:xfrm>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sz="4000" dirty="0"/>
          </a:p>
          <a:p>
            <a:pPr marL="0" indent="0" algn="ctr">
              <a:buNone/>
            </a:pPr>
            <a:r>
              <a:rPr lang="en-US" sz="3600" b="1" dirty="0"/>
              <a:t>This section is much abbreviated and only an overview of highlights from a 6-hour course.  As a result, much continuity and supporting data is lost in such an abbreviated display.</a:t>
            </a:r>
          </a:p>
        </p:txBody>
      </p:sp>
    </p:spTree>
    <p:extLst>
      <p:ext uri="{BB962C8B-B14F-4D97-AF65-F5344CB8AC3E}">
        <p14:creationId xmlns:p14="http://schemas.microsoft.com/office/powerpoint/2010/main" val="203670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Autofit/>
          </a:bodyPr>
          <a:lstStyle/>
          <a:p>
            <a:pPr algn="ctr">
              <a:buNone/>
              <a:defRPr/>
            </a:pPr>
            <a:r>
              <a:rPr lang="en-US" sz="1600" b="1" dirty="0">
                <a:latin typeface="Calibri (body)"/>
                <a:cs typeface="Calibri (body)"/>
              </a:rPr>
              <a:t>Substantive commentary:</a:t>
            </a:r>
          </a:p>
          <a:p>
            <a:pPr>
              <a:buNone/>
              <a:defRPr/>
            </a:pPr>
            <a:r>
              <a:rPr lang="en-US" sz="1600" dirty="0">
                <a:latin typeface="Calibri (body)"/>
                <a:cs typeface="Calibri (body)"/>
              </a:rPr>
              <a:t>	It is new information or finding a flawed analysis that will substantially change the outcome.</a:t>
            </a:r>
          </a:p>
          <a:p>
            <a:pPr>
              <a:buNone/>
              <a:defRPr/>
            </a:pPr>
            <a:endParaRPr lang="en-US" sz="1600" b="1" dirty="0">
              <a:latin typeface="Calibri (body)"/>
              <a:cs typeface="Calibri (body)"/>
            </a:endParaRPr>
          </a:p>
          <a:p>
            <a:pPr algn="ctr">
              <a:buNone/>
              <a:defRPr/>
            </a:pPr>
            <a:r>
              <a:rPr lang="en-US" sz="1600" b="1" dirty="0">
                <a:latin typeface="Calibri (body)"/>
                <a:cs typeface="Calibri (body)"/>
              </a:rPr>
              <a:t>What NEPA is, And What NEPA is not</a:t>
            </a:r>
          </a:p>
          <a:p>
            <a:pPr>
              <a:buNone/>
              <a:defRPr/>
            </a:pPr>
            <a:r>
              <a:rPr lang="en-US" sz="1600" dirty="0">
                <a:latin typeface="Calibri (body)"/>
                <a:cs typeface="Calibri (body)"/>
              </a:rPr>
              <a:t> </a:t>
            </a:r>
            <a:endParaRPr lang="en-US" sz="1600" b="1" u="sng" dirty="0">
              <a:latin typeface="Calibri (body)"/>
              <a:cs typeface="Calibri (body)"/>
            </a:endParaRPr>
          </a:p>
          <a:p>
            <a:pPr>
              <a:buNone/>
              <a:defRPr/>
            </a:pPr>
            <a:r>
              <a:rPr lang="en-US" sz="1600" b="1" u="sng" dirty="0">
                <a:latin typeface="Calibri (body)"/>
                <a:cs typeface="Calibri (body)"/>
              </a:rPr>
              <a:t>WHAT NEPA IS NOT:</a:t>
            </a:r>
            <a:endParaRPr lang="en-US" sz="1600" dirty="0">
              <a:latin typeface="Calibri (body)"/>
              <a:cs typeface="Calibri (body)"/>
            </a:endParaRPr>
          </a:p>
          <a:p>
            <a:pPr>
              <a:buNone/>
              <a:defRPr/>
            </a:pPr>
            <a:r>
              <a:rPr lang="en-US" sz="1600" i="1" dirty="0">
                <a:latin typeface="Calibri (body)"/>
                <a:cs typeface="Calibri (body)"/>
              </a:rPr>
              <a:t>	NEGOTIATION</a:t>
            </a:r>
            <a:r>
              <a:rPr lang="en-US" sz="1600" dirty="0">
                <a:latin typeface="Calibri (body)"/>
                <a:cs typeface="Calibri (body)"/>
              </a:rPr>
              <a:t>: Personal relationships are of little use.</a:t>
            </a:r>
          </a:p>
          <a:p>
            <a:pPr>
              <a:buNone/>
              <a:defRPr/>
            </a:pPr>
            <a:r>
              <a:rPr lang="en-US" sz="1600" dirty="0">
                <a:latin typeface="Calibri (body)"/>
                <a:cs typeface="Calibri (body)"/>
              </a:rPr>
              <a:t> </a:t>
            </a:r>
          </a:p>
          <a:p>
            <a:pPr>
              <a:buNone/>
              <a:defRPr/>
            </a:pPr>
            <a:r>
              <a:rPr lang="en-US" sz="1600" i="1" dirty="0">
                <a:latin typeface="Calibri (body)"/>
                <a:cs typeface="Calibri (body)"/>
              </a:rPr>
              <a:t>	A LEGAL PROCEEDING</a:t>
            </a:r>
            <a:r>
              <a:rPr lang="en-US" sz="1600" dirty="0">
                <a:latin typeface="Calibri (body)"/>
                <a:cs typeface="Calibri (body)"/>
              </a:rPr>
              <a:t>: You don’t need a lawyer.</a:t>
            </a:r>
          </a:p>
          <a:p>
            <a:pPr>
              <a:buNone/>
              <a:defRPr/>
            </a:pPr>
            <a:endParaRPr lang="en-US" sz="1600" i="1" dirty="0">
              <a:latin typeface="Calibri (body)"/>
              <a:cs typeface="Calibri (body)"/>
            </a:endParaRPr>
          </a:p>
          <a:p>
            <a:pPr>
              <a:buNone/>
              <a:defRPr/>
            </a:pPr>
            <a:r>
              <a:rPr lang="en-US" sz="1600" i="1" dirty="0">
                <a:latin typeface="Calibri (body)"/>
                <a:cs typeface="Calibri (body)"/>
              </a:rPr>
              <a:t>	VOTING</a:t>
            </a:r>
            <a:r>
              <a:rPr lang="en-US" sz="1600" dirty="0">
                <a:latin typeface="Calibri (body)"/>
                <a:cs typeface="Calibri (body)"/>
              </a:rPr>
              <a:t>: It only takes one substantive comment to completely change a plan.</a:t>
            </a:r>
            <a:endParaRPr lang="en-US" sz="1600" b="1" u="sng" dirty="0">
              <a:latin typeface="Calibri (body)"/>
              <a:cs typeface="Calibri (body)"/>
            </a:endParaRPr>
          </a:p>
          <a:p>
            <a:pPr>
              <a:buNone/>
              <a:defRPr/>
            </a:pPr>
            <a:endParaRPr lang="en-US" sz="1600" b="1" u="sng" dirty="0">
              <a:latin typeface="Calibri (body)"/>
              <a:cs typeface="Calibri (body)"/>
            </a:endParaRPr>
          </a:p>
          <a:p>
            <a:pPr>
              <a:buNone/>
              <a:defRPr/>
            </a:pPr>
            <a:r>
              <a:rPr lang="en-US" sz="1600" b="1" u="sng" dirty="0">
                <a:latin typeface="Calibri (body)"/>
                <a:cs typeface="Calibri (body)"/>
              </a:rPr>
              <a:t>WHAT NEPA IS:</a:t>
            </a:r>
            <a:endParaRPr lang="en-US" sz="1600" dirty="0">
              <a:latin typeface="Calibri (body)"/>
              <a:cs typeface="Calibri (body)"/>
            </a:endParaRPr>
          </a:p>
          <a:p>
            <a:pPr>
              <a:buNone/>
              <a:defRPr/>
            </a:pPr>
            <a:r>
              <a:rPr lang="en-US" sz="1600" dirty="0">
                <a:latin typeface="Calibri (body)"/>
                <a:cs typeface="Calibri (body)"/>
              </a:rPr>
              <a:t>	A Procedural Requirement for disclosing the environmental effects of agency decision making, requiring public participation.</a:t>
            </a:r>
          </a:p>
        </p:txBody>
      </p:sp>
    </p:spTree>
    <p:extLst>
      <p:ext uri="{BB962C8B-B14F-4D97-AF65-F5344CB8AC3E}">
        <p14:creationId xmlns:p14="http://schemas.microsoft.com/office/powerpoint/2010/main" val="35171379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Autofit/>
          </a:bodyPr>
          <a:lstStyle/>
          <a:p>
            <a:pPr marL="0" indent="0">
              <a:buNone/>
              <a:tabLst>
                <a:tab pos="457200" algn="r"/>
                <a:tab pos="2743200" algn="ctr"/>
                <a:tab pos="5486400" algn="r"/>
              </a:tabLst>
            </a:pPr>
            <a:r>
              <a:rPr lang="en-US" sz="1400" dirty="0">
                <a:latin typeface="Calibri (body)"/>
                <a:cs typeface="Calibri (body)"/>
              </a:rPr>
              <a:t>“s</a:t>
            </a:r>
            <a:r>
              <a:rPr lang="en-US" altLang="ja-JP" sz="1400" dirty="0">
                <a:latin typeface="Calibri (body)"/>
                <a:cs typeface="Calibri (body)"/>
              </a:rPr>
              <a:t>ubstantive comments</a:t>
            </a:r>
            <a:r>
              <a:rPr lang="en-US" sz="1400" dirty="0">
                <a:latin typeface="Calibri (body)"/>
                <a:cs typeface="Calibri (body)"/>
              </a:rPr>
              <a:t>”</a:t>
            </a:r>
            <a:r>
              <a:rPr lang="en-US" altLang="ja-JP" sz="1400" dirty="0">
                <a:latin typeface="Calibri (body)"/>
                <a:cs typeface="Calibri (body)"/>
              </a:rPr>
              <a:t>  can be offered ONLY  during the COMMENT PERIOD after the DEIS is available – ranging from 30 to a 90 day period.  </a:t>
            </a:r>
          </a:p>
          <a:p>
            <a:pPr marL="0" indent="0">
              <a:buNone/>
              <a:tabLst>
                <a:tab pos="457200" algn="r"/>
                <a:tab pos="2743200" algn="ctr"/>
                <a:tab pos="5486400" algn="r"/>
              </a:tabLst>
            </a:pPr>
            <a:endParaRPr lang="en-US" sz="1400" dirty="0">
              <a:latin typeface="Calibri (body)"/>
              <a:cs typeface="Calibri (body)"/>
            </a:endParaRPr>
          </a:p>
          <a:p>
            <a:pPr marL="0" indent="0">
              <a:buNone/>
              <a:tabLst>
                <a:tab pos="457200" algn="r"/>
                <a:tab pos="2743200" algn="ctr"/>
                <a:tab pos="5486400" algn="r"/>
              </a:tabLst>
            </a:pPr>
            <a:r>
              <a:rPr lang="en-US" sz="1400" dirty="0">
                <a:latin typeface="Calibri (body)"/>
                <a:cs typeface="Calibri (body)"/>
              </a:rPr>
              <a:t>Why? Because this is the only part of the PUBLIC PARTICIPATION PERIOD where you have the LEGAL STATUS to actually make them change the document. </a:t>
            </a:r>
          </a:p>
          <a:p>
            <a:pPr marL="0" indent="0">
              <a:buNone/>
              <a:tabLst>
                <a:tab pos="457200" algn="r"/>
                <a:tab pos="2743200" algn="ctr"/>
                <a:tab pos="5486400" algn="r"/>
              </a:tabLst>
            </a:pPr>
            <a:endParaRPr lang="en-US" sz="1400" dirty="0">
              <a:latin typeface="Calibri (body)"/>
              <a:cs typeface="Calibri (body)"/>
            </a:endParaRPr>
          </a:p>
          <a:p>
            <a:pPr marL="0" indent="0">
              <a:buNone/>
              <a:tabLst>
                <a:tab pos="457200" algn="r"/>
                <a:tab pos="2743200" algn="ctr"/>
                <a:tab pos="5486400" algn="r"/>
              </a:tabLst>
            </a:pPr>
            <a:r>
              <a:rPr lang="en-US" sz="1400" dirty="0">
                <a:latin typeface="Calibri (body)"/>
                <a:cs typeface="Calibri (body)"/>
              </a:rPr>
              <a:t> It is different than scoping, in other words,</a:t>
            </a:r>
          </a:p>
          <a:p>
            <a:pPr marL="0" indent="0" eaLnBrk="0" hangingPunct="0">
              <a:buNone/>
              <a:tabLst>
                <a:tab pos="457200" algn="r"/>
                <a:tab pos="2743200" algn="ctr"/>
                <a:tab pos="5486400" algn="r"/>
              </a:tabLst>
            </a:pPr>
            <a:r>
              <a:rPr lang="en-US" sz="1400" dirty="0">
                <a:latin typeface="Calibri (body)"/>
                <a:cs typeface="Calibri (body)"/>
              </a:rPr>
              <a:t>Scoping period = no legal obligations</a:t>
            </a:r>
          </a:p>
          <a:p>
            <a:pPr marL="0" indent="0" eaLnBrk="0" hangingPunct="0">
              <a:buNone/>
              <a:tabLst>
                <a:tab pos="457200" algn="r"/>
                <a:tab pos="2743200" algn="ctr"/>
                <a:tab pos="5486400" algn="r"/>
              </a:tabLst>
            </a:pPr>
            <a:r>
              <a:rPr lang="en-US" sz="1400" dirty="0">
                <a:latin typeface="Calibri (body)"/>
                <a:cs typeface="Calibri (body)"/>
              </a:rPr>
              <a:t>Comment period = legal obligations</a:t>
            </a:r>
          </a:p>
          <a:p>
            <a:pPr marL="0" indent="0" eaLnBrk="0" hangingPunct="0">
              <a:buNone/>
              <a:tabLst>
                <a:tab pos="457200" algn="r"/>
                <a:tab pos="2743200" algn="ctr"/>
                <a:tab pos="5486400" algn="r"/>
              </a:tabLst>
            </a:pPr>
            <a:endParaRPr lang="en-US" sz="1400" u="sng" dirty="0">
              <a:latin typeface="Calibri (body)"/>
              <a:cs typeface="Calibri (body)"/>
            </a:endParaRPr>
          </a:p>
          <a:p>
            <a:pPr marL="0" indent="0" algn="ctr" eaLnBrk="0" hangingPunct="0">
              <a:buNone/>
              <a:tabLst>
                <a:tab pos="457200" algn="r"/>
                <a:tab pos="2743200" algn="ctr"/>
                <a:tab pos="5486400" algn="r"/>
              </a:tabLst>
            </a:pPr>
            <a:r>
              <a:rPr lang="en-US" sz="1400" u="sng" dirty="0">
                <a:latin typeface="Calibri (body)"/>
                <a:cs typeface="Calibri (body)"/>
              </a:rPr>
              <a:t>The NEPA Schedule:</a:t>
            </a:r>
            <a:endParaRPr lang="en-US" sz="1400" dirty="0">
              <a:latin typeface="Calibri (body)"/>
              <a:cs typeface="Calibri (body)"/>
            </a:endParaRPr>
          </a:p>
          <a:p>
            <a:pPr marL="0" indent="0" eaLnBrk="0" hangingPunct="0">
              <a:buNone/>
              <a:tabLst>
                <a:tab pos="457200" algn="r"/>
                <a:tab pos="2743200" algn="ctr"/>
                <a:tab pos="5486400" algn="r"/>
              </a:tabLst>
            </a:pPr>
            <a:r>
              <a:rPr lang="en-US" sz="1400" b="1" dirty="0">
                <a:latin typeface="Calibri (body)"/>
                <a:cs typeface="Calibri (body)"/>
              </a:rPr>
              <a:t>-Notice of Intent (NOI)</a:t>
            </a:r>
            <a:endParaRPr lang="en-US" sz="1400" dirty="0">
              <a:latin typeface="Calibri (body)"/>
              <a:cs typeface="Calibri (body)"/>
            </a:endParaRPr>
          </a:p>
          <a:p>
            <a:pPr marL="0" indent="0" eaLnBrk="0" hangingPunct="0">
              <a:buNone/>
              <a:tabLst>
                <a:tab pos="457200" algn="r"/>
                <a:tab pos="2743200" algn="ctr"/>
                <a:tab pos="5486400" algn="r"/>
              </a:tabLst>
            </a:pPr>
            <a:r>
              <a:rPr lang="en-US" sz="1400" b="1" dirty="0">
                <a:latin typeface="Calibri (body)"/>
                <a:cs typeface="Calibri (body)"/>
              </a:rPr>
              <a:t>-Scoping </a:t>
            </a:r>
            <a:r>
              <a:rPr lang="en-US" sz="1400" dirty="0">
                <a:latin typeface="Calibri (body)"/>
                <a:cs typeface="Calibri (body)"/>
              </a:rPr>
              <a:t>(determining the "scope" of the analysis)</a:t>
            </a:r>
          </a:p>
          <a:p>
            <a:pPr marL="0" indent="0" eaLnBrk="0" hangingPunct="0">
              <a:buNone/>
              <a:tabLst>
                <a:tab pos="457200" algn="r"/>
                <a:tab pos="2743200" algn="ctr"/>
                <a:tab pos="5486400" algn="r"/>
              </a:tabLst>
            </a:pPr>
            <a:r>
              <a:rPr lang="en-US" sz="1400" b="1" dirty="0">
                <a:latin typeface="Calibri (body)"/>
                <a:cs typeface="Calibri (body)"/>
              </a:rPr>
              <a:t>-Doing the Analysis</a:t>
            </a:r>
            <a:r>
              <a:rPr lang="en-US" sz="1400" dirty="0">
                <a:latin typeface="Calibri (body)"/>
                <a:cs typeface="Calibri (body)"/>
              </a:rPr>
              <a:t> (Silence)</a:t>
            </a:r>
          </a:p>
          <a:p>
            <a:pPr marL="0" indent="0" eaLnBrk="0" hangingPunct="0">
              <a:buNone/>
              <a:tabLst>
                <a:tab pos="457200" algn="r"/>
                <a:tab pos="2743200" algn="ctr"/>
                <a:tab pos="5486400" algn="r"/>
              </a:tabLst>
            </a:pPr>
            <a:r>
              <a:rPr lang="en-US" sz="1400" b="1" dirty="0">
                <a:latin typeface="Calibri (body)"/>
                <a:cs typeface="Calibri (body)"/>
              </a:rPr>
              <a:t>-Publishing a Draft Environmental Impact Statement </a:t>
            </a:r>
            <a:r>
              <a:rPr lang="en-US" sz="1400" dirty="0">
                <a:latin typeface="Calibri (body)"/>
                <a:cs typeface="Calibri (body)"/>
              </a:rPr>
              <a:t>(DEIS)</a:t>
            </a:r>
          </a:p>
          <a:p>
            <a:pPr marL="0" indent="0" eaLnBrk="0" hangingPunct="0">
              <a:buNone/>
              <a:tabLst>
                <a:tab pos="457200" algn="r"/>
                <a:tab pos="2743200" algn="ctr"/>
                <a:tab pos="5486400" algn="r"/>
              </a:tabLst>
            </a:pPr>
            <a:r>
              <a:rPr lang="en-US" sz="1400" b="1" dirty="0">
                <a:latin typeface="Calibri (body)"/>
                <a:cs typeface="Calibri (body)"/>
              </a:rPr>
              <a:t>-Taking Public Comment on the DEIS</a:t>
            </a:r>
            <a:endParaRPr lang="en-US" sz="1400" dirty="0">
              <a:latin typeface="Calibri (body)"/>
              <a:cs typeface="Calibri (body)"/>
            </a:endParaRPr>
          </a:p>
          <a:p>
            <a:pPr marL="0" indent="0" eaLnBrk="0" hangingPunct="0">
              <a:buNone/>
              <a:tabLst>
                <a:tab pos="457200" algn="r"/>
                <a:tab pos="2743200" algn="ctr"/>
                <a:tab pos="5486400" algn="r"/>
              </a:tabLst>
            </a:pPr>
            <a:r>
              <a:rPr lang="en-US" sz="1400" b="1" dirty="0">
                <a:latin typeface="Calibri (body)"/>
                <a:cs typeface="Calibri (body)"/>
              </a:rPr>
              <a:t>-Writing the Final Environmental Statement (FEIS)</a:t>
            </a:r>
          </a:p>
          <a:p>
            <a:pPr marL="0" indent="0" eaLnBrk="0" hangingPunct="0">
              <a:buNone/>
              <a:tabLst>
                <a:tab pos="457200" algn="r"/>
                <a:tab pos="2743200" algn="ctr"/>
                <a:tab pos="5486400" algn="r"/>
              </a:tabLst>
            </a:pPr>
            <a:r>
              <a:rPr lang="en-US" sz="1400" dirty="0">
                <a:latin typeface="Calibri (body)"/>
                <a:cs typeface="Calibri (body)"/>
              </a:rPr>
              <a:t>-Publishing the Record of Decision (ROD) </a:t>
            </a:r>
          </a:p>
        </p:txBody>
      </p:sp>
    </p:spTree>
    <p:extLst>
      <p:ext uri="{BB962C8B-B14F-4D97-AF65-F5344CB8AC3E}">
        <p14:creationId xmlns:p14="http://schemas.microsoft.com/office/powerpoint/2010/main" val="12327896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40000" lnSpcReduction="20000"/>
          </a:bodyPr>
          <a:lstStyle/>
          <a:p>
            <a:pPr algn="ctr">
              <a:lnSpc>
                <a:spcPct val="120000"/>
              </a:lnSpc>
              <a:buNone/>
              <a:defRPr/>
            </a:pPr>
            <a:r>
              <a:rPr lang="en-US" sz="3500" b="1" dirty="0">
                <a:solidFill>
                  <a:srgbClr val="000000"/>
                </a:solidFill>
                <a:latin typeface="Calibri (body)"/>
                <a:cs typeface="Calibri (body)"/>
              </a:rPr>
              <a:t>NATIONAL ENVIRONMENTAL POLICY ACT</a:t>
            </a:r>
          </a:p>
          <a:p>
            <a:pPr>
              <a:lnSpc>
                <a:spcPct val="120000"/>
              </a:lnSpc>
              <a:buNone/>
              <a:defRPr/>
            </a:pPr>
            <a:r>
              <a:rPr lang="en-US" sz="3500" dirty="0">
                <a:solidFill>
                  <a:srgbClr val="000000"/>
                </a:solidFill>
                <a:latin typeface="Calibri (body)"/>
                <a:cs typeface="Calibri (body)"/>
              </a:rPr>
              <a:t> </a:t>
            </a:r>
          </a:p>
          <a:p>
            <a:pPr algn="ctr">
              <a:lnSpc>
                <a:spcPct val="120000"/>
              </a:lnSpc>
              <a:buNone/>
              <a:defRPr/>
            </a:pPr>
            <a:r>
              <a:rPr lang="en-US" sz="3500" u="sng" dirty="0">
                <a:solidFill>
                  <a:srgbClr val="000000"/>
                </a:solidFill>
                <a:latin typeface="Calibri (body)"/>
                <a:cs typeface="Calibri (body)"/>
              </a:rPr>
              <a:t>THE  NEPA  HIERARCHY</a:t>
            </a:r>
            <a:r>
              <a:rPr lang="en-US" sz="3500" dirty="0">
                <a:solidFill>
                  <a:srgbClr val="000000"/>
                </a:solidFill>
                <a:latin typeface="Calibri (body)"/>
                <a:cs typeface="Calibri (body)"/>
              </a:rPr>
              <a:t>:</a:t>
            </a:r>
          </a:p>
          <a:p>
            <a:pPr>
              <a:lnSpc>
                <a:spcPct val="120000"/>
              </a:lnSpc>
              <a:buNone/>
              <a:defRPr/>
            </a:pPr>
            <a:r>
              <a:rPr lang="en-US" sz="3500" dirty="0">
                <a:solidFill>
                  <a:srgbClr val="000000"/>
                </a:solidFill>
                <a:latin typeface="Calibri (body)"/>
                <a:cs typeface="Calibri (body)"/>
              </a:rPr>
              <a:t> 	The  NEPA HAS two parts-the intent of Congress, AND the creation of the COUNCIL ON ENVIRONMENTAL QUALITY </a:t>
            </a:r>
            <a:r>
              <a:rPr lang="en-US" sz="3500" b="1" dirty="0">
                <a:solidFill>
                  <a:srgbClr val="000000"/>
                </a:solidFill>
                <a:latin typeface="Calibri (body)"/>
                <a:cs typeface="Calibri (body)"/>
              </a:rPr>
              <a:t>(CEQ) </a:t>
            </a:r>
            <a:endParaRPr lang="en-US" sz="3500" dirty="0">
              <a:solidFill>
                <a:srgbClr val="000000"/>
              </a:solidFill>
              <a:latin typeface="Calibri (body)"/>
              <a:cs typeface="Calibri (body)"/>
            </a:endParaRPr>
          </a:p>
          <a:p>
            <a:pPr>
              <a:lnSpc>
                <a:spcPct val="120000"/>
              </a:lnSpc>
              <a:buNone/>
              <a:defRPr/>
            </a:pPr>
            <a:r>
              <a:rPr lang="en-US" sz="3500" b="1" dirty="0">
                <a:solidFill>
                  <a:srgbClr val="000000"/>
                </a:solidFill>
                <a:latin typeface="Calibri (body)"/>
                <a:cs typeface="Calibri (body)"/>
              </a:rPr>
              <a:t> 	The CEQ WRITES THE REGULATIONS THAT FEDERAL AGENCIES MUST FOLLOW WHEN THEY CONDUCT A NEPA ANALYSIS.</a:t>
            </a:r>
          </a:p>
          <a:p>
            <a:pPr>
              <a:lnSpc>
                <a:spcPct val="120000"/>
              </a:lnSpc>
              <a:buNone/>
              <a:defRPr/>
            </a:pPr>
            <a:r>
              <a:rPr lang="en-US" sz="3500" dirty="0">
                <a:solidFill>
                  <a:srgbClr val="000000"/>
                </a:solidFill>
                <a:latin typeface="Calibri (body)"/>
                <a:cs typeface="Calibri (body)"/>
              </a:rPr>
              <a:t>	These regulations provide the specific instructions on how to comply with the NEPA.</a:t>
            </a:r>
          </a:p>
          <a:p>
            <a:pPr>
              <a:lnSpc>
                <a:spcPct val="120000"/>
              </a:lnSpc>
              <a:buNone/>
              <a:defRPr/>
            </a:pPr>
            <a:r>
              <a:rPr lang="en-US" sz="3500" dirty="0">
                <a:solidFill>
                  <a:srgbClr val="000000"/>
                </a:solidFill>
                <a:latin typeface="Calibri (body)"/>
                <a:cs typeface="Calibri (body)"/>
              </a:rPr>
              <a:t>	</a:t>
            </a:r>
            <a:r>
              <a:rPr lang="en-US" sz="3500" b="1" dirty="0">
                <a:solidFill>
                  <a:srgbClr val="000000"/>
                </a:solidFill>
                <a:latin typeface="Calibri (body)"/>
                <a:cs typeface="Calibri (body)"/>
              </a:rPr>
              <a:t>CEQ regulations apply to all Executive Branch agencies</a:t>
            </a:r>
          </a:p>
          <a:p>
            <a:pPr>
              <a:lnSpc>
                <a:spcPct val="120000"/>
              </a:lnSpc>
              <a:buNone/>
              <a:defRPr/>
            </a:pPr>
            <a:r>
              <a:rPr lang="en-US" sz="3500" dirty="0">
                <a:solidFill>
                  <a:srgbClr val="000000"/>
                </a:solidFill>
                <a:latin typeface="Calibri (body)"/>
                <a:cs typeface="Calibri (body)"/>
              </a:rPr>
              <a:t>	CEQ regulations are found in the CODE OF FEDERAL REGULATIONS (CFR) Title 40  Part 1500 thru 1508. </a:t>
            </a:r>
          </a:p>
          <a:p>
            <a:pPr>
              <a:lnSpc>
                <a:spcPct val="120000"/>
              </a:lnSpc>
              <a:buNone/>
              <a:defRPr/>
            </a:pPr>
            <a:r>
              <a:rPr lang="en-US" sz="3500" dirty="0">
                <a:solidFill>
                  <a:srgbClr val="000000"/>
                </a:solidFill>
                <a:latin typeface="Calibri (body)"/>
                <a:cs typeface="Calibri (body)"/>
              </a:rPr>
              <a:t>  </a:t>
            </a:r>
          </a:p>
          <a:p>
            <a:pPr>
              <a:lnSpc>
                <a:spcPct val="120000"/>
              </a:lnSpc>
              <a:buNone/>
              <a:defRPr/>
            </a:pPr>
            <a:r>
              <a:rPr lang="en-US" sz="3500" dirty="0">
                <a:solidFill>
                  <a:srgbClr val="000000"/>
                </a:solidFill>
                <a:latin typeface="Calibri (body)"/>
                <a:cs typeface="Calibri (body)"/>
              </a:rPr>
              <a:t> 	Then the agencies take the CEQ’s regulations, and develop their own regulations for implementing the CEQ regulations (how the agencies conduct their own NEPA-compliant analysis).</a:t>
            </a:r>
          </a:p>
          <a:p>
            <a:pPr algn="ctr">
              <a:lnSpc>
                <a:spcPct val="120000"/>
              </a:lnSpc>
              <a:buNone/>
              <a:defRPr/>
            </a:pPr>
            <a:endParaRPr lang="en-US" sz="3500" dirty="0">
              <a:solidFill>
                <a:srgbClr val="000000"/>
              </a:solidFill>
              <a:latin typeface="Calibri (body)"/>
              <a:cs typeface="Calibri (body)"/>
            </a:endParaRPr>
          </a:p>
          <a:p>
            <a:pPr algn="ctr">
              <a:lnSpc>
                <a:spcPct val="120000"/>
              </a:lnSpc>
              <a:buNone/>
              <a:defRPr/>
            </a:pPr>
            <a:r>
              <a:rPr lang="en-US" sz="3500" dirty="0">
                <a:solidFill>
                  <a:srgbClr val="000000"/>
                </a:solidFill>
                <a:latin typeface="Calibri (body)"/>
                <a:cs typeface="Calibri (body)"/>
              </a:rPr>
              <a:t> Why is this important?  Because:  the legality of the DEIS  relies entirely upon the legality of the agency-created regulations</a:t>
            </a:r>
            <a:r>
              <a:rPr lang="en-US" dirty="0">
                <a:solidFill>
                  <a:schemeClr val="accent6">
                    <a:lumMod val="50000"/>
                  </a:schemeClr>
                </a:solidFill>
                <a:latin typeface="Calibri (body)"/>
                <a:cs typeface="Calibri (body)"/>
              </a:rPr>
              <a:t>.</a:t>
            </a:r>
          </a:p>
        </p:txBody>
      </p:sp>
    </p:spTree>
    <p:extLst>
      <p:ext uri="{BB962C8B-B14F-4D97-AF65-F5344CB8AC3E}">
        <p14:creationId xmlns:p14="http://schemas.microsoft.com/office/powerpoint/2010/main" val="6219808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70000" lnSpcReduction="20000"/>
          </a:bodyPr>
          <a:lstStyle/>
          <a:p>
            <a:pPr>
              <a:lnSpc>
                <a:spcPct val="120000"/>
              </a:lnSpc>
              <a:buNone/>
              <a:defRPr/>
            </a:pPr>
            <a:r>
              <a:rPr lang="en-US" b="1" dirty="0">
                <a:solidFill>
                  <a:srgbClr val="000000"/>
                </a:solidFill>
                <a:latin typeface="Calibri (body)"/>
                <a:cs typeface="Calibri (body)"/>
              </a:rPr>
              <a:t>	NEPA does not require that environmental, or purely natural values be placed above all other values. </a:t>
            </a:r>
            <a:endParaRPr lang="en-US" dirty="0">
              <a:solidFill>
                <a:srgbClr val="000000"/>
              </a:solidFill>
              <a:latin typeface="Calibri (body)"/>
              <a:cs typeface="Calibri (body)"/>
            </a:endParaRPr>
          </a:p>
          <a:p>
            <a:pPr>
              <a:lnSpc>
                <a:spcPct val="120000"/>
              </a:lnSpc>
              <a:buNone/>
              <a:defRPr/>
            </a:pPr>
            <a:r>
              <a:rPr lang="en-US" dirty="0">
                <a:solidFill>
                  <a:srgbClr val="000000"/>
                </a:solidFill>
                <a:latin typeface="Calibri (body)"/>
                <a:cs typeface="Calibri (body)"/>
              </a:rPr>
              <a:t>	It only requires that agencies take a "hard look" at the environmental consequences of their actions.</a:t>
            </a:r>
          </a:p>
          <a:p>
            <a:pPr>
              <a:lnSpc>
                <a:spcPct val="120000"/>
              </a:lnSpc>
              <a:buNone/>
              <a:defRPr/>
            </a:pPr>
            <a:r>
              <a:rPr lang="en-US" dirty="0">
                <a:solidFill>
                  <a:srgbClr val="000000"/>
                </a:solidFill>
                <a:latin typeface="Calibri (body)"/>
                <a:cs typeface="Calibri (body)"/>
              </a:rPr>
              <a:t> </a:t>
            </a:r>
          </a:p>
          <a:p>
            <a:pPr>
              <a:lnSpc>
                <a:spcPct val="120000"/>
              </a:lnSpc>
              <a:buNone/>
              <a:defRPr/>
            </a:pPr>
            <a:r>
              <a:rPr lang="en-US" dirty="0">
                <a:solidFill>
                  <a:srgbClr val="000000"/>
                </a:solidFill>
                <a:latin typeface="Calibri (body)"/>
                <a:cs typeface="Calibri (body)"/>
              </a:rPr>
              <a:t>	WHAT IS THE OBJECTIVE OF YOUR  COMMENT REGARDLESS OF ITS SUBJECT MATTER?</a:t>
            </a:r>
          </a:p>
          <a:p>
            <a:pPr>
              <a:lnSpc>
                <a:spcPct val="120000"/>
              </a:lnSpc>
              <a:buNone/>
              <a:defRPr/>
            </a:pPr>
            <a:r>
              <a:rPr lang="en-US" b="1" dirty="0">
                <a:solidFill>
                  <a:srgbClr val="000000"/>
                </a:solidFill>
                <a:latin typeface="Calibri (body)"/>
                <a:cs typeface="Calibri (body)"/>
              </a:rPr>
              <a:t> </a:t>
            </a:r>
            <a:endParaRPr lang="en-US" dirty="0">
              <a:solidFill>
                <a:srgbClr val="000000"/>
              </a:solidFill>
              <a:latin typeface="Calibri (body)"/>
              <a:cs typeface="Calibri (body)"/>
            </a:endParaRPr>
          </a:p>
          <a:p>
            <a:pPr>
              <a:lnSpc>
                <a:spcPct val="120000"/>
              </a:lnSpc>
              <a:buNone/>
              <a:defRPr/>
            </a:pPr>
            <a:r>
              <a:rPr lang="en-US" b="1" dirty="0">
                <a:solidFill>
                  <a:srgbClr val="000000"/>
                </a:solidFill>
                <a:latin typeface="Calibri (body)"/>
                <a:cs typeface="Calibri (body)"/>
              </a:rPr>
              <a:t>	Your goal is to get the agency to produce an accurate, professional, and CEQ-compliant analysis.  </a:t>
            </a:r>
            <a:endParaRPr lang="en-US" dirty="0">
              <a:solidFill>
                <a:srgbClr val="000000"/>
              </a:solidFill>
              <a:latin typeface="Calibri (body)"/>
              <a:cs typeface="Calibri (body)"/>
            </a:endParaRPr>
          </a:p>
          <a:p>
            <a:pPr marL="0" indent="0">
              <a:lnSpc>
                <a:spcPct val="120000"/>
              </a:lnSpc>
              <a:buNone/>
            </a:pPr>
            <a:endParaRPr lang="en-US" dirty="0">
              <a:latin typeface="Calibri (body)"/>
              <a:cs typeface="Calibri (body)"/>
            </a:endParaRPr>
          </a:p>
        </p:txBody>
      </p:sp>
    </p:spTree>
    <p:extLst>
      <p:ext uri="{BB962C8B-B14F-4D97-AF65-F5344CB8AC3E}">
        <p14:creationId xmlns:p14="http://schemas.microsoft.com/office/powerpoint/2010/main" val="622406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 MT, WA, OR – MDL Settlement Species</a:t>
            </a:r>
          </a:p>
        </p:txBody>
      </p:sp>
      <p:pic>
        <p:nvPicPr>
          <p:cNvPr id="4" name="Content Placeholder 3" descr="Screen Shot 2014-09-26 at 9.26.15 AM.png"/>
          <p:cNvPicPr>
            <a:picLocks noGrp="1" noChangeAspect="1"/>
          </p:cNvPicPr>
          <p:nvPr>
            <p:ph idx="1"/>
          </p:nvPr>
        </p:nvPicPr>
        <p:blipFill>
          <a:blip r:embed="rId2">
            <a:extLst>
              <a:ext uri="{28A0092B-C50C-407E-A947-70E740481C1C}">
                <a14:useLocalDpi xmlns:a14="http://schemas.microsoft.com/office/drawing/2010/main" val="0"/>
              </a:ext>
            </a:extLst>
          </a:blip>
          <a:srcRect l="-11512" r="-11512"/>
          <a:stretch>
            <a:fillRect/>
          </a:stretch>
        </p:blipFill>
        <p:spPr/>
      </p:pic>
    </p:spTree>
    <p:extLst>
      <p:ext uri="{BB962C8B-B14F-4D97-AF65-F5344CB8AC3E}">
        <p14:creationId xmlns:p14="http://schemas.microsoft.com/office/powerpoint/2010/main" val="25725625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77500" lnSpcReduction="20000"/>
          </a:bodyPr>
          <a:lstStyle/>
          <a:p>
            <a:pPr>
              <a:lnSpc>
                <a:spcPct val="110000"/>
              </a:lnSpc>
              <a:buNone/>
              <a:defRPr/>
            </a:pPr>
            <a:r>
              <a:rPr lang="en-US" dirty="0">
                <a:solidFill>
                  <a:srgbClr val="000000"/>
                </a:solidFill>
                <a:latin typeface="Calibri (body)"/>
                <a:cs typeface="Calibri (body)"/>
              </a:rPr>
              <a:t>	The legal goal is to "identify the agency action that affects him or her </a:t>
            </a:r>
            <a:r>
              <a:rPr lang="en-US" u="sng" dirty="0">
                <a:solidFill>
                  <a:srgbClr val="000000"/>
                </a:solidFill>
                <a:latin typeface="Calibri (body)"/>
                <a:cs typeface="Calibri (body)"/>
              </a:rPr>
              <a:t>and </a:t>
            </a:r>
            <a:r>
              <a:rPr lang="en-US" dirty="0">
                <a:solidFill>
                  <a:srgbClr val="000000"/>
                </a:solidFill>
                <a:latin typeface="Calibri (body)"/>
                <a:cs typeface="Calibri (body)"/>
              </a:rPr>
              <a:t>must show he or she has suffered a legal wrong because of the agency action or is adversely affected by that action within the meaning of a relevant statute.  To be "adversely affected within the meaning of a statute," a plaintiff must be within the "zone of interests" sought to be protected by the statutory provision that forms the basis of a complaint."</a:t>
            </a:r>
          </a:p>
          <a:p>
            <a:pPr>
              <a:lnSpc>
                <a:spcPct val="110000"/>
              </a:lnSpc>
              <a:buNone/>
              <a:defRPr/>
            </a:pPr>
            <a:endParaRPr lang="en-US" i="1" dirty="0">
              <a:solidFill>
                <a:srgbClr val="000000"/>
              </a:solidFill>
              <a:latin typeface="Calibri (body)"/>
              <a:cs typeface="Calibri (body)"/>
            </a:endParaRPr>
          </a:p>
          <a:p>
            <a:pPr>
              <a:lnSpc>
                <a:spcPct val="110000"/>
              </a:lnSpc>
              <a:buNone/>
              <a:defRPr/>
            </a:pPr>
            <a:r>
              <a:rPr lang="en-US" i="1" dirty="0">
                <a:solidFill>
                  <a:srgbClr val="000000"/>
                </a:solidFill>
                <a:latin typeface="Calibri (body)"/>
                <a:cs typeface="Calibri (body)"/>
              </a:rPr>
              <a:t>Lujan v. National Wildlife Federation</a:t>
            </a:r>
            <a:r>
              <a:rPr lang="en-US" dirty="0">
                <a:solidFill>
                  <a:srgbClr val="000000"/>
                </a:solidFill>
                <a:latin typeface="Calibri (body)"/>
                <a:cs typeface="Calibri (body)"/>
              </a:rPr>
              <a:t>, 497 U.S. 871, 110 S. Ct. 3177 (1990).</a:t>
            </a:r>
          </a:p>
          <a:p>
            <a:pPr marL="0" indent="0">
              <a:lnSpc>
                <a:spcPct val="110000"/>
              </a:lnSpc>
              <a:buNone/>
            </a:pPr>
            <a:endParaRPr lang="en-US" dirty="0">
              <a:latin typeface="Calibri (body)"/>
              <a:cs typeface="Calibri (body)"/>
            </a:endParaRPr>
          </a:p>
        </p:txBody>
      </p:sp>
    </p:spTree>
    <p:extLst>
      <p:ext uri="{BB962C8B-B14F-4D97-AF65-F5344CB8AC3E}">
        <p14:creationId xmlns:p14="http://schemas.microsoft.com/office/powerpoint/2010/main" val="14191660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40000" lnSpcReduction="20000"/>
          </a:bodyPr>
          <a:lstStyle/>
          <a:p>
            <a:pPr>
              <a:lnSpc>
                <a:spcPct val="120000"/>
              </a:lnSpc>
              <a:buNone/>
              <a:defRPr/>
            </a:pPr>
            <a:r>
              <a:rPr lang="en-US" sz="3500" u="sng" dirty="0">
                <a:solidFill>
                  <a:srgbClr val="000000"/>
                </a:solidFill>
                <a:latin typeface="Calibri (body)"/>
                <a:cs typeface="Calibri (body)"/>
              </a:rPr>
              <a:t>Chapter 1:</a:t>
            </a:r>
            <a:r>
              <a:rPr lang="en-US" sz="3500" dirty="0">
                <a:solidFill>
                  <a:srgbClr val="000000"/>
                </a:solidFill>
                <a:latin typeface="Calibri (body)"/>
                <a:cs typeface="Calibri (body)"/>
              </a:rPr>
              <a:t>  Purpose and Need Statement (the P&amp;N)</a:t>
            </a:r>
          </a:p>
          <a:p>
            <a:pPr>
              <a:lnSpc>
                <a:spcPct val="120000"/>
              </a:lnSpc>
              <a:buNone/>
              <a:defRPr/>
            </a:pPr>
            <a:r>
              <a:rPr lang="en-US" sz="3500" dirty="0">
                <a:solidFill>
                  <a:srgbClr val="000000"/>
                </a:solidFill>
                <a:latin typeface="Calibri (body)"/>
                <a:cs typeface="Calibri (body)"/>
              </a:rPr>
              <a:t>This is where they tell us why they are doing the EIS.  </a:t>
            </a:r>
          </a:p>
          <a:p>
            <a:pPr>
              <a:lnSpc>
                <a:spcPct val="120000"/>
              </a:lnSpc>
              <a:buNone/>
              <a:defRPr/>
            </a:pPr>
            <a:r>
              <a:rPr lang="en-US" sz="3500" dirty="0">
                <a:solidFill>
                  <a:srgbClr val="000000"/>
                </a:solidFill>
                <a:latin typeface="Calibri (body)"/>
                <a:cs typeface="Calibri (body)"/>
              </a:rPr>
              <a:t>It often includes elaborate background discussion.</a:t>
            </a:r>
          </a:p>
          <a:p>
            <a:pPr>
              <a:lnSpc>
                <a:spcPct val="120000"/>
              </a:lnSpc>
              <a:buNone/>
              <a:defRPr/>
            </a:pPr>
            <a:r>
              <a:rPr lang="en-US" sz="3500" dirty="0">
                <a:solidFill>
                  <a:srgbClr val="000000"/>
                </a:solidFill>
                <a:latin typeface="Calibri (body)"/>
                <a:cs typeface="Calibri (body)"/>
              </a:rPr>
              <a:t>This chapter is where we should find the "authorities" that the agency is using to give itself the authority to make these changes (new regulations).</a:t>
            </a:r>
          </a:p>
          <a:p>
            <a:pPr>
              <a:lnSpc>
                <a:spcPct val="120000"/>
              </a:lnSpc>
              <a:buNone/>
              <a:defRPr/>
            </a:pPr>
            <a:r>
              <a:rPr lang="en-US" sz="3500" dirty="0">
                <a:solidFill>
                  <a:srgbClr val="000000"/>
                </a:solidFill>
                <a:latin typeface="Calibri (body)"/>
                <a:cs typeface="Calibri (body)"/>
              </a:rPr>
              <a:t> </a:t>
            </a:r>
          </a:p>
          <a:p>
            <a:pPr>
              <a:lnSpc>
                <a:spcPct val="120000"/>
              </a:lnSpc>
              <a:buNone/>
              <a:defRPr/>
            </a:pPr>
            <a:r>
              <a:rPr lang="en-US" sz="3500" u="sng" dirty="0">
                <a:solidFill>
                  <a:srgbClr val="000000"/>
                </a:solidFill>
                <a:latin typeface="Calibri (body)"/>
                <a:cs typeface="Calibri (body)"/>
              </a:rPr>
              <a:t>Chapter 2:</a:t>
            </a:r>
            <a:r>
              <a:rPr lang="en-US" sz="3500" dirty="0">
                <a:solidFill>
                  <a:srgbClr val="000000"/>
                </a:solidFill>
                <a:latin typeface="Calibri (body)"/>
                <a:cs typeface="Calibri (body)"/>
              </a:rPr>
              <a:t> The Alternatives.</a:t>
            </a:r>
          </a:p>
          <a:p>
            <a:pPr>
              <a:lnSpc>
                <a:spcPct val="120000"/>
              </a:lnSpc>
              <a:buNone/>
              <a:defRPr/>
            </a:pPr>
            <a:r>
              <a:rPr lang="en-US" sz="3500" dirty="0">
                <a:solidFill>
                  <a:srgbClr val="000000"/>
                </a:solidFill>
                <a:latin typeface="Calibri (body)"/>
                <a:cs typeface="Calibri (body)"/>
              </a:rPr>
              <a:t> This chapter is required to describe in detail each proposed alternative. There must be a diverse enough range of alternatives that we can see a clear difference between them. </a:t>
            </a:r>
          </a:p>
          <a:p>
            <a:pPr>
              <a:lnSpc>
                <a:spcPct val="120000"/>
              </a:lnSpc>
              <a:buNone/>
              <a:defRPr/>
            </a:pPr>
            <a:r>
              <a:rPr lang="en-US" sz="3500" dirty="0">
                <a:solidFill>
                  <a:srgbClr val="000000"/>
                </a:solidFill>
                <a:latin typeface="Calibri (body)"/>
                <a:cs typeface="Calibri (body)"/>
              </a:rPr>
              <a:t> </a:t>
            </a:r>
          </a:p>
          <a:p>
            <a:pPr>
              <a:lnSpc>
                <a:spcPct val="120000"/>
              </a:lnSpc>
              <a:buNone/>
              <a:defRPr/>
            </a:pPr>
            <a:r>
              <a:rPr lang="en-US" sz="3500" u="sng" dirty="0">
                <a:solidFill>
                  <a:srgbClr val="000000"/>
                </a:solidFill>
                <a:latin typeface="Calibri (body)"/>
                <a:cs typeface="Calibri (body)"/>
              </a:rPr>
              <a:t>Chapter 3:</a:t>
            </a:r>
            <a:r>
              <a:rPr lang="en-US" sz="3500" dirty="0">
                <a:solidFill>
                  <a:srgbClr val="000000"/>
                </a:solidFill>
                <a:latin typeface="Calibri (body)"/>
                <a:cs typeface="Calibri (body)"/>
              </a:rPr>
              <a:t>  Affected Environment and Environmental Consequences. </a:t>
            </a:r>
          </a:p>
          <a:p>
            <a:pPr>
              <a:lnSpc>
                <a:spcPct val="120000"/>
              </a:lnSpc>
              <a:buNone/>
              <a:defRPr/>
            </a:pPr>
            <a:endParaRPr lang="en-US" sz="3500" dirty="0">
              <a:solidFill>
                <a:srgbClr val="000000"/>
              </a:solidFill>
              <a:latin typeface="Calibri (body)"/>
              <a:cs typeface="Calibri (body)"/>
            </a:endParaRPr>
          </a:p>
          <a:p>
            <a:pPr>
              <a:lnSpc>
                <a:spcPct val="120000"/>
              </a:lnSpc>
              <a:buNone/>
              <a:defRPr/>
            </a:pPr>
            <a:r>
              <a:rPr lang="en-US" sz="3500" dirty="0">
                <a:solidFill>
                  <a:srgbClr val="000000"/>
                </a:solidFill>
                <a:latin typeface="Calibri (body)"/>
                <a:cs typeface="Calibri (body)"/>
              </a:rPr>
              <a:t> The Affected Environment is where they describe the way things are at the present time. This is the source of many clues and often the beginning of multiple story changes.</a:t>
            </a:r>
          </a:p>
          <a:p>
            <a:pPr>
              <a:lnSpc>
                <a:spcPct val="120000"/>
              </a:lnSpc>
              <a:buNone/>
              <a:defRPr/>
            </a:pPr>
            <a:r>
              <a:rPr lang="en-US" sz="3500" dirty="0">
                <a:solidFill>
                  <a:srgbClr val="000000"/>
                </a:solidFill>
                <a:latin typeface="Calibri (body)"/>
                <a:cs typeface="Calibri (body)"/>
              </a:rPr>
              <a:t> </a:t>
            </a:r>
          </a:p>
          <a:p>
            <a:pPr>
              <a:lnSpc>
                <a:spcPct val="120000"/>
              </a:lnSpc>
              <a:buNone/>
              <a:defRPr/>
            </a:pPr>
            <a:r>
              <a:rPr lang="en-US" sz="3500" dirty="0">
                <a:solidFill>
                  <a:srgbClr val="000000"/>
                </a:solidFill>
                <a:latin typeface="Calibri (body)"/>
                <a:cs typeface="Calibri (body)"/>
              </a:rPr>
              <a:t>The Environmental Consequences is where they estimate the effects of each alternative, and compare the effects of each alternative to the other alternatives.   This is where the "cumulative effects" are estimated</a:t>
            </a:r>
            <a:r>
              <a:rPr lang="en-US" dirty="0">
                <a:solidFill>
                  <a:srgbClr val="000000"/>
                </a:solidFill>
                <a:latin typeface="Calibri (body)"/>
                <a:cs typeface="Calibri (body)"/>
              </a:rPr>
              <a:t>. </a:t>
            </a:r>
            <a:endParaRPr lang="en-US" dirty="0">
              <a:latin typeface="Calibri (body)"/>
              <a:cs typeface="Calibri (body)"/>
            </a:endParaRPr>
          </a:p>
        </p:txBody>
      </p:sp>
    </p:spTree>
    <p:extLst>
      <p:ext uri="{BB962C8B-B14F-4D97-AF65-F5344CB8AC3E}">
        <p14:creationId xmlns:p14="http://schemas.microsoft.com/office/powerpoint/2010/main" val="11104319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a:bodyPr>
          <a:lstStyle/>
          <a:p>
            <a:pPr>
              <a:lnSpc>
                <a:spcPct val="120000"/>
              </a:lnSpc>
              <a:buNone/>
              <a:defRPr/>
            </a:pPr>
            <a:r>
              <a:rPr lang="en-US" sz="1400" b="1" dirty="0">
                <a:solidFill>
                  <a:srgbClr val="000000"/>
                </a:solidFill>
                <a:latin typeface="Calibri (body)"/>
                <a:cs typeface="Calibri (body)"/>
              </a:rPr>
              <a:t>Chapter 3 (Environmental Consequences)</a:t>
            </a:r>
            <a:r>
              <a:rPr lang="en-US" sz="1400" dirty="0">
                <a:solidFill>
                  <a:srgbClr val="000000"/>
                </a:solidFill>
                <a:latin typeface="Calibri (body)"/>
                <a:cs typeface="Calibri (body)"/>
              </a:rPr>
              <a:t>, </a:t>
            </a:r>
          </a:p>
          <a:p>
            <a:pPr>
              <a:lnSpc>
                <a:spcPct val="120000"/>
              </a:lnSpc>
              <a:buNone/>
              <a:defRPr/>
            </a:pPr>
            <a:r>
              <a:rPr lang="en-US" sz="1400" dirty="0">
                <a:solidFill>
                  <a:srgbClr val="000000"/>
                </a:solidFill>
                <a:latin typeface="Calibri (body)"/>
                <a:cs typeface="Calibri (body)"/>
              </a:rPr>
              <a:t> where the "Cumulative Effects" are estimated, is where the Forest Service frequently loses in court on their  poor cumulative effects analyses.</a:t>
            </a:r>
          </a:p>
          <a:p>
            <a:pPr>
              <a:lnSpc>
                <a:spcPct val="120000"/>
              </a:lnSpc>
              <a:buNone/>
              <a:defRPr/>
            </a:pPr>
            <a:r>
              <a:rPr lang="en-US" sz="1400" dirty="0">
                <a:solidFill>
                  <a:srgbClr val="000000"/>
                </a:solidFill>
                <a:latin typeface="Calibri (body)"/>
                <a:cs typeface="Calibri (body)"/>
              </a:rPr>
              <a:t> </a:t>
            </a:r>
          </a:p>
          <a:p>
            <a:pPr>
              <a:lnSpc>
                <a:spcPct val="120000"/>
              </a:lnSpc>
              <a:buNone/>
              <a:defRPr/>
            </a:pPr>
            <a:r>
              <a:rPr lang="en-US" sz="1400" dirty="0">
                <a:solidFill>
                  <a:srgbClr val="000000"/>
                </a:solidFill>
                <a:latin typeface="Calibri (body)"/>
                <a:cs typeface="Calibri (body)"/>
              </a:rPr>
              <a:t> </a:t>
            </a:r>
            <a:r>
              <a:rPr lang="en-US" sz="1400" b="1" u="sng" dirty="0">
                <a:solidFill>
                  <a:srgbClr val="000000"/>
                </a:solidFill>
                <a:latin typeface="Calibri (body)"/>
                <a:cs typeface="Calibri (body)"/>
              </a:rPr>
              <a:t>Chapter 4</a:t>
            </a:r>
            <a:r>
              <a:rPr lang="en-US" sz="1400" b="1" dirty="0">
                <a:solidFill>
                  <a:srgbClr val="000000"/>
                </a:solidFill>
                <a:latin typeface="Calibri (body)"/>
                <a:cs typeface="Calibri (body)"/>
              </a:rPr>
              <a:t> is the  List of Preparers, Consultation &amp; Coordination.</a:t>
            </a:r>
          </a:p>
          <a:p>
            <a:pPr>
              <a:lnSpc>
                <a:spcPct val="120000"/>
              </a:lnSpc>
              <a:buNone/>
              <a:defRPr/>
            </a:pPr>
            <a:endParaRPr lang="en-US" sz="1400" dirty="0">
              <a:solidFill>
                <a:srgbClr val="000000"/>
              </a:solidFill>
              <a:latin typeface="Calibri (body)"/>
              <a:cs typeface="Calibri (body)"/>
            </a:endParaRPr>
          </a:p>
          <a:p>
            <a:pPr>
              <a:lnSpc>
                <a:spcPct val="120000"/>
              </a:lnSpc>
              <a:buNone/>
              <a:defRPr/>
            </a:pPr>
            <a:r>
              <a:rPr lang="en-US" sz="1400" u="sng" dirty="0">
                <a:solidFill>
                  <a:srgbClr val="000000"/>
                </a:solidFill>
                <a:latin typeface="Calibri (body)"/>
                <a:cs typeface="Calibri (body)"/>
              </a:rPr>
              <a:t>The Appendices </a:t>
            </a:r>
            <a:r>
              <a:rPr lang="en-US" sz="1400" dirty="0">
                <a:solidFill>
                  <a:srgbClr val="000000"/>
                </a:solidFill>
                <a:latin typeface="Calibri (body)"/>
                <a:cs typeface="Calibri (body)"/>
              </a:rPr>
              <a:t>vary from DEIS to DEIS.  They should include the methodologies used for analysis.  Most include specifics about mitigation, site-specific data, Biological Evaluations (USF&amp;W Consultations) and some include a listing of all road &amp; trail numbers analyzed.  </a:t>
            </a:r>
          </a:p>
          <a:p>
            <a:pPr>
              <a:lnSpc>
                <a:spcPct val="120000"/>
              </a:lnSpc>
              <a:buNone/>
              <a:defRPr/>
            </a:pPr>
            <a:r>
              <a:rPr lang="en-US" sz="1400" dirty="0">
                <a:solidFill>
                  <a:srgbClr val="000000"/>
                </a:solidFill>
                <a:latin typeface="Calibri (body)"/>
                <a:cs typeface="Calibri (body)"/>
              </a:rPr>
              <a:t> </a:t>
            </a:r>
          </a:p>
          <a:p>
            <a:pPr marL="0" indent="0">
              <a:lnSpc>
                <a:spcPct val="120000"/>
              </a:lnSpc>
              <a:buNone/>
              <a:defRPr/>
            </a:pPr>
            <a:endParaRPr lang="en-US" sz="1400" dirty="0">
              <a:solidFill>
                <a:srgbClr val="000000"/>
              </a:solidFill>
              <a:latin typeface="Calibri (body)"/>
              <a:cs typeface="Calibri (body)"/>
            </a:endParaRPr>
          </a:p>
          <a:p>
            <a:pPr marL="0" indent="0">
              <a:lnSpc>
                <a:spcPct val="120000"/>
              </a:lnSpc>
              <a:buNone/>
            </a:pPr>
            <a:endParaRPr lang="en-US" sz="1400" dirty="0">
              <a:latin typeface="Calibri (body)"/>
              <a:cs typeface="Calibri (body)"/>
            </a:endParaRPr>
          </a:p>
        </p:txBody>
      </p:sp>
    </p:spTree>
    <p:extLst>
      <p:ext uri="{BB962C8B-B14F-4D97-AF65-F5344CB8AC3E}">
        <p14:creationId xmlns:p14="http://schemas.microsoft.com/office/powerpoint/2010/main" val="40849533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62500" lnSpcReduction="20000"/>
          </a:bodyPr>
          <a:lstStyle/>
          <a:p>
            <a:pPr>
              <a:lnSpc>
                <a:spcPct val="120000"/>
              </a:lnSpc>
              <a:buNone/>
            </a:pPr>
            <a:r>
              <a:rPr lang="en-US" dirty="0">
                <a:latin typeface="Calibri (body)"/>
                <a:cs typeface="Calibri (body)"/>
              </a:rPr>
              <a:t>1. Summarize your evidence according to your questions.   Then you will be able to see if the evidence does lawfully support the proposed action.  </a:t>
            </a:r>
          </a:p>
          <a:p>
            <a:pPr>
              <a:lnSpc>
                <a:spcPct val="120000"/>
              </a:lnSpc>
              <a:buNone/>
            </a:pPr>
            <a:r>
              <a:rPr lang="en-US" dirty="0">
                <a:latin typeface="Calibri (body)"/>
                <a:cs typeface="Calibri (body)"/>
              </a:rPr>
              <a:t> </a:t>
            </a:r>
          </a:p>
          <a:p>
            <a:pPr>
              <a:lnSpc>
                <a:spcPct val="120000"/>
              </a:lnSpc>
              <a:buNone/>
            </a:pPr>
            <a:r>
              <a:rPr lang="en-US" dirty="0">
                <a:latin typeface="Calibri (body)"/>
                <a:cs typeface="Calibri (body)"/>
              </a:rPr>
              <a:t>2. If it does not, you will see a pattern.  The pattern will reveal that the evidence either doesn't have any rational connection to the proposed action, won't answer the P&amp;N, or, the agency is proposing to take action that it doesn't have the authority to do.</a:t>
            </a:r>
          </a:p>
          <a:p>
            <a:pPr>
              <a:lnSpc>
                <a:spcPct val="120000"/>
              </a:lnSpc>
              <a:buNone/>
            </a:pPr>
            <a:endParaRPr lang="en-US" dirty="0">
              <a:latin typeface="Calibri (body)"/>
              <a:cs typeface="Calibri (body)"/>
            </a:endParaRPr>
          </a:p>
          <a:p>
            <a:pPr>
              <a:lnSpc>
                <a:spcPct val="120000"/>
              </a:lnSpc>
              <a:buNone/>
            </a:pPr>
            <a:r>
              <a:rPr lang="en-US" dirty="0">
                <a:latin typeface="Calibri (body)"/>
                <a:cs typeface="Calibri (body)"/>
              </a:rPr>
              <a:t>3.  You can also sort your evidence according to subject, or even better, according to the CEQ regulations and the laws they are using to give themselves the authority to make these proposed changes. </a:t>
            </a:r>
          </a:p>
          <a:p>
            <a:pPr>
              <a:lnSpc>
                <a:spcPct val="120000"/>
              </a:lnSpc>
              <a:buNone/>
            </a:pPr>
            <a:r>
              <a:rPr lang="en-US" dirty="0">
                <a:latin typeface="Calibri (body)"/>
                <a:cs typeface="Calibri (body)"/>
              </a:rPr>
              <a:t> </a:t>
            </a:r>
          </a:p>
          <a:p>
            <a:pPr marL="0" indent="0">
              <a:lnSpc>
                <a:spcPct val="120000"/>
              </a:lnSpc>
              <a:buNone/>
            </a:pPr>
            <a:endParaRPr lang="en-US" dirty="0"/>
          </a:p>
        </p:txBody>
      </p:sp>
    </p:spTree>
    <p:extLst>
      <p:ext uri="{BB962C8B-B14F-4D97-AF65-F5344CB8AC3E}">
        <p14:creationId xmlns:p14="http://schemas.microsoft.com/office/powerpoint/2010/main" val="2469499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47500" lnSpcReduction="20000"/>
          </a:bodyPr>
          <a:lstStyle/>
          <a:p>
            <a:pPr marL="0" indent="0" algn="ctr" fontAlgn="auto">
              <a:lnSpc>
                <a:spcPct val="120000"/>
              </a:lnSpc>
              <a:spcBef>
                <a:spcPts val="0"/>
              </a:spcBef>
              <a:spcAft>
                <a:spcPts val="0"/>
              </a:spcAft>
              <a:buNone/>
              <a:defRPr/>
            </a:pPr>
            <a:r>
              <a:rPr lang="en-US" b="1" u="sng" dirty="0">
                <a:solidFill>
                  <a:srgbClr val="000000"/>
                </a:solidFill>
                <a:latin typeface="Calibri (body)"/>
                <a:cs typeface="Calibri (body)"/>
              </a:rPr>
              <a:t>They can change the document.</a:t>
            </a:r>
          </a:p>
          <a:p>
            <a:pPr marL="0" indent="0" algn="ctr" fontAlgn="auto">
              <a:lnSpc>
                <a:spcPct val="120000"/>
              </a:lnSpc>
              <a:spcBef>
                <a:spcPts val="0"/>
              </a:spcBef>
              <a:spcAft>
                <a:spcPts val="0"/>
              </a:spcAft>
              <a:buNone/>
              <a:defRPr/>
            </a:pPr>
            <a:endParaRPr lang="en-US" b="1" dirty="0">
              <a:solidFill>
                <a:srgbClr val="000000"/>
              </a:solidFill>
              <a:latin typeface="Calibri (body)"/>
              <a:cs typeface="Calibri (body)"/>
            </a:endParaRPr>
          </a:p>
          <a:p>
            <a:pPr marL="0" indent="0" algn="ctr" fontAlgn="auto">
              <a:lnSpc>
                <a:spcPct val="120000"/>
              </a:lnSpc>
              <a:spcBef>
                <a:spcPts val="0"/>
              </a:spcBef>
              <a:spcAft>
                <a:spcPts val="0"/>
              </a:spcAft>
              <a:buNone/>
              <a:defRPr/>
            </a:pPr>
            <a:r>
              <a:rPr lang="en-US" b="1" dirty="0">
                <a:solidFill>
                  <a:srgbClr val="000000"/>
                </a:solidFill>
                <a:latin typeface="Calibri (body)"/>
                <a:cs typeface="Calibri (body)"/>
              </a:rPr>
              <a:t>That is the ONLY thing they can do.</a:t>
            </a:r>
          </a:p>
          <a:p>
            <a:pPr marL="0" indent="0" algn="ctr" fontAlgn="auto">
              <a:lnSpc>
                <a:spcPct val="120000"/>
              </a:lnSpc>
              <a:spcBef>
                <a:spcPts val="0"/>
              </a:spcBef>
              <a:spcAft>
                <a:spcPts val="0"/>
              </a:spcAft>
              <a:buNone/>
              <a:defRPr/>
            </a:pPr>
            <a:endParaRPr lang="en-US" dirty="0">
              <a:solidFill>
                <a:srgbClr val="000000"/>
              </a:solidFill>
              <a:latin typeface="Calibri (body)"/>
              <a:cs typeface="Calibri (body)"/>
            </a:endParaRPr>
          </a:p>
          <a:p>
            <a:pPr marL="0" indent="0" fontAlgn="auto">
              <a:lnSpc>
                <a:spcPct val="120000"/>
              </a:lnSpc>
              <a:spcBef>
                <a:spcPts val="0"/>
              </a:spcBef>
              <a:spcAft>
                <a:spcPts val="0"/>
              </a:spcAft>
              <a:buNone/>
              <a:defRPr/>
            </a:pPr>
            <a:r>
              <a:rPr lang="en-US" dirty="0">
                <a:solidFill>
                  <a:srgbClr val="000000"/>
                </a:solidFill>
                <a:latin typeface="Calibri (body)"/>
                <a:cs typeface="Calibri (body)"/>
              </a:rPr>
              <a:t>In telling them what to change, make it something they </a:t>
            </a:r>
            <a:r>
              <a:rPr lang="en-US" u="sng" dirty="0">
                <a:solidFill>
                  <a:srgbClr val="000000"/>
                </a:solidFill>
                <a:latin typeface="Calibri (body)"/>
                <a:cs typeface="Calibri (body)"/>
              </a:rPr>
              <a:t>have to</a:t>
            </a:r>
            <a:r>
              <a:rPr lang="en-US" dirty="0">
                <a:solidFill>
                  <a:srgbClr val="000000"/>
                </a:solidFill>
                <a:latin typeface="Calibri (body)"/>
                <a:cs typeface="Calibri (body)"/>
              </a:rPr>
              <a:t> </a:t>
            </a:r>
            <a:r>
              <a:rPr lang="en-US" u="sng" dirty="0">
                <a:solidFill>
                  <a:srgbClr val="000000"/>
                </a:solidFill>
                <a:latin typeface="Calibri (body)"/>
                <a:cs typeface="Calibri (body)"/>
              </a:rPr>
              <a:t>change </a:t>
            </a:r>
            <a:r>
              <a:rPr lang="en-US" dirty="0">
                <a:solidFill>
                  <a:srgbClr val="000000"/>
                </a:solidFill>
                <a:latin typeface="Calibri (body)"/>
                <a:cs typeface="Calibri (body)"/>
              </a:rPr>
              <a:t> </a:t>
            </a:r>
            <a:r>
              <a:rPr lang="en-US" u="sng" dirty="0">
                <a:solidFill>
                  <a:srgbClr val="000000"/>
                </a:solidFill>
                <a:latin typeface="Calibri (body)"/>
                <a:cs typeface="Calibri (body)"/>
              </a:rPr>
              <a:t>in the Final EIS</a:t>
            </a:r>
            <a:r>
              <a:rPr lang="en-US" dirty="0">
                <a:solidFill>
                  <a:srgbClr val="000000"/>
                </a:solidFill>
                <a:latin typeface="Calibri (body)"/>
                <a:cs typeface="Calibri (body)"/>
              </a:rPr>
              <a:t>.</a:t>
            </a:r>
          </a:p>
          <a:p>
            <a:pPr marL="0" indent="0" fontAlgn="auto">
              <a:lnSpc>
                <a:spcPct val="120000"/>
              </a:lnSpc>
              <a:spcBef>
                <a:spcPts val="0"/>
              </a:spcBef>
              <a:spcAft>
                <a:spcPts val="0"/>
              </a:spcAft>
              <a:buNone/>
              <a:defRPr/>
            </a:pPr>
            <a:endParaRPr lang="en-US" dirty="0">
              <a:solidFill>
                <a:srgbClr val="000000"/>
              </a:solidFill>
              <a:latin typeface="Calibri (body)"/>
              <a:cs typeface="Calibri (body)"/>
            </a:endParaRPr>
          </a:p>
          <a:p>
            <a:pPr marL="0" indent="0" fontAlgn="auto">
              <a:lnSpc>
                <a:spcPct val="120000"/>
              </a:lnSpc>
              <a:spcBef>
                <a:spcPts val="0"/>
              </a:spcBef>
              <a:spcAft>
                <a:spcPts val="0"/>
              </a:spcAft>
              <a:buNone/>
              <a:defRPr/>
            </a:pPr>
            <a:r>
              <a:rPr lang="en-US" dirty="0">
                <a:solidFill>
                  <a:srgbClr val="000000"/>
                </a:solidFill>
                <a:latin typeface="Calibri (body)"/>
                <a:cs typeface="Calibri (body)"/>
              </a:rPr>
              <a:t>Do not ever ask them "to provide" anything in the FEIS that isn't already in the DEIS.</a:t>
            </a:r>
          </a:p>
          <a:p>
            <a:pPr marL="0" indent="0" fontAlgn="auto">
              <a:lnSpc>
                <a:spcPct val="120000"/>
              </a:lnSpc>
              <a:spcBef>
                <a:spcPts val="0"/>
              </a:spcBef>
              <a:spcAft>
                <a:spcPts val="0"/>
              </a:spcAft>
              <a:buNone/>
              <a:defRPr/>
            </a:pPr>
            <a:endParaRPr lang="en-US" b="1" dirty="0">
              <a:solidFill>
                <a:srgbClr val="000000"/>
              </a:solidFill>
              <a:latin typeface="Calibri (body)"/>
              <a:cs typeface="Calibri (body)"/>
            </a:endParaRPr>
          </a:p>
          <a:p>
            <a:pPr marL="0" indent="0" fontAlgn="auto">
              <a:lnSpc>
                <a:spcPct val="120000"/>
              </a:lnSpc>
              <a:spcBef>
                <a:spcPts val="0"/>
              </a:spcBef>
              <a:spcAft>
                <a:spcPts val="0"/>
              </a:spcAft>
              <a:buNone/>
              <a:defRPr/>
            </a:pPr>
            <a:r>
              <a:rPr lang="en-US" b="1" dirty="0">
                <a:solidFill>
                  <a:srgbClr val="000000"/>
                </a:solidFill>
                <a:latin typeface="Calibri (body)"/>
                <a:cs typeface="Calibri (body)"/>
              </a:rPr>
              <a:t>That’s the mousetrap </a:t>
            </a:r>
            <a:r>
              <a:rPr lang="en-US" b="1" u="sng" dirty="0">
                <a:solidFill>
                  <a:srgbClr val="000000"/>
                </a:solidFill>
                <a:latin typeface="Calibri (body)"/>
                <a:cs typeface="Calibri (body)"/>
              </a:rPr>
              <a:t>you</a:t>
            </a:r>
            <a:r>
              <a:rPr lang="en-US" b="1" dirty="0">
                <a:solidFill>
                  <a:srgbClr val="000000"/>
                </a:solidFill>
                <a:latin typeface="Calibri (body)"/>
                <a:cs typeface="Calibri (body)"/>
              </a:rPr>
              <a:t> set to catch them up in.  Why?</a:t>
            </a:r>
          </a:p>
          <a:p>
            <a:pPr marL="0" indent="0" fontAlgn="auto">
              <a:lnSpc>
                <a:spcPct val="120000"/>
              </a:lnSpc>
              <a:spcBef>
                <a:spcPts val="0"/>
              </a:spcBef>
              <a:spcAft>
                <a:spcPts val="0"/>
              </a:spcAft>
              <a:buNone/>
              <a:defRPr/>
            </a:pPr>
            <a:endParaRPr lang="en-US" b="1" dirty="0">
              <a:solidFill>
                <a:srgbClr val="000000"/>
              </a:solidFill>
              <a:latin typeface="Calibri (body)"/>
              <a:cs typeface="Calibri (body)"/>
            </a:endParaRPr>
          </a:p>
          <a:p>
            <a:pPr marL="0" indent="0" fontAlgn="auto">
              <a:lnSpc>
                <a:spcPct val="120000"/>
              </a:lnSpc>
              <a:spcBef>
                <a:spcPts val="0"/>
              </a:spcBef>
              <a:spcAft>
                <a:spcPts val="0"/>
              </a:spcAft>
              <a:buNone/>
              <a:defRPr/>
            </a:pPr>
            <a:r>
              <a:rPr lang="en-US" b="1" dirty="0">
                <a:solidFill>
                  <a:srgbClr val="000000"/>
                </a:solidFill>
                <a:latin typeface="Calibri (body)"/>
                <a:cs typeface="Calibri (body)"/>
              </a:rPr>
              <a:t>Because when the agency is irrationally hostile toward motor access, livestock, timber harvest, multiple-use, etc. in their response to your request to add, delete or revise parts of the document, they will generate a new set of violations, and it will be in the record, and published.</a:t>
            </a:r>
          </a:p>
          <a:p>
            <a:pPr marL="0" indent="0" fontAlgn="auto">
              <a:lnSpc>
                <a:spcPct val="120000"/>
              </a:lnSpc>
              <a:spcBef>
                <a:spcPts val="0"/>
              </a:spcBef>
              <a:spcAft>
                <a:spcPts val="0"/>
              </a:spcAft>
              <a:buNone/>
              <a:defRPr/>
            </a:pPr>
            <a:endParaRPr lang="en-US" b="1" dirty="0">
              <a:solidFill>
                <a:srgbClr val="000000"/>
              </a:solidFill>
              <a:latin typeface="Calibri (body)"/>
              <a:cs typeface="Calibri (body)"/>
            </a:endParaRPr>
          </a:p>
          <a:p>
            <a:pPr marL="0" indent="0" fontAlgn="auto">
              <a:lnSpc>
                <a:spcPct val="120000"/>
              </a:lnSpc>
              <a:spcBef>
                <a:spcPts val="0"/>
              </a:spcBef>
              <a:spcAft>
                <a:spcPts val="0"/>
              </a:spcAft>
              <a:buNone/>
              <a:defRPr/>
            </a:pPr>
            <a:r>
              <a:rPr lang="en-US" b="1" dirty="0">
                <a:solidFill>
                  <a:srgbClr val="000000"/>
                </a:solidFill>
                <a:latin typeface="Calibri (body)"/>
                <a:cs typeface="Calibri (body)"/>
              </a:rPr>
              <a:t>In other words, if they are following an irrational course of action in the published DEIS, let them continue to dig in</a:t>
            </a:r>
            <a:endParaRPr lang="en-US" dirty="0">
              <a:latin typeface="Calibri (body)"/>
              <a:cs typeface="Calibri (body)"/>
            </a:endParaRPr>
          </a:p>
        </p:txBody>
      </p:sp>
    </p:spTree>
    <p:extLst>
      <p:ext uri="{BB962C8B-B14F-4D97-AF65-F5344CB8AC3E}">
        <p14:creationId xmlns:p14="http://schemas.microsoft.com/office/powerpoint/2010/main" val="36781995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70000" lnSpcReduction="20000"/>
          </a:bodyPr>
          <a:lstStyle/>
          <a:p>
            <a:pPr marL="0" indent="0" fontAlgn="auto">
              <a:lnSpc>
                <a:spcPct val="120000"/>
              </a:lnSpc>
              <a:spcBef>
                <a:spcPts val="0"/>
              </a:spcBef>
              <a:spcAft>
                <a:spcPts val="0"/>
              </a:spcAft>
              <a:buNone/>
              <a:defRPr/>
            </a:pPr>
            <a:r>
              <a:rPr lang="en-US" b="1" dirty="0">
                <a:latin typeface="Calibri (body)"/>
                <a:cs typeface="Calibri (body)"/>
              </a:rPr>
              <a:t>Example instruction from you</a:t>
            </a:r>
            <a:r>
              <a:rPr lang="en-US" dirty="0">
                <a:latin typeface="Calibri (body)"/>
                <a:cs typeface="Calibri (body)"/>
              </a:rPr>
              <a:t>: "If there is no evidence of  [...] but the agency wishes to keep these claims in the analysis, please add the following conclusion at the end of the discussion: </a:t>
            </a:r>
            <a:r>
              <a:rPr lang="en-US" i="1" dirty="0">
                <a:latin typeface="Calibri (body)"/>
                <a:cs typeface="Calibri (body)"/>
              </a:rPr>
              <a:t>"However, no evidence has been uncovered to support this claim.“</a:t>
            </a:r>
          </a:p>
          <a:p>
            <a:pPr fontAlgn="auto">
              <a:lnSpc>
                <a:spcPct val="120000"/>
              </a:lnSpc>
              <a:spcBef>
                <a:spcPts val="0"/>
              </a:spcBef>
              <a:spcAft>
                <a:spcPts val="0"/>
              </a:spcAft>
              <a:defRPr/>
            </a:pPr>
            <a:endParaRPr lang="en-US" sz="2400" dirty="0">
              <a:latin typeface="Calibri (body)"/>
              <a:cs typeface="Calibri (body)"/>
            </a:endParaRPr>
          </a:p>
          <a:p>
            <a:pPr fontAlgn="auto">
              <a:lnSpc>
                <a:spcPct val="120000"/>
              </a:lnSpc>
              <a:spcBef>
                <a:spcPts val="0"/>
              </a:spcBef>
              <a:spcAft>
                <a:spcPts val="0"/>
              </a:spcAft>
              <a:defRPr/>
            </a:pPr>
            <a:endParaRPr lang="en-US" dirty="0">
              <a:latin typeface="Calibri (body)"/>
              <a:cs typeface="Calibri (body)"/>
            </a:endParaRPr>
          </a:p>
          <a:p>
            <a:pPr marL="0" indent="0" fontAlgn="auto">
              <a:lnSpc>
                <a:spcPct val="120000"/>
              </a:lnSpc>
              <a:spcBef>
                <a:spcPts val="0"/>
              </a:spcBef>
              <a:spcAft>
                <a:spcPts val="0"/>
              </a:spcAft>
              <a:buNone/>
              <a:defRPr/>
            </a:pPr>
            <a:r>
              <a:rPr lang="en-US" b="1" dirty="0">
                <a:latin typeface="Calibri (body)"/>
                <a:cs typeface="Calibri (body)"/>
              </a:rPr>
              <a:t>Another example</a:t>
            </a:r>
            <a:r>
              <a:rPr lang="en-US" dirty="0">
                <a:latin typeface="Calibri (body)"/>
                <a:cs typeface="Calibri (body)"/>
              </a:rPr>
              <a:t>: Conclude your comment with the header, </a:t>
            </a:r>
            <a:r>
              <a:rPr lang="en-US" i="1" dirty="0">
                <a:latin typeface="Calibri (body)"/>
                <a:cs typeface="Calibri (body)"/>
              </a:rPr>
              <a:t>"Changes that will resolve this concern:" </a:t>
            </a:r>
            <a:r>
              <a:rPr lang="en-US" dirty="0">
                <a:latin typeface="Calibri (body)"/>
                <a:cs typeface="Calibri (body)"/>
              </a:rPr>
              <a:t>and then list what you want them to change in the document that would correct the problem that you have found. You can tell them to add information, delete information, or make corrections.</a:t>
            </a:r>
          </a:p>
          <a:p>
            <a:pPr fontAlgn="auto">
              <a:lnSpc>
                <a:spcPct val="120000"/>
              </a:lnSpc>
              <a:spcBef>
                <a:spcPts val="0"/>
              </a:spcBef>
              <a:spcAft>
                <a:spcPts val="0"/>
              </a:spcAft>
              <a:defRPr/>
            </a:pPr>
            <a:endParaRPr lang="en-US" sz="2400" b="1" dirty="0">
              <a:latin typeface="Calibri (body)"/>
              <a:cs typeface="Calibri (body)"/>
            </a:endParaRPr>
          </a:p>
          <a:p>
            <a:pPr fontAlgn="auto">
              <a:lnSpc>
                <a:spcPct val="120000"/>
              </a:lnSpc>
              <a:spcBef>
                <a:spcPts val="0"/>
              </a:spcBef>
              <a:spcAft>
                <a:spcPts val="0"/>
              </a:spcAft>
              <a:defRPr/>
            </a:pPr>
            <a:endParaRPr lang="en-US" b="1" dirty="0">
              <a:solidFill>
                <a:schemeClr val="tx2">
                  <a:lumMod val="75000"/>
                </a:schemeClr>
              </a:solidFill>
              <a:latin typeface="Calibri (body)"/>
              <a:cs typeface="Calibri (body)"/>
            </a:endParaRPr>
          </a:p>
          <a:p>
            <a:pPr marL="0" indent="0">
              <a:lnSpc>
                <a:spcPct val="120000"/>
              </a:lnSpc>
              <a:buNone/>
            </a:pPr>
            <a:endParaRPr lang="en-US" dirty="0"/>
          </a:p>
        </p:txBody>
      </p:sp>
    </p:spTree>
    <p:extLst>
      <p:ext uri="{BB962C8B-B14F-4D97-AF65-F5344CB8AC3E}">
        <p14:creationId xmlns:p14="http://schemas.microsoft.com/office/powerpoint/2010/main" val="290078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55000" lnSpcReduction="20000"/>
          </a:bodyPr>
          <a:lstStyle/>
          <a:p>
            <a:pPr marL="0" indent="0" algn="ctr" fontAlgn="auto">
              <a:lnSpc>
                <a:spcPct val="120000"/>
              </a:lnSpc>
              <a:spcBef>
                <a:spcPts val="0"/>
              </a:spcBef>
              <a:spcAft>
                <a:spcPts val="0"/>
              </a:spcAft>
              <a:buNone/>
              <a:defRPr/>
            </a:pPr>
            <a:r>
              <a:rPr lang="en-US" sz="3600" b="1" dirty="0">
                <a:solidFill>
                  <a:srgbClr val="000000"/>
                </a:solidFill>
                <a:latin typeface="Calibri (body)"/>
                <a:cs typeface="Calibri (body)"/>
              </a:rPr>
              <a:t>How to figure out whether you can get </a:t>
            </a:r>
          </a:p>
          <a:p>
            <a:pPr marL="0" indent="0" algn="ctr" fontAlgn="auto">
              <a:lnSpc>
                <a:spcPct val="120000"/>
              </a:lnSpc>
              <a:spcBef>
                <a:spcPts val="0"/>
              </a:spcBef>
              <a:spcAft>
                <a:spcPts val="0"/>
              </a:spcAft>
              <a:buNone/>
              <a:defRPr/>
            </a:pPr>
            <a:r>
              <a:rPr lang="en-US" sz="3600" b="1" dirty="0">
                <a:solidFill>
                  <a:srgbClr val="000000"/>
                </a:solidFill>
                <a:latin typeface="Calibri (body)"/>
                <a:cs typeface="Calibri (body)"/>
              </a:rPr>
              <a:t>everything you want  from this DEIS</a:t>
            </a:r>
          </a:p>
          <a:p>
            <a:pPr marL="457200" indent="-457200" fontAlgn="auto">
              <a:lnSpc>
                <a:spcPct val="120000"/>
              </a:lnSpc>
              <a:spcBef>
                <a:spcPts val="0"/>
              </a:spcBef>
              <a:spcAft>
                <a:spcPts val="0"/>
              </a:spcAft>
              <a:defRPr/>
            </a:pPr>
            <a:endParaRPr lang="en-US" dirty="0">
              <a:solidFill>
                <a:srgbClr val="000000"/>
              </a:solidFill>
              <a:latin typeface="Calibri (body)"/>
              <a:cs typeface="Calibri (body)"/>
            </a:endParaRPr>
          </a:p>
          <a:p>
            <a:pPr marL="0" indent="0" fontAlgn="auto">
              <a:lnSpc>
                <a:spcPct val="120000"/>
              </a:lnSpc>
              <a:spcBef>
                <a:spcPts val="0"/>
              </a:spcBef>
              <a:spcAft>
                <a:spcPts val="0"/>
              </a:spcAft>
              <a:buNone/>
              <a:defRPr/>
            </a:pPr>
            <a:r>
              <a:rPr lang="en-US" dirty="0">
                <a:solidFill>
                  <a:srgbClr val="000000"/>
                </a:solidFill>
                <a:latin typeface="Calibri (body)"/>
                <a:cs typeface="Calibri (body)"/>
              </a:rPr>
              <a:t>1. Find the alternative that has everything you want.</a:t>
            </a:r>
            <a:r>
              <a:rPr lang="en-US" u="sng" dirty="0">
                <a:solidFill>
                  <a:srgbClr val="000000"/>
                </a:solidFill>
                <a:latin typeface="Calibri (body)"/>
                <a:cs typeface="Calibri (body)"/>
              </a:rPr>
              <a:t> </a:t>
            </a:r>
          </a:p>
          <a:p>
            <a:pPr marL="0" indent="0" fontAlgn="auto">
              <a:lnSpc>
                <a:spcPct val="120000"/>
              </a:lnSpc>
              <a:spcBef>
                <a:spcPts val="0"/>
              </a:spcBef>
              <a:spcAft>
                <a:spcPts val="0"/>
              </a:spcAft>
              <a:buNone/>
              <a:defRPr/>
            </a:pPr>
            <a:endParaRPr lang="en-US" dirty="0">
              <a:solidFill>
                <a:srgbClr val="000000"/>
              </a:solidFill>
              <a:latin typeface="Calibri (body)"/>
              <a:cs typeface="Calibri (body)"/>
            </a:endParaRPr>
          </a:p>
          <a:p>
            <a:pPr marL="0" indent="0" fontAlgn="auto">
              <a:lnSpc>
                <a:spcPct val="120000"/>
              </a:lnSpc>
              <a:spcBef>
                <a:spcPts val="0"/>
              </a:spcBef>
              <a:spcAft>
                <a:spcPts val="0"/>
              </a:spcAft>
              <a:buNone/>
              <a:defRPr/>
            </a:pPr>
            <a:r>
              <a:rPr lang="en-US" dirty="0">
                <a:solidFill>
                  <a:srgbClr val="000000"/>
                </a:solidFill>
                <a:latin typeface="Calibri (body)"/>
                <a:cs typeface="Calibri (body)"/>
              </a:rPr>
              <a:t>2. If you find such an alternative, you know the agency has a position to fall back to when your comments force them to give up their own proposal.   </a:t>
            </a:r>
          </a:p>
          <a:p>
            <a:pPr marL="0" indent="0" fontAlgn="auto">
              <a:lnSpc>
                <a:spcPct val="120000"/>
              </a:lnSpc>
              <a:spcBef>
                <a:spcPts val="0"/>
              </a:spcBef>
              <a:spcAft>
                <a:spcPts val="0"/>
              </a:spcAft>
              <a:buNone/>
              <a:defRPr/>
            </a:pPr>
            <a:r>
              <a:rPr lang="en-US" dirty="0">
                <a:solidFill>
                  <a:srgbClr val="000000"/>
                </a:solidFill>
                <a:latin typeface="Calibri (body)"/>
                <a:cs typeface="Calibri (body)"/>
              </a:rPr>
              <a:t> </a:t>
            </a:r>
          </a:p>
          <a:p>
            <a:pPr marL="0" indent="0" fontAlgn="auto">
              <a:lnSpc>
                <a:spcPct val="120000"/>
              </a:lnSpc>
              <a:spcBef>
                <a:spcPts val="0"/>
              </a:spcBef>
              <a:spcAft>
                <a:spcPts val="0"/>
              </a:spcAft>
              <a:buNone/>
              <a:defRPr/>
            </a:pPr>
            <a:r>
              <a:rPr lang="en-US" dirty="0">
                <a:solidFill>
                  <a:srgbClr val="000000"/>
                </a:solidFill>
                <a:latin typeface="Calibri (body)"/>
                <a:cs typeface="Calibri (body)"/>
              </a:rPr>
              <a:t>3. If there is no alternative with everything in it, then you cannot get everything you want regardless of how good your comments are.  Why?  Because if it's not in any alternative, </a:t>
            </a:r>
            <a:r>
              <a:rPr lang="en-US" u="sng" dirty="0">
                <a:solidFill>
                  <a:srgbClr val="000000"/>
                </a:solidFill>
                <a:latin typeface="Calibri (body)"/>
                <a:cs typeface="Calibri (body)"/>
              </a:rPr>
              <a:t>at this point in the process</a:t>
            </a:r>
            <a:r>
              <a:rPr lang="en-US" dirty="0">
                <a:solidFill>
                  <a:srgbClr val="000000"/>
                </a:solidFill>
                <a:latin typeface="Calibri (body)"/>
                <a:cs typeface="Calibri (body)"/>
              </a:rPr>
              <a:t> it is off the table ---OUTSIDE THE SCOPE OF THE ANALYSIS.</a:t>
            </a:r>
          </a:p>
          <a:p>
            <a:pPr marL="457200" indent="-457200" fontAlgn="auto">
              <a:lnSpc>
                <a:spcPct val="120000"/>
              </a:lnSpc>
              <a:spcBef>
                <a:spcPts val="0"/>
              </a:spcBef>
              <a:spcAft>
                <a:spcPts val="0"/>
              </a:spcAft>
              <a:defRPr/>
            </a:pPr>
            <a:endParaRPr lang="en-US" dirty="0">
              <a:solidFill>
                <a:srgbClr val="000000"/>
              </a:solidFill>
              <a:latin typeface="Calibri (body)"/>
              <a:cs typeface="Calibri (body)"/>
            </a:endParaRPr>
          </a:p>
          <a:p>
            <a:pPr marL="0" indent="0" fontAlgn="auto">
              <a:lnSpc>
                <a:spcPct val="120000"/>
              </a:lnSpc>
              <a:spcBef>
                <a:spcPts val="0"/>
              </a:spcBef>
              <a:spcAft>
                <a:spcPts val="0"/>
              </a:spcAft>
              <a:buNone/>
              <a:defRPr/>
            </a:pPr>
            <a:r>
              <a:rPr lang="en-US" dirty="0">
                <a:solidFill>
                  <a:srgbClr val="000000"/>
                </a:solidFill>
                <a:latin typeface="Calibri (body)"/>
                <a:cs typeface="Calibri (body)"/>
              </a:rPr>
              <a:t>4. If there is no such alternative, then you must force them to ditch this DEIS as it is </a:t>
            </a:r>
            <a:endParaRPr lang="en-US" dirty="0">
              <a:latin typeface="Calibri (body)"/>
              <a:cs typeface="Calibri (body)"/>
            </a:endParaRPr>
          </a:p>
        </p:txBody>
      </p:sp>
    </p:spTree>
    <p:extLst>
      <p:ext uri="{BB962C8B-B14F-4D97-AF65-F5344CB8AC3E}">
        <p14:creationId xmlns:p14="http://schemas.microsoft.com/office/powerpoint/2010/main" val="158836866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55000" lnSpcReduction="20000"/>
          </a:bodyPr>
          <a:lstStyle/>
          <a:p>
            <a:pPr>
              <a:lnSpc>
                <a:spcPct val="120000"/>
              </a:lnSpc>
              <a:buNone/>
            </a:pPr>
            <a:r>
              <a:rPr lang="en-US" dirty="0">
                <a:latin typeface="Verdana" charset="0"/>
                <a:cs typeface="Verdana" charset="0"/>
              </a:rPr>
              <a:t>	</a:t>
            </a:r>
            <a:r>
              <a:rPr lang="en-US" dirty="0">
                <a:latin typeface="Calibri (body)"/>
                <a:cs typeface="Calibri (body)"/>
              </a:rPr>
              <a:t>Neither the Appeal Deciding Officer OR the judiciary can reverse a bad decision, unless the Decision was not arrived at within the legal process, i.e. it must meet the standards for properly following the NEPA process as set forth in CEQ regulations, and comply with the controlling law for the agency.</a:t>
            </a:r>
            <a:endParaRPr lang="en-US" b="1" dirty="0">
              <a:latin typeface="Calibri (body)"/>
              <a:cs typeface="Calibri (body)"/>
            </a:endParaRPr>
          </a:p>
          <a:p>
            <a:pPr>
              <a:lnSpc>
                <a:spcPct val="120000"/>
              </a:lnSpc>
              <a:buNone/>
            </a:pPr>
            <a:endParaRPr lang="en-US" dirty="0">
              <a:latin typeface="Calibri (body)"/>
              <a:cs typeface="Calibri (body)"/>
            </a:endParaRPr>
          </a:p>
          <a:p>
            <a:pPr>
              <a:lnSpc>
                <a:spcPct val="120000"/>
              </a:lnSpc>
              <a:buNone/>
            </a:pPr>
            <a:r>
              <a:rPr lang="en-US" dirty="0">
                <a:latin typeface="Calibri (body)"/>
                <a:cs typeface="Calibri (body)"/>
              </a:rPr>
              <a:t>	APA (Title 5 USC) is the law which gives citizens the right to a judicial review of agency decisions, after you’ve exhausted all the available administrative remedies. </a:t>
            </a:r>
          </a:p>
          <a:p>
            <a:pPr>
              <a:lnSpc>
                <a:spcPct val="120000"/>
              </a:lnSpc>
              <a:buNone/>
            </a:pPr>
            <a:r>
              <a:rPr lang="en-US" dirty="0">
                <a:latin typeface="Calibri (body)"/>
                <a:cs typeface="Calibri (body)"/>
              </a:rPr>
              <a:t> </a:t>
            </a:r>
          </a:p>
          <a:p>
            <a:pPr>
              <a:lnSpc>
                <a:spcPct val="120000"/>
              </a:lnSpc>
              <a:buNone/>
            </a:pPr>
            <a:r>
              <a:rPr lang="en-US" dirty="0">
                <a:latin typeface="Calibri (body)"/>
                <a:cs typeface="Calibri (body)"/>
              </a:rPr>
              <a:t>	This is when you need the lawyer.    </a:t>
            </a:r>
          </a:p>
          <a:p>
            <a:pPr>
              <a:lnSpc>
                <a:spcPct val="120000"/>
              </a:lnSpc>
              <a:buNone/>
            </a:pPr>
            <a:r>
              <a:rPr lang="en-US" dirty="0">
                <a:latin typeface="Calibri (body)"/>
                <a:cs typeface="Calibri (body)"/>
              </a:rPr>
              <a:t> </a:t>
            </a:r>
          </a:p>
          <a:p>
            <a:pPr>
              <a:lnSpc>
                <a:spcPct val="120000"/>
              </a:lnSpc>
              <a:buNone/>
            </a:pPr>
            <a:r>
              <a:rPr lang="en-US" dirty="0">
                <a:latin typeface="Calibri (body)"/>
                <a:cs typeface="Calibri (body)"/>
              </a:rPr>
              <a:t>	The most common enforcement requested is a “Preliminary Injunction.”</a:t>
            </a:r>
          </a:p>
          <a:p>
            <a:pPr marL="0" indent="0">
              <a:buNone/>
            </a:pPr>
            <a:endParaRPr lang="en-US" dirty="0">
              <a:latin typeface="Calibri (body)"/>
              <a:cs typeface="Calibri (body)"/>
            </a:endParaRPr>
          </a:p>
        </p:txBody>
      </p:sp>
    </p:spTree>
    <p:extLst>
      <p:ext uri="{BB962C8B-B14F-4D97-AF65-F5344CB8AC3E}">
        <p14:creationId xmlns:p14="http://schemas.microsoft.com/office/powerpoint/2010/main" val="10673093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Autofit/>
          </a:bodyPr>
          <a:lstStyle/>
          <a:p>
            <a:pPr>
              <a:buNone/>
            </a:pPr>
            <a:r>
              <a:rPr lang="en-US" sz="1600" b="1" dirty="0">
                <a:latin typeface="Calibri (body)"/>
                <a:cs typeface="Calibri (body)"/>
              </a:rPr>
              <a:t>APA Title 5 § 706. Scope of review</a:t>
            </a:r>
            <a:endParaRPr lang="en-US" sz="1600" dirty="0">
              <a:latin typeface="Calibri (body)"/>
              <a:cs typeface="Calibri (body)"/>
            </a:endParaRPr>
          </a:p>
          <a:p>
            <a:pPr>
              <a:buNone/>
            </a:pPr>
            <a:endParaRPr lang="en-US" sz="1600" dirty="0">
              <a:latin typeface="Calibri (body)"/>
              <a:cs typeface="Calibri (body)"/>
            </a:endParaRPr>
          </a:p>
          <a:p>
            <a:pPr>
              <a:buNone/>
            </a:pPr>
            <a:r>
              <a:rPr lang="en-US" sz="1600" dirty="0">
                <a:latin typeface="Calibri (body)"/>
                <a:cs typeface="Calibri (body)"/>
              </a:rPr>
              <a:t> 	To the extent necessary to decision and when presented, the reviewing court shall decide all relevant questions of law, interpret constitutional and statutory provisions, and determine the meaning or applicability of the terms of an agency action. The reviewing court shall— </a:t>
            </a:r>
          </a:p>
          <a:p>
            <a:pPr>
              <a:buNone/>
            </a:pPr>
            <a:r>
              <a:rPr lang="en-US" sz="1600" b="1" dirty="0">
                <a:latin typeface="Calibri (body)"/>
                <a:cs typeface="Calibri (body)"/>
              </a:rPr>
              <a:t>(1)</a:t>
            </a:r>
            <a:r>
              <a:rPr lang="en-US" sz="1600" dirty="0">
                <a:latin typeface="Calibri (body)"/>
                <a:cs typeface="Calibri (body)"/>
              </a:rPr>
              <a:t> compel agency action unlawfully withheld or unreasonably delayed; and </a:t>
            </a:r>
          </a:p>
          <a:p>
            <a:pPr>
              <a:buNone/>
            </a:pPr>
            <a:r>
              <a:rPr lang="en-US" sz="1600" b="1" dirty="0">
                <a:latin typeface="Calibri (body)"/>
                <a:cs typeface="Calibri (body)"/>
              </a:rPr>
              <a:t>(2)</a:t>
            </a:r>
            <a:r>
              <a:rPr lang="en-US" sz="1600" dirty="0">
                <a:latin typeface="Calibri (body)"/>
                <a:cs typeface="Calibri (body)"/>
              </a:rPr>
              <a:t> hold unlawful and set aside agency action, findings, and conclusions found to be— </a:t>
            </a:r>
          </a:p>
          <a:p>
            <a:pPr>
              <a:buNone/>
            </a:pPr>
            <a:r>
              <a:rPr lang="en-US" sz="1600" b="1" dirty="0">
                <a:latin typeface="Calibri (body)"/>
                <a:cs typeface="Calibri (body)"/>
              </a:rPr>
              <a:t>(A)</a:t>
            </a:r>
            <a:r>
              <a:rPr lang="en-US" sz="1600" dirty="0">
                <a:latin typeface="Calibri (body)"/>
                <a:cs typeface="Calibri (body)"/>
              </a:rPr>
              <a:t> arbitrary, capricious, an abuse of discretion, or otherwise not in accordance with law; </a:t>
            </a:r>
          </a:p>
          <a:p>
            <a:pPr>
              <a:buNone/>
            </a:pPr>
            <a:r>
              <a:rPr lang="en-US" sz="1600" b="1" dirty="0">
                <a:latin typeface="Calibri (body)"/>
                <a:cs typeface="Calibri (body)"/>
              </a:rPr>
              <a:t>(B)</a:t>
            </a:r>
            <a:r>
              <a:rPr lang="en-US" sz="1600" dirty="0">
                <a:latin typeface="Calibri (body)"/>
                <a:cs typeface="Calibri (body)"/>
              </a:rPr>
              <a:t> contrary to constitutional right, power, privilege, or immunity; </a:t>
            </a:r>
          </a:p>
          <a:p>
            <a:pPr>
              <a:buNone/>
            </a:pPr>
            <a:r>
              <a:rPr lang="en-US" sz="1600" b="1" dirty="0">
                <a:latin typeface="Calibri (body)"/>
                <a:cs typeface="Calibri (body)"/>
              </a:rPr>
              <a:t>(C)</a:t>
            </a:r>
            <a:r>
              <a:rPr lang="en-US" sz="1600" dirty="0">
                <a:latin typeface="Calibri (body)"/>
                <a:cs typeface="Calibri (body)"/>
              </a:rPr>
              <a:t> in excess of statutory jurisdiction, authority, or limitations, or short of statutory right; </a:t>
            </a:r>
          </a:p>
          <a:p>
            <a:pPr>
              <a:buNone/>
            </a:pPr>
            <a:r>
              <a:rPr lang="en-US" sz="1600" b="1" dirty="0">
                <a:latin typeface="Calibri (body)"/>
                <a:cs typeface="Calibri (body)"/>
              </a:rPr>
              <a:t>(D)</a:t>
            </a:r>
            <a:r>
              <a:rPr lang="en-US" sz="1600" dirty="0">
                <a:latin typeface="Calibri (body)"/>
                <a:cs typeface="Calibri (body)"/>
              </a:rPr>
              <a:t> without observance of procedure required by law;</a:t>
            </a:r>
          </a:p>
          <a:p>
            <a:pPr>
              <a:buNone/>
            </a:pPr>
            <a:r>
              <a:rPr lang="en-US" sz="1600" b="1" dirty="0">
                <a:latin typeface="Calibri (body)"/>
                <a:cs typeface="Calibri (body)"/>
              </a:rPr>
              <a:t>(E)</a:t>
            </a:r>
            <a:r>
              <a:rPr lang="en-US" sz="1600" dirty="0">
                <a:latin typeface="Calibri (body)"/>
                <a:cs typeface="Calibri (body)"/>
              </a:rPr>
              <a:t> unsupported by substantial evidence in a case subject to sections </a:t>
            </a:r>
            <a:r>
              <a:rPr lang="en-US" sz="1600" dirty="0">
                <a:latin typeface="Calibri (body)"/>
                <a:cs typeface="Calibri (body)"/>
                <a:hlinkClick r:id="rId2"/>
              </a:rPr>
              <a:t>556</a:t>
            </a:r>
            <a:r>
              <a:rPr lang="en-US" sz="1600" dirty="0">
                <a:latin typeface="Calibri (body)"/>
                <a:cs typeface="Calibri (body)"/>
              </a:rPr>
              <a:t> and </a:t>
            </a:r>
            <a:r>
              <a:rPr lang="en-US" sz="1600" dirty="0">
                <a:latin typeface="Calibri (body)"/>
                <a:cs typeface="Calibri (body)"/>
                <a:hlinkClick r:id="rId3"/>
              </a:rPr>
              <a:t>557</a:t>
            </a:r>
            <a:r>
              <a:rPr lang="en-US" sz="1600" dirty="0">
                <a:latin typeface="Calibri (body)"/>
                <a:cs typeface="Calibri (body)"/>
              </a:rPr>
              <a:t> of this title or otherwise reviewed on the record of an agency hearing provided by statute; or </a:t>
            </a:r>
          </a:p>
          <a:p>
            <a:pPr>
              <a:buNone/>
            </a:pPr>
            <a:r>
              <a:rPr lang="en-US" sz="1600" b="1" dirty="0">
                <a:latin typeface="Calibri (body)"/>
                <a:cs typeface="Calibri (body)"/>
              </a:rPr>
              <a:t>(F)</a:t>
            </a:r>
            <a:r>
              <a:rPr lang="en-US" sz="1600" dirty="0">
                <a:latin typeface="Calibri (body)"/>
                <a:cs typeface="Calibri (body)"/>
              </a:rPr>
              <a:t> unwarranted by the facts to the extent that the facts are subject to trial de novo by the reviewing court. </a:t>
            </a:r>
          </a:p>
          <a:p>
            <a:pPr marL="0" indent="0">
              <a:buNone/>
            </a:pPr>
            <a:endParaRPr lang="en-US" sz="1600" dirty="0">
              <a:latin typeface="Calibri (body)"/>
              <a:cs typeface="Calibri (body)"/>
            </a:endParaRPr>
          </a:p>
        </p:txBody>
      </p:sp>
    </p:spTree>
    <p:extLst>
      <p:ext uri="{BB962C8B-B14F-4D97-AF65-F5344CB8AC3E}">
        <p14:creationId xmlns:p14="http://schemas.microsoft.com/office/powerpoint/2010/main" val="37695050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55000" lnSpcReduction="20000"/>
          </a:bodyPr>
          <a:lstStyle/>
          <a:p>
            <a:pPr>
              <a:lnSpc>
                <a:spcPct val="120000"/>
              </a:lnSpc>
              <a:buNone/>
            </a:pPr>
            <a:r>
              <a:rPr lang="en-US" dirty="0">
                <a:latin typeface="Calibri (body)"/>
                <a:cs typeface="Calibri (body)"/>
              </a:rPr>
              <a:t>	A judicial review of an agency determination (its final administrative appeal decision) as to whether the appellant was likely to prevail on the merits of its NEPA and NFMA claims will necessarily incorporate the APA’s arbitrary and capricious standard—because the APA is how we enter the judicial system.</a:t>
            </a:r>
          </a:p>
          <a:p>
            <a:pPr>
              <a:lnSpc>
                <a:spcPct val="120000"/>
              </a:lnSpc>
              <a:buNone/>
            </a:pPr>
            <a:r>
              <a:rPr lang="en-US" dirty="0">
                <a:latin typeface="Calibri (body)"/>
                <a:cs typeface="Calibri (body)"/>
              </a:rPr>
              <a:t>	</a:t>
            </a:r>
          </a:p>
          <a:p>
            <a:pPr>
              <a:lnSpc>
                <a:spcPct val="120000"/>
              </a:lnSpc>
              <a:buNone/>
            </a:pPr>
            <a:r>
              <a:rPr lang="en-US" dirty="0">
                <a:latin typeface="Calibri (body)"/>
                <a:cs typeface="Calibri (body)"/>
              </a:rPr>
              <a:t>	We must establish our standing to sue.  The first big step is that we have exhausted all our administrative remedies (comment and appeal).  Then  we "identify the agency action that affects him or her </a:t>
            </a:r>
            <a:r>
              <a:rPr lang="en-US" u="sng" dirty="0">
                <a:latin typeface="Calibri (body)"/>
                <a:cs typeface="Calibri (body)"/>
              </a:rPr>
              <a:t>and </a:t>
            </a:r>
            <a:r>
              <a:rPr lang="en-US" dirty="0">
                <a:latin typeface="Calibri (body)"/>
                <a:cs typeface="Calibri (body)"/>
              </a:rPr>
              <a:t>shows that he or she has </a:t>
            </a:r>
            <a:r>
              <a:rPr lang="en-US" u="sng" dirty="0">
                <a:latin typeface="Calibri (body)"/>
                <a:cs typeface="Calibri (body)"/>
              </a:rPr>
              <a:t>suffered a legal wrong because of the agency action</a:t>
            </a:r>
            <a:r>
              <a:rPr lang="en-US" dirty="0">
                <a:latin typeface="Calibri (body)"/>
                <a:cs typeface="Calibri (body)"/>
              </a:rPr>
              <a:t> or is adversely affected by that action within the meaning of a relevant statute.  To be "adversely affected within the meaning of a statute," a plaintiff must be within the "zone of interests" sought to be protected by the statutory provision that forms the basis of a complaint."</a:t>
            </a:r>
          </a:p>
          <a:p>
            <a:pPr>
              <a:lnSpc>
                <a:spcPct val="120000"/>
              </a:lnSpc>
              <a:buNone/>
            </a:pPr>
            <a:r>
              <a:rPr lang="en-US" i="1" dirty="0">
                <a:latin typeface="Calibri (body)"/>
                <a:cs typeface="Calibri (body)"/>
              </a:rPr>
              <a:t>Lujan v. National Wildlife Federation</a:t>
            </a:r>
            <a:r>
              <a:rPr lang="en-US" dirty="0">
                <a:latin typeface="Calibri (body)"/>
                <a:cs typeface="Calibri (body)"/>
              </a:rPr>
              <a:t>, 497 U.S. 871, 110 S. Ct. 3177 (1990).</a:t>
            </a:r>
          </a:p>
          <a:p>
            <a:pPr marL="0" indent="0">
              <a:lnSpc>
                <a:spcPct val="120000"/>
              </a:lnSpc>
              <a:buNone/>
            </a:pPr>
            <a:endParaRPr lang="en-US" dirty="0">
              <a:latin typeface="Calibri (body)"/>
              <a:cs typeface="Calibri (body)"/>
            </a:endParaRPr>
          </a:p>
        </p:txBody>
      </p:sp>
    </p:spTree>
    <p:extLst>
      <p:ext uri="{BB962C8B-B14F-4D97-AF65-F5344CB8AC3E}">
        <p14:creationId xmlns:p14="http://schemas.microsoft.com/office/powerpoint/2010/main" val="85834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 MT, WA, OR – MDL Settlement Species</a:t>
            </a:r>
          </a:p>
        </p:txBody>
      </p:sp>
      <p:pic>
        <p:nvPicPr>
          <p:cNvPr id="4" name="Content Placeholder 3" descr="Screen Shot 2014-09-26 at 9.26.50 AM.png"/>
          <p:cNvPicPr>
            <a:picLocks noGrp="1" noChangeAspect="1"/>
          </p:cNvPicPr>
          <p:nvPr>
            <p:ph idx="1"/>
          </p:nvPr>
        </p:nvPicPr>
        <p:blipFill>
          <a:blip r:embed="rId2">
            <a:extLst>
              <a:ext uri="{28A0092B-C50C-407E-A947-70E740481C1C}">
                <a14:useLocalDpi xmlns:a14="http://schemas.microsoft.com/office/drawing/2010/main" val="0"/>
              </a:ext>
            </a:extLst>
          </a:blip>
          <a:srcRect l="-8101" r="-8101"/>
          <a:stretch>
            <a:fillRect/>
          </a:stretch>
        </p:blipFill>
        <p:spPr/>
      </p:pic>
    </p:spTree>
    <p:extLst>
      <p:ext uri="{BB962C8B-B14F-4D97-AF65-F5344CB8AC3E}">
        <p14:creationId xmlns:p14="http://schemas.microsoft.com/office/powerpoint/2010/main" val="15427742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Substantive NEPA Commentary Highlights</a:t>
            </a:r>
          </a:p>
        </p:txBody>
      </p:sp>
      <p:sp>
        <p:nvSpPr>
          <p:cNvPr id="3" name="Content Placeholder 2"/>
          <p:cNvSpPr>
            <a:spLocks noGrp="1"/>
          </p:cNvSpPr>
          <p:nvPr>
            <p:ph idx="1"/>
          </p:nvPr>
        </p:nvSpPr>
        <p:spPr/>
        <p:txBody>
          <a:bodyPr>
            <a:normAutofit/>
          </a:bodyPr>
          <a:lstStyle/>
          <a:p>
            <a:pPr>
              <a:lnSpc>
                <a:spcPct val="110000"/>
              </a:lnSpc>
              <a:buNone/>
            </a:pPr>
            <a:r>
              <a:rPr lang="en-US" sz="2400" b="1" dirty="0">
                <a:latin typeface="Calibri (body)"/>
                <a:cs typeface="Calibri (body)"/>
              </a:rPr>
              <a:t>	About the "arbitrary and capricious" standard:</a:t>
            </a:r>
            <a:endParaRPr lang="en-US" sz="2400" dirty="0">
              <a:latin typeface="Calibri (body)"/>
              <a:cs typeface="Calibri (body)"/>
            </a:endParaRPr>
          </a:p>
          <a:p>
            <a:pPr>
              <a:lnSpc>
                <a:spcPct val="110000"/>
              </a:lnSpc>
              <a:buNone/>
            </a:pPr>
            <a:r>
              <a:rPr lang="en-US" sz="2400" dirty="0">
                <a:latin typeface="Calibri (body)"/>
                <a:cs typeface="Calibri (body)"/>
              </a:rPr>
              <a:t>	</a:t>
            </a:r>
          </a:p>
          <a:p>
            <a:pPr>
              <a:lnSpc>
                <a:spcPct val="110000"/>
              </a:lnSpc>
              <a:buNone/>
            </a:pPr>
            <a:r>
              <a:rPr lang="en-US" sz="2400" dirty="0">
                <a:latin typeface="Calibri (body)"/>
                <a:cs typeface="Calibri (body)"/>
              </a:rPr>
              <a:t>	Agency action is arbitrary and capricious “if the agency has relied on factors which Congress has not intended it to consider, entirely failed to consider an important aspect of the problem, offered an explanation for its decision that runs counter to the evidence before the agency, or is so implausible that it cannot be attributed to agency expertise.” </a:t>
            </a:r>
            <a:r>
              <a:rPr lang="en-US" sz="2400" i="1" dirty="0">
                <a:latin typeface="Calibri (body)"/>
                <a:cs typeface="Calibri (body)"/>
              </a:rPr>
              <a:t>SEC v. </a:t>
            </a:r>
            <a:r>
              <a:rPr lang="en-US" sz="2400" i="1" dirty="0" err="1">
                <a:latin typeface="Calibri (body)"/>
                <a:cs typeface="Calibri (body)"/>
              </a:rPr>
              <a:t>Chenery</a:t>
            </a:r>
            <a:r>
              <a:rPr lang="en-US" sz="2400" i="1" dirty="0">
                <a:latin typeface="Calibri (body)"/>
                <a:cs typeface="Calibri (body)"/>
              </a:rPr>
              <a:t> Corp.,</a:t>
            </a:r>
            <a:r>
              <a:rPr lang="en-US" sz="2400" dirty="0">
                <a:latin typeface="Calibri (body)"/>
                <a:cs typeface="Calibri (body)"/>
              </a:rPr>
              <a:t> </a:t>
            </a:r>
            <a:r>
              <a:rPr lang="en-US" sz="2400" dirty="0">
                <a:latin typeface="Calibri (body)"/>
                <a:cs typeface="Calibri (body)"/>
                <a:hlinkClick r:id="rId2"/>
              </a:rPr>
              <a:t>332 U. S. 194</a:t>
            </a:r>
            <a:r>
              <a:rPr lang="en-US" sz="2400" dirty="0">
                <a:latin typeface="Calibri (body)"/>
                <a:cs typeface="Calibri (body)"/>
              </a:rPr>
              <a:t>, </a:t>
            </a:r>
            <a:r>
              <a:rPr lang="en-US" sz="2400" dirty="0">
                <a:latin typeface="Calibri (body)"/>
                <a:cs typeface="Calibri (body)"/>
                <a:hlinkClick r:id="rId3"/>
              </a:rPr>
              <a:t>332 U. S. 196</a:t>
            </a:r>
            <a:r>
              <a:rPr lang="en-US" sz="2400" dirty="0">
                <a:latin typeface="Calibri (body)"/>
                <a:cs typeface="Calibri (body)"/>
              </a:rPr>
              <a:t> (1947). </a:t>
            </a:r>
          </a:p>
          <a:p>
            <a:pPr>
              <a:lnSpc>
                <a:spcPct val="110000"/>
              </a:lnSpc>
            </a:pPr>
            <a:endParaRPr lang="en-US" dirty="0">
              <a:latin typeface="Calibri" charset="0"/>
            </a:endParaRPr>
          </a:p>
          <a:p>
            <a:pPr marL="0" indent="0">
              <a:lnSpc>
                <a:spcPct val="110000"/>
              </a:lnSpc>
              <a:buNone/>
            </a:pPr>
            <a:endParaRPr lang="en-US" dirty="0"/>
          </a:p>
        </p:txBody>
      </p:sp>
    </p:spTree>
    <p:extLst>
      <p:ext uri="{BB962C8B-B14F-4D97-AF65-F5344CB8AC3E}">
        <p14:creationId xmlns:p14="http://schemas.microsoft.com/office/powerpoint/2010/main" val="243547307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a:xfrm>
            <a:off x="457200" y="1586089"/>
            <a:ext cx="8229600" cy="4525963"/>
          </a:xfrm>
        </p:spPr>
        <p:txBody>
          <a:bodyPr>
            <a:normAutofit fontScale="32500" lnSpcReduction="20000"/>
          </a:bodyPr>
          <a:lstStyle/>
          <a:p>
            <a:pPr>
              <a:lnSpc>
                <a:spcPct val="120000"/>
              </a:lnSpc>
              <a:buNone/>
            </a:pPr>
            <a:endParaRPr lang="en-US" sz="3400" dirty="0">
              <a:latin typeface="Calibri (body)"/>
              <a:cs typeface="Calibri (body)"/>
            </a:endParaRPr>
          </a:p>
          <a:p>
            <a:pPr>
              <a:lnSpc>
                <a:spcPct val="120000"/>
              </a:lnSpc>
              <a:buNone/>
            </a:pPr>
            <a:r>
              <a:rPr lang="en-US" sz="3400" dirty="0">
                <a:latin typeface="Calibri (body)"/>
                <a:cs typeface="Calibri (body)"/>
              </a:rPr>
              <a:t>	</a:t>
            </a:r>
            <a:r>
              <a:rPr lang="en-US" sz="5200" dirty="0">
                <a:latin typeface="Calibri (body)"/>
                <a:cs typeface="Calibri (body)"/>
              </a:rPr>
              <a:t>“The scope of review under the ‘arbitrary and capricious’ standard is narrow and a court is not to substitute its judgment for that of the agency. Nevertheless, the agency must examine the relevant data and articulate a satisfactory explanation for its action including a ‘rational connection between the facts found and the choice made.’” </a:t>
            </a:r>
          </a:p>
          <a:p>
            <a:pPr>
              <a:lnSpc>
                <a:spcPct val="120000"/>
              </a:lnSpc>
              <a:buNone/>
            </a:pPr>
            <a:endParaRPr lang="en-US" sz="5200" dirty="0">
              <a:latin typeface="Calibri (body)"/>
              <a:cs typeface="Calibri (body)"/>
            </a:endParaRPr>
          </a:p>
          <a:p>
            <a:pPr>
              <a:lnSpc>
                <a:spcPct val="120000"/>
              </a:lnSpc>
              <a:buNone/>
            </a:pPr>
            <a:r>
              <a:rPr lang="en-US" sz="5200" dirty="0">
                <a:latin typeface="Calibri (body)"/>
                <a:cs typeface="Calibri (body)"/>
              </a:rPr>
              <a:t>	This standard has been cited in  </a:t>
            </a:r>
            <a:r>
              <a:rPr lang="en-US" sz="5200" i="1" dirty="0">
                <a:latin typeface="Calibri (body)"/>
                <a:cs typeface="Calibri (body)"/>
              </a:rPr>
              <a:t>Burlington Truck Lines, Inc. v. United States,</a:t>
            </a:r>
            <a:r>
              <a:rPr lang="en-US" sz="5200" dirty="0">
                <a:latin typeface="Calibri (body)"/>
                <a:cs typeface="Calibri (body)"/>
              </a:rPr>
              <a:t> </a:t>
            </a:r>
            <a:r>
              <a:rPr lang="en-US" sz="5200" dirty="0">
                <a:latin typeface="Calibri (body)"/>
                <a:cs typeface="Calibri (body)"/>
                <a:hlinkClick r:id="rId2"/>
              </a:rPr>
              <a:t>371 U. S. 156</a:t>
            </a:r>
            <a:r>
              <a:rPr lang="en-US" sz="5200" dirty="0">
                <a:latin typeface="Calibri (body)"/>
                <a:cs typeface="Calibri (body)"/>
              </a:rPr>
              <a:t>, </a:t>
            </a:r>
            <a:r>
              <a:rPr lang="en-US" sz="5200" dirty="0">
                <a:latin typeface="Calibri (body)"/>
                <a:cs typeface="Calibri (body)"/>
                <a:hlinkClick r:id="rId3"/>
              </a:rPr>
              <a:t>371 U. S. 168</a:t>
            </a:r>
            <a:r>
              <a:rPr lang="en-US" sz="5200" dirty="0">
                <a:latin typeface="Calibri (body)"/>
                <a:cs typeface="Calibri (body)"/>
              </a:rPr>
              <a:t> </a:t>
            </a:r>
            <a:r>
              <a:rPr lang="en-US" sz="5200" dirty="0">
                <a:solidFill>
                  <a:srgbClr val="000000"/>
                </a:solidFill>
                <a:latin typeface="Calibri (body)"/>
                <a:cs typeface="Calibri (body)"/>
              </a:rPr>
              <a:t>(1962). </a:t>
            </a:r>
          </a:p>
          <a:p>
            <a:pPr>
              <a:lnSpc>
                <a:spcPct val="120000"/>
              </a:lnSpc>
              <a:buNone/>
            </a:pPr>
            <a:endParaRPr lang="en-US" sz="5200" dirty="0">
              <a:solidFill>
                <a:srgbClr val="000000"/>
              </a:solidFill>
              <a:latin typeface="Calibri (body)"/>
              <a:cs typeface="Calibri (body)"/>
            </a:endParaRPr>
          </a:p>
          <a:p>
            <a:pPr>
              <a:lnSpc>
                <a:spcPct val="120000"/>
              </a:lnSpc>
              <a:buNone/>
            </a:pPr>
            <a:r>
              <a:rPr lang="en-US" sz="5200" dirty="0">
                <a:solidFill>
                  <a:srgbClr val="000000"/>
                </a:solidFill>
                <a:latin typeface="Calibri (body)"/>
                <a:cs typeface="Calibri (body)"/>
              </a:rPr>
              <a:t>	and cited again in Motor </a:t>
            </a:r>
            <a:r>
              <a:rPr lang="en-US" sz="5200" dirty="0" err="1">
                <a:solidFill>
                  <a:srgbClr val="000000"/>
                </a:solidFill>
                <a:latin typeface="Calibri (body)"/>
                <a:cs typeface="Calibri (body)"/>
              </a:rPr>
              <a:t>Veh</a:t>
            </a:r>
            <a:r>
              <a:rPr lang="en-US" sz="5200" dirty="0">
                <a:solidFill>
                  <a:srgbClr val="000000"/>
                </a:solidFill>
                <a:latin typeface="Calibri (body)"/>
                <a:cs typeface="Calibri (body)"/>
              </a:rPr>
              <a:t>. Mfrs. </a:t>
            </a:r>
            <a:r>
              <a:rPr lang="en-US" sz="5200" dirty="0" err="1">
                <a:solidFill>
                  <a:srgbClr val="000000"/>
                </a:solidFill>
                <a:latin typeface="Calibri (body)"/>
                <a:cs typeface="Calibri (body)"/>
              </a:rPr>
              <a:t>Ass'n</a:t>
            </a:r>
            <a:r>
              <a:rPr lang="en-US" sz="5200" dirty="0">
                <a:solidFill>
                  <a:srgbClr val="000000"/>
                </a:solidFill>
                <a:latin typeface="Calibri (body)"/>
                <a:cs typeface="Calibri (body)"/>
              </a:rPr>
              <a:t> v. State Farm Ins., 463 U</a:t>
            </a:r>
            <a:r>
              <a:rPr lang="en-US" sz="5200" dirty="0">
                <a:latin typeface="Calibri (body)"/>
                <a:cs typeface="Calibri (body)"/>
              </a:rPr>
              <a:t>.S. 29 No. 82-354  </a:t>
            </a:r>
            <a:r>
              <a:rPr lang="en-US" sz="5200" dirty="0">
                <a:solidFill>
                  <a:srgbClr val="000000"/>
                </a:solidFill>
                <a:latin typeface="Calibri (body)"/>
                <a:cs typeface="Calibri (body)"/>
              </a:rPr>
              <a:t>(1983)</a:t>
            </a:r>
          </a:p>
          <a:p>
            <a:pPr>
              <a:lnSpc>
                <a:spcPct val="120000"/>
              </a:lnSpc>
              <a:buNone/>
            </a:pPr>
            <a:endParaRPr lang="en-US" sz="5200" dirty="0">
              <a:latin typeface="Calibri (body)"/>
              <a:cs typeface="Calibri (body)"/>
            </a:endParaRPr>
          </a:p>
          <a:p>
            <a:pPr>
              <a:lnSpc>
                <a:spcPct val="120000"/>
              </a:lnSpc>
              <a:buNone/>
            </a:pPr>
            <a:r>
              <a:rPr lang="en-US" sz="5200" dirty="0">
                <a:latin typeface="Calibri (body)"/>
                <a:cs typeface="Calibri (body)"/>
              </a:rPr>
              <a:t>	and cited again in AMERICAN TRUCKING ASSOCIATIONS INC v. ENVIRONMENTAL PROTECTION AGENCY No. 09-1090.  Argued Oct. 2, 2009. -- </a:t>
            </a:r>
            <a:r>
              <a:rPr lang="en-US" sz="5200" dirty="0">
                <a:solidFill>
                  <a:srgbClr val="000000"/>
                </a:solidFill>
                <a:latin typeface="Calibri (body)"/>
                <a:cs typeface="Calibri (body)"/>
              </a:rPr>
              <a:t>April 02, 2010 </a:t>
            </a:r>
          </a:p>
        </p:txBody>
      </p:sp>
    </p:spTree>
    <p:extLst>
      <p:ext uri="{BB962C8B-B14F-4D97-AF65-F5344CB8AC3E}">
        <p14:creationId xmlns:p14="http://schemas.microsoft.com/office/powerpoint/2010/main" val="19804896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55000" lnSpcReduction="20000"/>
          </a:bodyPr>
          <a:lstStyle/>
          <a:p>
            <a:pPr marL="0" indent="0">
              <a:lnSpc>
                <a:spcPct val="120000"/>
              </a:lnSpc>
              <a:buNone/>
            </a:pPr>
            <a:r>
              <a:rPr lang="en-US" dirty="0">
                <a:solidFill>
                  <a:srgbClr val="000000"/>
                </a:solidFill>
                <a:latin typeface="Calibri (body)"/>
                <a:cs typeface="Calibri (body)"/>
              </a:rPr>
              <a:t>A </a:t>
            </a:r>
            <a:r>
              <a:rPr lang="en-US" u="sng" dirty="0">
                <a:solidFill>
                  <a:srgbClr val="000000"/>
                </a:solidFill>
                <a:latin typeface="Calibri (body)"/>
                <a:cs typeface="Calibri (body)"/>
              </a:rPr>
              <a:t>preliminary injunction</a:t>
            </a:r>
            <a:r>
              <a:rPr lang="en-US" dirty="0">
                <a:solidFill>
                  <a:srgbClr val="000000"/>
                </a:solidFill>
                <a:latin typeface="Calibri (body)"/>
                <a:cs typeface="Calibri (body)"/>
              </a:rPr>
              <a:t> is appropriate </a:t>
            </a:r>
            <a:r>
              <a:rPr lang="en-US" sz="3600" dirty="0">
                <a:solidFill>
                  <a:srgbClr val="000000"/>
                </a:solidFill>
                <a:latin typeface="Calibri (body)"/>
                <a:cs typeface="Calibri (body)"/>
              </a:rPr>
              <a:t>when a plaintiff demonstrates either: </a:t>
            </a:r>
          </a:p>
          <a:p>
            <a:pPr>
              <a:lnSpc>
                <a:spcPct val="120000"/>
              </a:lnSpc>
              <a:buNone/>
              <a:defRPr/>
            </a:pPr>
            <a:endParaRPr lang="en-US" dirty="0">
              <a:solidFill>
                <a:srgbClr val="000000"/>
              </a:solidFill>
              <a:latin typeface="Calibri (body)"/>
              <a:cs typeface="Calibri (body)"/>
            </a:endParaRPr>
          </a:p>
          <a:p>
            <a:pPr marL="514350" indent="-514350">
              <a:lnSpc>
                <a:spcPct val="120000"/>
              </a:lnSpc>
              <a:buAutoNum type="arabicParenBoth"/>
              <a:defRPr/>
            </a:pPr>
            <a:r>
              <a:rPr lang="en-US" u="sng" dirty="0">
                <a:solidFill>
                  <a:srgbClr val="000000"/>
                </a:solidFill>
                <a:latin typeface="Calibri (body)"/>
                <a:cs typeface="Calibri (body)"/>
              </a:rPr>
              <a:t>a likelihood of success on the merits and the possibility of irreparable injury; or </a:t>
            </a:r>
          </a:p>
          <a:p>
            <a:pPr marL="514350" indent="-514350">
              <a:lnSpc>
                <a:spcPct val="120000"/>
              </a:lnSpc>
              <a:buAutoNum type="arabicParenBoth"/>
              <a:defRPr/>
            </a:pPr>
            <a:r>
              <a:rPr lang="en-US" u="sng" dirty="0">
                <a:solidFill>
                  <a:srgbClr val="000000"/>
                </a:solidFill>
                <a:latin typeface="Calibri (body)"/>
                <a:cs typeface="Calibri (body)"/>
              </a:rPr>
              <a:t>that serious questions going to the merits were raised and the balance of hardships tips sharply in [the plaintiff’s] favor</a:t>
            </a:r>
            <a:r>
              <a:rPr lang="en-US" dirty="0">
                <a:solidFill>
                  <a:srgbClr val="000000"/>
                </a:solidFill>
                <a:latin typeface="Calibri (body)"/>
                <a:cs typeface="Calibri (body)"/>
              </a:rPr>
              <a:t>.’ ” </a:t>
            </a:r>
            <a:r>
              <a:rPr lang="en-US" i="1" dirty="0" err="1">
                <a:solidFill>
                  <a:srgbClr val="000000"/>
                </a:solidFill>
                <a:latin typeface="Calibri (body)"/>
                <a:cs typeface="Calibri (body)"/>
              </a:rPr>
              <a:t>LandsCouncil</a:t>
            </a:r>
            <a:r>
              <a:rPr lang="en-US" i="1" dirty="0">
                <a:solidFill>
                  <a:srgbClr val="000000"/>
                </a:solidFill>
                <a:latin typeface="Calibri (body)"/>
                <a:cs typeface="Calibri (body)"/>
              </a:rPr>
              <a:t> v. Martin </a:t>
            </a:r>
            <a:r>
              <a:rPr lang="en-US" dirty="0">
                <a:solidFill>
                  <a:srgbClr val="000000"/>
                </a:solidFill>
                <a:latin typeface="Calibri (body)"/>
                <a:cs typeface="Calibri (body)"/>
              </a:rPr>
              <a:t>(</a:t>
            </a:r>
            <a:r>
              <a:rPr lang="en-US" i="1" dirty="0">
                <a:solidFill>
                  <a:srgbClr val="000000"/>
                </a:solidFill>
                <a:latin typeface="Calibri (body)"/>
                <a:cs typeface="Calibri (body)"/>
              </a:rPr>
              <a:t>Lands Council II</a:t>
            </a:r>
            <a:r>
              <a:rPr lang="en-US" dirty="0">
                <a:solidFill>
                  <a:srgbClr val="000000"/>
                </a:solidFill>
                <a:latin typeface="Calibri (body)"/>
                <a:cs typeface="Calibri (body)"/>
              </a:rPr>
              <a:t>), 479 F.3d 636, 639 (9th Cir. 2007) (quoting </a:t>
            </a:r>
            <a:r>
              <a:rPr lang="en-US" i="1" dirty="0">
                <a:solidFill>
                  <a:srgbClr val="000000"/>
                </a:solidFill>
                <a:latin typeface="Calibri (body)"/>
                <a:cs typeface="Calibri (body)"/>
              </a:rPr>
              <a:t>Clear Channel Outdoor Inc. v. City of Los Angeles</a:t>
            </a:r>
            <a:r>
              <a:rPr lang="en-US" dirty="0">
                <a:solidFill>
                  <a:srgbClr val="000000"/>
                </a:solidFill>
                <a:latin typeface="Calibri (body)"/>
                <a:cs typeface="Calibri (body)"/>
              </a:rPr>
              <a:t>, 340 F.3d 810, 813 (9th Cir. 2003)). </a:t>
            </a:r>
          </a:p>
          <a:p>
            <a:pPr>
              <a:lnSpc>
                <a:spcPct val="120000"/>
              </a:lnSpc>
              <a:buNone/>
              <a:defRPr/>
            </a:pPr>
            <a:r>
              <a:rPr lang="en-US" dirty="0">
                <a:solidFill>
                  <a:srgbClr val="000000"/>
                </a:solidFill>
                <a:latin typeface="Calibri (body)"/>
                <a:cs typeface="Calibri (body)"/>
              </a:rPr>
              <a:t> </a:t>
            </a:r>
          </a:p>
          <a:p>
            <a:pPr>
              <a:lnSpc>
                <a:spcPct val="120000"/>
              </a:lnSpc>
              <a:buNone/>
              <a:defRPr/>
            </a:pPr>
            <a:r>
              <a:rPr lang="en-US" b="1" dirty="0">
                <a:solidFill>
                  <a:srgbClr val="000000"/>
                </a:solidFill>
                <a:latin typeface="Calibri (body)"/>
                <a:cs typeface="Calibri (body)"/>
              </a:rPr>
              <a:t>	These two options represent extremes on a single continuum: “ ‘the less certain the district court is of the likelihood of success on the merits, the more plaintiffs must convince the district court that </a:t>
            </a:r>
            <a:r>
              <a:rPr lang="en-US" b="1" u="sng" dirty="0">
                <a:solidFill>
                  <a:srgbClr val="000000"/>
                </a:solidFill>
                <a:latin typeface="Calibri (body)"/>
                <a:cs typeface="Calibri (body)"/>
              </a:rPr>
              <a:t>the public interest </a:t>
            </a:r>
            <a:r>
              <a:rPr lang="en-US" b="1" dirty="0">
                <a:solidFill>
                  <a:srgbClr val="000000"/>
                </a:solidFill>
                <a:latin typeface="Calibri (body)"/>
                <a:cs typeface="Calibri (body)"/>
              </a:rPr>
              <a:t>and balance of hardships tip in their favor.’ ” </a:t>
            </a:r>
            <a:r>
              <a:rPr lang="en-US" b="1" i="1" dirty="0">
                <a:solidFill>
                  <a:srgbClr val="000000"/>
                </a:solidFill>
                <a:latin typeface="Calibri (body)"/>
                <a:cs typeface="Calibri (body)"/>
              </a:rPr>
              <a:t> </a:t>
            </a:r>
            <a:r>
              <a:rPr lang="en-US" b="1" dirty="0">
                <a:solidFill>
                  <a:srgbClr val="000000"/>
                </a:solidFill>
                <a:latin typeface="Calibri (body)"/>
                <a:cs typeface="Calibri (body)"/>
              </a:rPr>
              <a:t>(quoting </a:t>
            </a:r>
            <a:r>
              <a:rPr lang="en-US" b="1" i="1" dirty="0">
                <a:solidFill>
                  <a:srgbClr val="000000"/>
                </a:solidFill>
                <a:latin typeface="Calibri (body)"/>
                <a:cs typeface="Calibri (body)"/>
              </a:rPr>
              <a:t>Sw. Voter Registration Educ. Project</a:t>
            </a:r>
            <a:r>
              <a:rPr lang="en-US" b="1" dirty="0">
                <a:solidFill>
                  <a:srgbClr val="000000"/>
                </a:solidFill>
                <a:latin typeface="Calibri (body)"/>
                <a:cs typeface="Calibri (body)"/>
              </a:rPr>
              <a:t>, 344 F.3d at 918).</a:t>
            </a:r>
          </a:p>
          <a:p>
            <a:pPr marL="0" indent="0">
              <a:buNone/>
            </a:pPr>
            <a:endParaRPr lang="en-US" dirty="0">
              <a:latin typeface="Calibri (body)"/>
              <a:cs typeface="Calibri (body)"/>
            </a:endParaRPr>
          </a:p>
        </p:txBody>
      </p:sp>
    </p:spTree>
    <p:extLst>
      <p:ext uri="{BB962C8B-B14F-4D97-AF65-F5344CB8AC3E}">
        <p14:creationId xmlns:p14="http://schemas.microsoft.com/office/powerpoint/2010/main" val="354109555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Substantive NEPA Commentary Highlights</a:t>
            </a:r>
          </a:p>
        </p:txBody>
      </p:sp>
      <p:sp>
        <p:nvSpPr>
          <p:cNvPr id="3" name="Content Placeholder 2"/>
          <p:cNvSpPr>
            <a:spLocks noGrp="1"/>
          </p:cNvSpPr>
          <p:nvPr>
            <p:ph idx="1"/>
          </p:nvPr>
        </p:nvSpPr>
        <p:spPr/>
        <p:txBody>
          <a:bodyPr>
            <a:normAutofit fontScale="47500" lnSpcReduction="20000"/>
          </a:bodyPr>
          <a:lstStyle/>
          <a:p>
            <a:pPr algn="ctr">
              <a:lnSpc>
                <a:spcPct val="120000"/>
              </a:lnSpc>
              <a:buNone/>
              <a:defRPr/>
            </a:pPr>
            <a:r>
              <a:rPr lang="en-US" b="1" dirty="0">
                <a:solidFill>
                  <a:srgbClr val="000000"/>
                </a:solidFill>
                <a:latin typeface="Calibri (body)"/>
                <a:cs typeface="Calibri (body)"/>
              </a:rPr>
              <a:t>Success on the Merits</a:t>
            </a:r>
          </a:p>
          <a:p>
            <a:pPr>
              <a:lnSpc>
                <a:spcPct val="120000"/>
              </a:lnSpc>
              <a:buNone/>
              <a:defRPr/>
            </a:pPr>
            <a:endParaRPr lang="en-US" dirty="0">
              <a:solidFill>
                <a:srgbClr val="000000"/>
              </a:solidFill>
              <a:latin typeface="Calibri (body)"/>
              <a:cs typeface="Calibri (body)"/>
            </a:endParaRPr>
          </a:p>
          <a:p>
            <a:pPr>
              <a:lnSpc>
                <a:spcPct val="120000"/>
              </a:lnSpc>
              <a:buNone/>
              <a:defRPr/>
            </a:pPr>
            <a:r>
              <a:rPr lang="en-US" dirty="0">
                <a:solidFill>
                  <a:srgbClr val="000000"/>
                </a:solidFill>
                <a:latin typeface="Calibri (body)"/>
                <a:cs typeface="Calibri (body)"/>
              </a:rPr>
              <a:t>	"meriting a legal victory; the elements of a claim; the substantive considerations to be taken into account; a judgment based on the evidence."  </a:t>
            </a:r>
            <a:r>
              <a:rPr lang="en-US" i="1" dirty="0">
                <a:solidFill>
                  <a:srgbClr val="000000"/>
                </a:solidFill>
                <a:latin typeface="Calibri (body)"/>
                <a:cs typeface="Calibri (body)"/>
              </a:rPr>
              <a:t>From Black's Law Dictionary 9th ed.</a:t>
            </a:r>
          </a:p>
          <a:p>
            <a:pPr>
              <a:lnSpc>
                <a:spcPct val="120000"/>
              </a:lnSpc>
              <a:buNone/>
              <a:defRPr/>
            </a:pPr>
            <a:endParaRPr lang="en-US" dirty="0">
              <a:solidFill>
                <a:srgbClr val="000000"/>
              </a:solidFill>
              <a:latin typeface="Calibri (body)"/>
              <a:cs typeface="Calibri (body)"/>
            </a:endParaRPr>
          </a:p>
          <a:p>
            <a:pPr>
              <a:lnSpc>
                <a:spcPct val="120000"/>
              </a:lnSpc>
              <a:buNone/>
              <a:defRPr/>
            </a:pPr>
            <a:endParaRPr lang="en-US" dirty="0">
              <a:solidFill>
                <a:srgbClr val="000000"/>
              </a:solidFill>
              <a:latin typeface="Calibri (body)"/>
              <a:cs typeface="Calibri (body)"/>
            </a:endParaRPr>
          </a:p>
          <a:p>
            <a:pPr>
              <a:lnSpc>
                <a:spcPct val="120000"/>
              </a:lnSpc>
              <a:buNone/>
              <a:defRPr/>
            </a:pPr>
            <a:r>
              <a:rPr lang="en-US" dirty="0">
                <a:solidFill>
                  <a:srgbClr val="000000"/>
                </a:solidFill>
                <a:latin typeface="Calibri (body)"/>
                <a:cs typeface="Calibri (body)"/>
              </a:rPr>
              <a:t>	Review under the </a:t>
            </a:r>
            <a:r>
              <a:rPr lang="en-US" u="sng" dirty="0">
                <a:solidFill>
                  <a:srgbClr val="000000"/>
                </a:solidFill>
                <a:latin typeface="Calibri (body)"/>
                <a:cs typeface="Calibri (body)"/>
              </a:rPr>
              <a:t>arbitrary and capricious standard</a:t>
            </a:r>
            <a:r>
              <a:rPr lang="en-US" dirty="0">
                <a:solidFill>
                  <a:srgbClr val="000000"/>
                </a:solidFill>
                <a:latin typeface="Calibri (body)"/>
                <a:cs typeface="Calibri (body)"/>
              </a:rPr>
              <a:t> “is narrow, and [we do] not substitute [our] judgment for that of the agency.” </a:t>
            </a:r>
            <a:r>
              <a:rPr lang="en-US" i="1" dirty="0">
                <a:solidFill>
                  <a:srgbClr val="000000"/>
                </a:solidFill>
                <a:latin typeface="Calibri (body)"/>
                <a:cs typeface="Calibri (body)"/>
              </a:rPr>
              <a:t>Earth Island Inst. II</a:t>
            </a:r>
            <a:r>
              <a:rPr lang="en-US" dirty="0">
                <a:solidFill>
                  <a:srgbClr val="000000"/>
                </a:solidFill>
                <a:latin typeface="Calibri (body)"/>
                <a:cs typeface="Calibri (body)"/>
              </a:rPr>
              <a:t>, 442 F.3d at 1156 (citing </a:t>
            </a:r>
            <a:r>
              <a:rPr lang="en-US" i="1" dirty="0" err="1">
                <a:solidFill>
                  <a:srgbClr val="000000"/>
                </a:solidFill>
                <a:latin typeface="Calibri (body)"/>
                <a:cs typeface="Calibri (body)"/>
              </a:rPr>
              <a:t>U.S.Postal</a:t>
            </a:r>
            <a:r>
              <a:rPr lang="en-US" i="1" dirty="0">
                <a:solidFill>
                  <a:srgbClr val="000000"/>
                </a:solidFill>
                <a:latin typeface="Calibri (body)"/>
                <a:cs typeface="Calibri (body)"/>
              </a:rPr>
              <a:t> Serv. v. Gregory</a:t>
            </a:r>
            <a:r>
              <a:rPr lang="en-US" dirty="0">
                <a:solidFill>
                  <a:srgbClr val="000000"/>
                </a:solidFill>
                <a:latin typeface="Calibri (body)"/>
                <a:cs typeface="Calibri (body)"/>
              </a:rPr>
              <a:t>, 534 U.S. 1, 6-7 (2001)). Rather, we will reverse a decision as arbitrary and capricious (as noted above)  only if the agency relied on factors Congress did not intend it to consider, “entirely failed to consider an important aspect of the problem,” or offered an explanation “that runs counter to the evidence before the agency or is so implausible that it could not be ascribed to a difference in view or the product of agency expertise.” </a:t>
            </a:r>
            <a:r>
              <a:rPr lang="en-US" i="1" dirty="0">
                <a:solidFill>
                  <a:srgbClr val="000000"/>
                </a:solidFill>
                <a:latin typeface="Calibri (body)"/>
                <a:cs typeface="Calibri (body)"/>
              </a:rPr>
              <a:t> </a:t>
            </a:r>
            <a:r>
              <a:rPr lang="en-US" dirty="0">
                <a:solidFill>
                  <a:srgbClr val="000000"/>
                </a:solidFill>
                <a:latin typeface="Calibri (body)"/>
                <a:cs typeface="Calibri (body)"/>
              </a:rPr>
              <a:t>(citing </a:t>
            </a:r>
            <a:r>
              <a:rPr lang="en-US" i="1" dirty="0">
                <a:solidFill>
                  <a:srgbClr val="000000"/>
                </a:solidFill>
                <a:latin typeface="Calibri (body)"/>
                <a:cs typeface="Calibri (body)"/>
              </a:rPr>
              <a:t>Sierra Club v. U.S. </a:t>
            </a:r>
            <a:r>
              <a:rPr lang="en-US" i="1" dirty="0" err="1">
                <a:solidFill>
                  <a:srgbClr val="000000"/>
                </a:solidFill>
                <a:latin typeface="Calibri (body)"/>
                <a:cs typeface="Calibri (body)"/>
              </a:rPr>
              <a:t>Envtl</a:t>
            </a:r>
            <a:r>
              <a:rPr lang="en-US" i="1" dirty="0">
                <a:solidFill>
                  <a:srgbClr val="000000"/>
                </a:solidFill>
                <a:latin typeface="Calibri (body)"/>
                <a:cs typeface="Calibri (body)"/>
              </a:rPr>
              <a:t>. Prot. Agency</a:t>
            </a:r>
            <a:r>
              <a:rPr lang="en-US" dirty="0">
                <a:solidFill>
                  <a:srgbClr val="000000"/>
                </a:solidFill>
                <a:latin typeface="Calibri (body)"/>
                <a:cs typeface="Calibri (body)"/>
              </a:rPr>
              <a:t>, 346 F.3d 955, 961 (9th Cir. 2003), </a:t>
            </a:r>
            <a:r>
              <a:rPr lang="en-US" i="1" dirty="0">
                <a:solidFill>
                  <a:srgbClr val="000000"/>
                </a:solidFill>
                <a:latin typeface="Calibri (body)"/>
                <a:cs typeface="Calibri (body)"/>
              </a:rPr>
              <a:t>amended by </a:t>
            </a:r>
            <a:r>
              <a:rPr lang="en-US" dirty="0">
                <a:solidFill>
                  <a:srgbClr val="000000"/>
                </a:solidFill>
                <a:latin typeface="Calibri (body)"/>
                <a:cs typeface="Calibri (body)"/>
              </a:rPr>
              <a:t>352 F.3d 1186 (9th Cir. 2003)). </a:t>
            </a:r>
          </a:p>
          <a:p>
            <a:pPr>
              <a:buNone/>
              <a:defRPr/>
            </a:pPr>
            <a:endParaRPr lang="en-US" sz="4000" dirty="0">
              <a:solidFill>
                <a:schemeClr val="tx2">
                  <a:lumMod val="60000"/>
                  <a:lumOff val="40000"/>
                </a:schemeClr>
              </a:solidFill>
              <a:latin typeface="Calibri (body)"/>
              <a:cs typeface="Calibri (body)"/>
            </a:endParaRPr>
          </a:p>
          <a:p>
            <a:pPr marL="0" indent="0">
              <a:buNone/>
            </a:pPr>
            <a:endParaRPr lang="en-US" dirty="0">
              <a:latin typeface="Calibri (body)"/>
              <a:cs typeface="Calibri (body)"/>
            </a:endParaRPr>
          </a:p>
        </p:txBody>
      </p:sp>
    </p:spTree>
    <p:extLst>
      <p:ext uri="{BB962C8B-B14F-4D97-AF65-F5344CB8AC3E}">
        <p14:creationId xmlns:p14="http://schemas.microsoft.com/office/powerpoint/2010/main" val="3199593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Endangered</a:t>
            </a:r>
          </a:p>
        </p:txBody>
      </p:sp>
      <p:sp>
        <p:nvSpPr>
          <p:cNvPr id="3" name="Content Placeholder 2"/>
          <p:cNvSpPr>
            <a:spLocks noGrp="1"/>
          </p:cNvSpPr>
          <p:nvPr>
            <p:ph idx="1"/>
          </p:nvPr>
        </p:nvSpPr>
        <p:spPr/>
        <p:txBody>
          <a:bodyPr>
            <a:normAutofit/>
          </a:bodyPr>
          <a:lstStyle/>
          <a:p>
            <a:r>
              <a:rPr lang="en-US" sz="4400" dirty="0"/>
              <a:t>The next list of endangered entities is perhaps the most alarming yet least spoken of in society.</a:t>
            </a:r>
          </a:p>
        </p:txBody>
      </p:sp>
    </p:spTree>
    <p:extLst>
      <p:ext uri="{BB962C8B-B14F-4D97-AF65-F5344CB8AC3E}">
        <p14:creationId xmlns:p14="http://schemas.microsoft.com/office/powerpoint/2010/main" val="268297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Most Impactful Endangered list</a:t>
            </a:r>
          </a:p>
        </p:txBody>
      </p:sp>
      <p:sp>
        <p:nvSpPr>
          <p:cNvPr id="3" name="Content Placeholder 2"/>
          <p:cNvSpPr>
            <a:spLocks noGrp="1"/>
          </p:cNvSpPr>
          <p:nvPr>
            <p:ph idx="1"/>
          </p:nvPr>
        </p:nvSpPr>
        <p:spPr/>
        <p:txBody>
          <a:bodyPr>
            <a:normAutofit fontScale="92500" lnSpcReduction="20000"/>
          </a:bodyPr>
          <a:lstStyle/>
          <a:p>
            <a:r>
              <a:rPr lang="en-US" dirty="0"/>
              <a:t>Prosperity</a:t>
            </a:r>
          </a:p>
          <a:p>
            <a:r>
              <a:rPr lang="en-US" dirty="0"/>
              <a:t>Liberty</a:t>
            </a:r>
          </a:p>
          <a:p>
            <a:r>
              <a:rPr lang="en-US" dirty="0"/>
              <a:t>Private Property Rights</a:t>
            </a:r>
          </a:p>
          <a:p>
            <a:r>
              <a:rPr lang="en-US" dirty="0"/>
              <a:t>Secure Future for Children</a:t>
            </a:r>
          </a:p>
          <a:p>
            <a:r>
              <a:rPr lang="en-US" dirty="0"/>
              <a:t>Personal Freedoms</a:t>
            </a:r>
          </a:p>
          <a:p>
            <a:r>
              <a:rPr lang="en-US" dirty="0"/>
              <a:t>Industry</a:t>
            </a:r>
          </a:p>
          <a:p>
            <a:r>
              <a:rPr lang="en-US" dirty="0"/>
              <a:t>Jobs</a:t>
            </a:r>
          </a:p>
          <a:p>
            <a:r>
              <a:rPr lang="en-US" dirty="0"/>
              <a:t>World Manufacturing Leadership Role</a:t>
            </a:r>
          </a:p>
          <a:p>
            <a:r>
              <a:rPr lang="en-US" dirty="0"/>
              <a:t>World Leading Exporter</a:t>
            </a:r>
          </a:p>
        </p:txBody>
      </p:sp>
    </p:spTree>
    <p:extLst>
      <p:ext uri="{BB962C8B-B14F-4D97-AF65-F5344CB8AC3E}">
        <p14:creationId xmlns:p14="http://schemas.microsoft.com/office/powerpoint/2010/main" val="3110287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World Economic Forum (WEF)</a:t>
            </a:r>
            <a:br>
              <a:rPr lang="en-US" dirty="0"/>
            </a:br>
            <a:r>
              <a:rPr lang="en-US" dirty="0"/>
              <a:t>Green Growth Alliance (GGA)</a:t>
            </a:r>
          </a:p>
        </p:txBody>
      </p:sp>
      <p:pic>
        <p:nvPicPr>
          <p:cNvPr id="4" name="Content Placeholder 3" descr="Screen Shot 2014-05-17 at 6.38.50 PM.png"/>
          <p:cNvPicPr>
            <a:picLocks noGrp="1" noChangeAspect="1"/>
          </p:cNvPicPr>
          <p:nvPr>
            <p:ph idx="1"/>
          </p:nvPr>
        </p:nvPicPr>
        <p:blipFill>
          <a:blip r:embed="rId2">
            <a:extLst>
              <a:ext uri="{28A0092B-C50C-407E-A947-70E740481C1C}">
                <a14:useLocalDpi xmlns:a14="http://schemas.microsoft.com/office/drawing/2010/main" val="0"/>
              </a:ext>
            </a:extLst>
          </a:blip>
          <a:srcRect l="-77206" r="-77206"/>
          <a:stretch>
            <a:fillRect/>
          </a:stretch>
        </p:blipFill>
        <p:spPr/>
      </p:pic>
    </p:spTree>
    <p:extLst>
      <p:ext uri="{BB962C8B-B14F-4D97-AF65-F5344CB8AC3E}">
        <p14:creationId xmlns:p14="http://schemas.microsoft.com/office/powerpoint/2010/main" val="356109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World Economic Forum</a:t>
            </a:r>
            <a:br>
              <a:rPr lang="en-US" dirty="0"/>
            </a:br>
            <a:r>
              <a:rPr lang="en-US" dirty="0"/>
              <a:t>- Outlook on the Global Agenda</a:t>
            </a:r>
          </a:p>
        </p:txBody>
      </p:sp>
      <p:pic>
        <p:nvPicPr>
          <p:cNvPr id="4" name="Content Placeholder 3" descr="Screen Shot 2014-05-17 at 6.39.36 PM.png"/>
          <p:cNvPicPr>
            <a:picLocks noGrp="1" noChangeAspect="1"/>
          </p:cNvPicPr>
          <p:nvPr>
            <p:ph idx="1"/>
          </p:nvPr>
        </p:nvPicPr>
        <p:blipFill>
          <a:blip r:embed="rId2">
            <a:extLst>
              <a:ext uri="{28A0092B-C50C-407E-A947-70E740481C1C}">
                <a14:useLocalDpi xmlns:a14="http://schemas.microsoft.com/office/drawing/2010/main" val="0"/>
              </a:ext>
            </a:extLst>
          </a:blip>
          <a:srcRect l="-76376" r="-76376"/>
          <a:stretch>
            <a:fillRect/>
          </a:stretch>
        </p:blipFill>
        <p:spPr/>
      </p:pic>
    </p:spTree>
    <p:extLst>
      <p:ext uri="{BB962C8B-B14F-4D97-AF65-F5344CB8AC3E}">
        <p14:creationId xmlns:p14="http://schemas.microsoft.com/office/powerpoint/2010/main" val="52074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World Economic Forum</a:t>
            </a:r>
            <a:br>
              <a:rPr lang="en-US" dirty="0"/>
            </a:br>
            <a:r>
              <a:rPr lang="en-US" dirty="0"/>
              <a:t>– Mining and Metals</a:t>
            </a:r>
          </a:p>
        </p:txBody>
      </p:sp>
      <p:pic>
        <p:nvPicPr>
          <p:cNvPr id="4" name="Content Placeholder 3" descr="Screen Shot 2014-05-17 at 6.41.10 PM.png"/>
          <p:cNvPicPr>
            <a:picLocks noGrp="1" noChangeAspect="1"/>
          </p:cNvPicPr>
          <p:nvPr>
            <p:ph idx="1"/>
          </p:nvPr>
        </p:nvPicPr>
        <p:blipFill>
          <a:blip r:embed="rId2">
            <a:extLst>
              <a:ext uri="{28A0092B-C50C-407E-A947-70E740481C1C}">
                <a14:useLocalDpi xmlns:a14="http://schemas.microsoft.com/office/drawing/2010/main" val="0"/>
              </a:ext>
            </a:extLst>
          </a:blip>
          <a:srcRect l="-76012" r="-76012"/>
          <a:stretch>
            <a:fillRect/>
          </a:stretch>
        </p:blipFill>
        <p:spPr/>
      </p:pic>
    </p:spTree>
    <p:extLst>
      <p:ext uri="{BB962C8B-B14F-4D97-AF65-F5344CB8AC3E}">
        <p14:creationId xmlns:p14="http://schemas.microsoft.com/office/powerpoint/2010/main" val="163970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Preface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a:p>
          <a:p>
            <a:pPr marL="0" indent="0">
              <a:buNone/>
            </a:pPr>
            <a:r>
              <a:rPr lang="en-US"/>
              <a:t>This </a:t>
            </a:r>
            <a:r>
              <a:rPr lang="en-US" dirty="0"/>
              <a:t>.</a:t>
            </a:r>
            <a:r>
              <a:rPr lang="en-US" dirty="0" err="1"/>
              <a:t>pdf</a:t>
            </a:r>
            <a:r>
              <a:rPr lang="en-US" dirty="0"/>
              <a:t> is taken from a much larger </a:t>
            </a:r>
            <a:r>
              <a:rPr lang="en-US" dirty="0" err="1"/>
              <a:t>Powerpoint</a:t>
            </a:r>
            <a:r>
              <a:rPr lang="en-US" dirty="0"/>
              <a:t> presentation, which included much verbal commentary, illustration, expansion and explanatory highlights.</a:t>
            </a:r>
          </a:p>
        </p:txBody>
      </p:sp>
    </p:spTree>
    <p:extLst>
      <p:ext uri="{BB962C8B-B14F-4D97-AF65-F5344CB8AC3E}">
        <p14:creationId xmlns:p14="http://schemas.microsoft.com/office/powerpoint/2010/main" val="139040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Davos Calls for $14 Trillion Greening of Global Economy</a:t>
            </a:r>
          </a:p>
        </p:txBody>
      </p:sp>
      <p:pic>
        <p:nvPicPr>
          <p:cNvPr id="4" name="Content Placeholder 3" descr="Screen Shot 2013-10-25 at 12.18.25 PM.png"/>
          <p:cNvPicPr>
            <a:picLocks noGrp="1" noChangeAspect="1"/>
          </p:cNvPicPr>
          <p:nvPr>
            <p:ph idx="1"/>
          </p:nvPr>
        </p:nvPicPr>
        <p:blipFill>
          <a:blip r:embed="rId2">
            <a:extLst>
              <a:ext uri="{28A0092B-C50C-407E-A947-70E740481C1C}">
                <a14:useLocalDpi xmlns:a14="http://schemas.microsoft.com/office/drawing/2010/main" val="0"/>
              </a:ext>
            </a:extLst>
          </a:blip>
          <a:srcRect t="-9331" b="-9331"/>
          <a:stretch>
            <a:fillRect/>
          </a:stretch>
        </p:blipFill>
        <p:spPr/>
      </p:pic>
    </p:spTree>
    <p:extLst>
      <p:ext uri="{BB962C8B-B14F-4D97-AF65-F5344CB8AC3E}">
        <p14:creationId xmlns:p14="http://schemas.microsoft.com/office/powerpoint/2010/main" val="333704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Economic Forum 2013</a:t>
            </a:r>
          </a:p>
        </p:txBody>
      </p:sp>
      <p:sp>
        <p:nvSpPr>
          <p:cNvPr id="3" name="Content Placeholder 2"/>
          <p:cNvSpPr>
            <a:spLocks noGrp="1"/>
          </p:cNvSpPr>
          <p:nvPr>
            <p:ph idx="1"/>
          </p:nvPr>
        </p:nvSpPr>
        <p:spPr/>
        <p:txBody>
          <a:bodyPr/>
          <a:lstStyle/>
          <a:p>
            <a:pPr marL="0" indent="0">
              <a:buNone/>
            </a:pPr>
            <a:r>
              <a:rPr lang="en-US" dirty="0"/>
              <a:t>“The </a:t>
            </a:r>
            <a:r>
              <a:rPr lang="en-US" i="1" dirty="0"/>
              <a:t>Global Agenda Outlook 2013 </a:t>
            </a:r>
            <a:r>
              <a:rPr lang="en-US" dirty="0"/>
              <a:t>is a publication of the Network of Global Agenda Councils, a unique network…All these discussions have been supplemented with updated data based on the opinions of Members of the Network of Global Agenda Councils, gathered before and during the Summit on the Global Agenda 2012 in Dubai”…</a:t>
            </a:r>
          </a:p>
        </p:txBody>
      </p:sp>
    </p:spTree>
    <p:extLst>
      <p:ext uri="{BB962C8B-B14F-4D97-AF65-F5344CB8AC3E}">
        <p14:creationId xmlns:p14="http://schemas.microsoft.com/office/powerpoint/2010/main" val="184680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Economic Forum 2013</a:t>
            </a:r>
          </a:p>
        </p:txBody>
      </p:sp>
      <p:sp>
        <p:nvSpPr>
          <p:cNvPr id="3" name="Content Placeholder 2"/>
          <p:cNvSpPr>
            <a:spLocks noGrp="1"/>
          </p:cNvSpPr>
          <p:nvPr>
            <p:ph idx="1"/>
          </p:nvPr>
        </p:nvSpPr>
        <p:spPr/>
        <p:txBody>
          <a:bodyPr/>
          <a:lstStyle/>
          <a:p>
            <a:pPr marL="0" indent="0">
              <a:buNone/>
            </a:pPr>
            <a:r>
              <a:rPr lang="en-US" dirty="0"/>
              <a:t>Kevin Rudd</a:t>
            </a:r>
            <a:r>
              <a:rPr lang="en-US" b="1" dirty="0"/>
              <a:t>: “The spreading of wealth is the key benefit in my view: globalization</a:t>
            </a:r>
            <a:r>
              <a:rPr lang="en-US" dirty="0"/>
              <a:t>.  </a:t>
            </a:r>
          </a:p>
          <a:p>
            <a:endParaRPr lang="en-US" b="1" dirty="0"/>
          </a:p>
          <a:p>
            <a:pPr marL="0" indent="0">
              <a:buNone/>
            </a:pPr>
            <a:r>
              <a:rPr lang="en-US" b="1" dirty="0"/>
              <a:t>The worst thing </a:t>
            </a:r>
            <a:r>
              <a:rPr lang="en-US" dirty="0"/>
              <a:t>is the disconnect between the volume of activity that </a:t>
            </a:r>
            <a:r>
              <a:rPr lang="en-US" b="1" dirty="0"/>
              <a:t>now requires regulation at a global level</a:t>
            </a:r>
            <a:r>
              <a:rPr lang="en-US" dirty="0"/>
              <a:t> and </a:t>
            </a:r>
            <a:r>
              <a:rPr lang="en-US" b="1" dirty="0"/>
              <a:t>national political systems incapable of agreeing on global forms of governance to do that.” </a:t>
            </a:r>
          </a:p>
        </p:txBody>
      </p:sp>
    </p:spTree>
    <p:extLst>
      <p:ext uri="{BB962C8B-B14F-4D97-AF65-F5344CB8AC3E}">
        <p14:creationId xmlns:p14="http://schemas.microsoft.com/office/powerpoint/2010/main" val="124962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World Economic Forum</a:t>
            </a:r>
            <a:br>
              <a:rPr lang="en-US" dirty="0"/>
            </a:br>
            <a:r>
              <a:rPr lang="en-US" dirty="0"/>
              <a:t>- Green Investments</a:t>
            </a:r>
          </a:p>
        </p:txBody>
      </p:sp>
      <p:pic>
        <p:nvPicPr>
          <p:cNvPr id="4" name="Content Placeholder 3" descr="Screen Shot 2013-10-25 at 12.48.22 PM.png"/>
          <p:cNvPicPr>
            <a:picLocks noGrp="1" noChangeAspect="1"/>
          </p:cNvPicPr>
          <p:nvPr>
            <p:ph idx="1"/>
          </p:nvPr>
        </p:nvPicPr>
        <p:blipFill>
          <a:blip r:embed="rId2">
            <a:extLst>
              <a:ext uri="{28A0092B-C50C-407E-A947-70E740481C1C}">
                <a14:useLocalDpi xmlns:a14="http://schemas.microsoft.com/office/drawing/2010/main" val="0"/>
              </a:ext>
            </a:extLst>
          </a:blip>
          <a:srcRect l="-49202" r="-49202"/>
          <a:stretch>
            <a:fillRect/>
          </a:stretch>
        </p:blipFill>
        <p:spPr/>
      </p:pic>
    </p:spTree>
    <p:extLst>
      <p:ext uri="{BB962C8B-B14F-4D97-AF65-F5344CB8AC3E}">
        <p14:creationId xmlns:p14="http://schemas.microsoft.com/office/powerpoint/2010/main" val="379561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Economic Forum 2013</a:t>
            </a:r>
          </a:p>
        </p:txBody>
      </p:sp>
      <p:sp>
        <p:nvSpPr>
          <p:cNvPr id="3" name="Content Placeholder 2"/>
          <p:cNvSpPr>
            <a:spLocks noGrp="1"/>
          </p:cNvSpPr>
          <p:nvPr>
            <p:ph idx="1"/>
          </p:nvPr>
        </p:nvSpPr>
        <p:spPr/>
        <p:txBody>
          <a:bodyPr>
            <a:normAutofit lnSpcReduction="10000"/>
          </a:bodyPr>
          <a:lstStyle/>
          <a:p>
            <a:r>
              <a:rPr lang="en-US" dirty="0"/>
              <a:t>“The Green Growth Action Alliance was created to accelerate this agenda at the 2012 G20 Summit in Los </a:t>
            </a:r>
            <a:r>
              <a:rPr lang="en-US" dirty="0" err="1"/>
              <a:t>Cabos</a:t>
            </a:r>
            <a:r>
              <a:rPr lang="en-US" dirty="0"/>
              <a:t>, Mexico…to thank, in particular, </a:t>
            </a:r>
            <a:r>
              <a:rPr lang="en-US" i="1" dirty="0"/>
              <a:t>Bloomberg New Energy Finance</a:t>
            </a:r>
            <a:r>
              <a:rPr lang="en-US" dirty="0"/>
              <a:t>, the </a:t>
            </a:r>
            <a:r>
              <a:rPr lang="en-US" i="1" dirty="0"/>
              <a:t>Climate Policy Initiative</a:t>
            </a:r>
            <a:r>
              <a:rPr lang="en-US" dirty="0"/>
              <a:t>, the </a:t>
            </a:r>
            <a:r>
              <a:rPr lang="en-US" i="1" dirty="0"/>
              <a:t>Global Green Growth Institute</a:t>
            </a:r>
            <a:r>
              <a:rPr lang="en-US" dirty="0"/>
              <a:t>, the </a:t>
            </a:r>
            <a:r>
              <a:rPr lang="en-US" i="1" dirty="0"/>
              <a:t>International Energy Agency</a:t>
            </a:r>
            <a:r>
              <a:rPr lang="en-US" dirty="0"/>
              <a:t>, the </a:t>
            </a:r>
            <a:r>
              <a:rPr lang="en-US" i="1" dirty="0"/>
              <a:t>OECD</a:t>
            </a:r>
            <a:r>
              <a:rPr lang="en-US" dirty="0"/>
              <a:t>, the </a:t>
            </a:r>
            <a:r>
              <a:rPr lang="en-US" i="1" dirty="0"/>
              <a:t>United Nations Environment </a:t>
            </a:r>
            <a:r>
              <a:rPr lang="en-US" i="1" dirty="0" err="1"/>
              <a:t>Programm</a:t>
            </a:r>
            <a:r>
              <a:rPr lang="en-US" dirty="0" err="1"/>
              <a:t>e</a:t>
            </a:r>
            <a:r>
              <a:rPr lang="en-US" dirty="0"/>
              <a:t>, the </a:t>
            </a:r>
            <a:r>
              <a:rPr lang="en-US" i="1" dirty="0"/>
              <a:t>World Bank Group</a:t>
            </a:r>
            <a:r>
              <a:rPr lang="en-US" dirty="0"/>
              <a:t> and the </a:t>
            </a:r>
            <a:r>
              <a:rPr lang="en-US" i="1" dirty="0"/>
              <a:t>World Resources Institute </a:t>
            </a:r>
            <a:r>
              <a:rPr lang="en-US" dirty="0"/>
              <a:t>for providing data”…</a:t>
            </a:r>
          </a:p>
        </p:txBody>
      </p:sp>
    </p:spTree>
    <p:extLst>
      <p:ext uri="{BB962C8B-B14F-4D97-AF65-F5344CB8AC3E}">
        <p14:creationId xmlns:p14="http://schemas.microsoft.com/office/powerpoint/2010/main" val="2957363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Economic Forum</a:t>
            </a:r>
          </a:p>
        </p:txBody>
      </p:sp>
      <p:sp>
        <p:nvSpPr>
          <p:cNvPr id="3" name="Content Placeholder 2"/>
          <p:cNvSpPr>
            <a:spLocks noGrp="1"/>
          </p:cNvSpPr>
          <p:nvPr>
            <p:ph idx="1"/>
          </p:nvPr>
        </p:nvSpPr>
        <p:spPr/>
        <p:txBody>
          <a:bodyPr/>
          <a:lstStyle/>
          <a:p>
            <a:r>
              <a:rPr lang="en-US" dirty="0"/>
              <a:t>Innovative partnerships can be created through targeted government support.</a:t>
            </a:r>
          </a:p>
          <a:p>
            <a:r>
              <a:rPr lang="en-US" dirty="0"/>
              <a:t>Government Subsidies can help push commercially unproven technologies into a more competitive market.</a:t>
            </a:r>
          </a:p>
          <a:p>
            <a:r>
              <a:rPr lang="en-US" dirty="0"/>
              <a:t>Funds raised through taxing fossil fuels can be used to leverage additional finance.</a:t>
            </a:r>
          </a:p>
        </p:txBody>
      </p:sp>
    </p:spTree>
    <p:extLst>
      <p:ext uri="{BB962C8B-B14F-4D97-AF65-F5344CB8AC3E}">
        <p14:creationId xmlns:p14="http://schemas.microsoft.com/office/powerpoint/2010/main" val="222746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0-25 at 1.07.52 PM.png"/>
          <p:cNvPicPr>
            <a:picLocks noGrp="1" noChangeAspect="1"/>
          </p:cNvPicPr>
          <p:nvPr>
            <p:ph idx="1"/>
          </p:nvPr>
        </p:nvPicPr>
        <p:blipFill>
          <a:blip r:embed="rId2">
            <a:extLst>
              <a:ext uri="{28A0092B-C50C-407E-A947-70E740481C1C}">
                <a14:useLocalDpi xmlns:a14="http://schemas.microsoft.com/office/drawing/2010/main" val="0"/>
              </a:ext>
            </a:extLst>
          </a:blip>
          <a:srcRect l="-60451" r="-60451"/>
          <a:stretch>
            <a:fillRect/>
          </a:stretch>
        </p:blipFill>
        <p:spPr/>
      </p:pic>
      <p:sp>
        <p:nvSpPr>
          <p:cNvPr id="2" name="Title 1"/>
          <p:cNvSpPr>
            <a:spLocks noGrp="1"/>
          </p:cNvSpPr>
          <p:nvPr>
            <p:ph type="title"/>
          </p:nvPr>
        </p:nvSpPr>
        <p:spPr/>
        <p:txBody>
          <a:bodyPr/>
          <a:lstStyle/>
          <a:p>
            <a:r>
              <a:rPr lang="en-US" dirty="0"/>
              <a:t>UNEP - 21</a:t>
            </a:r>
          </a:p>
        </p:txBody>
      </p:sp>
    </p:spTree>
    <p:extLst>
      <p:ext uri="{BB962C8B-B14F-4D97-AF65-F5344CB8AC3E}">
        <p14:creationId xmlns:p14="http://schemas.microsoft.com/office/powerpoint/2010/main" val="2974369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UNEP - 21</a:t>
            </a:r>
          </a:p>
        </p:txBody>
      </p:sp>
      <p:pic>
        <p:nvPicPr>
          <p:cNvPr id="4" name="Content Placeholder 3" descr="Screen Shot 2013-10-25 at 1.07.07 PM.png"/>
          <p:cNvPicPr>
            <a:picLocks noGrp="1" noChangeAspect="1"/>
          </p:cNvPicPr>
          <p:nvPr>
            <p:ph idx="1"/>
          </p:nvPr>
        </p:nvPicPr>
        <p:blipFill>
          <a:blip r:embed="rId2">
            <a:extLst>
              <a:ext uri="{28A0092B-C50C-407E-A947-70E740481C1C}">
                <a14:useLocalDpi xmlns:a14="http://schemas.microsoft.com/office/drawing/2010/main" val="0"/>
              </a:ext>
            </a:extLst>
          </a:blip>
          <a:srcRect l="-67441" r="-67441"/>
          <a:stretch>
            <a:fillRect/>
          </a:stretch>
        </p:blipFill>
        <p:spPr/>
      </p:pic>
    </p:spTree>
    <p:extLst>
      <p:ext uri="{BB962C8B-B14F-4D97-AF65-F5344CB8AC3E}">
        <p14:creationId xmlns:p14="http://schemas.microsoft.com/office/powerpoint/2010/main" val="334598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- 21</a:t>
            </a:r>
          </a:p>
        </p:txBody>
      </p:sp>
      <p:sp>
        <p:nvSpPr>
          <p:cNvPr id="3" name="Content Placeholder 2"/>
          <p:cNvSpPr>
            <a:spLocks noGrp="1"/>
          </p:cNvSpPr>
          <p:nvPr>
            <p:ph idx="1"/>
          </p:nvPr>
        </p:nvSpPr>
        <p:spPr/>
        <p:txBody>
          <a:bodyPr>
            <a:normAutofit fontScale="92500"/>
          </a:bodyPr>
          <a:lstStyle/>
          <a:p>
            <a:r>
              <a:rPr lang="en-US" dirty="0"/>
              <a:t>Improve connectivity among habitats disrupted by roads.</a:t>
            </a:r>
          </a:p>
          <a:p>
            <a:r>
              <a:rPr lang="en-US" dirty="0"/>
              <a:t>Pick corridors across multiple states.</a:t>
            </a:r>
          </a:p>
          <a:p>
            <a:r>
              <a:rPr lang="en-US" dirty="0"/>
              <a:t>Mitigate damage to wildlife, aquatic organism passage, habitat and ecosystem connectivity.</a:t>
            </a:r>
          </a:p>
          <a:p>
            <a:r>
              <a:rPr lang="en-US" dirty="0"/>
              <a:t>The plan may encompass multiple environmental resources within a defined geographic area or may focus on a specified resource, such as aquatic resources, parkland, or wildlife habitat.</a:t>
            </a:r>
          </a:p>
          <a:p>
            <a:pPr marL="0" indent="0">
              <a:buNone/>
            </a:pPr>
            <a:endParaRPr lang="en-US" dirty="0"/>
          </a:p>
        </p:txBody>
      </p:sp>
    </p:spTree>
    <p:extLst>
      <p:ext uri="{BB962C8B-B14F-4D97-AF65-F5344CB8AC3E}">
        <p14:creationId xmlns:p14="http://schemas.microsoft.com/office/powerpoint/2010/main" val="2525523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36204"/>
          </a:xfrm>
        </p:spPr>
        <p:txBody>
          <a:bodyPr>
            <a:normAutofit fontScale="90000"/>
          </a:bodyPr>
          <a:lstStyle/>
          <a:p>
            <a:r>
              <a:rPr lang="en-US" dirty="0"/>
              <a:t>Crucial Habitat Assessment Tool (CHAT) and  Areas of Conservation Emphasis (ACE-II)</a:t>
            </a:r>
          </a:p>
        </p:txBody>
      </p:sp>
      <p:pic>
        <p:nvPicPr>
          <p:cNvPr id="4" name="Content Placeholder 3" descr="Screen Shot 2013-10-25 at 3.55.04 PM.png"/>
          <p:cNvPicPr>
            <a:picLocks noGrp="1" noChangeAspect="1"/>
          </p:cNvPicPr>
          <p:nvPr>
            <p:ph idx="1"/>
          </p:nvPr>
        </p:nvPicPr>
        <p:blipFill>
          <a:blip r:embed="rId2">
            <a:extLst>
              <a:ext uri="{28A0092B-C50C-407E-A947-70E740481C1C}">
                <a14:useLocalDpi xmlns:a14="http://schemas.microsoft.com/office/drawing/2010/main" val="0"/>
              </a:ext>
            </a:extLst>
          </a:blip>
          <a:srcRect t="2657" b="2657"/>
          <a:stretch>
            <a:fillRect/>
          </a:stretch>
        </p:blipFill>
        <p:spPr>
          <a:xfrm>
            <a:off x="457200" y="2271713"/>
            <a:ext cx="8229600" cy="3854450"/>
          </a:xfrm>
        </p:spPr>
      </p:pic>
    </p:spTree>
    <p:extLst>
      <p:ext uri="{BB962C8B-B14F-4D97-AF65-F5344CB8AC3E}">
        <p14:creationId xmlns:p14="http://schemas.microsoft.com/office/powerpoint/2010/main" val="343041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Overview</a:t>
            </a:r>
          </a:p>
        </p:txBody>
      </p:sp>
      <p:pic>
        <p:nvPicPr>
          <p:cNvPr id="4" name="Content Placeholder 3" descr="governmentcloakofsecrecyopengovernment.jpg"/>
          <p:cNvPicPr>
            <a:picLocks noGrp="1" noChangeAspect="1"/>
          </p:cNvPicPr>
          <p:nvPr>
            <p:ph idx="1"/>
          </p:nvPr>
        </p:nvPicPr>
        <p:blipFill>
          <a:blip r:embed="rId2">
            <a:extLst>
              <a:ext uri="{28A0092B-C50C-407E-A947-70E740481C1C}">
                <a14:useLocalDpi xmlns:a14="http://schemas.microsoft.com/office/drawing/2010/main" val="0"/>
              </a:ext>
            </a:extLst>
          </a:blip>
          <a:srcRect l="-5760" r="-5760"/>
          <a:stretch>
            <a:fillRect/>
          </a:stretch>
        </p:blipFill>
        <p:spPr>
          <a:xfrm>
            <a:off x="457200" y="1286129"/>
            <a:ext cx="8229600" cy="5133075"/>
          </a:xfrm>
        </p:spPr>
      </p:pic>
    </p:spTree>
    <p:extLst>
      <p:ext uri="{BB962C8B-B14F-4D97-AF65-F5344CB8AC3E}">
        <p14:creationId xmlns:p14="http://schemas.microsoft.com/office/powerpoint/2010/main" val="3372214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UNEP Objectives – foundational Principles from 1972-1973 formation</a:t>
            </a:r>
          </a:p>
        </p:txBody>
      </p:sp>
      <p:sp>
        <p:nvSpPr>
          <p:cNvPr id="3" name="Content Placeholder 2"/>
          <p:cNvSpPr>
            <a:spLocks noGrp="1"/>
          </p:cNvSpPr>
          <p:nvPr>
            <p:ph idx="1"/>
          </p:nvPr>
        </p:nvSpPr>
        <p:spPr/>
        <p:txBody>
          <a:bodyPr>
            <a:normAutofit fontScale="92500"/>
          </a:bodyPr>
          <a:lstStyle/>
          <a:p>
            <a:r>
              <a:rPr lang="en-US" dirty="0"/>
              <a:t>Redraw land maps to differentiate biological characteristics rather than political (state, counties, etc.) jurisdictions.</a:t>
            </a:r>
          </a:p>
          <a:p>
            <a:r>
              <a:rPr lang="en-US" dirty="0"/>
              <a:t>Regroup human population into self-sustaining settlements that minimize impact on biodiversity.</a:t>
            </a:r>
          </a:p>
          <a:p>
            <a:r>
              <a:rPr lang="en-US" dirty="0"/>
              <a:t>Create a new system of governance within a framework of international agreements based on Bioregions and governed by “Bio-regional Councils”.</a:t>
            </a:r>
          </a:p>
        </p:txBody>
      </p:sp>
    </p:spTree>
    <p:extLst>
      <p:ext uri="{BB962C8B-B14F-4D97-AF65-F5344CB8AC3E}">
        <p14:creationId xmlns:p14="http://schemas.microsoft.com/office/powerpoint/2010/main" val="3835721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Notable Quotes</a:t>
            </a:r>
          </a:p>
        </p:txBody>
      </p:sp>
      <p:sp>
        <p:nvSpPr>
          <p:cNvPr id="3" name="Content Placeholder 2"/>
          <p:cNvSpPr>
            <a:spLocks noGrp="1"/>
          </p:cNvSpPr>
          <p:nvPr>
            <p:ph idx="1"/>
          </p:nvPr>
        </p:nvSpPr>
        <p:spPr>
          <a:xfrm>
            <a:off x="406400" y="1298472"/>
            <a:ext cx="8229600" cy="5227221"/>
          </a:xfrm>
        </p:spPr>
        <p:txBody>
          <a:bodyPr>
            <a:normAutofit/>
          </a:bodyPr>
          <a:lstStyle/>
          <a:p>
            <a:pPr marL="0" indent="0">
              <a:buNone/>
            </a:pPr>
            <a:r>
              <a:rPr lang="en-US" dirty="0"/>
              <a:t>Richard Gardner, from </a:t>
            </a:r>
            <a:r>
              <a:rPr lang="en-US" i="1" dirty="0"/>
              <a:t>The Hard Road To World Order</a:t>
            </a:r>
            <a:r>
              <a:rPr lang="en-US" dirty="0"/>
              <a:t>…“In short, the "</a:t>
            </a:r>
            <a:r>
              <a:rPr lang="en-US" i="1" dirty="0"/>
              <a:t>house of world order" </a:t>
            </a:r>
            <a:r>
              <a:rPr lang="en-US" b="1" i="1" dirty="0"/>
              <a:t>will have to be built from the bottom up rather than from the top down</a:t>
            </a:r>
            <a:r>
              <a:rPr lang="en-US" i="1" dirty="0"/>
              <a:t>. It will look like a great "booming, buzzing confusion," to use William James’ famous description of reality</a:t>
            </a:r>
            <a:r>
              <a:rPr lang="en-US" b="1" i="1" dirty="0"/>
              <a:t>, but an end run around national sovereignty, eroding it piece by piece, will accomplish much more than the old-fashioned frontal assault.</a:t>
            </a:r>
            <a:r>
              <a:rPr lang="en-US" dirty="0"/>
              <a:t>”</a:t>
            </a:r>
          </a:p>
        </p:txBody>
      </p:sp>
    </p:spTree>
    <p:extLst>
      <p:ext uri="{BB962C8B-B14F-4D97-AF65-F5344CB8AC3E}">
        <p14:creationId xmlns:p14="http://schemas.microsoft.com/office/powerpoint/2010/main" val="827953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Notable Quotes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t>
            </a:r>
            <a:r>
              <a:rPr lang="en-US" i="1" dirty="0"/>
              <a:t>The next few years should see a continued strengthening of the new global and regional agencies charged with protecting the world's environment. In addition to comprehensive monitoring of the earth's air, water and soil and of the effects of pollutants on human health, we can look forward to new procedures to implement the principle of state responsibility for national actions that have transnational environmental consequences, probably including some kind of "</a:t>
            </a:r>
            <a:r>
              <a:rPr lang="en-US" b="1" i="1" dirty="0"/>
              <a:t>international environmental impact statement</a:t>
            </a:r>
            <a:r>
              <a:rPr lang="en-US" dirty="0"/>
              <a:t>”…”</a:t>
            </a:r>
          </a:p>
        </p:txBody>
      </p:sp>
    </p:spTree>
    <p:extLst>
      <p:ext uri="{BB962C8B-B14F-4D97-AF65-F5344CB8AC3E}">
        <p14:creationId xmlns:p14="http://schemas.microsoft.com/office/powerpoint/2010/main" val="1302371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Notable Quotes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Robert Weaver, Chief, Department of Housing and Urban Development, 1966, “</a:t>
            </a:r>
            <a:r>
              <a:rPr lang="en-US" b="1" i="1" dirty="0"/>
              <a:t>Regional Government means absolute Federal control over all property and its development regardless of location, anywhere in the United States, to be administered on the Federal Official’s determination.  It would supersede state and local laws…through the authority we seek to recapture control of the use of land, most of which has already been given to the people</a:t>
            </a:r>
            <a:r>
              <a:rPr lang="en-US" dirty="0"/>
              <a:t>”</a:t>
            </a:r>
          </a:p>
        </p:txBody>
      </p:sp>
    </p:spTree>
    <p:extLst>
      <p:ext uri="{BB962C8B-B14F-4D97-AF65-F5344CB8AC3E}">
        <p14:creationId xmlns:p14="http://schemas.microsoft.com/office/powerpoint/2010/main" val="29049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Notable Quotes</a:t>
            </a:r>
          </a:p>
        </p:txBody>
      </p:sp>
      <p:sp>
        <p:nvSpPr>
          <p:cNvPr id="3" name="Content Placeholder 2"/>
          <p:cNvSpPr>
            <a:spLocks noGrp="1"/>
          </p:cNvSpPr>
          <p:nvPr>
            <p:ph idx="1"/>
          </p:nvPr>
        </p:nvSpPr>
        <p:spPr/>
        <p:txBody>
          <a:bodyPr>
            <a:normAutofit fontScale="92500"/>
          </a:bodyPr>
          <a:lstStyle/>
          <a:p>
            <a:pPr marL="0" indent="0">
              <a:buNone/>
            </a:pPr>
            <a:r>
              <a:rPr lang="en-US" dirty="0"/>
              <a:t>Dr. Reed F. </a:t>
            </a:r>
            <a:r>
              <a:rPr lang="en-US" dirty="0" err="1"/>
              <a:t>Noss</a:t>
            </a:r>
            <a:r>
              <a:rPr lang="en-US" dirty="0"/>
              <a:t>, The </a:t>
            </a:r>
            <a:r>
              <a:rPr lang="en-US" dirty="0" err="1"/>
              <a:t>Wildlands</a:t>
            </a:r>
            <a:r>
              <a:rPr lang="en-US" dirty="0"/>
              <a:t> Project, “</a:t>
            </a:r>
            <a:r>
              <a:rPr lang="en-US" b="1" i="1" dirty="0"/>
              <a:t>The collective needs of non-human species must take precedence over the needs and desires of humans</a:t>
            </a:r>
            <a:r>
              <a:rPr lang="en-US" dirty="0"/>
              <a:t>”</a:t>
            </a:r>
          </a:p>
          <a:p>
            <a:pPr marL="0" indent="0">
              <a:buNone/>
            </a:pPr>
            <a:r>
              <a:rPr lang="en-US" sz="3100" dirty="0"/>
              <a:t>Peter </a:t>
            </a:r>
            <a:r>
              <a:rPr lang="en-US" sz="3100" dirty="0" err="1"/>
              <a:t>Berle</a:t>
            </a:r>
            <a:r>
              <a:rPr lang="en-US" sz="3100" dirty="0"/>
              <a:t>, when President of the National Audubon Society, “</a:t>
            </a:r>
            <a:r>
              <a:rPr lang="en-US" sz="3100" b="1" i="1" dirty="0"/>
              <a:t>We reject the idea of private property</a:t>
            </a:r>
            <a:r>
              <a:rPr lang="en-US" sz="3100" dirty="0"/>
              <a:t>.”</a:t>
            </a:r>
          </a:p>
          <a:p>
            <a:pPr marL="0" indent="0">
              <a:buNone/>
            </a:pPr>
            <a:r>
              <a:rPr lang="en-US" dirty="0"/>
              <a:t>Prince Phillip, Founder, World Wildlife Fund, “</a:t>
            </a:r>
            <a:r>
              <a:rPr lang="en-US" b="1" i="1" dirty="0"/>
              <a:t>If I were reincarnated I would wish to be returned to Earth as a killer virus to lower human population levels</a:t>
            </a:r>
            <a:r>
              <a:rPr lang="en-US" b="1" dirty="0"/>
              <a:t>.</a:t>
            </a:r>
            <a:r>
              <a:rPr lang="en-US" dirty="0"/>
              <a:t>”</a:t>
            </a:r>
          </a:p>
        </p:txBody>
      </p:sp>
    </p:spTree>
    <p:extLst>
      <p:ext uri="{BB962C8B-B14F-4D97-AF65-F5344CB8AC3E}">
        <p14:creationId xmlns:p14="http://schemas.microsoft.com/office/powerpoint/2010/main" val="3937035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Notable Quotes</a:t>
            </a:r>
          </a:p>
        </p:txBody>
      </p:sp>
      <p:sp>
        <p:nvSpPr>
          <p:cNvPr id="3" name="Content Placeholder 2"/>
          <p:cNvSpPr>
            <a:spLocks noGrp="1"/>
          </p:cNvSpPr>
          <p:nvPr>
            <p:ph idx="1"/>
          </p:nvPr>
        </p:nvSpPr>
        <p:spPr/>
        <p:txBody>
          <a:bodyPr/>
          <a:lstStyle/>
          <a:p>
            <a:pPr marL="0" indent="0">
              <a:buNone/>
            </a:pPr>
            <a:r>
              <a:rPr lang="en-US" dirty="0"/>
              <a:t>Pete Singer, “father of animal rights”, “</a:t>
            </a:r>
            <a:r>
              <a:rPr lang="en-US" b="1" i="1" dirty="0"/>
              <a:t>Christianity is our foe.  If animal rights is to succeed, we just destroy the Judeo-Christian religious tradition</a:t>
            </a:r>
            <a:r>
              <a:rPr lang="en-US" i="1" dirty="0"/>
              <a:t>.</a:t>
            </a:r>
            <a:r>
              <a:rPr lang="en-US" dirty="0"/>
              <a:t>”</a:t>
            </a:r>
          </a:p>
        </p:txBody>
      </p:sp>
    </p:spTree>
    <p:extLst>
      <p:ext uri="{BB962C8B-B14F-4D97-AF65-F5344CB8AC3E}">
        <p14:creationId xmlns:p14="http://schemas.microsoft.com/office/powerpoint/2010/main" val="4288734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Notable Quotes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Gus Hall, leading US Communist, eventual National Chairman of the US Communist Party, Ecology Magazine, 1972; “</a:t>
            </a:r>
            <a:r>
              <a:rPr lang="en-US" b="1" i="1" dirty="0"/>
              <a:t>This is true in the struggle to save the environment, we must be the organizers, the leaders of the movement</a:t>
            </a:r>
            <a:r>
              <a:rPr lang="en-US" dirty="0"/>
              <a:t>.”</a:t>
            </a:r>
          </a:p>
          <a:p>
            <a:pPr marL="0" indent="0">
              <a:buNone/>
            </a:pPr>
            <a:endParaRPr lang="en-US" dirty="0"/>
          </a:p>
          <a:p>
            <a:pPr marL="0" indent="0">
              <a:buNone/>
            </a:pPr>
            <a:r>
              <a:rPr lang="en-US" dirty="0"/>
              <a:t>Carl </a:t>
            </a:r>
            <a:r>
              <a:rPr lang="en-US" dirty="0" err="1"/>
              <a:t>Boice</a:t>
            </a:r>
            <a:r>
              <a:rPr lang="en-US" dirty="0"/>
              <a:t>, US Communist Party Officer, in MIA, March 1995; “</a:t>
            </a:r>
            <a:r>
              <a:rPr lang="en-US" b="1" i="1" dirty="0"/>
              <a:t>The environmental movement promises to bring greater numbers into our orbit than the peace movement ever did</a:t>
            </a:r>
            <a:r>
              <a:rPr lang="en-US" dirty="0"/>
              <a:t>.”</a:t>
            </a:r>
          </a:p>
        </p:txBody>
      </p:sp>
    </p:spTree>
    <p:extLst>
      <p:ext uri="{BB962C8B-B14F-4D97-AF65-F5344CB8AC3E}">
        <p14:creationId xmlns:p14="http://schemas.microsoft.com/office/powerpoint/2010/main" val="2115250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a:latin typeface="Calibri" charset="0"/>
              </a:rPr>
              <a:t>Water</a:t>
            </a:r>
          </a:p>
        </p:txBody>
      </p:sp>
      <p:sp>
        <p:nvSpPr>
          <p:cNvPr id="14338" name="Content Placeholder 2"/>
          <p:cNvSpPr>
            <a:spLocks noGrp="1"/>
          </p:cNvSpPr>
          <p:nvPr>
            <p:ph idx="1"/>
          </p:nvPr>
        </p:nvSpPr>
        <p:spPr/>
        <p:txBody>
          <a:bodyPr>
            <a:normAutofit lnSpcReduction="10000"/>
          </a:bodyPr>
          <a:lstStyle/>
          <a:p>
            <a:pPr marL="0" indent="0" eaLnBrk="1" hangingPunct="1">
              <a:buFont typeface="Arial" charset="0"/>
              <a:buNone/>
            </a:pPr>
            <a:r>
              <a:rPr lang="en-US">
                <a:latin typeface="Calibri" charset="0"/>
              </a:rPr>
              <a:t>The large tracts us federally managed lands are responsible for 2/3 of our fresh water supply and are suffering to a great extent due to mismanagement.  This lack of management directly impacts our water supply through evapotranspiration, massive changes in timing of snowpack melt and runoff,  massive post-fire sediment runoff, pollutant injection into watersheds and massive changes in surface water trends.</a:t>
            </a:r>
          </a:p>
        </p:txBody>
      </p:sp>
    </p:spTree>
    <p:extLst>
      <p:ext uri="{BB962C8B-B14F-4D97-AF65-F5344CB8AC3E}">
        <p14:creationId xmlns:p14="http://schemas.microsoft.com/office/powerpoint/2010/main" val="1341514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atin typeface="Calibri" charset="0"/>
              </a:rPr>
              <a:t>Water</a:t>
            </a:r>
          </a:p>
        </p:txBody>
      </p:sp>
      <p:sp>
        <p:nvSpPr>
          <p:cNvPr id="15362" name="Content Placeholder 2"/>
          <p:cNvSpPr>
            <a:spLocks noGrp="1"/>
          </p:cNvSpPr>
          <p:nvPr>
            <p:ph idx="1"/>
          </p:nvPr>
        </p:nvSpPr>
        <p:spPr/>
        <p:txBody>
          <a:bodyPr>
            <a:normAutofit fontScale="92500" lnSpcReduction="10000"/>
          </a:bodyPr>
          <a:lstStyle/>
          <a:p>
            <a:pPr eaLnBrk="1" hangingPunct="1"/>
            <a:r>
              <a:rPr lang="en-US" sz="3000" dirty="0">
                <a:latin typeface="Calibri" charset="0"/>
              </a:rPr>
              <a:t>Evapotranspiration – Vegetation moves water from the soil to the atmosphere, or traps higher than normal amounts in the upper tiers or the canopy, reducing surface flow and downstream yield.</a:t>
            </a:r>
          </a:p>
          <a:p>
            <a:pPr eaLnBrk="1" hangingPunct="1"/>
            <a:r>
              <a:rPr lang="en-US" sz="3000" dirty="0">
                <a:latin typeface="Calibri" charset="0"/>
              </a:rPr>
              <a:t>In the winter period, a portion of the snow caught in the branches evaporates or sublimates and reenters the atmosphere without ever melting</a:t>
            </a:r>
          </a:p>
          <a:p>
            <a:pPr eaLnBrk="1" hangingPunct="1"/>
            <a:r>
              <a:rPr lang="en-US" sz="3000" dirty="0">
                <a:latin typeface="Calibri" charset="0"/>
              </a:rPr>
              <a:t>Open tree stands and reduced understory vegetation protect snowpack from solar radiation, versus entrapment in the branches.</a:t>
            </a:r>
          </a:p>
        </p:txBody>
      </p:sp>
    </p:spTree>
    <p:extLst>
      <p:ext uri="{BB962C8B-B14F-4D97-AF65-F5344CB8AC3E}">
        <p14:creationId xmlns:p14="http://schemas.microsoft.com/office/powerpoint/2010/main" val="3079364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atin typeface="Calibri" charset="0"/>
              </a:rPr>
              <a:t>Water</a:t>
            </a:r>
          </a:p>
        </p:txBody>
      </p:sp>
      <p:sp>
        <p:nvSpPr>
          <p:cNvPr id="16386" name="Content Placeholder 2"/>
          <p:cNvSpPr>
            <a:spLocks noGrp="1"/>
          </p:cNvSpPr>
          <p:nvPr>
            <p:ph idx="1"/>
          </p:nvPr>
        </p:nvSpPr>
        <p:spPr/>
        <p:txBody>
          <a:bodyPr/>
          <a:lstStyle/>
          <a:p>
            <a:pPr eaLnBrk="1" hangingPunct="1"/>
            <a:r>
              <a:rPr lang="en-US" dirty="0">
                <a:latin typeface="Calibri" charset="0"/>
              </a:rPr>
              <a:t>An active management system by the states can significantly improve our stressed and strained fresh water supply.</a:t>
            </a:r>
          </a:p>
          <a:p>
            <a:pPr eaLnBrk="1" hangingPunct="1"/>
            <a:endParaRPr lang="en-US" dirty="0">
              <a:latin typeface="Calibri" charset="0"/>
            </a:endParaRPr>
          </a:p>
          <a:p>
            <a:pPr eaLnBrk="1" hangingPunct="1"/>
            <a:r>
              <a:rPr lang="en-US" dirty="0">
                <a:latin typeface="Calibri" charset="0"/>
              </a:rPr>
              <a:t>Studies have show that if active management were to occur, which is best done at a more manageable state-level of landscape, that water demands and needs can be met.</a:t>
            </a:r>
          </a:p>
        </p:txBody>
      </p:sp>
    </p:spTree>
    <p:extLst>
      <p:ext uri="{BB962C8B-B14F-4D97-AF65-F5344CB8AC3E}">
        <p14:creationId xmlns:p14="http://schemas.microsoft.com/office/powerpoint/2010/main" val="381160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Nixon E.O. 11647</a:t>
            </a:r>
          </a:p>
        </p:txBody>
      </p:sp>
      <p:sp>
        <p:nvSpPr>
          <p:cNvPr id="3" name="Content Placeholder 2"/>
          <p:cNvSpPr>
            <a:spLocks noGrp="1"/>
          </p:cNvSpPr>
          <p:nvPr>
            <p:ph idx="1"/>
          </p:nvPr>
        </p:nvSpPr>
        <p:spPr/>
        <p:txBody>
          <a:bodyPr>
            <a:noAutofit/>
          </a:bodyPr>
          <a:lstStyle/>
          <a:p>
            <a:pPr marL="0" indent="0">
              <a:buNone/>
            </a:pPr>
            <a:r>
              <a:rPr lang="en-US" sz="2200" dirty="0"/>
              <a:t>President Nixon, on March 27, 1969, through the Government</a:t>
            </a:r>
          </a:p>
          <a:p>
            <a:pPr marL="0" indent="0">
              <a:buNone/>
            </a:pPr>
            <a:r>
              <a:rPr lang="en-US" sz="2200" dirty="0"/>
              <a:t>Reorganization Act divided the United States into 10 Regions. To</a:t>
            </a:r>
          </a:p>
          <a:p>
            <a:pPr marL="0" indent="0">
              <a:buNone/>
            </a:pPr>
            <a:r>
              <a:rPr lang="en-US" sz="2200" dirty="0"/>
              <a:t>further implement this Regional Governance over the U.S.A., President</a:t>
            </a:r>
          </a:p>
          <a:p>
            <a:pPr marL="0" indent="0">
              <a:buNone/>
            </a:pPr>
            <a:r>
              <a:rPr lang="en-US" sz="2200" dirty="0"/>
              <a:t>Nixon signed </a:t>
            </a:r>
            <a:r>
              <a:rPr lang="en-US" sz="2200" i="1" dirty="0"/>
              <a:t>Executive Order 11647 </a:t>
            </a:r>
            <a:r>
              <a:rPr lang="en-US" sz="2200" dirty="0"/>
              <a:t>and entered it in the </a:t>
            </a:r>
            <a:r>
              <a:rPr lang="en-US" sz="2200" i="1" dirty="0"/>
              <a:t>Federal</a:t>
            </a:r>
          </a:p>
          <a:p>
            <a:pPr marL="0" indent="0">
              <a:buNone/>
            </a:pPr>
            <a:r>
              <a:rPr lang="en-US" sz="2200" i="1" dirty="0"/>
              <a:t>Register February 12, 1972. (</a:t>
            </a:r>
            <a:r>
              <a:rPr lang="en-US" sz="2200" i="1" dirty="0" err="1"/>
              <a:t>Vol</a:t>
            </a:r>
            <a:r>
              <a:rPr lang="en-US" sz="2200" i="1" dirty="0"/>
              <a:t> .37, No.30) </a:t>
            </a:r>
            <a:r>
              <a:rPr lang="en-US" sz="2200" dirty="0"/>
              <a:t>Through the authority</a:t>
            </a:r>
          </a:p>
          <a:p>
            <a:pPr marL="0" indent="0">
              <a:buNone/>
            </a:pPr>
            <a:r>
              <a:rPr lang="en-US" sz="2200" dirty="0"/>
              <a:t>vested in him as President of the United States, President Nixon</a:t>
            </a:r>
          </a:p>
          <a:p>
            <a:pPr marL="0" indent="0">
              <a:buNone/>
            </a:pPr>
            <a:r>
              <a:rPr lang="en-US" sz="2200" dirty="0"/>
              <a:t>established a Federal Regional Council for each of the 10 standard</a:t>
            </a:r>
          </a:p>
          <a:p>
            <a:pPr marL="0" indent="0">
              <a:buNone/>
            </a:pPr>
            <a:r>
              <a:rPr lang="en-US" sz="2200" dirty="0"/>
              <a:t>regions. It stated that, the President shall designate one member of</a:t>
            </a:r>
          </a:p>
          <a:p>
            <a:pPr marL="0" indent="0">
              <a:buNone/>
            </a:pPr>
            <a:r>
              <a:rPr lang="en-US" sz="2200" dirty="0"/>
              <a:t>each Council as Chairman of the Council and such Chairman shall</a:t>
            </a:r>
          </a:p>
          <a:p>
            <a:pPr marL="0" indent="0">
              <a:buNone/>
            </a:pPr>
            <a:r>
              <a:rPr lang="en-US" sz="2200" dirty="0"/>
              <a:t>serve at the pleasure of the President.</a:t>
            </a:r>
          </a:p>
        </p:txBody>
      </p:sp>
    </p:spTree>
    <p:extLst>
      <p:ext uri="{BB962C8B-B14F-4D97-AF65-F5344CB8AC3E}">
        <p14:creationId xmlns:p14="http://schemas.microsoft.com/office/powerpoint/2010/main" val="4265744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Calibri" charset="0"/>
              </a:rPr>
              <a:t>Water</a:t>
            </a:r>
          </a:p>
        </p:txBody>
      </p:sp>
      <p:sp>
        <p:nvSpPr>
          <p:cNvPr id="17410" name="Content Placeholder 2"/>
          <p:cNvSpPr>
            <a:spLocks noGrp="1"/>
          </p:cNvSpPr>
          <p:nvPr>
            <p:ph idx="1"/>
          </p:nvPr>
        </p:nvSpPr>
        <p:spPr>
          <a:xfrm>
            <a:off x="457200" y="1222375"/>
            <a:ext cx="8229600" cy="4903788"/>
          </a:xfrm>
        </p:spPr>
        <p:txBody>
          <a:bodyPr>
            <a:normAutofit lnSpcReduction="10000"/>
          </a:bodyPr>
          <a:lstStyle/>
          <a:p>
            <a:pPr eaLnBrk="1" hangingPunct="1"/>
            <a:r>
              <a:rPr lang="en-US" sz="3000" dirty="0">
                <a:latin typeface="Calibri" charset="0"/>
              </a:rPr>
              <a:t>Forest treatments to reduce forest cover by 40% can yield an increase in water yields by 9%.</a:t>
            </a:r>
          </a:p>
          <a:p>
            <a:pPr eaLnBrk="1" hangingPunct="1"/>
            <a:r>
              <a:rPr lang="en-US" sz="3000" dirty="0">
                <a:latin typeface="Calibri" charset="0"/>
              </a:rPr>
              <a:t>A treatment area of just 4100 acres wherein a 24% reduction of vegetation occurred showed a significant water yield increase of 3 inches.</a:t>
            </a:r>
          </a:p>
          <a:p>
            <a:pPr eaLnBrk="1" hangingPunct="1"/>
            <a:r>
              <a:rPr lang="en-US" sz="3000">
                <a:latin typeface="Calibri" charset="0"/>
              </a:rPr>
              <a:t>Sustained, ongoing treatments in our overly dense forests can increase yield by 16%.</a:t>
            </a:r>
          </a:p>
          <a:p>
            <a:pPr eaLnBrk="1" hangingPunct="1"/>
            <a:r>
              <a:rPr lang="en-US" sz="3000" dirty="0">
                <a:latin typeface="Calibri" charset="0"/>
              </a:rPr>
              <a:t>Forest management which has a well-established link to water can be altered to meet water resource goals and priorities.</a:t>
            </a:r>
          </a:p>
          <a:p>
            <a:pPr eaLnBrk="1" hangingPunct="1"/>
            <a:endParaRPr lang="en-US" dirty="0">
              <a:latin typeface="Calibri" charset="0"/>
            </a:endParaRPr>
          </a:p>
        </p:txBody>
      </p:sp>
    </p:spTree>
    <p:extLst>
      <p:ext uri="{BB962C8B-B14F-4D97-AF65-F5344CB8AC3E}">
        <p14:creationId xmlns:p14="http://schemas.microsoft.com/office/powerpoint/2010/main" val="696320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03200"/>
            <a:ext cx="8229600" cy="1143000"/>
          </a:xfrm>
        </p:spPr>
        <p:txBody>
          <a:bodyPr/>
          <a:lstStyle/>
          <a:p>
            <a:pPr eaLnBrk="1" hangingPunct="1"/>
            <a:r>
              <a:rPr lang="en-US">
                <a:latin typeface="Calibri" charset="0"/>
              </a:rPr>
              <a:t>Water</a:t>
            </a:r>
          </a:p>
        </p:txBody>
      </p:sp>
      <p:sp>
        <p:nvSpPr>
          <p:cNvPr id="18434" name="Content Placeholder 2"/>
          <p:cNvSpPr>
            <a:spLocks noGrp="1"/>
          </p:cNvSpPr>
          <p:nvPr>
            <p:ph idx="1"/>
          </p:nvPr>
        </p:nvSpPr>
        <p:spPr/>
        <p:txBody>
          <a:bodyPr>
            <a:normAutofit fontScale="92500" lnSpcReduction="10000"/>
          </a:bodyPr>
          <a:lstStyle/>
          <a:p>
            <a:pPr eaLnBrk="1" hangingPunct="1"/>
            <a:r>
              <a:rPr lang="en-US" dirty="0">
                <a:latin typeface="Calibri" charset="0"/>
              </a:rPr>
              <a:t>Regional water planning and budgets have show that as much as 70% of total precipitation is </a:t>
            </a:r>
            <a:r>
              <a:rPr lang="en-US" dirty="0" err="1">
                <a:latin typeface="Calibri" charset="0"/>
              </a:rPr>
              <a:t>evapotranspired</a:t>
            </a:r>
            <a:r>
              <a:rPr lang="en-US" dirty="0">
                <a:latin typeface="Calibri" charset="0"/>
              </a:rPr>
              <a:t> by native vegetation (overly dense tree stands, ladder-fuel buildup, abnormally high undergrowth and vegetation loads).</a:t>
            </a:r>
          </a:p>
          <a:p>
            <a:pPr eaLnBrk="1" hangingPunct="1"/>
            <a:endParaRPr lang="en-US" dirty="0">
              <a:latin typeface="Calibri" charset="0"/>
            </a:endParaRPr>
          </a:p>
          <a:p>
            <a:pPr eaLnBrk="1" hangingPunct="1"/>
            <a:r>
              <a:rPr lang="en-US" dirty="0">
                <a:latin typeface="Calibri" charset="0"/>
              </a:rPr>
              <a:t>Delays in peak snowpack runoff can move from days into weeks, better distributing and utilizing the water afforded from winter storage.</a:t>
            </a:r>
          </a:p>
        </p:txBody>
      </p:sp>
    </p:spTree>
    <p:extLst>
      <p:ext uri="{BB962C8B-B14F-4D97-AF65-F5344CB8AC3E}">
        <p14:creationId xmlns:p14="http://schemas.microsoft.com/office/powerpoint/2010/main" val="1598332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Calibri" charset="0"/>
              </a:rPr>
              <a:t>Water</a:t>
            </a:r>
          </a:p>
        </p:txBody>
      </p:sp>
      <p:sp>
        <p:nvSpPr>
          <p:cNvPr id="19458" name="Content Placeholder 2"/>
          <p:cNvSpPr>
            <a:spLocks noGrp="1"/>
          </p:cNvSpPr>
          <p:nvPr>
            <p:ph idx="1"/>
          </p:nvPr>
        </p:nvSpPr>
        <p:spPr/>
        <p:txBody>
          <a:bodyPr/>
          <a:lstStyle/>
          <a:p>
            <a:r>
              <a:rPr lang="en-US">
                <a:latin typeface="Calibri" charset="0"/>
              </a:rPr>
              <a:t>With the recent release of the WOUS (Waters of the US) proposal from the EPA to the OMB for review, we can look forward to another aggressive water curtailment from the federally mismanaged lands.  In fact, with the Orwellian Swap occurring in the language of jurisdiction and other definitions, this will be the biggest curtailment in history.</a:t>
            </a:r>
          </a:p>
        </p:txBody>
      </p:sp>
    </p:spTree>
    <p:extLst>
      <p:ext uri="{BB962C8B-B14F-4D97-AF65-F5344CB8AC3E}">
        <p14:creationId xmlns:p14="http://schemas.microsoft.com/office/powerpoint/2010/main" val="4243438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Waters of the U.S. - WOUS</a:t>
            </a:r>
          </a:p>
        </p:txBody>
      </p:sp>
      <p:pic>
        <p:nvPicPr>
          <p:cNvPr id="4" name="Content Placeholder 3" descr="Screen Shot 2013-10-25 at 1.44.11 PM.png"/>
          <p:cNvPicPr>
            <a:picLocks noGrp="1" noChangeAspect="1"/>
          </p:cNvPicPr>
          <p:nvPr>
            <p:ph idx="1"/>
          </p:nvPr>
        </p:nvPicPr>
        <p:blipFill>
          <a:blip r:embed="rId2">
            <a:extLst>
              <a:ext uri="{28A0092B-C50C-407E-A947-70E740481C1C}">
                <a14:useLocalDpi xmlns:a14="http://schemas.microsoft.com/office/drawing/2010/main" val="0"/>
              </a:ext>
            </a:extLst>
          </a:blip>
          <a:srcRect l="-58313" r="-58313"/>
          <a:stretch>
            <a:fillRect/>
          </a:stretch>
        </p:blipFill>
        <p:spPr/>
      </p:pic>
    </p:spTree>
    <p:extLst>
      <p:ext uri="{BB962C8B-B14F-4D97-AF65-F5344CB8AC3E}">
        <p14:creationId xmlns:p14="http://schemas.microsoft.com/office/powerpoint/2010/main" val="3784842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Screen Shot 2013-10-02 at 10.31.5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3688"/>
            <a:ext cx="9144000" cy="623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8627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Screen Shot 2013-10-02 at 10.32.13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42925"/>
            <a:ext cx="9144000" cy="549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70939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Calibri" charset="0"/>
              </a:rPr>
              <a:t>Wildfire</a:t>
            </a:r>
          </a:p>
        </p:txBody>
      </p:sp>
      <p:sp>
        <p:nvSpPr>
          <p:cNvPr id="22530" name="Content Placeholder 2"/>
          <p:cNvSpPr>
            <a:spLocks noGrp="1"/>
          </p:cNvSpPr>
          <p:nvPr>
            <p:ph idx="1"/>
          </p:nvPr>
        </p:nvSpPr>
        <p:spPr/>
        <p:txBody>
          <a:bodyPr/>
          <a:lstStyle/>
          <a:p>
            <a:pPr eaLnBrk="1" hangingPunct="1"/>
            <a:r>
              <a:rPr lang="en-US">
                <a:latin typeface="Calibri" charset="0"/>
              </a:rPr>
              <a:t>According to the National Institute of Standards and Technologies (NIST), wildfires in the 1970’s destroyed about 400 homes nationwide.</a:t>
            </a:r>
          </a:p>
          <a:p>
            <a:pPr eaLnBrk="1" hangingPunct="1"/>
            <a:endParaRPr lang="en-US">
              <a:latin typeface="Calibri" charset="0"/>
            </a:endParaRPr>
          </a:p>
          <a:p>
            <a:pPr eaLnBrk="1" hangingPunct="1"/>
            <a:r>
              <a:rPr lang="en-US">
                <a:latin typeface="Calibri" charset="0"/>
              </a:rPr>
              <a:t>Since 2000, wildfires have destroyed about 3000 homes per year.</a:t>
            </a:r>
          </a:p>
        </p:txBody>
      </p:sp>
    </p:spTree>
    <p:extLst>
      <p:ext uri="{BB962C8B-B14F-4D97-AF65-F5344CB8AC3E}">
        <p14:creationId xmlns:p14="http://schemas.microsoft.com/office/powerpoint/2010/main" val="1575432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atin typeface="Calibri" charset="0"/>
              </a:rPr>
              <a:t>Wildfire</a:t>
            </a:r>
          </a:p>
        </p:txBody>
      </p:sp>
      <p:sp>
        <p:nvSpPr>
          <p:cNvPr id="23554" name="Content Placeholder 2"/>
          <p:cNvSpPr>
            <a:spLocks noGrp="1"/>
          </p:cNvSpPr>
          <p:nvPr>
            <p:ph idx="1"/>
          </p:nvPr>
        </p:nvSpPr>
        <p:spPr>
          <a:xfrm>
            <a:off x="457200" y="1285875"/>
            <a:ext cx="8229600" cy="4840288"/>
          </a:xfrm>
        </p:spPr>
        <p:txBody>
          <a:bodyPr>
            <a:normAutofit lnSpcReduction="10000"/>
          </a:bodyPr>
          <a:lstStyle/>
          <a:p>
            <a:pPr eaLnBrk="1" hangingPunct="1"/>
            <a:r>
              <a:rPr lang="en-US" sz="3000" dirty="0">
                <a:latin typeface="Calibri" charset="0"/>
              </a:rPr>
              <a:t>Insurance claims due to wildfires on federally mismanaged lands have resulted in insurance claims in the billions of dollars.</a:t>
            </a:r>
          </a:p>
          <a:p>
            <a:pPr eaLnBrk="1" hangingPunct="1"/>
            <a:r>
              <a:rPr lang="en-US" sz="3000" dirty="0">
                <a:latin typeface="Calibri" charset="0"/>
              </a:rPr>
              <a:t>For instance, in 2012-2013, insurance claims in just Colorado have exceeded $1 Billion dollars.</a:t>
            </a:r>
          </a:p>
          <a:p>
            <a:pPr eaLnBrk="1" hangingPunct="1"/>
            <a:r>
              <a:rPr lang="en-US" sz="3000" dirty="0">
                <a:latin typeface="Calibri" charset="0"/>
              </a:rPr>
              <a:t>1000’s of properties and 100,000’s of acres of land have become underinsured or uninsurable due to necessary policy changes of insurance carriers due to mismanagement of adjacent property.</a:t>
            </a:r>
          </a:p>
        </p:txBody>
      </p:sp>
    </p:spTree>
    <p:extLst>
      <p:ext uri="{BB962C8B-B14F-4D97-AF65-F5344CB8AC3E}">
        <p14:creationId xmlns:p14="http://schemas.microsoft.com/office/powerpoint/2010/main" val="695833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normAutofit fontScale="90000"/>
          </a:bodyPr>
          <a:lstStyle/>
          <a:p>
            <a:r>
              <a:rPr lang="en-US">
                <a:latin typeface="Calibri" charset="0"/>
              </a:rPr>
              <a:t>Wildfire – Social impact received 02Oct13</a:t>
            </a:r>
          </a:p>
        </p:txBody>
      </p:sp>
      <p:sp>
        <p:nvSpPr>
          <p:cNvPr id="24578" name="Content Placeholder 2"/>
          <p:cNvSpPr>
            <a:spLocks noGrp="1"/>
          </p:cNvSpPr>
          <p:nvPr>
            <p:ph idx="1"/>
          </p:nvPr>
        </p:nvSpPr>
        <p:spPr/>
        <p:txBody>
          <a:bodyPr/>
          <a:lstStyle/>
          <a:p>
            <a:r>
              <a:rPr lang="en-US" sz="2400">
                <a:latin typeface="Calibri" charset="0"/>
              </a:rPr>
              <a:t>“During the handling of your fire claim on the above property it has come to State Farm’s attention that your property is at a high risk for sustaining another fire claim due to the  remaining stand of charred trees that were burned during the major fire last year on the lot adjoining yours. While we understand that you do not have any control over these trees, they are an increased hazard to your home and potentially other homes in the area and should be removed.  If the charred trees are not removed it may result in your policy not being renewed.  Obtaining a new policy with another carrier may be difficult at the least if not substantially more costly due to the existing increased fire hazard”</a:t>
            </a:r>
          </a:p>
        </p:txBody>
      </p:sp>
    </p:spTree>
    <p:extLst>
      <p:ext uri="{BB962C8B-B14F-4D97-AF65-F5344CB8AC3E}">
        <p14:creationId xmlns:p14="http://schemas.microsoft.com/office/powerpoint/2010/main" val="120563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atin typeface="Calibri" charset="0"/>
              </a:rPr>
              <a:t>Wildfire</a:t>
            </a:r>
          </a:p>
        </p:txBody>
      </p:sp>
      <p:sp>
        <p:nvSpPr>
          <p:cNvPr id="25602" name="Content Placeholder 2"/>
          <p:cNvSpPr>
            <a:spLocks noGrp="1"/>
          </p:cNvSpPr>
          <p:nvPr>
            <p:ph idx="1"/>
          </p:nvPr>
        </p:nvSpPr>
        <p:spPr/>
        <p:txBody>
          <a:bodyPr>
            <a:normAutofit fontScale="92500" lnSpcReduction="10000"/>
          </a:bodyPr>
          <a:lstStyle/>
          <a:p>
            <a:pPr eaLnBrk="1" hangingPunct="1"/>
            <a:r>
              <a:rPr lang="en-US">
                <a:latin typeface="Calibri" charset="0"/>
              </a:rPr>
              <a:t>Loss of resources due to catastrophic events, stemming from federal mismanagement have resulted in billions of dollars of lost revenue.</a:t>
            </a:r>
          </a:p>
          <a:p>
            <a:pPr eaLnBrk="1" hangingPunct="1"/>
            <a:r>
              <a:rPr lang="en-US">
                <a:latin typeface="Calibri" charset="0"/>
              </a:rPr>
              <a:t>One event alone caused the destruction of enough timber in 3 weeks to run a full-scale mill of 300 workers, 24/7 for 21 years.</a:t>
            </a:r>
          </a:p>
          <a:p>
            <a:pPr eaLnBrk="1" hangingPunct="1"/>
            <a:r>
              <a:rPr lang="en-US">
                <a:latin typeface="Calibri" charset="0"/>
              </a:rPr>
              <a:t>Loss of habitat, wildlife, soil, increased sedimentation, water supplies and quality, air quality, property tax available to local governments.</a:t>
            </a:r>
          </a:p>
        </p:txBody>
      </p:sp>
    </p:spTree>
    <p:extLst>
      <p:ext uri="{BB962C8B-B14F-4D97-AF65-F5344CB8AC3E}">
        <p14:creationId xmlns:p14="http://schemas.microsoft.com/office/powerpoint/2010/main" val="110136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Nixon E.O. 11647</a:t>
            </a:r>
          </a:p>
        </p:txBody>
      </p:sp>
      <p:pic>
        <p:nvPicPr>
          <p:cNvPr id="4" name="Content Placeholder 3" descr="2-10 regional governments copy.gif"/>
          <p:cNvPicPr>
            <a:picLocks noGrp="1" noChangeAspect="1"/>
          </p:cNvPicPr>
          <p:nvPr>
            <p:ph idx="1"/>
          </p:nvPr>
        </p:nvPicPr>
        <p:blipFill>
          <a:blip r:embed="rId2">
            <a:extLst>
              <a:ext uri="{28A0092B-C50C-407E-A947-70E740481C1C}">
                <a14:useLocalDpi xmlns:a14="http://schemas.microsoft.com/office/drawing/2010/main" val="0"/>
              </a:ext>
            </a:extLst>
          </a:blip>
          <a:srcRect t="6696" b="6696"/>
          <a:stretch>
            <a:fillRect/>
          </a:stretch>
        </p:blipFill>
        <p:spPr/>
      </p:pic>
    </p:spTree>
    <p:extLst>
      <p:ext uri="{BB962C8B-B14F-4D97-AF65-F5344CB8AC3E}">
        <p14:creationId xmlns:p14="http://schemas.microsoft.com/office/powerpoint/2010/main" val="1934989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atin typeface="Calibri" charset="0"/>
              </a:rPr>
              <a:t>Wildfire</a:t>
            </a:r>
          </a:p>
        </p:txBody>
      </p:sp>
      <p:sp>
        <p:nvSpPr>
          <p:cNvPr id="26626" name="Content Placeholder 2"/>
          <p:cNvSpPr>
            <a:spLocks noGrp="1"/>
          </p:cNvSpPr>
          <p:nvPr>
            <p:ph idx="1"/>
          </p:nvPr>
        </p:nvSpPr>
        <p:spPr/>
        <p:txBody>
          <a:bodyPr/>
          <a:lstStyle/>
          <a:p>
            <a:pPr eaLnBrk="1" hangingPunct="1"/>
            <a:r>
              <a:rPr lang="en-US">
                <a:latin typeface="Calibri" charset="0"/>
              </a:rPr>
              <a:t>In a well documented study in AZ, a single wildfire incident, the Rodeo-Chediski, resulted in over $1 billion in losses due to cost of restoration, opportunity costs of values lost and rebuilding of infrastructure for tourism.</a:t>
            </a:r>
          </a:p>
          <a:p>
            <a:pPr eaLnBrk="1" hangingPunct="1"/>
            <a:r>
              <a:rPr lang="en-US">
                <a:latin typeface="Calibri" charset="0"/>
              </a:rPr>
              <a:t>Analysis showed this incident caused a long-term asset value loss in timber of over $1 trillion.</a:t>
            </a:r>
          </a:p>
        </p:txBody>
      </p:sp>
    </p:spTree>
    <p:extLst>
      <p:ext uri="{BB962C8B-B14F-4D97-AF65-F5344CB8AC3E}">
        <p14:creationId xmlns:p14="http://schemas.microsoft.com/office/powerpoint/2010/main" val="255504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a:latin typeface="Calibri" charset="0"/>
              </a:rPr>
              <a:t>Wildfire and Timber</a:t>
            </a:r>
          </a:p>
        </p:txBody>
      </p:sp>
      <p:sp>
        <p:nvSpPr>
          <p:cNvPr id="27650" name="Content Placeholder 2"/>
          <p:cNvSpPr>
            <a:spLocks noGrp="1"/>
          </p:cNvSpPr>
          <p:nvPr>
            <p:ph idx="1"/>
          </p:nvPr>
        </p:nvSpPr>
        <p:spPr/>
        <p:txBody>
          <a:bodyPr>
            <a:normAutofit lnSpcReduction="10000"/>
          </a:bodyPr>
          <a:lstStyle/>
          <a:p>
            <a:pPr eaLnBrk="1" hangingPunct="1"/>
            <a:r>
              <a:rPr lang="en-US">
                <a:latin typeface="Calibri" charset="0"/>
              </a:rPr>
              <a:t>In the west, it was found that the benefits of treating medium and high risk stands exceeded costs by $1000 - $2000 per acre.</a:t>
            </a:r>
          </a:p>
          <a:p>
            <a:pPr eaLnBrk="1" hangingPunct="1"/>
            <a:r>
              <a:rPr lang="en-US">
                <a:latin typeface="Calibri" charset="0"/>
              </a:rPr>
              <a:t>A treatment area in Apache County with a cost of $41,000 was estimated by fire management teams and state forestry to have avoided suppression costs of $250,000…if suppression could even have occurred due to the extreme danger the landscape offered.</a:t>
            </a:r>
          </a:p>
        </p:txBody>
      </p:sp>
    </p:spTree>
    <p:extLst>
      <p:ext uri="{BB962C8B-B14F-4D97-AF65-F5344CB8AC3E}">
        <p14:creationId xmlns:p14="http://schemas.microsoft.com/office/powerpoint/2010/main" val="2402716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Calibri" charset="0"/>
              </a:rPr>
              <a:t>Wildfire and Timber</a:t>
            </a:r>
          </a:p>
        </p:txBody>
      </p:sp>
      <p:sp>
        <p:nvSpPr>
          <p:cNvPr id="28674" name="Content Placeholder 2"/>
          <p:cNvSpPr>
            <a:spLocks noGrp="1"/>
          </p:cNvSpPr>
          <p:nvPr>
            <p:ph idx="1"/>
          </p:nvPr>
        </p:nvSpPr>
        <p:spPr/>
        <p:txBody>
          <a:bodyPr/>
          <a:lstStyle/>
          <a:p>
            <a:r>
              <a:rPr lang="en-US" sz="3000">
                <a:latin typeface="Calibri" charset="0"/>
              </a:rPr>
              <a:t>The tree density rates in the average western forest are 10-30 fold a naturally healthy and sustainable level.</a:t>
            </a:r>
          </a:p>
          <a:p>
            <a:r>
              <a:rPr lang="en-US" sz="3000">
                <a:latin typeface="Calibri" charset="0"/>
              </a:rPr>
              <a:t>Growth rates exceed extraction rates by 400%.</a:t>
            </a:r>
          </a:p>
          <a:p>
            <a:r>
              <a:rPr lang="en-US" sz="3000">
                <a:latin typeface="Calibri" charset="0"/>
              </a:rPr>
              <a:t>The most recent studies and reports on forest areas show that the U.S. forests are adding 938,600 acres of growth per year.  In other words, 19,019,000 acres in the last measurable decade.  </a:t>
            </a:r>
            <a:r>
              <a:rPr lang="en-US" sz="3000" b="1" i="1">
                <a:latin typeface="Calibri" charset="0"/>
              </a:rPr>
              <a:t>Yet…</a:t>
            </a:r>
          </a:p>
        </p:txBody>
      </p:sp>
    </p:spTree>
    <p:extLst>
      <p:ext uri="{BB962C8B-B14F-4D97-AF65-F5344CB8AC3E}">
        <p14:creationId xmlns:p14="http://schemas.microsoft.com/office/powerpoint/2010/main" val="3808744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Calibri" charset="0"/>
              </a:rPr>
              <a:t>Wildfire and Timber</a:t>
            </a:r>
          </a:p>
        </p:txBody>
      </p:sp>
      <p:sp>
        <p:nvSpPr>
          <p:cNvPr id="29698" name="Content Placeholder 2"/>
          <p:cNvSpPr>
            <a:spLocks noGrp="1"/>
          </p:cNvSpPr>
          <p:nvPr>
            <p:ph idx="1"/>
          </p:nvPr>
        </p:nvSpPr>
        <p:spPr/>
        <p:txBody>
          <a:bodyPr/>
          <a:lstStyle/>
          <a:p>
            <a:r>
              <a:rPr lang="en-US" sz="3600">
                <a:latin typeface="Calibri" charset="0"/>
              </a:rPr>
              <a:t>“it (the U.S.) still contributes to deforestation as an importer of forest products”.</a:t>
            </a:r>
          </a:p>
        </p:txBody>
      </p:sp>
    </p:spTree>
    <p:extLst>
      <p:ext uri="{BB962C8B-B14F-4D97-AF65-F5344CB8AC3E}">
        <p14:creationId xmlns:p14="http://schemas.microsoft.com/office/powerpoint/2010/main" val="851972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Calibri" charset="0"/>
              </a:rPr>
              <a:t>Wildfire and Timber</a:t>
            </a:r>
          </a:p>
        </p:txBody>
      </p:sp>
      <p:sp>
        <p:nvSpPr>
          <p:cNvPr id="30722" name="Content Placeholder 2"/>
          <p:cNvSpPr>
            <a:spLocks noGrp="1"/>
          </p:cNvSpPr>
          <p:nvPr>
            <p:ph idx="1"/>
          </p:nvPr>
        </p:nvSpPr>
        <p:spPr/>
        <p:txBody>
          <a:bodyPr/>
          <a:lstStyle/>
          <a:p>
            <a:r>
              <a:rPr lang="en-US">
                <a:latin typeface="Calibri" charset="0"/>
              </a:rPr>
              <a:t>In just the Southwestern forests, the annual growth is equal to the quantity necessary to build an 1,900 square foot home for 90,000 families.  Remember, that is the </a:t>
            </a:r>
            <a:r>
              <a:rPr lang="en-US" i="1">
                <a:latin typeface="Calibri" charset="0"/>
              </a:rPr>
              <a:t>per year</a:t>
            </a:r>
            <a:r>
              <a:rPr lang="en-US">
                <a:latin typeface="Calibri" charset="0"/>
              </a:rPr>
              <a:t> new fiber in just the forests of AZ and NM.</a:t>
            </a:r>
          </a:p>
        </p:txBody>
      </p:sp>
    </p:spTree>
    <p:extLst>
      <p:ext uri="{BB962C8B-B14F-4D97-AF65-F5344CB8AC3E}">
        <p14:creationId xmlns:p14="http://schemas.microsoft.com/office/powerpoint/2010/main" val="2403666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Calibri" charset="0"/>
              </a:rPr>
              <a:t>Wildfire and Timber</a:t>
            </a:r>
          </a:p>
        </p:txBody>
      </p:sp>
      <p:sp>
        <p:nvSpPr>
          <p:cNvPr id="31746" name="Content Placeholder 2"/>
          <p:cNvSpPr>
            <a:spLocks noGrp="1"/>
          </p:cNvSpPr>
          <p:nvPr>
            <p:ph idx="1"/>
          </p:nvPr>
        </p:nvSpPr>
        <p:spPr/>
        <p:txBody>
          <a:bodyPr/>
          <a:lstStyle/>
          <a:p>
            <a:r>
              <a:rPr lang="en-US" sz="3000">
                <a:latin typeface="Calibri" charset="0"/>
              </a:rPr>
              <a:t>Treatments - Although federal policies stipulate that significant resources should be invested in the WUI, it has been found that only 3% of the area treated was within the WUI. </a:t>
            </a:r>
          </a:p>
          <a:p>
            <a:r>
              <a:rPr lang="en-US" sz="3000">
                <a:latin typeface="Calibri" charset="0"/>
              </a:rPr>
              <a:t>Often Wildfire Hazardous Fuels Reduction is cited by federal agencies as a positive aspect of their “management” ability…yet on average only 14% of total appropriated funds actually goes towards these efforts.</a:t>
            </a:r>
          </a:p>
        </p:txBody>
      </p:sp>
    </p:spTree>
    <p:extLst>
      <p:ext uri="{BB962C8B-B14F-4D97-AF65-F5344CB8AC3E}">
        <p14:creationId xmlns:p14="http://schemas.microsoft.com/office/powerpoint/2010/main" val="2561717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Calibri" charset="0"/>
              </a:rPr>
              <a:t>Wildfire and Timber</a:t>
            </a:r>
          </a:p>
        </p:txBody>
      </p:sp>
      <p:sp>
        <p:nvSpPr>
          <p:cNvPr id="32770" name="Content Placeholder 2"/>
          <p:cNvSpPr>
            <a:spLocks noGrp="1"/>
          </p:cNvSpPr>
          <p:nvPr>
            <p:ph idx="1"/>
          </p:nvPr>
        </p:nvSpPr>
        <p:spPr>
          <a:xfrm>
            <a:off x="457200" y="1600200"/>
            <a:ext cx="8229600" cy="4863621"/>
          </a:xfrm>
        </p:spPr>
        <p:txBody>
          <a:bodyPr>
            <a:normAutofit fontScale="92500" lnSpcReduction="10000"/>
          </a:bodyPr>
          <a:lstStyle/>
          <a:p>
            <a:r>
              <a:rPr lang="en-US" dirty="0">
                <a:latin typeface="Calibri" charset="0"/>
              </a:rPr>
              <a:t>Southwestern forests can have an average value of $176.66 per thousand board feet (</a:t>
            </a:r>
            <a:r>
              <a:rPr lang="en-US" dirty="0" err="1">
                <a:latin typeface="Calibri" charset="0"/>
              </a:rPr>
              <a:t>mbf</a:t>
            </a:r>
            <a:r>
              <a:rPr lang="en-US" dirty="0">
                <a:latin typeface="Calibri" charset="0"/>
              </a:rPr>
              <a:t>).</a:t>
            </a:r>
          </a:p>
          <a:p>
            <a:r>
              <a:rPr lang="en-US" dirty="0">
                <a:latin typeface="Calibri" charset="0"/>
              </a:rPr>
              <a:t>A minimum operable acre of 2 </a:t>
            </a:r>
            <a:r>
              <a:rPr lang="en-US" dirty="0" err="1">
                <a:latin typeface="Calibri" charset="0"/>
              </a:rPr>
              <a:t>mbf</a:t>
            </a:r>
            <a:r>
              <a:rPr lang="en-US" dirty="0">
                <a:latin typeface="Calibri" charset="0"/>
              </a:rPr>
              <a:t> in the southwest would equate to $353.32</a:t>
            </a:r>
          </a:p>
          <a:p>
            <a:r>
              <a:rPr lang="en-US" dirty="0">
                <a:latin typeface="Calibri" charset="0"/>
              </a:rPr>
              <a:t>Wallow Fire burned 540,000 acres.  </a:t>
            </a:r>
          </a:p>
          <a:p>
            <a:r>
              <a:rPr lang="en-US" dirty="0">
                <a:latin typeface="Calibri" charset="0"/>
              </a:rPr>
              <a:t>Direct Timber Loss - $192,792,800.00</a:t>
            </a:r>
          </a:p>
          <a:p>
            <a:r>
              <a:rPr lang="en-US" dirty="0">
                <a:latin typeface="Calibri" charset="0"/>
              </a:rPr>
              <a:t>Opportunity Costs and restoration will exceed $2 Billion</a:t>
            </a:r>
          </a:p>
          <a:p>
            <a:r>
              <a:rPr lang="en-US" dirty="0">
                <a:latin typeface="Calibri" charset="0"/>
              </a:rPr>
              <a:t>Long-term Asset Value Loss to exceed $1.5 Trillion</a:t>
            </a:r>
          </a:p>
          <a:p>
            <a:endParaRPr lang="en-US" dirty="0">
              <a:latin typeface="Calibri" charset="0"/>
            </a:endParaRPr>
          </a:p>
        </p:txBody>
      </p:sp>
    </p:spTree>
    <p:extLst>
      <p:ext uri="{BB962C8B-B14F-4D97-AF65-F5344CB8AC3E}">
        <p14:creationId xmlns:p14="http://schemas.microsoft.com/office/powerpoint/2010/main" val="2058928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Mill Closures 1991-2010</a:t>
            </a:r>
          </a:p>
        </p:txBody>
      </p:sp>
      <p:pic>
        <p:nvPicPr>
          <p:cNvPr id="9" name="Content Placeholder 8" descr="Untitled.png"/>
          <p:cNvPicPr>
            <a:picLocks noGrp="1" noChangeAspect="1"/>
          </p:cNvPicPr>
          <p:nvPr>
            <p:ph idx="1"/>
          </p:nvPr>
        </p:nvPicPr>
        <p:blipFill>
          <a:blip r:embed="rId2">
            <a:extLst>
              <a:ext uri="{28A0092B-C50C-407E-A947-70E740481C1C}">
                <a14:useLocalDpi xmlns:a14="http://schemas.microsoft.com/office/drawing/2010/main" val="0"/>
              </a:ext>
            </a:extLst>
          </a:blip>
          <a:srcRect l="-37" r="-37"/>
          <a:stretch>
            <a:fillRect/>
          </a:stretch>
        </p:blipFill>
        <p:spPr/>
      </p:pic>
    </p:spTree>
    <p:extLst>
      <p:ext uri="{BB962C8B-B14F-4D97-AF65-F5344CB8AC3E}">
        <p14:creationId xmlns:p14="http://schemas.microsoft.com/office/powerpoint/2010/main" val="1631437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Mill Closures 2011-2013</a:t>
            </a:r>
          </a:p>
        </p:txBody>
      </p:sp>
      <p:pic>
        <p:nvPicPr>
          <p:cNvPr id="4" name="Content Placeholder 3" descr="US Mill Closures.jpg"/>
          <p:cNvPicPr>
            <a:picLocks noGrp="1" noChangeAspect="1"/>
          </p:cNvPicPr>
          <p:nvPr>
            <p:ph idx="1"/>
          </p:nvPr>
        </p:nvPicPr>
        <p:blipFill>
          <a:blip r:embed="rId2">
            <a:extLst>
              <a:ext uri="{28A0092B-C50C-407E-A947-70E740481C1C}">
                <a14:useLocalDpi xmlns:a14="http://schemas.microsoft.com/office/drawing/2010/main" val="0"/>
              </a:ext>
            </a:extLst>
          </a:blip>
          <a:srcRect l="-8844" r="-8844"/>
          <a:stretch>
            <a:fillRect/>
          </a:stretch>
        </p:blipFill>
        <p:spPr/>
      </p:pic>
    </p:spTree>
    <p:extLst>
      <p:ext uri="{BB962C8B-B14F-4D97-AF65-F5344CB8AC3E}">
        <p14:creationId xmlns:p14="http://schemas.microsoft.com/office/powerpoint/2010/main" val="4058152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Mill Expansions</a:t>
            </a:r>
          </a:p>
        </p:txBody>
      </p:sp>
      <p:pic>
        <p:nvPicPr>
          <p:cNvPr id="4" name="Content Placeholder 3" descr="China Mill Expansion copy.jpg"/>
          <p:cNvPicPr>
            <a:picLocks noGrp="1" noChangeAspect="1"/>
          </p:cNvPicPr>
          <p:nvPr>
            <p:ph idx="1"/>
          </p:nvPr>
        </p:nvPicPr>
        <p:blipFill>
          <a:blip r:embed="rId2">
            <a:extLst>
              <a:ext uri="{28A0092B-C50C-407E-A947-70E740481C1C}">
                <a14:useLocalDpi xmlns:a14="http://schemas.microsoft.com/office/drawing/2010/main" val="0"/>
              </a:ext>
            </a:extLst>
          </a:blip>
          <a:srcRect l="-8822" r="-8822"/>
          <a:stretch>
            <a:fillRect/>
          </a:stretch>
        </p:blipFill>
        <p:spPr/>
      </p:pic>
    </p:spTree>
    <p:extLst>
      <p:ext uri="{BB962C8B-B14F-4D97-AF65-F5344CB8AC3E}">
        <p14:creationId xmlns:p14="http://schemas.microsoft.com/office/powerpoint/2010/main" val="108839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United States Constitution-Art. IV, Sec.3, Par. 1</a:t>
            </a:r>
          </a:p>
        </p:txBody>
      </p:sp>
      <p:sp>
        <p:nvSpPr>
          <p:cNvPr id="3" name="Content Placeholder 2"/>
          <p:cNvSpPr>
            <a:spLocks noGrp="1"/>
          </p:cNvSpPr>
          <p:nvPr>
            <p:ph idx="1"/>
          </p:nvPr>
        </p:nvSpPr>
        <p:spPr/>
        <p:txBody>
          <a:bodyPr>
            <a:normAutofit/>
          </a:bodyPr>
          <a:lstStyle/>
          <a:p>
            <a:pPr marL="0" indent="0">
              <a:buNone/>
            </a:pPr>
            <a:r>
              <a:rPr lang="en-US" dirty="0"/>
              <a:t>"New States may be admitted by the Congress into this Union; but no new State shall be formed or erected within the jurisdiction of two or more States.; or parts of States without the consent of the Legislatures of the States concerned as well as the Congress."</a:t>
            </a:r>
          </a:p>
          <a:p>
            <a:pPr marL="0" indent="0">
              <a:buNone/>
            </a:pPr>
            <a:endParaRPr lang="en-US" dirty="0"/>
          </a:p>
        </p:txBody>
      </p:sp>
    </p:spTree>
    <p:extLst>
      <p:ext uri="{BB962C8B-B14F-4D97-AF65-F5344CB8AC3E}">
        <p14:creationId xmlns:p14="http://schemas.microsoft.com/office/powerpoint/2010/main" val="489747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a:latin typeface="Calibri" charset="0"/>
              </a:rPr>
              <a:t>Minerals-Gas-Oil</a:t>
            </a:r>
          </a:p>
        </p:txBody>
      </p:sp>
      <p:sp>
        <p:nvSpPr>
          <p:cNvPr id="33794" name="Content Placeholder 2"/>
          <p:cNvSpPr>
            <a:spLocks noGrp="1"/>
          </p:cNvSpPr>
          <p:nvPr>
            <p:ph idx="1"/>
          </p:nvPr>
        </p:nvSpPr>
        <p:spPr/>
        <p:txBody>
          <a:bodyPr/>
          <a:lstStyle/>
          <a:p>
            <a:pPr eaLnBrk="1" hangingPunct="1"/>
            <a:r>
              <a:rPr lang="en-US">
                <a:latin typeface="Calibri" charset="0"/>
              </a:rPr>
              <a:t>Over $150 Trillion dollars in technically recoverable oil and gas resides in the federally mismanaged lands, locked-up due to policies and pencil-whipping.</a:t>
            </a:r>
          </a:p>
          <a:p>
            <a:pPr eaLnBrk="1" hangingPunct="1"/>
            <a:r>
              <a:rPr lang="en-US">
                <a:latin typeface="Calibri" charset="0"/>
              </a:rPr>
              <a:t>Oil, gas and coal leasing, royalties and additional tax revenues to state and local governments in the 10’</a:t>
            </a:r>
            <a:r>
              <a:rPr lang="en-US" altLang="ja-JP">
                <a:latin typeface="Calibri" charset="0"/>
              </a:rPr>
              <a:t>s of billions are being lost due to this mismanagement.</a:t>
            </a:r>
            <a:endParaRPr lang="en-US">
              <a:latin typeface="Calibri" charset="0"/>
            </a:endParaRPr>
          </a:p>
        </p:txBody>
      </p:sp>
    </p:spTree>
    <p:extLst>
      <p:ext uri="{BB962C8B-B14F-4D97-AF65-F5344CB8AC3E}">
        <p14:creationId xmlns:p14="http://schemas.microsoft.com/office/powerpoint/2010/main" val="2759789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atin typeface="Calibri" charset="0"/>
              </a:rPr>
              <a:t>Wildlife</a:t>
            </a:r>
          </a:p>
        </p:txBody>
      </p:sp>
      <p:sp>
        <p:nvSpPr>
          <p:cNvPr id="34818" name="Content Placeholder 2"/>
          <p:cNvSpPr>
            <a:spLocks noGrp="1"/>
          </p:cNvSpPr>
          <p:nvPr>
            <p:ph idx="1"/>
          </p:nvPr>
        </p:nvSpPr>
        <p:spPr/>
        <p:txBody>
          <a:bodyPr/>
          <a:lstStyle/>
          <a:p>
            <a:pPr eaLnBrk="1" hangingPunct="1"/>
            <a:r>
              <a:rPr lang="en-US" sz="3100">
                <a:latin typeface="Calibri" charset="0"/>
              </a:rPr>
              <a:t>Federally mismanaged lands are destroying habitat at an ever escalating rate.  Direct losses of habitat in the form of wildfires, loss of habitat due to misguided and nonscientific policies and cumulative losses due to degradation of habitat.</a:t>
            </a:r>
          </a:p>
          <a:p>
            <a:pPr eaLnBrk="1" hangingPunct="1"/>
            <a:r>
              <a:rPr lang="en-US" sz="3100">
                <a:latin typeface="Calibri" charset="0"/>
              </a:rPr>
              <a:t>In a recent case study, over one million animals were lost in a single wildfire event.  This is repeated over and over again every fire season.</a:t>
            </a:r>
          </a:p>
        </p:txBody>
      </p:sp>
    </p:spTree>
    <p:extLst>
      <p:ext uri="{BB962C8B-B14F-4D97-AF65-F5344CB8AC3E}">
        <p14:creationId xmlns:p14="http://schemas.microsoft.com/office/powerpoint/2010/main" val="3695533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Big Horn Sheep Horns From Wallow Fire Area.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425" y="417513"/>
            <a:ext cx="8410575" cy="607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4596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Calibri" charset="0"/>
              </a:rPr>
              <a:t>Wildlife</a:t>
            </a:r>
          </a:p>
        </p:txBody>
      </p:sp>
      <p:sp>
        <p:nvSpPr>
          <p:cNvPr id="36866" name="Content Placeholder 2"/>
          <p:cNvSpPr>
            <a:spLocks noGrp="1"/>
          </p:cNvSpPr>
          <p:nvPr>
            <p:ph idx="1"/>
          </p:nvPr>
        </p:nvSpPr>
        <p:spPr/>
        <p:txBody>
          <a:bodyPr>
            <a:normAutofit lnSpcReduction="10000"/>
          </a:bodyPr>
          <a:lstStyle/>
          <a:p>
            <a:r>
              <a:rPr lang="en-US" sz="3100">
                <a:latin typeface="Calibri" charset="0"/>
              </a:rPr>
              <a:t>In a case concerning the Wallow Fire, the causes for most of the catastrophic fuel conditions were driven by protectionist measures on wildlife.  Those very same measures resulted in causing the very species being protected to suffer an 86% destruction rate.  Watersheds were destroyed 7 counties and a state away, by the post-fire sediment runoff, with just 3 days of rain after containment.</a:t>
            </a:r>
          </a:p>
        </p:txBody>
      </p:sp>
    </p:spTree>
    <p:extLst>
      <p:ext uri="{BB962C8B-B14F-4D97-AF65-F5344CB8AC3E}">
        <p14:creationId xmlns:p14="http://schemas.microsoft.com/office/powerpoint/2010/main" val="3073726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Calibri" charset="0"/>
              </a:rPr>
              <a:t>Wildlife</a:t>
            </a:r>
          </a:p>
        </p:txBody>
      </p:sp>
      <p:sp>
        <p:nvSpPr>
          <p:cNvPr id="37890" name="Content Placeholder 2"/>
          <p:cNvSpPr>
            <a:spLocks noGrp="1"/>
          </p:cNvSpPr>
          <p:nvPr>
            <p:ph idx="1"/>
          </p:nvPr>
        </p:nvSpPr>
        <p:spPr/>
        <p:txBody>
          <a:bodyPr/>
          <a:lstStyle/>
          <a:p>
            <a:r>
              <a:rPr lang="en-US" sz="2800">
                <a:latin typeface="Calibri" charset="0"/>
              </a:rPr>
              <a:t>“management” plans of federal agencies often do not use accurate or “best available science” and run contrary to the intent of the program.  An example is the decreases in birthing rates and propagation of birds, where it was proven that in the areas managed for the “ideal conditions” for rehabilitation, the populations often dropped.</a:t>
            </a:r>
          </a:p>
          <a:p>
            <a:r>
              <a:rPr lang="en-US" sz="2800">
                <a:latin typeface="Calibri" charset="0"/>
              </a:rPr>
              <a:t>Another example is less than 3% of all species of plants, insect and wildlife listed under federal management have ever recovered.</a:t>
            </a:r>
          </a:p>
        </p:txBody>
      </p:sp>
    </p:spTree>
    <p:extLst>
      <p:ext uri="{BB962C8B-B14F-4D97-AF65-F5344CB8AC3E}">
        <p14:creationId xmlns:p14="http://schemas.microsoft.com/office/powerpoint/2010/main" val="3796131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Calibri" charset="0"/>
              </a:rPr>
              <a:t>Disease</a:t>
            </a:r>
          </a:p>
        </p:txBody>
      </p:sp>
      <p:sp>
        <p:nvSpPr>
          <p:cNvPr id="18434" name="Content Placeholder 2"/>
          <p:cNvSpPr>
            <a:spLocks noGrp="1"/>
          </p:cNvSpPr>
          <p:nvPr>
            <p:ph idx="1"/>
          </p:nvPr>
        </p:nvSpPr>
        <p:spPr/>
        <p:txBody>
          <a:bodyPr/>
          <a:lstStyle/>
          <a:p>
            <a:pPr eaLnBrk="1" hangingPunct="1">
              <a:defRPr/>
            </a:pPr>
            <a:r>
              <a:rPr lang="en-US" dirty="0">
                <a:latin typeface="Calibri" charset="0"/>
              </a:rPr>
              <a:t>Disease outbreaks and spread due to federal mismanagement have led to increases in disease spread.  Much of this is due to an apathetic response to changes and a direct result in many cases of federal programs inducing and introducing deadly diseases.</a:t>
            </a:r>
          </a:p>
          <a:p>
            <a:pPr marL="0" indent="0" eaLnBrk="1" hangingPunct="1">
              <a:buFont typeface="Arial" charset="0"/>
              <a:buNone/>
              <a:defRPr/>
            </a:pPr>
            <a:endParaRPr lang="en-US" dirty="0">
              <a:latin typeface="Calibri" charset="0"/>
            </a:endParaRPr>
          </a:p>
        </p:txBody>
      </p:sp>
    </p:spTree>
    <p:extLst>
      <p:ext uri="{BB962C8B-B14F-4D97-AF65-F5344CB8AC3E}">
        <p14:creationId xmlns:p14="http://schemas.microsoft.com/office/powerpoint/2010/main" val="2193445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Calibri" charset="0"/>
              </a:rPr>
              <a:t>Disease</a:t>
            </a:r>
          </a:p>
        </p:txBody>
      </p:sp>
      <p:sp>
        <p:nvSpPr>
          <p:cNvPr id="39938" name="Content Placeholder 2"/>
          <p:cNvSpPr>
            <a:spLocks noGrp="1"/>
          </p:cNvSpPr>
          <p:nvPr>
            <p:ph idx="1"/>
          </p:nvPr>
        </p:nvSpPr>
        <p:spPr/>
        <p:txBody>
          <a:bodyPr/>
          <a:lstStyle/>
          <a:p>
            <a:pPr marL="0" indent="0">
              <a:buFont typeface="Arial" charset="0"/>
              <a:buNone/>
            </a:pPr>
            <a:r>
              <a:rPr lang="en-US">
                <a:latin typeface="Calibri" charset="0"/>
              </a:rPr>
              <a:t>The following list of diseases carried by wolves, predatory mammals and other managed species, while not totally comprehensive, represents over 30 infections.  Those that can infect humans are followed by an (H); those that affect other animals are followed by an (OA).</a:t>
            </a:r>
          </a:p>
          <a:p>
            <a:pPr marL="0" indent="0">
              <a:buFont typeface="Arial" charset="0"/>
              <a:buNone/>
            </a:pPr>
            <a:endParaRPr lang="en-US">
              <a:latin typeface="Calibri" charset="0"/>
            </a:endParaRPr>
          </a:p>
        </p:txBody>
      </p:sp>
    </p:spTree>
    <p:extLst>
      <p:ext uri="{BB962C8B-B14F-4D97-AF65-F5344CB8AC3E}">
        <p14:creationId xmlns:p14="http://schemas.microsoft.com/office/powerpoint/2010/main" val="2505198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Calibri" charset="0"/>
              </a:rPr>
              <a:t>Disease</a:t>
            </a:r>
          </a:p>
        </p:txBody>
      </p:sp>
      <p:sp>
        <p:nvSpPr>
          <p:cNvPr id="3" name="Content Placeholder 2"/>
          <p:cNvSpPr>
            <a:spLocks noGrp="1"/>
          </p:cNvSpPr>
          <p:nvPr>
            <p:ph idx="1"/>
          </p:nvPr>
        </p:nvSpPr>
        <p:spPr/>
        <p:txBody>
          <a:bodyPr/>
          <a:lstStyle/>
          <a:p>
            <a:pPr>
              <a:defRPr/>
            </a:pPr>
            <a:r>
              <a:rPr lang="en-US" sz="2000" dirty="0"/>
              <a:t>1. Rabies (H) (OA)</a:t>
            </a:r>
          </a:p>
          <a:p>
            <a:pPr>
              <a:defRPr/>
            </a:pPr>
            <a:r>
              <a:rPr lang="en-US" sz="2000" dirty="0"/>
              <a:t>2.      Brucellosis (H) (OA)</a:t>
            </a:r>
          </a:p>
          <a:p>
            <a:pPr>
              <a:defRPr/>
            </a:pPr>
            <a:r>
              <a:rPr lang="en-US" sz="2000" dirty="0"/>
              <a:t>  </a:t>
            </a:r>
            <a:r>
              <a:rPr lang="en-US" sz="2000" dirty="0" err="1"/>
              <a:t>Hydatid</a:t>
            </a:r>
            <a:r>
              <a:rPr lang="en-US" sz="2000" dirty="0"/>
              <a:t> Disease (2):</a:t>
            </a:r>
          </a:p>
          <a:p>
            <a:pPr>
              <a:defRPr/>
            </a:pPr>
            <a:r>
              <a:rPr lang="en-US" sz="2000" dirty="0"/>
              <a:t>3.      </a:t>
            </a:r>
            <a:r>
              <a:rPr lang="en-US" sz="2000" dirty="0" err="1"/>
              <a:t>Echinococcus</a:t>
            </a:r>
            <a:r>
              <a:rPr lang="en-US" sz="2000" dirty="0"/>
              <a:t> </a:t>
            </a:r>
            <a:r>
              <a:rPr lang="en-US" sz="2000" dirty="0" err="1"/>
              <a:t>granulosis</a:t>
            </a:r>
            <a:r>
              <a:rPr lang="en-US" sz="2000" dirty="0"/>
              <a:t> (H) (OA)</a:t>
            </a:r>
          </a:p>
          <a:p>
            <a:pPr>
              <a:defRPr/>
            </a:pPr>
            <a:r>
              <a:rPr lang="en-US" sz="2000" dirty="0"/>
              <a:t>4.      </a:t>
            </a:r>
            <a:r>
              <a:rPr lang="en-US" sz="2000" dirty="0" err="1"/>
              <a:t>Echinococcus</a:t>
            </a:r>
            <a:r>
              <a:rPr lang="en-US" sz="2000" dirty="0"/>
              <a:t> </a:t>
            </a:r>
            <a:r>
              <a:rPr lang="en-US" sz="2000" dirty="0" err="1"/>
              <a:t>multilocularis</a:t>
            </a:r>
            <a:r>
              <a:rPr lang="en-US" sz="2000" dirty="0"/>
              <a:t>  (H) (OA)</a:t>
            </a:r>
          </a:p>
          <a:p>
            <a:pPr>
              <a:defRPr/>
            </a:pPr>
            <a:r>
              <a:rPr lang="en-US" sz="2000" dirty="0"/>
              <a:t>5.      Anthrax (H) (OA)</a:t>
            </a:r>
          </a:p>
          <a:p>
            <a:pPr>
              <a:defRPr/>
            </a:pPr>
            <a:r>
              <a:rPr lang="en-US" sz="2000" dirty="0"/>
              <a:t>6.      Encephalitis (H) (OA)</a:t>
            </a:r>
          </a:p>
          <a:p>
            <a:pPr>
              <a:defRPr/>
            </a:pPr>
            <a:r>
              <a:rPr lang="en-US" sz="2000" dirty="0"/>
              <a:t>7.      Great Lakes Fish Tapeworm (H) (OA)</a:t>
            </a:r>
          </a:p>
          <a:p>
            <a:pPr>
              <a:defRPr/>
            </a:pPr>
            <a:r>
              <a:rPr lang="en-US" sz="2000" dirty="0"/>
              <a:t>8.      Smallpox (H) (OA)</a:t>
            </a:r>
          </a:p>
          <a:p>
            <a:pPr>
              <a:defRPr/>
            </a:pPr>
            <a:r>
              <a:rPr lang="en-US" sz="2000" dirty="0"/>
              <a:t>9.      Mad Cow Disease(BSE) (OA) (H)</a:t>
            </a:r>
          </a:p>
          <a:p>
            <a:pPr>
              <a:defRPr/>
            </a:pPr>
            <a:r>
              <a:rPr lang="en-US" sz="2000" dirty="0"/>
              <a:t>10.  Chronic Wasting Disease (OA)</a:t>
            </a:r>
            <a:endParaRPr lang="en-US" dirty="0"/>
          </a:p>
          <a:p>
            <a:pPr marL="0" indent="0">
              <a:buFont typeface="Arial" charset="0"/>
              <a:buNone/>
              <a:defRPr/>
            </a:pPr>
            <a:endParaRPr lang="en-US" dirty="0"/>
          </a:p>
        </p:txBody>
      </p:sp>
    </p:spTree>
    <p:extLst>
      <p:ext uri="{BB962C8B-B14F-4D97-AF65-F5344CB8AC3E}">
        <p14:creationId xmlns:p14="http://schemas.microsoft.com/office/powerpoint/2010/main" val="1446189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Calibri" charset="0"/>
              </a:rPr>
              <a:t>Disease</a:t>
            </a:r>
          </a:p>
        </p:txBody>
      </p:sp>
      <p:sp>
        <p:nvSpPr>
          <p:cNvPr id="3" name="Content Placeholder 2"/>
          <p:cNvSpPr>
            <a:spLocks noGrp="1"/>
          </p:cNvSpPr>
          <p:nvPr>
            <p:ph idx="1"/>
          </p:nvPr>
        </p:nvSpPr>
        <p:spPr/>
        <p:txBody>
          <a:bodyPr/>
          <a:lstStyle/>
          <a:p>
            <a:pPr>
              <a:defRPr/>
            </a:pPr>
            <a:r>
              <a:rPr lang="en-US" sz="2000" dirty="0"/>
              <a:t>From Ticks (10) Carried by wolves and other mismanaged mammals:</a:t>
            </a:r>
          </a:p>
          <a:p>
            <a:pPr>
              <a:defRPr/>
            </a:pPr>
            <a:r>
              <a:rPr lang="en-US" sz="2000" dirty="0"/>
              <a:t>11.  Anemia (H)</a:t>
            </a:r>
          </a:p>
          <a:p>
            <a:pPr>
              <a:defRPr/>
            </a:pPr>
            <a:r>
              <a:rPr lang="en-US" sz="2000" dirty="0"/>
              <a:t>12.  </a:t>
            </a:r>
            <a:r>
              <a:rPr lang="en-US" sz="2000" dirty="0" err="1"/>
              <a:t>Dermatosis</a:t>
            </a:r>
            <a:r>
              <a:rPr lang="en-US" sz="2000" dirty="0"/>
              <a:t> (H)</a:t>
            </a:r>
          </a:p>
          <a:p>
            <a:pPr>
              <a:defRPr/>
            </a:pPr>
            <a:r>
              <a:rPr lang="en-US" sz="2000" dirty="0"/>
              <a:t>13.  Tick paralysis (H)</a:t>
            </a:r>
          </a:p>
          <a:p>
            <a:pPr>
              <a:defRPr/>
            </a:pPr>
            <a:r>
              <a:rPr lang="en-US" sz="2000" dirty="0"/>
              <a:t>14.  </a:t>
            </a:r>
            <a:r>
              <a:rPr lang="en-US" sz="2000" dirty="0" err="1"/>
              <a:t>Babesiosis</a:t>
            </a:r>
            <a:r>
              <a:rPr lang="en-US" sz="2000" dirty="0"/>
              <a:t> (H)</a:t>
            </a:r>
          </a:p>
          <a:p>
            <a:pPr>
              <a:defRPr/>
            </a:pPr>
            <a:r>
              <a:rPr lang="en-US" sz="2000" dirty="0"/>
              <a:t>15.  </a:t>
            </a:r>
            <a:r>
              <a:rPr lang="en-US" sz="2000" dirty="0" err="1"/>
              <a:t>Anaplasmosis</a:t>
            </a:r>
            <a:r>
              <a:rPr lang="en-US" sz="2000" dirty="0"/>
              <a:t> (H)</a:t>
            </a:r>
          </a:p>
          <a:p>
            <a:pPr>
              <a:defRPr/>
            </a:pPr>
            <a:r>
              <a:rPr lang="en-US" sz="2000" dirty="0"/>
              <a:t>16.  </a:t>
            </a:r>
            <a:r>
              <a:rPr lang="en-US" sz="2000" dirty="0" err="1"/>
              <a:t>Erlichia</a:t>
            </a:r>
            <a:r>
              <a:rPr lang="en-US" sz="2000" dirty="0"/>
              <a:t> (H)</a:t>
            </a:r>
          </a:p>
          <a:p>
            <a:pPr>
              <a:defRPr/>
            </a:pPr>
            <a:r>
              <a:rPr lang="en-US" sz="2000" dirty="0"/>
              <a:t>17.  E. Coast Fever (H)</a:t>
            </a:r>
          </a:p>
          <a:p>
            <a:pPr>
              <a:defRPr/>
            </a:pPr>
            <a:r>
              <a:rPr lang="en-US" sz="2000" dirty="0"/>
              <a:t>18.  Relapsing Fever (H)</a:t>
            </a:r>
          </a:p>
          <a:p>
            <a:pPr>
              <a:defRPr/>
            </a:pPr>
            <a:r>
              <a:rPr lang="en-US" sz="2000" dirty="0"/>
              <a:t>19.  Rocky Mtn. Spotted Fever (H)</a:t>
            </a:r>
          </a:p>
          <a:p>
            <a:pPr>
              <a:defRPr/>
            </a:pPr>
            <a:r>
              <a:rPr lang="en-US" sz="2000" dirty="0"/>
              <a:t>20.  Lyme Disease (H)</a:t>
            </a:r>
          </a:p>
          <a:p>
            <a:pPr marL="0" indent="0">
              <a:buFont typeface="Arial" charset="0"/>
              <a:buNone/>
              <a:defRPr/>
            </a:pPr>
            <a:endParaRPr lang="en-US" sz="2000" dirty="0"/>
          </a:p>
          <a:p>
            <a:pPr marL="0" indent="0">
              <a:buFont typeface="Arial" charset="0"/>
              <a:buNone/>
              <a:defRPr/>
            </a:pPr>
            <a:endParaRPr lang="en-US" sz="2000" dirty="0"/>
          </a:p>
        </p:txBody>
      </p:sp>
    </p:spTree>
    <p:extLst>
      <p:ext uri="{BB962C8B-B14F-4D97-AF65-F5344CB8AC3E}">
        <p14:creationId xmlns:p14="http://schemas.microsoft.com/office/powerpoint/2010/main" val="6611794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Calibri" charset="0"/>
              </a:rPr>
              <a:t>Disease</a:t>
            </a:r>
          </a:p>
        </p:txBody>
      </p:sp>
      <p:sp>
        <p:nvSpPr>
          <p:cNvPr id="3" name="Content Placeholder 2"/>
          <p:cNvSpPr>
            <a:spLocks noGrp="1"/>
          </p:cNvSpPr>
          <p:nvPr>
            <p:ph idx="1"/>
          </p:nvPr>
        </p:nvSpPr>
        <p:spPr/>
        <p:txBody>
          <a:bodyPr/>
          <a:lstStyle/>
          <a:p>
            <a:pPr>
              <a:defRPr/>
            </a:pPr>
            <a:r>
              <a:rPr lang="en-US" sz="2000" dirty="0"/>
              <a:t> From Fleas (4) Carried by wolves and other mismanaged mammals:</a:t>
            </a:r>
          </a:p>
          <a:p>
            <a:pPr>
              <a:defRPr/>
            </a:pPr>
            <a:r>
              <a:rPr lang="en-US" sz="2000" dirty="0"/>
              <a:t>21.  Plague (H)</a:t>
            </a:r>
          </a:p>
          <a:p>
            <a:pPr>
              <a:defRPr/>
            </a:pPr>
            <a:r>
              <a:rPr lang="en-US" sz="2000" dirty="0"/>
              <a:t>22.  Bubonic Plague (H)</a:t>
            </a:r>
          </a:p>
          <a:p>
            <a:pPr>
              <a:defRPr/>
            </a:pPr>
            <a:r>
              <a:rPr lang="en-US" sz="2000" dirty="0"/>
              <a:t>23.  Pneumonic Plague (H)</a:t>
            </a:r>
          </a:p>
          <a:p>
            <a:pPr>
              <a:defRPr/>
            </a:pPr>
            <a:r>
              <a:rPr lang="en-US" sz="2000" dirty="0"/>
              <a:t>24.  Flea-Borne Typhus (H)</a:t>
            </a:r>
          </a:p>
          <a:p>
            <a:pPr marL="0" indent="0">
              <a:buFont typeface="Arial" charset="0"/>
              <a:buNone/>
              <a:defRPr/>
            </a:pPr>
            <a:endParaRPr lang="en-US" sz="2000" dirty="0"/>
          </a:p>
          <a:p>
            <a:pPr>
              <a:defRPr/>
            </a:pPr>
            <a:r>
              <a:rPr lang="en-US" sz="2000" dirty="0"/>
              <a:t>25.  Distemper (OA) </a:t>
            </a:r>
          </a:p>
          <a:p>
            <a:pPr>
              <a:defRPr/>
            </a:pPr>
            <a:r>
              <a:rPr lang="en-US" sz="2000" dirty="0"/>
              <a:t>26.  </a:t>
            </a:r>
            <a:r>
              <a:rPr lang="en-US" sz="2000" dirty="0" err="1"/>
              <a:t>Neospora</a:t>
            </a:r>
            <a:r>
              <a:rPr lang="en-US" sz="2000" dirty="0"/>
              <a:t> </a:t>
            </a:r>
            <a:r>
              <a:rPr lang="en-US" sz="2000" dirty="0" err="1"/>
              <a:t>caninum</a:t>
            </a:r>
            <a:r>
              <a:rPr lang="en-US" sz="2000" dirty="0"/>
              <a:t> (OA)</a:t>
            </a:r>
          </a:p>
          <a:p>
            <a:pPr>
              <a:defRPr/>
            </a:pPr>
            <a:r>
              <a:rPr lang="en-US" sz="2000" dirty="0"/>
              <a:t>27.  2 Types of Mange (H) (OA)</a:t>
            </a:r>
          </a:p>
          <a:p>
            <a:pPr>
              <a:defRPr/>
            </a:pPr>
            <a:r>
              <a:rPr lang="en-US" sz="2000" dirty="0"/>
              <a:t>28.  GID (a disease of wild and domestic sheep) (OA)</a:t>
            </a:r>
          </a:p>
          <a:p>
            <a:pPr>
              <a:defRPr/>
            </a:pPr>
            <a:r>
              <a:rPr lang="en-US" sz="2000" dirty="0"/>
              <a:t>29.  Foot-and –Mouth (OA)</a:t>
            </a:r>
          </a:p>
          <a:p>
            <a:pPr>
              <a:defRPr/>
            </a:pPr>
            <a:r>
              <a:rPr lang="en-US" sz="2000" dirty="0"/>
              <a:t>30.  </a:t>
            </a:r>
            <a:r>
              <a:rPr lang="en-US" sz="2000" dirty="0" err="1"/>
              <a:t>Parvo</a:t>
            </a:r>
            <a:r>
              <a:rPr lang="en-US" sz="2000" dirty="0"/>
              <a:t> (OA)</a:t>
            </a:r>
          </a:p>
          <a:p>
            <a:pPr marL="0" indent="0">
              <a:buFont typeface="Arial" charset="0"/>
              <a:buNone/>
              <a:defRPr/>
            </a:pPr>
            <a:endParaRPr lang="en-US" dirty="0"/>
          </a:p>
          <a:p>
            <a:pPr marL="0" indent="0">
              <a:buFont typeface="Arial" charset="0"/>
              <a:buNone/>
              <a:defRPr/>
            </a:pPr>
            <a:endParaRPr lang="en-US" dirty="0"/>
          </a:p>
        </p:txBody>
      </p:sp>
    </p:spTree>
    <p:extLst>
      <p:ext uri="{BB962C8B-B14F-4D97-AF65-F5344CB8AC3E}">
        <p14:creationId xmlns:p14="http://schemas.microsoft.com/office/powerpoint/2010/main" val="406592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Reagan – E.O. 12313</a:t>
            </a:r>
          </a:p>
        </p:txBody>
      </p:sp>
      <p:pic>
        <p:nvPicPr>
          <p:cNvPr id="4" name="Content Placeholder 3" descr="Screen Shot 2013-10-25 at 11.23.34 AM.png"/>
          <p:cNvPicPr>
            <a:picLocks noGrp="1" noChangeAspect="1"/>
          </p:cNvPicPr>
          <p:nvPr>
            <p:ph idx="1"/>
          </p:nvPr>
        </p:nvPicPr>
        <p:blipFill>
          <a:blip r:embed="rId2">
            <a:extLst>
              <a:ext uri="{28A0092B-C50C-407E-A947-70E740481C1C}">
                <a14:useLocalDpi xmlns:a14="http://schemas.microsoft.com/office/drawing/2010/main" val="0"/>
              </a:ext>
            </a:extLst>
          </a:blip>
          <a:srcRect l="8491" r="8491"/>
          <a:stretch>
            <a:fillRect/>
          </a:stretch>
        </p:blipFill>
        <p:spPr/>
      </p:pic>
    </p:spTree>
    <p:extLst>
      <p:ext uri="{BB962C8B-B14F-4D97-AF65-F5344CB8AC3E}">
        <p14:creationId xmlns:p14="http://schemas.microsoft.com/office/powerpoint/2010/main" val="31834886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a:latin typeface="Calibri" charset="0"/>
              </a:rPr>
              <a:t>Air</a:t>
            </a:r>
          </a:p>
        </p:txBody>
      </p:sp>
      <p:sp>
        <p:nvSpPr>
          <p:cNvPr id="44034" name="Content Placeholder 2"/>
          <p:cNvSpPr>
            <a:spLocks noGrp="1"/>
          </p:cNvSpPr>
          <p:nvPr>
            <p:ph idx="1"/>
          </p:nvPr>
        </p:nvSpPr>
        <p:spPr/>
        <p:txBody>
          <a:bodyPr>
            <a:normAutofit lnSpcReduction="10000"/>
          </a:bodyPr>
          <a:lstStyle/>
          <a:p>
            <a:pPr eaLnBrk="1" hangingPunct="1"/>
            <a:r>
              <a:rPr lang="en-US" dirty="0">
                <a:latin typeface="Calibri" charset="0"/>
              </a:rPr>
              <a:t>Carbon, uranium, “greenhouse gas” emissions, particulate matter, heavy metals, etc. are released at alarming rates due to federal mismanagement of the lands via wildfires.</a:t>
            </a:r>
          </a:p>
          <a:p>
            <a:pPr eaLnBrk="1" hangingPunct="1"/>
            <a:endParaRPr lang="en-US" dirty="0">
              <a:latin typeface="Calibri" charset="0"/>
            </a:endParaRPr>
          </a:p>
          <a:p>
            <a:pPr eaLnBrk="1" hangingPunct="1"/>
            <a:r>
              <a:rPr lang="en-US" dirty="0">
                <a:latin typeface="Calibri" charset="0"/>
              </a:rPr>
              <a:t>For an overcrowded, higher than healthy tree density, which is the norm today in the western forests the figures are alarming.</a:t>
            </a:r>
          </a:p>
        </p:txBody>
      </p:sp>
    </p:spTree>
    <p:extLst>
      <p:ext uri="{BB962C8B-B14F-4D97-AF65-F5344CB8AC3E}">
        <p14:creationId xmlns:p14="http://schemas.microsoft.com/office/powerpoint/2010/main" val="20127302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latin typeface="Calibri" charset="0"/>
              </a:rPr>
              <a:t>Air</a:t>
            </a:r>
          </a:p>
        </p:txBody>
      </p:sp>
      <p:sp>
        <p:nvSpPr>
          <p:cNvPr id="45058" name="Content Placeholder 2"/>
          <p:cNvSpPr>
            <a:spLocks noGrp="1"/>
          </p:cNvSpPr>
          <p:nvPr>
            <p:ph idx="1"/>
          </p:nvPr>
        </p:nvSpPr>
        <p:spPr/>
        <p:txBody>
          <a:bodyPr>
            <a:normAutofit fontScale="92500"/>
          </a:bodyPr>
          <a:lstStyle/>
          <a:p>
            <a:r>
              <a:rPr lang="en-US" dirty="0">
                <a:latin typeface="Calibri" charset="0"/>
              </a:rPr>
              <a:t>Using Forest Carbon Emission Models, it has been discovered that an acre of land consumed in wildfire can emit 126 tons of “greenhouse gas”.  This is based on an acre stand of 700 trees, where much of the western forests contain substantially higher stand densities.</a:t>
            </a:r>
          </a:p>
          <a:p>
            <a:r>
              <a:rPr lang="en-US" dirty="0">
                <a:latin typeface="Calibri" charset="0"/>
              </a:rPr>
              <a:t>In a more understandable form, </a:t>
            </a:r>
            <a:r>
              <a:rPr lang="en-US" b="1" dirty="0">
                <a:latin typeface="Calibri" charset="0"/>
              </a:rPr>
              <a:t>4 wildfires in CA emitted the equivalent of 7,000,000 cars ran for 24/7 for an entire year</a:t>
            </a:r>
            <a:r>
              <a:rPr lang="en-US" dirty="0">
                <a:latin typeface="Calibri" charset="0"/>
              </a:rPr>
              <a:t>.</a:t>
            </a:r>
          </a:p>
        </p:txBody>
      </p:sp>
    </p:spTree>
    <p:extLst>
      <p:ext uri="{BB962C8B-B14F-4D97-AF65-F5344CB8AC3E}">
        <p14:creationId xmlns:p14="http://schemas.microsoft.com/office/powerpoint/2010/main" val="737560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Calibri" charset="0"/>
              </a:rPr>
              <a:t>Some other economic factors</a:t>
            </a:r>
          </a:p>
        </p:txBody>
      </p:sp>
      <p:sp>
        <p:nvSpPr>
          <p:cNvPr id="46082" name="Content Placeholder 2"/>
          <p:cNvSpPr>
            <a:spLocks noGrp="1"/>
          </p:cNvSpPr>
          <p:nvPr>
            <p:ph idx="1"/>
          </p:nvPr>
        </p:nvSpPr>
        <p:spPr/>
        <p:txBody>
          <a:bodyPr/>
          <a:lstStyle/>
          <a:p>
            <a:r>
              <a:rPr lang="en-US" sz="2900" dirty="0">
                <a:latin typeface="Calibri" charset="0"/>
              </a:rPr>
              <a:t>The USFS spends on average </a:t>
            </a:r>
            <a:r>
              <a:rPr lang="en-US" sz="2900" b="1" dirty="0">
                <a:latin typeface="Calibri" charset="0"/>
              </a:rPr>
              <a:t>5 times the amount as the comparative state agency on management</a:t>
            </a:r>
            <a:r>
              <a:rPr lang="en-US" sz="2900" dirty="0">
                <a:latin typeface="Calibri" charset="0"/>
              </a:rPr>
              <a:t>.</a:t>
            </a:r>
          </a:p>
          <a:p>
            <a:r>
              <a:rPr lang="en-US" sz="2900" dirty="0">
                <a:latin typeface="Calibri" charset="0"/>
              </a:rPr>
              <a:t>The BLM spends on average </a:t>
            </a:r>
            <a:r>
              <a:rPr lang="en-US" sz="2900" b="1" dirty="0">
                <a:latin typeface="Calibri" charset="0"/>
              </a:rPr>
              <a:t>2 times the amount as the comparative state agency on management</a:t>
            </a:r>
            <a:r>
              <a:rPr lang="en-US" sz="2900" dirty="0">
                <a:latin typeface="Calibri" charset="0"/>
              </a:rPr>
              <a:t>.</a:t>
            </a:r>
          </a:p>
          <a:p>
            <a:r>
              <a:rPr lang="en-US" sz="2900" dirty="0">
                <a:latin typeface="Calibri" charset="0"/>
              </a:rPr>
              <a:t>Often federal agencies indicate poor quality assets as the reasoning for differentials, while most often it is a </a:t>
            </a:r>
            <a:r>
              <a:rPr lang="en-US" sz="2900" b="1" dirty="0">
                <a:latin typeface="Calibri" charset="0"/>
              </a:rPr>
              <a:t>fact of overly high management costs and lack of any incentive towards a profitable or at least cost-effective operation.</a:t>
            </a:r>
          </a:p>
        </p:txBody>
      </p:sp>
    </p:spTree>
    <p:extLst>
      <p:ext uri="{BB962C8B-B14F-4D97-AF65-F5344CB8AC3E}">
        <p14:creationId xmlns:p14="http://schemas.microsoft.com/office/powerpoint/2010/main" val="18099413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Calibri" charset="0"/>
              </a:rPr>
              <a:t>Some other economic factors</a:t>
            </a:r>
          </a:p>
        </p:txBody>
      </p:sp>
      <p:sp>
        <p:nvSpPr>
          <p:cNvPr id="47106" name="Content Placeholder 2"/>
          <p:cNvSpPr>
            <a:spLocks noGrp="1"/>
          </p:cNvSpPr>
          <p:nvPr>
            <p:ph idx="1"/>
          </p:nvPr>
        </p:nvSpPr>
        <p:spPr/>
        <p:txBody>
          <a:bodyPr/>
          <a:lstStyle/>
          <a:p>
            <a:r>
              <a:rPr lang="en-US" dirty="0">
                <a:latin typeface="Calibri" charset="0"/>
              </a:rPr>
              <a:t>Number of agency personnel per acre is one of the major contributors to these losses.</a:t>
            </a:r>
          </a:p>
          <a:p>
            <a:r>
              <a:rPr lang="en-US" dirty="0">
                <a:latin typeface="Calibri" charset="0"/>
              </a:rPr>
              <a:t>The States average 36 employees per million acres.</a:t>
            </a:r>
          </a:p>
          <a:p>
            <a:r>
              <a:rPr lang="en-US" dirty="0">
                <a:latin typeface="Calibri" charset="0"/>
              </a:rPr>
              <a:t>The BLM averages 45 employees per million acres.</a:t>
            </a:r>
          </a:p>
          <a:p>
            <a:r>
              <a:rPr lang="en-US" dirty="0">
                <a:latin typeface="Calibri" charset="0"/>
              </a:rPr>
              <a:t>The USFS averages 210 employees per million acres.</a:t>
            </a:r>
          </a:p>
        </p:txBody>
      </p:sp>
    </p:spTree>
    <p:extLst>
      <p:ext uri="{BB962C8B-B14F-4D97-AF65-F5344CB8AC3E}">
        <p14:creationId xmlns:p14="http://schemas.microsoft.com/office/powerpoint/2010/main" val="2553547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Calibri" charset="0"/>
              </a:rPr>
              <a:t>Some other economic factors</a:t>
            </a:r>
          </a:p>
        </p:txBody>
      </p:sp>
      <p:sp>
        <p:nvSpPr>
          <p:cNvPr id="48130" name="Content Placeholder 2"/>
          <p:cNvSpPr>
            <a:spLocks noGrp="1"/>
          </p:cNvSpPr>
          <p:nvPr>
            <p:ph idx="1"/>
          </p:nvPr>
        </p:nvSpPr>
        <p:spPr/>
        <p:txBody>
          <a:bodyPr>
            <a:normAutofit lnSpcReduction="10000"/>
          </a:bodyPr>
          <a:lstStyle/>
          <a:p>
            <a:r>
              <a:rPr lang="en-US">
                <a:latin typeface="Calibri" charset="0"/>
              </a:rPr>
              <a:t>States earn average annual revenues from land management of about $425,000 per full-time employee.</a:t>
            </a:r>
          </a:p>
          <a:p>
            <a:endParaRPr lang="en-US">
              <a:latin typeface="Calibri" charset="0"/>
            </a:endParaRPr>
          </a:p>
          <a:p>
            <a:r>
              <a:rPr lang="en-US">
                <a:latin typeface="Calibri" charset="0"/>
              </a:rPr>
              <a:t>The BLM earns close to $110,000 per full-time employee.</a:t>
            </a:r>
          </a:p>
          <a:p>
            <a:endParaRPr lang="en-US">
              <a:latin typeface="Calibri" charset="0"/>
            </a:endParaRPr>
          </a:p>
          <a:p>
            <a:r>
              <a:rPr lang="en-US">
                <a:latin typeface="Calibri" charset="0"/>
              </a:rPr>
              <a:t>The USFS earns less than $24,000- per full-time employee.</a:t>
            </a:r>
          </a:p>
        </p:txBody>
      </p:sp>
    </p:spTree>
    <p:extLst>
      <p:ext uri="{BB962C8B-B14F-4D97-AF65-F5344CB8AC3E}">
        <p14:creationId xmlns:p14="http://schemas.microsoft.com/office/powerpoint/2010/main" val="39558918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fontScale="90000"/>
          </a:bodyPr>
          <a:lstStyle/>
          <a:p>
            <a:pPr eaLnBrk="1" hangingPunct="1"/>
            <a:r>
              <a:rPr lang="en-US">
                <a:latin typeface="Calibri" charset="0"/>
              </a:rPr>
              <a:t>Positive economics facing dire impacts</a:t>
            </a:r>
          </a:p>
        </p:txBody>
      </p:sp>
      <p:sp>
        <p:nvSpPr>
          <p:cNvPr id="49154" name="Content Placeholder 2"/>
          <p:cNvSpPr>
            <a:spLocks noGrp="1"/>
          </p:cNvSpPr>
          <p:nvPr>
            <p:ph idx="1"/>
          </p:nvPr>
        </p:nvSpPr>
        <p:spPr/>
        <p:txBody>
          <a:bodyPr/>
          <a:lstStyle/>
          <a:p>
            <a:pPr eaLnBrk="1" hangingPunct="1"/>
            <a:r>
              <a:rPr lang="en-US" dirty="0">
                <a:latin typeface="Calibri" charset="0"/>
              </a:rPr>
              <a:t>If the land is not divested, a massive sector of our economy, one of the largest economies in the western states, is at risk of being lost.</a:t>
            </a:r>
          </a:p>
          <a:p>
            <a:pPr eaLnBrk="1" hangingPunct="1"/>
            <a:endParaRPr lang="en-US" dirty="0">
              <a:latin typeface="Calibri" charset="0"/>
            </a:endParaRPr>
          </a:p>
          <a:p>
            <a:pPr eaLnBrk="1" hangingPunct="1"/>
            <a:r>
              <a:rPr lang="en-US" dirty="0">
                <a:latin typeface="Calibri" charset="0"/>
              </a:rPr>
              <a:t>Although we possess 2010-2014 data for most of the U.S., we will focus on ID, MT, WA, OR and AZ as examples.</a:t>
            </a:r>
          </a:p>
        </p:txBody>
      </p:sp>
    </p:spTree>
    <p:extLst>
      <p:ext uri="{BB962C8B-B14F-4D97-AF65-F5344CB8AC3E}">
        <p14:creationId xmlns:p14="http://schemas.microsoft.com/office/powerpoint/2010/main" val="18287465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fontScale="90000"/>
          </a:bodyPr>
          <a:lstStyle/>
          <a:p>
            <a:r>
              <a:rPr lang="en-US">
                <a:latin typeface="Calibri" charset="0"/>
              </a:rPr>
              <a:t>Positive economics facing dire impacts</a:t>
            </a:r>
          </a:p>
        </p:txBody>
      </p:sp>
      <p:sp>
        <p:nvSpPr>
          <p:cNvPr id="50178" name="Content Placeholder 2"/>
          <p:cNvSpPr>
            <a:spLocks noGrp="1"/>
          </p:cNvSpPr>
          <p:nvPr>
            <p:ph idx="1"/>
          </p:nvPr>
        </p:nvSpPr>
        <p:spPr/>
        <p:txBody>
          <a:bodyPr>
            <a:normAutofit fontScale="85000" lnSpcReduction="10000"/>
          </a:bodyPr>
          <a:lstStyle/>
          <a:p>
            <a:r>
              <a:rPr lang="en-US" dirty="0">
                <a:latin typeface="Calibri" charset="0"/>
              </a:rPr>
              <a:t>Outdoor recreation is the third largest sector of spending in America.</a:t>
            </a:r>
          </a:p>
          <a:p>
            <a:r>
              <a:rPr lang="en-US" dirty="0">
                <a:latin typeface="Calibri" charset="0"/>
              </a:rPr>
              <a:t>Nationally it is in excess of $645 Billion.</a:t>
            </a:r>
          </a:p>
          <a:p>
            <a:r>
              <a:rPr lang="en-US" dirty="0">
                <a:latin typeface="Calibri" charset="0"/>
              </a:rPr>
              <a:t>In the western states, it is in excess of $256 Billion.</a:t>
            </a:r>
          </a:p>
          <a:p>
            <a:r>
              <a:rPr lang="en-US" dirty="0">
                <a:latin typeface="Calibri" charset="0"/>
              </a:rPr>
              <a:t>While most sectors of the economy have shrunk, this sector increased by 5% annually between 2005-2012 with a cumulative impact of $1.6 Trillion and 12 million jobs, while suffering from massive curtailment via policies derived from litigation and sue-and-settle tactics.  Divestiture of the land to the states could significantly increase this sector of the economy.</a:t>
            </a:r>
          </a:p>
          <a:p>
            <a:endParaRPr lang="en-US" dirty="0">
              <a:latin typeface="Calibri" charset="0"/>
            </a:endParaRPr>
          </a:p>
        </p:txBody>
      </p:sp>
    </p:spTree>
    <p:extLst>
      <p:ext uri="{BB962C8B-B14F-4D97-AF65-F5344CB8AC3E}">
        <p14:creationId xmlns:p14="http://schemas.microsoft.com/office/powerpoint/2010/main" val="32829977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charset="0"/>
              </a:rPr>
              <a:t>Positive economics facing dire impacts</a:t>
            </a:r>
            <a:endParaRPr lang="en-US" dirty="0"/>
          </a:p>
        </p:txBody>
      </p:sp>
      <p:sp>
        <p:nvSpPr>
          <p:cNvPr id="3" name="Content Placeholder 2"/>
          <p:cNvSpPr>
            <a:spLocks noGrp="1"/>
          </p:cNvSpPr>
          <p:nvPr>
            <p:ph idx="1"/>
          </p:nvPr>
        </p:nvSpPr>
        <p:spPr/>
        <p:txBody>
          <a:bodyPr/>
          <a:lstStyle/>
          <a:p>
            <a:r>
              <a:rPr lang="en-US" b="1" dirty="0"/>
              <a:t>On an Idaho scale:</a:t>
            </a:r>
          </a:p>
          <a:p>
            <a:endParaRPr lang="en-US" b="1" dirty="0"/>
          </a:p>
          <a:p>
            <a:r>
              <a:rPr lang="en-US" dirty="0"/>
              <a:t>$6.3 Billion in consumer spending</a:t>
            </a:r>
          </a:p>
          <a:p>
            <a:r>
              <a:rPr lang="en-US" dirty="0"/>
              <a:t>77,000 Direct Idaho Jobs (does not include indirect, implied, multiplier or ripple effects)</a:t>
            </a:r>
          </a:p>
          <a:p>
            <a:r>
              <a:rPr lang="en-US" dirty="0"/>
              <a:t>$1.8 Billion in wages and salaries</a:t>
            </a:r>
          </a:p>
          <a:p>
            <a:r>
              <a:rPr lang="en-US" dirty="0"/>
              <a:t>$461 million in state and local tax revenue</a:t>
            </a:r>
          </a:p>
          <a:p>
            <a:pPr marL="0" indent="0">
              <a:buNone/>
            </a:pPr>
            <a:endParaRPr lang="en-US" dirty="0"/>
          </a:p>
        </p:txBody>
      </p:sp>
    </p:spTree>
    <p:extLst>
      <p:ext uri="{BB962C8B-B14F-4D97-AF65-F5344CB8AC3E}">
        <p14:creationId xmlns:p14="http://schemas.microsoft.com/office/powerpoint/2010/main" val="24859145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charset="0"/>
              </a:rPr>
              <a:t>Positive economics facing dire impacts</a:t>
            </a:r>
            <a:endParaRPr lang="en-US" dirty="0"/>
          </a:p>
        </p:txBody>
      </p:sp>
      <p:sp>
        <p:nvSpPr>
          <p:cNvPr id="3" name="Content Placeholder 2"/>
          <p:cNvSpPr>
            <a:spLocks noGrp="1"/>
          </p:cNvSpPr>
          <p:nvPr>
            <p:ph idx="1"/>
          </p:nvPr>
        </p:nvSpPr>
        <p:spPr/>
        <p:txBody>
          <a:bodyPr/>
          <a:lstStyle/>
          <a:p>
            <a:r>
              <a:rPr lang="en-US" b="1" dirty="0"/>
              <a:t>On a Montana scale:</a:t>
            </a:r>
          </a:p>
          <a:p>
            <a:pPr marL="0" indent="0">
              <a:buNone/>
            </a:pPr>
            <a:endParaRPr lang="en-US" b="1" dirty="0"/>
          </a:p>
          <a:p>
            <a:r>
              <a:rPr lang="en-US" dirty="0"/>
              <a:t>$5.8 Billion in consumer spending</a:t>
            </a:r>
          </a:p>
          <a:p>
            <a:r>
              <a:rPr lang="en-US" dirty="0"/>
              <a:t>64,000 Direct Montana jobs (does not include indirect, implied, multiplier or ripple effects)</a:t>
            </a:r>
          </a:p>
          <a:p>
            <a:r>
              <a:rPr lang="en-US" dirty="0"/>
              <a:t>$1.5 Billion in wages and salaries</a:t>
            </a:r>
          </a:p>
          <a:p>
            <a:r>
              <a:rPr lang="en-US" dirty="0"/>
              <a:t>$403 Million in state and local tax revenue</a:t>
            </a:r>
          </a:p>
          <a:p>
            <a:endParaRPr lang="en-US" dirty="0"/>
          </a:p>
        </p:txBody>
      </p:sp>
    </p:spTree>
    <p:extLst>
      <p:ext uri="{BB962C8B-B14F-4D97-AF65-F5344CB8AC3E}">
        <p14:creationId xmlns:p14="http://schemas.microsoft.com/office/powerpoint/2010/main" val="2406527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charset="0"/>
              </a:rPr>
              <a:t>Positive economics facing dire impacts</a:t>
            </a:r>
            <a:endParaRPr lang="en-US" dirty="0"/>
          </a:p>
        </p:txBody>
      </p:sp>
      <p:sp>
        <p:nvSpPr>
          <p:cNvPr id="3" name="Content Placeholder 2"/>
          <p:cNvSpPr>
            <a:spLocks noGrp="1"/>
          </p:cNvSpPr>
          <p:nvPr>
            <p:ph idx="1"/>
          </p:nvPr>
        </p:nvSpPr>
        <p:spPr/>
        <p:txBody>
          <a:bodyPr/>
          <a:lstStyle/>
          <a:p>
            <a:r>
              <a:rPr lang="en-US" b="1" dirty="0"/>
              <a:t>On a Washington scale:</a:t>
            </a:r>
          </a:p>
          <a:p>
            <a:endParaRPr lang="en-US" b="1" dirty="0"/>
          </a:p>
          <a:p>
            <a:r>
              <a:rPr lang="en-US" dirty="0"/>
              <a:t>$22.5 Billion in consumer spending</a:t>
            </a:r>
          </a:p>
          <a:p>
            <a:r>
              <a:rPr lang="en-US" dirty="0"/>
              <a:t>227 Direct Washington jobs (does not include indirect, implied, multiplier or ripple effects)</a:t>
            </a:r>
          </a:p>
          <a:p>
            <a:r>
              <a:rPr lang="en-US" dirty="0"/>
              <a:t>$7.1 Billion in wages and salaries</a:t>
            </a:r>
          </a:p>
          <a:p>
            <a:r>
              <a:rPr lang="en-US" dirty="0"/>
              <a:t>$1.6 Billion in state and local tax revenue</a:t>
            </a:r>
          </a:p>
        </p:txBody>
      </p:sp>
    </p:spTree>
    <p:extLst>
      <p:ext uri="{BB962C8B-B14F-4D97-AF65-F5344CB8AC3E}">
        <p14:creationId xmlns:p14="http://schemas.microsoft.com/office/powerpoint/2010/main" val="148485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Nixon E.O. 11644</a:t>
            </a:r>
          </a:p>
        </p:txBody>
      </p:sp>
      <p:sp>
        <p:nvSpPr>
          <p:cNvPr id="3" name="Content Placeholder 2"/>
          <p:cNvSpPr>
            <a:spLocks noGrp="1"/>
          </p:cNvSpPr>
          <p:nvPr>
            <p:ph idx="1"/>
          </p:nvPr>
        </p:nvSpPr>
        <p:spPr/>
        <p:txBody>
          <a:bodyPr/>
          <a:lstStyle/>
          <a:p>
            <a:pPr marL="0" indent="0">
              <a:buNone/>
            </a:pPr>
            <a:r>
              <a:rPr lang="en-US" b="1" dirty="0"/>
              <a:t>Executive Order 11644--Use of off-road vehicles on the public lands</a:t>
            </a:r>
            <a:endParaRPr lang="en-US" dirty="0"/>
          </a:p>
          <a:p>
            <a:pPr marL="0" indent="0">
              <a:buNone/>
            </a:pPr>
            <a:r>
              <a:rPr lang="en-US" dirty="0"/>
              <a:t>The provisions of Executive Order 11644 of Feb. 8, 1972, appear at 37 FR 2877, 3 CFR, 1971-1975 Comp., p. 666, unless otherwise noted.</a:t>
            </a:r>
          </a:p>
        </p:txBody>
      </p:sp>
    </p:spTree>
    <p:extLst>
      <p:ext uri="{BB962C8B-B14F-4D97-AF65-F5344CB8AC3E}">
        <p14:creationId xmlns:p14="http://schemas.microsoft.com/office/powerpoint/2010/main" val="25474273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charset="0"/>
              </a:rPr>
              <a:t>Positive economics facing dire impacts</a:t>
            </a:r>
            <a:endParaRPr lang="en-US" dirty="0"/>
          </a:p>
        </p:txBody>
      </p:sp>
      <p:sp>
        <p:nvSpPr>
          <p:cNvPr id="3" name="Content Placeholder 2"/>
          <p:cNvSpPr>
            <a:spLocks noGrp="1"/>
          </p:cNvSpPr>
          <p:nvPr>
            <p:ph idx="1"/>
          </p:nvPr>
        </p:nvSpPr>
        <p:spPr/>
        <p:txBody>
          <a:bodyPr/>
          <a:lstStyle/>
          <a:p>
            <a:r>
              <a:rPr lang="en-US" b="1" dirty="0"/>
              <a:t>On an Oregon Scale</a:t>
            </a:r>
          </a:p>
          <a:p>
            <a:endParaRPr lang="en-US" b="1" dirty="0"/>
          </a:p>
          <a:p>
            <a:r>
              <a:rPr lang="en-US" dirty="0"/>
              <a:t>$12.8 Billion in consumer spending</a:t>
            </a:r>
          </a:p>
          <a:p>
            <a:r>
              <a:rPr lang="en-US" dirty="0"/>
              <a:t>141,000 Direct Oregon Jobs (does not include indirect, implied, multiplier or ripple effects)</a:t>
            </a:r>
          </a:p>
          <a:p>
            <a:r>
              <a:rPr lang="en-US" dirty="0"/>
              <a:t>$4.0 Billion in wages and salaries</a:t>
            </a:r>
          </a:p>
          <a:p>
            <a:r>
              <a:rPr lang="en-US" dirty="0"/>
              <a:t>$955 Million in state and local tax revenue</a:t>
            </a:r>
          </a:p>
        </p:txBody>
      </p:sp>
    </p:spTree>
    <p:extLst>
      <p:ext uri="{BB962C8B-B14F-4D97-AF65-F5344CB8AC3E}">
        <p14:creationId xmlns:p14="http://schemas.microsoft.com/office/powerpoint/2010/main" val="40228661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Calibri" charset="0"/>
              </a:rPr>
              <a:t>Divestiture is a necessary role</a:t>
            </a:r>
          </a:p>
        </p:txBody>
      </p:sp>
      <p:sp>
        <p:nvSpPr>
          <p:cNvPr id="53250" name="Content Placeholder 2"/>
          <p:cNvSpPr>
            <a:spLocks noGrp="1"/>
          </p:cNvSpPr>
          <p:nvPr>
            <p:ph idx="1"/>
          </p:nvPr>
        </p:nvSpPr>
        <p:spPr/>
        <p:txBody>
          <a:bodyPr/>
          <a:lstStyle/>
          <a:p>
            <a:pPr marL="0" indent="0" algn="ctr">
              <a:buFont typeface="Arial" charset="0"/>
              <a:buNone/>
            </a:pPr>
            <a:r>
              <a:rPr lang="en-US" sz="3600">
                <a:latin typeface="Calibri" charset="0"/>
              </a:rPr>
              <a:t>The States and their political subdivisions, the counties, have the authority and duty under the 10</a:t>
            </a:r>
            <a:r>
              <a:rPr lang="en-US" sz="3600" baseline="30000">
                <a:latin typeface="Calibri" charset="0"/>
              </a:rPr>
              <a:t>th</a:t>
            </a:r>
            <a:r>
              <a:rPr lang="en-US" sz="3600">
                <a:latin typeface="Calibri" charset="0"/>
              </a:rPr>
              <a:t> Amendment of the U.S. Constitution to protect the Health, Safety, Welfare and Morals of the citizenry.</a:t>
            </a:r>
          </a:p>
        </p:txBody>
      </p:sp>
    </p:spTree>
    <p:extLst>
      <p:ext uri="{BB962C8B-B14F-4D97-AF65-F5344CB8AC3E}">
        <p14:creationId xmlns:p14="http://schemas.microsoft.com/office/powerpoint/2010/main" val="3140956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Transfer of Public Lands</a:t>
            </a:r>
            <a:br>
              <a:rPr lang="en-US" dirty="0"/>
            </a:br>
            <a:r>
              <a:rPr lang="en-US" dirty="0"/>
              <a:t>American </a:t>
            </a:r>
            <a:r>
              <a:rPr lang="en-US"/>
              <a:t>Lands Council</a:t>
            </a:r>
            <a:endParaRPr lang="en-US" dirty="0"/>
          </a:p>
        </p:txBody>
      </p:sp>
      <p:pic>
        <p:nvPicPr>
          <p:cNvPr id="4" name="Content Placeholder 3" descr="federal_land_map_large2-1920x1000.jpg"/>
          <p:cNvPicPr>
            <a:picLocks noGrp="1" noChangeAspect="1"/>
          </p:cNvPicPr>
          <p:nvPr>
            <p:ph idx="1"/>
          </p:nvPr>
        </p:nvPicPr>
        <p:blipFill>
          <a:blip r:embed="rId2">
            <a:extLst>
              <a:ext uri="{28A0092B-C50C-407E-A947-70E740481C1C}">
                <a14:useLocalDpi xmlns:a14="http://schemas.microsoft.com/office/drawing/2010/main" val="0"/>
              </a:ext>
            </a:extLst>
          </a:blip>
          <a:srcRect l="2648" r="2648"/>
          <a:stretch>
            <a:fillRect/>
          </a:stretch>
        </p:blipFill>
        <p:spPr/>
      </p:pic>
    </p:spTree>
    <p:extLst>
      <p:ext uri="{BB962C8B-B14F-4D97-AF65-F5344CB8AC3E}">
        <p14:creationId xmlns:p14="http://schemas.microsoft.com/office/powerpoint/2010/main" val="1906563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Break Time</a:t>
            </a:r>
          </a:p>
        </p:txBody>
      </p:sp>
      <p:pic>
        <p:nvPicPr>
          <p:cNvPr id="4" name="Content Placeholder 3" descr="P1070520.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13573519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Data</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4000" dirty="0"/>
              <a:t>Some sources and techniques for harnessing data, information and upcoming policies, along with disposition of open planning efforts and changes</a:t>
            </a:r>
            <a:r>
              <a:rPr lang="en-US" dirty="0"/>
              <a:t>.</a:t>
            </a:r>
          </a:p>
        </p:txBody>
      </p:sp>
    </p:spTree>
    <p:extLst>
      <p:ext uri="{BB962C8B-B14F-4D97-AF65-F5344CB8AC3E}">
        <p14:creationId xmlns:p14="http://schemas.microsoft.com/office/powerpoint/2010/main" val="30176729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of Information Act – FOIA</a:t>
            </a:r>
          </a:p>
        </p:txBody>
      </p:sp>
      <p:sp>
        <p:nvSpPr>
          <p:cNvPr id="3" name="Content Placeholder 2"/>
          <p:cNvSpPr>
            <a:spLocks noGrp="1"/>
          </p:cNvSpPr>
          <p:nvPr>
            <p:ph idx="1"/>
          </p:nvPr>
        </p:nvSpPr>
        <p:spPr/>
        <p:txBody>
          <a:bodyPr/>
          <a:lstStyle/>
          <a:p>
            <a:r>
              <a:rPr lang="en-US" dirty="0">
                <a:hlinkClick r:id="rId2"/>
              </a:rPr>
              <a:t>TITLE 5</a:t>
            </a:r>
            <a:r>
              <a:rPr lang="en-US" dirty="0"/>
              <a:t> &gt; </a:t>
            </a:r>
            <a:r>
              <a:rPr lang="en-US" dirty="0">
                <a:hlinkClick r:id="rId3"/>
              </a:rPr>
              <a:t>PART I</a:t>
            </a:r>
            <a:r>
              <a:rPr lang="en-US" dirty="0"/>
              <a:t> &gt; </a:t>
            </a:r>
            <a:r>
              <a:rPr lang="en-US" dirty="0">
                <a:hlinkClick r:id="rId4"/>
              </a:rPr>
              <a:t>CHAPTER 5</a:t>
            </a:r>
            <a:r>
              <a:rPr lang="en-US" dirty="0"/>
              <a:t> &gt; </a:t>
            </a:r>
            <a:r>
              <a:rPr lang="en-US" dirty="0">
                <a:hlinkClick r:id="rId5"/>
              </a:rPr>
              <a:t>SUBCHAPTER II</a:t>
            </a:r>
            <a:r>
              <a:rPr lang="en-US" dirty="0"/>
              <a:t> &gt; § 552. </a:t>
            </a:r>
          </a:p>
          <a:p>
            <a:endParaRPr lang="en-US" dirty="0"/>
          </a:p>
          <a:p>
            <a:r>
              <a:rPr lang="en-US" dirty="0"/>
              <a:t>Public information; agency rules, opinions, orders, records, and proceedings</a:t>
            </a:r>
          </a:p>
          <a:p>
            <a:pPr marL="0" indent="0">
              <a:buNone/>
            </a:pPr>
            <a:endParaRPr lang="en-US" dirty="0"/>
          </a:p>
        </p:txBody>
      </p:sp>
    </p:spTree>
    <p:extLst>
      <p:ext uri="{BB962C8B-B14F-4D97-AF65-F5344CB8AC3E}">
        <p14:creationId xmlns:p14="http://schemas.microsoft.com/office/powerpoint/2010/main" val="8297827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Freedom of Information Act – FOIA</a:t>
            </a:r>
            <a:br>
              <a:rPr lang="en-US" dirty="0"/>
            </a:br>
            <a:r>
              <a:rPr lang="en-US" sz="2700" dirty="0"/>
              <a:t>(The following is from the U.S. DOJ on filing a FOIA-page 1 of 3)</a:t>
            </a:r>
          </a:p>
        </p:txBody>
      </p:sp>
      <p:pic>
        <p:nvPicPr>
          <p:cNvPr id="5" name="Content Placeholder 3" descr="Screen Shot 2013-10-25 at 2.18.34 PM.png"/>
          <p:cNvPicPr>
            <a:picLocks noGrp="1" noChangeAspect="1"/>
          </p:cNvPicPr>
          <p:nvPr>
            <p:ph idx="1"/>
          </p:nvPr>
        </p:nvPicPr>
        <p:blipFill>
          <a:blip r:embed="rId2">
            <a:extLst>
              <a:ext uri="{28A0092B-C50C-407E-A947-70E740481C1C}">
                <a14:useLocalDpi xmlns:a14="http://schemas.microsoft.com/office/drawing/2010/main" val="0"/>
              </a:ext>
            </a:extLst>
          </a:blip>
          <a:srcRect l="-33911" r="-33911"/>
          <a:stretch>
            <a:fillRect/>
          </a:stretch>
        </p:blipFill>
        <p:spPr/>
      </p:pic>
    </p:spTree>
    <p:extLst>
      <p:ext uri="{BB962C8B-B14F-4D97-AF65-F5344CB8AC3E}">
        <p14:creationId xmlns:p14="http://schemas.microsoft.com/office/powerpoint/2010/main" val="38844526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Freedom of Information Act – FOIA</a:t>
            </a:r>
            <a:br>
              <a:rPr lang="en-US" dirty="0"/>
            </a:br>
            <a:r>
              <a:rPr lang="en-US" sz="2700" dirty="0"/>
              <a:t>(The following is from the U.S. DOJ on filing a FOIA-page 2 of 3)</a:t>
            </a:r>
          </a:p>
        </p:txBody>
      </p:sp>
      <p:pic>
        <p:nvPicPr>
          <p:cNvPr id="4" name="Content Placeholder 3" descr="Screen Shot 2013-10-25 at 2.21.19 PM.png"/>
          <p:cNvPicPr>
            <a:picLocks noGrp="1" noChangeAspect="1"/>
          </p:cNvPicPr>
          <p:nvPr>
            <p:ph idx="1"/>
          </p:nvPr>
        </p:nvPicPr>
        <p:blipFill>
          <a:blip r:embed="rId2">
            <a:extLst>
              <a:ext uri="{28A0092B-C50C-407E-A947-70E740481C1C}">
                <a14:useLocalDpi xmlns:a14="http://schemas.microsoft.com/office/drawing/2010/main" val="0"/>
              </a:ext>
            </a:extLst>
          </a:blip>
          <a:srcRect l="-43792" r="-43792"/>
          <a:stretch>
            <a:fillRect/>
          </a:stretch>
        </p:blipFill>
        <p:spPr/>
      </p:pic>
    </p:spTree>
    <p:extLst>
      <p:ext uri="{BB962C8B-B14F-4D97-AF65-F5344CB8AC3E}">
        <p14:creationId xmlns:p14="http://schemas.microsoft.com/office/powerpoint/2010/main" val="3530359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Freedom of Information Act – FOIA</a:t>
            </a:r>
            <a:br>
              <a:rPr lang="en-US" dirty="0"/>
            </a:br>
            <a:r>
              <a:rPr lang="en-US" sz="2700" dirty="0"/>
              <a:t>(The following is from the U.S. DOJ on filing a FOIA-page 3 of 3)</a:t>
            </a:r>
          </a:p>
        </p:txBody>
      </p:sp>
      <p:pic>
        <p:nvPicPr>
          <p:cNvPr id="4" name="Content Placeholder 3" descr="Screen Shot 2013-10-25 at 2.22.37 PM.png"/>
          <p:cNvPicPr>
            <a:picLocks noGrp="1" noChangeAspect="1"/>
          </p:cNvPicPr>
          <p:nvPr>
            <p:ph idx="1"/>
          </p:nvPr>
        </p:nvPicPr>
        <p:blipFill>
          <a:blip r:embed="rId2">
            <a:extLst>
              <a:ext uri="{28A0092B-C50C-407E-A947-70E740481C1C}">
                <a14:useLocalDpi xmlns:a14="http://schemas.microsoft.com/office/drawing/2010/main" val="0"/>
              </a:ext>
            </a:extLst>
          </a:blip>
          <a:srcRect l="-11583" r="-11583"/>
          <a:stretch>
            <a:fillRect/>
          </a:stretch>
        </p:blipFill>
        <p:spPr/>
      </p:pic>
    </p:spTree>
    <p:extLst>
      <p:ext uri="{BB962C8B-B14F-4D97-AF65-F5344CB8AC3E}">
        <p14:creationId xmlns:p14="http://schemas.microsoft.com/office/powerpoint/2010/main" val="3624645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Register</a:t>
            </a:r>
          </a:p>
        </p:txBody>
      </p:sp>
      <p:pic>
        <p:nvPicPr>
          <p:cNvPr id="4" name="Content Placeholder 3" descr="Screen Shot 2014-09-26 at 10.33.24 AM.png"/>
          <p:cNvPicPr>
            <a:picLocks noGrp="1" noChangeAspect="1"/>
          </p:cNvPicPr>
          <p:nvPr>
            <p:ph idx="1"/>
          </p:nvPr>
        </p:nvPicPr>
        <p:blipFill>
          <a:blip r:embed="rId2">
            <a:extLst>
              <a:ext uri="{28A0092B-C50C-407E-A947-70E740481C1C}">
                <a14:useLocalDpi xmlns:a14="http://schemas.microsoft.com/office/drawing/2010/main" val="0"/>
              </a:ext>
            </a:extLst>
          </a:blip>
          <a:srcRect l="-24858" r="-24858"/>
          <a:stretch>
            <a:fillRect/>
          </a:stretch>
        </p:blipFill>
        <p:spPr/>
      </p:pic>
    </p:spTree>
    <p:extLst>
      <p:ext uri="{BB962C8B-B14F-4D97-AF65-F5344CB8AC3E}">
        <p14:creationId xmlns:p14="http://schemas.microsoft.com/office/powerpoint/2010/main" val="2816098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 World Heritage and Biosphere Program in the United States</a:t>
            </a:r>
          </a:p>
        </p:txBody>
      </p:sp>
      <p:pic>
        <p:nvPicPr>
          <p:cNvPr id="4" name="Content Placeholder 3" descr="4-UN_bio_map copy.jpg"/>
          <p:cNvPicPr>
            <a:picLocks noGrp="1" noChangeAspect="1"/>
          </p:cNvPicPr>
          <p:nvPr>
            <p:ph idx="1"/>
          </p:nvPr>
        </p:nvPicPr>
        <p:blipFill>
          <a:blip r:embed="rId2">
            <a:extLst>
              <a:ext uri="{28A0092B-C50C-407E-A947-70E740481C1C}">
                <a14:useLocalDpi xmlns:a14="http://schemas.microsoft.com/office/drawing/2010/main" val="0"/>
              </a:ext>
            </a:extLst>
          </a:blip>
          <a:srcRect l="-27150" r="-27150"/>
          <a:stretch>
            <a:fillRect/>
          </a:stretch>
        </p:blipFill>
        <p:spPr/>
      </p:pic>
    </p:spTree>
    <p:extLst>
      <p:ext uri="{BB962C8B-B14F-4D97-AF65-F5344CB8AC3E}">
        <p14:creationId xmlns:p14="http://schemas.microsoft.com/office/powerpoint/2010/main" val="20265865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Register</a:t>
            </a:r>
          </a:p>
        </p:txBody>
      </p:sp>
      <p:pic>
        <p:nvPicPr>
          <p:cNvPr id="4" name="Content Placeholder 3" descr="Screen Shot 2014-09-26 at 10.34.52 AM.png"/>
          <p:cNvPicPr>
            <a:picLocks noGrp="1" noChangeAspect="1"/>
          </p:cNvPicPr>
          <p:nvPr>
            <p:ph idx="1"/>
          </p:nvPr>
        </p:nvPicPr>
        <p:blipFill>
          <a:blip r:embed="rId2">
            <a:extLst>
              <a:ext uri="{28A0092B-C50C-407E-A947-70E740481C1C}">
                <a14:useLocalDpi xmlns:a14="http://schemas.microsoft.com/office/drawing/2010/main" val="0"/>
              </a:ext>
            </a:extLst>
          </a:blip>
          <a:srcRect l="-61212" r="-61212"/>
          <a:stretch>
            <a:fillRect/>
          </a:stretch>
        </p:blipFill>
        <p:spPr/>
      </p:pic>
    </p:spTree>
    <p:extLst>
      <p:ext uri="{BB962C8B-B14F-4D97-AF65-F5344CB8AC3E}">
        <p14:creationId xmlns:p14="http://schemas.microsoft.com/office/powerpoint/2010/main" val="11900306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Register</a:t>
            </a:r>
          </a:p>
        </p:txBody>
      </p:sp>
      <p:pic>
        <p:nvPicPr>
          <p:cNvPr id="4" name="Content Placeholder 3" descr="Screen Shot 2014-09-26 at 10.35.05 AM.png"/>
          <p:cNvPicPr>
            <a:picLocks noGrp="1" noChangeAspect="1"/>
          </p:cNvPicPr>
          <p:nvPr>
            <p:ph idx="1"/>
          </p:nvPr>
        </p:nvPicPr>
        <p:blipFill>
          <a:blip r:embed="rId2">
            <a:extLst>
              <a:ext uri="{28A0092B-C50C-407E-A947-70E740481C1C}">
                <a14:useLocalDpi xmlns:a14="http://schemas.microsoft.com/office/drawing/2010/main" val="0"/>
              </a:ext>
            </a:extLst>
          </a:blip>
          <a:srcRect l="-57721" r="-57721"/>
          <a:stretch>
            <a:fillRect/>
          </a:stretch>
        </p:blipFill>
        <p:spPr/>
      </p:pic>
    </p:spTree>
    <p:extLst>
      <p:ext uri="{BB962C8B-B14F-4D97-AF65-F5344CB8AC3E}">
        <p14:creationId xmlns:p14="http://schemas.microsoft.com/office/powerpoint/2010/main" val="19324944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Register Site</a:t>
            </a:r>
            <a:br>
              <a:rPr lang="en-US" dirty="0"/>
            </a:br>
            <a:r>
              <a:rPr lang="en-US" sz="2200" dirty="0"/>
              <a:t>http://</a:t>
            </a:r>
            <a:r>
              <a:rPr lang="en-US" sz="2200" dirty="0" err="1"/>
              <a:t>www.gpo.gov</a:t>
            </a:r>
            <a:r>
              <a:rPr lang="en-US" sz="2200" dirty="0"/>
              <a:t>/</a:t>
            </a:r>
            <a:r>
              <a:rPr lang="en-US" sz="2200" dirty="0" err="1"/>
              <a:t>fdsys</a:t>
            </a:r>
            <a:r>
              <a:rPr lang="en-US" sz="2200" dirty="0"/>
              <a:t>/browse/</a:t>
            </a:r>
            <a:r>
              <a:rPr lang="en-US" sz="2200" dirty="0" err="1"/>
              <a:t>collection.action?collectionCode</a:t>
            </a:r>
            <a:r>
              <a:rPr lang="en-US" sz="2200" dirty="0"/>
              <a:t>=FR</a:t>
            </a:r>
          </a:p>
        </p:txBody>
      </p:sp>
      <p:pic>
        <p:nvPicPr>
          <p:cNvPr id="4" name="Content Placeholder 3" descr="Screen Shot 2014-11-02 at 5.27.11 PM.png"/>
          <p:cNvPicPr>
            <a:picLocks noGrp="1" noChangeAspect="1"/>
          </p:cNvPicPr>
          <p:nvPr>
            <p:ph idx="1"/>
          </p:nvPr>
        </p:nvPicPr>
        <p:blipFill>
          <a:blip r:embed="rId2">
            <a:extLst>
              <a:ext uri="{28A0092B-C50C-407E-A947-70E740481C1C}">
                <a14:useLocalDpi xmlns:a14="http://schemas.microsoft.com/office/drawing/2010/main" val="0"/>
              </a:ext>
            </a:extLst>
          </a:blip>
          <a:srcRect l="-7415" r="-7415"/>
          <a:stretch>
            <a:fillRect/>
          </a:stretch>
        </p:blipFill>
        <p:spPr/>
      </p:pic>
    </p:spTree>
    <p:extLst>
      <p:ext uri="{BB962C8B-B14F-4D97-AF65-F5344CB8AC3E}">
        <p14:creationId xmlns:p14="http://schemas.microsoft.com/office/powerpoint/2010/main" val="34888572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6000" dirty="0"/>
          </a:p>
          <a:p>
            <a:pPr marL="0" indent="0" algn="ctr">
              <a:buNone/>
            </a:pPr>
            <a:r>
              <a:rPr lang="en-US" sz="5400" dirty="0"/>
              <a:t>Areas of Jurisdiction and Delegation of Authority</a:t>
            </a:r>
          </a:p>
        </p:txBody>
      </p:sp>
    </p:spTree>
    <p:extLst>
      <p:ext uri="{BB962C8B-B14F-4D97-AF65-F5344CB8AC3E}">
        <p14:creationId xmlns:p14="http://schemas.microsoft.com/office/powerpoint/2010/main" val="15940533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normAutofit/>
          </a:bodyPr>
          <a:lstStyle/>
          <a:p>
            <a:r>
              <a:rPr lang="en-US" sz="3200" dirty="0">
                <a:latin typeface="Calibri" charset="0"/>
              </a:rPr>
              <a:t>US Attorneys – USAM – Title 9 – Sec. 665</a:t>
            </a:r>
            <a:br>
              <a:rPr lang="en-US" sz="3200" dirty="0">
                <a:latin typeface="Calibri" charset="0"/>
              </a:rPr>
            </a:br>
            <a:r>
              <a:rPr lang="en-US" sz="3200" dirty="0">
                <a:latin typeface="Calibri" charset="0"/>
              </a:rPr>
              <a:t>“</a:t>
            </a:r>
            <a:r>
              <a:rPr lang="en-US" altLang="ja-JP" sz="3200" b="1" dirty="0">
                <a:latin typeface="Calibri" charset="0"/>
              </a:rPr>
              <a:t>Determining Federal Jurisdiction</a:t>
            </a:r>
            <a:r>
              <a:rPr lang="en-US" sz="3200" b="1" dirty="0">
                <a:latin typeface="Calibri" charset="0"/>
              </a:rPr>
              <a:t>”</a:t>
            </a:r>
            <a:endParaRPr lang="en-US" altLang="ja-JP" sz="3200" b="1" dirty="0">
              <a:latin typeface="Calibri" charset="0"/>
            </a:endParaRPr>
          </a:p>
        </p:txBody>
      </p:sp>
      <p:sp>
        <p:nvSpPr>
          <p:cNvPr id="63490" name="Content Placeholder 2"/>
          <p:cNvSpPr>
            <a:spLocks noGrp="1"/>
          </p:cNvSpPr>
          <p:nvPr>
            <p:ph idx="1"/>
          </p:nvPr>
        </p:nvSpPr>
        <p:spPr/>
        <p:txBody>
          <a:bodyPr/>
          <a:lstStyle/>
          <a:p>
            <a:pPr marL="0" indent="0">
              <a:buNone/>
            </a:pPr>
            <a:endParaRPr lang="en-US" sz="4000" b="1" dirty="0">
              <a:latin typeface="Calibri" charset="0"/>
            </a:endParaRPr>
          </a:p>
          <a:p>
            <a:pPr marL="0" indent="0">
              <a:buNone/>
            </a:pPr>
            <a:endParaRPr lang="en-US" b="1" dirty="0">
              <a:latin typeface="Calibri" charset="0"/>
            </a:endParaRPr>
          </a:p>
          <a:p>
            <a:r>
              <a:rPr lang="en-US" dirty="0">
                <a:latin typeface="Calibri" charset="0"/>
              </a:rPr>
              <a:t>“The United States has jurisdiction only if the land or building is within the special territorial jurisdiction of the United States.”</a:t>
            </a:r>
          </a:p>
        </p:txBody>
      </p:sp>
    </p:spTree>
    <p:extLst>
      <p:ext uri="{BB962C8B-B14F-4D97-AF65-F5344CB8AC3E}">
        <p14:creationId xmlns:p14="http://schemas.microsoft.com/office/powerpoint/2010/main" val="20745592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normAutofit/>
          </a:bodyPr>
          <a:lstStyle/>
          <a:p>
            <a:r>
              <a:rPr lang="en-US" sz="3200" dirty="0">
                <a:latin typeface="Calibri" charset="0"/>
              </a:rPr>
              <a:t>US Attorneys – USAM – Title 9 – Sec. 665</a:t>
            </a:r>
            <a:br>
              <a:rPr lang="en-US" sz="3200" dirty="0">
                <a:latin typeface="Calibri" charset="0"/>
              </a:rPr>
            </a:br>
            <a:r>
              <a:rPr lang="en-US" sz="3200" dirty="0">
                <a:latin typeface="Calibri" charset="0"/>
              </a:rPr>
              <a:t>“</a:t>
            </a:r>
            <a:r>
              <a:rPr lang="en-US" altLang="ja-JP" sz="3200" b="1" dirty="0">
                <a:latin typeface="Calibri" charset="0"/>
              </a:rPr>
              <a:t>Determining Federal Jurisdiction</a:t>
            </a:r>
            <a:r>
              <a:rPr lang="en-US" sz="3200" b="1" dirty="0">
                <a:latin typeface="Calibri" charset="0"/>
              </a:rPr>
              <a:t>”</a:t>
            </a:r>
            <a:endParaRPr lang="en-US" altLang="ja-JP" sz="3200" b="1" dirty="0">
              <a:latin typeface="Calibri" charset="0"/>
            </a:endParaRPr>
          </a:p>
        </p:txBody>
      </p:sp>
      <p:sp>
        <p:nvSpPr>
          <p:cNvPr id="64514" name="Content Placeholder 2"/>
          <p:cNvSpPr>
            <a:spLocks noGrp="1"/>
          </p:cNvSpPr>
          <p:nvPr>
            <p:ph idx="1"/>
          </p:nvPr>
        </p:nvSpPr>
        <p:spPr/>
        <p:txBody>
          <a:bodyPr/>
          <a:lstStyle/>
          <a:p>
            <a:endParaRPr lang="en-US" sz="3600" dirty="0">
              <a:latin typeface="Calibri" charset="0"/>
            </a:endParaRPr>
          </a:p>
          <a:p>
            <a:r>
              <a:rPr lang="en-US" dirty="0">
                <a:latin typeface="Calibri" charset="0"/>
              </a:rPr>
              <a:t>“If the land is other than a military base, the regional counsel's office of the General Services Administration usually has the complete roster of all Federal lands and buildings in its region and can frequently provide a definitive answer to jurisdiction.”</a:t>
            </a:r>
          </a:p>
          <a:p>
            <a:endParaRPr lang="en-US" dirty="0">
              <a:latin typeface="Calibri" charset="0"/>
            </a:endParaRPr>
          </a:p>
        </p:txBody>
      </p:sp>
    </p:spTree>
    <p:extLst>
      <p:ext uri="{BB962C8B-B14F-4D97-AF65-F5344CB8AC3E}">
        <p14:creationId xmlns:p14="http://schemas.microsoft.com/office/powerpoint/2010/main" val="42692604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normAutofit/>
          </a:bodyPr>
          <a:lstStyle/>
          <a:p>
            <a:r>
              <a:rPr lang="en-US" sz="3200" dirty="0">
                <a:latin typeface="Calibri" charset="0"/>
              </a:rPr>
              <a:t>US Attorneys – USAM – Title 9 – Sec. 665</a:t>
            </a:r>
            <a:br>
              <a:rPr lang="en-US" sz="3200" dirty="0">
                <a:latin typeface="Calibri" charset="0"/>
              </a:rPr>
            </a:br>
            <a:r>
              <a:rPr lang="en-US" sz="3200" dirty="0">
                <a:latin typeface="Calibri" charset="0"/>
              </a:rPr>
              <a:t>“</a:t>
            </a:r>
            <a:r>
              <a:rPr lang="en-US" altLang="ja-JP" sz="3200" b="1" dirty="0">
                <a:latin typeface="Calibri" charset="0"/>
              </a:rPr>
              <a:t>Determining Federal Jurisdiction</a:t>
            </a:r>
            <a:r>
              <a:rPr lang="en-US" sz="3200" b="1" dirty="0">
                <a:latin typeface="Calibri" charset="0"/>
              </a:rPr>
              <a:t>”</a:t>
            </a:r>
            <a:endParaRPr lang="en-US" sz="3200" dirty="0">
              <a:latin typeface="Calibri" charset="0"/>
            </a:endParaRPr>
          </a:p>
        </p:txBody>
      </p:sp>
      <p:sp>
        <p:nvSpPr>
          <p:cNvPr id="65538" name="Content Placeholder 2"/>
          <p:cNvSpPr>
            <a:spLocks noGrp="1"/>
          </p:cNvSpPr>
          <p:nvPr>
            <p:ph idx="1"/>
          </p:nvPr>
        </p:nvSpPr>
        <p:spPr/>
        <p:txBody>
          <a:bodyPr/>
          <a:lstStyle/>
          <a:p>
            <a:endParaRPr lang="en-US" dirty="0">
              <a:latin typeface="Calibri" charset="0"/>
            </a:endParaRPr>
          </a:p>
          <a:p>
            <a:pPr marL="0" indent="0">
              <a:buNone/>
            </a:pPr>
            <a:endParaRPr lang="en-US" sz="2000" dirty="0">
              <a:latin typeface="Calibri" charset="0"/>
            </a:endParaRPr>
          </a:p>
          <a:p>
            <a:r>
              <a:rPr lang="en-US" dirty="0">
                <a:latin typeface="Calibri" charset="0"/>
              </a:rPr>
              <a:t>“Each United States Attorney would be well advised to request from each agency within the district a report on the jurisdictional status claimed for each of its facilities and assurance that documentation is available.”</a:t>
            </a:r>
          </a:p>
        </p:txBody>
      </p:sp>
    </p:spTree>
    <p:extLst>
      <p:ext uri="{BB962C8B-B14F-4D97-AF65-F5344CB8AC3E}">
        <p14:creationId xmlns:p14="http://schemas.microsoft.com/office/powerpoint/2010/main" val="11248262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normAutofit fontScale="90000"/>
          </a:bodyPr>
          <a:lstStyle/>
          <a:p>
            <a:r>
              <a:rPr lang="en-US" dirty="0">
                <a:latin typeface="Calibri" charset="0"/>
              </a:rPr>
              <a:t>General Services Administration (GSA)</a:t>
            </a:r>
          </a:p>
        </p:txBody>
      </p:sp>
      <p:pic>
        <p:nvPicPr>
          <p:cNvPr id="66562" name="Content Placeholder 3" descr="GSA Regions Map.png"/>
          <p:cNvPicPr>
            <a:picLocks noGrp="1" noChangeAspect="1"/>
          </p:cNvPicPr>
          <p:nvPr>
            <p:ph idx="1"/>
          </p:nvPr>
        </p:nvPicPr>
        <p:blipFill>
          <a:blip r:embed="rId2">
            <a:extLst>
              <a:ext uri="{28A0092B-C50C-407E-A947-70E740481C1C}">
                <a14:useLocalDpi xmlns:a14="http://schemas.microsoft.com/office/drawing/2010/main" val="0"/>
              </a:ext>
            </a:extLst>
          </a:blip>
          <a:srcRect l="1671" r="1671"/>
          <a:stretch>
            <a:fillRect/>
          </a:stretch>
        </p:blipFill>
        <p:spPr/>
      </p:pic>
    </p:spTree>
    <p:extLst>
      <p:ext uri="{BB962C8B-B14F-4D97-AF65-F5344CB8AC3E}">
        <p14:creationId xmlns:p14="http://schemas.microsoft.com/office/powerpoint/2010/main" val="28559539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normAutofit fontScale="90000"/>
          </a:bodyPr>
          <a:lstStyle/>
          <a:p>
            <a:r>
              <a:rPr lang="en-US" dirty="0">
                <a:latin typeface="Calibri" charset="0"/>
              </a:rPr>
              <a:t>General Services Administration (GSA)</a:t>
            </a:r>
          </a:p>
        </p:txBody>
      </p:sp>
      <p:sp>
        <p:nvSpPr>
          <p:cNvPr id="3" name="Content Placeholder 2"/>
          <p:cNvSpPr>
            <a:spLocks noGrp="1"/>
          </p:cNvSpPr>
          <p:nvPr>
            <p:ph idx="1"/>
          </p:nvPr>
        </p:nvSpPr>
        <p:spPr>
          <a:xfrm>
            <a:off x="457200" y="1600200"/>
            <a:ext cx="8229600" cy="4892675"/>
          </a:xfrm>
        </p:spPr>
        <p:txBody>
          <a:bodyPr/>
          <a:lstStyle/>
          <a:p>
            <a:pPr>
              <a:defRPr/>
            </a:pPr>
            <a:r>
              <a:rPr lang="en-US" dirty="0"/>
              <a:t>GSA Region 10 – Northwest/Artic Region</a:t>
            </a:r>
          </a:p>
          <a:p>
            <a:pPr>
              <a:defRPr/>
            </a:pPr>
            <a:r>
              <a:rPr lang="en-US" dirty="0"/>
              <a:t>Alaska</a:t>
            </a:r>
          </a:p>
          <a:p>
            <a:pPr>
              <a:defRPr/>
            </a:pPr>
            <a:r>
              <a:rPr lang="en-US" dirty="0"/>
              <a:t>Idaho</a:t>
            </a:r>
          </a:p>
          <a:p>
            <a:pPr>
              <a:defRPr/>
            </a:pPr>
            <a:r>
              <a:rPr lang="en-US" dirty="0"/>
              <a:t>Oregon</a:t>
            </a:r>
          </a:p>
          <a:p>
            <a:pPr>
              <a:defRPr/>
            </a:pPr>
            <a:r>
              <a:rPr lang="en-US" dirty="0"/>
              <a:t>Washington</a:t>
            </a:r>
          </a:p>
          <a:p>
            <a:pPr marL="0" indent="0">
              <a:buFont typeface="Arial" charset="0"/>
              <a:buNone/>
              <a:defRPr/>
            </a:pPr>
            <a:r>
              <a:rPr lang="en-US" dirty="0"/>
              <a:t>Regional Counsel – Elizabeth Krueger</a:t>
            </a:r>
          </a:p>
          <a:p>
            <a:pPr marL="0" indent="0">
              <a:buFont typeface="Arial" charset="0"/>
              <a:buNone/>
              <a:defRPr/>
            </a:pPr>
            <a:r>
              <a:rPr lang="en-US" dirty="0"/>
              <a:t>(253) 931-7007</a:t>
            </a:r>
          </a:p>
          <a:p>
            <a:pPr marL="0" indent="0">
              <a:buFont typeface="Arial" charset="0"/>
              <a:buNone/>
              <a:defRPr/>
            </a:pPr>
            <a:r>
              <a:rPr lang="en-US" u="sng" dirty="0"/>
              <a:t>betsy.kruger@gsa.gov	</a:t>
            </a:r>
          </a:p>
          <a:p>
            <a:pPr marL="0" indent="0">
              <a:buFont typeface="Arial" charset="0"/>
              <a:buNone/>
              <a:defRPr/>
            </a:pPr>
            <a:endParaRPr lang="en-US" dirty="0"/>
          </a:p>
        </p:txBody>
      </p:sp>
    </p:spTree>
    <p:extLst>
      <p:ext uri="{BB962C8B-B14F-4D97-AF65-F5344CB8AC3E}">
        <p14:creationId xmlns:p14="http://schemas.microsoft.com/office/powerpoint/2010/main" val="14954740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normAutofit fontScale="90000"/>
          </a:bodyPr>
          <a:lstStyle/>
          <a:p>
            <a:r>
              <a:rPr lang="en-US" dirty="0">
                <a:latin typeface="Calibri" charset="0"/>
              </a:rPr>
              <a:t>General Services Administration (GSA)</a:t>
            </a:r>
          </a:p>
        </p:txBody>
      </p:sp>
      <p:sp>
        <p:nvSpPr>
          <p:cNvPr id="3" name="Content Placeholder 2"/>
          <p:cNvSpPr>
            <a:spLocks noGrp="1"/>
          </p:cNvSpPr>
          <p:nvPr>
            <p:ph idx="1"/>
          </p:nvPr>
        </p:nvSpPr>
        <p:spPr/>
        <p:txBody>
          <a:bodyPr/>
          <a:lstStyle/>
          <a:p>
            <a:pPr>
              <a:defRPr/>
            </a:pPr>
            <a:r>
              <a:rPr lang="en-US" dirty="0"/>
              <a:t>Type of Legislative Jurisdiction </a:t>
            </a:r>
          </a:p>
          <a:p>
            <a:pPr>
              <a:defRPr/>
            </a:pPr>
            <a:r>
              <a:rPr lang="en-US" dirty="0"/>
              <a:t>Code 4 – Proprietorial Interest Only</a:t>
            </a:r>
          </a:p>
          <a:p>
            <a:pPr marL="0" indent="0">
              <a:buFont typeface="Arial" charset="0"/>
              <a:buNone/>
              <a:defRPr/>
            </a:pPr>
            <a:endParaRPr lang="en-US" dirty="0"/>
          </a:p>
          <a:p>
            <a:pPr marL="0" indent="0">
              <a:buFont typeface="Arial" charset="0"/>
              <a:buNone/>
              <a:defRPr/>
            </a:pPr>
            <a:r>
              <a:rPr lang="en-US" dirty="0"/>
              <a:t>“This term is applied to those instances wherein the Federal Government has acquired some right or title to an area in a State, but has not obtained any measure of the State’s authority over the area.”</a:t>
            </a:r>
          </a:p>
        </p:txBody>
      </p:sp>
    </p:spTree>
    <p:extLst>
      <p:ext uri="{BB962C8B-B14F-4D97-AF65-F5344CB8AC3E}">
        <p14:creationId xmlns:p14="http://schemas.microsoft.com/office/powerpoint/2010/main" val="2821572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1011</TotalTime>
  <Words>8261</Words>
  <Application>Microsoft Macintosh PowerPoint</Application>
  <PresentationFormat>On-screen Show (4:3)</PresentationFormat>
  <Paragraphs>581</Paragraphs>
  <Slides>143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143</vt:i4>
      </vt:variant>
    </vt:vector>
  </HeadingPairs>
  <TitlesOfParts>
    <vt:vector size="148" baseType="lpstr">
      <vt:lpstr>Calibri (body)</vt:lpstr>
      <vt:lpstr>Arial</vt:lpstr>
      <vt:lpstr>Calibri</vt:lpstr>
      <vt:lpstr>Verdana</vt:lpstr>
      <vt:lpstr>Office Theme</vt:lpstr>
      <vt:lpstr>Veritas Research Consulting</vt:lpstr>
      <vt:lpstr>Preface</vt:lpstr>
      <vt:lpstr>Background and Overview</vt:lpstr>
      <vt:lpstr>Nixon E.O. 11647</vt:lpstr>
      <vt:lpstr>Nixon E.O. 11647</vt:lpstr>
      <vt:lpstr>United States Constitution-Art. IV, Sec.3, Par. 1</vt:lpstr>
      <vt:lpstr>Reagan – E.O. 12313</vt:lpstr>
      <vt:lpstr>Nixon E.O. 11644</vt:lpstr>
      <vt:lpstr>UN World Heritage and Biosphere Program in the United States</vt:lpstr>
      <vt:lpstr>Bio-Diversity Corridor</vt:lpstr>
      <vt:lpstr>Summary of T&amp;E under ESA 30 recovered since 1966 1.9% success rate in U.S.  1.4 % U.S. and International</vt:lpstr>
      <vt:lpstr>Summary of T&amp;E under ESA 30 recovered since 1966 1.9% success rate in U.S.  1.4 % U.S. and International</vt:lpstr>
      <vt:lpstr>ID, MT, WA, OR – MDL Settlement Species</vt:lpstr>
      <vt:lpstr>ID, MT, WA, OR – MDL Settlement Species</vt:lpstr>
      <vt:lpstr>Other Endangered</vt:lpstr>
      <vt:lpstr>The Most Impactful Endangered list</vt:lpstr>
      <vt:lpstr>World Economic Forum (WEF) Green Growth Alliance (GGA)</vt:lpstr>
      <vt:lpstr>World Economic Forum - Outlook on the Global Agenda</vt:lpstr>
      <vt:lpstr>World Economic Forum – Mining and Metals</vt:lpstr>
      <vt:lpstr>Davos Calls for $14 Trillion Greening of Global Economy</vt:lpstr>
      <vt:lpstr>World Economic Forum 2013</vt:lpstr>
      <vt:lpstr>World Economic Forum 2013</vt:lpstr>
      <vt:lpstr>World Economic Forum - Green Investments</vt:lpstr>
      <vt:lpstr>World Economic Forum 2013</vt:lpstr>
      <vt:lpstr>World Economic Forum</vt:lpstr>
      <vt:lpstr>UNEP - 21</vt:lpstr>
      <vt:lpstr>UNEP - 21</vt:lpstr>
      <vt:lpstr>Map - 21</vt:lpstr>
      <vt:lpstr>Crucial Habitat Assessment Tool (CHAT) and  Areas of Conservation Emphasis (ACE-II)</vt:lpstr>
      <vt:lpstr>UNEP Objectives – foundational Principles from 1972-1973 formation</vt:lpstr>
      <vt:lpstr>Some Notable Quotes</vt:lpstr>
      <vt:lpstr>Some Notable Quotes</vt:lpstr>
      <vt:lpstr>Some Notable Quotes</vt:lpstr>
      <vt:lpstr>Some Notable Quotes</vt:lpstr>
      <vt:lpstr>Some Notable Quotes</vt:lpstr>
      <vt:lpstr>Some Notable Quotes</vt:lpstr>
      <vt:lpstr>Water</vt:lpstr>
      <vt:lpstr>Water</vt:lpstr>
      <vt:lpstr>Water</vt:lpstr>
      <vt:lpstr>Water</vt:lpstr>
      <vt:lpstr>Water</vt:lpstr>
      <vt:lpstr>Water</vt:lpstr>
      <vt:lpstr>Waters of the U.S. - WOUS</vt:lpstr>
      <vt:lpstr>PowerPoint Presentation</vt:lpstr>
      <vt:lpstr>PowerPoint Presentation</vt:lpstr>
      <vt:lpstr>Wildfire</vt:lpstr>
      <vt:lpstr>Wildfire</vt:lpstr>
      <vt:lpstr>Wildfire – Social impact received 02Oct13</vt:lpstr>
      <vt:lpstr>Wildfire</vt:lpstr>
      <vt:lpstr>Wildfire</vt:lpstr>
      <vt:lpstr>Wildfire and Timber</vt:lpstr>
      <vt:lpstr>Wildfire and Timber</vt:lpstr>
      <vt:lpstr>Wildfire and Timber</vt:lpstr>
      <vt:lpstr>Wildfire and Timber</vt:lpstr>
      <vt:lpstr>Wildfire and Timber</vt:lpstr>
      <vt:lpstr>Wildfire and Timber</vt:lpstr>
      <vt:lpstr>U.S. Mill Closures 1991-2010</vt:lpstr>
      <vt:lpstr>U.S. Mill Closures 2011-2013</vt:lpstr>
      <vt:lpstr>China Mill Expansions</vt:lpstr>
      <vt:lpstr>Minerals-Gas-Oil</vt:lpstr>
      <vt:lpstr>Wildlife</vt:lpstr>
      <vt:lpstr>PowerPoint Presentation</vt:lpstr>
      <vt:lpstr>Wildlife</vt:lpstr>
      <vt:lpstr>Wildlife</vt:lpstr>
      <vt:lpstr>Disease</vt:lpstr>
      <vt:lpstr>Disease</vt:lpstr>
      <vt:lpstr>Disease</vt:lpstr>
      <vt:lpstr>Disease</vt:lpstr>
      <vt:lpstr>Disease</vt:lpstr>
      <vt:lpstr>Air</vt:lpstr>
      <vt:lpstr>Air</vt:lpstr>
      <vt:lpstr>Some other economic factors</vt:lpstr>
      <vt:lpstr>Some other economic factors</vt:lpstr>
      <vt:lpstr>Some other economic factors</vt:lpstr>
      <vt:lpstr>Positive economics facing dire impacts</vt:lpstr>
      <vt:lpstr>Positive economics facing dire impacts</vt:lpstr>
      <vt:lpstr>Positive economics facing dire impacts</vt:lpstr>
      <vt:lpstr>Positive economics facing dire impacts</vt:lpstr>
      <vt:lpstr>Positive economics facing dire impacts</vt:lpstr>
      <vt:lpstr>Positive economics facing dire impacts</vt:lpstr>
      <vt:lpstr>Divestiture is a necessary role</vt:lpstr>
      <vt:lpstr>Transfer of Public Lands American Lands Council</vt:lpstr>
      <vt:lpstr>Break Time</vt:lpstr>
      <vt:lpstr>Information and Data</vt:lpstr>
      <vt:lpstr>Freedom of Information Act – FOIA</vt:lpstr>
      <vt:lpstr>Freedom of Information Act – FOIA (The following is from the U.S. DOJ on filing a FOIA-page 1 of 3)</vt:lpstr>
      <vt:lpstr>Freedom of Information Act – FOIA (The following is from the U.S. DOJ on filing a FOIA-page 2 of 3)</vt:lpstr>
      <vt:lpstr>Freedom of Information Act – FOIA (The following is from the U.S. DOJ on filing a FOIA-page 3 of 3)</vt:lpstr>
      <vt:lpstr>Federal Register</vt:lpstr>
      <vt:lpstr>Federal Register</vt:lpstr>
      <vt:lpstr>Federal Register</vt:lpstr>
      <vt:lpstr>Federal Register Site http://www.gpo.gov/fdsys/browse/collection.action?collectionCode=FR</vt:lpstr>
      <vt:lpstr>PowerPoint Presentation</vt:lpstr>
      <vt:lpstr>US Attorneys – USAM – Title 9 – Sec. 665 “Determining Federal Jurisdiction”</vt:lpstr>
      <vt:lpstr>US Attorneys – USAM – Title 9 – Sec. 665 “Determining Federal Jurisdiction”</vt:lpstr>
      <vt:lpstr>US Attorneys – USAM – Title 9 – Sec. 665 “Determining Federal Jurisdiction”</vt:lpstr>
      <vt:lpstr>General Services Administration (GSA)</vt:lpstr>
      <vt:lpstr>General Services Administration (GSA)</vt:lpstr>
      <vt:lpstr>General Services Administration (GSA)</vt:lpstr>
      <vt:lpstr>General Services Administration (GSA)</vt:lpstr>
      <vt:lpstr>General Services Administration (GSA)</vt:lpstr>
      <vt:lpstr>General Services Administration (GSA)</vt:lpstr>
      <vt:lpstr>General Services Administration (GSA)</vt:lpstr>
      <vt:lpstr>Congressional Acts and cases</vt:lpstr>
      <vt:lpstr>Congressional Acts and cases</vt:lpstr>
      <vt:lpstr>Congressional Acts and cases</vt:lpstr>
      <vt:lpstr>Congressional Acts and cases</vt:lpstr>
      <vt:lpstr>Congressional Acts and cases</vt:lpstr>
      <vt:lpstr>Jurisdiction</vt:lpstr>
      <vt:lpstr>Congressional Acts and cases</vt:lpstr>
      <vt:lpstr>Congressional Acts and cases</vt:lpstr>
      <vt:lpstr>Congressional Acts and cases</vt:lpstr>
      <vt:lpstr>Congressional Acts and cases</vt:lpstr>
      <vt:lpstr>Some other areas of jurisdiction</vt:lpstr>
      <vt:lpstr>Some other areas of jurisdiction</vt:lpstr>
      <vt:lpstr>Some other areas of jurisdiction</vt:lpstr>
      <vt:lpstr>Some other areas of jurisdiction</vt:lpstr>
      <vt:lpstr>Some other areas of jurisdiction</vt:lpstr>
      <vt:lpstr>Some other areas of jurisdiction</vt:lpstr>
      <vt:lpstr>Some other areas of jurisdiction</vt:lpstr>
      <vt:lpstr>Some other areas of jurisdiction</vt:lpstr>
      <vt:lpstr>Some other areas of jurisdiction</vt:lpstr>
      <vt:lpstr>Some other areas of jurisdiction</vt:lpstr>
      <vt:lpstr>Some other areas of jurisdiction</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lpstr>Substantive NEPA Commentary Highlights</vt:lpstr>
    </vt:vector>
  </TitlesOfParts>
  <Company>HOTT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Post-War New World Map 1943 “A New World Moral Order”</dc:title>
  <dc:creator>John Shamley</dc:creator>
  <cp:lastModifiedBy>Doyel Shamley</cp:lastModifiedBy>
  <cp:revision>280</cp:revision>
  <dcterms:created xsi:type="dcterms:W3CDTF">2013-10-25T18:11:29Z</dcterms:created>
  <dcterms:modified xsi:type="dcterms:W3CDTF">2024-11-14T15:20:11Z</dcterms:modified>
</cp:coreProperties>
</file>