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0" r:id="rId3"/>
    <p:sldId id="257" r:id="rId4"/>
    <p:sldId id="258" r:id="rId5"/>
    <p:sldId id="259" r:id="rId6"/>
    <p:sldId id="267" r:id="rId7"/>
    <p:sldId id="315" r:id="rId8"/>
    <p:sldId id="309" r:id="rId9"/>
    <p:sldId id="278" r:id="rId10"/>
    <p:sldId id="268" r:id="rId11"/>
    <p:sldId id="279" r:id="rId12"/>
    <p:sldId id="316" r:id="rId13"/>
    <p:sldId id="270" r:id="rId14"/>
    <p:sldId id="284" r:id="rId15"/>
    <p:sldId id="285" r:id="rId16"/>
    <p:sldId id="265" r:id="rId17"/>
    <p:sldId id="286" r:id="rId18"/>
    <p:sldId id="311" r:id="rId19"/>
    <p:sldId id="277" r:id="rId20"/>
    <p:sldId id="269" r:id="rId21"/>
    <p:sldId id="288" r:id="rId22"/>
    <p:sldId id="302" r:id="rId23"/>
    <p:sldId id="281" r:id="rId24"/>
    <p:sldId id="303" r:id="rId25"/>
    <p:sldId id="305" r:id="rId26"/>
    <p:sldId id="282" r:id="rId27"/>
    <p:sldId id="283" r:id="rId28"/>
    <p:sldId id="295" r:id="rId29"/>
    <p:sldId id="294" r:id="rId30"/>
    <p:sldId id="296" r:id="rId31"/>
    <p:sldId id="299" r:id="rId32"/>
    <p:sldId id="312" r:id="rId33"/>
    <p:sldId id="313" r:id="rId34"/>
    <p:sldId id="300" r:id="rId35"/>
    <p:sldId id="314" r:id="rId36"/>
    <p:sldId id="297" r:id="rId37"/>
    <p:sldId id="266" r:id="rId38"/>
    <p:sldId id="272" r:id="rId39"/>
    <p:sldId id="273"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501"/>
    <p:restoredTop sz="92066"/>
  </p:normalViewPr>
  <p:slideViewPr>
    <p:cSldViewPr snapToGrid="0" snapToObjects="1">
      <p:cViewPr varScale="1">
        <p:scale>
          <a:sx n="46" d="100"/>
          <a:sy n="46" d="100"/>
        </p:scale>
        <p:origin x="168" y="1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9D59A-EC1F-4E4A-8332-D172AD6AA3CC}" type="datetimeFigureOut">
              <a:rPr lang="en-US" smtClean="0"/>
              <a:t>1/28/26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3459D-12F5-804A-88AD-BCAC70ADE8CB}" type="slidenum">
              <a:rPr lang="en-US" smtClean="0"/>
              <a:t>‹#›</a:t>
            </a:fld>
            <a:endParaRPr lang="en-US" dirty="0"/>
          </a:p>
        </p:txBody>
      </p:sp>
    </p:spTree>
    <p:extLst>
      <p:ext uri="{BB962C8B-B14F-4D97-AF65-F5344CB8AC3E}">
        <p14:creationId xmlns:p14="http://schemas.microsoft.com/office/powerpoint/2010/main" val="10902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3459D-12F5-804A-88AD-BCAC70ADE8CB}" type="slidenum">
              <a:rPr lang="en-US" smtClean="0"/>
              <a:t>6</a:t>
            </a:fld>
            <a:endParaRPr lang="en-US" dirty="0"/>
          </a:p>
        </p:txBody>
      </p:sp>
    </p:spTree>
    <p:extLst>
      <p:ext uri="{BB962C8B-B14F-4D97-AF65-F5344CB8AC3E}">
        <p14:creationId xmlns:p14="http://schemas.microsoft.com/office/powerpoint/2010/main" val="72220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B736-C450-4F42-956B-D632DD0A06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5D4F9E-4C33-1B4E-B28C-7EF1DE12F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8AAF00-B72F-D04C-884E-98DDAB64DBE9}"/>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EE54DD16-C419-F64C-A09E-89D1DF7C85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3D1E71-230A-8C4C-8629-F9182B634EAB}"/>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339592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1B39-6B24-9C4B-9D89-C1627C509D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80F45-3016-B04C-9B2C-AC5C1F0DB1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32E66-AE81-7A41-8AD9-9E5D02380EED}"/>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93D701C3-AD93-8148-AD05-8F3034FFD8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910291-6589-3D4E-B8BE-9737119F43B8}"/>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57332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1F81CD-5371-DD4B-BB89-DA1815635D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5B0AA2-68EA-894C-8F4F-25A4EF8874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7249-C3C1-D947-9BE6-F073324A65A4}"/>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A76644D8-6224-934D-B38E-CF6DDD7A84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4DC85A-B9C7-8042-9B4C-D73033D48794}"/>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21712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0F2D-AF6F-8149-B8E9-EED00F479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F19E5-7EFA-2F43-9A49-503ACFA41D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795-45BA-1342-840F-7E9024C29B6F}"/>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7A501A1E-CE78-5648-B4C6-C11F11007C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9D3FA-82AD-054A-B590-9B82F715FC69}"/>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47769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C40-AED9-A24C-A24D-D0491F9D39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7D187-EA50-0242-8261-56E508E1F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ADF079-521C-8B44-9D5F-EBDE4284C618}"/>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0EBC7C8A-FEFB-E34D-A622-09F9F98D5F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B5F4DC-2160-EA4C-9A60-8866F05D67D1}"/>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96137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0879-D0AD-724B-9416-3796905BB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4115B-CC9F-6C46-BA1B-D1C70AA29B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FA030-664D-C941-BEB4-31C29F3A0A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09D61-2459-9D45-AF8F-8449C52348EE}"/>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6" name="Footer Placeholder 5">
            <a:extLst>
              <a:ext uri="{FF2B5EF4-FFF2-40B4-BE49-F238E27FC236}">
                <a16:creationId xmlns:a16="http://schemas.microsoft.com/office/drawing/2014/main" id="{AA129EC5-1219-5E4E-901F-D34DD44030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D9BCC2-D6E0-AB4A-AC4B-B558980F0DAD}"/>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4126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2ECD4-2D50-BA46-AB30-719B31996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E6EBE-159C-BA45-85CD-DDBB72F0D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E5EADD-A914-2342-B436-60A982B22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40877-1895-F54F-9127-28985DDCB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BE1E9-525E-E84D-8F5C-8C41D96BCD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F87D1-1C9E-6D43-8EF0-60A443911DF9}"/>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8" name="Footer Placeholder 7">
            <a:extLst>
              <a:ext uri="{FF2B5EF4-FFF2-40B4-BE49-F238E27FC236}">
                <a16:creationId xmlns:a16="http://schemas.microsoft.com/office/drawing/2014/main" id="{8D9860AF-26ED-6C4B-A6EF-CC91BBA87A5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4EA7FD-BA17-F04A-96DF-54C8574F9EF6}"/>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350145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DA43-AE58-5742-9E5B-10A9B7BC4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D4749B-A4B5-BA46-9B3B-5E2A9F3CC7C4}"/>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4" name="Footer Placeholder 3">
            <a:extLst>
              <a:ext uri="{FF2B5EF4-FFF2-40B4-BE49-F238E27FC236}">
                <a16:creationId xmlns:a16="http://schemas.microsoft.com/office/drawing/2014/main" id="{1F8D642C-D77D-9846-9630-DD0C7019B0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E74F56-D1C4-1944-9342-1783FAE9CED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0920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1986F-C8D0-7647-8C54-E1BA118E2F64}"/>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3" name="Footer Placeholder 2">
            <a:extLst>
              <a:ext uri="{FF2B5EF4-FFF2-40B4-BE49-F238E27FC236}">
                <a16:creationId xmlns:a16="http://schemas.microsoft.com/office/drawing/2014/main" id="{3EB6588C-1104-434A-BF98-9A1FC609F7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74E57E-BD52-3A4C-816B-9D734F06D726}"/>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421481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D3D2-7131-9B45-9362-91A6B7754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FACE03-8435-5E46-BFDD-6F7AACB2B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29B9B-C280-0945-A1CF-A6B84DB0C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957A01-FDAA-F549-9BD3-C6BAF637CB6F}"/>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6" name="Footer Placeholder 5">
            <a:extLst>
              <a:ext uri="{FF2B5EF4-FFF2-40B4-BE49-F238E27FC236}">
                <a16:creationId xmlns:a16="http://schemas.microsoft.com/office/drawing/2014/main" id="{C61E30D8-0D9C-D74E-A1E7-055E22EFC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CC6666-335A-7D44-8380-BFC310FAA46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8247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6590-B1FD-B24B-9366-7D83E600F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92D3A-222E-6442-AF55-591751BBBE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9AFD34-3B90-DF43-BF22-60ABC8DF4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B87E2B-9A0D-4D4A-88AE-D319FA3BE4EA}"/>
              </a:ext>
            </a:extLst>
          </p:cNvPr>
          <p:cNvSpPr>
            <a:spLocks noGrp="1"/>
          </p:cNvSpPr>
          <p:nvPr>
            <p:ph type="dt" sz="half" idx="10"/>
          </p:nvPr>
        </p:nvSpPr>
        <p:spPr/>
        <p:txBody>
          <a:bodyPr/>
          <a:lstStyle/>
          <a:p>
            <a:fld id="{70E281FF-DEF1-2843-90E0-6676D51F6C75}" type="datetimeFigureOut">
              <a:rPr lang="en-US" smtClean="0"/>
              <a:t>1/28/26</a:t>
            </a:fld>
            <a:endParaRPr lang="en-US" dirty="0"/>
          </a:p>
        </p:txBody>
      </p:sp>
      <p:sp>
        <p:nvSpPr>
          <p:cNvPr id="6" name="Footer Placeholder 5">
            <a:extLst>
              <a:ext uri="{FF2B5EF4-FFF2-40B4-BE49-F238E27FC236}">
                <a16:creationId xmlns:a16="http://schemas.microsoft.com/office/drawing/2014/main" id="{26F2DAB9-EAFB-7640-A974-7BDF11729A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C48DCC-8E4A-D24C-9F04-0D7CE19E2FA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72472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00F4A-B27C-BD48-81FF-58AF63B09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4A011-0071-4E49-8256-B4414D07C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545AD-D2D3-0D4E-B30B-4DD77BD5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281FF-DEF1-2843-90E0-6676D51F6C75}" type="datetimeFigureOut">
              <a:rPr lang="en-US" smtClean="0"/>
              <a:t>1/28/26</a:t>
            </a:fld>
            <a:endParaRPr lang="en-US" dirty="0"/>
          </a:p>
        </p:txBody>
      </p:sp>
      <p:sp>
        <p:nvSpPr>
          <p:cNvPr id="5" name="Footer Placeholder 4">
            <a:extLst>
              <a:ext uri="{FF2B5EF4-FFF2-40B4-BE49-F238E27FC236}">
                <a16:creationId xmlns:a16="http://schemas.microsoft.com/office/drawing/2014/main" id="{4C9D1C58-9DE8-7A40-A98D-8E4DD40E5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54052C1-81FC-B74C-8798-D91881FC1F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F7B4A-6113-FA44-A863-4485CAE92516}" type="slidenum">
              <a:rPr lang="en-US" smtClean="0"/>
              <a:t>‹#›</a:t>
            </a:fld>
            <a:endParaRPr lang="en-US" dirty="0"/>
          </a:p>
        </p:txBody>
      </p:sp>
    </p:spTree>
    <p:extLst>
      <p:ext uri="{BB962C8B-B14F-4D97-AF65-F5344CB8AC3E}">
        <p14:creationId xmlns:p14="http://schemas.microsoft.com/office/powerpoint/2010/main" val="897174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oyel@vrcltd.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veritasresearchconsulting.com/NRULPC/Misc_Fed_Stat_Req_Coord.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s.usda.gov/sopa/index.php" TargetMode="External"/><Relationship Id="rId2" Type="http://schemas.openxmlformats.org/officeDocument/2006/relationships/hyperlink" Target="https://www.govinfo.gov/app/collection/FR/" TargetMode="External"/><Relationship Id="rId1" Type="http://schemas.openxmlformats.org/officeDocument/2006/relationships/slideLayout" Target="../slideLayouts/slideLayout2.xml"/><Relationship Id="rId6" Type="http://schemas.openxmlformats.org/officeDocument/2006/relationships/hyperlink" Target="https://apps.azsos.gov/public_services/register/2023/contents.htm" TargetMode="External"/><Relationship Id="rId5" Type="http://schemas.openxmlformats.org/officeDocument/2006/relationships/hyperlink" Target="https://azdeq.gov/PublicNotices" TargetMode="External"/><Relationship Id="rId4" Type="http://schemas.openxmlformats.org/officeDocument/2006/relationships/hyperlink" Target="https://www.blm.gov/programs/planning-and-nep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C040-BF1B-354D-9F9B-152EC8303588}"/>
              </a:ext>
            </a:extLst>
          </p:cNvPr>
          <p:cNvSpPr>
            <a:spLocks noGrp="1"/>
          </p:cNvSpPr>
          <p:nvPr>
            <p:ph type="ctrTitle"/>
          </p:nvPr>
        </p:nvSpPr>
        <p:spPr>
          <a:xfrm>
            <a:off x="1424848" y="214829"/>
            <a:ext cx="9144000" cy="2891927"/>
          </a:xfrm>
        </p:spPr>
        <p:txBody>
          <a:bodyPr>
            <a:normAutofit/>
          </a:bodyPr>
          <a:lstStyle/>
          <a:p>
            <a:r>
              <a:rPr lang="en-US" sz="5000" dirty="0"/>
              <a:t>Natural Resource Users Law &amp; Policy Center (NRULPC)</a:t>
            </a:r>
            <a:br>
              <a:rPr lang="en-US" sz="5000" dirty="0"/>
            </a:br>
            <a:r>
              <a:rPr lang="en-US" sz="2600" dirty="0"/>
              <a:t>University of Arizona’s James E. Rogers College of Law and Cooperative Extension</a:t>
            </a:r>
            <a:br>
              <a:rPr lang="en-US" sz="2600" b="1" dirty="0"/>
            </a:br>
            <a:r>
              <a:rPr lang="en-US" sz="2600" b="1" dirty="0"/>
              <a:t>29Jan2026</a:t>
            </a:r>
          </a:p>
        </p:txBody>
      </p:sp>
      <p:sp>
        <p:nvSpPr>
          <p:cNvPr id="3" name="Subtitle 2">
            <a:extLst>
              <a:ext uri="{FF2B5EF4-FFF2-40B4-BE49-F238E27FC236}">
                <a16:creationId xmlns:a16="http://schemas.microsoft.com/office/drawing/2014/main" id="{968C47D9-05F0-2347-91BD-300C3F6EFCCF}"/>
              </a:ext>
            </a:extLst>
          </p:cNvPr>
          <p:cNvSpPr>
            <a:spLocks noGrp="1"/>
          </p:cNvSpPr>
          <p:nvPr>
            <p:ph type="subTitle" idx="1"/>
          </p:nvPr>
        </p:nvSpPr>
        <p:spPr>
          <a:xfrm>
            <a:off x="1524000" y="3604846"/>
            <a:ext cx="9144000" cy="3253154"/>
          </a:xfrm>
        </p:spPr>
        <p:txBody>
          <a:bodyPr>
            <a:normAutofit fontScale="25000" lnSpcReduction="20000"/>
          </a:bodyPr>
          <a:lstStyle/>
          <a:p>
            <a:r>
              <a:rPr lang="en-US" sz="11000" b="1" dirty="0"/>
              <a:t>Information and Open-Source Intel (OSINT) Gathering,</a:t>
            </a:r>
          </a:p>
          <a:p>
            <a:r>
              <a:rPr lang="en-US" sz="11000" b="1" dirty="0"/>
              <a:t>Local Government Engagement, </a:t>
            </a:r>
          </a:p>
          <a:p>
            <a:r>
              <a:rPr lang="en-US" sz="11000" b="1" dirty="0"/>
              <a:t>Entity Engagement,</a:t>
            </a:r>
          </a:p>
          <a:p>
            <a:r>
              <a:rPr lang="en-US" sz="11000" b="1" dirty="0"/>
              <a:t>and</a:t>
            </a:r>
          </a:p>
          <a:p>
            <a:r>
              <a:rPr lang="en-US" sz="11000" b="1" dirty="0"/>
              <a:t>Substantive Commentary with Government Entities</a:t>
            </a:r>
          </a:p>
          <a:p>
            <a:endParaRPr lang="en-US" sz="4400" b="1" dirty="0"/>
          </a:p>
          <a:p>
            <a:r>
              <a:rPr lang="en-US" sz="4400" b="1" dirty="0"/>
              <a:t>Doyel Shamley</a:t>
            </a:r>
          </a:p>
          <a:p>
            <a:r>
              <a:rPr lang="en-US" sz="4400" b="1" dirty="0">
                <a:hlinkClick r:id="rId2"/>
              </a:rPr>
              <a:t>doyel@vrcltd.us</a:t>
            </a:r>
            <a:endParaRPr lang="en-US" sz="4400" b="1" dirty="0"/>
          </a:p>
          <a:p>
            <a:r>
              <a:rPr lang="en-US" sz="4400" b="1" dirty="0"/>
              <a:t>928-245-5722</a:t>
            </a:r>
          </a:p>
        </p:txBody>
      </p:sp>
    </p:spTree>
    <p:extLst>
      <p:ext uri="{BB962C8B-B14F-4D97-AF65-F5344CB8AC3E}">
        <p14:creationId xmlns:p14="http://schemas.microsoft.com/office/powerpoint/2010/main" val="390254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91701-C947-6745-B0E9-31E3D9E8843C}"/>
              </a:ext>
            </a:extLst>
          </p:cNvPr>
          <p:cNvSpPr>
            <a:spLocks noGrp="1"/>
          </p:cNvSpPr>
          <p:nvPr>
            <p:ph type="title"/>
          </p:nvPr>
        </p:nvSpPr>
        <p:spPr>
          <a:xfrm>
            <a:off x="838200" y="1"/>
            <a:ext cx="10515600" cy="1153885"/>
          </a:xfrm>
        </p:spPr>
        <p:txBody>
          <a:bodyPr/>
          <a:lstStyle/>
          <a:p>
            <a:pPr algn="ctr"/>
            <a:r>
              <a:rPr lang="en-US" b="1" dirty="0"/>
              <a:t>Federal Register</a:t>
            </a:r>
            <a:endParaRPr lang="en-US" dirty="0"/>
          </a:p>
        </p:txBody>
      </p:sp>
      <p:pic>
        <p:nvPicPr>
          <p:cNvPr id="3" name="Picture 2" descr="A screenshot of a computer&#10;&#10;AI-generated content may be incorrect.">
            <a:extLst>
              <a:ext uri="{FF2B5EF4-FFF2-40B4-BE49-F238E27FC236}">
                <a16:creationId xmlns:a16="http://schemas.microsoft.com/office/drawing/2014/main" id="{1102E5DB-5887-1462-C673-AF1D2A0E2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157" y="881148"/>
            <a:ext cx="10133686" cy="5976851"/>
          </a:xfrm>
          <a:prstGeom prst="rect">
            <a:avLst/>
          </a:prstGeom>
        </p:spPr>
      </p:pic>
    </p:spTree>
    <p:extLst>
      <p:ext uri="{BB962C8B-B14F-4D97-AF65-F5344CB8AC3E}">
        <p14:creationId xmlns:p14="http://schemas.microsoft.com/office/powerpoint/2010/main" val="424047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91701-C947-6745-B0E9-31E3D9E8843C}"/>
              </a:ext>
            </a:extLst>
          </p:cNvPr>
          <p:cNvSpPr>
            <a:spLocks noGrp="1"/>
          </p:cNvSpPr>
          <p:nvPr>
            <p:ph type="title"/>
          </p:nvPr>
        </p:nvSpPr>
        <p:spPr>
          <a:xfrm>
            <a:off x="838200" y="1"/>
            <a:ext cx="10515600" cy="1153885"/>
          </a:xfrm>
        </p:spPr>
        <p:txBody>
          <a:bodyPr/>
          <a:lstStyle/>
          <a:p>
            <a:pPr algn="ctr"/>
            <a:r>
              <a:rPr lang="en-US" b="1" dirty="0"/>
              <a:t>Federal Register</a:t>
            </a:r>
            <a:endParaRPr lang="en-US" dirty="0"/>
          </a:p>
        </p:txBody>
      </p:sp>
      <p:pic>
        <p:nvPicPr>
          <p:cNvPr id="3" name="Picture 2" descr="A newspaper article with text&#10;&#10;AI-generated content may be incorrect.">
            <a:extLst>
              <a:ext uri="{FF2B5EF4-FFF2-40B4-BE49-F238E27FC236}">
                <a16:creationId xmlns:a16="http://schemas.microsoft.com/office/drawing/2014/main" id="{22B9C5B2-7114-B78B-C74B-1A9CCC7E0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186" y="881148"/>
            <a:ext cx="5057627" cy="5976851"/>
          </a:xfrm>
          <a:prstGeom prst="rect">
            <a:avLst/>
          </a:prstGeom>
        </p:spPr>
      </p:pic>
    </p:spTree>
    <p:extLst>
      <p:ext uri="{BB962C8B-B14F-4D97-AF65-F5344CB8AC3E}">
        <p14:creationId xmlns:p14="http://schemas.microsoft.com/office/powerpoint/2010/main" val="40766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9B613-5F08-0A91-25FF-E99B5B35B3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C7DBB7-BE63-F7F3-F4A2-B8D9FED2896C}"/>
              </a:ext>
            </a:extLst>
          </p:cNvPr>
          <p:cNvSpPr>
            <a:spLocks noGrp="1"/>
          </p:cNvSpPr>
          <p:nvPr>
            <p:ph type="title"/>
          </p:nvPr>
        </p:nvSpPr>
        <p:spPr>
          <a:xfrm>
            <a:off x="838200" y="1"/>
            <a:ext cx="10515600" cy="1153885"/>
          </a:xfrm>
        </p:spPr>
        <p:txBody>
          <a:bodyPr/>
          <a:lstStyle/>
          <a:p>
            <a:pPr algn="ctr"/>
            <a:r>
              <a:rPr lang="en-US" b="1" dirty="0"/>
              <a:t>Federal Register</a:t>
            </a:r>
            <a:endParaRPr lang="en-US" dirty="0"/>
          </a:p>
        </p:txBody>
      </p:sp>
      <p:pic>
        <p:nvPicPr>
          <p:cNvPr id="5" name="Picture 4" descr="A close-up of a document&#10;&#10;AI-generated content may be incorrect.">
            <a:extLst>
              <a:ext uri="{FF2B5EF4-FFF2-40B4-BE49-F238E27FC236}">
                <a16:creationId xmlns:a16="http://schemas.microsoft.com/office/drawing/2014/main" id="{8C1AEE95-FA47-80BE-9E10-EDDCBE596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976653"/>
            <a:ext cx="9875520" cy="5557235"/>
          </a:xfrm>
          <a:prstGeom prst="rect">
            <a:avLst/>
          </a:prstGeom>
        </p:spPr>
      </p:pic>
    </p:spTree>
    <p:extLst>
      <p:ext uri="{BB962C8B-B14F-4D97-AF65-F5344CB8AC3E}">
        <p14:creationId xmlns:p14="http://schemas.microsoft.com/office/powerpoint/2010/main" val="95039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1CF3-296E-5C45-BE50-145DE8C8B311}"/>
              </a:ext>
            </a:extLst>
          </p:cNvPr>
          <p:cNvSpPr>
            <a:spLocks noGrp="1"/>
          </p:cNvSpPr>
          <p:nvPr>
            <p:ph type="title"/>
          </p:nvPr>
        </p:nvSpPr>
        <p:spPr>
          <a:xfrm>
            <a:off x="838200" y="1"/>
            <a:ext cx="10515600" cy="1230086"/>
          </a:xfrm>
        </p:spPr>
        <p:txBody>
          <a:bodyPr/>
          <a:lstStyle/>
          <a:p>
            <a:pPr algn="ctr"/>
            <a:r>
              <a:rPr lang="en-US" b="1" dirty="0"/>
              <a:t>USFS – Schedule of Proposed Action (SOPA)</a:t>
            </a:r>
            <a:endParaRPr lang="en-US" dirty="0"/>
          </a:p>
        </p:txBody>
      </p:sp>
      <p:pic>
        <p:nvPicPr>
          <p:cNvPr id="6" name="Content Placeholder 5" descr="A picture containing graphical user interface&#10;&#10;Description automatically generated">
            <a:extLst>
              <a:ext uri="{FF2B5EF4-FFF2-40B4-BE49-F238E27FC236}">
                <a16:creationId xmlns:a16="http://schemas.microsoft.com/office/drawing/2014/main" id="{F6197CB1-8C8F-E811-CC6A-237EFD11F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281" y="1119352"/>
            <a:ext cx="8733437" cy="5625170"/>
          </a:xfrm>
        </p:spPr>
      </p:pic>
    </p:spTree>
    <p:extLst>
      <p:ext uri="{BB962C8B-B14F-4D97-AF65-F5344CB8AC3E}">
        <p14:creationId xmlns:p14="http://schemas.microsoft.com/office/powerpoint/2010/main" val="335466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AA05-43E4-9C46-AC9D-640D8D2D78BD}"/>
              </a:ext>
            </a:extLst>
          </p:cNvPr>
          <p:cNvSpPr>
            <a:spLocks noGrp="1"/>
          </p:cNvSpPr>
          <p:nvPr>
            <p:ph type="title"/>
          </p:nvPr>
        </p:nvSpPr>
        <p:spPr/>
        <p:txBody>
          <a:bodyPr/>
          <a:lstStyle/>
          <a:p>
            <a:pPr algn="ctr"/>
            <a:r>
              <a:rPr lang="en-US" b="1" dirty="0"/>
              <a:t>USFS – Schedule of Proposed Action (SOPA)</a:t>
            </a:r>
            <a:endParaRPr lang="en-US" dirty="0"/>
          </a:p>
        </p:txBody>
      </p:sp>
      <p:pic>
        <p:nvPicPr>
          <p:cNvPr id="7" name="Content Placeholder 6" descr="A picture containing application&#10;&#10;Description automatically generated">
            <a:extLst>
              <a:ext uri="{FF2B5EF4-FFF2-40B4-BE49-F238E27FC236}">
                <a16:creationId xmlns:a16="http://schemas.microsoft.com/office/drawing/2014/main" id="{014E8456-13BC-3919-6000-D0658863C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345" y="1479480"/>
            <a:ext cx="7914289" cy="5030268"/>
          </a:xfrm>
        </p:spPr>
      </p:pic>
    </p:spTree>
    <p:extLst>
      <p:ext uri="{BB962C8B-B14F-4D97-AF65-F5344CB8AC3E}">
        <p14:creationId xmlns:p14="http://schemas.microsoft.com/office/powerpoint/2010/main" val="242183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B300-823B-0242-9A5B-DF5C8761D645}"/>
              </a:ext>
            </a:extLst>
          </p:cNvPr>
          <p:cNvSpPr>
            <a:spLocks noGrp="1"/>
          </p:cNvSpPr>
          <p:nvPr>
            <p:ph type="title"/>
          </p:nvPr>
        </p:nvSpPr>
        <p:spPr/>
        <p:txBody>
          <a:bodyPr/>
          <a:lstStyle/>
          <a:p>
            <a:pPr algn="ctr"/>
            <a:r>
              <a:rPr lang="en-US" b="1" dirty="0"/>
              <a:t>USFS – Schedule of Proposed Action (SOPA)</a:t>
            </a:r>
            <a:endParaRPr lang="en-US" dirty="0"/>
          </a:p>
        </p:txBody>
      </p:sp>
      <p:pic>
        <p:nvPicPr>
          <p:cNvPr id="6" name="Content Placeholder 5" descr="A screenshot of a web page&#10;&#10;AI-generated content may be incorrect.">
            <a:extLst>
              <a:ext uri="{FF2B5EF4-FFF2-40B4-BE49-F238E27FC236}">
                <a16:creationId xmlns:a16="http://schemas.microsoft.com/office/drawing/2014/main" id="{604DA380-2B49-BD32-7A78-9B9345AB66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444" y="1357551"/>
            <a:ext cx="8695112" cy="5291332"/>
          </a:xfrm>
        </p:spPr>
      </p:pic>
    </p:spTree>
    <p:extLst>
      <p:ext uri="{BB962C8B-B14F-4D97-AF65-F5344CB8AC3E}">
        <p14:creationId xmlns:p14="http://schemas.microsoft.com/office/powerpoint/2010/main" val="117347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875F-18CB-6042-A574-C3498592F753}"/>
              </a:ext>
            </a:extLst>
          </p:cNvPr>
          <p:cNvSpPr>
            <a:spLocks noGrp="1"/>
          </p:cNvSpPr>
          <p:nvPr>
            <p:ph type="title"/>
          </p:nvPr>
        </p:nvSpPr>
        <p:spPr>
          <a:xfrm>
            <a:off x="838200" y="1"/>
            <a:ext cx="10515600" cy="1066799"/>
          </a:xfrm>
        </p:spPr>
        <p:txBody>
          <a:bodyPr/>
          <a:lstStyle/>
          <a:p>
            <a:pPr algn="ctr"/>
            <a:r>
              <a:rPr lang="en-US" b="1" dirty="0"/>
              <a:t>USFS – Schedule of Proposed Action (SOPA)</a:t>
            </a:r>
          </a:p>
        </p:txBody>
      </p:sp>
      <p:pic>
        <p:nvPicPr>
          <p:cNvPr id="6" name="Content Placeholder 5" descr="A document with text and images&#10;&#10;AI-generated content may be incorrect.">
            <a:extLst>
              <a:ext uri="{FF2B5EF4-FFF2-40B4-BE49-F238E27FC236}">
                <a16:creationId xmlns:a16="http://schemas.microsoft.com/office/drawing/2014/main" id="{C9B37C5F-980E-29A6-8552-9E58EDE5CB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703" y="1066800"/>
            <a:ext cx="9632593" cy="5828197"/>
          </a:xfrm>
        </p:spPr>
      </p:pic>
    </p:spTree>
    <p:extLst>
      <p:ext uri="{BB962C8B-B14F-4D97-AF65-F5344CB8AC3E}">
        <p14:creationId xmlns:p14="http://schemas.microsoft.com/office/powerpoint/2010/main" val="90046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1951-079D-434F-935B-715784BB47CF}"/>
              </a:ext>
            </a:extLst>
          </p:cNvPr>
          <p:cNvSpPr>
            <a:spLocks noGrp="1"/>
          </p:cNvSpPr>
          <p:nvPr>
            <p:ph type="title"/>
          </p:nvPr>
        </p:nvSpPr>
        <p:spPr>
          <a:xfrm>
            <a:off x="838200" y="1"/>
            <a:ext cx="10515600" cy="1100666"/>
          </a:xfrm>
        </p:spPr>
        <p:txBody>
          <a:bodyPr/>
          <a:lstStyle/>
          <a:p>
            <a:pPr algn="ctr"/>
            <a:r>
              <a:rPr lang="en-US" b="1" dirty="0"/>
              <a:t>USFS – Schedule of Proposed Action (SOPA)</a:t>
            </a:r>
            <a:endParaRPr lang="en-US" dirty="0"/>
          </a:p>
        </p:txBody>
      </p:sp>
      <p:pic>
        <p:nvPicPr>
          <p:cNvPr id="7" name="Content Placeholder 6" descr="A close-up of a document&#10;&#10;AI-generated content may be incorrect.">
            <a:extLst>
              <a:ext uri="{FF2B5EF4-FFF2-40B4-BE49-F238E27FC236}">
                <a16:creationId xmlns:a16="http://schemas.microsoft.com/office/drawing/2014/main" id="{EEF9402E-588E-10CA-CB80-6858845D1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413" y="1385454"/>
            <a:ext cx="11091174" cy="4572000"/>
          </a:xfrm>
        </p:spPr>
      </p:pic>
    </p:spTree>
    <p:extLst>
      <p:ext uri="{BB962C8B-B14F-4D97-AF65-F5344CB8AC3E}">
        <p14:creationId xmlns:p14="http://schemas.microsoft.com/office/powerpoint/2010/main" val="234752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FBE08-1DE5-F284-2CA1-0A84AD521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27122-7358-B3F5-9857-0AB062D01D74}"/>
              </a:ext>
            </a:extLst>
          </p:cNvPr>
          <p:cNvSpPr>
            <a:spLocks noGrp="1"/>
          </p:cNvSpPr>
          <p:nvPr>
            <p:ph type="title"/>
          </p:nvPr>
        </p:nvSpPr>
        <p:spPr>
          <a:xfrm>
            <a:off x="838200" y="1"/>
            <a:ext cx="10515600" cy="1100666"/>
          </a:xfrm>
        </p:spPr>
        <p:txBody>
          <a:bodyPr/>
          <a:lstStyle/>
          <a:p>
            <a:pPr algn="ctr"/>
            <a:r>
              <a:rPr lang="en-US" b="1" dirty="0"/>
              <a:t>USFS – Schedule of Proposed Action (SOPA)</a:t>
            </a:r>
            <a:endParaRPr lang="en-US" dirty="0"/>
          </a:p>
        </p:txBody>
      </p:sp>
      <p:pic>
        <p:nvPicPr>
          <p:cNvPr id="6" name="Content Placeholder 5" descr="A close-up of a document&#10;&#10;AI-generated content may be incorrect.">
            <a:extLst>
              <a:ext uri="{FF2B5EF4-FFF2-40B4-BE49-F238E27FC236}">
                <a16:creationId xmlns:a16="http://schemas.microsoft.com/office/drawing/2014/main" id="{17D0E9B1-8C1F-6A3E-847B-6036E05C3B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1091" y="885916"/>
            <a:ext cx="8589818" cy="5695840"/>
          </a:xfrm>
        </p:spPr>
      </p:pic>
    </p:spTree>
    <p:extLst>
      <p:ext uri="{BB962C8B-B14F-4D97-AF65-F5344CB8AC3E}">
        <p14:creationId xmlns:p14="http://schemas.microsoft.com/office/powerpoint/2010/main" val="6382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B5C6-CD97-DE43-826A-0803FC67EEE6}"/>
              </a:ext>
            </a:extLst>
          </p:cNvPr>
          <p:cNvSpPr>
            <a:spLocks noGrp="1"/>
          </p:cNvSpPr>
          <p:nvPr>
            <p:ph type="title"/>
          </p:nvPr>
        </p:nvSpPr>
        <p:spPr>
          <a:xfrm>
            <a:off x="838200" y="1"/>
            <a:ext cx="10515600" cy="1277956"/>
          </a:xfrm>
        </p:spPr>
        <p:txBody>
          <a:bodyPr/>
          <a:lstStyle/>
          <a:p>
            <a:r>
              <a:rPr lang="en-US" b="1" dirty="0"/>
              <a:t>USFS – Schedule of Proposed Action (SOPA)</a:t>
            </a:r>
            <a:endParaRPr lang="en-US"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8752FAAF-76BD-F646-83A5-8728590FF5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7620" y="1277957"/>
            <a:ext cx="9606708" cy="4899006"/>
          </a:xfrm>
        </p:spPr>
      </p:pic>
    </p:spTree>
    <p:extLst>
      <p:ext uri="{BB962C8B-B14F-4D97-AF65-F5344CB8AC3E}">
        <p14:creationId xmlns:p14="http://schemas.microsoft.com/office/powerpoint/2010/main" val="253969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0A145-DE21-514F-A68B-930CD2CE1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4114800" cy="6858000"/>
          </a:xfrm>
          <a:prstGeom prst="rect">
            <a:avLst/>
          </a:prstGeom>
        </p:spPr>
      </p:pic>
    </p:spTree>
    <p:extLst>
      <p:ext uri="{BB962C8B-B14F-4D97-AF65-F5344CB8AC3E}">
        <p14:creationId xmlns:p14="http://schemas.microsoft.com/office/powerpoint/2010/main" val="1104615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7" name="Content Placeholder 6" descr="A screenshot of a website&#10;&#10;AI-generated content may be incorrect.">
            <a:extLst>
              <a:ext uri="{FF2B5EF4-FFF2-40B4-BE49-F238E27FC236}">
                <a16:creationId xmlns:a16="http://schemas.microsoft.com/office/drawing/2014/main" id="{90C85616-4A61-29CF-3E2B-5328F895F9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651" y="1055914"/>
            <a:ext cx="10902697" cy="5654351"/>
          </a:xfrm>
        </p:spPr>
      </p:pic>
    </p:spTree>
    <p:extLst>
      <p:ext uri="{BB962C8B-B14F-4D97-AF65-F5344CB8AC3E}">
        <p14:creationId xmlns:p14="http://schemas.microsoft.com/office/powerpoint/2010/main" val="1826763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826A-B0C6-4E45-A135-DF71AC634597}"/>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7" name="Content Placeholder 6" descr="Graphical user interface, text&#10;&#10;Description automatically generated">
            <a:extLst>
              <a:ext uri="{FF2B5EF4-FFF2-40B4-BE49-F238E27FC236}">
                <a16:creationId xmlns:a16="http://schemas.microsoft.com/office/drawing/2014/main" id="{D3E84A38-6C85-1369-3E0B-E4AE79FB6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3823" y="859668"/>
            <a:ext cx="6844354" cy="5742964"/>
          </a:xfrm>
        </p:spPr>
      </p:pic>
    </p:spTree>
    <p:extLst>
      <p:ext uri="{BB962C8B-B14F-4D97-AF65-F5344CB8AC3E}">
        <p14:creationId xmlns:p14="http://schemas.microsoft.com/office/powerpoint/2010/main" val="251165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AA73-4737-7660-B358-9B3DA5E73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92255-E34A-C9E2-D630-30FE7910C675}"/>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7" name="Content Placeholder 6" descr="A screenshot of a website&#10;&#10;AI-generated content may be incorrect.">
            <a:extLst>
              <a:ext uri="{FF2B5EF4-FFF2-40B4-BE49-F238E27FC236}">
                <a16:creationId xmlns:a16="http://schemas.microsoft.com/office/drawing/2014/main" id="{1CCB228A-B632-7DD3-673E-99E74064F4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058" y="1123950"/>
            <a:ext cx="10805883" cy="5604141"/>
          </a:xfrm>
        </p:spPr>
      </p:pic>
    </p:spTree>
    <p:extLst>
      <p:ext uri="{BB962C8B-B14F-4D97-AF65-F5344CB8AC3E}">
        <p14:creationId xmlns:p14="http://schemas.microsoft.com/office/powerpoint/2010/main" val="188830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6" name="Content Placeholder 5">
            <a:extLst>
              <a:ext uri="{FF2B5EF4-FFF2-40B4-BE49-F238E27FC236}">
                <a16:creationId xmlns:a16="http://schemas.microsoft.com/office/drawing/2014/main" id="{D0207195-B2CC-0FA3-6014-1A47FDE0E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9488" y="930303"/>
            <a:ext cx="6133023" cy="5927696"/>
          </a:xfrm>
        </p:spPr>
      </p:pic>
    </p:spTree>
    <p:extLst>
      <p:ext uri="{BB962C8B-B14F-4D97-AF65-F5344CB8AC3E}">
        <p14:creationId xmlns:p14="http://schemas.microsoft.com/office/powerpoint/2010/main" val="198782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A250-C62A-0982-A15F-2915A0BB0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B48D8-97B4-B41F-3459-D734BD26BB29}"/>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6" name="Content Placeholder 5" descr="A screenshot of a website&#10;&#10;AI-generated content may be incorrect.">
            <a:extLst>
              <a:ext uri="{FF2B5EF4-FFF2-40B4-BE49-F238E27FC236}">
                <a16:creationId xmlns:a16="http://schemas.microsoft.com/office/drawing/2014/main" id="{5A4A2CFE-4AFC-6A8B-C93B-CA3BE89C90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810" y="876106"/>
            <a:ext cx="9682380" cy="5613352"/>
          </a:xfrm>
        </p:spPr>
      </p:pic>
    </p:spTree>
    <p:extLst>
      <p:ext uri="{BB962C8B-B14F-4D97-AF65-F5344CB8AC3E}">
        <p14:creationId xmlns:p14="http://schemas.microsoft.com/office/powerpoint/2010/main" val="148067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07D8F-73C8-2E21-A108-842B47F6B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300D3-A421-D6B8-293D-0D7A8EC1DCD9}"/>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6" name="Content Placeholder 5">
            <a:extLst>
              <a:ext uri="{FF2B5EF4-FFF2-40B4-BE49-F238E27FC236}">
                <a16:creationId xmlns:a16="http://schemas.microsoft.com/office/drawing/2014/main" id="{1A82BF8B-4192-18FF-CCDD-030E295FEC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38868"/>
            <a:ext cx="10515599" cy="5819131"/>
          </a:xfrm>
        </p:spPr>
      </p:pic>
    </p:spTree>
    <p:extLst>
      <p:ext uri="{BB962C8B-B14F-4D97-AF65-F5344CB8AC3E}">
        <p14:creationId xmlns:p14="http://schemas.microsoft.com/office/powerpoint/2010/main" val="111178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6" name="Content Placeholder 5" descr="A screenshot of a document&#10;&#10;AI-generated content may be incorrect.">
            <a:extLst>
              <a:ext uri="{FF2B5EF4-FFF2-40B4-BE49-F238E27FC236}">
                <a16:creationId xmlns:a16="http://schemas.microsoft.com/office/drawing/2014/main" id="{0209D95B-9F18-76CD-DAC2-BDFA241F2E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6310" y="1055913"/>
            <a:ext cx="6699379" cy="5802085"/>
          </a:xfrm>
        </p:spPr>
      </p:pic>
    </p:spTree>
    <p:extLst>
      <p:ext uri="{BB962C8B-B14F-4D97-AF65-F5344CB8AC3E}">
        <p14:creationId xmlns:p14="http://schemas.microsoft.com/office/powerpoint/2010/main" val="3440606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6" name="Content Placeholder 5" descr="A screenshot of a computer&#10;&#10;AI-generated content may be incorrect.">
            <a:extLst>
              <a:ext uri="{FF2B5EF4-FFF2-40B4-BE49-F238E27FC236}">
                <a16:creationId xmlns:a16="http://schemas.microsoft.com/office/drawing/2014/main" id="{8FCC4792-396B-400D-5F07-6137514291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898" y="1055914"/>
            <a:ext cx="11207624" cy="5802085"/>
          </a:xfrm>
        </p:spPr>
      </p:pic>
    </p:spTree>
    <p:extLst>
      <p:ext uri="{BB962C8B-B14F-4D97-AF65-F5344CB8AC3E}">
        <p14:creationId xmlns:p14="http://schemas.microsoft.com/office/powerpoint/2010/main" val="2758601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838200" y="1"/>
            <a:ext cx="10515600" cy="1123949"/>
          </a:xfrm>
        </p:spPr>
        <p:txBody>
          <a:bodyPr/>
          <a:lstStyle/>
          <a:p>
            <a:pPr algn="ctr"/>
            <a:r>
              <a:rPr lang="en-US" b="1" dirty="0"/>
              <a:t>BLM – Planning Documents</a:t>
            </a:r>
            <a:endParaRPr lang="en-US" dirty="0"/>
          </a:p>
        </p:txBody>
      </p:sp>
      <p:pic>
        <p:nvPicPr>
          <p:cNvPr id="7" name="Content Placeholder 6" descr="Map&#10;&#10;Description automatically generated">
            <a:extLst>
              <a:ext uri="{FF2B5EF4-FFF2-40B4-BE49-F238E27FC236}">
                <a16:creationId xmlns:a16="http://schemas.microsoft.com/office/drawing/2014/main" id="{A31795D0-7242-5E44-3C03-B9076E0F2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476" y="864994"/>
            <a:ext cx="4367047" cy="5804599"/>
          </a:xfrm>
        </p:spPr>
      </p:pic>
    </p:spTree>
    <p:extLst>
      <p:ext uri="{BB962C8B-B14F-4D97-AF65-F5344CB8AC3E}">
        <p14:creationId xmlns:p14="http://schemas.microsoft.com/office/powerpoint/2010/main" val="2173976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838200" y="1"/>
            <a:ext cx="10515600" cy="1123949"/>
          </a:xfrm>
        </p:spPr>
        <p:txBody>
          <a:bodyPr/>
          <a:lstStyle/>
          <a:p>
            <a:pPr algn="ctr"/>
            <a:r>
              <a:rPr lang="en-US" b="1" dirty="0"/>
              <a:t>BLM – Planning Documents</a:t>
            </a:r>
            <a:endParaRPr lang="en-US" dirty="0"/>
          </a:p>
        </p:txBody>
      </p:sp>
      <p:pic>
        <p:nvPicPr>
          <p:cNvPr id="7" name="Content Placeholder 6" descr="Graphical user interface, website&#10;&#10;Description automatically generated">
            <a:extLst>
              <a:ext uri="{FF2B5EF4-FFF2-40B4-BE49-F238E27FC236}">
                <a16:creationId xmlns:a16="http://schemas.microsoft.com/office/drawing/2014/main" id="{8275765A-6C93-DD33-C35D-B1552232E9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804" y="961698"/>
            <a:ext cx="8166391" cy="5533696"/>
          </a:xfrm>
        </p:spPr>
      </p:pic>
    </p:spTree>
    <p:extLst>
      <p:ext uri="{BB962C8B-B14F-4D97-AF65-F5344CB8AC3E}">
        <p14:creationId xmlns:p14="http://schemas.microsoft.com/office/powerpoint/2010/main" val="31314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3735-43E0-1248-8318-E42CA5506BE9}"/>
              </a:ext>
            </a:extLst>
          </p:cNvPr>
          <p:cNvSpPr>
            <a:spLocks noGrp="1"/>
          </p:cNvSpPr>
          <p:nvPr>
            <p:ph type="title"/>
          </p:nvPr>
        </p:nvSpPr>
        <p:spPr/>
        <p:txBody>
          <a:bodyPr/>
          <a:lstStyle/>
          <a:p>
            <a:pPr algn="ctr"/>
            <a:r>
              <a:rPr lang="en-US" b="1" dirty="0"/>
              <a:t>A Fundamental Point</a:t>
            </a:r>
          </a:p>
        </p:txBody>
      </p:sp>
      <p:sp>
        <p:nvSpPr>
          <p:cNvPr id="3" name="Content Placeholder 2">
            <a:extLst>
              <a:ext uri="{FF2B5EF4-FFF2-40B4-BE49-F238E27FC236}">
                <a16:creationId xmlns:a16="http://schemas.microsoft.com/office/drawing/2014/main" id="{DAFFA89E-1C97-C44F-A7C6-C00507055DE9}"/>
              </a:ext>
            </a:extLst>
          </p:cNvPr>
          <p:cNvSpPr>
            <a:spLocks noGrp="1"/>
          </p:cNvSpPr>
          <p:nvPr>
            <p:ph idx="1"/>
          </p:nvPr>
        </p:nvSpPr>
        <p:spPr/>
        <p:txBody>
          <a:bodyPr>
            <a:normAutofit/>
          </a:bodyPr>
          <a:lstStyle/>
          <a:p>
            <a:r>
              <a:rPr lang="en-US" sz="3600" dirty="0"/>
              <a:t>Engage early in the process, substantively, adhering to the prime responsibilities of state and local elected office;</a:t>
            </a:r>
          </a:p>
          <a:p>
            <a:pPr marL="0" indent="0">
              <a:buNone/>
            </a:pPr>
            <a:endParaRPr lang="en-US" sz="3600" dirty="0"/>
          </a:p>
          <a:p>
            <a:r>
              <a:rPr lang="en-US" sz="3600" dirty="0"/>
              <a:t>Protection of Health, Safety and Welfare of the citizens being represented.</a:t>
            </a:r>
          </a:p>
          <a:p>
            <a:endParaRPr lang="en-US" sz="3600" dirty="0"/>
          </a:p>
          <a:p>
            <a:pPr marL="0" indent="0">
              <a:buNone/>
            </a:pPr>
            <a:endParaRPr lang="en-US" sz="3200" dirty="0"/>
          </a:p>
        </p:txBody>
      </p:sp>
    </p:spTree>
    <p:extLst>
      <p:ext uri="{BB962C8B-B14F-4D97-AF65-F5344CB8AC3E}">
        <p14:creationId xmlns:p14="http://schemas.microsoft.com/office/powerpoint/2010/main" val="634611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6" name="Content Placeholder 5" descr="A screenshot of a website&#10;&#10;AI-generated content may be incorrect.">
            <a:extLst>
              <a:ext uri="{FF2B5EF4-FFF2-40B4-BE49-F238E27FC236}">
                <a16:creationId xmlns:a16="http://schemas.microsoft.com/office/drawing/2014/main" id="{AA857F36-30DB-386B-988F-FF2DB1128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67" y="1002452"/>
            <a:ext cx="8365066" cy="5855547"/>
          </a:xfrm>
        </p:spPr>
      </p:pic>
    </p:spTree>
    <p:extLst>
      <p:ext uri="{BB962C8B-B14F-4D97-AF65-F5344CB8AC3E}">
        <p14:creationId xmlns:p14="http://schemas.microsoft.com/office/powerpoint/2010/main" val="32782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6" name="Content Placeholder 5" descr="A close-up of a website&#10;&#10;AI-generated content may be incorrect.">
            <a:extLst>
              <a:ext uri="{FF2B5EF4-FFF2-40B4-BE49-F238E27FC236}">
                <a16:creationId xmlns:a16="http://schemas.microsoft.com/office/drawing/2014/main" id="{69821AF5-F072-82FC-CB50-853743A030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600" y="993177"/>
            <a:ext cx="8432800" cy="5543090"/>
          </a:xfrm>
        </p:spPr>
      </p:pic>
    </p:spTree>
    <p:extLst>
      <p:ext uri="{BB962C8B-B14F-4D97-AF65-F5344CB8AC3E}">
        <p14:creationId xmlns:p14="http://schemas.microsoft.com/office/powerpoint/2010/main" val="1109755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E9E79-8C0D-B309-03CF-5E4145353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AFF49-9F64-A187-1852-B7739A079786}"/>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web page&#10;&#10;AI-generated content may be incorrect.">
            <a:extLst>
              <a:ext uri="{FF2B5EF4-FFF2-40B4-BE49-F238E27FC236}">
                <a16:creationId xmlns:a16="http://schemas.microsoft.com/office/drawing/2014/main" id="{7615B42F-D2BA-2A30-1240-49C53244FE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0" y="1012916"/>
            <a:ext cx="8127999" cy="5650350"/>
          </a:xfrm>
        </p:spPr>
      </p:pic>
    </p:spTree>
    <p:extLst>
      <p:ext uri="{BB962C8B-B14F-4D97-AF65-F5344CB8AC3E}">
        <p14:creationId xmlns:p14="http://schemas.microsoft.com/office/powerpoint/2010/main" val="268264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798FF-0B79-0C70-A7E3-5D68AC8C4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05962-D8E2-9D61-3B8F-CA644B763BD2}"/>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6" name="Content Placeholder 5" descr="A map with green squares&#10;&#10;AI-generated content may be incorrect.">
            <a:extLst>
              <a:ext uri="{FF2B5EF4-FFF2-40B4-BE49-F238E27FC236}">
                <a16:creationId xmlns:a16="http://schemas.microsoft.com/office/drawing/2014/main" id="{7A0203ED-AD2A-2DAB-3476-33502C32BA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517" y="1123950"/>
            <a:ext cx="8456966" cy="5734049"/>
          </a:xfrm>
        </p:spPr>
      </p:pic>
    </p:spTree>
    <p:extLst>
      <p:ext uri="{BB962C8B-B14F-4D97-AF65-F5344CB8AC3E}">
        <p14:creationId xmlns:p14="http://schemas.microsoft.com/office/powerpoint/2010/main" val="48293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AZ Notice of Final Rule Making (NFRM) and the</a:t>
            </a:r>
            <a:br>
              <a:rPr lang="en-US" b="1" dirty="0"/>
            </a:br>
            <a:r>
              <a:rPr lang="en-US" b="1" dirty="0"/>
              <a:t>Arizona Administrative Register</a:t>
            </a:r>
            <a:endParaRPr lang="en-US" dirty="0"/>
          </a:p>
        </p:txBody>
      </p:sp>
      <p:pic>
        <p:nvPicPr>
          <p:cNvPr id="10" name="Content Placeholder 9" descr="A screenshot of a register&#10;&#10;AI-generated content may be incorrect.">
            <a:extLst>
              <a:ext uri="{FF2B5EF4-FFF2-40B4-BE49-F238E27FC236}">
                <a16:creationId xmlns:a16="http://schemas.microsoft.com/office/drawing/2014/main" id="{894F3C78-2FE4-AF79-96C4-12E59BA173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075" y="1123950"/>
            <a:ext cx="8359849" cy="5470025"/>
          </a:xfrm>
        </p:spPr>
      </p:pic>
    </p:spTree>
    <p:extLst>
      <p:ext uri="{BB962C8B-B14F-4D97-AF65-F5344CB8AC3E}">
        <p14:creationId xmlns:p14="http://schemas.microsoft.com/office/powerpoint/2010/main" val="2418988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69CBD-784C-86C4-96BB-065AE00DC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EBB39-21B2-BFFC-8723-EFCBC076916C}"/>
              </a:ext>
            </a:extLst>
          </p:cNvPr>
          <p:cNvSpPr>
            <a:spLocks noGrp="1"/>
          </p:cNvSpPr>
          <p:nvPr>
            <p:ph type="title"/>
          </p:nvPr>
        </p:nvSpPr>
        <p:spPr>
          <a:xfrm>
            <a:off x="0" y="1"/>
            <a:ext cx="12192000" cy="1123949"/>
          </a:xfrm>
        </p:spPr>
        <p:txBody>
          <a:bodyPr>
            <a:normAutofit fontScale="90000"/>
          </a:bodyPr>
          <a:lstStyle/>
          <a:p>
            <a:pPr algn="ctr"/>
            <a:r>
              <a:rPr lang="en-US" b="1" dirty="0"/>
              <a:t>AZ Notice of Final Rule Making (NFRM) and the</a:t>
            </a:r>
            <a:br>
              <a:rPr lang="en-US" b="1" dirty="0"/>
            </a:br>
            <a:r>
              <a:rPr lang="en-US" b="1" dirty="0"/>
              <a:t>Arizona Administrative Register</a:t>
            </a:r>
            <a:endParaRPr lang="en-US" dirty="0"/>
          </a:p>
        </p:txBody>
      </p:sp>
      <p:pic>
        <p:nvPicPr>
          <p:cNvPr id="5" name="Content Placeholder 4" descr="A screenshot of a document&#10;&#10;AI-generated content may be incorrect.">
            <a:extLst>
              <a:ext uri="{FF2B5EF4-FFF2-40B4-BE49-F238E27FC236}">
                <a16:creationId xmlns:a16="http://schemas.microsoft.com/office/drawing/2014/main" id="{898791F2-7955-4809-F7BD-8ACC80141D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2400" y="1123950"/>
            <a:ext cx="6807199" cy="5495074"/>
          </a:xfrm>
        </p:spPr>
      </p:pic>
    </p:spTree>
    <p:extLst>
      <p:ext uri="{BB962C8B-B14F-4D97-AF65-F5344CB8AC3E}">
        <p14:creationId xmlns:p14="http://schemas.microsoft.com/office/powerpoint/2010/main" val="319183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6" name="Content Placeholder 5" descr="A close-up of a brochure&#10;&#10;AI-generated content may be incorrect.">
            <a:extLst>
              <a:ext uri="{FF2B5EF4-FFF2-40B4-BE49-F238E27FC236}">
                <a16:creationId xmlns:a16="http://schemas.microsoft.com/office/drawing/2014/main" id="{CF4C7C50-8AFC-A0B7-9043-8E1622079A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4724" y="951722"/>
            <a:ext cx="9282551" cy="5906277"/>
          </a:xfrm>
        </p:spPr>
      </p:pic>
    </p:spTree>
    <p:extLst>
      <p:ext uri="{BB962C8B-B14F-4D97-AF65-F5344CB8AC3E}">
        <p14:creationId xmlns:p14="http://schemas.microsoft.com/office/powerpoint/2010/main" val="1375086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DDC6-9AB6-A54A-8D47-3CA3878ED264}"/>
              </a:ext>
            </a:extLst>
          </p:cNvPr>
          <p:cNvSpPr>
            <a:spLocks noGrp="1"/>
          </p:cNvSpPr>
          <p:nvPr>
            <p:ph type="title"/>
          </p:nvPr>
        </p:nvSpPr>
        <p:spPr/>
        <p:txBody>
          <a:bodyPr/>
          <a:lstStyle/>
          <a:p>
            <a:pPr algn="ctr"/>
            <a:r>
              <a:rPr lang="en-US" b="1" dirty="0"/>
              <a:t>Substantive Commentary</a:t>
            </a:r>
          </a:p>
        </p:txBody>
      </p:sp>
      <p:sp>
        <p:nvSpPr>
          <p:cNvPr id="3" name="Content Placeholder 2">
            <a:extLst>
              <a:ext uri="{FF2B5EF4-FFF2-40B4-BE49-F238E27FC236}">
                <a16:creationId xmlns:a16="http://schemas.microsoft.com/office/drawing/2014/main" id="{3BD920C4-E7F3-674E-BA52-2DE1533147A0}"/>
              </a:ext>
            </a:extLst>
          </p:cNvPr>
          <p:cNvSpPr>
            <a:spLocks noGrp="1"/>
          </p:cNvSpPr>
          <p:nvPr>
            <p:ph idx="1"/>
          </p:nvPr>
        </p:nvSpPr>
        <p:spPr/>
        <p:txBody>
          <a:bodyPr/>
          <a:lstStyle/>
          <a:p>
            <a:r>
              <a:rPr lang="en-US" sz="3200" b="1" dirty="0"/>
              <a:t>Example of agency statement in an EIS, NEPA, CE, etc.;</a:t>
            </a:r>
          </a:p>
          <a:p>
            <a:endParaRPr lang="en-US" sz="3200" dirty="0"/>
          </a:p>
          <a:p>
            <a:pPr marL="0" indent="0">
              <a:buNone/>
            </a:pPr>
            <a:r>
              <a:rPr lang="en-US" sz="3200" dirty="0"/>
              <a:t>“The agency has found the proposed project and critical habitat designation addresses the needs of habitat enhancement and meets the objectives of the habitat conservation plan</a:t>
            </a:r>
            <a:r>
              <a:rPr lang="en-US" dirty="0"/>
              <a:t>”</a:t>
            </a:r>
          </a:p>
        </p:txBody>
      </p:sp>
    </p:spTree>
    <p:extLst>
      <p:ext uri="{BB962C8B-B14F-4D97-AF65-F5344CB8AC3E}">
        <p14:creationId xmlns:p14="http://schemas.microsoft.com/office/powerpoint/2010/main" val="2490242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E6272-0FEE-3A4D-8A51-A244211C59B8}"/>
              </a:ext>
            </a:extLst>
          </p:cNvPr>
          <p:cNvSpPr>
            <a:spLocks noGrp="1"/>
          </p:cNvSpPr>
          <p:nvPr>
            <p:ph type="title"/>
          </p:nvPr>
        </p:nvSpPr>
        <p:spPr/>
        <p:txBody>
          <a:bodyPr/>
          <a:lstStyle/>
          <a:p>
            <a:pPr algn="ctr"/>
            <a:r>
              <a:rPr lang="en-US" b="1" dirty="0"/>
              <a:t>Substantive Commentary</a:t>
            </a:r>
            <a:endParaRPr lang="en-US" dirty="0"/>
          </a:p>
        </p:txBody>
      </p:sp>
      <p:sp>
        <p:nvSpPr>
          <p:cNvPr id="5" name="Content Placeholder 4">
            <a:extLst>
              <a:ext uri="{FF2B5EF4-FFF2-40B4-BE49-F238E27FC236}">
                <a16:creationId xmlns:a16="http://schemas.microsoft.com/office/drawing/2014/main" id="{3271DA50-8B37-AC40-8BC3-94852B86A55A}"/>
              </a:ext>
            </a:extLst>
          </p:cNvPr>
          <p:cNvSpPr>
            <a:spLocks noGrp="1"/>
          </p:cNvSpPr>
          <p:nvPr>
            <p:ph idx="1"/>
          </p:nvPr>
        </p:nvSpPr>
        <p:spPr/>
        <p:txBody>
          <a:bodyPr>
            <a:normAutofit/>
          </a:bodyPr>
          <a:lstStyle/>
          <a:p>
            <a:r>
              <a:rPr lang="en-US" sz="3200" b="1" dirty="0"/>
              <a:t>Not a substantive comment;</a:t>
            </a:r>
          </a:p>
          <a:p>
            <a:pPr marL="0" indent="0">
              <a:buNone/>
            </a:pPr>
            <a:endParaRPr lang="en-US" sz="3200" dirty="0"/>
          </a:p>
          <a:p>
            <a:pPr marL="0" indent="0">
              <a:buNone/>
            </a:pPr>
            <a:r>
              <a:rPr lang="en-US" sz="3200" dirty="0"/>
              <a:t>“I don’t like this plan because you’re changing the area where my family goes camping”</a:t>
            </a:r>
          </a:p>
          <a:p>
            <a:pPr marL="0" indent="0">
              <a:buNone/>
            </a:pPr>
            <a:endParaRPr lang="en-US" sz="3200" dirty="0"/>
          </a:p>
          <a:p>
            <a:pPr marL="0" indent="0">
              <a:buNone/>
            </a:pPr>
            <a:r>
              <a:rPr lang="en-US" sz="3200" dirty="0"/>
              <a:t>“Can you please show the habitat plan?”</a:t>
            </a:r>
          </a:p>
        </p:txBody>
      </p:sp>
    </p:spTree>
    <p:extLst>
      <p:ext uri="{BB962C8B-B14F-4D97-AF65-F5344CB8AC3E}">
        <p14:creationId xmlns:p14="http://schemas.microsoft.com/office/powerpoint/2010/main" val="1086017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454D49-F0BB-8042-AB38-DAA13D082C31}"/>
              </a:ext>
            </a:extLst>
          </p:cNvPr>
          <p:cNvSpPr>
            <a:spLocks noGrp="1"/>
          </p:cNvSpPr>
          <p:nvPr>
            <p:ph type="title"/>
          </p:nvPr>
        </p:nvSpPr>
        <p:spPr/>
        <p:txBody>
          <a:bodyPr/>
          <a:lstStyle/>
          <a:p>
            <a:pPr algn="ctr"/>
            <a:r>
              <a:rPr lang="en-US" b="1" dirty="0"/>
              <a:t>Substantive Commentary</a:t>
            </a:r>
            <a:endParaRPr lang="en-US" dirty="0"/>
          </a:p>
        </p:txBody>
      </p:sp>
      <p:sp>
        <p:nvSpPr>
          <p:cNvPr id="5" name="Content Placeholder 4">
            <a:extLst>
              <a:ext uri="{FF2B5EF4-FFF2-40B4-BE49-F238E27FC236}">
                <a16:creationId xmlns:a16="http://schemas.microsoft.com/office/drawing/2014/main" id="{D6EB3F20-388D-104D-BB80-B99789D9FD3F}"/>
              </a:ext>
            </a:extLst>
          </p:cNvPr>
          <p:cNvSpPr>
            <a:spLocks noGrp="1"/>
          </p:cNvSpPr>
          <p:nvPr>
            <p:ph idx="1"/>
          </p:nvPr>
        </p:nvSpPr>
        <p:spPr/>
        <p:txBody>
          <a:bodyPr/>
          <a:lstStyle/>
          <a:p>
            <a:r>
              <a:rPr lang="en-US" sz="3200" b="1" dirty="0"/>
              <a:t>Substantive comment;</a:t>
            </a:r>
          </a:p>
          <a:p>
            <a:endParaRPr lang="en-US" sz="3200" dirty="0"/>
          </a:p>
          <a:p>
            <a:pPr marL="0" indent="0">
              <a:buNone/>
            </a:pPr>
            <a:r>
              <a:rPr lang="en-US" sz="3200" dirty="0"/>
              <a:t>“In the Threatened and Endangered, Soils, Riparian, and Vegetation specialist reports, the agency failed to identify the type of habitat enhancement needed, shortfalls of the current habitat conditions, and the goals of the referenced habitat conservation plan.”</a:t>
            </a:r>
          </a:p>
        </p:txBody>
      </p:sp>
    </p:spTree>
    <p:extLst>
      <p:ext uri="{BB962C8B-B14F-4D97-AF65-F5344CB8AC3E}">
        <p14:creationId xmlns:p14="http://schemas.microsoft.com/office/powerpoint/2010/main" val="3680830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4AF6-8298-4646-BEB6-3FEAFA4C71B9}"/>
              </a:ext>
            </a:extLst>
          </p:cNvPr>
          <p:cNvSpPr>
            <a:spLocks noGrp="1"/>
          </p:cNvSpPr>
          <p:nvPr>
            <p:ph type="title"/>
          </p:nvPr>
        </p:nvSpPr>
        <p:spPr/>
        <p:txBody>
          <a:bodyPr/>
          <a:lstStyle/>
          <a:p>
            <a:pPr algn="ctr"/>
            <a:r>
              <a:rPr lang="en-US" b="1" dirty="0"/>
              <a:t>Intel early and often</a:t>
            </a:r>
          </a:p>
        </p:txBody>
      </p:sp>
      <p:sp>
        <p:nvSpPr>
          <p:cNvPr id="3" name="Content Placeholder 2">
            <a:extLst>
              <a:ext uri="{FF2B5EF4-FFF2-40B4-BE49-F238E27FC236}">
                <a16:creationId xmlns:a16="http://schemas.microsoft.com/office/drawing/2014/main" id="{E78CC2AB-C308-7345-90C8-E18B34A34C29}"/>
              </a:ext>
            </a:extLst>
          </p:cNvPr>
          <p:cNvSpPr>
            <a:spLocks noGrp="1"/>
          </p:cNvSpPr>
          <p:nvPr>
            <p:ph idx="1"/>
          </p:nvPr>
        </p:nvSpPr>
        <p:spPr/>
        <p:txBody>
          <a:bodyPr/>
          <a:lstStyle/>
          <a:p>
            <a:r>
              <a:rPr lang="en-US" dirty="0"/>
              <a:t>Utilize the predominant public notification process systems to increase lead time, offer better ability to prepare a substantive comment, and allow for more time to request additional documentation as needed.</a:t>
            </a:r>
          </a:p>
          <a:p>
            <a:r>
              <a:rPr lang="en-US" dirty="0"/>
              <a:t>Do not be afraid to request a ”comment period extension” from the lead agency of the proposal – caveat; must be requested in writing, at a point in the comment timeframe, of under the 50% mark in the calendar.</a:t>
            </a:r>
          </a:p>
        </p:txBody>
      </p:sp>
    </p:spTree>
    <p:extLst>
      <p:ext uri="{BB962C8B-B14F-4D97-AF65-F5344CB8AC3E}">
        <p14:creationId xmlns:p14="http://schemas.microsoft.com/office/powerpoint/2010/main" val="1201100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1A68E-C2DA-92F2-4EC6-D44B2F6D002A}"/>
              </a:ext>
            </a:extLst>
          </p:cNvPr>
          <p:cNvSpPr>
            <a:spLocks noGrp="1"/>
          </p:cNvSpPr>
          <p:nvPr>
            <p:ph type="title"/>
          </p:nvPr>
        </p:nvSpPr>
        <p:spPr>
          <a:xfrm>
            <a:off x="0" y="0"/>
            <a:ext cx="12192000" cy="2594344"/>
          </a:xfrm>
        </p:spPr>
        <p:txBody>
          <a:bodyPr>
            <a:noAutofit/>
          </a:bodyPr>
          <a:lstStyle/>
          <a:p>
            <a:pPr algn="ctr"/>
            <a:r>
              <a:rPr lang="en-US" sz="5400" b="1" dirty="0"/>
              <a:t>Coordination, Cooperation, Consultation</a:t>
            </a:r>
            <a:br>
              <a:rPr lang="en-US" sz="5400" b="1" dirty="0"/>
            </a:br>
            <a:br>
              <a:rPr lang="en-US" sz="5400" b="1" dirty="0"/>
            </a:br>
            <a:r>
              <a:rPr lang="en-US" sz="2400" b="1" dirty="0">
                <a:hlinkClick r:id="rId2"/>
              </a:rPr>
              <a:t>http://www.veritasresearchconsulting.com/NRULPC/Misc_Fed_Stat_Req_Coord.pdf</a:t>
            </a:r>
            <a:br>
              <a:rPr lang="en-US" sz="2400" b="1" dirty="0"/>
            </a:br>
            <a:endParaRPr lang="en-US" sz="2400" b="1" dirty="0"/>
          </a:p>
        </p:txBody>
      </p:sp>
      <p:pic>
        <p:nvPicPr>
          <p:cNvPr id="5" name="Content Placeholder 4" descr="A close-up of a white background&#10;&#10;Description automatically generated">
            <a:extLst>
              <a:ext uri="{FF2B5EF4-FFF2-40B4-BE49-F238E27FC236}">
                <a16:creationId xmlns:a16="http://schemas.microsoft.com/office/drawing/2014/main" id="{DF52C706-5A19-B5C9-0DB7-A587AB5249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6692" y="2294602"/>
            <a:ext cx="4718616" cy="4563398"/>
          </a:xfrm>
        </p:spPr>
      </p:pic>
    </p:spTree>
    <p:extLst>
      <p:ext uri="{BB962C8B-B14F-4D97-AF65-F5344CB8AC3E}">
        <p14:creationId xmlns:p14="http://schemas.microsoft.com/office/powerpoint/2010/main" val="302971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E921-DD96-0B4B-9395-E891AD3629A2}"/>
              </a:ext>
            </a:extLst>
          </p:cNvPr>
          <p:cNvSpPr>
            <a:spLocks noGrp="1"/>
          </p:cNvSpPr>
          <p:nvPr>
            <p:ph type="title"/>
          </p:nvPr>
        </p:nvSpPr>
        <p:spPr/>
        <p:txBody>
          <a:bodyPr/>
          <a:lstStyle/>
          <a:p>
            <a:pPr algn="ctr"/>
            <a:r>
              <a:rPr lang="en-US" b="1" dirty="0"/>
              <a:t>Intel early and often</a:t>
            </a:r>
            <a:endParaRPr lang="en-US" dirty="0"/>
          </a:p>
        </p:txBody>
      </p:sp>
      <p:sp>
        <p:nvSpPr>
          <p:cNvPr id="3" name="Content Placeholder 2">
            <a:extLst>
              <a:ext uri="{FF2B5EF4-FFF2-40B4-BE49-F238E27FC236}">
                <a16:creationId xmlns:a16="http://schemas.microsoft.com/office/drawing/2014/main" id="{01AABA29-2A06-FD4E-9905-C3E2E4155227}"/>
              </a:ext>
            </a:extLst>
          </p:cNvPr>
          <p:cNvSpPr>
            <a:spLocks noGrp="1"/>
          </p:cNvSpPr>
          <p:nvPr>
            <p:ph idx="1"/>
          </p:nvPr>
        </p:nvSpPr>
        <p:spPr>
          <a:xfrm>
            <a:off x="962891" y="1411358"/>
            <a:ext cx="10515600" cy="5081517"/>
          </a:xfrm>
        </p:spPr>
        <p:txBody>
          <a:bodyPr>
            <a:normAutofit fontScale="92500" lnSpcReduction="20000"/>
          </a:bodyPr>
          <a:lstStyle/>
          <a:p>
            <a:r>
              <a:rPr lang="en-US" sz="2400" dirty="0"/>
              <a:t>Federal Register:</a:t>
            </a:r>
          </a:p>
          <a:p>
            <a:pPr marL="0" indent="0">
              <a:buNone/>
            </a:pPr>
            <a:r>
              <a:rPr lang="en-US" sz="2400" dirty="0">
                <a:hlinkClick r:id="rId2"/>
              </a:rPr>
              <a:t>https://www.govinfo.gov/app/collection/FR/</a:t>
            </a:r>
            <a:endParaRPr lang="en-US" sz="2400" dirty="0"/>
          </a:p>
          <a:p>
            <a:pPr marL="0" indent="0">
              <a:buNone/>
            </a:pPr>
            <a:endParaRPr lang="en-US" sz="2400" dirty="0"/>
          </a:p>
          <a:p>
            <a:r>
              <a:rPr lang="en-US" sz="2400" dirty="0"/>
              <a:t>USDA-USFS – Schedule of Proposed Action (SOPA)</a:t>
            </a:r>
          </a:p>
          <a:p>
            <a:pPr marL="0" indent="0">
              <a:buNone/>
            </a:pPr>
            <a:r>
              <a:rPr lang="en-US" sz="2400" dirty="0">
                <a:hlinkClick r:id="rId3"/>
              </a:rPr>
              <a:t>https://www.fs.usda.gov/sopa/index.php</a:t>
            </a:r>
            <a:endParaRPr lang="en-US" sz="2400" dirty="0"/>
          </a:p>
          <a:p>
            <a:pPr marL="0" indent="0">
              <a:buNone/>
            </a:pPr>
            <a:endParaRPr lang="en-US" sz="2400" dirty="0"/>
          </a:p>
          <a:p>
            <a:r>
              <a:rPr lang="en-US" sz="2400" dirty="0"/>
              <a:t>USDOI-BLM  - Planning Documents or “Plans in Development”</a:t>
            </a:r>
          </a:p>
          <a:p>
            <a:pPr marL="0" indent="0">
              <a:buNone/>
            </a:pPr>
            <a:r>
              <a:rPr lang="en-US" sz="2400" dirty="0">
                <a:hlinkClick r:id="rId4"/>
              </a:rPr>
              <a:t>https://www.blm.gov/programs/planning-and-nepa</a:t>
            </a:r>
            <a:endParaRPr lang="en-US" sz="2400" dirty="0"/>
          </a:p>
          <a:p>
            <a:pPr marL="0" indent="0">
              <a:buNone/>
            </a:pPr>
            <a:endParaRPr lang="en-US" sz="2400" dirty="0"/>
          </a:p>
          <a:p>
            <a:r>
              <a:rPr lang="en-US" sz="2400" dirty="0"/>
              <a:t>Arizona Department of Environmental Quality (ADEQ)</a:t>
            </a:r>
          </a:p>
          <a:p>
            <a:pPr marL="0" indent="0">
              <a:buNone/>
            </a:pPr>
            <a:r>
              <a:rPr lang="en-US" sz="2400" dirty="0">
                <a:hlinkClick r:id="rId5"/>
              </a:rPr>
              <a:t>https://azdeq.gov/PublicNotices</a:t>
            </a:r>
            <a:endParaRPr lang="en-US" sz="2400" dirty="0"/>
          </a:p>
          <a:p>
            <a:pPr marL="0" indent="0">
              <a:buNone/>
            </a:pPr>
            <a:endParaRPr lang="en-US" sz="2400" dirty="0"/>
          </a:p>
          <a:p>
            <a:r>
              <a:rPr lang="en-US" sz="2400" dirty="0"/>
              <a:t>Arizona Administrative Register</a:t>
            </a:r>
          </a:p>
          <a:p>
            <a:pPr marL="0" indent="0">
              <a:buNone/>
            </a:pPr>
            <a:r>
              <a:rPr lang="en-US" sz="2400" dirty="0">
                <a:hlinkClick r:id="rId6"/>
              </a:rPr>
              <a:t>https://apps.azsos.gov/public_services/register/2023/contents.htm</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369136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F457-A708-0B4B-9533-F775CF25D50C}"/>
              </a:ext>
            </a:extLst>
          </p:cNvPr>
          <p:cNvSpPr>
            <a:spLocks noGrp="1"/>
          </p:cNvSpPr>
          <p:nvPr>
            <p:ph type="title"/>
          </p:nvPr>
        </p:nvSpPr>
        <p:spPr/>
        <p:txBody>
          <a:bodyPr/>
          <a:lstStyle/>
          <a:p>
            <a:pPr algn="ctr"/>
            <a:r>
              <a:rPr lang="en-US" b="1" dirty="0"/>
              <a:t>Federal Register</a:t>
            </a:r>
          </a:p>
        </p:txBody>
      </p:sp>
      <p:sp>
        <p:nvSpPr>
          <p:cNvPr id="3" name="Content Placeholder 2">
            <a:extLst>
              <a:ext uri="{FF2B5EF4-FFF2-40B4-BE49-F238E27FC236}">
                <a16:creationId xmlns:a16="http://schemas.microsoft.com/office/drawing/2014/main" id="{FF35720A-666C-4E45-A4BF-E717D902C103}"/>
              </a:ext>
            </a:extLst>
          </p:cNvPr>
          <p:cNvSpPr>
            <a:spLocks noGrp="1"/>
          </p:cNvSpPr>
          <p:nvPr>
            <p:ph idx="1"/>
          </p:nvPr>
        </p:nvSpPr>
        <p:spPr/>
        <p:txBody>
          <a:bodyPr/>
          <a:lstStyle/>
          <a:p>
            <a:r>
              <a:rPr lang="en-US" dirty="0"/>
              <a:t>Depository for “all” actions from agencies within the federal government.</a:t>
            </a:r>
          </a:p>
          <a:p>
            <a:endParaRPr lang="en-US" dirty="0"/>
          </a:p>
          <a:p>
            <a:r>
              <a:rPr lang="en-US" dirty="0"/>
              <a:t>Caveat; Due to the CAA and CWA, the EPA will publish in the Friday edition of the Federal Register, </a:t>
            </a:r>
          </a:p>
          <a:p>
            <a:pPr marL="0" indent="0">
              <a:buNone/>
            </a:pPr>
            <a:r>
              <a:rPr lang="en-US" dirty="0"/>
              <a:t>“Environmental Impact Statements; Notice of Availability”</a:t>
            </a:r>
          </a:p>
          <a:p>
            <a:pPr marL="0" indent="0">
              <a:buNone/>
            </a:pPr>
            <a:endParaRPr lang="en-US" dirty="0"/>
          </a:p>
          <a:p>
            <a:r>
              <a:rPr lang="en-US" dirty="0"/>
              <a:t>The notice on Friday can give you significant extra time to prepare.</a:t>
            </a:r>
          </a:p>
        </p:txBody>
      </p:sp>
    </p:spTree>
    <p:extLst>
      <p:ext uri="{BB962C8B-B14F-4D97-AF65-F5344CB8AC3E}">
        <p14:creationId xmlns:p14="http://schemas.microsoft.com/office/powerpoint/2010/main" val="231474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29470-80B2-2E23-9220-AC16F53ED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A3731-2A09-3A0C-CD1B-CE0C26B81228}"/>
              </a:ext>
            </a:extLst>
          </p:cNvPr>
          <p:cNvSpPr>
            <a:spLocks noGrp="1"/>
          </p:cNvSpPr>
          <p:nvPr>
            <p:ph type="title"/>
          </p:nvPr>
        </p:nvSpPr>
        <p:spPr>
          <a:xfrm>
            <a:off x="838200" y="14548"/>
            <a:ext cx="10515600" cy="1325563"/>
          </a:xfrm>
        </p:spPr>
        <p:txBody>
          <a:bodyPr>
            <a:normAutofit/>
          </a:bodyPr>
          <a:lstStyle/>
          <a:p>
            <a:pPr algn="ctr"/>
            <a:r>
              <a:rPr lang="en-US" sz="5400" b="1" kern="1200" dirty="0">
                <a:solidFill>
                  <a:schemeClr val="tx1"/>
                </a:solidFill>
                <a:latin typeface="+mj-lt"/>
                <a:ea typeface="+mj-ea"/>
                <a:cs typeface="+mj-cs"/>
              </a:rPr>
              <a:t>Federal Register</a:t>
            </a:r>
            <a:endParaRPr lang="en-US" sz="5400" dirty="0"/>
          </a:p>
        </p:txBody>
      </p:sp>
      <p:pic>
        <p:nvPicPr>
          <p:cNvPr id="4" name="Picture 3" descr="A document with text and numbers&#10;&#10;AI-generated content may be incorrect.">
            <a:extLst>
              <a:ext uri="{FF2B5EF4-FFF2-40B4-BE49-F238E27FC236}">
                <a16:creationId xmlns:a16="http://schemas.microsoft.com/office/drawing/2014/main" id="{71FAFAB7-7C23-5DE9-0B4C-584AA6501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756" y="1159043"/>
            <a:ext cx="8678487" cy="5684409"/>
          </a:xfrm>
          <a:prstGeom prst="rect">
            <a:avLst/>
          </a:prstGeom>
        </p:spPr>
      </p:pic>
    </p:spTree>
    <p:extLst>
      <p:ext uri="{BB962C8B-B14F-4D97-AF65-F5344CB8AC3E}">
        <p14:creationId xmlns:p14="http://schemas.microsoft.com/office/powerpoint/2010/main" val="381901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56DE-C176-E19A-0093-CC318B96F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C7A02-96CD-6091-7E4B-4595F08E40EF}"/>
              </a:ext>
            </a:extLst>
          </p:cNvPr>
          <p:cNvSpPr>
            <a:spLocks noGrp="1"/>
          </p:cNvSpPr>
          <p:nvPr>
            <p:ph type="title"/>
          </p:nvPr>
        </p:nvSpPr>
        <p:spPr>
          <a:xfrm>
            <a:off x="838200" y="14548"/>
            <a:ext cx="10515600" cy="1325563"/>
          </a:xfrm>
        </p:spPr>
        <p:txBody>
          <a:bodyPr>
            <a:normAutofit/>
          </a:bodyPr>
          <a:lstStyle/>
          <a:p>
            <a:pPr algn="ctr"/>
            <a:r>
              <a:rPr lang="en-US" sz="5400" b="1" kern="1200" dirty="0">
                <a:solidFill>
                  <a:schemeClr val="tx1"/>
                </a:solidFill>
                <a:latin typeface="+mj-lt"/>
                <a:ea typeface="+mj-ea"/>
                <a:cs typeface="+mj-cs"/>
              </a:rPr>
              <a:t>Federal Register</a:t>
            </a:r>
            <a:endParaRPr lang="en-US" sz="5400" dirty="0"/>
          </a:p>
        </p:txBody>
      </p:sp>
      <p:sp>
        <p:nvSpPr>
          <p:cNvPr id="3" name="TextBox 2">
            <a:extLst>
              <a:ext uri="{FF2B5EF4-FFF2-40B4-BE49-F238E27FC236}">
                <a16:creationId xmlns:a16="http://schemas.microsoft.com/office/drawing/2014/main" id="{32364448-6DC9-B766-9208-4F5DFA7F00AD}"/>
              </a:ext>
            </a:extLst>
          </p:cNvPr>
          <p:cNvSpPr txBox="1"/>
          <p:nvPr/>
        </p:nvSpPr>
        <p:spPr>
          <a:xfrm>
            <a:off x="838200" y="1038836"/>
            <a:ext cx="10515600" cy="5586145"/>
          </a:xfrm>
          <a:prstGeom prst="rect">
            <a:avLst/>
          </a:prstGeom>
          <a:noFill/>
        </p:spPr>
        <p:txBody>
          <a:bodyPr wrap="square" rtlCol="0">
            <a:spAutoFit/>
          </a:bodyPr>
          <a:lstStyle/>
          <a:p>
            <a:r>
              <a:rPr lang="en-US" sz="2100" dirty="0">
                <a:effectLst/>
                <a:latin typeface="+mj-lt"/>
              </a:rPr>
              <a:t>The cost of government extends well beyond what Washington taxes. Federal regulations add another $1.939 trillion annually to be burdened</a:t>
            </a:r>
            <a:r>
              <a:rPr lang="en-US" sz="2100" dirty="0">
                <a:latin typeface="+mj-lt"/>
              </a:rPr>
              <a:t> by </a:t>
            </a:r>
            <a:r>
              <a:rPr lang="en-US" sz="2100" dirty="0">
                <a:effectLst/>
                <a:latin typeface="+mj-lt"/>
              </a:rPr>
              <a:t>Americans’. Federal environmental, safety and health, social, and economic interventions grip the economy. Many crisis regulations become permanent regulations, or last far longer than is warranted. The COVID-19 episode was the third major economic shock of the century, after the September 11, 2001, attacks and the 2008 financial crisis. </a:t>
            </a:r>
            <a:endParaRPr lang="en-US" sz="2100" dirty="0">
              <a:latin typeface="+mj-lt"/>
            </a:endParaRPr>
          </a:p>
          <a:p>
            <a:r>
              <a:rPr lang="en-US" sz="2100" dirty="0">
                <a:effectLst/>
                <a:latin typeface="+mj-lt"/>
              </a:rPr>
              <a:t>There have been no large-scale tax hikes, but the hidden tax of regulation has proved appealing to lawmakers. Unlike on-budget spending, many regulations are hard to quantify. Budgetary pressures can incentivize off-budget regulations requiring private outlays and adjustments rather than adding more unpopular deficit spending.  Mandates like family leave, child care, and job training initiatives could involve either increased observable government spend- </a:t>
            </a:r>
            <a:r>
              <a:rPr lang="en-US" sz="2100" dirty="0" err="1">
                <a:effectLst/>
                <a:latin typeface="+mj-lt"/>
              </a:rPr>
              <a:t>ing</a:t>
            </a:r>
            <a:r>
              <a:rPr lang="en-US" sz="2100" dirty="0">
                <a:effectLst/>
                <a:latin typeface="+mj-lt"/>
              </a:rPr>
              <a:t> or new regulations on business. Just as consumers wind up shouldering much of the corporate income tax,2 the regulatory compliance costs and mandates borne by businesses will percolate throughout the economy, sneaking their way into consumer prices. </a:t>
            </a:r>
            <a:endParaRPr lang="en-US" sz="2100" dirty="0">
              <a:latin typeface="+mj-lt"/>
            </a:endParaRPr>
          </a:p>
          <a:p>
            <a:r>
              <a:rPr lang="en-US" sz="2100" dirty="0">
                <a:effectLst/>
                <a:latin typeface="+mj-lt"/>
              </a:rPr>
              <a:t>When the U.S. federal administrative state began its march over a century ago, few imagined the tangle of hundreds of thousands of rules and guidance documents it would produce, and the way those would envelop society. </a:t>
            </a:r>
            <a:endParaRPr lang="en-US" sz="2100" dirty="0">
              <a:latin typeface="+mj-lt"/>
            </a:endParaRPr>
          </a:p>
        </p:txBody>
      </p:sp>
    </p:spTree>
    <p:extLst>
      <p:ext uri="{BB962C8B-B14F-4D97-AF65-F5344CB8AC3E}">
        <p14:creationId xmlns:p14="http://schemas.microsoft.com/office/powerpoint/2010/main" val="248678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1BFA-AEA6-914B-8E47-2E7A1B6D1F20}"/>
              </a:ext>
            </a:extLst>
          </p:cNvPr>
          <p:cNvSpPr>
            <a:spLocks noGrp="1"/>
          </p:cNvSpPr>
          <p:nvPr>
            <p:ph type="title"/>
          </p:nvPr>
        </p:nvSpPr>
        <p:spPr>
          <a:xfrm>
            <a:off x="838200" y="1"/>
            <a:ext cx="10515600" cy="1222871"/>
          </a:xfrm>
        </p:spPr>
        <p:txBody>
          <a:bodyPr/>
          <a:lstStyle/>
          <a:p>
            <a:pPr algn="ctr"/>
            <a:r>
              <a:rPr lang="en-US" b="1" dirty="0"/>
              <a:t>Federal Register</a:t>
            </a:r>
            <a:endParaRPr lang="en-US" dirty="0"/>
          </a:p>
        </p:txBody>
      </p:sp>
      <p:pic>
        <p:nvPicPr>
          <p:cNvPr id="7" name="Content Placeholder 6" descr="A screenshot of a register&#10;&#10;AI-generated content may be incorrect.">
            <a:extLst>
              <a:ext uri="{FF2B5EF4-FFF2-40B4-BE49-F238E27FC236}">
                <a16:creationId xmlns:a16="http://schemas.microsoft.com/office/drawing/2014/main" id="{FA92EF44-9C4C-B994-645E-A300A9EF9A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3302" y="931025"/>
            <a:ext cx="8277440" cy="5862825"/>
          </a:xfrm>
        </p:spPr>
      </p:pic>
    </p:spTree>
    <p:extLst>
      <p:ext uri="{BB962C8B-B14F-4D97-AF65-F5344CB8AC3E}">
        <p14:creationId xmlns:p14="http://schemas.microsoft.com/office/powerpoint/2010/main" val="1726941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911</Words>
  <Application>Microsoft Macintosh PowerPoint</Application>
  <PresentationFormat>Widescreen</PresentationFormat>
  <Paragraphs>90</Paragraphs>
  <Slides>40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Natural Resource Users Law &amp; Policy Center (NRULPC) University of Arizona’s James E. Rogers College of Law and Cooperative Extension 29Jan2026</vt:lpstr>
      <vt:lpstr>PowerPoint Presentation</vt:lpstr>
      <vt:lpstr>A Fundamental Point</vt:lpstr>
      <vt:lpstr>Intel early and often</vt:lpstr>
      <vt:lpstr>Intel early and often</vt:lpstr>
      <vt:lpstr>Federal Register</vt:lpstr>
      <vt:lpstr>Federal Register</vt:lpstr>
      <vt:lpstr>Federal Register</vt:lpstr>
      <vt:lpstr>Federal Register</vt:lpstr>
      <vt:lpstr>Federal Register</vt:lpstr>
      <vt:lpstr>Federal Register</vt:lpstr>
      <vt:lpstr>Federal Register</vt:lpstr>
      <vt:lpstr>USFS – Schedule of Proposed Action (SOPA)</vt:lpstr>
      <vt:lpstr>USFS – Schedule of Proposed Action (SOPA)</vt:lpstr>
      <vt:lpstr>USFS – Schedule of Proposed Action (SOPA)</vt:lpstr>
      <vt:lpstr>USFS – Schedule of Proposed Action (SOPA)</vt:lpstr>
      <vt:lpstr>USFS – Schedule of Proposed Action (SOPA)</vt:lpstr>
      <vt:lpstr>USFS – Schedule of Proposed Action (SOPA)</vt:lpstr>
      <vt:lpstr>USFS – Schedule of Proposed Action (SOPA)</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ADEQ – Arizona Department of Environmental Quality</vt:lpstr>
      <vt:lpstr>ADEQ – Arizona Department of Environmental Quality</vt:lpstr>
      <vt:lpstr>ADEQ – Arizona Department of Environmental Quality</vt:lpstr>
      <vt:lpstr>ADEQ – Arizona Department of Environmental Quality</vt:lpstr>
      <vt:lpstr>AZ Notice of Final Rule Making (NFRM) and the Arizona Administrative Register</vt:lpstr>
      <vt:lpstr>AZ Notice of Final Rule Making (NFRM) and the Arizona Administrative Register</vt:lpstr>
      <vt:lpstr>ADEQ – Arizona Department of Environmental Quality</vt:lpstr>
      <vt:lpstr>Substantive Commentary</vt:lpstr>
      <vt:lpstr>Substantive Commentary</vt:lpstr>
      <vt:lpstr>Substantive Commentary</vt:lpstr>
      <vt:lpstr>Coordination, Cooperation, Consultation  http://www.veritasresearchconsulting.com/NRULPC/Misc_Fed_Stat_Req_Coord.pdf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NRULPC 23Jan18</dc:title>
  <dc:creator>Doyel Shamley</dc:creator>
  <cp:lastModifiedBy>doyel veritasresearchconsulting.com</cp:lastModifiedBy>
  <cp:revision>85</cp:revision>
  <dcterms:created xsi:type="dcterms:W3CDTF">2018-01-23T15:56:39Z</dcterms:created>
  <dcterms:modified xsi:type="dcterms:W3CDTF">2026-01-28T15:55:47Z</dcterms:modified>
</cp:coreProperties>
</file>