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4" r:id="rId5"/>
    <p:sldId id="318" r:id="rId6"/>
    <p:sldId id="317" r:id="rId7"/>
    <p:sldId id="265" r:id="rId8"/>
    <p:sldId id="269" r:id="rId9"/>
    <p:sldId id="295" r:id="rId10"/>
    <p:sldId id="296" r:id="rId11"/>
    <p:sldId id="297" r:id="rId12"/>
    <p:sldId id="298" r:id="rId13"/>
    <p:sldId id="299" r:id="rId14"/>
    <p:sldId id="300" r:id="rId15"/>
    <p:sldId id="301" r:id="rId16"/>
    <p:sldId id="302" r:id="rId17"/>
    <p:sldId id="303" r:id="rId18"/>
    <p:sldId id="304" r:id="rId19"/>
    <p:sldId id="279" r:id="rId20"/>
    <p:sldId id="284" r:id="rId21"/>
    <p:sldId id="280" r:id="rId22"/>
    <p:sldId id="281" r:id="rId23"/>
    <p:sldId id="282" r:id="rId24"/>
    <p:sldId id="283" r:id="rId25"/>
    <p:sldId id="305" r:id="rId26"/>
    <p:sldId id="306" r:id="rId27"/>
    <p:sldId id="307" r:id="rId28"/>
    <p:sldId id="308" r:id="rId29"/>
    <p:sldId id="309" r:id="rId30"/>
    <p:sldId id="310" r:id="rId31"/>
    <p:sldId id="311" r:id="rId32"/>
    <p:sldId id="312" r:id="rId33"/>
    <p:sldId id="313" r:id="rId34"/>
    <p:sldId id="314" r:id="rId35"/>
    <p:sldId id="315" r:id="rId36"/>
    <p:sldId id="270" r:id="rId37"/>
    <p:sldId id="261" r:id="rId38"/>
    <p:sldId id="262" r:id="rId39"/>
    <p:sldId id="272" r:id="rId40"/>
    <p:sldId id="271" r:id="rId41"/>
    <p:sldId id="274" r:id="rId42"/>
    <p:sldId id="273" r:id="rId43"/>
    <p:sldId id="287" r:id="rId44"/>
    <p:sldId id="288" r:id="rId45"/>
    <p:sldId id="289" r:id="rId46"/>
    <p:sldId id="290" r:id="rId47"/>
    <p:sldId id="291" r:id="rId48"/>
    <p:sldId id="324" r:id="rId49"/>
    <p:sldId id="292" r:id="rId50"/>
    <p:sldId id="263" r:id="rId51"/>
    <p:sldId id="294" r:id="rId52"/>
    <p:sldId id="323" r:id="rId53"/>
    <p:sldId id="319" r:id="rId54"/>
    <p:sldId id="320" r:id="rId55"/>
    <p:sldId id="260" r:id="rId56"/>
    <p:sldId id="286" r:id="rId57"/>
    <p:sldId id="285" r:id="rId58"/>
    <p:sldId id="275" r:id="rId59"/>
    <p:sldId id="276" r:id="rId60"/>
    <p:sldId id="277" r:id="rId61"/>
    <p:sldId id="278"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27" autoAdjust="0"/>
    <p:restoredTop sz="94660"/>
  </p:normalViewPr>
  <p:slideViewPr>
    <p:cSldViewPr snapToGrid="0" snapToObjects="1">
      <p:cViewPr varScale="1">
        <p:scale>
          <a:sx n="79" d="100"/>
          <a:sy n="79" d="100"/>
        </p:scale>
        <p:origin x="-133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A67615-4FBA-274E-A36F-985424312D61}"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D58B5-50FD-7547-93BF-97FB5DB694FB}" type="slidenum">
              <a:rPr lang="en-US" smtClean="0"/>
              <a:t>‹#›</a:t>
            </a:fld>
            <a:endParaRPr lang="en-US"/>
          </a:p>
        </p:txBody>
      </p:sp>
    </p:spTree>
    <p:extLst>
      <p:ext uri="{BB962C8B-B14F-4D97-AF65-F5344CB8AC3E}">
        <p14:creationId xmlns:p14="http://schemas.microsoft.com/office/powerpoint/2010/main" val="2809665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67615-4FBA-274E-A36F-985424312D61}"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D58B5-50FD-7547-93BF-97FB5DB694FB}" type="slidenum">
              <a:rPr lang="en-US" smtClean="0"/>
              <a:t>‹#›</a:t>
            </a:fld>
            <a:endParaRPr lang="en-US"/>
          </a:p>
        </p:txBody>
      </p:sp>
    </p:spTree>
    <p:extLst>
      <p:ext uri="{BB962C8B-B14F-4D97-AF65-F5344CB8AC3E}">
        <p14:creationId xmlns:p14="http://schemas.microsoft.com/office/powerpoint/2010/main" val="17560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67615-4FBA-274E-A36F-985424312D61}"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D58B5-50FD-7547-93BF-97FB5DB694FB}" type="slidenum">
              <a:rPr lang="en-US" smtClean="0"/>
              <a:t>‹#›</a:t>
            </a:fld>
            <a:endParaRPr lang="en-US"/>
          </a:p>
        </p:txBody>
      </p:sp>
    </p:spTree>
    <p:extLst>
      <p:ext uri="{BB962C8B-B14F-4D97-AF65-F5344CB8AC3E}">
        <p14:creationId xmlns:p14="http://schemas.microsoft.com/office/powerpoint/2010/main" val="3310129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67615-4FBA-274E-A36F-985424312D61}"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D58B5-50FD-7547-93BF-97FB5DB694FB}" type="slidenum">
              <a:rPr lang="en-US" smtClean="0"/>
              <a:t>‹#›</a:t>
            </a:fld>
            <a:endParaRPr lang="en-US"/>
          </a:p>
        </p:txBody>
      </p:sp>
    </p:spTree>
    <p:extLst>
      <p:ext uri="{BB962C8B-B14F-4D97-AF65-F5344CB8AC3E}">
        <p14:creationId xmlns:p14="http://schemas.microsoft.com/office/powerpoint/2010/main" val="2986234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A67615-4FBA-274E-A36F-985424312D61}"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D58B5-50FD-7547-93BF-97FB5DB694FB}" type="slidenum">
              <a:rPr lang="en-US" smtClean="0"/>
              <a:t>‹#›</a:t>
            </a:fld>
            <a:endParaRPr lang="en-US"/>
          </a:p>
        </p:txBody>
      </p:sp>
    </p:spTree>
    <p:extLst>
      <p:ext uri="{BB962C8B-B14F-4D97-AF65-F5344CB8AC3E}">
        <p14:creationId xmlns:p14="http://schemas.microsoft.com/office/powerpoint/2010/main" val="113407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A67615-4FBA-274E-A36F-985424312D61}" type="datetimeFigureOut">
              <a:rPr lang="en-US" smtClean="0"/>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D58B5-50FD-7547-93BF-97FB5DB694FB}" type="slidenum">
              <a:rPr lang="en-US" smtClean="0"/>
              <a:t>‹#›</a:t>
            </a:fld>
            <a:endParaRPr lang="en-US"/>
          </a:p>
        </p:txBody>
      </p:sp>
    </p:spTree>
    <p:extLst>
      <p:ext uri="{BB962C8B-B14F-4D97-AF65-F5344CB8AC3E}">
        <p14:creationId xmlns:p14="http://schemas.microsoft.com/office/powerpoint/2010/main" val="3584462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A67615-4FBA-274E-A36F-985424312D61}" type="datetimeFigureOut">
              <a:rPr lang="en-US" smtClean="0"/>
              <a:t>9/25/17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7D58B5-50FD-7547-93BF-97FB5DB694FB}" type="slidenum">
              <a:rPr lang="en-US" smtClean="0"/>
              <a:t>‹#›</a:t>
            </a:fld>
            <a:endParaRPr lang="en-US"/>
          </a:p>
        </p:txBody>
      </p:sp>
    </p:spTree>
    <p:extLst>
      <p:ext uri="{BB962C8B-B14F-4D97-AF65-F5344CB8AC3E}">
        <p14:creationId xmlns:p14="http://schemas.microsoft.com/office/powerpoint/2010/main" val="538690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A67615-4FBA-274E-A36F-985424312D61}" type="datetimeFigureOut">
              <a:rPr lang="en-US" smtClean="0"/>
              <a:t>9/25/17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7D58B5-50FD-7547-93BF-97FB5DB694FB}" type="slidenum">
              <a:rPr lang="en-US" smtClean="0"/>
              <a:t>‹#›</a:t>
            </a:fld>
            <a:endParaRPr lang="en-US"/>
          </a:p>
        </p:txBody>
      </p:sp>
    </p:spTree>
    <p:extLst>
      <p:ext uri="{BB962C8B-B14F-4D97-AF65-F5344CB8AC3E}">
        <p14:creationId xmlns:p14="http://schemas.microsoft.com/office/powerpoint/2010/main" val="3565476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67615-4FBA-274E-A36F-985424312D61}" type="datetimeFigureOut">
              <a:rPr lang="en-US" smtClean="0"/>
              <a:t>9/25/17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7D58B5-50FD-7547-93BF-97FB5DB694FB}" type="slidenum">
              <a:rPr lang="en-US" smtClean="0"/>
              <a:t>‹#›</a:t>
            </a:fld>
            <a:endParaRPr lang="en-US"/>
          </a:p>
        </p:txBody>
      </p:sp>
    </p:spTree>
    <p:extLst>
      <p:ext uri="{BB962C8B-B14F-4D97-AF65-F5344CB8AC3E}">
        <p14:creationId xmlns:p14="http://schemas.microsoft.com/office/powerpoint/2010/main" val="4132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A67615-4FBA-274E-A36F-985424312D61}" type="datetimeFigureOut">
              <a:rPr lang="en-US" smtClean="0"/>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D58B5-50FD-7547-93BF-97FB5DB694FB}" type="slidenum">
              <a:rPr lang="en-US" smtClean="0"/>
              <a:t>‹#›</a:t>
            </a:fld>
            <a:endParaRPr lang="en-US"/>
          </a:p>
        </p:txBody>
      </p:sp>
    </p:spTree>
    <p:extLst>
      <p:ext uri="{BB962C8B-B14F-4D97-AF65-F5344CB8AC3E}">
        <p14:creationId xmlns:p14="http://schemas.microsoft.com/office/powerpoint/2010/main" val="2483195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A67615-4FBA-274E-A36F-985424312D61}" type="datetimeFigureOut">
              <a:rPr lang="en-US" smtClean="0"/>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D58B5-50FD-7547-93BF-97FB5DB694FB}" type="slidenum">
              <a:rPr lang="en-US" smtClean="0"/>
              <a:t>‹#›</a:t>
            </a:fld>
            <a:endParaRPr lang="en-US"/>
          </a:p>
        </p:txBody>
      </p:sp>
    </p:spTree>
    <p:extLst>
      <p:ext uri="{BB962C8B-B14F-4D97-AF65-F5344CB8AC3E}">
        <p14:creationId xmlns:p14="http://schemas.microsoft.com/office/powerpoint/2010/main" val="10548402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67615-4FBA-274E-A36F-985424312D61}" type="datetimeFigureOut">
              <a:rPr lang="en-US" smtClean="0"/>
              <a:t>9/25/17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7D58B5-50FD-7547-93BF-97FB5DB694FB}" type="slidenum">
              <a:rPr lang="en-US" smtClean="0"/>
              <a:t>‹#›</a:t>
            </a:fld>
            <a:endParaRPr lang="en-US"/>
          </a:p>
        </p:txBody>
      </p:sp>
    </p:spTree>
    <p:extLst>
      <p:ext uri="{BB962C8B-B14F-4D97-AF65-F5344CB8AC3E}">
        <p14:creationId xmlns:p14="http://schemas.microsoft.com/office/powerpoint/2010/main" val="3855798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70429"/>
            <a:ext cx="7772400" cy="4425348"/>
          </a:xfrm>
        </p:spPr>
        <p:txBody>
          <a:bodyPr>
            <a:normAutofit/>
          </a:bodyPr>
          <a:lstStyle/>
          <a:p>
            <a:r>
              <a:rPr lang="en-US" sz="5400" b="1" dirty="0" smtClean="0"/>
              <a:t>Forest Stewardship</a:t>
            </a:r>
            <a:br>
              <a:rPr lang="en-US" sz="5400" b="1" dirty="0" smtClean="0"/>
            </a:br>
            <a:r>
              <a:rPr lang="en-US" sz="5400" b="1" dirty="0"/>
              <a:t/>
            </a:r>
            <a:br>
              <a:rPr lang="en-US" sz="5400" b="1" dirty="0"/>
            </a:br>
            <a:r>
              <a:rPr lang="en-US" sz="3600" dirty="0" smtClean="0"/>
              <a:t>AICPA</a:t>
            </a:r>
            <a:br>
              <a:rPr lang="en-US" sz="3600" dirty="0" smtClean="0"/>
            </a:br>
            <a:r>
              <a:rPr lang="en-US" sz="3600" dirty="0" smtClean="0"/>
              <a:t/>
            </a:r>
            <a:br>
              <a:rPr lang="en-US" sz="3600" dirty="0" smtClean="0"/>
            </a:br>
            <a:r>
              <a:rPr lang="en-US" sz="3600" dirty="0" smtClean="0"/>
              <a:t>Government Performance </a:t>
            </a:r>
            <a:br>
              <a:rPr lang="en-US" sz="3600" dirty="0" smtClean="0"/>
            </a:br>
            <a:r>
              <a:rPr lang="en-US" sz="3600" dirty="0" smtClean="0"/>
              <a:t>and Accountability Committee</a:t>
            </a:r>
            <a:endParaRPr lang="en-US" sz="3600" dirty="0"/>
          </a:p>
        </p:txBody>
      </p:sp>
      <p:sp>
        <p:nvSpPr>
          <p:cNvPr id="3" name="Subtitle 2"/>
          <p:cNvSpPr>
            <a:spLocks noGrp="1"/>
          </p:cNvSpPr>
          <p:nvPr>
            <p:ph type="subTitle" idx="1"/>
          </p:nvPr>
        </p:nvSpPr>
        <p:spPr>
          <a:xfrm>
            <a:off x="1371600" y="5401202"/>
            <a:ext cx="6400800" cy="1113898"/>
          </a:xfrm>
        </p:spPr>
        <p:txBody>
          <a:bodyPr>
            <a:normAutofit lnSpcReduction="10000"/>
          </a:bodyPr>
          <a:lstStyle/>
          <a:p>
            <a:r>
              <a:rPr lang="en-US" dirty="0" smtClean="0"/>
              <a:t>25Sep17</a:t>
            </a:r>
          </a:p>
          <a:p>
            <a:r>
              <a:rPr lang="en-US" dirty="0" smtClean="0"/>
              <a:t>Tempe, AZ</a:t>
            </a:r>
            <a:endParaRPr lang="en-US" dirty="0"/>
          </a:p>
        </p:txBody>
      </p:sp>
    </p:spTree>
    <p:extLst>
      <p:ext uri="{BB962C8B-B14F-4D97-AF65-F5344CB8AC3E}">
        <p14:creationId xmlns:p14="http://schemas.microsoft.com/office/powerpoint/2010/main" val="358179451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a:latin typeface="Calibri" charset="0"/>
              </a:rPr>
              <a:t>Water</a:t>
            </a:r>
          </a:p>
        </p:txBody>
      </p:sp>
      <p:sp>
        <p:nvSpPr>
          <p:cNvPr id="15362" name="Content Placeholder 2"/>
          <p:cNvSpPr>
            <a:spLocks noGrp="1"/>
          </p:cNvSpPr>
          <p:nvPr>
            <p:ph idx="1"/>
          </p:nvPr>
        </p:nvSpPr>
        <p:spPr/>
        <p:txBody>
          <a:bodyPr>
            <a:normAutofit fontScale="92500" lnSpcReduction="10000"/>
          </a:bodyPr>
          <a:lstStyle/>
          <a:p>
            <a:pPr eaLnBrk="1" hangingPunct="1"/>
            <a:r>
              <a:rPr lang="en-US" sz="3000" dirty="0">
                <a:latin typeface="Calibri" charset="0"/>
              </a:rPr>
              <a:t>Evapotranspiration – Vegetation moves water from the soil to the </a:t>
            </a:r>
            <a:r>
              <a:rPr lang="en-US" sz="3000" dirty="0" smtClean="0">
                <a:latin typeface="Calibri" charset="0"/>
              </a:rPr>
              <a:t>atmosphere, or traps higher than normal amounts in the upper tiers or the canopy, reducing </a:t>
            </a:r>
            <a:r>
              <a:rPr lang="en-US" sz="3000" dirty="0">
                <a:latin typeface="Calibri" charset="0"/>
              </a:rPr>
              <a:t>surface flow and downstream yield.</a:t>
            </a:r>
          </a:p>
          <a:p>
            <a:pPr eaLnBrk="1" hangingPunct="1"/>
            <a:r>
              <a:rPr lang="en-US" sz="3000" dirty="0">
                <a:latin typeface="Calibri" charset="0"/>
              </a:rPr>
              <a:t>In the winter period, a portion of the snow caught in the branches evaporates or sublimates and reenters the atmosphere without ever melting</a:t>
            </a:r>
          </a:p>
          <a:p>
            <a:pPr eaLnBrk="1" hangingPunct="1"/>
            <a:r>
              <a:rPr lang="en-US" sz="3000" dirty="0">
                <a:latin typeface="Calibri" charset="0"/>
              </a:rPr>
              <a:t>Open tree stands and reduced understory vegetation protect snowpack from solar radiation, versus entrapment in the branches.</a:t>
            </a:r>
          </a:p>
        </p:txBody>
      </p:sp>
    </p:spTree>
    <p:extLst>
      <p:ext uri="{BB962C8B-B14F-4D97-AF65-F5344CB8AC3E}">
        <p14:creationId xmlns:p14="http://schemas.microsoft.com/office/powerpoint/2010/main" val="3166269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US">
                <a:latin typeface="Calibri" charset="0"/>
              </a:rPr>
              <a:t>Water</a:t>
            </a:r>
          </a:p>
        </p:txBody>
      </p:sp>
      <p:sp>
        <p:nvSpPr>
          <p:cNvPr id="16386" name="Content Placeholder 2"/>
          <p:cNvSpPr>
            <a:spLocks noGrp="1"/>
          </p:cNvSpPr>
          <p:nvPr>
            <p:ph idx="1"/>
          </p:nvPr>
        </p:nvSpPr>
        <p:spPr/>
        <p:txBody>
          <a:bodyPr/>
          <a:lstStyle/>
          <a:p>
            <a:pPr eaLnBrk="1" hangingPunct="1"/>
            <a:r>
              <a:rPr lang="en-US" dirty="0">
                <a:latin typeface="Calibri" charset="0"/>
              </a:rPr>
              <a:t>An active management system by the states can significantly improve </a:t>
            </a:r>
            <a:r>
              <a:rPr lang="en-US" dirty="0" smtClean="0">
                <a:latin typeface="Calibri" charset="0"/>
              </a:rPr>
              <a:t>our </a:t>
            </a:r>
            <a:r>
              <a:rPr lang="en-US" dirty="0">
                <a:latin typeface="Calibri" charset="0"/>
              </a:rPr>
              <a:t>stressed and strained fresh water supply.</a:t>
            </a:r>
          </a:p>
          <a:p>
            <a:pPr eaLnBrk="1" hangingPunct="1"/>
            <a:endParaRPr lang="en-US" dirty="0">
              <a:latin typeface="Calibri" charset="0"/>
            </a:endParaRPr>
          </a:p>
          <a:p>
            <a:pPr eaLnBrk="1" hangingPunct="1"/>
            <a:r>
              <a:rPr lang="en-US" dirty="0">
                <a:latin typeface="Calibri" charset="0"/>
              </a:rPr>
              <a:t>Studies have show that if active management were to occur, which is best done at a more manageable state-level of landscape, that water demands and needs can be met.</a:t>
            </a:r>
          </a:p>
        </p:txBody>
      </p:sp>
    </p:spTree>
    <p:extLst>
      <p:ext uri="{BB962C8B-B14F-4D97-AF65-F5344CB8AC3E}">
        <p14:creationId xmlns:p14="http://schemas.microsoft.com/office/powerpoint/2010/main" val="9790114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a:latin typeface="Calibri" charset="0"/>
              </a:rPr>
              <a:t>Water</a:t>
            </a:r>
          </a:p>
        </p:txBody>
      </p:sp>
      <p:sp>
        <p:nvSpPr>
          <p:cNvPr id="17410" name="Content Placeholder 2"/>
          <p:cNvSpPr>
            <a:spLocks noGrp="1"/>
          </p:cNvSpPr>
          <p:nvPr>
            <p:ph idx="1"/>
          </p:nvPr>
        </p:nvSpPr>
        <p:spPr>
          <a:xfrm>
            <a:off x="457200" y="1222375"/>
            <a:ext cx="8229600" cy="4903788"/>
          </a:xfrm>
        </p:spPr>
        <p:txBody>
          <a:bodyPr>
            <a:normAutofit lnSpcReduction="10000"/>
          </a:bodyPr>
          <a:lstStyle/>
          <a:p>
            <a:pPr eaLnBrk="1" hangingPunct="1"/>
            <a:r>
              <a:rPr lang="en-US" sz="3000" dirty="0">
                <a:latin typeface="Calibri" charset="0"/>
              </a:rPr>
              <a:t>Forest treatments to reduce forest cover by 40% can yield an increase in water yields by 9%.</a:t>
            </a:r>
          </a:p>
          <a:p>
            <a:pPr eaLnBrk="1" hangingPunct="1"/>
            <a:r>
              <a:rPr lang="en-US" sz="3000" dirty="0">
                <a:latin typeface="Calibri" charset="0"/>
              </a:rPr>
              <a:t>A treatment area of just 4100 acres wherein a 24% reduction of vegetation occurred showed a significant water yield increase of 3 inches.</a:t>
            </a:r>
          </a:p>
          <a:p>
            <a:pPr eaLnBrk="1" hangingPunct="1"/>
            <a:r>
              <a:rPr lang="en-US" sz="3000">
                <a:latin typeface="Calibri" charset="0"/>
              </a:rPr>
              <a:t>Sustained, ongoing treatments in our overly dense forests can increase yield by 16%.</a:t>
            </a:r>
          </a:p>
          <a:p>
            <a:pPr eaLnBrk="1" hangingPunct="1"/>
            <a:r>
              <a:rPr lang="en-US" sz="3000" dirty="0">
                <a:latin typeface="Calibri" charset="0"/>
              </a:rPr>
              <a:t>Forest management which has a well-established link to water can be altered to meet water resource goals and priorities.</a:t>
            </a:r>
          </a:p>
          <a:p>
            <a:pPr eaLnBrk="1" hangingPunct="1"/>
            <a:endParaRPr lang="en-US" dirty="0">
              <a:latin typeface="Calibri" charset="0"/>
            </a:endParaRPr>
          </a:p>
        </p:txBody>
      </p:sp>
    </p:spTree>
    <p:extLst>
      <p:ext uri="{BB962C8B-B14F-4D97-AF65-F5344CB8AC3E}">
        <p14:creationId xmlns:p14="http://schemas.microsoft.com/office/powerpoint/2010/main" val="34264378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57200" y="203200"/>
            <a:ext cx="8229600" cy="1143000"/>
          </a:xfrm>
        </p:spPr>
        <p:txBody>
          <a:bodyPr/>
          <a:lstStyle/>
          <a:p>
            <a:pPr eaLnBrk="1" hangingPunct="1"/>
            <a:r>
              <a:rPr lang="en-US">
                <a:latin typeface="Calibri" charset="0"/>
              </a:rPr>
              <a:t>Water</a:t>
            </a:r>
          </a:p>
        </p:txBody>
      </p:sp>
      <p:sp>
        <p:nvSpPr>
          <p:cNvPr id="18434" name="Content Placeholder 2"/>
          <p:cNvSpPr>
            <a:spLocks noGrp="1"/>
          </p:cNvSpPr>
          <p:nvPr>
            <p:ph idx="1"/>
          </p:nvPr>
        </p:nvSpPr>
        <p:spPr/>
        <p:txBody>
          <a:bodyPr>
            <a:normAutofit fontScale="92500" lnSpcReduction="10000"/>
          </a:bodyPr>
          <a:lstStyle/>
          <a:p>
            <a:pPr eaLnBrk="1" hangingPunct="1"/>
            <a:r>
              <a:rPr lang="en-US" dirty="0">
                <a:latin typeface="Calibri" charset="0"/>
              </a:rPr>
              <a:t>Regional water planning and budgets have show that as much as 70% of total precipitation is </a:t>
            </a:r>
            <a:r>
              <a:rPr lang="en-US" dirty="0" err="1">
                <a:latin typeface="Calibri" charset="0"/>
              </a:rPr>
              <a:t>evapotranspired</a:t>
            </a:r>
            <a:r>
              <a:rPr lang="en-US" dirty="0">
                <a:latin typeface="Calibri" charset="0"/>
              </a:rPr>
              <a:t> by native </a:t>
            </a:r>
            <a:r>
              <a:rPr lang="en-US" dirty="0" smtClean="0">
                <a:latin typeface="Calibri" charset="0"/>
              </a:rPr>
              <a:t>vegetation (overly dense tree stands, ladder-fuel buildup, abnormally high undergrowth and vegetation loads).</a:t>
            </a:r>
            <a:endParaRPr lang="en-US" dirty="0">
              <a:latin typeface="Calibri" charset="0"/>
            </a:endParaRPr>
          </a:p>
          <a:p>
            <a:pPr eaLnBrk="1" hangingPunct="1"/>
            <a:endParaRPr lang="en-US" dirty="0">
              <a:latin typeface="Calibri" charset="0"/>
            </a:endParaRPr>
          </a:p>
          <a:p>
            <a:pPr eaLnBrk="1" hangingPunct="1"/>
            <a:r>
              <a:rPr lang="en-US" dirty="0">
                <a:latin typeface="Calibri" charset="0"/>
              </a:rPr>
              <a:t>Delays in peak snowpack runoff can move from days into weeks, better distributing and utilizing the water afforded from winter storage.</a:t>
            </a:r>
          </a:p>
        </p:txBody>
      </p:sp>
    </p:spTree>
    <p:extLst>
      <p:ext uri="{BB962C8B-B14F-4D97-AF65-F5344CB8AC3E}">
        <p14:creationId xmlns:p14="http://schemas.microsoft.com/office/powerpoint/2010/main" val="36871929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a:latin typeface="Calibri" charset="0"/>
              </a:rPr>
              <a:t>Wildfire</a:t>
            </a:r>
          </a:p>
        </p:txBody>
      </p:sp>
      <p:sp>
        <p:nvSpPr>
          <p:cNvPr id="22530" name="Content Placeholder 2"/>
          <p:cNvSpPr>
            <a:spLocks noGrp="1"/>
          </p:cNvSpPr>
          <p:nvPr>
            <p:ph idx="1"/>
          </p:nvPr>
        </p:nvSpPr>
        <p:spPr/>
        <p:txBody>
          <a:bodyPr/>
          <a:lstStyle/>
          <a:p>
            <a:pPr eaLnBrk="1" hangingPunct="1"/>
            <a:r>
              <a:rPr lang="en-US">
                <a:latin typeface="Calibri" charset="0"/>
              </a:rPr>
              <a:t>According to the National Institute of Standards and Technologies (NIST), wildfires in the 1970’s destroyed about 400 homes nationwide.</a:t>
            </a:r>
          </a:p>
          <a:p>
            <a:pPr eaLnBrk="1" hangingPunct="1"/>
            <a:endParaRPr lang="en-US">
              <a:latin typeface="Calibri" charset="0"/>
            </a:endParaRPr>
          </a:p>
          <a:p>
            <a:pPr eaLnBrk="1" hangingPunct="1"/>
            <a:r>
              <a:rPr lang="en-US">
                <a:latin typeface="Calibri" charset="0"/>
              </a:rPr>
              <a:t>Since 2000, wildfires have destroyed about 3000 homes per year.</a:t>
            </a:r>
          </a:p>
        </p:txBody>
      </p:sp>
    </p:spTree>
    <p:extLst>
      <p:ext uri="{BB962C8B-B14F-4D97-AF65-F5344CB8AC3E}">
        <p14:creationId xmlns:p14="http://schemas.microsoft.com/office/powerpoint/2010/main" val="40654411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pPr eaLnBrk="1" hangingPunct="1"/>
            <a:r>
              <a:rPr lang="en-US">
                <a:latin typeface="Calibri" charset="0"/>
              </a:rPr>
              <a:t>Wildfire</a:t>
            </a:r>
          </a:p>
        </p:txBody>
      </p:sp>
      <p:sp>
        <p:nvSpPr>
          <p:cNvPr id="23554" name="Content Placeholder 2"/>
          <p:cNvSpPr>
            <a:spLocks noGrp="1"/>
          </p:cNvSpPr>
          <p:nvPr>
            <p:ph idx="1"/>
          </p:nvPr>
        </p:nvSpPr>
        <p:spPr>
          <a:xfrm>
            <a:off x="457200" y="1285875"/>
            <a:ext cx="8229600" cy="4840288"/>
          </a:xfrm>
        </p:spPr>
        <p:txBody>
          <a:bodyPr>
            <a:normAutofit lnSpcReduction="10000"/>
          </a:bodyPr>
          <a:lstStyle/>
          <a:p>
            <a:pPr eaLnBrk="1" hangingPunct="1"/>
            <a:r>
              <a:rPr lang="en-US" sz="3000" dirty="0">
                <a:latin typeface="Calibri" charset="0"/>
              </a:rPr>
              <a:t>Insurance claims due to wildfires on federally mismanaged lands have resulted in insurance claims in the billions of dollars.</a:t>
            </a:r>
          </a:p>
          <a:p>
            <a:pPr eaLnBrk="1" hangingPunct="1"/>
            <a:r>
              <a:rPr lang="en-US" sz="3000" dirty="0">
                <a:latin typeface="Calibri" charset="0"/>
              </a:rPr>
              <a:t>For instance, in </a:t>
            </a:r>
            <a:r>
              <a:rPr lang="en-US" sz="3000" dirty="0" smtClean="0">
                <a:latin typeface="Calibri" charset="0"/>
              </a:rPr>
              <a:t>2012-2013</a:t>
            </a:r>
            <a:r>
              <a:rPr lang="en-US" sz="3000" dirty="0">
                <a:latin typeface="Calibri" charset="0"/>
              </a:rPr>
              <a:t>, insurance claims in just Colorado have exceeded </a:t>
            </a:r>
            <a:r>
              <a:rPr lang="en-US" sz="3000" dirty="0" smtClean="0">
                <a:latin typeface="Calibri" charset="0"/>
              </a:rPr>
              <a:t>$1 Billion </a:t>
            </a:r>
            <a:r>
              <a:rPr lang="en-US" sz="3000" dirty="0">
                <a:latin typeface="Calibri" charset="0"/>
              </a:rPr>
              <a:t>dollars.</a:t>
            </a:r>
          </a:p>
          <a:p>
            <a:pPr eaLnBrk="1" hangingPunct="1"/>
            <a:r>
              <a:rPr lang="en-US" sz="3000" dirty="0">
                <a:latin typeface="Calibri" charset="0"/>
              </a:rPr>
              <a:t>1000’s of properties and 100,000’s of acres of land have become underinsured or uninsurable due to necessary policy changes of insurance carriers due to mismanagement of adjacent property.</a:t>
            </a:r>
          </a:p>
        </p:txBody>
      </p:sp>
    </p:spTree>
    <p:extLst>
      <p:ext uri="{BB962C8B-B14F-4D97-AF65-F5344CB8AC3E}">
        <p14:creationId xmlns:p14="http://schemas.microsoft.com/office/powerpoint/2010/main" val="38263882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normAutofit/>
          </a:bodyPr>
          <a:lstStyle/>
          <a:p>
            <a:r>
              <a:rPr lang="en-US" dirty="0">
                <a:latin typeface="Calibri" charset="0"/>
              </a:rPr>
              <a:t>Wildfire – Social </a:t>
            </a:r>
            <a:r>
              <a:rPr lang="en-US" dirty="0" smtClean="0">
                <a:latin typeface="Calibri" charset="0"/>
              </a:rPr>
              <a:t>impact</a:t>
            </a:r>
            <a:endParaRPr lang="en-US" dirty="0">
              <a:latin typeface="Calibri" charset="0"/>
            </a:endParaRPr>
          </a:p>
        </p:txBody>
      </p:sp>
      <p:sp>
        <p:nvSpPr>
          <p:cNvPr id="24578" name="Content Placeholder 2"/>
          <p:cNvSpPr>
            <a:spLocks noGrp="1"/>
          </p:cNvSpPr>
          <p:nvPr>
            <p:ph idx="1"/>
          </p:nvPr>
        </p:nvSpPr>
        <p:spPr/>
        <p:txBody>
          <a:bodyPr/>
          <a:lstStyle/>
          <a:p>
            <a:r>
              <a:rPr lang="en-US" sz="2400">
                <a:latin typeface="Calibri" charset="0"/>
              </a:rPr>
              <a:t>“During the handling of your fire claim on the above property it has come to State Farm’s attention that your property is at a high risk for sustaining another fire claim due to the  remaining stand of charred trees that were burned during the major fire last year on the lot adjoining yours. While we understand that you do not have any control over these trees, they are an increased hazard to your home and potentially other homes in the area and should be removed.  If the charred trees are not removed it may result in your policy not being renewed.  Obtaining a new policy with another carrier may be difficult at the least if not substantially more costly due to the existing increased fire hazard”</a:t>
            </a:r>
          </a:p>
        </p:txBody>
      </p:sp>
    </p:spTree>
    <p:extLst>
      <p:ext uri="{BB962C8B-B14F-4D97-AF65-F5344CB8AC3E}">
        <p14:creationId xmlns:p14="http://schemas.microsoft.com/office/powerpoint/2010/main" val="16849789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US">
                <a:latin typeface="Calibri" charset="0"/>
              </a:rPr>
              <a:t>Wildfire</a:t>
            </a:r>
          </a:p>
        </p:txBody>
      </p:sp>
      <p:sp>
        <p:nvSpPr>
          <p:cNvPr id="25602" name="Content Placeholder 2"/>
          <p:cNvSpPr>
            <a:spLocks noGrp="1"/>
          </p:cNvSpPr>
          <p:nvPr>
            <p:ph idx="1"/>
          </p:nvPr>
        </p:nvSpPr>
        <p:spPr/>
        <p:txBody>
          <a:bodyPr>
            <a:normAutofit fontScale="92500" lnSpcReduction="10000"/>
          </a:bodyPr>
          <a:lstStyle/>
          <a:p>
            <a:pPr eaLnBrk="1" hangingPunct="1"/>
            <a:r>
              <a:rPr lang="en-US">
                <a:latin typeface="Calibri" charset="0"/>
              </a:rPr>
              <a:t>Loss of resources due to catastrophic events, stemming from federal mismanagement have resulted in billions of dollars of lost revenue.</a:t>
            </a:r>
          </a:p>
          <a:p>
            <a:pPr eaLnBrk="1" hangingPunct="1"/>
            <a:r>
              <a:rPr lang="en-US">
                <a:latin typeface="Calibri" charset="0"/>
              </a:rPr>
              <a:t>One event alone caused the destruction of enough timber in 3 weeks to run a full-scale mill of 300 workers, 24/7 for 21 years.</a:t>
            </a:r>
          </a:p>
          <a:p>
            <a:pPr eaLnBrk="1" hangingPunct="1"/>
            <a:r>
              <a:rPr lang="en-US">
                <a:latin typeface="Calibri" charset="0"/>
              </a:rPr>
              <a:t>Loss of habitat, wildlife, soil, increased sedimentation, water supplies and quality, air quality, property tax available to local governments.</a:t>
            </a:r>
          </a:p>
        </p:txBody>
      </p:sp>
    </p:spTree>
    <p:extLst>
      <p:ext uri="{BB962C8B-B14F-4D97-AF65-F5344CB8AC3E}">
        <p14:creationId xmlns:p14="http://schemas.microsoft.com/office/powerpoint/2010/main" val="115115762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eaLnBrk="1" hangingPunct="1"/>
            <a:r>
              <a:rPr lang="en-US">
                <a:latin typeface="Calibri" charset="0"/>
              </a:rPr>
              <a:t>Wildfire</a:t>
            </a:r>
          </a:p>
        </p:txBody>
      </p:sp>
      <p:sp>
        <p:nvSpPr>
          <p:cNvPr id="26626" name="Content Placeholder 2"/>
          <p:cNvSpPr>
            <a:spLocks noGrp="1"/>
          </p:cNvSpPr>
          <p:nvPr>
            <p:ph idx="1"/>
          </p:nvPr>
        </p:nvSpPr>
        <p:spPr/>
        <p:txBody>
          <a:bodyPr/>
          <a:lstStyle/>
          <a:p>
            <a:pPr eaLnBrk="1" hangingPunct="1"/>
            <a:r>
              <a:rPr lang="en-US">
                <a:latin typeface="Calibri" charset="0"/>
              </a:rPr>
              <a:t>In a well documented study in AZ, a single wildfire incident, the Rodeo-Chediski, resulted in over $1 billion in losses due to cost of restoration, opportunity costs of values lost and rebuilding of infrastructure for tourism.</a:t>
            </a:r>
          </a:p>
          <a:p>
            <a:pPr eaLnBrk="1" hangingPunct="1"/>
            <a:r>
              <a:rPr lang="en-US">
                <a:latin typeface="Calibri" charset="0"/>
              </a:rPr>
              <a:t>Analysis showed this incident caused a long-term asset value loss in timber of over $1 trillion.</a:t>
            </a:r>
          </a:p>
        </p:txBody>
      </p:sp>
    </p:spTree>
    <p:extLst>
      <p:ext uri="{BB962C8B-B14F-4D97-AF65-F5344CB8AC3E}">
        <p14:creationId xmlns:p14="http://schemas.microsoft.com/office/powerpoint/2010/main" val="25065990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 from Forest Changes over time-Photo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10513" cy="6858000"/>
          </a:xfrm>
          <a:prstGeom prst="rect">
            <a:avLst/>
          </a:prstGeom>
        </p:spPr>
      </p:pic>
    </p:spTree>
    <p:extLst>
      <p:ext uri="{BB962C8B-B14F-4D97-AF65-F5344CB8AC3E}">
        <p14:creationId xmlns:p14="http://schemas.microsoft.com/office/powerpoint/2010/main" val="42039472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a:t>
            </a:r>
            <a:r>
              <a:rPr lang="en-US" b="1" dirty="0" err="1" smtClean="0"/>
              <a:t>Silvaculture</a:t>
            </a:r>
            <a:r>
              <a:rPr lang="en-US" b="1" dirty="0" smtClean="0"/>
              <a:t>?</a:t>
            </a:r>
            <a:endParaRPr lang="en-US" b="1" dirty="0"/>
          </a:p>
        </p:txBody>
      </p:sp>
      <p:sp>
        <p:nvSpPr>
          <p:cNvPr id="4" name="Content Placeholder 3"/>
          <p:cNvSpPr>
            <a:spLocks noGrp="1"/>
          </p:cNvSpPr>
          <p:nvPr>
            <p:ph idx="1"/>
          </p:nvPr>
        </p:nvSpPr>
        <p:spPr/>
        <p:txBody>
          <a:bodyPr/>
          <a:lstStyle/>
          <a:p>
            <a:pPr marL="0" indent="0">
              <a:buNone/>
            </a:pPr>
            <a:endParaRPr lang="en-US" dirty="0"/>
          </a:p>
        </p:txBody>
      </p:sp>
      <p:pic>
        <p:nvPicPr>
          <p:cNvPr id="5" name="Picture 4" descr="Screen Shot 2017-09-25 at 6.46.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381" y="1600200"/>
            <a:ext cx="8618845" cy="3881377"/>
          </a:xfrm>
          <a:prstGeom prst="rect">
            <a:avLst/>
          </a:prstGeom>
        </p:spPr>
      </p:pic>
    </p:spTree>
    <p:extLst>
      <p:ext uri="{BB962C8B-B14F-4D97-AF65-F5344CB8AC3E}">
        <p14:creationId xmlns:p14="http://schemas.microsoft.com/office/powerpoint/2010/main" val="36048061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Forest Changes over time-Photo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86309" y="-1005896"/>
            <a:ext cx="6449737" cy="8791438"/>
          </a:xfrm>
          <a:prstGeom prst="rect">
            <a:avLst/>
          </a:prstGeom>
          <a:noFill/>
          <a:ln>
            <a:noFill/>
          </a:ln>
        </p:spPr>
      </p:pic>
    </p:spTree>
    <p:extLst>
      <p:ext uri="{BB962C8B-B14F-4D97-AF65-F5344CB8AC3E}">
        <p14:creationId xmlns:p14="http://schemas.microsoft.com/office/powerpoint/2010/main" val="352529648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Forest Changes over time-Photos-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359" y="0"/>
            <a:ext cx="8848641" cy="6858000"/>
          </a:xfrm>
          <a:prstGeom prst="rect">
            <a:avLst/>
          </a:prstGeom>
        </p:spPr>
      </p:pic>
    </p:spTree>
    <p:extLst>
      <p:ext uri="{BB962C8B-B14F-4D97-AF65-F5344CB8AC3E}">
        <p14:creationId xmlns:p14="http://schemas.microsoft.com/office/powerpoint/2010/main" val="112671583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Forest Changes over time-Photos-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35881" cy="6858000"/>
          </a:xfrm>
          <a:prstGeom prst="rect">
            <a:avLst/>
          </a:prstGeom>
        </p:spPr>
      </p:pic>
    </p:spTree>
    <p:extLst>
      <p:ext uri="{BB962C8B-B14F-4D97-AF65-F5344CB8AC3E}">
        <p14:creationId xmlns:p14="http://schemas.microsoft.com/office/powerpoint/2010/main" val="182793534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Forest Changes over time-Photos-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2674" cy="6858000"/>
          </a:xfrm>
          <a:prstGeom prst="rect">
            <a:avLst/>
          </a:prstGeom>
        </p:spPr>
      </p:pic>
    </p:spTree>
    <p:extLst>
      <p:ext uri="{BB962C8B-B14F-4D97-AF65-F5344CB8AC3E}">
        <p14:creationId xmlns:p14="http://schemas.microsoft.com/office/powerpoint/2010/main" val="350692585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Forest Changes over time-Photos-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5297" cy="6858000"/>
          </a:xfrm>
          <a:prstGeom prst="rect">
            <a:avLst/>
          </a:prstGeom>
        </p:spPr>
      </p:pic>
    </p:spTree>
    <p:extLst>
      <p:ext uri="{BB962C8B-B14F-4D97-AF65-F5344CB8AC3E}">
        <p14:creationId xmlns:p14="http://schemas.microsoft.com/office/powerpoint/2010/main" val="24159059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eaLnBrk="1" hangingPunct="1"/>
            <a:r>
              <a:rPr lang="en-US">
                <a:latin typeface="Calibri" charset="0"/>
              </a:rPr>
              <a:t>Wildfire and Timber</a:t>
            </a:r>
          </a:p>
        </p:txBody>
      </p:sp>
      <p:sp>
        <p:nvSpPr>
          <p:cNvPr id="27650" name="Content Placeholder 2"/>
          <p:cNvSpPr>
            <a:spLocks noGrp="1"/>
          </p:cNvSpPr>
          <p:nvPr>
            <p:ph idx="1"/>
          </p:nvPr>
        </p:nvSpPr>
        <p:spPr/>
        <p:txBody>
          <a:bodyPr>
            <a:normAutofit lnSpcReduction="10000"/>
          </a:bodyPr>
          <a:lstStyle/>
          <a:p>
            <a:pPr eaLnBrk="1" hangingPunct="1"/>
            <a:r>
              <a:rPr lang="en-US">
                <a:latin typeface="Calibri" charset="0"/>
              </a:rPr>
              <a:t>In the west, it was found that the benefits of treating medium and high risk stands exceeded costs by $1000 - $2000 per acre.</a:t>
            </a:r>
          </a:p>
          <a:p>
            <a:pPr eaLnBrk="1" hangingPunct="1"/>
            <a:r>
              <a:rPr lang="en-US">
                <a:latin typeface="Calibri" charset="0"/>
              </a:rPr>
              <a:t>A treatment area in Apache County with a cost of $41,000 was estimated by fire management teams and state forestry to have avoided suppression costs of $250,000…if suppression could even have occurred due to the extreme danger the landscape offered.</a:t>
            </a:r>
          </a:p>
        </p:txBody>
      </p:sp>
    </p:spTree>
    <p:extLst>
      <p:ext uri="{BB962C8B-B14F-4D97-AF65-F5344CB8AC3E}">
        <p14:creationId xmlns:p14="http://schemas.microsoft.com/office/powerpoint/2010/main" val="342571866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a:latin typeface="Calibri" charset="0"/>
              </a:rPr>
              <a:t>Wildfire and Timber</a:t>
            </a:r>
          </a:p>
        </p:txBody>
      </p:sp>
      <p:sp>
        <p:nvSpPr>
          <p:cNvPr id="28674" name="Content Placeholder 2"/>
          <p:cNvSpPr>
            <a:spLocks noGrp="1"/>
          </p:cNvSpPr>
          <p:nvPr>
            <p:ph idx="1"/>
          </p:nvPr>
        </p:nvSpPr>
        <p:spPr/>
        <p:txBody>
          <a:bodyPr/>
          <a:lstStyle/>
          <a:p>
            <a:r>
              <a:rPr lang="en-US" sz="3000">
                <a:latin typeface="Calibri" charset="0"/>
              </a:rPr>
              <a:t>The tree density rates in the average western forest are 10-30 fold a naturally healthy and sustainable level.</a:t>
            </a:r>
          </a:p>
          <a:p>
            <a:r>
              <a:rPr lang="en-US" sz="3000">
                <a:latin typeface="Calibri" charset="0"/>
              </a:rPr>
              <a:t>Growth rates exceed extraction rates by 400%.</a:t>
            </a:r>
          </a:p>
          <a:p>
            <a:r>
              <a:rPr lang="en-US" sz="3000">
                <a:latin typeface="Calibri" charset="0"/>
              </a:rPr>
              <a:t>The most recent studies and reports on forest areas show that the U.S. forests are adding 938,600 acres of growth per year.  In other words, 19,019,000 acres in the last measurable decade.  </a:t>
            </a:r>
            <a:r>
              <a:rPr lang="en-US" sz="3000" b="1" i="1">
                <a:latin typeface="Calibri" charset="0"/>
              </a:rPr>
              <a:t>Yet…</a:t>
            </a:r>
          </a:p>
        </p:txBody>
      </p:sp>
    </p:spTree>
    <p:extLst>
      <p:ext uri="{BB962C8B-B14F-4D97-AF65-F5344CB8AC3E}">
        <p14:creationId xmlns:p14="http://schemas.microsoft.com/office/powerpoint/2010/main" val="133395280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a:latin typeface="Calibri" charset="0"/>
              </a:rPr>
              <a:t>Wildfire and Timber</a:t>
            </a:r>
          </a:p>
        </p:txBody>
      </p:sp>
      <p:sp>
        <p:nvSpPr>
          <p:cNvPr id="29698" name="Content Placeholder 2"/>
          <p:cNvSpPr>
            <a:spLocks noGrp="1"/>
          </p:cNvSpPr>
          <p:nvPr>
            <p:ph idx="1"/>
          </p:nvPr>
        </p:nvSpPr>
        <p:spPr/>
        <p:txBody>
          <a:bodyPr/>
          <a:lstStyle/>
          <a:p>
            <a:r>
              <a:rPr lang="en-US" sz="3600">
                <a:latin typeface="Calibri" charset="0"/>
              </a:rPr>
              <a:t>“it (the U.S.) still contributes to deforestation as an importer of forest products”.</a:t>
            </a:r>
          </a:p>
        </p:txBody>
      </p:sp>
    </p:spTree>
    <p:extLst>
      <p:ext uri="{BB962C8B-B14F-4D97-AF65-F5344CB8AC3E}">
        <p14:creationId xmlns:p14="http://schemas.microsoft.com/office/powerpoint/2010/main" val="386826060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a:latin typeface="Calibri" charset="0"/>
              </a:rPr>
              <a:t>Wildfire and Timber</a:t>
            </a:r>
          </a:p>
        </p:txBody>
      </p:sp>
      <p:sp>
        <p:nvSpPr>
          <p:cNvPr id="30722" name="Content Placeholder 2"/>
          <p:cNvSpPr>
            <a:spLocks noGrp="1"/>
          </p:cNvSpPr>
          <p:nvPr>
            <p:ph idx="1"/>
          </p:nvPr>
        </p:nvSpPr>
        <p:spPr/>
        <p:txBody>
          <a:bodyPr/>
          <a:lstStyle/>
          <a:p>
            <a:r>
              <a:rPr lang="en-US" dirty="0">
                <a:latin typeface="Calibri" charset="0"/>
              </a:rPr>
              <a:t>In just the Southwestern forests, the annual growth is equal to the quantity necessary to build </a:t>
            </a:r>
            <a:r>
              <a:rPr lang="en-US" dirty="0" smtClean="0">
                <a:latin typeface="Calibri" charset="0"/>
              </a:rPr>
              <a:t>a </a:t>
            </a:r>
            <a:r>
              <a:rPr lang="en-US" dirty="0">
                <a:latin typeface="Calibri" charset="0"/>
              </a:rPr>
              <a:t>1,900 square foot </a:t>
            </a:r>
            <a:r>
              <a:rPr lang="en-US" dirty="0" err="1" smtClean="0">
                <a:latin typeface="Calibri" charset="0"/>
              </a:rPr>
              <a:t>hom,e</a:t>
            </a:r>
            <a:r>
              <a:rPr lang="en-US" dirty="0" smtClean="0">
                <a:latin typeface="Calibri" charset="0"/>
              </a:rPr>
              <a:t> </a:t>
            </a:r>
            <a:r>
              <a:rPr lang="en-US" dirty="0">
                <a:latin typeface="Calibri" charset="0"/>
              </a:rPr>
              <a:t>for 90,000 families.  Remember, that is the </a:t>
            </a:r>
            <a:r>
              <a:rPr lang="en-US" i="1" dirty="0">
                <a:latin typeface="Calibri" charset="0"/>
              </a:rPr>
              <a:t>per year</a:t>
            </a:r>
            <a:r>
              <a:rPr lang="en-US" dirty="0">
                <a:latin typeface="Calibri" charset="0"/>
              </a:rPr>
              <a:t> new fiber in just the forests of AZ and NM.</a:t>
            </a:r>
          </a:p>
        </p:txBody>
      </p:sp>
    </p:spTree>
    <p:extLst>
      <p:ext uri="{BB962C8B-B14F-4D97-AF65-F5344CB8AC3E}">
        <p14:creationId xmlns:p14="http://schemas.microsoft.com/office/powerpoint/2010/main" val="344169401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a:latin typeface="Calibri" charset="0"/>
              </a:rPr>
              <a:t>Wildfire and Timber</a:t>
            </a:r>
          </a:p>
        </p:txBody>
      </p:sp>
      <p:sp>
        <p:nvSpPr>
          <p:cNvPr id="31746" name="Content Placeholder 2"/>
          <p:cNvSpPr>
            <a:spLocks noGrp="1"/>
          </p:cNvSpPr>
          <p:nvPr>
            <p:ph idx="1"/>
          </p:nvPr>
        </p:nvSpPr>
        <p:spPr/>
        <p:txBody>
          <a:bodyPr/>
          <a:lstStyle/>
          <a:p>
            <a:r>
              <a:rPr lang="en-US" sz="3000">
                <a:latin typeface="Calibri" charset="0"/>
              </a:rPr>
              <a:t>Treatments - Although federal policies stipulate that significant resources should be invested in the WUI, it has been found that only 3% of the area treated was within the WUI. </a:t>
            </a:r>
          </a:p>
          <a:p>
            <a:r>
              <a:rPr lang="en-US" sz="3000">
                <a:latin typeface="Calibri" charset="0"/>
              </a:rPr>
              <a:t>Often Wildfire Hazardous Fuels Reduction is cited by federal agencies as a positive aspect of their “management” ability…yet on average only 14% of total appropriated funds actually goes towards these efforts.</a:t>
            </a:r>
          </a:p>
        </p:txBody>
      </p:sp>
    </p:spTree>
    <p:extLst>
      <p:ext uri="{BB962C8B-B14F-4D97-AF65-F5344CB8AC3E}">
        <p14:creationId xmlns:p14="http://schemas.microsoft.com/office/powerpoint/2010/main" val="368997878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Fire Ecology?</a:t>
            </a:r>
            <a:endParaRPr lang="en-US" b="1" dirty="0"/>
          </a:p>
        </p:txBody>
      </p:sp>
      <p:sp>
        <p:nvSpPr>
          <p:cNvPr id="3" name="Content Placeholder 2"/>
          <p:cNvSpPr>
            <a:spLocks noGrp="1"/>
          </p:cNvSpPr>
          <p:nvPr>
            <p:ph idx="1"/>
          </p:nvPr>
        </p:nvSpPr>
        <p:spPr>
          <a:xfrm>
            <a:off x="233893" y="1600200"/>
            <a:ext cx="8605307" cy="4525963"/>
          </a:xfrm>
        </p:spPr>
        <p:txBody>
          <a:bodyPr/>
          <a:lstStyle/>
          <a:p>
            <a:endParaRPr lang="en-US" dirty="0" smtClean="0"/>
          </a:p>
          <a:p>
            <a:endParaRPr lang="en-US" dirty="0"/>
          </a:p>
        </p:txBody>
      </p:sp>
      <p:sp>
        <p:nvSpPr>
          <p:cNvPr id="4" name="TextBox 3"/>
          <p:cNvSpPr txBox="1"/>
          <p:nvPr/>
        </p:nvSpPr>
        <p:spPr>
          <a:xfrm>
            <a:off x="643095" y="2012450"/>
            <a:ext cx="8043706" cy="3323987"/>
          </a:xfrm>
          <a:prstGeom prst="rect">
            <a:avLst/>
          </a:prstGeom>
          <a:noFill/>
        </p:spPr>
        <p:txBody>
          <a:bodyPr wrap="square" rtlCol="0">
            <a:spAutoFit/>
          </a:bodyPr>
          <a:lstStyle/>
          <a:p>
            <a:r>
              <a:rPr lang="en-US" sz="3200" b="1" dirty="0"/>
              <a:t>Fire ecology</a:t>
            </a:r>
            <a:r>
              <a:rPr lang="en-US" sz="3200" dirty="0"/>
              <a:t> is a scientific discipline concerned with natural </a:t>
            </a:r>
            <a:r>
              <a:rPr lang="en-US" sz="3200" dirty="0" smtClean="0"/>
              <a:t>processes involving fire in an ecosystem and the ecological effects, the interactions between fire and the abiotic and biotic components of an ecosystem, and the role of fire as an ecosystem process.</a:t>
            </a:r>
          </a:p>
          <a:p>
            <a:r>
              <a:rPr lang="en-US" dirty="0" smtClean="0"/>
              <a:t> </a:t>
            </a:r>
            <a:endParaRPr lang="en-US" dirty="0"/>
          </a:p>
        </p:txBody>
      </p:sp>
    </p:spTree>
    <p:extLst>
      <p:ext uri="{BB962C8B-B14F-4D97-AF65-F5344CB8AC3E}">
        <p14:creationId xmlns:p14="http://schemas.microsoft.com/office/powerpoint/2010/main" val="60872004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a:latin typeface="Calibri" charset="0"/>
              </a:rPr>
              <a:t>Wildfire and Timber</a:t>
            </a:r>
          </a:p>
        </p:txBody>
      </p:sp>
      <p:sp>
        <p:nvSpPr>
          <p:cNvPr id="32770" name="Content Placeholder 2"/>
          <p:cNvSpPr>
            <a:spLocks noGrp="1"/>
          </p:cNvSpPr>
          <p:nvPr>
            <p:ph idx="1"/>
          </p:nvPr>
        </p:nvSpPr>
        <p:spPr>
          <a:xfrm>
            <a:off x="457200" y="1600200"/>
            <a:ext cx="8229600" cy="4863621"/>
          </a:xfrm>
        </p:spPr>
        <p:txBody>
          <a:bodyPr>
            <a:normAutofit fontScale="92500" lnSpcReduction="10000"/>
          </a:bodyPr>
          <a:lstStyle/>
          <a:p>
            <a:r>
              <a:rPr lang="en-US" dirty="0">
                <a:latin typeface="Calibri" charset="0"/>
              </a:rPr>
              <a:t>Southwestern forests can have an average value of $176.66 per thousand board feet (</a:t>
            </a:r>
            <a:r>
              <a:rPr lang="en-US" dirty="0" err="1">
                <a:latin typeface="Calibri" charset="0"/>
              </a:rPr>
              <a:t>mbf</a:t>
            </a:r>
            <a:r>
              <a:rPr lang="en-US" dirty="0">
                <a:latin typeface="Calibri" charset="0"/>
              </a:rPr>
              <a:t>).</a:t>
            </a:r>
          </a:p>
          <a:p>
            <a:r>
              <a:rPr lang="en-US" dirty="0">
                <a:latin typeface="Calibri" charset="0"/>
              </a:rPr>
              <a:t>A minimum operable acre of 2 </a:t>
            </a:r>
            <a:r>
              <a:rPr lang="en-US" dirty="0" err="1">
                <a:latin typeface="Calibri" charset="0"/>
              </a:rPr>
              <a:t>mbf</a:t>
            </a:r>
            <a:r>
              <a:rPr lang="en-US" dirty="0">
                <a:latin typeface="Calibri" charset="0"/>
              </a:rPr>
              <a:t> in the southwest would equate to $353.32</a:t>
            </a:r>
          </a:p>
          <a:p>
            <a:r>
              <a:rPr lang="en-US" dirty="0">
                <a:latin typeface="Calibri" charset="0"/>
              </a:rPr>
              <a:t>Wallow Fire burned 540,000 acres.  </a:t>
            </a:r>
            <a:endParaRPr lang="en-US" dirty="0" smtClean="0">
              <a:latin typeface="Calibri" charset="0"/>
            </a:endParaRPr>
          </a:p>
          <a:p>
            <a:r>
              <a:rPr lang="en-US" dirty="0" smtClean="0">
                <a:latin typeface="Calibri" charset="0"/>
              </a:rPr>
              <a:t>Direct Timber Loss - $192,792,800.00</a:t>
            </a:r>
          </a:p>
          <a:p>
            <a:r>
              <a:rPr lang="en-US" dirty="0" smtClean="0">
                <a:latin typeface="Calibri" charset="0"/>
              </a:rPr>
              <a:t>Opportunity Costs and restoration will exceed $2 Billion</a:t>
            </a:r>
          </a:p>
          <a:p>
            <a:r>
              <a:rPr lang="en-US" dirty="0" smtClean="0">
                <a:latin typeface="Calibri" charset="0"/>
              </a:rPr>
              <a:t>Long-term Asset Value Loss to exceed $1.5 Trillion</a:t>
            </a:r>
          </a:p>
          <a:p>
            <a:endParaRPr lang="en-US" dirty="0">
              <a:latin typeface="Calibri" charset="0"/>
            </a:endParaRPr>
          </a:p>
        </p:txBody>
      </p:sp>
    </p:spTree>
    <p:extLst>
      <p:ext uri="{BB962C8B-B14F-4D97-AF65-F5344CB8AC3E}">
        <p14:creationId xmlns:p14="http://schemas.microsoft.com/office/powerpoint/2010/main" val="159352862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pPr eaLnBrk="1" hangingPunct="1"/>
            <a:r>
              <a:rPr lang="en-US">
                <a:latin typeface="Calibri" charset="0"/>
              </a:rPr>
              <a:t>Air</a:t>
            </a:r>
          </a:p>
        </p:txBody>
      </p:sp>
      <p:sp>
        <p:nvSpPr>
          <p:cNvPr id="44034" name="Content Placeholder 2"/>
          <p:cNvSpPr>
            <a:spLocks noGrp="1"/>
          </p:cNvSpPr>
          <p:nvPr>
            <p:ph idx="1"/>
          </p:nvPr>
        </p:nvSpPr>
        <p:spPr/>
        <p:txBody>
          <a:bodyPr>
            <a:normAutofit lnSpcReduction="10000"/>
          </a:bodyPr>
          <a:lstStyle/>
          <a:p>
            <a:pPr eaLnBrk="1" hangingPunct="1"/>
            <a:r>
              <a:rPr lang="en-US" dirty="0">
                <a:latin typeface="Calibri" charset="0"/>
              </a:rPr>
              <a:t>Carbon, uranium, “greenhouse gas” emissions, particulate matter, </a:t>
            </a:r>
            <a:r>
              <a:rPr lang="en-US" dirty="0" smtClean="0">
                <a:latin typeface="Calibri" charset="0"/>
              </a:rPr>
              <a:t>heavy metals, etc</a:t>
            </a:r>
            <a:r>
              <a:rPr lang="en-US" dirty="0">
                <a:latin typeface="Calibri" charset="0"/>
              </a:rPr>
              <a:t>. are released at alarming rates due to federal mismanagement of the lands via wildfires.</a:t>
            </a:r>
          </a:p>
          <a:p>
            <a:pPr eaLnBrk="1" hangingPunct="1"/>
            <a:endParaRPr lang="en-US" dirty="0">
              <a:latin typeface="Calibri" charset="0"/>
            </a:endParaRPr>
          </a:p>
          <a:p>
            <a:pPr eaLnBrk="1" hangingPunct="1"/>
            <a:r>
              <a:rPr lang="en-US" dirty="0">
                <a:latin typeface="Calibri" charset="0"/>
              </a:rPr>
              <a:t>For an overcrowded, higher than healthy tree density, which is the norm today in the western forests the figures are alarming.</a:t>
            </a:r>
          </a:p>
        </p:txBody>
      </p:sp>
    </p:spTree>
    <p:extLst>
      <p:ext uri="{BB962C8B-B14F-4D97-AF65-F5344CB8AC3E}">
        <p14:creationId xmlns:p14="http://schemas.microsoft.com/office/powerpoint/2010/main" val="137122376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dirty="0">
                <a:latin typeface="Calibri" charset="0"/>
              </a:rPr>
              <a:t>Air</a:t>
            </a:r>
          </a:p>
        </p:txBody>
      </p:sp>
      <p:sp>
        <p:nvSpPr>
          <p:cNvPr id="45058" name="Content Placeholder 2"/>
          <p:cNvSpPr>
            <a:spLocks noGrp="1"/>
          </p:cNvSpPr>
          <p:nvPr>
            <p:ph idx="1"/>
          </p:nvPr>
        </p:nvSpPr>
        <p:spPr/>
        <p:txBody>
          <a:bodyPr>
            <a:normAutofit fontScale="92500"/>
          </a:bodyPr>
          <a:lstStyle/>
          <a:p>
            <a:r>
              <a:rPr lang="en-US" dirty="0">
                <a:latin typeface="Calibri" charset="0"/>
              </a:rPr>
              <a:t>Using Forest Carbon Emission Models, it has been discovered that an acre of land consumed in wildfire can emit 126 tons of “greenhouse gas”.  This is based on an acre stand of 700 trees, where much of the western forests </a:t>
            </a:r>
            <a:r>
              <a:rPr lang="en-US" dirty="0" smtClean="0">
                <a:latin typeface="Calibri" charset="0"/>
              </a:rPr>
              <a:t>contain substantially higher stand densities.</a:t>
            </a:r>
            <a:endParaRPr lang="en-US" dirty="0">
              <a:latin typeface="Calibri" charset="0"/>
            </a:endParaRPr>
          </a:p>
          <a:p>
            <a:r>
              <a:rPr lang="en-US" dirty="0">
                <a:latin typeface="Calibri" charset="0"/>
              </a:rPr>
              <a:t>In a more understandable form, </a:t>
            </a:r>
            <a:r>
              <a:rPr lang="en-US" b="1" dirty="0">
                <a:latin typeface="Calibri" charset="0"/>
              </a:rPr>
              <a:t>4 wildfires in CA emitted the equivalent of 7,000,000 cars ran for 24/7 for an entire year</a:t>
            </a:r>
            <a:r>
              <a:rPr lang="en-US" dirty="0">
                <a:latin typeface="Calibri" charset="0"/>
              </a:rPr>
              <a:t>.</a:t>
            </a:r>
          </a:p>
        </p:txBody>
      </p:sp>
    </p:spTree>
    <p:extLst>
      <p:ext uri="{BB962C8B-B14F-4D97-AF65-F5344CB8AC3E}">
        <p14:creationId xmlns:p14="http://schemas.microsoft.com/office/powerpoint/2010/main" val="282160230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a:latin typeface="Calibri" charset="0"/>
              </a:rPr>
              <a:t>Some other economic factors</a:t>
            </a:r>
          </a:p>
        </p:txBody>
      </p:sp>
      <p:sp>
        <p:nvSpPr>
          <p:cNvPr id="46082" name="Content Placeholder 2"/>
          <p:cNvSpPr>
            <a:spLocks noGrp="1"/>
          </p:cNvSpPr>
          <p:nvPr>
            <p:ph idx="1"/>
          </p:nvPr>
        </p:nvSpPr>
        <p:spPr/>
        <p:txBody>
          <a:bodyPr/>
          <a:lstStyle/>
          <a:p>
            <a:r>
              <a:rPr lang="en-US" sz="2900" dirty="0">
                <a:latin typeface="Calibri" charset="0"/>
              </a:rPr>
              <a:t>The USFS spends on average </a:t>
            </a:r>
            <a:r>
              <a:rPr lang="en-US" sz="2900" b="1" dirty="0">
                <a:latin typeface="Calibri" charset="0"/>
              </a:rPr>
              <a:t>5 times the amount as the comparative state agency on management</a:t>
            </a:r>
            <a:r>
              <a:rPr lang="en-US" sz="2900" dirty="0">
                <a:latin typeface="Calibri" charset="0"/>
              </a:rPr>
              <a:t>.</a:t>
            </a:r>
          </a:p>
          <a:p>
            <a:r>
              <a:rPr lang="en-US" sz="2900" dirty="0">
                <a:latin typeface="Calibri" charset="0"/>
              </a:rPr>
              <a:t>The BLM spends on average </a:t>
            </a:r>
            <a:r>
              <a:rPr lang="en-US" sz="2900" b="1" dirty="0">
                <a:latin typeface="Calibri" charset="0"/>
              </a:rPr>
              <a:t>2 times the amount as the comparative state agency on management</a:t>
            </a:r>
            <a:r>
              <a:rPr lang="en-US" sz="2900" dirty="0">
                <a:latin typeface="Calibri" charset="0"/>
              </a:rPr>
              <a:t>.</a:t>
            </a:r>
          </a:p>
          <a:p>
            <a:r>
              <a:rPr lang="en-US" sz="2900" dirty="0">
                <a:latin typeface="Calibri" charset="0"/>
              </a:rPr>
              <a:t>Often federal agencies indicate poor quality assets as the reasoning for differentials, while most often it is a </a:t>
            </a:r>
            <a:r>
              <a:rPr lang="en-US" sz="2900" b="1" dirty="0">
                <a:latin typeface="Calibri" charset="0"/>
              </a:rPr>
              <a:t>fact of overly high management costs and lack of any incentive towards a profitable or at least cost-effective </a:t>
            </a:r>
            <a:r>
              <a:rPr lang="en-US" sz="2900" b="1" dirty="0" smtClean="0">
                <a:latin typeface="Calibri" charset="0"/>
              </a:rPr>
              <a:t>operation.</a:t>
            </a:r>
            <a:endParaRPr lang="en-US" sz="2900" b="1" dirty="0">
              <a:latin typeface="Calibri" charset="0"/>
            </a:endParaRPr>
          </a:p>
        </p:txBody>
      </p:sp>
    </p:spTree>
    <p:extLst>
      <p:ext uri="{BB962C8B-B14F-4D97-AF65-F5344CB8AC3E}">
        <p14:creationId xmlns:p14="http://schemas.microsoft.com/office/powerpoint/2010/main" val="212511046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a:latin typeface="Calibri" charset="0"/>
              </a:rPr>
              <a:t>Some other economic factors</a:t>
            </a:r>
          </a:p>
        </p:txBody>
      </p:sp>
      <p:sp>
        <p:nvSpPr>
          <p:cNvPr id="47106" name="Content Placeholder 2"/>
          <p:cNvSpPr>
            <a:spLocks noGrp="1"/>
          </p:cNvSpPr>
          <p:nvPr>
            <p:ph idx="1"/>
          </p:nvPr>
        </p:nvSpPr>
        <p:spPr/>
        <p:txBody>
          <a:bodyPr/>
          <a:lstStyle/>
          <a:p>
            <a:r>
              <a:rPr lang="en-US" dirty="0">
                <a:latin typeface="Calibri" charset="0"/>
              </a:rPr>
              <a:t>Number of agency personnel per acre is one of the major contributors to these losses.</a:t>
            </a:r>
          </a:p>
          <a:p>
            <a:r>
              <a:rPr lang="en-US" dirty="0">
                <a:latin typeface="Calibri" charset="0"/>
              </a:rPr>
              <a:t>The States average 36 employees per million acres.</a:t>
            </a:r>
          </a:p>
          <a:p>
            <a:r>
              <a:rPr lang="en-US" dirty="0">
                <a:latin typeface="Calibri" charset="0"/>
              </a:rPr>
              <a:t>The BLM averages 45 employees per million acres.</a:t>
            </a:r>
          </a:p>
          <a:p>
            <a:r>
              <a:rPr lang="en-US" dirty="0">
                <a:latin typeface="Calibri" charset="0"/>
              </a:rPr>
              <a:t>The USFS averages 210 employees per million acres.</a:t>
            </a:r>
          </a:p>
        </p:txBody>
      </p:sp>
    </p:spTree>
    <p:extLst>
      <p:ext uri="{BB962C8B-B14F-4D97-AF65-F5344CB8AC3E}">
        <p14:creationId xmlns:p14="http://schemas.microsoft.com/office/powerpoint/2010/main" val="279215777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r>
              <a:rPr lang="en-US">
                <a:latin typeface="Calibri" charset="0"/>
              </a:rPr>
              <a:t>Some other economic factors</a:t>
            </a:r>
          </a:p>
        </p:txBody>
      </p:sp>
      <p:sp>
        <p:nvSpPr>
          <p:cNvPr id="48130" name="Content Placeholder 2"/>
          <p:cNvSpPr>
            <a:spLocks noGrp="1"/>
          </p:cNvSpPr>
          <p:nvPr>
            <p:ph idx="1"/>
          </p:nvPr>
        </p:nvSpPr>
        <p:spPr/>
        <p:txBody>
          <a:bodyPr>
            <a:normAutofit lnSpcReduction="10000"/>
          </a:bodyPr>
          <a:lstStyle/>
          <a:p>
            <a:r>
              <a:rPr lang="en-US">
                <a:latin typeface="Calibri" charset="0"/>
              </a:rPr>
              <a:t>States earn average annual revenues from land management of about $425,000 per full-time employee.</a:t>
            </a:r>
          </a:p>
          <a:p>
            <a:endParaRPr lang="en-US">
              <a:latin typeface="Calibri" charset="0"/>
            </a:endParaRPr>
          </a:p>
          <a:p>
            <a:r>
              <a:rPr lang="en-US">
                <a:latin typeface="Calibri" charset="0"/>
              </a:rPr>
              <a:t>The BLM earns close to $110,000 per full-time employee.</a:t>
            </a:r>
          </a:p>
          <a:p>
            <a:endParaRPr lang="en-US">
              <a:latin typeface="Calibri" charset="0"/>
            </a:endParaRPr>
          </a:p>
          <a:p>
            <a:r>
              <a:rPr lang="en-US">
                <a:latin typeface="Calibri" charset="0"/>
              </a:rPr>
              <a:t>The USFS earns less than $24,000- per full-time employee.</a:t>
            </a:r>
          </a:p>
        </p:txBody>
      </p:sp>
    </p:spTree>
    <p:extLst>
      <p:ext uri="{BB962C8B-B14F-4D97-AF65-F5344CB8AC3E}">
        <p14:creationId xmlns:p14="http://schemas.microsoft.com/office/powerpoint/2010/main" val="201046117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owns_the_wes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282986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Acres Burned</a:t>
            </a:r>
            <a:endParaRPr lang="en-US" b="1" dirty="0"/>
          </a:p>
        </p:txBody>
      </p:sp>
      <p:pic>
        <p:nvPicPr>
          <p:cNvPr id="4" name="Content Placeholder 3" descr="Screen Shot 2017-09-25 at 10.08.32 AM.png"/>
          <p:cNvPicPr>
            <a:picLocks noGrp="1" noChangeAspect="1"/>
          </p:cNvPicPr>
          <p:nvPr>
            <p:ph idx="1"/>
          </p:nvPr>
        </p:nvPicPr>
        <p:blipFill>
          <a:blip r:embed="rId2">
            <a:extLst>
              <a:ext uri="{28A0092B-C50C-407E-A947-70E740481C1C}">
                <a14:useLocalDpi xmlns:a14="http://schemas.microsoft.com/office/drawing/2010/main" val="0"/>
              </a:ext>
            </a:extLst>
          </a:blip>
          <a:srcRect t="-4448" b="-4448"/>
          <a:stretch>
            <a:fillRect/>
          </a:stretch>
        </p:blipFill>
        <p:spPr/>
      </p:pic>
    </p:spTree>
    <p:extLst>
      <p:ext uri="{BB962C8B-B14F-4D97-AF65-F5344CB8AC3E}">
        <p14:creationId xmlns:p14="http://schemas.microsoft.com/office/powerpoint/2010/main" val="168640758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Suppression Costs of Wildfire</a:t>
            </a:r>
            <a:endParaRPr lang="en-US" b="1" dirty="0"/>
          </a:p>
        </p:txBody>
      </p:sp>
      <p:pic>
        <p:nvPicPr>
          <p:cNvPr id="4" name="Content Placeholder 3" descr="Screen Shot 2017-09-25 at 10.10.37 AM.png"/>
          <p:cNvPicPr>
            <a:picLocks noGrp="1" noChangeAspect="1"/>
          </p:cNvPicPr>
          <p:nvPr>
            <p:ph idx="1"/>
          </p:nvPr>
        </p:nvPicPr>
        <p:blipFill>
          <a:blip r:embed="rId2">
            <a:extLst>
              <a:ext uri="{28A0092B-C50C-407E-A947-70E740481C1C}">
                <a14:useLocalDpi xmlns:a14="http://schemas.microsoft.com/office/drawing/2010/main" val="0"/>
              </a:ext>
            </a:extLst>
          </a:blip>
          <a:srcRect t="-207944" b="-207944"/>
          <a:stretch>
            <a:fillRect/>
          </a:stretch>
        </p:blipFill>
        <p:spPr>
          <a:xfrm>
            <a:off x="457200" y="274638"/>
            <a:ext cx="8229600" cy="4525963"/>
          </a:xfrm>
        </p:spPr>
      </p:pic>
      <p:pic>
        <p:nvPicPr>
          <p:cNvPr id="5" name="Picture 4" descr="Screen Shot 2017-09-25 at 10.10.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952692"/>
            <a:ext cx="8229600" cy="3645503"/>
          </a:xfrm>
          <a:prstGeom prst="rect">
            <a:avLst/>
          </a:prstGeom>
        </p:spPr>
      </p:pic>
    </p:spTree>
    <p:extLst>
      <p:ext uri="{BB962C8B-B14F-4D97-AF65-F5344CB8AC3E}">
        <p14:creationId xmlns:p14="http://schemas.microsoft.com/office/powerpoint/2010/main" val="333015470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ppCos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045" y="0"/>
            <a:ext cx="7306953" cy="6994087"/>
          </a:xfrm>
          <a:prstGeom prst="rect">
            <a:avLst/>
          </a:prstGeom>
        </p:spPr>
      </p:pic>
    </p:spTree>
    <p:extLst>
      <p:ext uri="{BB962C8B-B14F-4D97-AF65-F5344CB8AC3E}">
        <p14:creationId xmlns:p14="http://schemas.microsoft.com/office/powerpoint/2010/main" val="3672556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Stewardship?</a:t>
            </a:r>
            <a:endParaRPr lang="en-US" b="1" dirty="0"/>
          </a:p>
        </p:txBody>
      </p:sp>
      <p:sp>
        <p:nvSpPr>
          <p:cNvPr id="3" name="Content Placeholder 2"/>
          <p:cNvSpPr>
            <a:spLocks noGrp="1"/>
          </p:cNvSpPr>
          <p:nvPr>
            <p:ph idx="1"/>
          </p:nvPr>
        </p:nvSpPr>
        <p:spPr>
          <a:xfrm>
            <a:off x="457200" y="1534081"/>
            <a:ext cx="8229600" cy="5323919"/>
          </a:xfrm>
        </p:spPr>
        <p:txBody>
          <a:bodyPr>
            <a:noAutofit/>
          </a:bodyPr>
          <a:lstStyle/>
          <a:p>
            <a:r>
              <a:rPr lang="en-US" sz="3000" dirty="0" smtClean="0"/>
              <a:t>An ethic that embodies the responsible planning and management of resources.</a:t>
            </a:r>
          </a:p>
          <a:p>
            <a:endParaRPr lang="en-US" sz="1100" dirty="0"/>
          </a:p>
          <a:p>
            <a:r>
              <a:rPr lang="en-US" sz="3000" dirty="0" smtClean="0"/>
              <a:t>The careful and responsible management of something entrusted to one’s care.</a:t>
            </a:r>
          </a:p>
          <a:p>
            <a:pPr marL="0" indent="0">
              <a:buNone/>
            </a:pPr>
            <a:endParaRPr lang="en-US" sz="1100" dirty="0" smtClean="0"/>
          </a:p>
          <a:p>
            <a:r>
              <a:rPr lang="en-US" sz="3000" dirty="0" smtClean="0"/>
              <a:t>Natural Resource Stewardship is the scientifically and economically based management to meet current and future needs of Multiple-Use, coordinating consumptive and “non-consumptive” uses for most beneficial use.</a:t>
            </a:r>
            <a:endParaRPr lang="en-US" sz="3000" dirty="0"/>
          </a:p>
        </p:txBody>
      </p:sp>
    </p:spTree>
    <p:extLst>
      <p:ext uri="{BB962C8B-B14F-4D97-AF65-F5344CB8AC3E}">
        <p14:creationId xmlns:p14="http://schemas.microsoft.com/office/powerpoint/2010/main" val="404419853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037" y="0"/>
            <a:ext cx="5707626" cy="6858000"/>
          </a:xfrm>
          <a:prstGeom prst="rect">
            <a:avLst/>
          </a:prstGeom>
        </p:spPr>
      </p:pic>
    </p:spTree>
    <p:extLst>
      <p:ext uri="{BB962C8B-B14F-4D97-AF65-F5344CB8AC3E}">
        <p14:creationId xmlns:p14="http://schemas.microsoft.com/office/powerpoint/2010/main" val="376597551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Apache County Short Repo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720" y="0"/>
            <a:ext cx="5299364" cy="6858000"/>
          </a:xfrm>
          <a:prstGeom prst="rect">
            <a:avLst/>
          </a:prstGeom>
        </p:spPr>
      </p:pic>
    </p:spTree>
    <p:extLst>
      <p:ext uri="{BB962C8B-B14F-4D97-AF65-F5344CB8AC3E}">
        <p14:creationId xmlns:p14="http://schemas.microsoft.com/office/powerpoint/2010/main" val="257019533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pache County Short Repo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1697" y="0"/>
            <a:ext cx="5299364" cy="6858000"/>
          </a:xfrm>
          <a:prstGeom prst="rect">
            <a:avLst/>
          </a:prstGeom>
        </p:spPr>
      </p:pic>
    </p:spTree>
    <p:extLst>
      <p:ext uri="{BB962C8B-B14F-4D97-AF65-F5344CB8AC3E}">
        <p14:creationId xmlns:p14="http://schemas.microsoft.com/office/powerpoint/2010/main" val="235247551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pache County Short Repo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259" y="0"/>
            <a:ext cx="5299364" cy="6858000"/>
          </a:xfrm>
          <a:prstGeom prst="rect">
            <a:avLst/>
          </a:prstGeom>
        </p:spPr>
      </p:pic>
    </p:spTree>
    <p:extLst>
      <p:ext uri="{BB962C8B-B14F-4D97-AF65-F5344CB8AC3E}">
        <p14:creationId xmlns:p14="http://schemas.microsoft.com/office/powerpoint/2010/main" val="390167141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Apache County Short Repo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156" y="0"/>
            <a:ext cx="5299364" cy="6858000"/>
          </a:xfrm>
          <a:prstGeom prst="rect">
            <a:avLst/>
          </a:prstGeom>
        </p:spPr>
      </p:pic>
    </p:spTree>
    <p:extLst>
      <p:ext uri="{BB962C8B-B14F-4D97-AF65-F5344CB8AC3E}">
        <p14:creationId xmlns:p14="http://schemas.microsoft.com/office/powerpoint/2010/main" val="146135624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Apache County Short Repo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627" y="0"/>
            <a:ext cx="5299364" cy="6858000"/>
          </a:xfrm>
          <a:prstGeom prst="rect">
            <a:avLst/>
          </a:prstGeom>
        </p:spPr>
      </p:pic>
    </p:spTree>
    <p:extLst>
      <p:ext uri="{BB962C8B-B14F-4D97-AF65-F5344CB8AC3E}">
        <p14:creationId xmlns:p14="http://schemas.microsoft.com/office/powerpoint/2010/main" val="230083514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Apache County Short Repo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605" y="0"/>
            <a:ext cx="5299364" cy="6858000"/>
          </a:xfrm>
          <a:prstGeom prst="rect">
            <a:avLst/>
          </a:prstGeom>
        </p:spPr>
      </p:pic>
    </p:spTree>
    <p:extLst>
      <p:ext uri="{BB962C8B-B14F-4D97-AF65-F5344CB8AC3E}">
        <p14:creationId xmlns:p14="http://schemas.microsoft.com/office/powerpoint/2010/main" val="330915772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Apache County Short Repo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561" y="0"/>
            <a:ext cx="5299364" cy="6858000"/>
          </a:xfrm>
          <a:prstGeom prst="rect">
            <a:avLst/>
          </a:prstGeom>
        </p:spPr>
      </p:pic>
    </p:spTree>
    <p:extLst>
      <p:ext uri="{BB962C8B-B14F-4D97-AF65-F5344CB8AC3E}">
        <p14:creationId xmlns:p14="http://schemas.microsoft.com/office/powerpoint/2010/main" val="423363037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 vs. 2015 Payments for Roads and Schools | US Forest Servi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902" y="0"/>
            <a:ext cx="5299364" cy="6858000"/>
          </a:xfrm>
          <a:prstGeom prst="rect">
            <a:avLst/>
          </a:prstGeom>
        </p:spPr>
      </p:pic>
    </p:spTree>
    <p:extLst>
      <p:ext uri="{BB962C8B-B14F-4D97-AF65-F5344CB8AC3E}">
        <p14:creationId xmlns:p14="http://schemas.microsoft.com/office/powerpoint/2010/main" val="35718935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9-25 at 11.07.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6001"/>
            <a:ext cx="9144000" cy="3758947"/>
          </a:xfrm>
          <a:prstGeom prst="rect">
            <a:avLst/>
          </a:prstGeom>
        </p:spPr>
      </p:pic>
    </p:spTree>
    <p:extLst>
      <p:ext uri="{BB962C8B-B14F-4D97-AF65-F5344CB8AC3E}">
        <p14:creationId xmlns:p14="http://schemas.microsoft.com/office/powerpoint/2010/main" val="1488795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107027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010" y="236000"/>
            <a:ext cx="8408461" cy="6306346"/>
          </a:xfrm>
          <a:prstGeom prst="rect">
            <a:avLst/>
          </a:prstGeom>
        </p:spPr>
      </p:pic>
    </p:spTree>
    <p:extLst>
      <p:ext uri="{BB962C8B-B14F-4D97-AF65-F5344CB8AC3E}">
        <p14:creationId xmlns:p14="http://schemas.microsoft.com/office/powerpoint/2010/main" val="378473130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896542"/>
          </a:xfrm>
        </p:spPr>
        <p:txBody>
          <a:bodyPr>
            <a:normAutofit/>
          </a:bodyPr>
          <a:lstStyle/>
          <a:p>
            <a:r>
              <a:rPr lang="en-US" b="1" dirty="0" smtClean="0"/>
              <a:t>Solutions</a:t>
            </a:r>
            <a:endParaRPr lang="en-US" b="1" dirty="0"/>
          </a:p>
        </p:txBody>
      </p:sp>
      <p:pic>
        <p:nvPicPr>
          <p:cNvPr id="4" name="Content Placeholder 3" descr="Screen Shot 2017-09-25 at 11.14.54 AM.png"/>
          <p:cNvPicPr>
            <a:picLocks noGrp="1" noChangeAspect="1"/>
          </p:cNvPicPr>
          <p:nvPr>
            <p:ph idx="4294967295"/>
          </p:nvPr>
        </p:nvPicPr>
        <p:blipFill>
          <a:blip r:embed="rId2">
            <a:extLst>
              <a:ext uri="{28A0092B-C50C-407E-A947-70E740481C1C}">
                <a14:useLocalDpi xmlns:a14="http://schemas.microsoft.com/office/drawing/2010/main" val="0"/>
              </a:ext>
            </a:extLst>
          </a:blip>
          <a:srcRect l="-5672" r="-5672"/>
          <a:stretch>
            <a:fillRect/>
          </a:stretch>
        </p:blipFill>
        <p:spPr>
          <a:xfrm>
            <a:off x="164943" y="1814502"/>
            <a:ext cx="4272011" cy="2761917"/>
          </a:xfrm>
        </p:spPr>
      </p:pic>
      <p:pic>
        <p:nvPicPr>
          <p:cNvPr id="5" name="Picture 4" descr="20-forest-doyel-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6954" y="3291872"/>
            <a:ext cx="4707046" cy="3137246"/>
          </a:xfrm>
          <a:prstGeom prst="rect">
            <a:avLst/>
          </a:prstGeom>
        </p:spPr>
      </p:pic>
    </p:spTree>
    <p:extLst>
      <p:ext uri="{BB962C8B-B14F-4D97-AF65-F5344CB8AC3E}">
        <p14:creationId xmlns:p14="http://schemas.microsoft.com/office/powerpoint/2010/main" val="9215015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7"/>
            <a:ext cx="9144000" cy="1061497"/>
          </a:xfrm>
        </p:spPr>
        <p:txBody>
          <a:bodyPr>
            <a:noAutofit/>
          </a:bodyPr>
          <a:lstStyle/>
          <a:p>
            <a:r>
              <a:rPr lang="en-US" b="1" dirty="0" smtClean="0"/>
              <a:t>Solutions</a:t>
            </a:r>
            <a:endParaRPr lang="en-US" b="1" dirty="0"/>
          </a:p>
        </p:txBody>
      </p:sp>
      <p:sp>
        <p:nvSpPr>
          <p:cNvPr id="3" name="Rectangle 2"/>
          <p:cNvSpPr/>
          <p:nvPr/>
        </p:nvSpPr>
        <p:spPr>
          <a:xfrm>
            <a:off x="829733" y="1673490"/>
            <a:ext cx="7484533" cy="2144176"/>
          </a:xfrm>
          <a:prstGeom prst="rect">
            <a:avLst/>
          </a:prstGeom>
        </p:spPr>
        <p:txBody>
          <a:bodyPr wrap="square">
            <a:spAutoFit/>
          </a:bodyPr>
          <a:lstStyle/>
          <a:p>
            <a:r>
              <a:rPr lang="en-US" sz="4000" baseline="30000" dirty="0"/>
              <a:t>Apache County’s forest-stewardship agreement with the U.S. Forest Service was held up at a congressional hearing Friday as a model for other governments trying to tame the growing problem of wildfires.</a:t>
            </a:r>
            <a:endParaRPr lang="en-US" sz="4000" dirty="0"/>
          </a:p>
        </p:txBody>
      </p:sp>
      <p:sp>
        <p:nvSpPr>
          <p:cNvPr id="6" name="TextBox 5"/>
          <p:cNvSpPr txBox="1"/>
          <p:nvPr/>
        </p:nvSpPr>
        <p:spPr>
          <a:xfrm>
            <a:off x="3414310" y="4998133"/>
            <a:ext cx="184666" cy="369332"/>
          </a:xfrm>
          <a:prstGeom prst="rect">
            <a:avLst/>
          </a:prstGeom>
          <a:noFill/>
        </p:spPr>
        <p:txBody>
          <a:bodyPr wrap="none" rtlCol="0">
            <a:spAutoFit/>
          </a:bodyPr>
          <a:lstStyle/>
          <a:p>
            <a:endParaRPr lang="en-US" dirty="0"/>
          </a:p>
        </p:txBody>
      </p:sp>
      <p:sp>
        <p:nvSpPr>
          <p:cNvPr id="7" name="Rectangle 6"/>
          <p:cNvSpPr/>
          <p:nvPr/>
        </p:nvSpPr>
        <p:spPr>
          <a:xfrm>
            <a:off x="829733" y="4148036"/>
            <a:ext cx="7620000" cy="2144176"/>
          </a:xfrm>
          <a:prstGeom prst="rect">
            <a:avLst/>
          </a:prstGeom>
        </p:spPr>
        <p:txBody>
          <a:bodyPr wrap="square">
            <a:spAutoFit/>
          </a:bodyPr>
          <a:lstStyle/>
          <a:p>
            <a:r>
              <a:rPr lang="en-US" sz="4000" baseline="30000" dirty="0"/>
              <a:t>Rep. Paul </a:t>
            </a:r>
            <a:r>
              <a:rPr lang="en-US" sz="4000" baseline="30000" dirty="0" err="1"/>
              <a:t>Gosar</a:t>
            </a:r>
            <a:r>
              <a:rPr lang="en-US" sz="4000" baseline="30000" dirty="0"/>
              <a:t>, R-Flagstaff, said programs like Apache County’s contract to help thin the Apache-</a:t>
            </a:r>
            <a:r>
              <a:rPr lang="en-US" sz="4000" baseline="30000" dirty="0" err="1"/>
              <a:t>Sitgreaves</a:t>
            </a:r>
            <a:r>
              <a:rPr lang="en-US" sz="4000" baseline="30000" dirty="0"/>
              <a:t> National Forest should be part of a national strategy of forest management – not merely fire suppression – to combat catastrophic wildfires.</a:t>
            </a:r>
          </a:p>
        </p:txBody>
      </p:sp>
    </p:spTree>
    <p:extLst>
      <p:ext uri="{BB962C8B-B14F-4D97-AF65-F5344CB8AC3E}">
        <p14:creationId xmlns:p14="http://schemas.microsoft.com/office/powerpoint/2010/main" val="35834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993301"/>
            <a:ext cx="8229600" cy="4132862"/>
          </a:xfrm>
        </p:spPr>
        <p:txBody>
          <a:bodyPr/>
          <a:lstStyle/>
          <a:p>
            <a:r>
              <a:rPr lang="en-US" dirty="0" smtClean="0"/>
              <a:t>Through the Congressional Western Caucus, continue to seek comprehensive reform of the Endangered Species Act (ESA), National Environmental Policy Act (NEPA) and a realignment of agencies duties under their Congressional Charters and Organic Documents.</a:t>
            </a:r>
            <a:endParaRPr lang="en-US" dirty="0"/>
          </a:p>
        </p:txBody>
      </p:sp>
    </p:spTree>
    <p:extLst>
      <p:ext uri="{BB962C8B-B14F-4D97-AF65-F5344CB8AC3E}">
        <p14:creationId xmlns:p14="http://schemas.microsoft.com/office/powerpoint/2010/main" val="15340206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Solutions</a:t>
            </a:r>
            <a:endParaRPr lang="en-US" b="1" dirty="0"/>
          </a:p>
        </p:txBody>
      </p:sp>
      <p:sp>
        <p:nvSpPr>
          <p:cNvPr id="3" name="Content Placeholder 2"/>
          <p:cNvSpPr>
            <a:spLocks noGrp="1"/>
          </p:cNvSpPr>
          <p:nvPr>
            <p:ph idx="1"/>
          </p:nvPr>
        </p:nvSpPr>
        <p:spPr/>
        <p:txBody>
          <a:bodyPr/>
          <a:lstStyle/>
          <a:p>
            <a:r>
              <a:rPr lang="en-US" dirty="0" smtClean="0"/>
              <a:t>Divestiture, Disposal or “realignment” of federally managed lands to the states and their respective state management agencies.</a:t>
            </a:r>
          </a:p>
          <a:p>
            <a:endParaRPr lang="en-US" dirty="0"/>
          </a:p>
          <a:p>
            <a:r>
              <a:rPr lang="en-US" dirty="0" smtClean="0"/>
              <a:t>AZDFFM, AZGFD, AZDA, AZDWR, etc.</a:t>
            </a:r>
            <a:endParaRPr lang="en-US" dirty="0"/>
          </a:p>
        </p:txBody>
      </p:sp>
    </p:spTree>
    <p:extLst>
      <p:ext uri="{BB962C8B-B14F-4D97-AF65-F5344CB8AC3E}">
        <p14:creationId xmlns:p14="http://schemas.microsoft.com/office/powerpoint/2010/main" val="24060305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Solutions</a:t>
            </a:r>
            <a:endParaRPr lang="en-US" b="1" dirty="0"/>
          </a:p>
        </p:txBody>
      </p:sp>
      <p:pic>
        <p:nvPicPr>
          <p:cNvPr id="4" name="Content Placeholder 3" descr="all_us_public_lands_0.jpg"/>
          <p:cNvPicPr>
            <a:picLocks noGrp="1" noChangeAspect="1"/>
          </p:cNvPicPr>
          <p:nvPr>
            <p:ph idx="1"/>
          </p:nvPr>
        </p:nvPicPr>
        <p:blipFill>
          <a:blip r:embed="rId2">
            <a:extLst>
              <a:ext uri="{28A0092B-C50C-407E-A947-70E740481C1C}">
                <a14:useLocalDpi xmlns:a14="http://schemas.microsoft.com/office/drawing/2010/main" val="0"/>
              </a:ext>
            </a:extLst>
          </a:blip>
          <a:srcRect l="-19866" r="-19866"/>
          <a:stretch>
            <a:fillRect/>
          </a:stretch>
        </p:blipFill>
        <p:spPr/>
      </p:pic>
    </p:spTree>
    <p:extLst>
      <p:ext uri="{BB962C8B-B14F-4D97-AF65-F5344CB8AC3E}">
        <p14:creationId xmlns:p14="http://schemas.microsoft.com/office/powerpoint/2010/main" val="12254978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Untreated vs. Treated</a:t>
            </a:r>
            <a:endParaRPr lang="en-US" b="1" dirty="0"/>
          </a:p>
        </p:txBody>
      </p:sp>
      <p:pic>
        <p:nvPicPr>
          <p:cNvPr id="5" name="Content Placeholder 4" descr="P1070275.JPG"/>
          <p:cNvPicPr>
            <a:picLocks noGrp="1" noChangeAspect="1"/>
          </p:cNvPicPr>
          <p:nvPr>
            <p:ph idx="1"/>
          </p:nvPr>
        </p:nvPicPr>
        <p:blipFill>
          <a:blip r:embed="rId2">
            <a:extLst>
              <a:ext uri="{28A0092B-C50C-407E-A947-70E740481C1C}">
                <a14:useLocalDpi xmlns:a14="http://schemas.microsoft.com/office/drawing/2010/main" val="0"/>
              </a:ext>
            </a:extLst>
          </a:blip>
          <a:srcRect t="11857" b="11857"/>
          <a:stretch>
            <a:fillRect/>
          </a:stretch>
        </p:blipFill>
        <p:spPr>
          <a:xfrm>
            <a:off x="457200" y="1417638"/>
            <a:ext cx="8229600" cy="4708525"/>
          </a:xfrm>
        </p:spPr>
      </p:pic>
    </p:spTree>
    <p:extLst>
      <p:ext uri="{BB962C8B-B14F-4D97-AF65-F5344CB8AC3E}">
        <p14:creationId xmlns:p14="http://schemas.microsoft.com/office/powerpoint/2010/main" val="127135542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Untreated vs. Treated</a:t>
            </a:r>
          </a:p>
        </p:txBody>
      </p:sp>
      <p:pic>
        <p:nvPicPr>
          <p:cNvPr id="4" name="Content Placeholder 3" descr="P1070276.JPG"/>
          <p:cNvPicPr>
            <a:picLocks noGrp="1" noChangeAspect="1"/>
          </p:cNvPicPr>
          <p:nvPr>
            <p:ph idx="1"/>
          </p:nvPr>
        </p:nvPicPr>
        <p:blipFill>
          <a:blip r:embed="rId2">
            <a:extLst>
              <a:ext uri="{28A0092B-C50C-407E-A947-70E740481C1C}">
                <a14:useLocalDpi xmlns:a14="http://schemas.microsoft.com/office/drawing/2010/main" val="0"/>
              </a:ext>
            </a:extLst>
          </a:blip>
          <a:srcRect t="11857" b="11857"/>
          <a:stretch>
            <a:fillRect/>
          </a:stretch>
        </p:blipFill>
        <p:spPr>
          <a:xfrm>
            <a:off x="457200" y="1417638"/>
            <a:ext cx="8229600" cy="4708525"/>
          </a:xfrm>
        </p:spPr>
      </p:pic>
    </p:spTree>
    <p:extLst>
      <p:ext uri="{BB962C8B-B14F-4D97-AF65-F5344CB8AC3E}">
        <p14:creationId xmlns:p14="http://schemas.microsoft.com/office/powerpoint/2010/main" val="73021695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bbySleepingBa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50" y="933173"/>
            <a:ext cx="8229600" cy="4922725"/>
          </a:xfrm>
          <a:prstGeom prst="rect">
            <a:avLst/>
          </a:prstGeom>
        </p:spPr>
      </p:pic>
    </p:spTree>
    <p:extLst>
      <p:ext uri="{BB962C8B-B14F-4D97-AF65-F5344CB8AC3E}">
        <p14:creationId xmlns:p14="http://schemas.microsoft.com/office/powerpoint/2010/main" val="252272196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ference list for ALC Strategy Meeting-VRC Presentation-02Oct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708" y="0"/>
            <a:ext cx="5299364" cy="6858000"/>
          </a:xfrm>
          <a:prstGeom prst="rect">
            <a:avLst/>
          </a:prstGeom>
        </p:spPr>
      </p:pic>
    </p:spTree>
    <p:extLst>
      <p:ext uri="{BB962C8B-B14F-4D97-AF65-F5344CB8AC3E}">
        <p14:creationId xmlns:p14="http://schemas.microsoft.com/office/powerpoint/2010/main" val="257425397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Reference list for ALC Strategy Meeting-VRC Presentation-02Oct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4685" y="0"/>
            <a:ext cx="5299364" cy="6858000"/>
          </a:xfrm>
          <a:prstGeom prst="rect">
            <a:avLst/>
          </a:prstGeom>
        </p:spPr>
      </p:pic>
    </p:spTree>
    <p:extLst>
      <p:ext uri="{BB962C8B-B14F-4D97-AF65-F5344CB8AC3E}">
        <p14:creationId xmlns:p14="http://schemas.microsoft.com/office/powerpoint/2010/main" val="14027026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107027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33" y="289350"/>
            <a:ext cx="8294704" cy="6221028"/>
          </a:xfrm>
          <a:prstGeom prst="rect">
            <a:avLst/>
          </a:prstGeom>
        </p:spPr>
      </p:pic>
    </p:spTree>
    <p:extLst>
      <p:ext uri="{BB962C8B-B14F-4D97-AF65-F5344CB8AC3E}">
        <p14:creationId xmlns:p14="http://schemas.microsoft.com/office/powerpoint/2010/main" val="225077615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Reference list for ALC Strategy Meeting-VRC Presentation-02Oct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272" y="0"/>
            <a:ext cx="5299364" cy="6858000"/>
          </a:xfrm>
          <a:prstGeom prst="rect">
            <a:avLst/>
          </a:prstGeom>
        </p:spPr>
      </p:pic>
    </p:spTree>
    <p:extLst>
      <p:ext uri="{BB962C8B-B14F-4D97-AF65-F5344CB8AC3E}">
        <p14:creationId xmlns:p14="http://schemas.microsoft.com/office/powerpoint/2010/main" val="160479997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Reference list for ALC Strategy Meeting-VRC Presentation-02Oct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616" y="0"/>
            <a:ext cx="5299364" cy="6858000"/>
          </a:xfrm>
          <a:prstGeom prst="rect">
            <a:avLst/>
          </a:prstGeom>
        </p:spPr>
      </p:pic>
    </p:spTree>
    <p:extLst>
      <p:ext uri="{BB962C8B-B14F-4D97-AF65-F5344CB8AC3E}">
        <p14:creationId xmlns:p14="http://schemas.microsoft.com/office/powerpoint/2010/main" val="1030079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a_national_fores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5378"/>
            <a:ext cx="9144000" cy="5937504"/>
          </a:xfrm>
          <a:prstGeom prst="rect">
            <a:avLst/>
          </a:prstGeom>
        </p:spPr>
      </p:pic>
    </p:spTree>
    <p:extLst>
      <p:ext uri="{BB962C8B-B14F-4D97-AF65-F5344CB8AC3E}">
        <p14:creationId xmlns:p14="http://schemas.microsoft.com/office/powerpoint/2010/main" val="10331123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l_us_public_lands_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27108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r>
              <a:rPr lang="en-US">
                <a:latin typeface="Calibri" charset="0"/>
              </a:rPr>
              <a:t>Water</a:t>
            </a:r>
          </a:p>
        </p:txBody>
      </p:sp>
      <p:sp>
        <p:nvSpPr>
          <p:cNvPr id="14338" name="Content Placeholder 2"/>
          <p:cNvSpPr>
            <a:spLocks noGrp="1"/>
          </p:cNvSpPr>
          <p:nvPr>
            <p:ph idx="1"/>
          </p:nvPr>
        </p:nvSpPr>
        <p:spPr/>
        <p:txBody>
          <a:bodyPr>
            <a:normAutofit lnSpcReduction="10000"/>
          </a:bodyPr>
          <a:lstStyle/>
          <a:p>
            <a:pPr marL="0" indent="0" eaLnBrk="1" hangingPunct="1">
              <a:buFont typeface="Arial" charset="0"/>
              <a:buNone/>
            </a:pPr>
            <a:r>
              <a:rPr lang="en-US">
                <a:latin typeface="Calibri" charset="0"/>
              </a:rPr>
              <a:t>The large tracts us federally managed lands are responsible for 2/3 of our fresh water supply and are suffering to a great extent due to mismanagement.  This lack of management directly impacts our water supply through evapotranspiration, massive changes in timing of snowpack melt and runoff,  massive post-fire sediment runoff, pollutant injection into watersheds and massive changes in surface water trends.</a:t>
            </a:r>
          </a:p>
        </p:txBody>
      </p:sp>
    </p:spTree>
    <p:extLst>
      <p:ext uri="{BB962C8B-B14F-4D97-AF65-F5344CB8AC3E}">
        <p14:creationId xmlns:p14="http://schemas.microsoft.com/office/powerpoint/2010/main" val="181690825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TotalTime>
  <Words>1704</Words>
  <Application>Microsoft Macintosh PowerPoint</Application>
  <PresentationFormat>On-screen Show (4:3)</PresentationFormat>
  <Paragraphs>106</Paragraphs>
  <Slides>61</Slides>
  <Notes>0</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Forest Stewardship  AICPA  Government Performance  and Accountability Committee</vt:lpstr>
      <vt:lpstr>What is Silvaculture?</vt:lpstr>
      <vt:lpstr>What is Fire Ecology?</vt:lpstr>
      <vt:lpstr>What is Stewardship?</vt:lpstr>
      <vt:lpstr>PowerPoint Presentation</vt:lpstr>
      <vt:lpstr>PowerPoint Presentation</vt:lpstr>
      <vt:lpstr>PowerPoint Presentation</vt:lpstr>
      <vt:lpstr>PowerPoint Presentation</vt:lpstr>
      <vt:lpstr>Water</vt:lpstr>
      <vt:lpstr>Water</vt:lpstr>
      <vt:lpstr>Water</vt:lpstr>
      <vt:lpstr>Water</vt:lpstr>
      <vt:lpstr>Water</vt:lpstr>
      <vt:lpstr>Wildfire</vt:lpstr>
      <vt:lpstr>Wildfire</vt:lpstr>
      <vt:lpstr>Wildfire – Social impact</vt:lpstr>
      <vt:lpstr>Wildfire</vt:lpstr>
      <vt:lpstr>Wildfire</vt:lpstr>
      <vt:lpstr>PowerPoint Presentation</vt:lpstr>
      <vt:lpstr>PowerPoint Presentation</vt:lpstr>
      <vt:lpstr>PowerPoint Presentation</vt:lpstr>
      <vt:lpstr>PowerPoint Presentation</vt:lpstr>
      <vt:lpstr>PowerPoint Presentation</vt:lpstr>
      <vt:lpstr>PowerPoint Presentation</vt:lpstr>
      <vt:lpstr>Wildfire and Timber</vt:lpstr>
      <vt:lpstr>Wildfire and Timber</vt:lpstr>
      <vt:lpstr>Wildfire and Timber</vt:lpstr>
      <vt:lpstr>Wildfire and Timber</vt:lpstr>
      <vt:lpstr>Wildfire and Timber</vt:lpstr>
      <vt:lpstr>Wildfire and Timber</vt:lpstr>
      <vt:lpstr>Air</vt:lpstr>
      <vt:lpstr>Air</vt:lpstr>
      <vt:lpstr>Some other economic factors</vt:lpstr>
      <vt:lpstr>Some other economic factors</vt:lpstr>
      <vt:lpstr>Some other economic factors</vt:lpstr>
      <vt:lpstr>PowerPoint Presentation</vt:lpstr>
      <vt:lpstr>Acres Burned</vt:lpstr>
      <vt:lpstr>Suppression Costs of Wildfire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Solutions</vt:lpstr>
      <vt:lpstr>Solutions</vt:lpstr>
      <vt:lpstr>PowerPoint Presentation</vt:lpstr>
      <vt:lpstr>Solutions</vt:lpstr>
      <vt:lpstr>Solutions</vt:lpstr>
      <vt:lpstr>Untreated vs. Treated</vt:lpstr>
      <vt:lpstr>Untreated vs. Treated</vt:lpstr>
      <vt:lpstr>PowerPoint Presentation</vt:lpstr>
      <vt:lpstr>PowerPoint Presentation</vt:lpstr>
      <vt:lpstr>PowerPoint Presentation</vt:lpstr>
      <vt:lpstr>PowerPoint Presentation</vt:lpstr>
      <vt:lpstr>PowerPoint Presentation</vt:lpstr>
    </vt:vector>
  </TitlesOfParts>
  <Company>HOTT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Shamley</dc:creator>
  <cp:lastModifiedBy>John Shamley</cp:lastModifiedBy>
  <cp:revision>32</cp:revision>
  <dcterms:created xsi:type="dcterms:W3CDTF">2017-09-25T04:33:08Z</dcterms:created>
  <dcterms:modified xsi:type="dcterms:W3CDTF">2017-09-25T21:14:35Z</dcterms:modified>
</cp:coreProperties>
</file>