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7" r:id="rId3"/>
    <p:sldId id="291" r:id="rId4"/>
    <p:sldId id="260" r:id="rId5"/>
    <p:sldId id="261" r:id="rId6"/>
    <p:sldId id="262" r:id="rId7"/>
    <p:sldId id="258" r:id="rId8"/>
    <p:sldId id="267" r:id="rId9"/>
    <p:sldId id="268" r:id="rId10"/>
    <p:sldId id="289" r:id="rId11"/>
    <p:sldId id="290" r:id="rId12"/>
    <p:sldId id="264" r:id="rId13"/>
    <p:sldId id="265" r:id="rId14"/>
    <p:sldId id="266" r:id="rId15"/>
    <p:sldId id="303" r:id="rId16"/>
    <p:sldId id="272" r:id="rId17"/>
    <p:sldId id="288" r:id="rId18"/>
    <p:sldId id="304" r:id="rId19"/>
    <p:sldId id="270" r:id="rId20"/>
    <p:sldId id="305" r:id="rId21"/>
    <p:sldId id="297" r:id="rId22"/>
    <p:sldId id="306" r:id="rId23"/>
    <p:sldId id="307" r:id="rId24"/>
    <p:sldId id="308" r:id="rId25"/>
    <p:sldId id="292" r:id="rId26"/>
    <p:sldId id="309" r:id="rId27"/>
    <p:sldId id="299" r:id="rId28"/>
    <p:sldId id="300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3828ED8-7465-47BF-A672-3D165165BADB}">
          <p14:sldIdLst>
            <p14:sldId id="256"/>
            <p14:sldId id="287"/>
            <p14:sldId id="291"/>
            <p14:sldId id="260"/>
            <p14:sldId id="261"/>
            <p14:sldId id="262"/>
            <p14:sldId id="258"/>
            <p14:sldId id="267"/>
            <p14:sldId id="268"/>
            <p14:sldId id="289"/>
            <p14:sldId id="290"/>
            <p14:sldId id="264"/>
            <p14:sldId id="265"/>
            <p14:sldId id="266"/>
            <p14:sldId id="303"/>
            <p14:sldId id="272"/>
            <p14:sldId id="288"/>
            <p14:sldId id="304"/>
            <p14:sldId id="270"/>
            <p14:sldId id="305"/>
            <p14:sldId id="297"/>
            <p14:sldId id="306"/>
            <p14:sldId id="307"/>
            <p14:sldId id="308"/>
            <p14:sldId id="292"/>
            <p14:sldId id="309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RlebqZMNXoEoG4sRyR1EAG2eb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Mellinger" userId="009ded3e0b5a11f3" providerId="LiveId" clId="{B509287C-2D59-479D-A401-EEE9D51FE7A3}"/>
    <pc:docChg chg="custSel modSld">
      <pc:chgData name="Gregory Mellinger" userId="009ded3e0b5a11f3" providerId="LiveId" clId="{B509287C-2D59-479D-A401-EEE9D51FE7A3}" dt="2024-09-24T15:14:57.418" v="113"/>
      <pc:docMkLst>
        <pc:docMk/>
      </pc:docMkLst>
      <pc:sldChg chg="modSp mod">
        <pc:chgData name="Gregory Mellinger" userId="009ded3e0b5a11f3" providerId="LiveId" clId="{B509287C-2D59-479D-A401-EEE9D51FE7A3}" dt="2024-09-24T15:14:57.418" v="113"/>
        <pc:sldMkLst>
          <pc:docMk/>
          <pc:sldMk cId="0" sldId="267"/>
        </pc:sldMkLst>
        <pc:spChg chg="mod">
          <ac:chgData name="Gregory Mellinger" userId="009ded3e0b5a11f3" providerId="LiveId" clId="{B509287C-2D59-479D-A401-EEE9D51FE7A3}" dt="2024-09-24T15:14:46.069" v="112" actId="21"/>
          <ac:spMkLst>
            <pc:docMk/>
            <pc:sldMk cId="0" sldId="267"/>
            <ac:spMk id="158" creationId="{00000000-0000-0000-0000-000000000000}"/>
          </ac:spMkLst>
        </pc:spChg>
        <pc:spChg chg="mod">
          <ac:chgData name="Gregory Mellinger" userId="009ded3e0b5a11f3" providerId="LiveId" clId="{B509287C-2D59-479D-A401-EEE9D51FE7A3}" dt="2024-09-24T15:14:57.418" v="113"/>
          <ac:spMkLst>
            <pc:docMk/>
            <pc:sldMk cId="0" sldId="267"/>
            <ac:spMk id="159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0559B-4741-4B79-A8B0-140A8C36E8A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A592601-6C00-4E91-846B-34A132739A8F}">
      <dgm:prSet/>
      <dgm:spPr/>
      <dgm:t>
        <a:bodyPr/>
        <a:lstStyle/>
        <a:p>
          <a:pPr>
            <a:lnSpc>
              <a:spcPct val="150000"/>
            </a:lnSpc>
            <a:defRPr cap="all"/>
          </a:pPr>
          <a:r>
            <a:rPr lang="en-GB" b="1" i="0" dirty="0"/>
            <a:t>501(c)3 charitable, non-profit volunteer organization</a:t>
          </a:r>
          <a:endParaRPr lang="en-US" b="1" dirty="0"/>
        </a:p>
      </dgm:t>
    </dgm:pt>
    <dgm:pt modelId="{7994EE68-14C8-4BDF-8EBD-330939F61399}" type="parTrans" cxnId="{471A1462-0BD4-43D1-BCA5-ECCE008939BE}">
      <dgm:prSet/>
      <dgm:spPr/>
      <dgm:t>
        <a:bodyPr/>
        <a:lstStyle/>
        <a:p>
          <a:endParaRPr lang="en-US"/>
        </a:p>
      </dgm:t>
    </dgm:pt>
    <dgm:pt modelId="{4C7D74C0-5672-4579-B9BB-658C3E13E9A2}" type="sibTrans" cxnId="{471A1462-0BD4-43D1-BCA5-ECCE008939BE}">
      <dgm:prSet/>
      <dgm:spPr/>
      <dgm:t>
        <a:bodyPr/>
        <a:lstStyle/>
        <a:p>
          <a:endParaRPr lang="en-US"/>
        </a:p>
      </dgm:t>
    </dgm:pt>
    <dgm:pt modelId="{9C9A528B-AF6A-4EA2-9443-23965687FD4D}">
      <dgm:prSet/>
      <dgm:spPr/>
      <dgm:t>
        <a:bodyPr/>
        <a:lstStyle/>
        <a:p>
          <a:pPr>
            <a:lnSpc>
              <a:spcPct val="150000"/>
            </a:lnSpc>
            <a:defRPr cap="all"/>
          </a:pPr>
          <a:r>
            <a:rPr lang="en-GB" b="1" i="0" dirty="0"/>
            <a:t>Purpose of booster club is to support Grandview Boys Lacrosse with fundraising, community service projects, player activities &amp; events</a:t>
          </a:r>
          <a:endParaRPr lang="en-US" b="1" dirty="0"/>
        </a:p>
      </dgm:t>
    </dgm:pt>
    <dgm:pt modelId="{1DFD5F85-45AF-411E-BE0C-A5495C68A67A}" type="parTrans" cxnId="{AA8393E3-F989-4E5D-AA9E-46AF5BFEBA92}">
      <dgm:prSet/>
      <dgm:spPr/>
      <dgm:t>
        <a:bodyPr/>
        <a:lstStyle/>
        <a:p>
          <a:endParaRPr lang="en-US"/>
        </a:p>
      </dgm:t>
    </dgm:pt>
    <dgm:pt modelId="{20E04766-35F8-4823-99EA-E0E1EB2C3924}" type="sibTrans" cxnId="{AA8393E3-F989-4E5D-AA9E-46AF5BFEBA92}">
      <dgm:prSet/>
      <dgm:spPr/>
      <dgm:t>
        <a:bodyPr/>
        <a:lstStyle/>
        <a:p>
          <a:endParaRPr lang="en-US"/>
        </a:p>
      </dgm:t>
    </dgm:pt>
    <dgm:pt modelId="{A8443EEC-A5E1-4F43-9298-F503C449118F}">
      <dgm:prSet/>
      <dgm:spPr/>
      <dgm:t>
        <a:bodyPr/>
        <a:lstStyle/>
        <a:p>
          <a:pPr>
            <a:lnSpc>
              <a:spcPct val="150000"/>
            </a:lnSpc>
            <a:defRPr cap="all"/>
          </a:pPr>
          <a:r>
            <a:rPr lang="en-GB" b="1" i="0" dirty="0"/>
            <a:t>No participation in any coaching or player related decisions</a:t>
          </a:r>
          <a:endParaRPr lang="en-US" b="1" dirty="0"/>
        </a:p>
      </dgm:t>
    </dgm:pt>
    <dgm:pt modelId="{E19D0E4D-45EA-4AFB-A23A-07C1A0C09EA8}" type="parTrans" cxnId="{48554D2A-1E68-44C0-97DD-704AD4C6FAEA}">
      <dgm:prSet/>
      <dgm:spPr/>
      <dgm:t>
        <a:bodyPr/>
        <a:lstStyle/>
        <a:p>
          <a:endParaRPr lang="en-US"/>
        </a:p>
      </dgm:t>
    </dgm:pt>
    <dgm:pt modelId="{E97361D2-3FED-4EC6-B0F7-AA65F0D3FD6A}" type="sibTrans" cxnId="{48554D2A-1E68-44C0-97DD-704AD4C6FAEA}">
      <dgm:prSet/>
      <dgm:spPr/>
      <dgm:t>
        <a:bodyPr/>
        <a:lstStyle/>
        <a:p>
          <a:endParaRPr lang="en-US"/>
        </a:p>
      </dgm:t>
    </dgm:pt>
    <dgm:pt modelId="{682F9198-F077-4C43-ADF1-8CFCBA570BBA}">
      <dgm:prSet/>
      <dgm:spPr/>
      <dgm:t>
        <a:bodyPr/>
        <a:lstStyle/>
        <a:p>
          <a:pPr>
            <a:lnSpc>
              <a:spcPct val="150000"/>
            </a:lnSpc>
            <a:defRPr cap="all"/>
          </a:pPr>
          <a:r>
            <a:rPr lang="en-GB" b="1" dirty="0"/>
            <a:t>Board Members – all volunteers &amp; have active players in the program</a:t>
          </a:r>
          <a:endParaRPr lang="en-US" b="1" dirty="0"/>
        </a:p>
      </dgm:t>
    </dgm:pt>
    <dgm:pt modelId="{C55D0E71-EAF4-46D2-8649-E9ADE089C7CD}" type="parTrans" cxnId="{3C10BDF6-4387-433F-85FA-50ECF2FBEF17}">
      <dgm:prSet/>
      <dgm:spPr/>
      <dgm:t>
        <a:bodyPr/>
        <a:lstStyle/>
        <a:p>
          <a:endParaRPr lang="en-US"/>
        </a:p>
      </dgm:t>
    </dgm:pt>
    <dgm:pt modelId="{98D6F63C-BAF0-4A74-BB06-BCBDC01E8C4F}" type="sibTrans" cxnId="{3C10BDF6-4387-433F-85FA-50ECF2FBEF17}">
      <dgm:prSet/>
      <dgm:spPr/>
      <dgm:t>
        <a:bodyPr/>
        <a:lstStyle/>
        <a:p>
          <a:endParaRPr lang="en-US"/>
        </a:p>
      </dgm:t>
    </dgm:pt>
    <dgm:pt modelId="{71699558-0A4D-4FBF-9A2E-7981BEBC4F1B}" type="pres">
      <dgm:prSet presAssocID="{E980559B-4741-4B79-A8B0-140A8C36E8A4}" presName="root" presStyleCnt="0">
        <dgm:presLayoutVars>
          <dgm:dir/>
          <dgm:resizeHandles val="exact"/>
        </dgm:presLayoutVars>
      </dgm:prSet>
      <dgm:spPr/>
    </dgm:pt>
    <dgm:pt modelId="{702A1ED3-28DD-406B-8009-4EB108E227A5}" type="pres">
      <dgm:prSet presAssocID="{CA592601-6C00-4E91-846B-34A132739A8F}" presName="compNode" presStyleCnt="0"/>
      <dgm:spPr/>
    </dgm:pt>
    <dgm:pt modelId="{24DDD263-CC7B-480C-AA78-48B17EE9CBAC}" type="pres">
      <dgm:prSet presAssocID="{CA592601-6C00-4E91-846B-34A132739A8F}" presName="iconBgRect" presStyleLbl="bgShp" presStyleIdx="0" presStyleCnt="4"/>
      <dgm:spPr/>
    </dgm:pt>
    <dgm:pt modelId="{CEEB39BF-8C67-43C3-9DD2-AC62AA7ED0CE}" type="pres">
      <dgm:prSet presAssocID="{CA592601-6C00-4E91-846B-34A132739A8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866C391-B8D2-42F2-8C37-4CE11D20DC3C}" type="pres">
      <dgm:prSet presAssocID="{CA592601-6C00-4E91-846B-34A132739A8F}" presName="spaceRect" presStyleCnt="0"/>
      <dgm:spPr/>
    </dgm:pt>
    <dgm:pt modelId="{F161539F-4955-45B5-B4EA-E427C600A2AF}" type="pres">
      <dgm:prSet presAssocID="{CA592601-6C00-4E91-846B-34A132739A8F}" presName="textRect" presStyleLbl="revTx" presStyleIdx="0" presStyleCnt="4">
        <dgm:presLayoutVars>
          <dgm:chMax val="1"/>
          <dgm:chPref val="1"/>
        </dgm:presLayoutVars>
      </dgm:prSet>
      <dgm:spPr/>
    </dgm:pt>
    <dgm:pt modelId="{BD184D44-6AE0-425D-944E-14846EA53E3E}" type="pres">
      <dgm:prSet presAssocID="{4C7D74C0-5672-4579-B9BB-658C3E13E9A2}" presName="sibTrans" presStyleCnt="0"/>
      <dgm:spPr/>
    </dgm:pt>
    <dgm:pt modelId="{343C367E-0238-4632-BC15-F54353642F02}" type="pres">
      <dgm:prSet presAssocID="{9C9A528B-AF6A-4EA2-9443-23965687FD4D}" presName="compNode" presStyleCnt="0"/>
      <dgm:spPr/>
    </dgm:pt>
    <dgm:pt modelId="{521C2DA5-5257-4AA9-91A6-0DF8145B513A}" type="pres">
      <dgm:prSet presAssocID="{9C9A528B-AF6A-4EA2-9443-23965687FD4D}" presName="iconBgRect" presStyleLbl="bgShp" presStyleIdx="1" presStyleCnt="4"/>
      <dgm:spPr/>
    </dgm:pt>
    <dgm:pt modelId="{58845880-3AF2-4955-BF37-A1AD83F42A43}" type="pres">
      <dgm:prSet presAssocID="{9C9A528B-AF6A-4EA2-9443-23965687FD4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2C92F1BB-A5C1-4B40-9FEB-01828ECD03FB}" type="pres">
      <dgm:prSet presAssocID="{9C9A528B-AF6A-4EA2-9443-23965687FD4D}" presName="spaceRect" presStyleCnt="0"/>
      <dgm:spPr/>
    </dgm:pt>
    <dgm:pt modelId="{90F43C23-D354-4B5F-B97D-015DAF3ED66F}" type="pres">
      <dgm:prSet presAssocID="{9C9A528B-AF6A-4EA2-9443-23965687FD4D}" presName="textRect" presStyleLbl="revTx" presStyleIdx="1" presStyleCnt="4">
        <dgm:presLayoutVars>
          <dgm:chMax val="1"/>
          <dgm:chPref val="1"/>
        </dgm:presLayoutVars>
      </dgm:prSet>
      <dgm:spPr/>
    </dgm:pt>
    <dgm:pt modelId="{E631D4B8-87F6-4D6B-85FC-D8B58E7571C4}" type="pres">
      <dgm:prSet presAssocID="{20E04766-35F8-4823-99EA-E0E1EB2C3924}" presName="sibTrans" presStyleCnt="0"/>
      <dgm:spPr/>
    </dgm:pt>
    <dgm:pt modelId="{3D18C951-8D27-44B4-8422-08BBE7F147BD}" type="pres">
      <dgm:prSet presAssocID="{A8443EEC-A5E1-4F43-9298-F503C449118F}" presName="compNode" presStyleCnt="0"/>
      <dgm:spPr/>
    </dgm:pt>
    <dgm:pt modelId="{A8496DDF-8BA7-4F4D-8092-49DCC1414D4D}" type="pres">
      <dgm:prSet presAssocID="{A8443EEC-A5E1-4F43-9298-F503C449118F}" presName="iconBgRect" presStyleLbl="bgShp" presStyleIdx="2" presStyleCnt="4"/>
      <dgm:spPr/>
    </dgm:pt>
    <dgm:pt modelId="{7EF38316-ADB4-4036-9541-05633FB04F32}" type="pres">
      <dgm:prSet presAssocID="{A8443EEC-A5E1-4F43-9298-F503C449118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A5D759F-3567-45CE-B5D6-6F84E6D9460F}" type="pres">
      <dgm:prSet presAssocID="{A8443EEC-A5E1-4F43-9298-F503C449118F}" presName="spaceRect" presStyleCnt="0"/>
      <dgm:spPr/>
    </dgm:pt>
    <dgm:pt modelId="{4FA7A782-1144-4E9A-AD77-CE01D839BF87}" type="pres">
      <dgm:prSet presAssocID="{A8443EEC-A5E1-4F43-9298-F503C449118F}" presName="textRect" presStyleLbl="revTx" presStyleIdx="2" presStyleCnt="4">
        <dgm:presLayoutVars>
          <dgm:chMax val="1"/>
          <dgm:chPref val="1"/>
        </dgm:presLayoutVars>
      </dgm:prSet>
      <dgm:spPr/>
    </dgm:pt>
    <dgm:pt modelId="{99B2E382-9E39-4F35-AA3C-46D02B65E326}" type="pres">
      <dgm:prSet presAssocID="{E97361D2-3FED-4EC6-B0F7-AA65F0D3FD6A}" presName="sibTrans" presStyleCnt="0"/>
      <dgm:spPr/>
    </dgm:pt>
    <dgm:pt modelId="{601E3ED7-692A-4529-B0A5-79347C999759}" type="pres">
      <dgm:prSet presAssocID="{682F9198-F077-4C43-ADF1-8CFCBA570BBA}" presName="compNode" presStyleCnt="0"/>
      <dgm:spPr/>
    </dgm:pt>
    <dgm:pt modelId="{B725A03F-AF59-4E49-AC6A-93958B750BC9}" type="pres">
      <dgm:prSet presAssocID="{682F9198-F077-4C43-ADF1-8CFCBA570BBA}" presName="iconBgRect" presStyleLbl="bgShp" presStyleIdx="3" presStyleCnt="4"/>
      <dgm:spPr/>
    </dgm:pt>
    <dgm:pt modelId="{272F7883-F6BD-41CC-B49F-A494C2BEADBD}" type="pres">
      <dgm:prSet presAssocID="{682F9198-F077-4C43-ADF1-8CFCBA570BB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C1E7C17F-D839-43BE-A610-D8513BAD8A30}" type="pres">
      <dgm:prSet presAssocID="{682F9198-F077-4C43-ADF1-8CFCBA570BBA}" presName="spaceRect" presStyleCnt="0"/>
      <dgm:spPr/>
    </dgm:pt>
    <dgm:pt modelId="{BBCA5960-C424-4CCC-BA14-494597D208A5}" type="pres">
      <dgm:prSet presAssocID="{682F9198-F077-4C43-ADF1-8CFCBA570BB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8554D2A-1E68-44C0-97DD-704AD4C6FAEA}" srcId="{E980559B-4741-4B79-A8B0-140A8C36E8A4}" destId="{A8443EEC-A5E1-4F43-9298-F503C449118F}" srcOrd="2" destOrd="0" parTransId="{E19D0E4D-45EA-4AFB-A23A-07C1A0C09EA8}" sibTransId="{E97361D2-3FED-4EC6-B0F7-AA65F0D3FD6A}"/>
    <dgm:cxn modelId="{471A1462-0BD4-43D1-BCA5-ECCE008939BE}" srcId="{E980559B-4741-4B79-A8B0-140A8C36E8A4}" destId="{CA592601-6C00-4E91-846B-34A132739A8F}" srcOrd="0" destOrd="0" parTransId="{7994EE68-14C8-4BDF-8EBD-330939F61399}" sibTransId="{4C7D74C0-5672-4579-B9BB-658C3E13E9A2}"/>
    <dgm:cxn modelId="{18CB194B-401B-468A-9ACE-7BBE1624178F}" type="presOf" srcId="{682F9198-F077-4C43-ADF1-8CFCBA570BBA}" destId="{BBCA5960-C424-4CCC-BA14-494597D208A5}" srcOrd="0" destOrd="0" presId="urn:microsoft.com/office/officeart/2018/5/layout/IconCircleLabelList"/>
    <dgm:cxn modelId="{E395A672-ABB9-421A-80D2-21DEE7355A26}" type="presOf" srcId="{CA592601-6C00-4E91-846B-34A132739A8F}" destId="{F161539F-4955-45B5-B4EA-E427C600A2AF}" srcOrd="0" destOrd="0" presId="urn:microsoft.com/office/officeart/2018/5/layout/IconCircleLabelList"/>
    <dgm:cxn modelId="{E38E32B9-4ED3-4BF8-B16F-CEC302F58349}" type="presOf" srcId="{A8443EEC-A5E1-4F43-9298-F503C449118F}" destId="{4FA7A782-1144-4E9A-AD77-CE01D839BF87}" srcOrd="0" destOrd="0" presId="urn:microsoft.com/office/officeart/2018/5/layout/IconCircleLabelList"/>
    <dgm:cxn modelId="{99BBE8CE-8E4E-4EAD-9C91-18AAFD0EA16B}" type="presOf" srcId="{9C9A528B-AF6A-4EA2-9443-23965687FD4D}" destId="{90F43C23-D354-4B5F-B97D-015DAF3ED66F}" srcOrd="0" destOrd="0" presId="urn:microsoft.com/office/officeart/2018/5/layout/IconCircleLabelList"/>
    <dgm:cxn modelId="{AA8393E3-F989-4E5D-AA9E-46AF5BFEBA92}" srcId="{E980559B-4741-4B79-A8B0-140A8C36E8A4}" destId="{9C9A528B-AF6A-4EA2-9443-23965687FD4D}" srcOrd="1" destOrd="0" parTransId="{1DFD5F85-45AF-411E-BE0C-A5495C68A67A}" sibTransId="{20E04766-35F8-4823-99EA-E0E1EB2C3924}"/>
    <dgm:cxn modelId="{67F4BDF5-486D-4329-92E0-9818593F2EA4}" type="presOf" srcId="{E980559B-4741-4B79-A8B0-140A8C36E8A4}" destId="{71699558-0A4D-4FBF-9A2E-7981BEBC4F1B}" srcOrd="0" destOrd="0" presId="urn:microsoft.com/office/officeart/2018/5/layout/IconCircleLabelList"/>
    <dgm:cxn modelId="{3C10BDF6-4387-433F-85FA-50ECF2FBEF17}" srcId="{E980559B-4741-4B79-A8B0-140A8C36E8A4}" destId="{682F9198-F077-4C43-ADF1-8CFCBA570BBA}" srcOrd="3" destOrd="0" parTransId="{C55D0E71-EAF4-46D2-8649-E9ADE089C7CD}" sibTransId="{98D6F63C-BAF0-4A74-BB06-BCBDC01E8C4F}"/>
    <dgm:cxn modelId="{9538E260-08A0-421B-A146-38F19269BB34}" type="presParOf" srcId="{71699558-0A4D-4FBF-9A2E-7981BEBC4F1B}" destId="{702A1ED3-28DD-406B-8009-4EB108E227A5}" srcOrd="0" destOrd="0" presId="urn:microsoft.com/office/officeart/2018/5/layout/IconCircleLabelList"/>
    <dgm:cxn modelId="{946BE619-D96F-40D0-A378-5AD8FC59D8E2}" type="presParOf" srcId="{702A1ED3-28DD-406B-8009-4EB108E227A5}" destId="{24DDD263-CC7B-480C-AA78-48B17EE9CBAC}" srcOrd="0" destOrd="0" presId="urn:microsoft.com/office/officeart/2018/5/layout/IconCircleLabelList"/>
    <dgm:cxn modelId="{526FE89C-C22C-403B-8E47-054738FCFB36}" type="presParOf" srcId="{702A1ED3-28DD-406B-8009-4EB108E227A5}" destId="{CEEB39BF-8C67-43C3-9DD2-AC62AA7ED0CE}" srcOrd="1" destOrd="0" presId="urn:microsoft.com/office/officeart/2018/5/layout/IconCircleLabelList"/>
    <dgm:cxn modelId="{C3821C69-5FBA-4C95-8725-CCC443D0D140}" type="presParOf" srcId="{702A1ED3-28DD-406B-8009-4EB108E227A5}" destId="{5866C391-B8D2-42F2-8C37-4CE11D20DC3C}" srcOrd="2" destOrd="0" presId="urn:microsoft.com/office/officeart/2018/5/layout/IconCircleLabelList"/>
    <dgm:cxn modelId="{2C1AC746-EA30-4999-8212-940A26208692}" type="presParOf" srcId="{702A1ED3-28DD-406B-8009-4EB108E227A5}" destId="{F161539F-4955-45B5-B4EA-E427C600A2AF}" srcOrd="3" destOrd="0" presId="urn:microsoft.com/office/officeart/2018/5/layout/IconCircleLabelList"/>
    <dgm:cxn modelId="{A8D19BA1-29A8-4526-8C31-EB405413408B}" type="presParOf" srcId="{71699558-0A4D-4FBF-9A2E-7981BEBC4F1B}" destId="{BD184D44-6AE0-425D-944E-14846EA53E3E}" srcOrd="1" destOrd="0" presId="urn:microsoft.com/office/officeart/2018/5/layout/IconCircleLabelList"/>
    <dgm:cxn modelId="{4CAC4F66-BBEA-416D-AE62-86EF1A299852}" type="presParOf" srcId="{71699558-0A4D-4FBF-9A2E-7981BEBC4F1B}" destId="{343C367E-0238-4632-BC15-F54353642F02}" srcOrd="2" destOrd="0" presId="urn:microsoft.com/office/officeart/2018/5/layout/IconCircleLabelList"/>
    <dgm:cxn modelId="{F61310FB-0DD0-4E43-AA7E-C28AC4EEF6F5}" type="presParOf" srcId="{343C367E-0238-4632-BC15-F54353642F02}" destId="{521C2DA5-5257-4AA9-91A6-0DF8145B513A}" srcOrd="0" destOrd="0" presId="urn:microsoft.com/office/officeart/2018/5/layout/IconCircleLabelList"/>
    <dgm:cxn modelId="{C932BC8D-0635-4CD4-B6D7-7F040E22F009}" type="presParOf" srcId="{343C367E-0238-4632-BC15-F54353642F02}" destId="{58845880-3AF2-4955-BF37-A1AD83F42A43}" srcOrd="1" destOrd="0" presId="urn:microsoft.com/office/officeart/2018/5/layout/IconCircleLabelList"/>
    <dgm:cxn modelId="{5165AA5E-3FCB-4878-A881-D0D4C16621E6}" type="presParOf" srcId="{343C367E-0238-4632-BC15-F54353642F02}" destId="{2C92F1BB-A5C1-4B40-9FEB-01828ECD03FB}" srcOrd="2" destOrd="0" presId="urn:microsoft.com/office/officeart/2018/5/layout/IconCircleLabelList"/>
    <dgm:cxn modelId="{504FE083-FE06-4CAC-8230-561DF8CD73EA}" type="presParOf" srcId="{343C367E-0238-4632-BC15-F54353642F02}" destId="{90F43C23-D354-4B5F-B97D-015DAF3ED66F}" srcOrd="3" destOrd="0" presId="urn:microsoft.com/office/officeart/2018/5/layout/IconCircleLabelList"/>
    <dgm:cxn modelId="{42572E90-677C-4009-BB88-E175D03F24E5}" type="presParOf" srcId="{71699558-0A4D-4FBF-9A2E-7981BEBC4F1B}" destId="{E631D4B8-87F6-4D6B-85FC-D8B58E7571C4}" srcOrd="3" destOrd="0" presId="urn:microsoft.com/office/officeart/2018/5/layout/IconCircleLabelList"/>
    <dgm:cxn modelId="{605ED358-7F1B-4393-99EE-33DDB31C5EE7}" type="presParOf" srcId="{71699558-0A4D-4FBF-9A2E-7981BEBC4F1B}" destId="{3D18C951-8D27-44B4-8422-08BBE7F147BD}" srcOrd="4" destOrd="0" presId="urn:microsoft.com/office/officeart/2018/5/layout/IconCircleLabelList"/>
    <dgm:cxn modelId="{21E3C867-A50E-46D4-84CE-EEDB985B750B}" type="presParOf" srcId="{3D18C951-8D27-44B4-8422-08BBE7F147BD}" destId="{A8496DDF-8BA7-4F4D-8092-49DCC1414D4D}" srcOrd="0" destOrd="0" presId="urn:microsoft.com/office/officeart/2018/5/layout/IconCircleLabelList"/>
    <dgm:cxn modelId="{B7E2687B-1723-47A7-9577-23D6D1ACAE9C}" type="presParOf" srcId="{3D18C951-8D27-44B4-8422-08BBE7F147BD}" destId="{7EF38316-ADB4-4036-9541-05633FB04F32}" srcOrd="1" destOrd="0" presId="urn:microsoft.com/office/officeart/2018/5/layout/IconCircleLabelList"/>
    <dgm:cxn modelId="{ABC50B8A-E7EB-4B0F-9E91-7CB465AFD578}" type="presParOf" srcId="{3D18C951-8D27-44B4-8422-08BBE7F147BD}" destId="{3A5D759F-3567-45CE-B5D6-6F84E6D9460F}" srcOrd="2" destOrd="0" presId="urn:microsoft.com/office/officeart/2018/5/layout/IconCircleLabelList"/>
    <dgm:cxn modelId="{87BD27A1-6EB0-4FF6-9866-4F997000841B}" type="presParOf" srcId="{3D18C951-8D27-44B4-8422-08BBE7F147BD}" destId="{4FA7A782-1144-4E9A-AD77-CE01D839BF87}" srcOrd="3" destOrd="0" presId="urn:microsoft.com/office/officeart/2018/5/layout/IconCircleLabelList"/>
    <dgm:cxn modelId="{8947DB07-C81F-43F8-85E6-EF012D2EC86A}" type="presParOf" srcId="{71699558-0A4D-4FBF-9A2E-7981BEBC4F1B}" destId="{99B2E382-9E39-4F35-AA3C-46D02B65E326}" srcOrd="5" destOrd="0" presId="urn:microsoft.com/office/officeart/2018/5/layout/IconCircleLabelList"/>
    <dgm:cxn modelId="{C577BD93-B0D4-40A7-8942-DCA59DA32650}" type="presParOf" srcId="{71699558-0A4D-4FBF-9A2E-7981BEBC4F1B}" destId="{601E3ED7-692A-4529-B0A5-79347C999759}" srcOrd="6" destOrd="0" presId="urn:microsoft.com/office/officeart/2018/5/layout/IconCircleLabelList"/>
    <dgm:cxn modelId="{6EDF209E-D5D8-4ED1-BA29-63987720C680}" type="presParOf" srcId="{601E3ED7-692A-4529-B0A5-79347C999759}" destId="{B725A03F-AF59-4E49-AC6A-93958B750BC9}" srcOrd="0" destOrd="0" presId="urn:microsoft.com/office/officeart/2018/5/layout/IconCircleLabelList"/>
    <dgm:cxn modelId="{034C2297-750C-4776-8ABE-530A6B1D0C46}" type="presParOf" srcId="{601E3ED7-692A-4529-B0A5-79347C999759}" destId="{272F7883-F6BD-41CC-B49F-A494C2BEADBD}" srcOrd="1" destOrd="0" presId="urn:microsoft.com/office/officeart/2018/5/layout/IconCircleLabelList"/>
    <dgm:cxn modelId="{9449F790-4298-4A12-8FD1-FBC7F9506606}" type="presParOf" srcId="{601E3ED7-692A-4529-B0A5-79347C999759}" destId="{C1E7C17F-D839-43BE-A610-D8513BAD8A30}" srcOrd="2" destOrd="0" presId="urn:microsoft.com/office/officeart/2018/5/layout/IconCircleLabelList"/>
    <dgm:cxn modelId="{01E426BF-2208-49A1-AC91-1EEACA53A6B3}" type="presParOf" srcId="{601E3ED7-692A-4529-B0A5-79347C999759}" destId="{BBCA5960-C424-4CCC-BA14-494597D208A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72755-CBF5-4612-BBF2-EFD8E8B94BEC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86A53F-0822-4DBC-B389-4022FEE810D9}">
      <dgm:prSet/>
      <dgm:spPr>
        <a:solidFill>
          <a:srgbClr val="0070C0"/>
        </a:solidFill>
      </dgm:spPr>
      <dgm:t>
        <a:bodyPr/>
        <a:lstStyle/>
        <a:p>
          <a:r>
            <a:rPr lang="en-GB"/>
            <a:t>Alumni Game – Saturday, November 30</a:t>
          </a:r>
          <a:r>
            <a:rPr lang="en-GB" baseline="30000"/>
            <a:t>th</a:t>
          </a:r>
          <a:r>
            <a:rPr lang="en-GB"/>
            <a:t> @ 10am</a:t>
          </a:r>
          <a:endParaRPr lang="en-US"/>
        </a:p>
      </dgm:t>
    </dgm:pt>
    <dgm:pt modelId="{CFBE9987-F307-4E19-B830-18C52CE4193A}" type="parTrans" cxnId="{6B3F4EF6-21D3-4E97-8A58-C32100613AF7}">
      <dgm:prSet/>
      <dgm:spPr/>
      <dgm:t>
        <a:bodyPr/>
        <a:lstStyle/>
        <a:p>
          <a:endParaRPr lang="en-US"/>
        </a:p>
      </dgm:t>
    </dgm:pt>
    <dgm:pt modelId="{C8C25805-8ED2-49FB-A98C-D52EF2519F17}" type="sibTrans" cxnId="{6B3F4EF6-21D3-4E97-8A58-C32100613AF7}">
      <dgm:prSet/>
      <dgm:spPr/>
      <dgm:t>
        <a:bodyPr/>
        <a:lstStyle/>
        <a:p>
          <a:endParaRPr lang="en-US"/>
        </a:p>
      </dgm:t>
    </dgm:pt>
    <dgm:pt modelId="{AEEFE06E-E48F-48B2-B071-238F8848A447}">
      <dgm:prSet/>
      <dgm:spPr>
        <a:solidFill>
          <a:srgbClr val="0070C0"/>
        </a:solidFill>
      </dgm:spPr>
      <dgm:t>
        <a:bodyPr/>
        <a:lstStyle/>
        <a:p>
          <a:r>
            <a:rPr lang="en-GB" dirty="0"/>
            <a:t>March 1st – All Teams Breakfast (Parents Welcome)</a:t>
          </a:r>
          <a:endParaRPr lang="en-US" dirty="0"/>
        </a:p>
      </dgm:t>
    </dgm:pt>
    <dgm:pt modelId="{D1B8A06B-8B9D-4CD3-A35F-927C4B9430FB}" type="parTrans" cxnId="{4BB558A3-4BE7-49EA-A03B-F4B53265D21D}">
      <dgm:prSet/>
      <dgm:spPr/>
      <dgm:t>
        <a:bodyPr/>
        <a:lstStyle/>
        <a:p>
          <a:endParaRPr lang="en-US"/>
        </a:p>
      </dgm:t>
    </dgm:pt>
    <dgm:pt modelId="{E145EFCB-EC57-422F-8636-D2660919F63F}" type="sibTrans" cxnId="{4BB558A3-4BE7-49EA-A03B-F4B53265D21D}">
      <dgm:prSet/>
      <dgm:spPr/>
      <dgm:t>
        <a:bodyPr/>
        <a:lstStyle/>
        <a:p>
          <a:endParaRPr lang="en-US"/>
        </a:p>
      </dgm:t>
    </dgm:pt>
    <dgm:pt modelId="{E8146989-05B9-4B52-9F9F-113B9E424A39}">
      <dgm:prSet/>
      <dgm:spPr>
        <a:solidFill>
          <a:srgbClr val="0070C0"/>
        </a:solidFill>
      </dgm:spPr>
      <dgm:t>
        <a:bodyPr/>
        <a:lstStyle/>
        <a:p>
          <a:r>
            <a:rPr lang="en-GB" dirty="0"/>
            <a:t>Spring Break – Team Building Event</a:t>
          </a:r>
          <a:endParaRPr lang="en-US" dirty="0"/>
        </a:p>
      </dgm:t>
    </dgm:pt>
    <dgm:pt modelId="{C1440464-C45D-4B9E-9A8F-EE0F73A3EB67}" type="parTrans" cxnId="{801B9B2C-9BBB-4783-ACEE-9C03B4C0B022}">
      <dgm:prSet/>
      <dgm:spPr/>
      <dgm:t>
        <a:bodyPr/>
        <a:lstStyle/>
        <a:p>
          <a:endParaRPr lang="en-US"/>
        </a:p>
      </dgm:t>
    </dgm:pt>
    <dgm:pt modelId="{05DF5EC8-C27D-48BC-B3A4-F3C269122FE4}" type="sibTrans" cxnId="{801B9B2C-9BBB-4783-ACEE-9C03B4C0B022}">
      <dgm:prSet/>
      <dgm:spPr/>
      <dgm:t>
        <a:bodyPr/>
        <a:lstStyle/>
        <a:p>
          <a:endParaRPr lang="en-US"/>
        </a:p>
      </dgm:t>
    </dgm:pt>
    <dgm:pt modelId="{4B08D92E-0738-4265-B523-50A13654EF51}">
      <dgm:prSet/>
      <dgm:spPr>
        <a:solidFill>
          <a:srgbClr val="0070C0"/>
        </a:solidFill>
      </dgm:spPr>
      <dgm:t>
        <a:bodyPr/>
        <a:lstStyle/>
        <a:p>
          <a:r>
            <a:rPr lang="en-GB" dirty="0"/>
            <a:t>End of March – Parents Night Out @ Parkway Grill</a:t>
          </a:r>
          <a:endParaRPr lang="en-US" dirty="0"/>
        </a:p>
      </dgm:t>
    </dgm:pt>
    <dgm:pt modelId="{8C00A12B-B781-42DF-8D5A-E086F9F88BB4}" type="parTrans" cxnId="{0613EB67-5708-4E9E-81BF-62A667879313}">
      <dgm:prSet/>
      <dgm:spPr/>
      <dgm:t>
        <a:bodyPr/>
        <a:lstStyle/>
        <a:p>
          <a:endParaRPr lang="en-US"/>
        </a:p>
      </dgm:t>
    </dgm:pt>
    <dgm:pt modelId="{D8B330D3-4A8D-476B-98AE-60520BE3AA5E}" type="sibTrans" cxnId="{0613EB67-5708-4E9E-81BF-62A667879313}">
      <dgm:prSet/>
      <dgm:spPr/>
      <dgm:t>
        <a:bodyPr/>
        <a:lstStyle/>
        <a:p>
          <a:endParaRPr lang="en-US"/>
        </a:p>
      </dgm:t>
    </dgm:pt>
    <dgm:pt modelId="{24F68AD1-E743-4B6A-88DD-99F53957DF15}">
      <dgm:prSet/>
      <dgm:spPr>
        <a:solidFill>
          <a:srgbClr val="0070C0"/>
        </a:solidFill>
      </dgm:spPr>
      <dgm:t>
        <a:bodyPr/>
        <a:lstStyle/>
        <a:p>
          <a:r>
            <a:rPr lang="en-GB" b="0" i="0" dirty="0"/>
            <a:t>TBD - Varsity, JV and C Team Program Dinners</a:t>
          </a:r>
          <a:endParaRPr lang="en-US" dirty="0"/>
        </a:p>
      </dgm:t>
    </dgm:pt>
    <dgm:pt modelId="{1FA6C2F5-AB11-4DF2-8305-07F797C61C4D}" type="parTrans" cxnId="{4270967A-2585-4D0A-8671-4D33913F8F44}">
      <dgm:prSet/>
      <dgm:spPr/>
      <dgm:t>
        <a:bodyPr/>
        <a:lstStyle/>
        <a:p>
          <a:endParaRPr lang="en-US"/>
        </a:p>
      </dgm:t>
    </dgm:pt>
    <dgm:pt modelId="{C8B026BC-F532-46F2-8E7B-B97EF1156D23}" type="sibTrans" cxnId="{4270967A-2585-4D0A-8671-4D33913F8F44}">
      <dgm:prSet/>
      <dgm:spPr/>
      <dgm:t>
        <a:bodyPr/>
        <a:lstStyle/>
        <a:p>
          <a:endParaRPr lang="en-US"/>
        </a:p>
      </dgm:t>
    </dgm:pt>
    <dgm:pt modelId="{D71B74CD-EAFC-46A7-9A2B-7871734D5F29}">
      <dgm:prSet/>
      <dgm:spPr>
        <a:solidFill>
          <a:srgbClr val="0070C0"/>
        </a:solidFill>
      </dgm:spPr>
      <dgm:t>
        <a:bodyPr/>
        <a:lstStyle/>
        <a:p>
          <a:r>
            <a:rPr lang="en-GB" dirty="0"/>
            <a:t>April – Senior Night</a:t>
          </a:r>
          <a:endParaRPr lang="en-US" dirty="0"/>
        </a:p>
      </dgm:t>
    </dgm:pt>
    <dgm:pt modelId="{828E9E1A-9117-4AF9-80CF-A8B1008A2929}" type="parTrans" cxnId="{91F23323-3869-40E1-9433-3C51B979D98A}">
      <dgm:prSet/>
      <dgm:spPr/>
      <dgm:t>
        <a:bodyPr/>
        <a:lstStyle/>
        <a:p>
          <a:endParaRPr lang="en-US"/>
        </a:p>
      </dgm:t>
    </dgm:pt>
    <dgm:pt modelId="{BE43FB1F-A1A7-4781-AC60-EA0293AB0B66}" type="sibTrans" cxnId="{91F23323-3869-40E1-9433-3C51B979D98A}">
      <dgm:prSet/>
      <dgm:spPr/>
      <dgm:t>
        <a:bodyPr/>
        <a:lstStyle/>
        <a:p>
          <a:endParaRPr lang="en-US"/>
        </a:p>
      </dgm:t>
    </dgm:pt>
    <dgm:pt modelId="{4BB91304-54B7-4D23-B25D-07BA513DB926}">
      <dgm:prSet/>
      <dgm:spPr>
        <a:solidFill>
          <a:srgbClr val="0070C0"/>
        </a:solidFill>
      </dgm:spPr>
      <dgm:t>
        <a:bodyPr/>
        <a:lstStyle/>
        <a:p>
          <a:r>
            <a:rPr lang="en-GB" dirty="0"/>
            <a:t>Mid-May – End of Season Banquet</a:t>
          </a:r>
          <a:endParaRPr lang="en-US" dirty="0"/>
        </a:p>
      </dgm:t>
    </dgm:pt>
    <dgm:pt modelId="{79CD4F6B-C4B3-4B60-8669-9B618B6A8625}" type="parTrans" cxnId="{CEBFB502-E9A4-4905-876E-B16F1DA7A3EA}">
      <dgm:prSet/>
      <dgm:spPr/>
      <dgm:t>
        <a:bodyPr/>
        <a:lstStyle/>
        <a:p>
          <a:endParaRPr lang="en-US"/>
        </a:p>
      </dgm:t>
    </dgm:pt>
    <dgm:pt modelId="{4F4AAB5E-2A19-43BC-A7B8-40C1EE03E548}" type="sibTrans" cxnId="{CEBFB502-E9A4-4905-876E-B16F1DA7A3EA}">
      <dgm:prSet/>
      <dgm:spPr/>
      <dgm:t>
        <a:bodyPr/>
        <a:lstStyle/>
        <a:p>
          <a:endParaRPr lang="en-US"/>
        </a:p>
      </dgm:t>
    </dgm:pt>
    <dgm:pt modelId="{7BDEBDE0-DBE2-D248-9F47-1429EF7732D0}" type="pres">
      <dgm:prSet presAssocID="{D3872755-CBF5-4612-BBF2-EFD8E8B94BEC}" presName="diagram" presStyleCnt="0">
        <dgm:presLayoutVars>
          <dgm:dir/>
          <dgm:resizeHandles val="exact"/>
        </dgm:presLayoutVars>
      </dgm:prSet>
      <dgm:spPr/>
    </dgm:pt>
    <dgm:pt modelId="{3932EE6B-8A80-0143-9967-CC97A8BA4382}" type="pres">
      <dgm:prSet presAssocID="{CE86A53F-0822-4DBC-B389-4022FEE810D9}" presName="node" presStyleLbl="node1" presStyleIdx="0" presStyleCnt="7">
        <dgm:presLayoutVars>
          <dgm:bulletEnabled val="1"/>
        </dgm:presLayoutVars>
      </dgm:prSet>
      <dgm:spPr/>
    </dgm:pt>
    <dgm:pt modelId="{B456BDB6-4F81-4349-B0D4-26D74FDDE238}" type="pres">
      <dgm:prSet presAssocID="{C8C25805-8ED2-49FB-A98C-D52EF2519F17}" presName="sibTrans" presStyleCnt="0"/>
      <dgm:spPr/>
    </dgm:pt>
    <dgm:pt modelId="{59EEB87F-A4E2-9742-915B-4ECB8382CEFD}" type="pres">
      <dgm:prSet presAssocID="{AEEFE06E-E48F-48B2-B071-238F8848A447}" presName="node" presStyleLbl="node1" presStyleIdx="1" presStyleCnt="7">
        <dgm:presLayoutVars>
          <dgm:bulletEnabled val="1"/>
        </dgm:presLayoutVars>
      </dgm:prSet>
      <dgm:spPr/>
    </dgm:pt>
    <dgm:pt modelId="{CC98BE6E-3EB5-B843-9746-B312130CFC1C}" type="pres">
      <dgm:prSet presAssocID="{E145EFCB-EC57-422F-8636-D2660919F63F}" presName="sibTrans" presStyleCnt="0"/>
      <dgm:spPr/>
    </dgm:pt>
    <dgm:pt modelId="{2302BEE6-7A68-784D-BDFF-2A630F461463}" type="pres">
      <dgm:prSet presAssocID="{E8146989-05B9-4B52-9F9F-113B9E424A39}" presName="node" presStyleLbl="node1" presStyleIdx="2" presStyleCnt="7">
        <dgm:presLayoutVars>
          <dgm:bulletEnabled val="1"/>
        </dgm:presLayoutVars>
      </dgm:prSet>
      <dgm:spPr/>
    </dgm:pt>
    <dgm:pt modelId="{D0F114B6-1B0D-DA40-8288-4DF2B629E30C}" type="pres">
      <dgm:prSet presAssocID="{05DF5EC8-C27D-48BC-B3A4-F3C269122FE4}" presName="sibTrans" presStyleCnt="0"/>
      <dgm:spPr/>
    </dgm:pt>
    <dgm:pt modelId="{05F9CF4F-5C12-F945-8A8B-7B3621E5AEBB}" type="pres">
      <dgm:prSet presAssocID="{4B08D92E-0738-4265-B523-50A13654EF51}" presName="node" presStyleLbl="node1" presStyleIdx="3" presStyleCnt="7">
        <dgm:presLayoutVars>
          <dgm:bulletEnabled val="1"/>
        </dgm:presLayoutVars>
      </dgm:prSet>
      <dgm:spPr/>
    </dgm:pt>
    <dgm:pt modelId="{769479F5-6C80-CD4E-83F9-48E358426901}" type="pres">
      <dgm:prSet presAssocID="{D8B330D3-4A8D-476B-98AE-60520BE3AA5E}" presName="sibTrans" presStyleCnt="0"/>
      <dgm:spPr/>
    </dgm:pt>
    <dgm:pt modelId="{94EE9E21-9F2A-1947-8FCA-4B30E502B82D}" type="pres">
      <dgm:prSet presAssocID="{24F68AD1-E743-4B6A-88DD-99F53957DF15}" presName="node" presStyleLbl="node1" presStyleIdx="4" presStyleCnt="7">
        <dgm:presLayoutVars>
          <dgm:bulletEnabled val="1"/>
        </dgm:presLayoutVars>
      </dgm:prSet>
      <dgm:spPr/>
    </dgm:pt>
    <dgm:pt modelId="{2B9CA7EF-D7EA-7548-B05C-7A5676DDA6BC}" type="pres">
      <dgm:prSet presAssocID="{C8B026BC-F532-46F2-8E7B-B97EF1156D23}" presName="sibTrans" presStyleCnt="0"/>
      <dgm:spPr/>
    </dgm:pt>
    <dgm:pt modelId="{8221B75D-EB09-1747-9A34-262A80123EA3}" type="pres">
      <dgm:prSet presAssocID="{D71B74CD-EAFC-46A7-9A2B-7871734D5F29}" presName="node" presStyleLbl="node1" presStyleIdx="5" presStyleCnt="7">
        <dgm:presLayoutVars>
          <dgm:bulletEnabled val="1"/>
        </dgm:presLayoutVars>
      </dgm:prSet>
      <dgm:spPr/>
    </dgm:pt>
    <dgm:pt modelId="{ADBCC932-05C2-F143-B0D5-160A1CE6CB08}" type="pres">
      <dgm:prSet presAssocID="{BE43FB1F-A1A7-4781-AC60-EA0293AB0B66}" presName="sibTrans" presStyleCnt="0"/>
      <dgm:spPr/>
    </dgm:pt>
    <dgm:pt modelId="{28A83503-B000-5545-8ECA-644C3829B682}" type="pres">
      <dgm:prSet presAssocID="{4BB91304-54B7-4D23-B25D-07BA513DB926}" presName="node" presStyleLbl="node1" presStyleIdx="6" presStyleCnt="7">
        <dgm:presLayoutVars>
          <dgm:bulletEnabled val="1"/>
        </dgm:presLayoutVars>
      </dgm:prSet>
      <dgm:spPr/>
    </dgm:pt>
  </dgm:ptLst>
  <dgm:cxnLst>
    <dgm:cxn modelId="{CEBFB502-E9A4-4905-876E-B16F1DA7A3EA}" srcId="{D3872755-CBF5-4612-BBF2-EFD8E8B94BEC}" destId="{4BB91304-54B7-4D23-B25D-07BA513DB926}" srcOrd="6" destOrd="0" parTransId="{79CD4F6B-C4B3-4B60-8669-9B618B6A8625}" sibTransId="{4F4AAB5E-2A19-43BC-A7B8-40C1EE03E548}"/>
    <dgm:cxn modelId="{010CC916-6AEA-1C42-9E9E-DABC7EBB7CA1}" type="presOf" srcId="{D71B74CD-EAFC-46A7-9A2B-7871734D5F29}" destId="{8221B75D-EB09-1747-9A34-262A80123EA3}" srcOrd="0" destOrd="0" presId="urn:microsoft.com/office/officeart/2005/8/layout/default"/>
    <dgm:cxn modelId="{9D163818-F744-B34A-BA0A-8C83797EDDAE}" type="presOf" srcId="{E8146989-05B9-4B52-9F9F-113B9E424A39}" destId="{2302BEE6-7A68-784D-BDFF-2A630F461463}" srcOrd="0" destOrd="0" presId="urn:microsoft.com/office/officeart/2005/8/layout/default"/>
    <dgm:cxn modelId="{91F23323-3869-40E1-9433-3C51B979D98A}" srcId="{D3872755-CBF5-4612-BBF2-EFD8E8B94BEC}" destId="{D71B74CD-EAFC-46A7-9A2B-7871734D5F29}" srcOrd="5" destOrd="0" parTransId="{828E9E1A-9117-4AF9-80CF-A8B1008A2929}" sibTransId="{BE43FB1F-A1A7-4781-AC60-EA0293AB0B66}"/>
    <dgm:cxn modelId="{801B9B2C-9BBB-4783-ACEE-9C03B4C0B022}" srcId="{D3872755-CBF5-4612-BBF2-EFD8E8B94BEC}" destId="{E8146989-05B9-4B52-9F9F-113B9E424A39}" srcOrd="2" destOrd="0" parTransId="{C1440464-C45D-4B9E-9A8F-EE0F73A3EB67}" sibTransId="{05DF5EC8-C27D-48BC-B3A4-F3C269122FE4}"/>
    <dgm:cxn modelId="{E8AEA940-ECFE-AF46-B57A-A5010E0D5A91}" type="presOf" srcId="{CE86A53F-0822-4DBC-B389-4022FEE810D9}" destId="{3932EE6B-8A80-0143-9967-CC97A8BA4382}" srcOrd="0" destOrd="0" presId="urn:microsoft.com/office/officeart/2005/8/layout/default"/>
    <dgm:cxn modelId="{0613EB67-5708-4E9E-81BF-62A667879313}" srcId="{D3872755-CBF5-4612-BBF2-EFD8E8B94BEC}" destId="{4B08D92E-0738-4265-B523-50A13654EF51}" srcOrd="3" destOrd="0" parTransId="{8C00A12B-B781-42DF-8D5A-E086F9F88BB4}" sibTransId="{D8B330D3-4A8D-476B-98AE-60520BE3AA5E}"/>
    <dgm:cxn modelId="{957BDD6C-7E66-2C4E-AB48-712AE55B6537}" type="presOf" srcId="{24F68AD1-E743-4B6A-88DD-99F53957DF15}" destId="{94EE9E21-9F2A-1947-8FCA-4B30E502B82D}" srcOrd="0" destOrd="0" presId="urn:microsoft.com/office/officeart/2005/8/layout/default"/>
    <dgm:cxn modelId="{87FF3C79-A355-584F-B719-5332526B6E98}" type="presOf" srcId="{4BB91304-54B7-4D23-B25D-07BA513DB926}" destId="{28A83503-B000-5545-8ECA-644C3829B682}" srcOrd="0" destOrd="0" presId="urn:microsoft.com/office/officeart/2005/8/layout/default"/>
    <dgm:cxn modelId="{4270967A-2585-4D0A-8671-4D33913F8F44}" srcId="{D3872755-CBF5-4612-BBF2-EFD8E8B94BEC}" destId="{24F68AD1-E743-4B6A-88DD-99F53957DF15}" srcOrd="4" destOrd="0" parTransId="{1FA6C2F5-AB11-4DF2-8305-07F797C61C4D}" sibTransId="{C8B026BC-F532-46F2-8E7B-B97EF1156D23}"/>
    <dgm:cxn modelId="{9BDD5787-AEA4-0745-908E-3B5C539D5451}" type="presOf" srcId="{AEEFE06E-E48F-48B2-B071-238F8848A447}" destId="{59EEB87F-A4E2-9742-915B-4ECB8382CEFD}" srcOrd="0" destOrd="0" presId="urn:microsoft.com/office/officeart/2005/8/layout/default"/>
    <dgm:cxn modelId="{4BB558A3-4BE7-49EA-A03B-F4B53265D21D}" srcId="{D3872755-CBF5-4612-BBF2-EFD8E8B94BEC}" destId="{AEEFE06E-E48F-48B2-B071-238F8848A447}" srcOrd="1" destOrd="0" parTransId="{D1B8A06B-8B9D-4CD3-A35F-927C4B9430FB}" sibTransId="{E145EFCB-EC57-422F-8636-D2660919F63F}"/>
    <dgm:cxn modelId="{F473DCD2-ED61-1E4F-A3D6-407BE83428E2}" type="presOf" srcId="{4B08D92E-0738-4265-B523-50A13654EF51}" destId="{05F9CF4F-5C12-F945-8A8B-7B3621E5AEBB}" srcOrd="0" destOrd="0" presId="urn:microsoft.com/office/officeart/2005/8/layout/default"/>
    <dgm:cxn modelId="{58BEAEF5-E099-A349-A710-4D28E46B6CC9}" type="presOf" srcId="{D3872755-CBF5-4612-BBF2-EFD8E8B94BEC}" destId="{7BDEBDE0-DBE2-D248-9F47-1429EF7732D0}" srcOrd="0" destOrd="0" presId="urn:microsoft.com/office/officeart/2005/8/layout/default"/>
    <dgm:cxn modelId="{6B3F4EF6-21D3-4E97-8A58-C32100613AF7}" srcId="{D3872755-CBF5-4612-BBF2-EFD8E8B94BEC}" destId="{CE86A53F-0822-4DBC-B389-4022FEE810D9}" srcOrd="0" destOrd="0" parTransId="{CFBE9987-F307-4E19-B830-18C52CE4193A}" sibTransId="{C8C25805-8ED2-49FB-A98C-D52EF2519F17}"/>
    <dgm:cxn modelId="{BB1E7339-4533-D945-9FC2-69E88664A1D8}" type="presParOf" srcId="{7BDEBDE0-DBE2-D248-9F47-1429EF7732D0}" destId="{3932EE6B-8A80-0143-9967-CC97A8BA4382}" srcOrd="0" destOrd="0" presId="urn:microsoft.com/office/officeart/2005/8/layout/default"/>
    <dgm:cxn modelId="{9C268E75-6AB5-4D42-AED8-60A126F312EC}" type="presParOf" srcId="{7BDEBDE0-DBE2-D248-9F47-1429EF7732D0}" destId="{B456BDB6-4F81-4349-B0D4-26D74FDDE238}" srcOrd="1" destOrd="0" presId="urn:microsoft.com/office/officeart/2005/8/layout/default"/>
    <dgm:cxn modelId="{BDE206E9-F117-D447-9A11-590571FB344B}" type="presParOf" srcId="{7BDEBDE0-DBE2-D248-9F47-1429EF7732D0}" destId="{59EEB87F-A4E2-9742-915B-4ECB8382CEFD}" srcOrd="2" destOrd="0" presId="urn:microsoft.com/office/officeart/2005/8/layout/default"/>
    <dgm:cxn modelId="{56719AED-DB3A-E44B-8594-02BCD332F0BB}" type="presParOf" srcId="{7BDEBDE0-DBE2-D248-9F47-1429EF7732D0}" destId="{CC98BE6E-3EB5-B843-9746-B312130CFC1C}" srcOrd="3" destOrd="0" presId="urn:microsoft.com/office/officeart/2005/8/layout/default"/>
    <dgm:cxn modelId="{0A96DA53-12FE-E44A-B09B-D3DCA328A64D}" type="presParOf" srcId="{7BDEBDE0-DBE2-D248-9F47-1429EF7732D0}" destId="{2302BEE6-7A68-784D-BDFF-2A630F461463}" srcOrd="4" destOrd="0" presId="urn:microsoft.com/office/officeart/2005/8/layout/default"/>
    <dgm:cxn modelId="{028813A1-285F-884D-8DF0-22E8BD12E04B}" type="presParOf" srcId="{7BDEBDE0-DBE2-D248-9F47-1429EF7732D0}" destId="{D0F114B6-1B0D-DA40-8288-4DF2B629E30C}" srcOrd="5" destOrd="0" presId="urn:microsoft.com/office/officeart/2005/8/layout/default"/>
    <dgm:cxn modelId="{80E709F7-0C1F-2540-88CE-D3F0A0506B54}" type="presParOf" srcId="{7BDEBDE0-DBE2-D248-9F47-1429EF7732D0}" destId="{05F9CF4F-5C12-F945-8A8B-7B3621E5AEBB}" srcOrd="6" destOrd="0" presId="urn:microsoft.com/office/officeart/2005/8/layout/default"/>
    <dgm:cxn modelId="{33FD6F4B-C77B-8C48-A139-57A51BD2E80C}" type="presParOf" srcId="{7BDEBDE0-DBE2-D248-9F47-1429EF7732D0}" destId="{769479F5-6C80-CD4E-83F9-48E358426901}" srcOrd="7" destOrd="0" presId="urn:microsoft.com/office/officeart/2005/8/layout/default"/>
    <dgm:cxn modelId="{1BC99351-CBCA-574F-8DE5-89D7E1353921}" type="presParOf" srcId="{7BDEBDE0-DBE2-D248-9F47-1429EF7732D0}" destId="{94EE9E21-9F2A-1947-8FCA-4B30E502B82D}" srcOrd="8" destOrd="0" presId="urn:microsoft.com/office/officeart/2005/8/layout/default"/>
    <dgm:cxn modelId="{D8102E27-2784-1C4F-85A8-59FB5873B963}" type="presParOf" srcId="{7BDEBDE0-DBE2-D248-9F47-1429EF7732D0}" destId="{2B9CA7EF-D7EA-7548-B05C-7A5676DDA6BC}" srcOrd="9" destOrd="0" presId="urn:microsoft.com/office/officeart/2005/8/layout/default"/>
    <dgm:cxn modelId="{EADBC6EB-58D7-5B46-8E02-555535D8BCAF}" type="presParOf" srcId="{7BDEBDE0-DBE2-D248-9F47-1429EF7732D0}" destId="{8221B75D-EB09-1747-9A34-262A80123EA3}" srcOrd="10" destOrd="0" presId="urn:microsoft.com/office/officeart/2005/8/layout/default"/>
    <dgm:cxn modelId="{628CDF30-31AF-BD42-B66B-4BB9CD2AD864}" type="presParOf" srcId="{7BDEBDE0-DBE2-D248-9F47-1429EF7732D0}" destId="{ADBCC932-05C2-F143-B0D5-160A1CE6CB08}" srcOrd="11" destOrd="0" presId="urn:microsoft.com/office/officeart/2005/8/layout/default"/>
    <dgm:cxn modelId="{4773BD46-6330-B543-ACE1-16F44A89AC54}" type="presParOf" srcId="{7BDEBDE0-DBE2-D248-9F47-1429EF7732D0}" destId="{28A83503-B000-5545-8ECA-644C3829B68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DD263-CC7B-480C-AA78-48B17EE9CBAC}">
      <dsp:nvSpPr>
        <dsp:cNvPr id="0" name=""/>
        <dsp:cNvSpPr/>
      </dsp:nvSpPr>
      <dsp:spPr>
        <a:xfrm>
          <a:off x="662365" y="734"/>
          <a:ext cx="1061542" cy="106154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B39BF-8C67-43C3-9DD2-AC62AA7ED0CE}">
      <dsp:nvSpPr>
        <dsp:cNvPr id="0" name=""/>
        <dsp:cNvSpPr/>
      </dsp:nvSpPr>
      <dsp:spPr>
        <a:xfrm>
          <a:off x="888595" y="226964"/>
          <a:ext cx="609082" cy="6090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1539F-4955-45B5-B4EA-E427C600A2AF}">
      <dsp:nvSpPr>
        <dsp:cNvPr id="0" name=""/>
        <dsp:cNvSpPr/>
      </dsp:nvSpPr>
      <dsp:spPr>
        <a:xfrm>
          <a:off x="323019" y="1392921"/>
          <a:ext cx="1740234" cy="187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i="0" kern="1200" dirty="0"/>
            <a:t>501(c)3 charitable, non-profit volunteer organization</a:t>
          </a:r>
          <a:endParaRPr lang="en-US" sz="1100" b="1" kern="1200" dirty="0"/>
        </a:p>
      </dsp:txBody>
      <dsp:txXfrm>
        <a:off x="323019" y="1392921"/>
        <a:ext cx="1740234" cy="1870751"/>
      </dsp:txXfrm>
    </dsp:sp>
    <dsp:sp modelId="{521C2DA5-5257-4AA9-91A6-0DF8145B513A}">
      <dsp:nvSpPr>
        <dsp:cNvPr id="0" name=""/>
        <dsp:cNvSpPr/>
      </dsp:nvSpPr>
      <dsp:spPr>
        <a:xfrm>
          <a:off x="2707140" y="734"/>
          <a:ext cx="1061542" cy="106154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45880-3AF2-4955-BF37-A1AD83F42A43}">
      <dsp:nvSpPr>
        <dsp:cNvPr id="0" name=""/>
        <dsp:cNvSpPr/>
      </dsp:nvSpPr>
      <dsp:spPr>
        <a:xfrm>
          <a:off x="2933371" y="226964"/>
          <a:ext cx="609082" cy="6090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43C23-D354-4B5F-B97D-015DAF3ED66F}">
      <dsp:nvSpPr>
        <dsp:cNvPr id="0" name=""/>
        <dsp:cNvSpPr/>
      </dsp:nvSpPr>
      <dsp:spPr>
        <a:xfrm>
          <a:off x="2367795" y="1392921"/>
          <a:ext cx="1740234" cy="187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i="0" kern="1200" dirty="0"/>
            <a:t>Purpose of booster club is to support Grandview Boys Lacrosse with fundraising, community service projects, player activities &amp; events</a:t>
          </a:r>
          <a:endParaRPr lang="en-US" sz="1100" b="1" kern="1200" dirty="0"/>
        </a:p>
      </dsp:txBody>
      <dsp:txXfrm>
        <a:off x="2367795" y="1392921"/>
        <a:ext cx="1740234" cy="1870751"/>
      </dsp:txXfrm>
    </dsp:sp>
    <dsp:sp modelId="{A8496DDF-8BA7-4F4D-8092-49DCC1414D4D}">
      <dsp:nvSpPr>
        <dsp:cNvPr id="0" name=""/>
        <dsp:cNvSpPr/>
      </dsp:nvSpPr>
      <dsp:spPr>
        <a:xfrm>
          <a:off x="4751916" y="734"/>
          <a:ext cx="1061542" cy="106154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38316-ADB4-4036-9541-05633FB04F32}">
      <dsp:nvSpPr>
        <dsp:cNvPr id="0" name=""/>
        <dsp:cNvSpPr/>
      </dsp:nvSpPr>
      <dsp:spPr>
        <a:xfrm>
          <a:off x="4978146" y="226964"/>
          <a:ext cx="609082" cy="6090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7A782-1144-4E9A-AD77-CE01D839BF87}">
      <dsp:nvSpPr>
        <dsp:cNvPr id="0" name=""/>
        <dsp:cNvSpPr/>
      </dsp:nvSpPr>
      <dsp:spPr>
        <a:xfrm>
          <a:off x="4412570" y="1392921"/>
          <a:ext cx="1740234" cy="187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i="0" kern="1200" dirty="0"/>
            <a:t>No participation in any coaching or player related decisions</a:t>
          </a:r>
          <a:endParaRPr lang="en-US" sz="1100" b="1" kern="1200" dirty="0"/>
        </a:p>
      </dsp:txBody>
      <dsp:txXfrm>
        <a:off x="4412570" y="1392921"/>
        <a:ext cx="1740234" cy="1870751"/>
      </dsp:txXfrm>
    </dsp:sp>
    <dsp:sp modelId="{B725A03F-AF59-4E49-AC6A-93958B750BC9}">
      <dsp:nvSpPr>
        <dsp:cNvPr id="0" name=""/>
        <dsp:cNvSpPr/>
      </dsp:nvSpPr>
      <dsp:spPr>
        <a:xfrm>
          <a:off x="6796691" y="734"/>
          <a:ext cx="1061542" cy="106154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F7883-F6BD-41CC-B49F-A494C2BEADBD}">
      <dsp:nvSpPr>
        <dsp:cNvPr id="0" name=""/>
        <dsp:cNvSpPr/>
      </dsp:nvSpPr>
      <dsp:spPr>
        <a:xfrm>
          <a:off x="7022922" y="226964"/>
          <a:ext cx="609082" cy="6090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A5960-C424-4CCC-BA14-494597D208A5}">
      <dsp:nvSpPr>
        <dsp:cNvPr id="0" name=""/>
        <dsp:cNvSpPr/>
      </dsp:nvSpPr>
      <dsp:spPr>
        <a:xfrm>
          <a:off x="6457345" y="1392921"/>
          <a:ext cx="1740234" cy="187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 dirty="0"/>
            <a:t>Board Members – all volunteers &amp; have active players in the program</a:t>
          </a:r>
          <a:endParaRPr lang="en-US" sz="1100" b="1" kern="1200" dirty="0"/>
        </a:p>
      </dsp:txBody>
      <dsp:txXfrm>
        <a:off x="6457345" y="1392921"/>
        <a:ext cx="1740234" cy="1870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2EE6B-8A80-0143-9967-CC97A8BA4382}">
      <dsp:nvSpPr>
        <dsp:cNvPr id="0" name=""/>
        <dsp:cNvSpPr/>
      </dsp:nvSpPr>
      <dsp:spPr>
        <a:xfrm>
          <a:off x="2496" y="344961"/>
          <a:ext cx="1980373" cy="1188224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Alumni Game – Saturday, November 30</a:t>
          </a:r>
          <a:r>
            <a:rPr lang="en-GB" sz="1900" kern="1200" baseline="30000"/>
            <a:t>th</a:t>
          </a:r>
          <a:r>
            <a:rPr lang="en-GB" sz="1900" kern="1200"/>
            <a:t> @ 10am</a:t>
          </a:r>
          <a:endParaRPr lang="en-US" sz="1900" kern="1200"/>
        </a:p>
      </dsp:txBody>
      <dsp:txXfrm>
        <a:off x="2496" y="344961"/>
        <a:ext cx="1980373" cy="1188224"/>
      </dsp:txXfrm>
    </dsp:sp>
    <dsp:sp modelId="{59EEB87F-A4E2-9742-915B-4ECB8382CEFD}">
      <dsp:nvSpPr>
        <dsp:cNvPr id="0" name=""/>
        <dsp:cNvSpPr/>
      </dsp:nvSpPr>
      <dsp:spPr>
        <a:xfrm>
          <a:off x="2180907" y="344961"/>
          <a:ext cx="1980373" cy="1188224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March 1st – All Teams Breakfast (Parents Welcome)</a:t>
          </a:r>
          <a:endParaRPr lang="en-US" sz="1900" kern="1200" dirty="0"/>
        </a:p>
      </dsp:txBody>
      <dsp:txXfrm>
        <a:off x="2180907" y="344961"/>
        <a:ext cx="1980373" cy="1188224"/>
      </dsp:txXfrm>
    </dsp:sp>
    <dsp:sp modelId="{2302BEE6-7A68-784D-BDFF-2A630F461463}">
      <dsp:nvSpPr>
        <dsp:cNvPr id="0" name=""/>
        <dsp:cNvSpPr/>
      </dsp:nvSpPr>
      <dsp:spPr>
        <a:xfrm>
          <a:off x="4359318" y="344961"/>
          <a:ext cx="1980373" cy="1188224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Spring Break – Team Building Event</a:t>
          </a:r>
          <a:endParaRPr lang="en-US" sz="1900" kern="1200" dirty="0"/>
        </a:p>
      </dsp:txBody>
      <dsp:txXfrm>
        <a:off x="4359318" y="344961"/>
        <a:ext cx="1980373" cy="1188224"/>
      </dsp:txXfrm>
    </dsp:sp>
    <dsp:sp modelId="{05F9CF4F-5C12-F945-8A8B-7B3621E5AEBB}">
      <dsp:nvSpPr>
        <dsp:cNvPr id="0" name=""/>
        <dsp:cNvSpPr/>
      </dsp:nvSpPr>
      <dsp:spPr>
        <a:xfrm>
          <a:off x="6537729" y="344961"/>
          <a:ext cx="1980373" cy="1188224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End of March – Parents Night Out @ Parkway Grill</a:t>
          </a:r>
          <a:endParaRPr lang="en-US" sz="1900" kern="1200" dirty="0"/>
        </a:p>
      </dsp:txBody>
      <dsp:txXfrm>
        <a:off x="6537729" y="344961"/>
        <a:ext cx="1980373" cy="1188224"/>
      </dsp:txXfrm>
    </dsp:sp>
    <dsp:sp modelId="{94EE9E21-9F2A-1947-8FCA-4B30E502B82D}">
      <dsp:nvSpPr>
        <dsp:cNvPr id="0" name=""/>
        <dsp:cNvSpPr/>
      </dsp:nvSpPr>
      <dsp:spPr>
        <a:xfrm>
          <a:off x="1091701" y="1731222"/>
          <a:ext cx="1980373" cy="1188224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TBD - Varsity, JV and C Team Program Dinners</a:t>
          </a:r>
          <a:endParaRPr lang="en-US" sz="1900" kern="1200" dirty="0"/>
        </a:p>
      </dsp:txBody>
      <dsp:txXfrm>
        <a:off x="1091701" y="1731222"/>
        <a:ext cx="1980373" cy="1188224"/>
      </dsp:txXfrm>
    </dsp:sp>
    <dsp:sp modelId="{8221B75D-EB09-1747-9A34-262A80123EA3}">
      <dsp:nvSpPr>
        <dsp:cNvPr id="0" name=""/>
        <dsp:cNvSpPr/>
      </dsp:nvSpPr>
      <dsp:spPr>
        <a:xfrm>
          <a:off x="3270113" y="1731222"/>
          <a:ext cx="1980373" cy="1188224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April – Senior Night</a:t>
          </a:r>
          <a:endParaRPr lang="en-US" sz="1900" kern="1200" dirty="0"/>
        </a:p>
      </dsp:txBody>
      <dsp:txXfrm>
        <a:off x="3270113" y="1731222"/>
        <a:ext cx="1980373" cy="1188224"/>
      </dsp:txXfrm>
    </dsp:sp>
    <dsp:sp modelId="{28A83503-B000-5545-8ECA-644C3829B682}">
      <dsp:nvSpPr>
        <dsp:cNvPr id="0" name=""/>
        <dsp:cNvSpPr/>
      </dsp:nvSpPr>
      <dsp:spPr>
        <a:xfrm>
          <a:off x="5448524" y="1731222"/>
          <a:ext cx="1980373" cy="1188224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Mid-May – End of Season Banquet</a:t>
          </a:r>
          <a:endParaRPr lang="en-US" sz="1900" kern="1200" dirty="0"/>
        </a:p>
      </dsp:txBody>
      <dsp:txXfrm>
        <a:off x="5448524" y="1731222"/>
        <a:ext cx="1980373" cy="1188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07bda0c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107bda0c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615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07bda0c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107bda0c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999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BC110E05-9204-E0B5-56E5-73859EA83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>
            <a:extLst>
              <a:ext uri="{FF2B5EF4-FFF2-40B4-BE49-F238E27FC236}">
                <a16:creationId xmlns:a16="http://schemas.microsoft.com/office/drawing/2014/main" id="{B283CC19-38D2-0150-D847-2B1B8D7E07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4:notes">
            <a:extLst>
              <a:ext uri="{FF2B5EF4-FFF2-40B4-BE49-F238E27FC236}">
                <a16:creationId xmlns:a16="http://schemas.microsoft.com/office/drawing/2014/main" id="{CE0BA68B-3F1A-AFF9-5857-D0CCAE1A4E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7793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20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82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315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411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353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CA81B8D5-3910-042E-9B70-DC5F67D2E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>
            <a:extLst>
              <a:ext uri="{FF2B5EF4-FFF2-40B4-BE49-F238E27FC236}">
                <a16:creationId xmlns:a16="http://schemas.microsoft.com/office/drawing/2014/main" id="{33C6EEA3-938A-B538-D6F6-202A5B519F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4:notes">
            <a:extLst>
              <a:ext uri="{FF2B5EF4-FFF2-40B4-BE49-F238E27FC236}">
                <a16:creationId xmlns:a16="http://schemas.microsoft.com/office/drawing/2014/main" id="{C00AEE56-2368-E576-BC48-3ADB5ADBEE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2311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616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BD8F60CB-A53E-C25D-2784-BF97F409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>
            <a:extLst>
              <a:ext uri="{FF2B5EF4-FFF2-40B4-BE49-F238E27FC236}">
                <a16:creationId xmlns:a16="http://schemas.microsoft.com/office/drawing/2014/main" id="{348A19CA-C9EB-9FED-1F89-DE2389EFE9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1:notes">
            <a:extLst>
              <a:ext uri="{FF2B5EF4-FFF2-40B4-BE49-F238E27FC236}">
                <a16:creationId xmlns:a16="http://schemas.microsoft.com/office/drawing/2014/main" id="{4D08EF92-81EF-3EB8-4623-7DE834687A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920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022782DB-9141-08AB-F599-1BE93E84A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>
            <a:extLst>
              <a:ext uri="{FF2B5EF4-FFF2-40B4-BE49-F238E27FC236}">
                <a16:creationId xmlns:a16="http://schemas.microsoft.com/office/drawing/2014/main" id="{0E939311-EB65-93DD-225D-932A323676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1:notes">
            <a:extLst>
              <a:ext uri="{FF2B5EF4-FFF2-40B4-BE49-F238E27FC236}">
                <a16:creationId xmlns:a16="http://schemas.microsoft.com/office/drawing/2014/main" id="{F5592785-C29B-FB00-1EDF-5A30B137DA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863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AE9E59E3-0825-40B4-79A9-9E982FAD2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>
            <a:extLst>
              <a:ext uri="{FF2B5EF4-FFF2-40B4-BE49-F238E27FC236}">
                <a16:creationId xmlns:a16="http://schemas.microsoft.com/office/drawing/2014/main" id="{BDE43F85-088B-D43E-E535-69A54C98B1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1:notes">
            <a:extLst>
              <a:ext uri="{FF2B5EF4-FFF2-40B4-BE49-F238E27FC236}">
                <a16:creationId xmlns:a16="http://schemas.microsoft.com/office/drawing/2014/main" id="{991C7441-976C-84A6-231F-1DB46ABC11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25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>
          <a:extLst>
            <a:ext uri="{FF2B5EF4-FFF2-40B4-BE49-F238E27FC236}">
              <a16:creationId xmlns:a16="http://schemas.microsoft.com/office/drawing/2014/main" id="{64029188-9363-5EDE-B316-8395AE0E6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>
            <a:extLst>
              <a:ext uri="{FF2B5EF4-FFF2-40B4-BE49-F238E27FC236}">
                <a16:creationId xmlns:a16="http://schemas.microsoft.com/office/drawing/2014/main" id="{F32C9198-5CC3-CA2F-83DC-1FE6D903C7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8:notes">
            <a:extLst>
              <a:ext uri="{FF2B5EF4-FFF2-40B4-BE49-F238E27FC236}">
                <a16:creationId xmlns:a16="http://schemas.microsoft.com/office/drawing/2014/main" id="{683237A8-D8C0-0A7F-7E4F-14DF9109AE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4732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470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1069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03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8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07bda0c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107bda0c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37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37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37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37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8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89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61;p3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2" name="Google Shape;62;p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38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38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38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38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38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ellysewall8@gmail.com" TargetMode="Externa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ctrTitle"/>
          </p:nvPr>
        </p:nvSpPr>
        <p:spPr>
          <a:xfrm>
            <a:off x="961650" y="447475"/>
            <a:ext cx="7220700" cy="1110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52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Grandview Boys Lacrosse</a:t>
            </a:r>
            <a:r>
              <a:rPr lang="en-GB" sz="4800" dirty="0">
                <a:solidFill>
                  <a:srgbClr val="000000"/>
                </a:solidFill>
              </a:rPr>
              <a:t> </a:t>
            </a:r>
            <a:endParaRPr dirty="0"/>
          </a:p>
        </p:txBody>
      </p:sp>
      <p:sp>
        <p:nvSpPr>
          <p:cNvPr id="77" name="Google Shape;77;p1"/>
          <p:cNvSpPr txBox="1">
            <a:spLocks noGrp="1"/>
          </p:cNvSpPr>
          <p:nvPr>
            <p:ph type="subTitle" idx="1"/>
          </p:nvPr>
        </p:nvSpPr>
        <p:spPr>
          <a:xfrm>
            <a:off x="1816500" y="1607050"/>
            <a:ext cx="55110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2024 - 2025</a:t>
            </a:r>
            <a:endParaRPr b="1" dirty="0"/>
          </a:p>
        </p:txBody>
      </p:sp>
      <p:pic>
        <p:nvPicPr>
          <p:cNvPr id="78" name="Google Shape;78;p1"/>
          <p:cNvPicPr preferRelativeResize="0"/>
          <p:nvPr/>
        </p:nvPicPr>
        <p:blipFill rotWithShape="1">
          <a:blip r:embed="rId3">
            <a:alphaModFix/>
          </a:blip>
          <a:srcRect b="38358"/>
          <a:stretch/>
        </p:blipFill>
        <p:spPr>
          <a:xfrm>
            <a:off x="2867737" y="2334101"/>
            <a:ext cx="3408525" cy="250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07bda0c04_0_0"/>
          <p:cNvSpPr txBox="1">
            <a:spLocks noGrp="1"/>
          </p:cNvSpPr>
          <p:nvPr>
            <p:ph type="ctrTitle" idx="4294967295"/>
          </p:nvPr>
        </p:nvSpPr>
        <p:spPr>
          <a:xfrm>
            <a:off x="1303794" y="247953"/>
            <a:ext cx="6536412" cy="98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2024 - 2025</a:t>
            </a:r>
            <a:b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Preseason Training</a:t>
            </a:r>
            <a:endParaRPr sz="36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7" name="Google Shape;167;g1107bda0c04_0_0"/>
          <p:cNvSpPr txBox="1"/>
          <p:nvPr/>
        </p:nvSpPr>
        <p:spPr>
          <a:xfrm>
            <a:off x="5399024" y="1634553"/>
            <a:ext cx="3983700" cy="18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107bda0c04_0_0"/>
          <p:cNvSpPr txBox="1"/>
          <p:nvPr/>
        </p:nvSpPr>
        <p:spPr>
          <a:xfrm>
            <a:off x="1477818" y="1464514"/>
            <a:ext cx="6188364" cy="314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 Practices</a:t>
            </a: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</a:rPr>
              <a:t>Currently working on days and location</a:t>
            </a: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</a:rPr>
              <a:t>Focus on skills and conditioning</a:t>
            </a: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</a:rPr>
              <a:t>Voluntary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Preseason Training</a:t>
            </a: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</a:rPr>
              <a:t>Starting the week of Jan. 7</a:t>
            </a:r>
            <a:r>
              <a:rPr lang="en-GB" b="1" baseline="30000" dirty="0">
                <a:solidFill>
                  <a:schemeClr val="dk1"/>
                </a:solidFill>
              </a:rPr>
              <a:t>th</a:t>
            </a:r>
            <a:r>
              <a:rPr lang="en-GB" b="1" dirty="0">
                <a:solidFill>
                  <a:schemeClr val="dk1"/>
                </a:solidFill>
              </a:rPr>
              <a:t> and runs to try-outs</a:t>
            </a: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</a:rPr>
              <a:t>Highly recommended for all players to attend</a:t>
            </a: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</a:rPr>
              <a:t>2-3 days a week</a:t>
            </a: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</a:rPr>
              <a:t>Cost will cover facilities, practice equipment, etc.</a:t>
            </a: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07bda0c04_0_0"/>
          <p:cNvSpPr txBox="1"/>
          <p:nvPr/>
        </p:nvSpPr>
        <p:spPr>
          <a:xfrm>
            <a:off x="3066100" y="4609950"/>
            <a:ext cx="437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05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07bda0c04_0_0"/>
          <p:cNvSpPr txBox="1">
            <a:spLocks noGrp="1"/>
          </p:cNvSpPr>
          <p:nvPr>
            <p:ph type="ctrTitle" idx="4294967295"/>
          </p:nvPr>
        </p:nvSpPr>
        <p:spPr>
          <a:xfrm>
            <a:off x="1303794" y="247953"/>
            <a:ext cx="6536412" cy="98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2024 - 2025</a:t>
            </a:r>
            <a:b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Preseason Leagues</a:t>
            </a:r>
            <a:endParaRPr sz="36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7" name="Google Shape;167;g1107bda0c04_0_0"/>
          <p:cNvSpPr txBox="1"/>
          <p:nvPr/>
        </p:nvSpPr>
        <p:spPr>
          <a:xfrm>
            <a:off x="5399024" y="1634553"/>
            <a:ext cx="3983700" cy="18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107bda0c04_0_0"/>
          <p:cNvSpPr txBox="1"/>
          <p:nvPr/>
        </p:nvSpPr>
        <p:spPr>
          <a:xfrm>
            <a:off x="1477818" y="1464513"/>
            <a:ext cx="6188364" cy="343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6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</a:t>
            </a:r>
            <a:endParaRPr lang="en-GB" sz="1600" b="1" u="sng" dirty="0">
              <a:solidFill>
                <a:schemeClr val="dk1"/>
              </a:solidFill>
            </a:endParaRP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</a:rPr>
              <a:t>Currently playing in DLC League (Saturdays)</a:t>
            </a: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</a:rPr>
              <a:t>2 teams, JV and Varsity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dk1"/>
                </a:solidFill>
              </a:rPr>
              <a:t>Harvest Tournament</a:t>
            </a: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</a:rPr>
              <a:t>Oct. 26</a:t>
            </a:r>
            <a:r>
              <a:rPr lang="en-GB" sz="1600" baseline="30000" dirty="0">
                <a:solidFill>
                  <a:schemeClr val="dk1"/>
                </a:solidFill>
              </a:rPr>
              <a:t>th</a:t>
            </a:r>
            <a:r>
              <a:rPr lang="en-GB" sz="1600" dirty="0">
                <a:solidFill>
                  <a:schemeClr val="dk1"/>
                </a:solidFill>
              </a:rPr>
              <a:t> – 27</a:t>
            </a:r>
            <a:r>
              <a:rPr lang="en-GB" sz="1600" baseline="30000" dirty="0">
                <a:solidFill>
                  <a:schemeClr val="dk1"/>
                </a:solidFill>
              </a:rPr>
              <a:t>th</a:t>
            </a:r>
            <a:r>
              <a:rPr lang="en-GB" sz="1600" dirty="0">
                <a:solidFill>
                  <a:schemeClr val="dk1"/>
                </a:solidFill>
              </a:rPr>
              <a:t>  @ Longs Lake</a:t>
            </a: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</a:rPr>
              <a:t>3 games Saturday and round-robin Sunday</a:t>
            </a: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</a:rPr>
              <a:t>Plan to have 2 teams (Varsity and JV)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dk1"/>
                </a:solidFill>
              </a:rPr>
              <a:t>Winter</a:t>
            </a:r>
          </a:p>
          <a:p>
            <a:pPr marL="573088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</a:rPr>
              <a:t>TBD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07bda0c04_0_0"/>
          <p:cNvSpPr txBox="1"/>
          <p:nvPr/>
        </p:nvSpPr>
        <p:spPr>
          <a:xfrm>
            <a:off x="3066100" y="4609950"/>
            <a:ext cx="437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43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0"/>
          <p:cNvSpPr txBox="1">
            <a:spLocks noGrp="1"/>
          </p:cNvSpPr>
          <p:nvPr>
            <p:ph type="ctrTitle" idx="4294967295"/>
          </p:nvPr>
        </p:nvSpPr>
        <p:spPr>
          <a:xfrm>
            <a:off x="376200" y="109975"/>
            <a:ext cx="8391600" cy="98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2025 Teams</a:t>
            </a:r>
            <a:endParaRPr sz="36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4" name="Google Shape;134;p40"/>
          <p:cNvSpPr txBox="1"/>
          <p:nvPr/>
        </p:nvSpPr>
        <p:spPr>
          <a:xfrm>
            <a:off x="6298162" y="4755"/>
            <a:ext cx="28602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0"/>
          <p:cNvSpPr txBox="1"/>
          <p:nvPr/>
        </p:nvSpPr>
        <p:spPr>
          <a:xfrm>
            <a:off x="1076036" y="1038944"/>
            <a:ext cx="6991928" cy="400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Assignments</a:t>
            </a:r>
            <a:endParaRPr sz="1800" dirty="0"/>
          </a:p>
          <a:p>
            <a:pPr marL="4254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plan to have 3 teams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Varsity (25 – 27 players)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JV (20-25 players)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C-Team (TBD)</a:t>
            </a:r>
            <a:endParaRPr sz="1800" dirty="0"/>
          </a:p>
          <a:p>
            <a:pPr marL="4254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Criteria for team formation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Juniors on C-team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Seniors on JV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Freshmen and Sophomores will generally be assigned to JV and C-team unless they can either start or contribute in games at the Varsity level. </a:t>
            </a:r>
            <a:endParaRPr sz="1800" dirty="0"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1"/>
          <p:cNvSpPr txBox="1">
            <a:spLocks noGrp="1"/>
          </p:cNvSpPr>
          <p:nvPr>
            <p:ph type="ctrTitle" idx="4294967295"/>
          </p:nvPr>
        </p:nvSpPr>
        <p:spPr>
          <a:xfrm>
            <a:off x="1135726" y="109975"/>
            <a:ext cx="6872548" cy="98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Team Placements</a:t>
            </a:r>
            <a:endParaRPr sz="36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2" name="Google Shape;142;p41"/>
          <p:cNvSpPr txBox="1"/>
          <p:nvPr/>
        </p:nvSpPr>
        <p:spPr>
          <a:xfrm>
            <a:off x="6298162" y="4755"/>
            <a:ext cx="28602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1"/>
          <p:cNvSpPr txBox="1"/>
          <p:nvPr/>
        </p:nvSpPr>
        <p:spPr>
          <a:xfrm>
            <a:off x="1712550" y="985934"/>
            <a:ext cx="5718900" cy="427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dirty="0"/>
              <a:t>Official practice starts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Monday Feb. 24</a:t>
            </a:r>
            <a:r>
              <a:rPr lang="en-GB" sz="18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Grandview, 4-5:30p</a:t>
            </a:r>
          </a:p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dirty="0"/>
              <a:t>We will be using the first few days to determine team placements</a:t>
            </a:r>
          </a:p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DO NOT HAVE CUTS</a:t>
            </a:r>
          </a:p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Teams will be announced no later than Thursday Feb. 27</a:t>
            </a:r>
            <a:r>
              <a:rPr lang="en-GB" sz="18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 sz="1800" dirty="0"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18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Evaluation Criteria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Attitude and Character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Grades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Individual skills and game IQ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Athleticism and fitness</a:t>
            </a:r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dirty="0"/>
              <a:t>Best opportunity to play and learn</a:t>
            </a:r>
            <a:endParaRPr sz="1800" dirty="0"/>
          </a:p>
          <a:p>
            <a:pPr marL="4254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2"/>
          <p:cNvSpPr txBox="1">
            <a:spLocks noGrp="1"/>
          </p:cNvSpPr>
          <p:nvPr>
            <p:ph type="ctrTitle" idx="4294967295"/>
          </p:nvPr>
        </p:nvSpPr>
        <p:spPr>
          <a:xfrm>
            <a:off x="376200" y="109974"/>
            <a:ext cx="8391600" cy="11618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2025 </a:t>
            </a:r>
            <a:b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Practice and Spring Break </a:t>
            </a:r>
            <a:endParaRPr sz="36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0" name="Google Shape;150;p42"/>
          <p:cNvSpPr txBox="1"/>
          <p:nvPr/>
        </p:nvSpPr>
        <p:spPr>
          <a:xfrm>
            <a:off x="6298162" y="4755"/>
            <a:ext cx="28602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2"/>
          <p:cNvSpPr txBox="1"/>
          <p:nvPr/>
        </p:nvSpPr>
        <p:spPr>
          <a:xfrm>
            <a:off x="1246909" y="1271866"/>
            <a:ext cx="6650182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 (All levels)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Monday – Friday (unless we have a game)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Practices will be 4:00p to 6:00p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is to have JV and C-team practice together</a:t>
            </a:r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likely Saturday </a:t>
            </a:r>
            <a:r>
              <a:rPr lang="en-GB" sz="1800" dirty="0"/>
              <a:t>practices but TBD at this point</a:t>
            </a:r>
            <a:endParaRPr lang="en-GB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Spring Break </a:t>
            </a:r>
            <a:endParaRPr sz="1800" dirty="0"/>
          </a:p>
          <a:p>
            <a:pPr marL="82296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 and game T</a:t>
            </a:r>
            <a:r>
              <a:rPr lang="en-GB" sz="1800" dirty="0"/>
              <a:t>BD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04829D09-8290-7C25-A718-6B0FDED52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F5B00A-65A5-EA34-376C-BD7066ABC778}"/>
              </a:ext>
            </a:extLst>
          </p:cNvPr>
          <p:cNvSpPr txBox="1"/>
          <p:nvPr/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CCSD Player Registration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Grandview High School Athletic Registration &amp; $90 Athletic Fee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 / Booster Club Registration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Blast – Both Parents &amp; Players must be registered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>
            <a:extLst>
              <a:ext uri="{FF2B5EF4-FFF2-40B4-BE49-F238E27FC236}">
                <a16:creationId xmlns:a16="http://schemas.microsoft.com/office/drawing/2014/main" id="{02D233EF-70E9-DD23-DE56-D3BCEDFD786B}"/>
              </a:ext>
            </a:extLst>
          </p:cNvPr>
          <p:cNvSpPr txBox="1"/>
          <p:nvPr/>
        </p:nvSpPr>
        <p:spPr>
          <a:xfrm>
            <a:off x="-902346" y="3417005"/>
            <a:ext cx="830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84;p4">
            <a:extLst>
              <a:ext uri="{FF2B5EF4-FFF2-40B4-BE49-F238E27FC236}">
                <a16:creationId xmlns:a16="http://schemas.microsoft.com/office/drawing/2014/main" id="{241610FF-90A9-4EC0-483C-D71B6D784E0F}"/>
              </a:ext>
            </a:extLst>
          </p:cNvPr>
          <p:cNvSpPr txBox="1">
            <a:spLocks/>
          </p:cNvSpPr>
          <p:nvPr/>
        </p:nvSpPr>
        <p:spPr>
          <a:xfrm>
            <a:off x="248054" y="1817889"/>
            <a:ext cx="4323946" cy="8896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Program Registration</a:t>
            </a: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9310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3;p10">
            <a:extLst>
              <a:ext uri="{FF2B5EF4-FFF2-40B4-BE49-F238E27FC236}">
                <a16:creationId xmlns:a16="http://schemas.microsoft.com/office/drawing/2014/main" id="{4F8AA5FD-36D3-0133-2DB5-39F59AA367F4}"/>
              </a:ext>
            </a:extLst>
          </p:cNvPr>
          <p:cNvGraphicFramePr/>
          <p:nvPr/>
        </p:nvGraphicFramePr>
        <p:xfrm>
          <a:off x="311700" y="1208225"/>
          <a:ext cx="85206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Google Shape;184;p4">
            <a:extLst>
              <a:ext uri="{FF2B5EF4-FFF2-40B4-BE49-F238E27FC236}">
                <a16:creationId xmlns:a16="http://schemas.microsoft.com/office/drawing/2014/main" id="{B9BCB000-978B-DF8C-3536-C45ABCFC7BD2}"/>
              </a:ext>
            </a:extLst>
          </p:cNvPr>
          <p:cNvSpPr txBox="1">
            <a:spLocks/>
          </p:cNvSpPr>
          <p:nvPr/>
        </p:nvSpPr>
        <p:spPr>
          <a:xfrm>
            <a:off x="1198655" y="318610"/>
            <a:ext cx="6746690" cy="8896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Booster Club</a:t>
            </a:r>
          </a:p>
        </p:txBody>
      </p:sp>
    </p:spTree>
    <p:extLst>
      <p:ext uri="{BB962C8B-B14F-4D97-AF65-F5344CB8AC3E}">
        <p14:creationId xmlns:p14="http://schemas.microsoft.com/office/powerpoint/2010/main" val="284896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4793726" y="63131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Kelly Sewall, President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Greg Mellinger, Vice President &amp; Head Coach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Kelly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Festi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Vice President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Justin Current, Treasurer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Kevin Laska, Secretary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Members at Large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Paula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Krier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Andie Laska</a:t>
            </a:r>
          </a:p>
          <a:p>
            <a:pPr marL="457200" marR="0" lvl="1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Kaona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Current</a:t>
            </a:r>
          </a:p>
          <a:p>
            <a:pPr marL="457200" marR="0" lvl="1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Stacy Anderson</a:t>
            </a:r>
          </a:p>
          <a:p>
            <a:pPr marL="457200" marR="0" lvl="1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Julie Schultz</a:t>
            </a:r>
          </a:p>
        </p:txBody>
      </p:sp>
      <p:sp>
        <p:nvSpPr>
          <p:cNvPr id="3" name="Google Shape;209;p11">
            <a:extLst>
              <a:ext uri="{FF2B5EF4-FFF2-40B4-BE49-F238E27FC236}">
                <a16:creationId xmlns:a16="http://schemas.microsoft.com/office/drawing/2014/main" id="{C0318807-B671-8FAD-5FC7-22ADB2FA95B1}"/>
              </a:ext>
            </a:extLst>
          </p:cNvPr>
          <p:cNvSpPr txBox="1">
            <a:spLocks/>
          </p:cNvSpPr>
          <p:nvPr/>
        </p:nvSpPr>
        <p:spPr>
          <a:xfrm>
            <a:off x="711124" y="1910086"/>
            <a:ext cx="3307846" cy="78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2024 - 2025 Booster Club Board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15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/>
          <p:nvPr/>
        </p:nvSpPr>
        <p:spPr>
          <a:xfrm>
            <a:off x="88439" y="257162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2100"/>
              <a:buFont typeface="Arial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$53,269 Annual Budget</a:t>
            </a:r>
          </a:p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2100"/>
              <a:buFont typeface="Arial"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 txBox="1"/>
          <p:nvPr/>
        </p:nvSpPr>
        <p:spPr>
          <a:xfrm>
            <a:off x="4571999" y="334619"/>
            <a:ext cx="4483561" cy="459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Operating Expenses Includes: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Equipment: goals, nets, practice pennies, lacrosse balls, First-Aid supplies, helmet decals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Coaches:  Apparel,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misc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expenses such as gas,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Game Expenses: announcers, coaching software, game film &amp; event photographers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 Events &amp; Other Expenses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 Dinners &amp; Program Wide Events, Pancake Breakfast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Senior Night and Senior Gifts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End-of-Season Banquet; Awards &amp; Senior Scholarships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 Yard Signs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Please see our website at for complete information &amp; operating budget</a:t>
            </a:r>
          </a:p>
        </p:txBody>
      </p:sp>
      <p:sp>
        <p:nvSpPr>
          <p:cNvPr id="2" name="Google Shape;224;p13">
            <a:extLst>
              <a:ext uri="{FF2B5EF4-FFF2-40B4-BE49-F238E27FC236}">
                <a16:creationId xmlns:a16="http://schemas.microsoft.com/office/drawing/2014/main" id="{72362C84-1344-B763-360C-8F81DF2D340F}"/>
              </a:ext>
            </a:extLst>
          </p:cNvPr>
          <p:cNvSpPr txBox="1">
            <a:spLocks/>
          </p:cNvSpPr>
          <p:nvPr/>
        </p:nvSpPr>
        <p:spPr>
          <a:xfrm>
            <a:off x="470380" y="1400970"/>
            <a:ext cx="3635439" cy="78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Booster Club Operating Budget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427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3;p10">
            <a:extLst>
              <a:ext uri="{FF2B5EF4-FFF2-40B4-BE49-F238E27FC236}">
                <a16:creationId xmlns:a16="http://schemas.microsoft.com/office/drawing/2014/main" id="{5A249B0E-597A-EEA4-27EC-1C01AE8FEB3B}"/>
              </a:ext>
            </a:extLst>
          </p:cNvPr>
          <p:cNvSpPr txBox="1"/>
          <p:nvPr/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Pre-Season Practices - $275 (Mile High Sports)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Winter Indoor Lacrosse - TBD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Player Pack - $125 (not required)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Grandview Athletic Fee - $90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 Dues - $300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555393" y="3284483"/>
            <a:ext cx="830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84;p4">
            <a:extLst>
              <a:ext uri="{FF2B5EF4-FFF2-40B4-BE49-F238E27FC236}">
                <a16:creationId xmlns:a16="http://schemas.microsoft.com/office/drawing/2014/main" id="{21BC7B57-948E-7042-74DD-D538DDABC6AA}"/>
              </a:ext>
            </a:extLst>
          </p:cNvPr>
          <p:cNvSpPr txBox="1">
            <a:spLocks/>
          </p:cNvSpPr>
          <p:nvPr/>
        </p:nvSpPr>
        <p:spPr>
          <a:xfrm>
            <a:off x="555393" y="1414209"/>
            <a:ext cx="6746690" cy="8896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Season Costs</a:t>
            </a: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65173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/>
        </p:nvSpPr>
        <p:spPr>
          <a:xfrm>
            <a:off x="1886019" y="780619"/>
            <a:ext cx="5371961" cy="41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9-6 regular season record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8th seed and bye in playoffs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</a:rPr>
              <a:t>Finished 12</a:t>
            </a:r>
            <a:r>
              <a:rPr lang="en-US" sz="1800" b="1" baseline="30000" dirty="0">
                <a:solidFill>
                  <a:schemeClr val="dk1"/>
                </a:solidFill>
              </a:rPr>
              <a:t>th</a:t>
            </a:r>
            <a:r>
              <a:rPr lang="en-US" sz="1800" b="1" dirty="0">
                <a:solidFill>
                  <a:schemeClr val="dk1"/>
                </a:solidFill>
              </a:rPr>
              <a:t> in the State (as high as 5</a:t>
            </a:r>
            <a:r>
              <a:rPr lang="en-US" sz="1800" b="1" baseline="30000" dirty="0">
                <a:solidFill>
                  <a:schemeClr val="dk1"/>
                </a:solidFill>
              </a:rPr>
              <a:t>th</a:t>
            </a:r>
            <a:r>
              <a:rPr lang="en-US" sz="1800" b="1" dirty="0">
                <a:solidFill>
                  <a:schemeClr val="dk1"/>
                </a:solidFill>
              </a:rPr>
              <a:t>)</a:t>
            </a:r>
            <a:endParaRPr lang="en-US"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</a:rPr>
              <a:t>2 All-State, 5 All-Conference players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Academic All-Americans 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BROUGHT HOME THE PREDATORS CUP!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>
            <a:spLocks noGrp="1"/>
          </p:cNvSpPr>
          <p:nvPr>
            <p:ph type="ctrTitle" idx="4294967295"/>
          </p:nvPr>
        </p:nvSpPr>
        <p:spPr>
          <a:xfrm>
            <a:off x="995399" y="246392"/>
            <a:ext cx="7153200" cy="78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2024 </a:t>
            </a:r>
            <a:b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Season Recap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914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42E98431-0147-9C52-C2AD-BB8FFCD8C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3;p10">
            <a:extLst>
              <a:ext uri="{FF2B5EF4-FFF2-40B4-BE49-F238E27FC236}">
                <a16:creationId xmlns:a16="http://schemas.microsoft.com/office/drawing/2014/main" id="{489AF82F-0559-DD4E-AFC5-D61E8CC0887F}"/>
              </a:ext>
            </a:extLst>
          </p:cNvPr>
          <p:cNvSpPr txBox="1"/>
          <p:nvPr/>
        </p:nvSpPr>
        <p:spPr>
          <a:xfrm>
            <a:off x="4572000" y="893085"/>
            <a:ext cx="4588336" cy="442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Last season we raised $21,683 through</a:t>
            </a: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Wolf Cards, Player Contributions, Parent Night, Program, etc.</a:t>
            </a: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 were able to provide:</a:t>
            </a: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Player packs</a:t>
            </a: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Helmet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ecals</a:t>
            </a: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Practice Pinnies</a:t>
            </a: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 wide team dinners</a:t>
            </a: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Pancake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Breakfast</a:t>
            </a: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Senior Night</a:t>
            </a: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2024-2025 Fundraising Goal - $60,000</a:t>
            </a: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>
            <a:extLst>
              <a:ext uri="{FF2B5EF4-FFF2-40B4-BE49-F238E27FC236}">
                <a16:creationId xmlns:a16="http://schemas.microsoft.com/office/drawing/2014/main" id="{19674631-0B95-E8B6-AFFA-E28397EE538F}"/>
              </a:ext>
            </a:extLst>
          </p:cNvPr>
          <p:cNvSpPr txBox="1"/>
          <p:nvPr/>
        </p:nvSpPr>
        <p:spPr>
          <a:xfrm>
            <a:off x="555393" y="3284483"/>
            <a:ext cx="830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84;p4">
            <a:extLst>
              <a:ext uri="{FF2B5EF4-FFF2-40B4-BE49-F238E27FC236}">
                <a16:creationId xmlns:a16="http://schemas.microsoft.com/office/drawing/2014/main" id="{3283ABD6-1E3E-6BD5-82A5-3A19B011ABC5}"/>
              </a:ext>
            </a:extLst>
          </p:cNvPr>
          <p:cNvSpPr txBox="1">
            <a:spLocks/>
          </p:cNvSpPr>
          <p:nvPr/>
        </p:nvSpPr>
        <p:spPr>
          <a:xfrm>
            <a:off x="555393" y="1643977"/>
            <a:ext cx="3616672" cy="8896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Fundraising Goals</a:t>
            </a:r>
          </a:p>
        </p:txBody>
      </p:sp>
    </p:spTree>
    <p:extLst>
      <p:ext uri="{BB962C8B-B14F-4D97-AF65-F5344CB8AC3E}">
        <p14:creationId xmlns:p14="http://schemas.microsoft.com/office/powerpoint/2010/main" val="1475030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/>
          <p:nvPr/>
        </p:nvSpPr>
        <p:spPr>
          <a:xfrm>
            <a:off x="4939501" y="922858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Annual Player Dues - $300 </a:t>
            </a:r>
          </a:p>
          <a:p>
            <a:pPr marL="457200" marR="0" lvl="2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Tax Deductible</a:t>
            </a:r>
          </a:p>
          <a:p>
            <a:pPr marL="457200" marR="0" lvl="2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Players receive – helmet decals, practice pinnie, t-shirt, season banquet, yard sign, team dinners &amp; transportation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Essential funding to the success and growth of the program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Main Fundraiser for our Program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Contribute with one donation tonight – see handout or Justin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86;p21">
            <a:extLst>
              <a:ext uri="{FF2B5EF4-FFF2-40B4-BE49-F238E27FC236}">
                <a16:creationId xmlns:a16="http://schemas.microsoft.com/office/drawing/2014/main" id="{4014EA3C-FD3E-CD18-B697-07DB7117AF5A}"/>
              </a:ext>
            </a:extLst>
          </p:cNvPr>
          <p:cNvSpPr txBox="1">
            <a:spLocks/>
          </p:cNvSpPr>
          <p:nvPr/>
        </p:nvSpPr>
        <p:spPr>
          <a:xfrm>
            <a:off x="799848" y="1790425"/>
            <a:ext cx="3404653" cy="78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Booster Club Fundraising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856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F16B287F-37E9-A6F3-5F07-D4CBFEFE0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>
            <a:extLst>
              <a:ext uri="{FF2B5EF4-FFF2-40B4-BE49-F238E27FC236}">
                <a16:creationId xmlns:a16="http://schemas.microsoft.com/office/drawing/2014/main" id="{7144B74E-B9BC-C046-75A0-3864077DBDAD}"/>
              </a:ext>
            </a:extLst>
          </p:cNvPr>
          <p:cNvSpPr txBox="1"/>
          <p:nvPr/>
        </p:nvSpPr>
        <p:spPr>
          <a:xfrm>
            <a:off x="4939501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Blast Fundraising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Email Campaign by Players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Corporate Sponsorship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Employer Contribution Match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Wolf Cards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Raised $11,000 last season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100"/>
              <a:buFont typeface="Arial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**See Justin Current for information on Corporate Sponsorship</a:t>
            </a:r>
          </a:p>
        </p:txBody>
      </p:sp>
      <p:sp>
        <p:nvSpPr>
          <p:cNvPr id="4" name="Google Shape;286;p21">
            <a:extLst>
              <a:ext uri="{FF2B5EF4-FFF2-40B4-BE49-F238E27FC236}">
                <a16:creationId xmlns:a16="http://schemas.microsoft.com/office/drawing/2014/main" id="{B5AD9759-8A19-CFC5-38E0-799D038C6134}"/>
              </a:ext>
            </a:extLst>
          </p:cNvPr>
          <p:cNvSpPr txBox="1">
            <a:spLocks/>
          </p:cNvSpPr>
          <p:nvPr/>
        </p:nvSpPr>
        <p:spPr>
          <a:xfrm>
            <a:off x="799848" y="1790425"/>
            <a:ext cx="3404653" cy="78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Booster Club Fundraising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5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8EF7795D-DBF4-2822-E9EC-7AE423167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>
            <a:extLst>
              <a:ext uri="{FF2B5EF4-FFF2-40B4-BE49-F238E27FC236}">
                <a16:creationId xmlns:a16="http://schemas.microsoft.com/office/drawing/2014/main" id="{55FF330A-4674-9C43-B4AF-CEB124D72D3A}"/>
              </a:ext>
            </a:extLst>
          </p:cNvPr>
          <p:cNvSpPr txBox="1"/>
          <p:nvPr/>
        </p:nvSpPr>
        <p:spPr>
          <a:xfrm>
            <a:off x="4939501" y="896353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Parent Night 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End of March @ Parkway Grille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Silent Auction Event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Donations Needed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 Program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Opportunity for Player Shout-Outs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Business Advertising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Corporate Sponsorship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Starts in January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100"/>
              <a:buFont typeface="Arial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86;p21">
            <a:extLst>
              <a:ext uri="{FF2B5EF4-FFF2-40B4-BE49-F238E27FC236}">
                <a16:creationId xmlns:a16="http://schemas.microsoft.com/office/drawing/2014/main" id="{C7454D2B-B21F-1CD8-6121-D8F43949E8C8}"/>
              </a:ext>
            </a:extLst>
          </p:cNvPr>
          <p:cNvSpPr txBox="1">
            <a:spLocks/>
          </p:cNvSpPr>
          <p:nvPr/>
        </p:nvSpPr>
        <p:spPr>
          <a:xfrm>
            <a:off x="799848" y="1790425"/>
            <a:ext cx="3404653" cy="78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Booster Club Fundraising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064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3DC3CFD9-117A-BE12-B212-9B6079B88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>
            <a:extLst>
              <a:ext uri="{FF2B5EF4-FFF2-40B4-BE49-F238E27FC236}">
                <a16:creationId xmlns:a16="http://schemas.microsoft.com/office/drawing/2014/main" id="{1249D159-D613-E2C5-B8C6-F5E10B798CB4}"/>
              </a:ext>
            </a:extLst>
          </p:cNvPr>
          <p:cNvSpPr txBox="1"/>
          <p:nvPr/>
        </p:nvSpPr>
        <p:spPr>
          <a:xfrm>
            <a:off x="4939501" y="1305896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Spirit Wear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Merchandise sales supports the program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New this Season – Going Online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Most of current inventory is 50$ OFF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Restaurant Nights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past –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Dions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Canes, Chipotle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Dates &amp; Locations for this season – coming soon!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King Soopers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contributions go directly to the program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Link your King Soopers Account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Rewards: Grandview Boys Lacrosse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100"/>
              <a:buFont typeface="Arial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100"/>
              <a:buFont typeface="Arial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86;p21">
            <a:extLst>
              <a:ext uri="{FF2B5EF4-FFF2-40B4-BE49-F238E27FC236}">
                <a16:creationId xmlns:a16="http://schemas.microsoft.com/office/drawing/2014/main" id="{F6D599EE-BCFA-599F-BF8A-E04E83BADD6A}"/>
              </a:ext>
            </a:extLst>
          </p:cNvPr>
          <p:cNvSpPr txBox="1">
            <a:spLocks/>
          </p:cNvSpPr>
          <p:nvPr/>
        </p:nvSpPr>
        <p:spPr>
          <a:xfrm>
            <a:off x="799848" y="1790425"/>
            <a:ext cx="3404653" cy="78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Booster Club Fundraising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889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ACC1AD76-51B7-EAFA-A4DC-91927D59F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Google Shape;262;p18">
            <a:extLst>
              <a:ext uri="{FF2B5EF4-FFF2-40B4-BE49-F238E27FC236}">
                <a16:creationId xmlns:a16="http://schemas.microsoft.com/office/drawing/2014/main" id="{A3880F26-85B1-FC3B-8B3D-873A577F15C9}"/>
              </a:ext>
            </a:extLst>
          </p:cNvPr>
          <p:cNvGraphicFramePr/>
          <p:nvPr/>
        </p:nvGraphicFramePr>
        <p:xfrm>
          <a:off x="311700" y="1208225"/>
          <a:ext cx="85206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Google Shape;259;p18">
            <a:extLst>
              <a:ext uri="{FF2B5EF4-FFF2-40B4-BE49-F238E27FC236}">
                <a16:creationId xmlns:a16="http://schemas.microsoft.com/office/drawing/2014/main" id="{9EDB1343-5C88-980F-6126-214E7041AA6C}"/>
              </a:ext>
            </a:extLst>
          </p:cNvPr>
          <p:cNvSpPr txBox="1">
            <a:spLocks/>
          </p:cNvSpPr>
          <p:nvPr/>
        </p:nvSpPr>
        <p:spPr>
          <a:xfrm>
            <a:off x="1566311" y="313515"/>
            <a:ext cx="6758345" cy="10607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Booster Club 2025 Events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18ACC-9591-D46D-6A8F-572806F6CC69}"/>
              </a:ext>
            </a:extLst>
          </p:cNvPr>
          <p:cNvSpPr txBox="1"/>
          <p:nvPr/>
        </p:nvSpPr>
        <p:spPr>
          <a:xfrm>
            <a:off x="1401288" y="4307471"/>
            <a:ext cx="637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These dates will be confirmed as we finalize the season game schedule.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Check out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GrandviewLacrosse.com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for schedule updates</a:t>
            </a:r>
          </a:p>
        </p:txBody>
      </p:sp>
    </p:spTree>
    <p:extLst>
      <p:ext uri="{BB962C8B-B14F-4D97-AF65-F5344CB8AC3E}">
        <p14:creationId xmlns:p14="http://schemas.microsoft.com/office/powerpoint/2010/main" val="2736805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2;p18">
            <a:extLst>
              <a:ext uri="{FF2B5EF4-FFF2-40B4-BE49-F238E27FC236}">
                <a16:creationId xmlns:a16="http://schemas.microsoft.com/office/drawing/2014/main" id="{DE931A1B-0E79-8F3C-15AC-99D47E60D829}"/>
              </a:ext>
            </a:extLst>
          </p:cNvPr>
          <p:cNvSpPr txBox="1"/>
          <p:nvPr/>
        </p:nvSpPr>
        <p:spPr>
          <a:xfrm>
            <a:off x="4572000" y="375360"/>
            <a:ext cx="4488873" cy="439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 you have ideas to share? Community Events, Fundraising, etc.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 Liaisons – Coordinates pre-game night dinners, yard signs, communications,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etc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Event Volunteers – Parent Night, Senior Night, Silent Auction, Season Banquet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 Photographers / Season Highlight Video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Game Announcers &amp; Stat Keeper</a:t>
            </a:r>
          </a:p>
          <a:p>
            <a:pPr marL="4572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Booster Club Volunteers – 2 Board Positions Open Next Year</a:t>
            </a:r>
          </a:p>
          <a:p>
            <a:pPr marL="11430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Sign Up Sheet </a:t>
            </a:r>
          </a:p>
        </p:txBody>
      </p:sp>
      <p:sp>
        <p:nvSpPr>
          <p:cNvPr id="5" name="Google Shape;217;p12">
            <a:extLst>
              <a:ext uri="{FF2B5EF4-FFF2-40B4-BE49-F238E27FC236}">
                <a16:creationId xmlns:a16="http://schemas.microsoft.com/office/drawing/2014/main" id="{A2A29E2A-D211-6F5D-9F49-E51D3879A47A}"/>
              </a:ext>
            </a:extLst>
          </p:cNvPr>
          <p:cNvSpPr txBox="1">
            <a:spLocks/>
          </p:cNvSpPr>
          <p:nvPr/>
        </p:nvSpPr>
        <p:spPr>
          <a:xfrm>
            <a:off x="994124" y="1790550"/>
            <a:ext cx="2900983" cy="78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How Can You Help?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64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>
            <a:spLocks noGrp="1"/>
          </p:cNvSpPr>
          <p:nvPr>
            <p:ph type="ctrTitle"/>
          </p:nvPr>
        </p:nvSpPr>
        <p:spPr>
          <a:xfrm>
            <a:off x="1742275" y="102450"/>
            <a:ext cx="7220700" cy="1110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52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Grandview Boys Lacrosse</a:t>
            </a:r>
            <a:r>
              <a:rPr lang="en-GB" sz="4800">
                <a:solidFill>
                  <a:srgbClr val="000000"/>
                </a:solidFill>
              </a:rPr>
              <a:t> </a:t>
            </a:r>
            <a:endParaRPr lang="en-GB" dirty="0"/>
          </a:p>
        </p:txBody>
      </p:sp>
      <p:pic>
        <p:nvPicPr>
          <p:cNvPr id="306" name="Google Shape;306;p23"/>
          <p:cNvPicPr preferRelativeResize="0"/>
          <p:nvPr/>
        </p:nvPicPr>
        <p:blipFill rotWithShape="1">
          <a:blip r:embed="rId3">
            <a:alphaModFix amt="8000"/>
          </a:blip>
          <a:srcRect/>
          <a:stretch/>
        </p:blipFill>
        <p:spPr>
          <a:xfrm>
            <a:off x="101950" y="102438"/>
            <a:ext cx="3255874" cy="49386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44200-C62D-54B2-75BB-C020ACAF5A77}"/>
              </a:ext>
            </a:extLst>
          </p:cNvPr>
          <p:cNvSpPr txBox="1"/>
          <p:nvPr/>
        </p:nvSpPr>
        <p:spPr>
          <a:xfrm>
            <a:off x="6537259" y="1409281"/>
            <a:ext cx="22801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Scan to access the Welcome Document with all the season links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FE9A8D00-4D84-6BF1-8CE1-DC2034D141FB}"/>
              </a:ext>
            </a:extLst>
          </p:cNvPr>
          <p:cNvSpPr/>
          <p:nvPr/>
        </p:nvSpPr>
        <p:spPr>
          <a:xfrm>
            <a:off x="2458192" y="1116280"/>
            <a:ext cx="3966359" cy="3800103"/>
          </a:xfrm>
          <a:prstGeom prst="fram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026527-E636-B23A-B422-F515A0003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297" y="1310180"/>
            <a:ext cx="3459622" cy="345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4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4"/>
          <p:cNvPicPr preferRelativeResize="0"/>
          <p:nvPr/>
        </p:nvPicPr>
        <p:blipFill rotWithShape="1">
          <a:blip r:embed="rId3">
            <a:alphaModFix/>
          </a:blip>
          <a:srcRect r="1135"/>
          <a:stretch/>
        </p:blipFill>
        <p:spPr>
          <a:xfrm>
            <a:off x="2942375" y="523047"/>
            <a:ext cx="6065775" cy="226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4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>
            <a:off x="101950" y="102438"/>
            <a:ext cx="3255874" cy="493862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/>
          <p:cNvSpPr txBox="1"/>
          <p:nvPr/>
        </p:nvSpPr>
        <p:spPr>
          <a:xfrm>
            <a:off x="1951062" y="2450253"/>
            <a:ext cx="80484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 know everyone gives in their own way!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 appreciate your ongoing support!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Scholarship Assistance Available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Please contact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5"/>
              </a:rPr>
              <a:t>kellysewall8@gmail.com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for more information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94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/>
        </p:nvSpPr>
        <p:spPr>
          <a:xfrm>
            <a:off x="1207697" y="780619"/>
            <a:ext cx="6728603" cy="41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a high level academic and athletic culture that drives students to compete at the highest level in the classroom </a:t>
            </a:r>
            <a:r>
              <a:rPr lang="en-US" sz="1800" b="1" dirty="0">
                <a:solidFill>
                  <a:schemeClr val="dk1"/>
                </a:solidFill>
              </a:rPr>
              <a:t>and on the field.  Teaching student-athletes to respect their school and teachers, coaches, teammates, and opponents.  Developing a goal oriented mind-set that will help achieve on-field success and off the field accomplishments.   </a:t>
            </a:r>
            <a:endParaRPr lang="en-GB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>
            <a:spLocks noGrp="1"/>
          </p:cNvSpPr>
          <p:nvPr>
            <p:ph type="ctrTitle" idx="4294967295"/>
          </p:nvPr>
        </p:nvSpPr>
        <p:spPr>
          <a:xfrm>
            <a:off x="995399" y="246392"/>
            <a:ext cx="7153200" cy="78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Impact"/>
                <a:sym typeface="Impact"/>
              </a:rPr>
              <a:t>Program Mission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68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ctrTitle" idx="4294967295"/>
          </p:nvPr>
        </p:nvSpPr>
        <p:spPr>
          <a:xfrm>
            <a:off x="376200" y="193799"/>
            <a:ext cx="8391600" cy="747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Program Expectations</a:t>
            </a:r>
            <a:endParaRPr sz="36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1712550" y="1224247"/>
            <a:ext cx="571890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First</a:t>
            </a:r>
            <a:endParaRPr sz="1600" dirty="0"/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 at everything (“2 on the ball!”)</a:t>
            </a:r>
            <a:endParaRPr lang="en-US" sz="1600" dirty="0"/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 fast</a:t>
            </a:r>
            <a:endParaRPr lang="en-US" sz="1600" dirty="0"/>
          </a:p>
          <a:p>
            <a:pPr marL="425450" indent="-285750">
              <a:lnSpc>
                <a:spcPct val="150000"/>
              </a:lnSpc>
              <a:buSzPts val="14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Respect your coaches, team</a:t>
            </a:r>
            <a:r>
              <a:rPr lang="en-US" sz="1600" b="1" dirty="0"/>
              <a:t>mates, and our opponents</a:t>
            </a:r>
            <a:endParaRPr lang="en-US"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5450" indent="-285750">
              <a:lnSpc>
                <a:spcPct val="150000"/>
              </a:lnSpc>
              <a:buSzPts val="14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Everyone contributes to the Team and the Program</a:t>
            </a:r>
            <a:endParaRPr lang="en-US" sz="1600" dirty="0"/>
          </a:p>
          <a:p>
            <a:pPr marL="425450" indent="-285750">
              <a:lnSpc>
                <a:spcPct val="150000"/>
              </a:lnSpc>
              <a:buSzPts val="14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 the Team on and off the field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FUN!</a:t>
            </a:r>
            <a:endParaRPr sz="1600" dirty="0"/>
          </a:p>
          <a:p>
            <a:pPr marL="4254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54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ctrTitle" idx="4294967295"/>
          </p:nvPr>
        </p:nvSpPr>
        <p:spPr>
          <a:xfrm>
            <a:off x="376200" y="139376"/>
            <a:ext cx="8391600" cy="747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Player Expectations</a:t>
            </a:r>
            <a:endParaRPr sz="36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2" name="Google Shape;112;p9"/>
          <p:cNvSpPr txBox="1"/>
          <p:nvPr/>
        </p:nvSpPr>
        <p:spPr>
          <a:xfrm>
            <a:off x="1383838" y="886676"/>
            <a:ext cx="6376323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a Student FIRST, Athlete SECOND</a:t>
            </a:r>
            <a:r>
              <a:rPr lang="en-GB" sz="1600" b="1" dirty="0"/>
              <a:t>!</a:t>
            </a:r>
            <a:endParaRPr sz="1600" dirty="0"/>
          </a:p>
          <a:p>
            <a:pPr marL="425450" indent="-285750">
              <a:lnSpc>
                <a:spcPct val="150000"/>
              </a:lnSpc>
              <a:buSzPts val="14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a good teammate and classmate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 the coaches your undivided time and attention</a:t>
            </a:r>
            <a:endParaRPr sz="1600" dirty="0"/>
          </a:p>
          <a:p>
            <a:pPr marL="425450" indent="-285750">
              <a:lnSpc>
                <a:spcPct val="150000"/>
              </a:lnSpc>
              <a:buSzPts val="1400"/>
              <a:buFont typeface="Arial"/>
              <a:buChar char="•"/>
            </a:pPr>
            <a:r>
              <a:rPr lang="en-US" sz="1600" b="1" dirty="0"/>
              <a:t>Have an open mind to roles and positions</a:t>
            </a:r>
            <a:endParaRPr lang="en-US"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5450" indent="-285750">
              <a:lnSpc>
                <a:spcPct val="150000"/>
              </a:lnSpc>
              <a:buSzPts val="14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Being ineligible, getting in trouble in school, or missing practice/games will not be tolerated </a:t>
            </a:r>
            <a:endParaRPr lang="en-US" sz="1600" dirty="0"/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 with your coaches about any concerns you may have or things you may need help with</a:t>
            </a:r>
            <a:endParaRPr sz="1600" dirty="0"/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600" b="1" dirty="0"/>
              <a:t>We have 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zero tolerance for drugs and alcohol  </a:t>
            </a:r>
            <a:endParaRPr sz="1600" dirty="0"/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 what you post on social media</a:t>
            </a:r>
            <a:endParaRPr sz="1600" dirty="0"/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600" b="1" dirty="0"/>
              <a:t>LIVE A LEGACY</a:t>
            </a:r>
            <a:endParaRPr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 txBox="1">
            <a:spLocks noGrp="1"/>
          </p:cNvSpPr>
          <p:nvPr>
            <p:ph type="ctrTitle" idx="4294967295"/>
          </p:nvPr>
        </p:nvSpPr>
        <p:spPr>
          <a:xfrm>
            <a:off x="376200" y="83965"/>
            <a:ext cx="8391600" cy="747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Parent Expectations</a:t>
            </a:r>
            <a:endParaRPr sz="36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9" name="Google Shape;119;p39"/>
          <p:cNvSpPr txBox="1"/>
          <p:nvPr/>
        </p:nvSpPr>
        <p:spPr>
          <a:xfrm>
            <a:off x="1383348" y="1062499"/>
            <a:ext cx="6377304" cy="304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a fan of your son and the team and respect the other teams and supporters</a:t>
            </a:r>
            <a:endParaRPr sz="1600" dirty="0"/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positive atmosphere that helps your son and the  team compete at the highest level</a:t>
            </a:r>
          </a:p>
          <a:p>
            <a:pPr marL="425450" indent="-285750">
              <a:lnSpc>
                <a:spcPct val="150000"/>
              </a:lnSpc>
              <a:buSzPts val="14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always represent Grandview, home or away</a:t>
            </a:r>
          </a:p>
          <a:p>
            <a:pPr marL="425450" indent="-285750">
              <a:lnSpc>
                <a:spcPct val="150000"/>
              </a:lnSpc>
              <a:buSzPts val="1400"/>
              <a:buFont typeface="Arial"/>
              <a:buChar char="•"/>
            </a:pPr>
            <a:r>
              <a:rPr lang="en-US" sz="1600" b="1" dirty="0"/>
              <a:t>Help grow the program and give your time when possible</a:t>
            </a:r>
            <a:endParaRPr lang="en-US" sz="1600" dirty="0"/>
          </a:p>
          <a:p>
            <a:pPr marL="1397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dirty="0"/>
          </a:p>
          <a:p>
            <a:pPr marL="4254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/>
        </p:nvSpPr>
        <p:spPr>
          <a:xfrm>
            <a:off x="1172627" y="706411"/>
            <a:ext cx="6798745" cy="41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Greg Mellinger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Head Coach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Greg McGahey,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Offensive Coordinator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Scott Hussey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Defensive Coordinator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Chris Landry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Assistant Head Coach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Ryan Chipman,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JV Head Coach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Chris Barrows,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JV Assistant Coach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Chayce Lawson, </a:t>
            </a:r>
            <a:r>
              <a:rPr lang="en-GB" sz="1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JV Assistant Coach</a:t>
            </a:r>
            <a:b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</a:rPr>
              <a:t>Currently working to find a FOGO and Goalie assistant coach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>
            <a:spLocks noGrp="1"/>
          </p:cNvSpPr>
          <p:nvPr>
            <p:ph type="ctrTitle" idx="4294967295"/>
          </p:nvPr>
        </p:nvSpPr>
        <p:spPr>
          <a:xfrm>
            <a:off x="995400" y="182662"/>
            <a:ext cx="7153200" cy="78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2025 Coaches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ctrTitle" idx="4294967295"/>
          </p:nvPr>
        </p:nvSpPr>
        <p:spPr>
          <a:xfrm>
            <a:off x="1903500" y="548011"/>
            <a:ext cx="5337000" cy="98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2025 </a:t>
            </a:r>
            <a:br>
              <a:rPr lang="en-GB" sz="36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Varsity Schedule  </a:t>
            </a:r>
            <a:endParaRPr sz="36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5489056" y="1534411"/>
            <a:ext cx="2838994" cy="273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 9</a:t>
            </a:r>
            <a:r>
              <a:rPr lang="en-US" sz="1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Denver South</a:t>
            </a:r>
            <a:endParaRPr lang="en-US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 11</a:t>
            </a:r>
            <a:r>
              <a:rPr lang="en-GB" sz="1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@ Colorado Academy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 16</a:t>
            </a:r>
            <a:r>
              <a:rPr lang="en-GB" sz="1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Arapahoe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 18</a:t>
            </a:r>
            <a:r>
              <a:rPr lang="en-GB" sz="1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@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Cherokee Trails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 23</a:t>
            </a:r>
            <a:r>
              <a:rPr lang="en-GB" sz="1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Cherry Creek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 25</a:t>
            </a:r>
            <a:r>
              <a:rPr lang="en-GB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Kent Denver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</a:t>
            </a:r>
            <a:r>
              <a:rPr lang="en-GB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GB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>
                <a:solidFill>
                  <a:schemeClr val="dk1"/>
                </a:solidFill>
              </a:rPr>
              <a:t>@ Eaglecrest</a:t>
            </a:r>
          </a:p>
        </p:txBody>
      </p:sp>
      <p:sp>
        <p:nvSpPr>
          <p:cNvPr id="159" name="Google Shape;159;p5"/>
          <p:cNvSpPr txBox="1"/>
          <p:nvPr/>
        </p:nvSpPr>
        <p:spPr>
          <a:xfrm>
            <a:off x="815950" y="1534411"/>
            <a:ext cx="3983700" cy="273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6</a:t>
            </a:r>
            <a:r>
              <a:rPr lang="en-GB" sz="1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Pine Creek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11</a:t>
            </a:r>
            <a:r>
              <a:rPr lang="en-GB" sz="1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Castle View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13</a:t>
            </a:r>
            <a:r>
              <a:rPr lang="en-GB" sz="1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@ Mountain Range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25</a:t>
            </a:r>
            <a:r>
              <a:rPr lang="en-GB" sz="1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@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Lakewood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27</a:t>
            </a:r>
            <a:r>
              <a:rPr lang="en-GB" sz="1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Chatfield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29</a:t>
            </a:r>
            <a:r>
              <a:rPr lang="en-GB" sz="1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Regis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highlight>
                  <a:schemeClr val="lt1"/>
                </a:highlight>
              </a:rPr>
              <a:t>April 2</a:t>
            </a:r>
            <a:r>
              <a:rPr lang="en-GB" b="1" baseline="30000" dirty="0">
                <a:solidFill>
                  <a:schemeClr val="dk1"/>
                </a:solidFill>
                <a:highlight>
                  <a:schemeClr val="lt1"/>
                </a:highlight>
              </a:rPr>
              <a:t>nd</a:t>
            </a:r>
            <a:r>
              <a:rPr lang="en-GB" b="1" dirty="0">
                <a:solidFill>
                  <a:schemeClr val="dk1"/>
                </a:solidFill>
                <a:highlight>
                  <a:schemeClr val="lt1"/>
                </a:highlight>
              </a:rPr>
              <a:t> @ Monarch</a:t>
            </a:r>
            <a:endParaRPr sz="1400" b="1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April 4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@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Denver East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lang="en-GB"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Home Games are at Legacy Stadium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07bda0c04_0_0"/>
          <p:cNvSpPr txBox="1">
            <a:spLocks noGrp="1"/>
          </p:cNvSpPr>
          <p:nvPr>
            <p:ph type="ctrTitle" idx="4294967295"/>
          </p:nvPr>
        </p:nvSpPr>
        <p:spPr>
          <a:xfrm>
            <a:off x="1903500" y="247953"/>
            <a:ext cx="5337000" cy="98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C4587">
                <a:alpha val="8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2025</a:t>
            </a:r>
            <a:b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GB" sz="36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JV &amp; C-Team Schedule </a:t>
            </a:r>
            <a:endParaRPr sz="36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7" name="Google Shape;167;g1107bda0c04_0_0"/>
          <p:cNvSpPr txBox="1"/>
          <p:nvPr/>
        </p:nvSpPr>
        <p:spPr>
          <a:xfrm>
            <a:off x="5399024" y="1634553"/>
            <a:ext cx="3983700" cy="18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107bda0c04_0_0"/>
          <p:cNvSpPr txBox="1"/>
          <p:nvPr/>
        </p:nvSpPr>
        <p:spPr>
          <a:xfrm>
            <a:off x="2109355" y="1694675"/>
            <a:ext cx="4925290" cy="2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JV schedule will be same as Varsity</a:t>
            </a:r>
            <a:endParaRPr dirty="0"/>
          </a:p>
          <a:p>
            <a:pPr marL="2857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 games will be played on Grandview High School Turf or Upper Field</a:t>
            </a:r>
            <a:endParaRPr dirty="0"/>
          </a:p>
          <a:p>
            <a:pPr marL="285750" marR="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C-Team games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TBD depending on program size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participate in C-Team tournament @ Arapahoe HS on April 5</a:t>
            </a:r>
            <a:r>
              <a:rPr lang="en-GB" sz="1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07bda0c04_0_0"/>
          <p:cNvSpPr txBox="1"/>
          <p:nvPr/>
        </p:nvSpPr>
        <p:spPr>
          <a:xfrm>
            <a:off x="3066100" y="4609950"/>
            <a:ext cx="437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1426</Words>
  <Application>Microsoft Office PowerPoint</Application>
  <PresentationFormat>On-screen Show (16:9)</PresentationFormat>
  <Paragraphs>259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Impact</vt:lpstr>
      <vt:lpstr>Simple Light</vt:lpstr>
      <vt:lpstr>Grandview Boys Lacrosse </vt:lpstr>
      <vt:lpstr>2024  Season Recap</vt:lpstr>
      <vt:lpstr>Program Mission</vt:lpstr>
      <vt:lpstr>Program Expectations</vt:lpstr>
      <vt:lpstr>Player Expectations</vt:lpstr>
      <vt:lpstr>Parent Expectations</vt:lpstr>
      <vt:lpstr>2025 Coaches</vt:lpstr>
      <vt:lpstr>2025  Varsity Schedule    </vt:lpstr>
      <vt:lpstr>2025  JV &amp; C-Team Schedule </vt:lpstr>
      <vt:lpstr>2024 - 2025  Preseason Training</vt:lpstr>
      <vt:lpstr>2024 - 2025  Preseason Leagues</vt:lpstr>
      <vt:lpstr>2025 Teams</vt:lpstr>
      <vt:lpstr>Team Placements</vt:lpstr>
      <vt:lpstr>2025  Practice and Spring Break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Grandview Boys Lacrosse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Grandview Boys Lacrosse</dc:title>
  <dc:creator>Gregory Mellinger</dc:creator>
  <cp:lastModifiedBy>Gregory Mellinger</cp:lastModifiedBy>
  <cp:revision>6</cp:revision>
  <dcterms:modified xsi:type="dcterms:W3CDTF">2024-09-24T15:15:06Z</dcterms:modified>
</cp:coreProperties>
</file>