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6" r:id="rId3"/>
    <p:sldId id="257" r:id="rId4"/>
    <p:sldId id="258" r:id="rId5"/>
    <p:sldId id="259" r:id="rId6"/>
    <p:sldId id="275" r:id="rId7"/>
    <p:sldId id="274" r:id="rId8"/>
    <p:sldId id="260" r:id="rId9"/>
    <p:sldId id="376" r:id="rId10"/>
    <p:sldId id="262" r:id="rId11"/>
    <p:sldId id="263" r:id="rId12"/>
    <p:sldId id="377" r:id="rId13"/>
    <p:sldId id="378" r:id="rId14"/>
    <p:sldId id="264" r:id="rId15"/>
    <p:sldId id="265" r:id="rId16"/>
    <p:sldId id="266" r:id="rId17"/>
    <p:sldId id="267" r:id="rId18"/>
    <p:sldId id="379" r:id="rId19"/>
    <p:sldId id="380" r:id="rId20"/>
    <p:sldId id="268" r:id="rId21"/>
    <p:sldId id="269" r:id="rId22"/>
    <p:sldId id="270" r:id="rId23"/>
    <p:sldId id="271" r:id="rId24"/>
    <p:sldId id="272" r:id="rId25"/>
    <p:sldId id="278" r:id="rId26"/>
    <p:sldId id="28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5AC1BE-54DE-403E-86D8-BB84E7B45DCF}"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91077114-A277-414F-8D86-843FAB82451F}">
      <dgm:prSet/>
      <dgm:spPr/>
      <dgm:t>
        <a:bodyPr/>
        <a:lstStyle/>
        <a:p>
          <a:r>
            <a:rPr lang="en-US"/>
            <a:t>Convening highlights</a:t>
          </a:r>
        </a:p>
      </dgm:t>
    </dgm:pt>
    <dgm:pt modelId="{2733DB40-3F11-4AC3-B298-7168354D78D9}" type="parTrans" cxnId="{C55B1200-C3B2-41FF-AD9C-F9DD95A75CBE}">
      <dgm:prSet/>
      <dgm:spPr/>
      <dgm:t>
        <a:bodyPr/>
        <a:lstStyle/>
        <a:p>
          <a:endParaRPr lang="en-US"/>
        </a:p>
      </dgm:t>
    </dgm:pt>
    <dgm:pt modelId="{A1264F50-9C9F-4B5C-9055-305BDA1739B2}" type="sibTrans" cxnId="{C55B1200-C3B2-41FF-AD9C-F9DD95A75CBE}">
      <dgm:prSet/>
      <dgm:spPr/>
      <dgm:t>
        <a:bodyPr/>
        <a:lstStyle/>
        <a:p>
          <a:endParaRPr lang="en-US"/>
        </a:p>
      </dgm:t>
    </dgm:pt>
    <dgm:pt modelId="{B0FD9610-8186-494E-90C0-477897427F96}">
      <dgm:prSet/>
      <dgm:spPr/>
      <dgm:t>
        <a:bodyPr/>
        <a:lstStyle/>
        <a:p>
          <a:r>
            <a:rPr lang="en-US"/>
            <a:t>Funding for FY 2020</a:t>
          </a:r>
        </a:p>
      </dgm:t>
    </dgm:pt>
    <dgm:pt modelId="{B720B6ED-EF9D-421D-9CE4-C9CDADF9306A}" type="parTrans" cxnId="{7C05ACDF-F0F1-45EF-A331-59875CF2AC49}">
      <dgm:prSet/>
      <dgm:spPr/>
      <dgm:t>
        <a:bodyPr/>
        <a:lstStyle/>
        <a:p>
          <a:endParaRPr lang="en-US"/>
        </a:p>
      </dgm:t>
    </dgm:pt>
    <dgm:pt modelId="{8A5FA36D-870C-40D3-8870-709E770874C4}" type="sibTrans" cxnId="{7C05ACDF-F0F1-45EF-A331-59875CF2AC49}">
      <dgm:prSet/>
      <dgm:spPr/>
      <dgm:t>
        <a:bodyPr/>
        <a:lstStyle/>
        <a:p>
          <a:endParaRPr lang="en-US"/>
        </a:p>
      </dgm:t>
    </dgm:pt>
    <dgm:pt modelId="{06CBBAC9-4224-4628-AC51-4CABF071E1F1}">
      <dgm:prSet/>
      <dgm:spPr/>
      <dgm:t>
        <a:bodyPr/>
        <a:lstStyle/>
        <a:p>
          <a:r>
            <a:rPr lang="en-US"/>
            <a:t>OAA reauthorization to date</a:t>
          </a:r>
        </a:p>
      </dgm:t>
    </dgm:pt>
    <dgm:pt modelId="{44D434AF-3311-4360-84BF-B2C6E5708EF2}" type="parTrans" cxnId="{BEAC5EC9-7546-4FCA-853B-FAFDFF72B794}">
      <dgm:prSet/>
      <dgm:spPr/>
      <dgm:t>
        <a:bodyPr/>
        <a:lstStyle/>
        <a:p>
          <a:endParaRPr lang="en-US"/>
        </a:p>
      </dgm:t>
    </dgm:pt>
    <dgm:pt modelId="{260FFADF-67A4-4EE1-B647-65B99C8A6E54}" type="sibTrans" cxnId="{BEAC5EC9-7546-4FCA-853B-FAFDFF72B794}">
      <dgm:prSet/>
      <dgm:spPr/>
      <dgm:t>
        <a:bodyPr/>
        <a:lstStyle/>
        <a:p>
          <a:endParaRPr lang="en-US"/>
        </a:p>
      </dgm:t>
    </dgm:pt>
    <dgm:pt modelId="{92EFDE46-78C8-4191-9C2A-B748B74B99F2}">
      <dgm:prSet/>
      <dgm:spPr/>
      <dgm:t>
        <a:bodyPr/>
        <a:lstStyle/>
        <a:p>
          <a:r>
            <a:rPr lang="en-US"/>
            <a:t>Medicare Advantage updates</a:t>
          </a:r>
        </a:p>
      </dgm:t>
    </dgm:pt>
    <dgm:pt modelId="{AF175B09-A186-4E38-BD81-87029F737183}" type="parTrans" cxnId="{2B01FE82-D6BB-4EE7-BCB5-86131AF679C6}">
      <dgm:prSet/>
      <dgm:spPr/>
      <dgm:t>
        <a:bodyPr/>
        <a:lstStyle/>
        <a:p>
          <a:endParaRPr lang="en-US"/>
        </a:p>
      </dgm:t>
    </dgm:pt>
    <dgm:pt modelId="{53C65F62-E75B-42CC-9AE3-22FD666ED920}" type="sibTrans" cxnId="{2B01FE82-D6BB-4EE7-BCB5-86131AF679C6}">
      <dgm:prSet/>
      <dgm:spPr/>
      <dgm:t>
        <a:bodyPr/>
        <a:lstStyle/>
        <a:p>
          <a:endParaRPr lang="en-US"/>
        </a:p>
      </dgm:t>
    </dgm:pt>
    <dgm:pt modelId="{E7816778-6A24-4CA4-9F38-B09D24CA6B1B}">
      <dgm:prSet/>
      <dgm:spPr/>
      <dgm:t>
        <a:bodyPr/>
        <a:lstStyle/>
        <a:p>
          <a:r>
            <a:rPr lang="en-US"/>
            <a:t>Vaccine issue</a:t>
          </a:r>
        </a:p>
      </dgm:t>
    </dgm:pt>
    <dgm:pt modelId="{6E674669-CA09-43C4-86C6-8DBFA474192E}" type="parTrans" cxnId="{7D85B044-EEE7-4CE4-8E19-9E5977C3030F}">
      <dgm:prSet/>
      <dgm:spPr/>
      <dgm:t>
        <a:bodyPr/>
        <a:lstStyle/>
        <a:p>
          <a:endParaRPr lang="en-US"/>
        </a:p>
      </dgm:t>
    </dgm:pt>
    <dgm:pt modelId="{52007F44-563F-45EC-9290-4E70B12A8AFB}" type="sibTrans" cxnId="{7D85B044-EEE7-4CE4-8E19-9E5977C3030F}">
      <dgm:prSet/>
      <dgm:spPr/>
      <dgm:t>
        <a:bodyPr/>
        <a:lstStyle/>
        <a:p>
          <a:endParaRPr lang="en-US"/>
        </a:p>
      </dgm:t>
    </dgm:pt>
    <dgm:pt modelId="{D7394242-9F36-439A-ABA7-850252E98CC5}" type="pres">
      <dgm:prSet presAssocID="{505AC1BE-54DE-403E-86D8-BB84E7B45DCF}" presName="vert0" presStyleCnt="0">
        <dgm:presLayoutVars>
          <dgm:dir/>
          <dgm:animOne val="branch"/>
          <dgm:animLvl val="lvl"/>
        </dgm:presLayoutVars>
      </dgm:prSet>
      <dgm:spPr/>
    </dgm:pt>
    <dgm:pt modelId="{0E8D19C8-3235-4443-B0C1-FD0EF5CB72BA}" type="pres">
      <dgm:prSet presAssocID="{91077114-A277-414F-8D86-843FAB82451F}" presName="thickLine" presStyleLbl="alignNode1" presStyleIdx="0" presStyleCnt="5"/>
      <dgm:spPr/>
    </dgm:pt>
    <dgm:pt modelId="{8D106BB3-CFA5-4E8B-8FCC-45524766ABA3}" type="pres">
      <dgm:prSet presAssocID="{91077114-A277-414F-8D86-843FAB82451F}" presName="horz1" presStyleCnt="0"/>
      <dgm:spPr/>
    </dgm:pt>
    <dgm:pt modelId="{D8BCCB65-4709-4412-8CDC-C2428DE3E301}" type="pres">
      <dgm:prSet presAssocID="{91077114-A277-414F-8D86-843FAB82451F}" presName="tx1" presStyleLbl="revTx" presStyleIdx="0" presStyleCnt="5"/>
      <dgm:spPr/>
    </dgm:pt>
    <dgm:pt modelId="{6AA00970-160D-4D48-8D35-9AD065C6822B}" type="pres">
      <dgm:prSet presAssocID="{91077114-A277-414F-8D86-843FAB82451F}" presName="vert1" presStyleCnt="0"/>
      <dgm:spPr/>
    </dgm:pt>
    <dgm:pt modelId="{BADE7373-AFA9-439E-947D-55F11D351062}" type="pres">
      <dgm:prSet presAssocID="{B0FD9610-8186-494E-90C0-477897427F96}" presName="thickLine" presStyleLbl="alignNode1" presStyleIdx="1" presStyleCnt="5"/>
      <dgm:spPr/>
    </dgm:pt>
    <dgm:pt modelId="{1BD6D38A-BD4D-4DBA-ABB0-8AD5E3DF295B}" type="pres">
      <dgm:prSet presAssocID="{B0FD9610-8186-494E-90C0-477897427F96}" presName="horz1" presStyleCnt="0"/>
      <dgm:spPr/>
    </dgm:pt>
    <dgm:pt modelId="{EE0E019B-E96D-41F0-84D1-0995ECBDF61A}" type="pres">
      <dgm:prSet presAssocID="{B0FD9610-8186-494E-90C0-477897427F96}" presName="tx1" presStyleLbl="revTx" presStyleIdx="1" presStyleCnt="5"/>
      <dgm:spPr/>
    </dgm:pt>
    <dgm:pt modelId="{FC00D79D-56A4-41E3-9C8F-A1A21402264A}" type="pres">
      <dgm:prSet presAssocID="{B0FD9610-8186-494E-90C0-477897427F96}" presName="vert1" presStyleCnt="0"/>
      <dgm:spPr/>
    </dgm:pt>
    <dgm:pt modelId="{586A43CC-B84F-42AC-81A7-081F253FB459}" type="pres">
      <dgm:prSet presAssocID="{06CBBAC9-4224-4628-AC51-4CABF071E1F1}" presName="thickLine" presStyleLbl="alignNode1" presStyleIdx="2" presStyleCnt="5"/>
      <dgm:spPr/>
    </dgm:pt>
    <dgm:pt modelId="{1C0A3F81-D2CA-4537-BD45-FCC71AC551B8}" type="pres">
      <dgm:prSet presAssocID="{06CBBAC9-4224-4628-AC51-4CABF071E1F1}" presName="horz1" presStyleCnt="0"/>
      <dgm:spPr/>
    </dgm:pt>
    <dgm:pt modelId="{18F03BDD-DE48-43DB-9681-37D17BEBFC39}" type="pres">
      <dgm:prSet presAssocID="{06CBBAC9-4224-4628-AC51-4CABF071E1F1}" presName="tx1" presStyleLbl="revTx" presStyleIdx="2" presStyleCnt="5"/>
      <dgm:spPr/>
    </dgm:pt>
    <dgm:pt modelId="{5F4D2C58-9F1C-4195-964C-A643C2888CCA}" type="pres">
      <dgm:prSet presAssocID="{06CBBAC9-4224-4628-AC51-4CABF071E1F1}" presName="vert1" presStyleCnt="0"/>
      <dgm:spPr/>
    </dgm:pt>
    <dgm:pt modelId="{80D2822A-833D-4F74-ACAE-B9381BA779B8}" type="pres">
      <dgm:prSet presAssocID="{92EFDE46-78C8-4191-9C2A-B748B74B99F2}" presName="thickLine" presStyleLbl="alignNode1" presStyleIdx="3" presStyleCnt="5"/>
      <dgm:spPr/>
    </dgm:pt>
    <dgm:pt modelId="{7F955847-0BF7-4B65-9836-3EA5337D2124}" type="pres">
      <dgm:prSet presAssocID="{92EFDE46-78C8-4191-9C2A-B748B74B99F2}" presName="horz1" presStyleCnt="0"/>
      <dgm:spPr/>
    </dgm:pt>
    <dgm:pt modelId="{4D63A64D-2EA7-4FF9-BD38-C97CF9D35BE6}" type="pres">
      <dgm:prSet presAssocID="{92EFDE46-78C8-4191-9C2A-B748B74B99F2}" presName="tx1" presStyleLbl="revTx" presStyleIdx="3" presStyleCnt="5"/>
      <dgm:spPr/>
    </dgm:pt>
    <dgm:pt modelId="{EC0B56DE-DC2A-43AA-A4BB-66D94040D3FF}" type="pres">
      <dgm:prSet presAssocID="{92EFDE46-78C8-4191-9C2A-B748B74B99F2}" presName="vert1" presStyleCnt="0"/>
      <dgm:spPr/>
    </dgm:pt>
    <dgm:pt modelId="{E301A20F-597F-42C9-96AF-CFD0FB118705}" type="pres">
      <dgm:prSet presAssocID="{E7816778-6A24-4CA4-9F38-B09D24CA6B1B}" presName="thickLine" presStyleLbl="alignNode1" presStyleIdx="4" presStyleCnt="5"/>
      <dgm:spPr/>
    </dgm:pt>
    <dgm:pt modelId="{380C4F27-8DB3-4282-8325-A42EBB4A5130}" type="pres">
      <dgm:prSet presAssocID="{E7816778-6A24-4CA4-9F38-B09D24CA6B1B}" presName="horz1" presStyleCnt="0"/>
      <dgm:spPr/>
    </dgm:pt>
    <dgm:pt modelId="{C3FFA698-2968-4CCC-8B6C-FCE8A9D1FF38}" type="pres">
      <dgm:prSet presAssocID="{E7816778-6A24-4CA4-9F38-B09D24CA6B1B}" presName="tx1" presStyleLbl="revTx" presStyleIdx="4" presStyleCnt="5"/>
      <dgm:spPr/>
    </dgm:pt>
    <dgm:pt modelId="{8B831FF8-AB1A-4765-8906-7EB5E13016AB}" type="pres">
      <dgm:prSet presAssocID="{E7816778-6A24-4CA4-9F38-B09D24CA6B1B}" presName="vert1" presStyleCnt="0"/>
      <dgm:spPr/>
    </dgm:pt>
  </dgm:ptLst>
  <dgm:cxnLst>
    <dgm:cxn modelId="{C55B1200-C3B2-41FF-AD9C-F9DD95A75CBE}" srcId="{505AC1BE-54DE-403E-86D8-BB84E7B45DCF}" destId="{91077114-A277-414F-8D86-843FAB82451F}" srcOrd="0" destOrd="0" parTransId="{2733DB40-3F11-4AC3-B298-7168354D78D9}" sibTransId="{A1264F50-9C9F-4B5C-9055-305BDA1739B2}"/>
    <dgm:cxn modelId="{B56C1E01-E388-40D5-B9A1-752AACF9D70E}" type="presOf" srcId="{91077114-A277-414F-8D86-843FAB82451F}" destId="{D8BCCB65-4709-4412-8CDC-C2428DE3E301}" srcOrd="0" destOrd="0" presId="urn:microsoft.com/office/officeart/2008/layout/LinedList"/>
    <dgm:cxn modelId="{E1D0AD10-9755-4C46-8618-B7C11D399322}" type="presOf" srcId="{92EFDE46-78C8-4191-9C2A-B748B74B99F2}" destId="{4D63A64D-2EA7-4FF9-BD38-C97CF9D35BE6}" srcOrd="0" destOrd="0" presId="urn:microsoft.com/office/officeart/2008/layout/LinedList"/>
    <dgm:cxn modelId="{33878C23-615F-4BBA-BADE-DE8CBFE0FE4F}" type="presOf" srcId="{06CBBAC9-4224-4628-AC51-4CABF071E1F1}" destId="{18F03BDD-DE48-43DB-9681-37D17BEBFC39}" srcOrd="0" destOrd="0" presId="urn:microsoft.com/office/officeart/2008/layout/LinedList"/>
    <dgm:cxn modelId="{7D85B044-EEE7-4CE4-8E19-9E5977C3030F}" srcId="{505AC1BE-54DE-403E-86D8-BB84E7B45DCF}" destId="{E7816778-6A24-4CA4-9F38-B09D24CA6B1B}" srcOrd="4" destOrd="0" parTransId="{6E674669-CA09-43C4-86C6-8DBFA474192E}" sibTransId="{52007F44-563F-45EC-9290-4E70B12A8AFB}"/>
    <dgm:cxn modelId="{2B01FE82-D6BB-4EE7-BCB5-86131AF679C6}" srcId="{505AC1BE-54DE-403E-86D8-BB84E7B45DCF}" destId="{92EFDE46-78C8-4191-9C2A-B748B74B99F2}" srcOrd="3" destOrd="0" parTransId="{AF175B09-A186-4E38-BD81-87029F737183}" sibTransId="{53C65F62-E75B-42CC-9AE3-22FD666ED920}"/>
    <dgm:cxn modelId="{302BEA93-54DE-409E-898D-859B5AA097D1}" type="presOf" srcId="{505AC1BE-54DE-403E-86D8-BB84E7B45DCF}" destId="{D7394242-9F36-439A-ABA7-850252E98CC5}" srcOrd="0" destOrd="0" presId="urn:microsoft.com/office/officeart/2008/layout/LinedList"/>
    <dgm:cxn modelId="{48D3ACB6-BF4D-440C-A733-055C2ACA19C5}" type="presOf" srcId="{E7816778-6A24-4CA4-9F38-B09D24CA6B1B}" destId="{C3FFA698-2968-4CCC-8B6C-FCE8A9D1FF38}" srcOrd="0" destOrd="0" presId="urn:microsoft.com/office/officeart/2008/layout/LinedList"/>
    <dgm:cxn modelId="{BEAC5EC9-7546-4FCA-853B-FAFDFF72B794}" srcId="{505AC1BE-54DE-403E-86D8-BB84E7B45DCF}" destId="{06CBBAC9-4224-4628-AC51-4CABF071E1F1}" srcOrd="2" destOrd="0" parTransId="{44D434AF-3311-4360-84BF-B2C6E5708EF2}" sibTransId="{260FFADF-67A4-4EE1-B647-65B99C8A6E54}"/>
    <dgm:cxn modelId="{6FD8CCD6-AC77-4992-8405-897F94511897}" type="presOf" srcId="{B0FD9610-8186-494E-90C0-477897427F96}" destId="{EE0E019B-E96D-41F0-84D1-0995ECBDF61A}" srcOrd="0" destOrd="0" presId="urn:microsoft.com/office/officeart/2008/layout/LinedList"/>
    <dgm:cxn modelId="{7C05ACDF-F0F1-45EF-A331-59875CF2AC49}" srcId="{505AC1BE-54DE-403E-86D8-BB84E7B45DCF}" destId="{B0FD9610-8186-494E-90C0-477897427F96}" srcOrd="1" destOrd="0" parTransId="{B720B6ED-EF9D-421D-9CE4-C9CDADF9306A}" sibTransId="{8A5FA36D-870C-40D3-8870-709E770874C4}"/>
    <dgm:cxn modelId="{4BC078F8-FBE1-4907-A67C-032E133B2049}" type="presParOf" srcId="{D7394242-9F36-439A-ABA7-850252E98CC5}" destId="{0E8D19C8-3235-4443-B0C1-FD0EF5CB72BA}" srcOrd="0" destOrd="0" presId="urn:microsoft.com/office/officeart/2008/layout/LinedList"/>
    <dgm:cxn modelId="{64330DC4-3B82-4372-A255-ECD2651E3023}" type="presParOf" srcId="{D7394242-9F36-439A-ABA7-850252E98CC5}" destId="{8D106BB3-CFA5-4E8B-8FCC-45524766ABA3}" srcOrd="1" destOrd="0" presId="urn:microsoft.com/office/officeart/2008/layout/LinedList"/>
    <dgm:cxn modelId="{053B339E-CC27-40C6-AD18-3BD6393D356A}" type="presParOf" srcId="{8D106BB3-CFA5-4E8B-8FCC-45524766ABA3}" destId="{D8BCCB65-4709-4412-8CDC-C2428DE3E301}" srcOrd="0" destOrd="0" presId="urn:microsoft.com/office/officeart/2008/layout/LinedList"/>
    <dgm:cxn modelId="{2B8DAF13-26F8-4ACA-9889-CFB5165DAE38}" type="presParOf" srcId="{8D106BB3-CFA5-4E8B-8FCC-45524766ABA3}" destId="{6AA00970-160D-4D48-8D35-9AD065C6822B}" srcOrd="1" destOrd="0" presId="urn:microsoft.com/office/officeart/2008/layout/LinedList"/>
    <dgm:cxn modelId="{42125DEE-13FA-401D-8C9E-7BBD5D1C367C}" type="presParOf" srcId="{D7394242-9F36-439A-ABA7-850252E98CC5}" destId="{BADE7373-AFA9-439E-947D-55F11D351062}" srcOrd="2" destOrd="0" presId="urn:microsoft.com/office/officeart/2008/layout/LinedList"/>
    <dgm:cxn modelId="{A2C35FB6-547F-49E3-9038-FABD9DFC3FE8}" type="presParOf" srcId="{D7394242-9F36-439A-ABA7-850252E98CC5}" destId="{1BD6D38A-BD4D-4DBA-ABB0-8AD5E3DF295B}" srcOrd="3" destOrd="0" presId="urn:microsoft.com/office/officeart/2008/layout/LinedList"/>
    <dgm:cxn modelId="{9BBB87FE-6EF9-4945-BC19-0905F4030FE1}" type="presParOf" srcId="{1BD6D38A-BD4D-4DBA-ABB0-8AD5E3DF295B}" destId="{EE0E019B-E96D-41F0-84D1-0995ECBDF61A}" srcOrd="0" destOrd="0" presId="urn:microsoft.com/office/officeart/2008/layout/LinedList"/>
    <dgm:cxn modelId="{9851287A-00B6-47DB-B099-B238CABDA949}" type="presParOf" srcId="{1BD6D38A-BD4D-4DBA-ABB0-8AD5E3DF295B}" destId="{FC00D79D-56A4-41E3-9C8F-A1A21402264A}" srcOrd="1" destOrd="0" presId="urn:microsoft.com/office/officeart/2008/layout/LinedList"/>
    <dgm:cxn modelId="{17184601-A5C1-40A7-B412-A082BB7DCFE1}" type="presParOf" srcId="{D7394242-9F36-439A-ABA7-850252E98CC5}" destId="{586A43CC-B84F-42AC-81A7-081F253FB459}" srcOrd="4" destOrd="0" presId="urn:microsoft.com/office/officeart/2008/layout/LinedList"/>
    <dgm:cxn modelId="{2B129196-FAF2-4A4B-BC43-1A2A8F6134D9}" type="presParOf" srcId="{D7394242-9F36-439A-ABA7-850252E98CC5}" destId="{1C0A3F81-D2CA-4537-BD45-FCC71AC551B8}" srcOrd="5" destOrd="0" presId="urn:microsoft.com/office/officeart/2008/layout/LinedList"/>
    <dgm:cxn modelId="{CAD88A42-D1DA-46FE-A602-848D087401F6}" type="presParOf" srcId="{1C0A3F81-D2CA-4537-BD45-FCC71AC551B8}" destId="{18F03BDD-DE48-43DB-9681-37D17BEBFC39}" srcOrd="0" destOrd="0" presId="urn:microsoft.com/office/officeart/2008/layout/LinedList"/>
    <dgm:cxn modelId="{E871FD48-8E64-43EA-A902-082D4476F59D}" type="presParOf" srcId="{1C0A3F81-D2CA-4537-BD45-FCC71AC551B8}" destId="{5F4D2C58-9F1C-4195-964C-A643C2888CCA}" srcOrd="1" destOrd="0" presId="urn:microsoft.com/office/officeart/2008/layout/LinedList"/>
    <dgm:cxn modelId="{644CAA0A-668E-4D59-8AD0-375DCC082E4E}" type="presParOf" srcId="{D7394242-9F36-439A-ABA7-850252E98CC5}" destId="{80D2822A-833D-4F74-ACAE-B9381BA779B8}" srcOrd="6" destOrd="0" presId="urn:microsoft.com/office/officeart/2008/layout/LinedList"/>
    <dgm:cxn modelId="{05BD6376-A361-42A7-A3B0-D01FA4988553}" type="presParOf" srcId="{D7394242-9F36-439A-ABA7-850252E98CC5}" destId="{7F955847-0BF7-4B65-9836-3EA5337D2124}" srcOrd="7" destOrd="0" presId="urn:microsoft.com/office/officeart/2008/layout/LinedList"/>
    <dgm:cxn modelId="{AFE9EAD4-C048-4CBF-82DD-F9D4C2D859FB}" type="presParOf" srcId="{7F955847-0BF7-4B65-9836-3EA5337D2124}" destId="{4D63A64D-2EA7-4FF9-BD38-C97CF9D35BE6}" srcOrd="0" destOrd="0" presId="urn:microsoft.com/office/officeart/2008/layout/LinedList"/>
    <dgm:cxn modelId="{EE67DE70-AB5A-4A02-BFD1-1C73A0E74FB7}" type="presParOf" srcId="{7F955847-0BF7-4B65-9836-3EA5337D2124}" destId="{EC0B56DE-DC2A-43AA-A4BB-66D94040D3FF}" srcOrd="1" destOrd="0" presId="urn:microsoft.com/office/officeart/2008/layout/LinedList"/>
    <dgm:cxn modelId="{586E4088-2B31-42D6-9B63-4CF1B50A873C}" type="presParOf" srcId="{D7394242-9F36-439A-ABA7-850252E98CC5}" destId="{E301A20F-597F-42C9-96AF-CFD0FB118705}" srcOrd="8" destOrd="0" presId="urn:microsoft.com/office/officeart/2008/layout/LinedList"/>
    <dgm:cxn modelId="{DD78A884-391F-4975-8A5D-A7E4B3C76969}" type="presParOf" srcId="{D7394242-9F36-439A-ABA7-850252E98CC5}" destId="{380C4F27-8DB3-4282-8325-A42EBB4A5130}" srcOrd="9" destOrd="0" presId="urn:microsoft.com/office/officeart/2008/layout/LinedList"/>
    <dgm:cxn modelId="{67489891-87D9-49D0-9861-A1B99B65BE9D}" type="presParOf" srcId="{380C4F27-8DB3-4282-8325-A42EBB4A5130}" destId="{C3FFA698-2968-4CCC-8B6C-FCE8A9D1FF38}" srcOrd="0" destOrd="0" presId="urn:microsoft.com/office/officeart/2008/layout/LinedList"/>
    <dgm:cxn modelId="{252902B7-CAD7-4DD3-AD57-4C5579412231}" type="presParOf" srcId="{380C4F27-8DB3-4282-8325-A42EBB4A5130}" destId="{8B831FF8-AB1A-4765-8906-7EB5E13016A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7DE693-993F-4352-BEDB-5B3F438E4D14}"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F097DC78-064B-4D0F-A4FB-3147176116A4}">
      <dgm:prSet/>
      <dgm:spPr/>
      <dgm:t>
        <a:bodyPr/>
        <a:lstStyle/>
        <a:p>
          <a:r>
            <a:rPr lang="en-US"/>
            <a:t>Many good ideas and solutions emerged for the future of the program</a:t>
          </a:r>
        </a:p>
      </dgm:t>
    </dgm:pt>
    <dgm:pt modelId="{599FFE5D-5434-4FD2-9228-EDBA3C22FA9B}" type="parTrans" cxnId="{C79742CF-2A7E-4685-9294-359C4FB8C60A}">
      <dgm:prSet/>
      <dgm:spPr/>
      <dgm:t>
        <a:bodyPr/>
        <a:lstStyle/>
        <a:p>
          <a:endParaRPr lang="en-US"/>
        </a:p>
      </dgm:t>
    </dgm:pt>
    <dgm:pt modelId="{E1626556-D1AB-4B56-8064-426981A79EB3}" type="sibTrans" cxnId="{C79742CF-2A7E-4685-9294-359C4FB8C60A}">
      <dgm:prSet/>
      <dgm:spPr/>
      <dgm:t>
        <a:bodyPr/>
        <a:lstStyle/>
        <a:p>
          <a:endParaRPr lang="en-US"/>
        </a:p>
      </dgm:t>
    </dgm:pt>
    <dgm:pt modelId="{53E13530-F911-45EE-A45A-10E987DC3E1F}">
      <dgm:prSet/>
      <dgm:spPr/>
      <dgm:t>
        <a:bodyPr/>
        <a:lstStyle/>
        <a:p>
          <a:r>
            <a:rPr lang="en-US"/>
            <a:t>Initial proceedings out in early May to participants; final proceedings in early summer</a:t>
          </a:r>
        </a:p>
      </dgm:t>
    </dgm:pt>
    <dgm:pt modelId="{8C230264-96DD-4AF2-9C5A-AC35EF521D10}" type="parTrans" cxnId="{D9E94B4B-9168-4D34-87AE-C4984C7D232F}">
      <dgm:prSet/>
      <dgm:spPr/>
      <dgm:t>
        <a:bodyPr/>
        <a:lstStyle/>
        <a:p>
          <a:endParaRPr lang="en-US"/>
        </a:p>
      </dgm:t>
    </dgm:pt>
    <dgm:pt modelId="{1D093656-024E-45D8-B1C1-4FEFE7B6644D}" type="sibTrans" cxnId="{D9E94B4B-9168-4D34-87AE-C4984C7D232F}">
      <dgm:prSet/>
      <dgm:spPr/>
      <dgm:t>
        <a:bodyPr/>
        <a:lstStyle/>
        <a:p>
          <a:endParaRPr lang="en-US"/>
        </a:p>
      </dgm:t>
    </dgm:pt>
    <dgm:pt modelId="{5A568D9A-338F-4389-87B6-9CE3824B579A}">
      <dgm:prSet/>
      <dgm:spPr/>
      <dgm:t>
        <a:bodyPr/>
        <a:lstStyle/>
        <a:p>
          <a:r>
            <a:rPr lang="en-US"/>
            <a:t>Major session at NANASP conference scheduled for May; virtual forums scheduled for June and early July</a:t>
          </a:r>
        </a:p>
      </dgm:t>
    </dgm:pt>
    <dgm:pt modelId="{3C25394B-549D-4DD4-B5FA-988D3FD78396}" type="parTrans" cxnId="{AF69C403-4800-49C3-B3BD-0BF5B44F2A6B}">
      <dgm:prSet/>
      <dgm:spPr/>
      <dgm:t>
        <a:bodyPr/>
        <a:lstStyle/>
        <a:p>
          <a:endParaRPr lang="en-US"/>
        </a:p>
      </dgm:t>
    </dgm:pt>
    <dgm:pt modelId="{239FADCF-E21C-49D2-8842-CE29DAFF0936}" type="sibTrans" cxnId="{AF69C403-4800-49C3-B3BD-0BF5B44F2A6B}">
      <dgm:prSet/>
      <dgm:spPr/>
      <dgm:t>
        <a:bodyPr/>
        <a:lstStyle/>
        <a:p>
          <a:endParaRPr lang="en-US"/>
        </a:p>
      </dgm:t>
    </dgm:pt>
    <dgm:pt modelId="{57A30FC4-D2FF-40C0-BA51-01ECB9121728}" type="pres">
      <dgm:prSet presAssocID="{DF7DE693-993F-4352-BEDB-5B3F438E4D14}" presName="hierChild1" presStyleCnt="0">
        <dgm:presLayoutVars>
          <dgm:chPref val="1"/>
          <dgm:dir/>
          <dgm:animOne val="branch"/>
          <dgm:animLvl val="lvl"/>
          <dgm:resizeHandles/>
        </dgm:presLayoutVars>
      </dgm:prSet>
      <dgm:spPr/>
    </dgm:pt>
    <dgm:pt modelId="{4E288702-E234-4735-8F32-9D2D8E9BB7CA}" type="pres">
      <dgm:prSet presAssocID="{F097DC78-064B-4D0F-A4FB-3147176116A4}" presName="hierRoot1" presStyleCnt="0"/>
      <dgm:spPr/>
    </dgm:pt>
    <dgm:pt modelId="{60EB1AAE-0A00-4BC7-8F2F-088120EC41D4}" type="pres">
      <dgm:prSet presAssocID="{F097DC78-064B-4D0F-A4FB-3147176116A4}" presName="composite" presStyleCnt="0"/>
      <dgm:spPr/>
    </dgm:pt>
    <dgm:pt modelId="{4142D8B8-D0B1-4675-A82E-D7FAEC40FF82}" type="pres">
      <dgm:prSet presAssocID="{F097DC78-064B-4D0F-A4FB-3147176116A4}" presName="background" presStyleLbl="node0" presStyleIdx="0" presStyleCnt="3"/>
      <dgm:spPr/>
    </dgm:pt>
    <dgm:pt modelId="{F52193C4-EC53-4807-AB47-000AAB27BBD0}" type="pres">
      <dgm:prSet presAssocID="{F097DC78-064B-4D0F-A4FB-3147176116A4}" presName="text" presStyleLbl="fgAcc0" presStyleIdx="0" presStyleCnt="3">
        <dgm:presLayoutVars>
          <dgm:chPref val="3"/>
        </dgm:presLayoutVars>
      </dgm:prSet>
      <dgm:spPr/>
    </dgm:pt>
    <dgm:pt modelId="{823FF95D-D2E3-41D2-92C2-0FBAEEBE1EFB}" type="pres">
      <dgm:prSet presAssocID="{F097DC78-064B-4D0F-A4FB-3147176116A4}" presName="hierChild2" presStyleCnt="0"/>
      <dgm:spPr/>
    </dgm:pt>
    <dgm:pt modelId="{55155A85-2336-4EFA-A681-A5CBF6803093}" type="pres">
      <dgm:prSet presAssocID="{53E13530-F911-45EE-A45A-10E987DC3E1F}" presName="hierRoot1" presStyleCnt="0"/>
      <dgm:spPr/>
    </dgm:pt>
    <dgm:pt modelId="{0ADFB338-F16F-4672-ADA7-EF67890CF1BE}" type="pres">
      <dgm:prSet presAssocID="{53E13530-F911-45EE-A45A-10E987DC3E1F}" presName="composite" presStyleCnt="0"/>
      <dgm:spPr/>
    </dgm:pt>
    <dgm:pt modelId="{89F22048-5318-473C-AE2F-117056B5F141}" type="pres">
      <dgm:prSet presAssocID="{53E13530-F911-45EE-A45A-10E987DC3E1F}" presName="background" presStyleLbl="node0" presStyleIdx="1" presStyleCnt="3"/>
      <dgm:spPr/>
    </dgm:pt>
    <dgm:pt modelId="{1C4D584A-DC58-4899-9CE7-0DB4A722B3A6}" type="pres">
      <dgm:prSet presAssocID="{53E13530-F911-45EE-A45A-10E987DC3E1F}" presName="text" presStyleLbl="fgAcc0" presStyleIdx="1" presStyleCnt="3">
        <dgm:presLayoutVars>
          <dgm:chPref val="3"/>
        </dgm:presLayoutVars>
      </dgm:prSet>
      <dgm:spPr/>
    </dgm:pt>
    <dgm:pt modelId="{FE544E96-359D-4FDF-B751-872F207ECF76}" type="pres">
      <dgm:prSet presAssocID="{53E13530-F911-45EE-A45A-10E987DC3E1F}" presName="hierChild2" presStyleCnt="0"/>
      <dgm:spPr/>
    </dgm:pt>
    <dgm:pt modelId="{DD7290DE-3CFE-488C-8D38-EECE2D9F0336}" type="pres">
      <dgm:prSet presAssocID="{5A568D9A-338F-4389-87B6-9CE3824B579A}" presName="hierRoot1" presStyleCnt="0"/>
      <dgm:spPr/>
    </dgm:pt>
    <dgm:pt modelId="{246AE360-79E3-42DD-B3C7-CE954C0C2B6D}" type="pres">
      <dgm:prSet presAssocID="{5A568D9A-338F-4389-87B6-9CE3824B579A}" presName="composite" presStyleCnt="0"/>
      <dgm:spPr/>
    </dgm:pt>
    <dgm:pt modelId="{6DFEF094-417A-48EE-A151-B9899E96DDB5}" type="pres">
      <dgm:prSet presAssocID="{5A568D9A-338F-4389-87B6-9CE3824B579A}" presName="background" presStyleLbl="node0" presStyleIdx="2" presStyleCnt="3"/>
      <dgm:spPr/>
    </dgm:pt>
    <dgm:pt modelId="{EBDFA250-78BB-4993-85E9-E2CAB5E40AB1}" type="pres">
      <dgm:prSet presAssocID="{5A568D9A-338F-4389-87B6-9CE3824B579A}" presName="text" presStyleLbl="fgAcc0" presStyleIdx="2" presStyleCnt="3">
        <dgm:presLayoutVars>
          <dgm:chPref val="3"/>
        </dgm:presLayoutVars>
      </dgm:prSet>
      <dgm:spPr/>
    </dgm:pt>
    <dgm:pt modelId="{5EC0C187-F536-4D03-A8DC-2593758CCC60}" type="pres">
      <dgm:prSet presAssocID="{5A568D9A-338F-4389-87B6-9CE3824B579A}" presName="hierChild2" presStyleCnt="0"/>
      <dgm:spPr/>
    </dgm:pt>
  </dgm:ptLst>
  <dgm:cxnLst>
    <dgm:cxn modelId="{AF69C403-4800-49C3-B3BD-0BF5B44F2A6B}" srcId="{DF7DE693-993F-4352-BEDB-5B3F438E4D14}" destId="{5A568D9A-338F-4389-87B6-9CE3824B579A}" srcOrd="2" destOrd="0" parTransId="{3C25394B-549D-4DD4-B5FA-988D3FD78396}" sibTransId="{239FADCF-E21C-49D2-8842-CE29DAFF0936}"/>
    <dgm:cxn modelId="{ABB9141C-71BA-4BD0-9746-090E8387911C}" type="presOf" srcId="{F097DC78-064B-4D0F-A4FB-3147176116A4}" destId="{F52193C4-EC53-4807-AB47-000AAB27BBD0}" srcOrd="0" destOrd="0" presId="urn:microsoft.com/office/officeart/2005/8/layout/hierarchy1"/>
    <dgm:cxn modelId="{195E0639-7078-4F98-A6F5-AD094F14B103}" type="presOf" srcId="{5A568D9A-338F-4389-87B6-9CE3824B579A}" destId="{EBDFA250-78BB-4993-85E9-E2CAB5E40AB1}" srcOrd="0" destOrd="0" presId="urn:microsoft.com/office/officeart/2005/8/layout/hierarchy1"/>
    <dgm:cxn modelId="{D9E94B4B-9168-4D34-87AE-C4984C7D232F}" srcId="{DF7DE693-993F-4352-BEDB-5B3F438E4D14}" destId="{53E13530-F911-45EE-A45A-10E987DC3E1F}" srcOrd="1" destOrd="0" parTransId="{8C230264-96DD-4AF2-9C5A-AC35EF521D10}" sibTransId="{1D093656-024E-45D8-B1C1-4FEFE7B6644D}"/>
    <dgm:cxn modelId="{8B2D5393-45D7-4631-8B91-E1641E04EEFF}" type="presOf" srcId="{DF7DE693-993F-4352-BEDB-5B3F438E4D14}" destId="{57A30FC4-D2FF-40C0-BA51-01ECB9121728}" srcOrd="0" destOrd="0" presId="urn:microsoft.com/office/officeart/2005/8/layout/hierarchy1"/>
    <dgm:cxn modelId="{C58459AB-23BB-484E-8828-9D2662949069}" type="presOf" srcId="{53E13530-F911-45EE-A45A-10E987DC3E1F}" destId="{1C4D584A-DC58-4899-9CE7-0DB4A722B3A6}" srcOrd="0" destOrd="0" presId="urn:microsoft.com/office/officeart/2005/8/layout/hierarchy1"/>
    <dgm:cxn modelId="{C79742CF-2A7E-4685-9294-359C4FB8C60A}" srcId="{DF7DE693-993F-4352-BEDB-5B3F438E4D14}" destId="{F097DC78-064B-4D0F-A4FB-3147176116A4}" srcOrd="0" destOrd="0" parTransId="{599FFE5D-5434-4FD2-9228-EDBA3C22FA9B}" sibTransId="{E1626556-D1AB-4B56-8064-426981A79EB3}"/>
    <dgm:cxn modelId="{880F0C8F-91AA-49AC-A3D0-3529FBDA397D}" type="presParOf" srcId="{57A30FC4-D2FF-40C0-BA51-01ECB9121728}" destId="{4E288702-E234-4735-8F32-9D2D8E9BB7CA}" srcOrd="0" destOrd="0" presId="urn:microsoft.com/office/officeart/2005/8/layout/hierarchy1"/>
    <dgm:cxn modelId="{88681CEE-7C0A-468F-92D3-7A4A96DF8DF8}" type="presParOf" srcId="{4E288702-E234-4735-8F32-9D2D8E9BB7CA}" destId="{60EB1AAE-0A00-4BC7-8F2F-088120EC41D4}" srcOrd="0" destOrd="0" presId="urn:microsoft.com/office/officeart/2005/8/layout/hierarchy1"/>
    <dgm:cxn modelId="{9F7CF651-5BEF-4D9B-9180-91F3F1E39C13}" type="presParOf" srcId="{60EB1AAE-0A00-4BC7-8F2F-088120EC41D4}" destId="{4142D8B8-D0B1-4675-A82E-D7FAEC40FF82}" srcOrd="0" destOrd="0" presId="urn:microsoft.com/office/officeart/2005/8/layout/hierarchy1"/>
    <dgm:cxn modelId="{AC9DB4AE-655C-4753-B01C-D2DE2FF48780}" type="presParOf" srcId="{60EB1AAE-0A00-4BC7-8F2F-088120EC41D4}" destId="{F52193C4-EC53-4807-AB47-000AAB27BBD0}" srcOrd="1" destOrd="0" presId="urn:microsoft.com/office/officeart/2005/8/layout/hierarchy1"/>
    <dgm:cxn modelId="{CC7D56FD-8711-4FFC-B249-42292176F227}" type="presParOf" srcId="{4E288702-E234-4735-8F32-9D2D8E9BB7CA}" destId="{823FF95D-D2E3-41D2-92C2-0FBAEEBE1EFB}" srcOrd="1" destOrd="0" presId="urn:microsoft.com/office/officeart/2005/8/layout/hierarchy1"/>
    <dgm:cxn modelId="{714FA63E-6950-4D4B-A54C-9D0D764BE31D}" type="presParOf" srcId="{57A30FC4-D2FF-40C0-BA51-01ECB9121728}" destId="{55155A85-2336-4EFA-A681-A5CBF6803093}" srcOrd="1" destOrd="0" presId="urn:microsoft.com/office/officeart/2005/8/layout/hierarchy1"/>
    <dgm:cxn modelId="{FE45D20E-C926-43FC-BF35-A5FBB3112ACB}" type="presParOf" srcId="{55155A85-2336-4EFA-A681-A5CBF6803093}" destId="{0ADFB338-F16F-4672-ADA7-EF67890CF1BE}" srcOrd="0" destOrd="0" presId="urn:microsoft.com/office/officeart/2005/8/layout/hierarchy1"/>
    <dgm:cxn modelId="{804AD862-F383-4D53-9AAF-83D041AA83B5}" type="presParOf" srcId="{0ADFB338-F16F-4672-ADA7-EF67890CF1BE}" destId="{89F22048-5318-473C-AE2F-117056B5F141}" srcOrd="0" destOrd="0" presId="urn:microsoft.com/office/officeart/2005/8/layout/hierarchy1"/>
    <dgm:cxn modelId="{0CF6E083-BA47-429E-B41E-325E1104F8BD}" type="presParOf" srcId="{0ADFB338-F16F-4672-ADA7-EF67890CF1BE}" destId="{1C4D584A-DC58-4899-9CE7-0DB4A722B3A6}" srcOrd="1" destOrd="0" presId="urn:microsoft.com/office/officeart/2005/8/layout/hierarchy1"/>
    <dgm:cxn modelId="{6BD5F8B4-72E8-4A7D-9510-DB48CA10758C}" type="presParOf" srcId="{55155A85-2336-4EFA-A681-A5CBF6803093}" destId="{FE544E96-359D-4FDF-B751-872F207ECF76}" srcOrd="1" destOrd="0" presId="urn:microsoft.com/office/officeart/2005/8/layout/hierarchy1"/>
    <dgm:cxn modelId="{86323F8F-F16F-4D0D-8D7E-552C3E9696B5}" type="presParOf" srcId="{57A30FC4-D2FF-40C0-BA51-01ECB9121728}" destId="{DD7290DE-3CFE-488C-8D38-EECE2D9F0336}" srcOrd="2" destOrd="0" presId="urn:microsoft.com/office/officeart/2005/8/layout/hierarchy1"/>
    <dgm:cxn modelId="{68FDF73F-BD5F-4E7B-BE53-66D9F719474E}" type="presParOf" srcId="{DD7290DE-3CFE-488C-8D38-EECE2D9F0336}" destId="{246AE360-79E3-42DD-B3C7-CE954C0C2B6D}" srcOrd="0" destOrd="0" presId="urn:microsoft.com/office/officeart/2005/8/layout/hierarchy1"/>
    <dgm:cxn modelId="{6722AA27-5363-44D8-9232-BB12CE53E847}" type="presParOf" srcId="{246AE360-79E3-42DD-B3C7-CE954C0C2B6D}" destId="{6DFEF094-417A-48EE-A151-B9899E96DDB5}" srcOrd="0" destOrd="0" presId="urn:microsoft.com/office/officeart/2005/8/layout/hierarchy1"/>
    <dgm:cxn modelId="{7ADC9793-5FA5-4B66-B65A-8B8AEC231A1A}" type="presParOf" srcId="{246AE360-79E3-42DD-B3C7-CE954C0C2B6D}" destId="{EBDFA250-78BB-4993-85E9-E2CAB5E40AB1}" srcOrd="1" destOrd="0" presId="urn:microsoft.com/office/officeart/2005/8/layout/hierarchy1"/>
    <dgm:cxn modelId="{55985129-28A4-4274-9E4E-3F40802A915B}" type="presParOf" srcId="{DD7290DE-3CFE-488C-8D38-EECE2D9F0336}" destId="{5EC0C187-F536-4D03-A8DC-2593758CCC6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D19C8-3235-4443-B0C1-FD0EF5CB72BA}">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BCCB65-4709-4412-8CDC-C2428DE3E301}">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Convening highlights</a:t>
          </a:r>
        </a:p>
      </dsp:txBody>
      <dsp:txXfrm>
        <a:off x="0" y="623"/>
        <a:ext cx="6492875" cy="1020830"/>
      </dsp:txXfrm>
    </dsp:sp>
    <dsp:sp modelId="{BADE7373-AFA9-439E-947D-55F11D351062}">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0E019B-E96D-41F0-84D1-0995ECBDF61A}">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Funding for FY 2020</a:t>
          </a:r>
        </a:p>
      </dsp:txBody>
      <dsp:txXfrm>
        <a:off x="0" y="1021453"/>
        <a:ext cx="6492875" cy="1020830"/>
      </dsp:txXfrm>
    </dsp:sp>
    <dsp:sp modelId="{586A43CC-B84F-42AC-81A7-081F253FB459}">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F03BDD-DE48-43DB-9681-37D17BEBFC39}">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OAA reauthorization to date</a:t>
          </a:r>
        </a:p>
      </dsp:txBody>
      <dsp:txXfrm>
        <a:off x="0" y="2042284"/>
        <a:ext cx="6492875" cy="1020830"/>
      </dsp:txXfrm>
    </dsp:sp>
    <dsp:sp modelId="{80D2822A-833D-4F74-ACAE-B9381BA779B8}">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63A64D-2EA7-4FF9-BD38-C97CF9D35BE6}">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Medicare Advantage updates</a:t>
          </a:r>
        </a:p>
      </dsp:txBody>
      <dsp:txXfrm>
        <a:off x="0" y="3063115"/>
        <a:ext cx="6492875" cy="1020830"/>
      </dsp:txXfrm>
    </dsp:sp>
    <dsp:sp modelId="{E301A20F-597F-42C9-96AF-CFD0FB118705}">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FFA698-2968-4CCC-8B6C-FCE8A9D1FF38}">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Vaccine issue</a:t>
          </a:r>
        </a:p>
      </dsp:txBody>
      <dsp:txXfrm>
        <a:off x="0" y="4083946"/>
        <a:ext cx="6492875" cy="1020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2D8B8-D0B1-4675-A82E-D7FAEC40FF82}">
      <dsp:nvSpPr>
        <dsp:cNvPr id="0" name=""/>
        <dsp:cNvSpPr/>
      </dsp:nvSpPr>
      <dsp:spPr>
        <a:xfrm>
          <a:off x="0" y="511845"/>
          <a:ext cx="2846069" cy="18072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2193C4-EC53-4807-AB47-000AAB27BBD0}">
      <dsp:nvSpPr>
        <dsp:cNvPr id="0" name=""/>
        <dsp:cNvSpPr/>
      </dsp:nvSpPr>
      <dsp:spPr>
        <a:xfrm>
          <a:off x="316230" y="812264"/>
          <a:ext cx="2846069" cy="18072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Many good ideas and solutions emerged for the future of the program</a:t>
          </a:r>
        </a:p>
      </dsp:txBody>
      <dsp:txXfrm>
        <a:off x="369163" y="865197"/>
        <a:ext cx="2740203" cy="1701388"/>
      </dsp:txXfrm>
    </dsp:sp>
    <dsp:sp modelId="{89F22048-5318-473C-AE2F-117056B5F141}">
      <dsp:nvSpPr>
        <dsp:cNvPr id="0" name=""/>
        <dsp:cNvSpPr/>
      </dsp:nvSpPr>
      <dsp:spPr>
        <a:xfrm>
          <a:off x="3478529" y="511845"/>
          <a:ext cx="2846069" cy="18072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D584A-DC58-4899-9CE7-0DB4A722B3A6}">
      <dsp:nvSpPr>
        <dsp:cNvPr id="0" name=""/>
        <dsp:cNvSpPr/>
      </dsp:nvSpPr>
      <dsp:spPr>
        <a:xfrm>
          <a:off x="3794759" y="812264"/>
          <a:ext cx="2846069" cy="18072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Initial proceedings out in early May to participants; final proceedings in early summer</a:t>
          </a:r>
        </a:p>
      </dsp:txBody>
      <dsp:txXfrm>
        <a:off x="3847692" y="865197"/>
        <a:ext cx="2740203" cy="1701388"/>
      </dsp:txXfrm>
    </dsp:sp>
    <dsp:sp modelId="{6DFEF094-417A-48EE-A151-B9899E96DDB5}">
      <dsp:nvSpPr>
        <dsp:cNvPr id="0" name=""/>
        <dsp:cNvSpPr/>
      </dsp:nvSpPr>
      <dsp:spPr>
        <a:xfrm>
          <a:off x="6957059" y="511845"/>
          <a:ext cx="2846069" cy="18072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DFA250-78BB-4993-85E9-E2CAB5E40AB1}">
      <dsp:nvSpPr>
        <dsp:cNvPr id="0" name=""/>
        <dsp:cNvSpPr/>
      </dsp:nvSpPr>
      <dsp:spPr>
        <a:xfrm>
          <a:off x="7273289" y="812264"/>
          <a:ext cx="2846069" cy="18072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Major session at NANASP conference scheduled for May; virtual forums scheduled for June and early July</a:t>
          </a:r>
        </a:p>
      </dsp:txBody>
      <dsp:txXfrm>
        <a:off x="7326222" y="865197"/>
        <a:ext cx="2740203" cy="170138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5DC56-4E05-4F9B-89D6-06710849F9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A82378-4FA6-4BBD-945F-15AB35D6C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A6BC16-1A59-4745-9CF7-2D4DA39B0D88}"/>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5" name="Footer Placeholder 4">
            <a:extLst>
              <a:ext uri="{FF2B5EF4-FFF2-40B4-BE49-F238E27FC236}">
                <a16:creationId xmlns:a16="http://schemas.microsoft.com/office/drawing/2014/main" id="{ED4F3154-D951-4B4D-B927-5F05DE7D7B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B5C43F-317C-44FD-98E1-348763C85F94}"/>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14371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244BC-B914-4DD3-915B-227EAD0E1A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F08479-D7C3-4D2F-8F70-516D8E77B2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9E0017-56E1-4C8B-B280-49949D6DF01F}"/>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5" name="Footer Placeholder 4">
            <a:extLst>
              <a:ext uri="{FF2B5EF4-FFF2-40B4-BE49-F238E27FC236}">
                <a16:creationId xmlns:a16="http://schemas.microsoft.com/office/drawing/2014/main" id="{968ACC9A-8E66-4113-A8A2-BDEA5B2F00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593A30-69EA-4FBB-A10F-9BDE1C4142AC}"/>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26351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2FC3B2-AA6D-477D-A1CF-DFEE0C1B5C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B3D21F-A744-40EE-8039-74A6E362BA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25FD9B-BAF7-4F59-83E8-2C2CA334723D}"/>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5" name="Footer Placeholder 4">
            <a:extLst>
              <a:ext uri="{FF2B5EF4-FFF2-40B4-BE49-F238E27FC236}">
                <a16:creationId xmlns:a16="http://schemas.microsoft.com/office/drawing/2014/main" id="{FA6414AA-FE6C-4763-B0C0-001FA5CB6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0E4B3-BFED-46FF-BD73-A537D547BF90}"/>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3257867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B492E-E5B6-45EE-8739-3F9F24269B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47AB00-27BD-427A-8052-C0EDC76805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53C126-BE8D-4A82-9811-B82C38161E44}"/>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5" name="Footer Placeholder 4">
            <a:extLst>
              <a:ext uri="{FF2B5EF4-FFF2-40B4-BE49-F238E27FC236}">
                <a16:creationId xmlns:a16="http://schemas.microsoft.com/office/drawing/2014/main" id="{BBFA9945-D29F-4DBF-937D-B47452E04A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2877CA-28DF-4F84-B93E-6DA10F91B109}"/>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494210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DD21B-D97E-4B88-88FE-EC5975B60E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FF37CF-8D72-45CF-89C2-FE7BC6DC4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BE1F2E-F274-4649-90E9-49E4453306A4}"/>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5" name="Footer Placeholder 4">
            <a:extLst>
              <a:ext uri="{FF2B5EF4-FFF2-40B4-BE49-F238E27FC236}">
                <a16:creationId xmlns:a16="http://schemas.microsoft.com/office/drawing/2014/main" id="{B743BDB4-3636-4D5D-A640-2A0CFA739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D05A92-A6DC-4E89-BD8F-C300EB68FA21}"/>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505874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6625F-6F26-41FA-A6F7-C27170A94A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AEEE31-F60D-441C-BF02-EC6A0A2C12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EE5A422-424E-48A1-B24B-16B0CF3CC30B}"/>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5" name="Footer Placeholder 4">
            <a:extLst>
              <a:ext uri="{FF2B5EF4-FFF2-40B4-BE49-F238E27FC236}">
                <a16:creationId xmlns:a16="http://schemas.microsoft.com/office/drawing/2014/main" id="{9E306135-A548-4E8F-B3AA-E213280AE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B211DE-9C96-4AA7-BB0D-0BBECFC233D6}"/>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2934122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11D17-BEEB-4D73-912B-630D98B20D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1F5977-EA59-429D-AFED-9C05A2AF659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FC096B-DB23-41AD-BF4E-B1726E11540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5BC42F-D409-443B-A60B-2D5F370727A9}"/>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6" name="Footer Placeholder 5">
            <a:extLst>
              <a:ext uri="{FF2B5EF4-FFF2-40B4-BE49-F238E27FC236}">
                <a16:creationId xmlns:a16="http://schemas.microsoft.com/office/drawing/2014/main" id="{D0C192D7-B95F-413A-9837-BD924F89D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A81463-409C-4D6C-BE63-D152D8E700D3}"/>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1444082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B2D4D-B25C-45DA-AA69-4D13F219D0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433648-C733-4C56-8B22-09BFCA3FE1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F69A88-AE38-444B-BAC0-2DB5E90AAD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C43380-F6E6-473F-AEDA-1EA8F3D829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49F9EE3-5405-4F88-9006-890991A4F9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A05524-6EEC-4F7F-AFD5-C8910385BC85}"/>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8" name="Footer Placeholder 7">
            <a:extLst>
              <a:ext uri="{FF2B5EF4-FFF2-40B4-BE49-F238E27FC236}">
                <a16:creationId xmlns:a16="http://schemas.microsoft.com/office/drawing/2014/main" id="{DFBBF4DF-E2C8-4AD5-89EC-AC6BD46112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AD9561-BF7A-451B-896C-751ADC61796C}"/>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2402394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C1AB5-05C7-4D5F-943F-6EB3160474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ABB13-FDED-48F1-9B89-15997E4AC832}"/>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4" name="Footer Placeholder 3">
            <a:extLst>
              <a:ext uri="{FF2B5EF4-FFF2-40B4-BE49-F238E27FC236}">
                <a16:creationId xmlns:a16="http://schemas.microsoft.com/office/drawing/2014/main" id="{2F03158F-E4A3-46F5-AF32-ABE40AD592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21E661-90DE-484F-9DB0-3E04C33BAC02}"/>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12254788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D0C7EE-67BB-436D-A882-F13A9C00975D}"/>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3" name="Footer Placeholder 2">
            <a:extLst>
              <a:ext uri="{FF2B5EF4-FFF2-40B4-BE49-F238E27FC236}">
                <a16:creationId xmlns:a16="http://schemas.microsoft.com/office/drawing/2014/main" id="{C4102717-2AE8-4B11-9B4F-6F54824D2C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DA3C43A-11C1-4568-A551-0EE8675EF031}"/>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31389397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BE1F-2439-4A22-9A20-68D4FFE743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D42F7F-AF4E-4628-9FCC-2549A7BEDA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421E8B-82FC-4FA6-9A71-ADE3A313FF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0B1191-2163-4D06-9260-F84E9F95A784}"/>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6" name="Footer Placeholder 5">
            <a:extLst>
              <a:ext uri="{FF2B5EF4-FFF2-40B4-BE49-F238E27FC236}">
                <a16:creationId xmlns:a16="http://schemas.microsoft.com/office/drawing/2014/main" id="{522D25A2-6AC9-486D-9B46-FC14AEEC38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8B9055-E851-46E9-91BA-362AF6A187EC}"/>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2575827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652A7-14B2-4EF0-962E-C59F36246F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FB08DA-CCCD-4B27-ABD6-973D02B638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9F7783-9373-49FC-800E-740B35AA34E1}"/>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5" name="Footer Placeholder 4">
            <a:extLst>
              <a:ext uri="{FF2B5EF4-FFF2-40B4-BE49-F238E27FC236}">
                <a16:creationId xmlns:a16="http://schemas.microsoft.com/office/drawing/2014/main" id="{E332F694-51EE-4698-B644-B9E3563A48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C79B4-C4EF-4A1C-92BA-1158FCB785EB}"/>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23495236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F3FA-7C52-4F6D-8A2B-573F13C629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3FE000-95E8-4411-8BC5-9E54D3CABC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1C3EDF-2BF4-45A4-A21F-44FD5835D6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4CACE8C-7D95-4A03-8C80-3A26103FF70D}"/>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6" name="Footer Placeholder 5">
            <a:extLst>
              <a:ext uri="{FF2B5EF4-FFF2-40B4-BE49-F238E27FC236}">
                <a16:creationId xmlns:a16="http://schemas.microsoft.com/office/drawing/2014/main" id="{98BC016B-5AEE-457C-A6DF-B115E052C3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0B1F45-E263-49D5-BA09-C5E46A8D307F}"/>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1025653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959BA-88B5-46DE-B926-12B3248E37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35A404-546B-40C9-B88F-94AE291570C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CD82D-B837-4D81-B77B-1A76A93583F4}"/>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5" name="Footer Placeholder 4">
            <a:extLst>
              <a:ext uri="{FF2B5EF4-FFF2-40B4-BE49-F238E27FC236}">
                <a16:creationId xmlns:a16="http://schemas.microsoft.com/office/drawing/2014/main" id="{8DEF2C91-6045-4962-89FE-52360BD92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B4522E-B7BF-47A3-BAF5-88BCAAA0FB9D}"/>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38902932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DA1202-2C38-453A-90F3-EBF40F4711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04B4D7-9D8B-425E-9FD9-FB50D7053C4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92BA0D-4B49-42D3-9429-B0000EFF5897}"/>
              </a:ext>
            </a:extLst>
          </p:cNvPr>
          <p:cNvSpPr>
            <a:spLocks noGrp="1"/>
          </p:cNvSpPr>
          <p:nvPr>
            <p:ph type="dt" sz="half" idx="10"/>
          </p:nvPr>
        </p:nvSpPr>
        <p:spPr/>
        <p:txBody>
          <a:bodyPr/>
          <a:lstStyle/>
          <a:p>
            <a:fld id="{F8CFDD83-6250-4DAE-A751-0C017A8DE54E}" type="datetimeFigureOut">
              <a:rPr lang="en-US" smtClean="0"/>
              <a:t>4/5/2019</a:t>
            </a:fld>
            <a:endParaRPr lang="en-US"/>
          </a:p>
        </p:txBody>
      </p:sp>
      <p:sp>
        <p:nvSpPr>
          <p:cNvPr id="5" name="Footer Placeholder 4">
            <a:extLst>
              <a:ext uri="{FF2B5EF4-FFF2-40B4-BE49-F238E27FC236}">
                <a16:creationId xmlns:a16="http://schemas.microsoft.com/office/drawing/2014/main" id="{4E757525-2470-4B7E-9996-1EFF5D99C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69AD3-586B-417D-ADE5-F09EF2B6E0D0}"/>
              </a:ext>
            </a:extLst>
          </p:cNvPr>
          <p:cNvSpPr>
            <a:spLocks noGrp="1"/>
          </p:cNvSpPr>
          <p:nvPr>
            <p:ph type="sldNum" sz="quarter" idx="12"/>
          </p:nvPr>
        </p:nvSpPr>
        <p:spPr/>
        <p:txBody>
          <a:bodyPr/>
          <a:lstStyle/>
          <a:p>
            <a:fld id="{6FAD09CF-5D2A-4858-A831-298AE0E6E5A7}" type="slidenum">
              <a:rPr lang="en-US" smtClean="0"/>
              <a:t>‹#›</a:t>
            </a:fld>
            <a:endParaRPr lang="en-US"/>
          </a:p>
        </p:txBody>
      </p:sp>
    </p:spTree>
    <p:extLst>
      <p:ext uri="{BB962C8B-B14F-4D97-AF65-F5344CB8AC3E}">
        <p14:creationId xmlns:p14="http://schemas.microsoft.com/office/powerpoint/2010/main" val="25956804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5_Custom Layout">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76BBF4D6-668A-854B-A1B4-9A75AB2722B7}"/>
              </a:ext>
            </a:extLst>
          </p:cNvPr>
          <p:cNvSpPr>
            <a:spLocks noGrp="1"/>
          </p:cNvSpPr>
          <p:nvPr>
            <p:ph type="title" hasCustomPrompt="1"/>
          </p:nvPr>
        </p:nvSpPr>
        <p:spPr>
          <a:xfrm>
            <a:off x="829826" y="265045"/>
            <a:ext cx="10710241" cy="1279857"/>
          </a:xfrm>
        </p:spPr>
        <p:txBody>
          <a:bodyPr lIns="0" tIns="0" rIns="0" bIns="0" anchor="b" anchorCtr="0">
            <a:normAutofit/>
          </a:bodyPr>
          <a:lstStyle>
            <a:lvl1pPr algn="l">
              <a:defRPr sz="2667" b="1">
                <a:solidFill>
                  <a:schemeClr val="accent1"/>
                </a:solidFill>
              </a:defRPr>
            </a:lvl1pPr>
          </a:lstStyle>
          <a:p>
            <a:r>
              <a:rPr lang="en-US" dirty="0"/>
              <a:t>Click to </a:t>
            </a:r>
            <a:br>
              <a:rPr lang="en-US" dirty="0"/>
            </a:br>
            <a:r>
              <a:rPr lang="en-US" dirty="0"/>
              <a:t>edit Master </a:t>
            </a:r>
            <a:br>
              <a:rPr lang="en-US" dirty="0"/>
            </a:br>
            <a:r>
              <a:rPr lang="en-US" dirty="0"/>
              <a:t>title style</a:t>
            </a:r>
          </a:p>
        </p:txBody>
      </p:sp>
      <p:sp>
        <p:nvSpPr>
          <p:cNvPr id="20" name="Content Placeholder 19">
            <a:extLst>
              <a:ext uri="{FF2B5EF4-FFF2-40B4-BE49-F238E27FC236}">
                <a16:creationId xmlns:a16="http://schemas.microsoft.com/office/drawing/2014/main" id="{7C92A23D-B8E1-0B40-B9FD-DC2F6C8BABC7}"/>
              </a:ext>
            </a:extLst>
          </p:cNvPr>
          <p:cNvSpPr>
            <a:spLocks noGrp="1"/>
          </p:cNvSpPr>
          <p:nvPr>
            <p:ph sz="quarter" idx="10"/>
          </p:nvPr>
        </p:nvSpPr>
        <p:spPr>
          <a:xfrm>
            <a:off x="829825" y="1802297"/>
            <a:ext cx="10710241" cy="3460268"/>
          </a:xfrm>
        </p:spPr>
        <p:txBody>
          <a:bodyPr lIns="0" tIns="0" rIns="0" bIns="0">
            <a:normAutofit/>
          </a:bodyPr>
          <a:lstStyle>
            <a:lvl1pPr marL="387341" indent="-387341">
              <a:lnSpc>
                <a:spcPct val="90000"/>
              </a:lnSpc>
              <a:spcBef>
                <a:spcPts val="0"/>
              </a:spcBef>
              <a:spcAft>
                <a:spcPts val="1600"/>
              </a:spcAft>
              <a:buClr>
                <a:schemeClr val="accent1"/>
              </a:buClr>
              <a:tabLst/>
              <a:defRPr sz="2400"/>
            </a:lvl1pPr>
            <a:lvl2pPr marL="764098" indent="-378875">
              <a:lnSpc>
                <a:spcPct val="90000"/>
              </a:lnSpc>
              <a:spcBef>
                <a:spcPts val="0"/>
              </a:spcBef>
              <a:spcAft>
                <a:spcPts val="1600"/>
              </a:spcAft>
              <a:buClr>
                <a:schemeClr val="accent1"/>
              </a:buClr>
              <a:tabLst/>
              <a:defRPr sz="2133"/>
            </a:lvl2pPr>
            <a:lvl3pPr marL="1151438" indent="-311143">
              <a:lnSpc>
                <a:spcPct val="90000"/>
              </a:lnSpc>
              <a:spcBef>
                <a:spcPts val="0"/>
              </a:spcBef>
              <a:spcAft>
                <a:spcPts val="1600"/>
              </a:spcAft>
              <a:buClr>
                <a:schemeClr val="accent1"/>
              </a:buClr>
              <a:tabLst/>
              <a:defRPr sz="1867"/>
            </a:lvl3pPr>
            <a:lvl4pPr marL="1528195" indent="-376757">
              <a:lnSpc>
                <a:spcPct val="90000"/>
              </a:lnSpc>
              <a:spcBef>
                <a:spcPts val="0"/>
              </a:spcBef>
              <a:spcAft>
                <a:spcPts val="1600"/>
              </a:spcAft>
              <a:buClr>
                <a:schemeClr val="accent1"/>
              </a:buClr>
              <a:tabLst/>
              <a:defRPr sz="1600"/>
            </a:lvl4pPr>
            <a:lvl5pPr marL="1837221" indent="-309026">
              <a:lnSpc>
                <a:spcPct val="90000"/>
              </a:lnSpc>
              <a:spcBef>
                <a:spcPts val="0"/>
              </a:spcBef>
              <a:spcAft>
                <a:spcPts val="1600"/>
              </a:spcAft>
              <a:buClr>
                <a:schemeClr val="accent1"/>
              </a:buClr>
              <a:tabLst/>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01052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D98B4-7505-4E2D-AAED-9AADBFE653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F18558-EABD-4F3D-BE00-365CDD4985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EEEF5A-0C7D-4BE2-A68E-D5F13BAF9092}"/>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5" name="Footer Placeholder 4">
            <a:extLst>
              <a:ext uri="{FF2B5EF4-FFF2-40B4-BE49-F238E27FC236}">
                <a16:creationId xmlns:a16="http://schemas.microsoft.com/office/drawing/2014/main" id="{D87B8483-DCD1-456E-BA63-C68BFBB18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5BB06E-73DB-420F-8849-620862BD5B2A}"/>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2658410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DAFC2-4214-4EAC-944A-1E30A3DE1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B4C547-903B-431E-B6DF-41116B3831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BADCB2-30F1-421E-AE41-931C49CF66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92AD38-433D-44AD-8806-8C4468746EF5}"/>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6" name="Footer Placeholder 5">
            <a:extLst>
              <a:ext uri="{FF2B5EF4-FFF2-40B4-BE49-F238E27FC236}">
                <a16:creationId xmlns:a16="http://schemas.microsoft.com/office/drawing/2014/main" id="{523AAA32-5BD2-4446-B107-5E1C75D3A0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771E3E-1B10-4320-901D-A58E2A7F344D}"/>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2929997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48468-FD2D-4821-9DAB-878EF7D404B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6A968C-9EA8-4401-B9E7-B92892BE0A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B6BD14-08A1-4B22-9044-2BD645F32F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AF02FD-B612-4029-9E3A-1E1E7874CE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7FCE3D-E603-4C5B-B362-E5390756E9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F782BE-9175-4C6E-9249-CB543B2065A5}"/>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8" name="Footer Placeholder 7">
            <a:extLst>
              <a:ext uri="{FF2B5EF4-FFF2-40B4-BE49-F238E27FC236}">
                <a16:creationId xmlns:a16="http://schemas.microsoft.com/office/drawing/2014/main" id="{2587D1EA-D8FE-4F13-AC6B-7700337FA1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5DB7C2-D1F7-4668-8CEE-AF452BA4AE53}"/>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39942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2C34A-AA5C-431B-B191-DED4774EF8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6FE63A-7908-4C00-81AF-80F86893CC9E}"/>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4" name="Footer Placeholder 3">
            <a:extLst>
              <a:ext uri="{FF2B5EF4-FFF2-40B4-BE49-F238E27FC236}">
                <a16:creationId xmlns:a16="http://schemas.microsoft.com/office/drawing/2014/main" id="{A0FBF8C7-A145-47F3-94C5-CCCDA3DFB2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4FFF27-3C8E-4429-9AD3-54AF1E6E3E5E}"/>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3320438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474EBE-8C49-4F8B-92B2-697EEE6699B1}"/>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3" name="Footer Placeholder 2">
            <a:extLst>
              <a:ext uri="{FF2B5EF4-FFF2-40B4-BE49-F238E27FC236}">
                <a16:creationId xmlns:a16="http://schemas.microsoft.com/office/drawing/2014/main" id="{280163DE-B3E7-46EC-A256-8DE9EC97E4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8B4168-03D1-486D-BDF9-FCC9304F88AF}"/>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262997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0453A-62E7-4EC9-A7D5-5EF06A9B31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D25EB6-DD99-42AD-8CAE-357F6526C7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CFEB22-1163-4EBD-B4F4-4001B1126F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379B7C-707F-407E-AAB6-022E4BE84EAC}"/>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6" name="Footer Placeholder 5">
            <a:extLst>
              <a:ext uri="{FF2B5EF4-FFF2-40B4-BE49-F238E27FC236}">
                <a16:creationId xmlns:a16="http://schemas.microsoft.com/office/drawing/2014/main" id="{85922E45-742C-42A0-993C-CA6DAC6E11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951D24-BF39-43C1-BDE6-85F2825E3A5B}"/>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2939751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B546D-A2A9-4499-AD71-B2CAAF4C7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DE44B8-59C0-47D0-8C05-039D9B0826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02C374-C4EB-423F-A906-CF1B3712C8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B757CE-F555-4430-939D-C6BA2E9BC149}"/>
              </a:ext>
            </a:extLst>
          </p:cNvPr>
          <p:cNvSpPr>
            <a:spLocks noGrp="1"/>
          </p:cNvSpPr>
          <p:nvPr>
            <p:ph type="dt" sz="half" idx="10"/>
          </p:nvPr>
        </p:nvSpPr>
        <p:spPr/>
        <p:txBody>
          <a:bodyPr/>
          <a:lstStyle/>
          <a:p>
            <a:fld id="{20CAC206-4F9B-4F5F-A3E2-270863F7B72E}" type="datetimeFigureOut">
              <a:rPr lang="en-US" smtClean="0"/>
              <a:t>4/5/2019</a:t>
            </a:fld>
            <a:endParaRPr lang="en-US"/>
          </a:p>
        </p:txBody>
      </p:sp>
      <p:sp>
        <p:nvSpPr>
          <p:cNvPr id="6" name="Footer Placeholder 5">
            <a:extLst>
              <a:ext uri="{FF2B5EF4-FFF2-40B4-BE49-F238E27FC236}">
                <a16:creationId xmlns:a16="http://schemas.microsoft.com/office/drawing/2014/main" id="{5E1885DC-5476-469A-AF21-05A1A24698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8B63FC-E3F1-4B8A-8BBD-C8897FEE3185}"/>
              </a:ext>
            </a:extLst>
          </p:cNvPr>
          <p:cNvSpPr>
            <a:spLocks noGrp="1"/>
          </p:cNvSpPr>
          <p:nvPr>
            <p:ph type="sldNum" sz="quarter" idx="12"/>
          </p:nvPr>
        </p:nvSpPr>
        <p:spPr/>
        <p:txBody>
          <a:bodyPr/>
          <a:lstStyle/>
          <a:p>
            <a:fld id="{F53369A6-B88F-41E4-BF64-B2A76480ECF4}" type="slidenum">
              <a:rPr lang="en-US" smtClean="0"/>
              <a:t>‹#›</a:t>
            </a:fld>
            <a:endParaRPr lang="en-US"/>
          </a:p>
        </p:txBody>
      </p:sp>
    </p:spTree>
    <p:extLst>
      <p:ext uri="{BB962C8B-B14F-4D97-AF65-F5344CB8AC3E}">
        <p14:creationId xmlns:p14="http://schemas.microsoft.com/office/powerpoint/2010/main" val="675046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F9ED1-90CE-4F78-BB45-4FCA922EC9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4CD9BF-1ED4-4BE1-AAA8-5534680D07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34E58-2CC8-4510-9752-9E851B6628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CAC206-4F9B-4F5F-A3E2-270863F7B72E}" type="datetimeFigureOut">
              <a:rPr lang="en-US" smtClean="0"/>
              <a:t>4/5/2019</a:t>
            </a:fld>
            <a:endParaRPr lang="en-US"/>
          </a:p>
        </p:txBody>
      </p:sp>
      <p:sp>
        <p:nvSpPr>
          <p:cNvPr id="5" name="Footer Placeholder 4">
            <a:extLst>
              <a:ext uri="{FF2B5EF4-FFF2-40B4-BE49-F238E27FC236}">
                <a16:creationId xmlns:a16="http://schemas.microsoft.com/office/drawing/2014/main" id="{A5CBC379-DCD4-40B1-9DDC-BAA9803ED7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C31585-BBED-4681-8A94-F491D662CC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369A6-B88F-41E4-BF64-B2A76480ECF4}" type="slidenum">
              <a:rPr lang="en-US" smtClean="0"/>
              <a:t>‹#›</a:t>
            </a:fld>
            <a:endParaRPr lang="en-US"/>
          </a:p>
        </p:txBody>
      </p:sp>
    </p:spTree>
    <p:extLst>
      <p:ext uri="{BB962C8B-B14F-4D97-AF65-F5344CB8AC3E}">
        <p14:creationId xmlns:p14="http://schemas.microsoft.com/office/powerpoint/2010/main" val="2252799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A5B923-A17F-42F4-ADE0-52F59E60D5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346A04-2C67-4C4D-9C32-76BC4483F1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78F8F-7C79-4CB4-9D6B-EDEB789F76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CFDD83-6250-4DAE-A751-0C017A8DE54E}" type="datetimeFigureOut">
              <a:rPr lang="en-US" smtClean="0"/>
              <a:t>4/5/2019</a:t>
            </a:fld>
            <a:endParaRPr lang="en-US"/>
          </a:p>
        </p:txBody>
      </p:sp>
      <p:sp>
        <p:nvSpPr>
          <p:cNvPr id="5" name="Footer Placeholder 4">
            <a:extLst>
              <a:ext uri="{FF2B5EF4-FFF2-40B4-BE49-F238E27FC236}">
                <a16:creationId xmlns:a16="http://schemas.microsoft.com/office/drawing/2014/main" id="{5E735A6D-ED88-4FB0-AC22-C1B4AFEF7D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AE5441-B50D-48C9-9A7C-7F32FDCEF5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D09CF-5D2A-4858-A831-298AE0E6E5A7}" type="slidenum">
              <a:rPr lang="en-US" smtClean="0"/>
              <a:t>‹#›</a:t>
            </a:fld>
            <a:endParaRPr lang="en-US"/>
          </a:p>
        </p:txBody>
      </p:sp>
    </p:spTree>
    <p:extLst>
      <p:ext uri="{BB962C8B-B14F-4D97-AF65-F5344CB8AC3E}">
        <p14:creationId xmlns:p14="http://schemas.microsoft.com/office/powerpoint/2010/main" val="2306513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2" Type="http://schemas.openxmlformats.org/officeDocument/2006/relationships/hyperlink" Target="mailto:rblancato@matzblancat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81368F-AA6E-4CC2-84B9-F8CEA73262F0}"/>
              </a:ext>
            </a:extLst>
          </p:cNvPr>
          <p:cNvSpPr>
            <a:spLocks noGrp="1"/>
          </p:cNvSpPr>
          <p:nvPr>
            <p:ph type="ctrTitle"/>
          </p:nvPr>
        </p:nvSpPr>
        <p:spPr>
          <a:xfrm>
            <a:off x="838199" y="4525347"/>
            <a:ext cx="6801321" cy="1737360"/>
          </a:xfrm>
        </p:spPr>
        <p:txBody>
          <a:bodyPr anchor="ctr">
            <a:normAutofit/>
          </a:bodyPr>
          <a:lstStyle/>
          <a:p>
            <a:pPr algn="r"/>
            <a:r>
              <a:rPr lang="en-US" dirty="0"/>
              <a:t>Washington Update</a:t>
            </a:r>
            <a:endParaRPr lang="en-US"/>
          </a:p>
        </p:txBody>
      </p:sp>
      <p:sp>
        <p:nvSpPr>
          <p:cNvPr id="3" name="Subtitle 2">
            <a:extLst>
              <a:ext uri="{FF2B5EF4-FFF2-40B4-BE49-F238E27FC236}">
                <a16:creationId xmlns:a16="http://schemas.microsoft.com/office/drawing/2014/main" id="{1A05FAC6-DD60-494A-BA71-753E0BBEF53F}"/>
              </a:ext>
            </a:extLst>
          </p:cNvPr>
          <p:cNvSpPr>
            <a:spLocks noGrp="1"/>
          </p:cNvSpPr>
          <p:nvPr>
            <p:ph type="subTitle" idx="1"/>
          </p:nvPr>
        </p:nvSpPr>
        <p:spPr>
          <a:xfrm>
            <a:off x="7961258" y="4525347"/>
            <a:ext cx="3258675" cy="1737360"/>
          </a:xfrm>
        </p:spPr>
        <p:txBody>
          <a:bodyPr anchor="ctr">
            <a:normAutofit/>
          </a:bodyPr>
          <a:lstStyle/>
          <a:p>
            <a:pPr algn="l"/>
            <a:r>
              <a:rPr lang="en-US" dirty="0"/>
              <a:t>Bob Blancato</a:t>
            </a:r>
            <a:endParaRPr lang="en-US"/>
          </a:p>
          <a:p>
            <a:pPr algn="l"/>
            <a:r>
              <a:rPr lang="en-US" dirty="0"/>
              <a:t>Executive Director, NANASP</a:t>
            </a:r>
            <a:endParaRPr lang="en-US"/>
          </a:p>
          <a:p>
            <a:pPr algn="l"/>
            <a:r>
              <a:rPr lang="en-US" dirty="0"/>
              <a:t>April 4, 2019</a:t>
            </a:r>
            <a:endParaRPr lang="en-US"/>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881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FC8FF-F22A-4661-A691-0BE2954330A1}"/>
              </a:ext>
            </a:extLst>
          </p:cNvPr>
          <p:cNvSpPr>
            <a:spLocks noGrp="1"/>
          </p:cNvSpPr>
          <p:nvPr>
            <p:ph type="title"/>
          </p:nvPr>
        </p:nvSpPr>
        <p:spPr/>
        <p:txBody>
          <a:bodyPr/>
          <a:lstStyle/>
          <a:p>
            <a:r>
              <a:rPr lang="en-US" dirty="0"/>
              <a:t>Funding Status</a:t>
            </a:r>
          </a:p>
        </p:txBody>
      </p:sp>
      <p:sp>
        <p:nvSpPr>
          <p:cNvPr id="3" name="Content Placeholder 2">
            <a:extLst>
              <a:ext uri="{FF2B5EF4-FFF2-40B4-BE49-F238E27FC236}">
                <a16:creationId xmlns:a16="http://schemas.microsoft.com/office/drawing/2014/main" id="{2E1F6A6E-0BC6-4F0C-9476-C332355FD105}"/>
              </a:ext>
            </a:extLst>
          </p:cNvPr>
          <p:cNvSpPr>
            <a:spLocks noGrp="1"/>
          </p:cNvSpPr>
          <p:nvPr>
            <p:ph idx="1"/>
          </p:nvPr>
        </p:nvSpPr>
        <p:spPr>
          <a:xfrm>
            <a:off x="838200" y="1825625"/>
            <a:ext cx="10515600" cy="4351338"/>
          </a:xfrm>
        </p:spPr>
        <p:txBody>
          <a:bodyPr>
            <a:normAutofit/>
          </a:bodyPr>
          <a:lstStyle/>
          <a:p>
            <a:r>
              <a:rPr lang="en-US" dirty="0"/>
              <a:t>Dear Colleague letter</a:t>
            </a:r>
          </a:p>
          <a:p>
            <a:r>
              <a:rPr lang="en-US" dirty="0"/>
              <a:t>Reps. Bonamici (D-OR), </a:t>
            </a:r>
            <a:r>
              <a:rPr lang="en-US" dirty="0" err="1"/>
              <a:t>Deutch</a:t>
            </a:r>
            <a:r>
              <a:rPr lang="en-US" dirty="0"/>
              <a:t> (D-FL), Loebsack (D-IA) and Stefanik (R-NY) headlined a letter signed by 130 House members asking for a 10% increase for IIIC nutrition programs</a:t>
            </a:r>
          </a:p>
          <a:p>
            <a:r>
              <a:rPr lang="en-US" dirty="0"/>
              <a:t>NANASP-MOWA position is the 10% increase</a:t>
            </a:r>
          </a:p>
          <a:p>
            <a:r>
              <a:rPr lang="en-US" dirty="0"/>
              <a:t>Could be fast moving process</a:t>
            </a:r>
          </a:p>
        </p:txBody>
      </p:sp>
    </p:spTree>
    <p:extLst>
      <p:ext uri="{BB962C8B-B14F-4D97-AF65-F5344CB8AC3E}">
        <p14:creationId xmlns:p14="http://schemas.microsoft.com/office/powerpoint/2010/main" val="733697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1487F5E-B43C-4A75-9934-ADE438D00E05}"/>
              </a:ext>
            </a:extLst>
          </p:cNvPr>
          <p:cNvSpPr>
            <a:spLocks noGrp="1"/>
          </p:cNvSpPr>
          <p:nvPr>
            <p:ph type="title"/>
          </p:nvPr>
        </p:nvSpPr>
        <p:spPr>
          <a:xfrm>
            <a:off x="640079" y="2053641"/>
            <a:ext cx="3669161" cy="2760098"/>
          </a:xfrm>
        </p:spPr>
        <p:txBody>
          <a:bodyPr>
            <a:normAutofit/>
          </a:bodyPr>
          <a:lstStyle/>
          <a:p>
            <a:r>
              <a:rPr lang="en-US">
                <a:solidFill>
                  <a:srgbClr val="FFFFFF"/>
                </a:solidFill>
              </a:rPr>
              <a:t>What to Do?</a:t>
            </a:r>
          </a:p>
        </p:txBody>
      </p:sp>
      <p:sp>
        <p:nvSpPr>
          <p:cNvPr id="3" name="Content Placeholder 2">
            <a:extLst>
              <a:ext uri="{FF2B5EF4-FFF2-40B4-BE49-F238E27FC236}">
                <a16:creationId xmlns:a16="http://schemas.microsoft.com/office/drawing/2014/main" id="{2E3BADD8-3B3B-4D03-B2B2-5EFE54E6C00B}"/>
              </a:ext>
            </a:extLst>
          </p:cNvPr>
          <p:cNvSpPr>
            <a:spLocks noGrp="1"/>
          </p:cNvSpPr>
          <p:nvPr>
            <p:ph idx="1"/>
          </p:nvPr>
        </p:nvSpPr>
        <p:spPr>
          <a:xfrm>
            <a:off x="6090574" y="801866"/>
            <a:ext cx="5306084" cy="5230634"/>
          </a:xfrm>
        </p:spPr>
        <p:txBody>
          <a:bodyPr anchor="ctr">
            <a:normAutofit/>
          </a:bodyPr>
          <a:lstStyle/>
          <a:p>
            <a:r>
              <a:rPr lang="en-US" sz="2200">
                <a:solidFill>
                  <a:srgbClr val="000000"/>
                </a:solidFill>
              </a:rPr>
              <a:t>Focus on NE members on Appropriations beside DeLauro:</a:t>
            </a:r>
          </a:p>
          <a:p>
            <a:pPr lvl="1"/>
            <a:r>
              <a:rPr lang="en-US" sz="2200">
                <a:solidFill>
                  <a:srgbClr val="000000"/>
                </a:solidFill>
              </a:rPr>
              <a:t>On House side, Reps. Chellie Pingree of Maine, Katherine Clark of Mass.</a:t>
            </a:r>
          </a:p>
          <a:p>
            <a:pPr lvl="1"/>
            <a:r>
              <a:rPr lang="en-US" sz="2200">
                <a:solidFill>
                  <a:srgbClr val="000000"/>
                </a:solidFill>
              </a:rPr>
              <a:t>On Senate side, Senator Collins, and Democrats Senator Leahy (top Dem) along with Sens. Jack Reed and Christopher Murphy</a:t>
            </a:r>
          </a:p>
          <a:p>
            <a:r>
              <a:rPr lang="en-US" sz="2200" u="sng">
                <a:solidFill>
                  <a:srgbClr val="000000"/>
                </a:solidFill>
              </a:rPr>
              <a:t>Message to them: reject the Trump budget for OAA and support a 10% increase for nutrition programs. Make contact over Easter recess and beyond</a:t>
            </a:r>
          </a:p>
          <a:p>
            <a:r>
              <a:rPr lang="en-US" sz="2200">
                <a:solidFill>
                  <a:srgbClr val="000000"/>
                </a:solidFill>
              </a:rPr>
              <a:t>Ultimately, key is what House does—levels need to be set high so in compromise, we still come out ahead</a:t>
            </a:r>
          </a:p>
          <a:p>
            <a:endParaRPr lang="en-US" sz="2200">
              <a:solidFill>
                <a:srgbClr val="000000"/>
              </a:solidFill>
            </a:endParaRPr>
          </a:p>
        </p:txBody>
      </p:sp>
    </p:spTree>
    <p:extLst>
      <p:ext uri="{BB962C8B-B14F-4D97-AF65-F5344CB8AC3E}">
        <p14:creationId xmlns:p14="http://schemas.microsoft.com/office/powerpoint/2010/main" val="344439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A4B65-EA94-42F2-B30C-698E4F743537}"/>
              </a:ext>
            </a:extLst>
          </p:cNvPr>
          <p:cNvSpPr>
            <a:spLocks noGrp="1"/>
          </p:cNvSpPr>
          <p:nvPr>
            <p:ph type="title"/>
          </p:nvPr>
        </p:nvSpPr>
        <p:spPr/>
        <p:txBody>
          <a:bodyPr/>
          <a:lstStyle/>
          <a:p>
            <a:r>
              <a:rPr lang="en-US"/>
              <a:t>OAA Reauthorization</a:t>
            </a:r>
            <a:endParaRPr lang="en-US" dirty="0"/>
          </a:p>
        </p:txBody>
      </p:sp>
      <p:sp>
        <p:nvSpPr>
          <p:cNvPr id="3" name="Content Placeholder 2">
            <a:extLst>
              <a:ext uri="{FF2B5EF4-FFF2-40B4-BE49-F238E27FC236}">
                <a16:creationId xmlns:a16="http://schemas.microsoft.com/office/drawing/2014/main" id="{1B033F0B-BCD0-4AD5-B07B-F6858800A401}"/>
              </a:ext>
            </a:extLst>
          </p:cNvPr>
          <p:cNvSpPr>
            <a:spLocks noGrp="1"/>
          </p:cNvSpPr>
          <p:nvPr>
            <p:ph idx="1"/>
          </p:nvPr>
        </p:nvSpPr>
        <p:spPr/>
        <p:txBody>
          <a:bodyPr>
            <a:normAutofit fontScale="92500" lnSpcReduction="10000"/>
          </a:bodyPr>
          <a:lstStyle/>
          <a:p>
            <a:r>
              <a:rPr lang="en-US" dirty="0"/>
              <a:t>Scheduled for this year</a:t>
            </a:r>
          </a:p>
          <a:p>
            <a:r>
              <a:rPr lang="en-US" dirty="0"/>
              <a:t>Developments to date</a:t>
            </a:r>
          </a:p>
          <a:p>
            <a:r>
              <a:rPr lang="en-US" dirty="0"/>
              <a:t>Rep. Bobby Scott is now Chair of Education and Labor; Rep. Suzanne Bonamici is Chair of the Civil Rights and Human Services Subcommittee (with jurisdiction over OAA)</a:t>
            </a:r>
          </a:p>
          <a:p>
            <a:r>
              <a:rPr lang="en-US" dirty="0"/>
              <a:t>Senate pretty much same, except Sen. Enzi is now Chair of the HELP  Primary Health and Retirement Security Subcommittee (with jurisdiction over OAA)</a:t>
            </a:r>
          </a:p>
          <a:p>
            <a:r>
              <a:rPr lang="en-US" dirty="0"/>
              <a:t>No indication of Admin plans</a:t>
            </a:r>
          </a:p>
          <a:p>
            <a:r>
              <a:rPr lang="en-US" dirty="0"/>
              <a:t>Could take one of 3 approaches: status quo; principles; full-blown legislative proposal</a:t>
            </a:r>
          </a:p>
        </p:txBody>
      </p:sp>
    </p:spTree>
    <p:extLst>
      <p:ext uri="{BB962C8B-B14F-4D97-AF65-F5344CB8AC3E}">
        <p14:creationId xmlns:p14="http://schemas.microsoft.com/office/powerpoint/2010/main" val="153275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8FB34-97BB-4447-918E-CB0974ED6EAB}"/>
              </a:ext>
            </a:extLst>
          </p:cNvPr>
          <p:cNvSpPr>
            <a:spLocks noGrp="1"/>
          </p:cNvSpPr>
          <p:nvPr>
            <p:ph type="title"/>
          </p:nvPr>
        </p:nvSpPr>
        <p:spPr/>
        <p:txBody>
          <a:bodyPr/>
          <a:lstStyle/>
          <a:p>
            <a:r>
              <a:rPr lang="en-US" dirty="0"/>
              <a:t>OAA Reauthorization</a:t>
            </a:r>
          </a:p>
        </p:txBody>
      </p:sp>
      <p:sp>
        <p:nvSpPr>
          <p:cNvPr id="3" name="Content Placeholder 2">
            <a:extLst>
              <a:ext uri="{FF2B5EF4-FFF2-40B4-BE49-F238E27FC236}">
                <a16:creationId xmlns:a16="http://schemas.microsoft.com/office/drawing/2014/main" id="{EB16CFA1-E9DE-497D-AEFE-2C21B3CFF09D}"/>
              </a:ext>
            </a:extLst>
          </p:cNvPr>
          <p:cNvSpPr>
            <a:spLocks noGrp="1"/>
          </p:cNvSpPr>
          <p:nvPr>
            <p:ph idx="1"/>
          </p:nvPr>
        </p:nvSpPr>
        <p:spPr/>
        <p:txBody>
          <a:bodyPr>
            <a:normAutofit lnSpcReduction="10000"/>
          </a:bodyPr>
          <a:lstStyle/>
          <a:p>
            <a:r>
              <a:rPr lang="en-US" dirty="0"/>
              <a:t>House: Reps. Joe Courtney and </a:t>
            </a:r>
            <a:r>
              <a:rPr lang="en-US" dirty="0" err="1"/>
              <a:t>Jahana</a:t>
            </a:r>
            <a:r>
              <a:rPr lang="en-US" dirty="0"/>
              <a:t> Hayes* (CT) and Lori Trahan (MA)</a:t>
            </a:r>
          </a:p>
          <a:p>
            <a:r>
              <a:rPr lang="en-US" dirty="0"/>
              <a:t>Senate: Sens. Collins, Sanders, Murphy, Warren and Hassan (all on subcommittee!)</a:t>
            </a:r>
          </a:p>
          <a:p>
            <a:r>
              <a:rPr lang="en-US" dirty="0"/>
              <a:t>Includes new staff</a:t>
            </a:r>
          </a:p>
          <a:p>
            <a:r>
              <a:rPr lang="en-US" dirty="0"/>
              <a:t>To date, lot of interest demonstrated in the OAA reauthorization</a:t>
            </a:r>
          </a:p>
          <a:p>
            <a:r>
              <a:rPr lang="en-US" dirty="0"/>
              <a:t>NANASP and MOWA are members of LCAO, which has turned in recommendations to House/Senate, such as:</a:t>
            </a:r>
          </a:p>
          <a:p>
            <a:pPr lvl="1"/>
            <a:r>
              <a:rPr lang="en-US" dirty="0"/>
              <a:t>Evaluation of per meal reimbursement rates at state and regional levels</a:t>
            </a:r>
          </a:p>
          <a:p>
            <a:pPr lvl="1"/>
            <a:r>
              <a:rPr lang="en-US" dirty="0"/>
              <a:t>Simplifying and clarifying process for existing authority to transfer funds between Title III C1 and C2 </a:t>
            </a:r>
          </a:p>
          <a:p>
            <a:pPr lvl="1"/>
            <a:endParaRPr lang="en-US" dirty="0"/>
          </a:p>
        </p:txBody>
      </p:sp>
    </p:spTree>
    <p:extLst>
      <p:ext uri="{BB962C8B-B14F-4D97-AF65-F5344CB8AC3E}">
        <p14:creationId xmlns:p14="http://schemas.microsoft.com/office/powerpoint/2010/main" val="3023563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DA51B4DA-FE65-401F-9A6D-591335946FB9}"/>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Other Ideas Being Looked At</a:t>
            </a:r>
          </a:p>
        </p:txBody>
      </p:sp>
      <p:sp>
        <p:nvSpPr>
          <p:cNvPr id="3" name="Content Placeholder 2">
            <a:extLst>
              <a:ext uri="{FF2B5EF4-FFF2-40B4-BE49-F238E27FC236}">
                <a16:creationId xmlns:a16="http://schemas.microsoft.com/office/drawing/2014/main" id="{C7B341FB-A0B5-4A61-ADB8-222CB6090ABE}"/>
              </a:ext>
            </a:extLst>
          </p:cNvPr>
          <p:cNvSpPr>
            <a:spLocks noGrp="1"/>
          </p:cNvSpPr>
          <p:nvPr>
            <p:ph idx="1"/>
          </p:nvPr>
        </p:nvSpPr>
        <p:spPr>
          <a:xfrm>
            <a:off x="5120640" y="804672"/>
            <a:ext cx="6281928" cy="5248656"/>
          </a:xfrm>
        </p:spPr>
        <p:txBody>
          <a:bodyPr anchor="ctr">
            <a:normAutofit/>
          </a:bodyPr>
          <a:lstStyle/>
          <a:p>
            <a:r>
              <a:rPr lang="en-US" sz="2000"/>
              <a:t>Transfer</a:t>
            </a:r>
          </a:p>
          <a:p>
            <a:pPr lvl="1"/>
            <a:r>
              <a:rPr lang="en-US" sz="2000"/>
              <a:t>NANASP is interested in transfer out of C into B only being used for nutrition-related services</a:t>
            </a:r>
          </a:p>
          <a:p>
            <a:pPr lvl="1"/>
            <a:r>
              <a:rPr lang="en-US" sz="2000"/>
              <a:t>Admin on other hand has proposed unlimited transfer authority in all of III (B, C, D, E)</a:t>
            </a:r>
          </a:p>
          <a:p>
            <a:r>
              <a:rPr lang="en-US" sz="2000"/>
              <a:t>Greatest social need</a:t>
            </a:r>
          </a:p>
          <a:p>
            <a:r>
              <a:rPr lang="en-US" sz="2000" u="sng"/>
              <a:t>Main message at this time: We want the Older Americans Act reauthorized on a bipartisan basis for between 3 and 5 years with necessary modernizations to have its programs utilized by older adults 60 and over. We also want to protect nutrition dollars from being diverted for activities not related to nutrition</a:t>
            </a:r>
          </a:p>
        </p:txBody>
      </p:sp>
    </p:spTree>
    <p:extLst>
      <p:ext uri="{BB962C8B-B14F-4D97-AF65-F5344CB8AC3E}">
        <p14:creationId xmlns:p14="http://schemas.microsoft.com/office/powerpoint/2010/main" val="3620447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44F73-B332-4E85-A297-198B6EBEE49D}"/>
              </a:ext>
            </a:extLst>
          </p:cNvPr>
          <p:cNvSpPr>
            <a:spLocks noGrp="1"/>
          </p:cNvSpPr>
          <p:nvPr>
            <p:ph type="title"/>
          </p:nvPr>
        </p:nvSpPr>
        <p:spPr/>
        <p:txBody>
          <a:bodyPr/>
          <a:lstStyle/>
          <a:p>
            <a:r>
              <a:rPr lang="en-US" dirty="0"/>
              <a:t>OAA Timetable</a:t>
            </a:r>
          </a:p>
        </p:txBody>
      </p:sp>
      <p:sp>
        <p:nvSpPr>
          <p:cNvPr id="3" name="Content Placeholder 2">
            <a:extLst>
              <a:ext uri="{FF2B5EF4-FFF2-40B4-BE49-F238E27FC236}">
                <a16:creationId xmlns:a16="http://schemas.microsoft.com/office/drawing/2014/main" id="{D0B3FDE4-C251-4071-9F3F-28299EF2E9EF}"/>
              </a:ext>
            </a:extLst>
          </p:cNvPr>
          <p:cNvSpPr>
            <a:spLocks noGrp="1"/>
          </p:cNvSpPr>
          <p:nvPr>
            <p:ph idx="1"/>
          </p:nvPr>
        </p:nvSpPr>
        <p:spPr/>
        <p:txBody>
          <a:bodyPr/>
          <a:lstStyle/>
          <a:p>
            <a:r>
              <a:rPr lang="en-US" dirty="0"/>
              <a:t>Always with caveat that things can change</a:t>
            </a:r>
          </a:p>
          <a:p>
            <a:r>
              <a:rPr lang="en-US" dirty="0"/>
              <a:t>Member-level meeting on House side going on right now</a:t>
            </a:r>
          </a:p>
          <a:p>
            <a:r>
              <a:rPr lang="en-US" dirty="0"/>
              <a:t>What to look for:</a:t>
            </a:r>
          </a:p>
          <a:p>
            <a:pPr lvl="1"/>
            <a:r>
              <a:rPr lang="en-US" dirty="0"/>
              <a:t>Administration position: how do they weigh in?  Principles, full-blown legislative proposal or silent?</a:t>
            </a:r>
          </a:p>
          <a:p>
            <a:pPr lvl="1"/>
            <a:r>
              <a:rPr lang="en-US" dirty="0"/>
              <a:t>How bipartisan can it be start to finish?</a:t>
            </a:r>
          </a:p>
          <a:p>
            <a:pPr lvl="1"/>
            <a:r>
              <a:rPr lang="en-US" dirty="0"/>
              <a:t>Formula fight?</a:t>
            </a:r>
          </a:p>
          <a:p>
            <a:r>
              <a:rPr lang="en-US" dirty="0"/>
              <a:t>Look for hearings as early as May</a:t>
            </a:r>
          </a:p>
          <a:p>
            <a:endParaRPr lang="en-US" dirty="0"/>
          </a:p>
        </p:txBody>
      </p:sp>
    </p:spTree>
    <p:extLst>
      <p:ext uri="{BB962C8B-B14F-4D97-AF65-F5344CB8AC3E}">
        <p14:creationId xmlns:p14="http://schemas.microsoft.com/office/powerpoint/2010/main" val="1536365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BF830-3BC9-4A02-9B20-A0E026392BF1}"/>
              </a:ext>
            </a:extLst>
          </p:cNvPr>
          <p:cNvSpPr>
            <a:spLocks noGrp="1"/>
          </p:cNvSpPr>
          <p:nvPr>
            <p:ph type="title"/>
          </p:nvPr>
        </p:nvSpPr>
        <p:spPr>
          <a:xfrm>
            <a:off x="838200" y="365125"/>
            <a:ext cx="10515600" cy="1325563"/>
          </a:xfrm>
        </p:spPr>
        <p:txBody>
          <a:bodyPr/>
          <a:lstStyle/>
          <a:p>
            <a:r>
              <a:rPr lang="en-US" dirty="0"/>
              <a:t>Medicare Advantage</a:t>
            </a:r>
          </a:p>
        </p:txBody>
      </p:sp>
      <p:sp>
        <p:nvSpPr>
          <p:cNvPr id="3" name="Content Placeholder 2">
            <a:extLst>
              <a:ext uri="{FF2B5EF4-FFF2-40B4-BE49-F238E27FC236}">
                <a16:creationId xmlns:a16="http://schemas.microsoft.com/office/drawing/2014/main" id="{C9A93D08-E0C1-4719-A118-5C9A7CFD86B1}"/>
              </a:ext>
            </a:extLst>
          </p:cNvPr>
          <p:cNvSpPr>
            <a:spLocks noGrp="1"/>
          </p:cNvSpPr>
          <p:nvPr>
            <p:ph idx="1"/>
          </p:nvPr>
        </p:nvSpPr>
        <p:spPr/>
        <p:txBody>
          <a:bodyPr>
            <a:normAutofit/>
          </a:bodyPr>
          <a:lstStyle/>
          <a:p>
            <a:r>
              <a:rPr lang="en-US" dirty="0"/>
              <a:t>Enrollment in Medicare Advantage has nearly doubled over the past decade, from 18% of Medicare beneficiaries to 34%, and is expected to continue growth</a:t>
            </a:r>
          </a:p>
          <a:p>
            <a:r>
              <a:rPr lang="en-US" dirty="0"/>
              <a:t>Uptake is slower in rural areas—provider network can be an issue</a:t>
            </a:r>
          </a:p>
          <a:p>
            <a:endParaRPr lang="en-US" dirty="0"/>
          </a:p>
          <a:p>
            <a:endParaRPr lang="en-US" dirty="0"/>
          </a:p>
        </p:txBody>
      </p:sp>
    </p:spTree>
    <p:extLst>
      <p:ext uri="{BB962C8B-B14F-4D97-AF65-F5344CB8AC3E}">
        <p14:creationId xmlns:p14="http://schemas.microsoft.com/office/powerpoint/2010/main" val="3497395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kaiserfamilyfoundation.files.wordpress.com/2018/11/9259-Nov-Figure-3.png">
            <a:extLst>
              <a:ext uri="{FF2B5EF4-FFF2-40B4-BE49-F238E27FC236}">
                <a16:creationId xmlns:a16="http://schemas.microsoft.com/office/drawing/2014/main" id="{2F0BD7D5-983B-4A8B-BCD7-6AA1314E54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1649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62D93-7FE3-4842-9DC5-D8FF2C7AD3C6}"/>
              </a:ext>
            </a:extLst>
          </p:cNvPr>
          <p:cNvSpPr>
            <a:spLocks noGrp="1"/>
          </p:cNvSpPr>
          <p:nvPr>
            <p:ph type="title"/>
          </p:nvPr>
        </p:nvSpPr>
        <p:spPr/>
        <p:txBody>
          <a:bodyPr/>
          <a:lstStyle/>
          <a:p>
            <a:r>
              <a:rPr lang="en-US" dirty="0"/>
              <a:t>Medicare Advantage and Nutrition Opportunities</a:t>
            </a:r>
          </a:p>
        </p:txBody>
      </p:sp>
      <p:sp>
        <p:nvSpPr>
          <p:cNvPr id="3" name="Content Placeholder 2">
            <a:extLst>
              <a:ext uri="{FF2B5EF4-FFF2-40B4-BE49-F238E27FC236}">
                <a16:creationId xmlns:a16="http://schemas.microsoft.com/office/drawing/2014/main" id="{062EFB3B-3C97-4F1C-B569-491E52A0C74D}"/>
              </a:ext>
            </a:extLst>
          </p:cNvPr>
          <p:cNvSpPr>
            <a:spLocks noGrp="1"/>
          </p:cNvSpPr>
          <p:nvPr>
            <p:ph idx="1"/>
          </p:nvPr>
        </p:nvSpPr>
        <p:spPr/>
        <p:txBody>
          <a:bodyPr>
            <a:normAutofit fontScale="92500" lnSpcReduction="10000"/>
          </a:bodyPr>
          <a:lstStyle/>
          <a:p>
            <a:r>
              <a:rPr lang="en-US" dirty="0"/>
              <a:t>On Monday, CMS issued its final plan information for 2020 plans</a:t>
            </a:r>
          </a:p>
          <a:p>
            <a:r>
              <a:rPr lang="en-US" dirty="0"/>
              <a:t>Came after a lot of work and comments related to draft call letter</a:t>
            </a:r>
          </a:p>
          <a:p>
            <a:r>
              <a:rPr lang="en-US" dirty="0"/>
              <a:t>Says that plans may provide an expanded array of supplemental services, including home-delivered meals, food, and produce, to “chronically ill” beneficiaries </a:t>
            </a:r>
          </a:p>
          <a:p>
            <a:r>
              <a:rPr lang="en-US" dirty="0"/>
              <a:t>Specifically says that ACL-funded CBOs may receive MA contracts</a:t>
            </a:r>
          </a:p>
          <a:p>
            <a:r>
              <a:rPr lang="en-US" dirty="0"/>
              <a:t>Key is two-fold:</a:t>
            </a:r>
          </a:p>
          <a:p>
            <a:pPr lvl="1"/>
            <a:r>
              <a:rPr lang="en-US" dirty="0"/>
              <a:t>What is a home delivered meal and what it isn’t</a:t>
            </a:r>
          </a:p>
          <a:p>
            <a:pPr lvl="1"/>
            <a:r>
              <a:rPr lang="en-US" dirty="0"/>
              <a:t>How many MA plans take advantage?  Right now participation rate on supplemental benefits is low, less than 10 percent</a:t>
            </a:r>
          </a:p>
          <a:p>
            <a:r>
              <a:rPr lang="en-US" dirty="0"/>
              <a:t>More information as we have it…</a:t>
            </a:r>
          </a:p>
        </p:txBody>
      </p:sp>
    </p:spTree>
    <p:extLst>
      <p:ext uri="{BB962C8B-B14F-4D97-AF65-F5344CB8AC3E}">
        <p14:creationId xmlns:p14="http://schemas.microsoft.com/office/powerpoint/2010/main" val="112768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AF10F-5F0A-4A59-B994-80DD63C8AFD2}"/>
              </a:ext>
            </a:extLst>
          </p:cNvPr>
          <p:cNvSpPr>
            <a:spLocks noGrp="1"/>
          </p:cNvSpPr>
          <p:nvPr>
            <p:ph type="title"/>
          </p:nvPr>
        </p:nvSpPr>
        <p:spPr/>
        <p:txBody>
          <a:bodyPr/>
          <a:lstStyle/>
          <a:p>
            <a:r>
              <a:rPr lang="en-US" dirty="0"/>
              <a:t>Vaccine Coverage</a:t>
            </a:r>
          </a:p>
        </p:txBody>
      </p:sp>
      <p:sp>
        <p:nvSpPr>
          <p:cNvPr id="3" name="Content Placeholder 2">
            <a:extLst>
              <a:ext uri="{FF2B5EF4-FFF2-40B4-BE49-F238E27FC236}">
                <a16:creationId xmlns:a16="http://schemas.microsoft.com/office/drawing/2014/main" id="{C2F94919-7231-4E0C-A251-6E5D48517BB2}"/>
              </a:ext>
            </a:extLst>
          </p:cNvPr>
          <p:cNvSpPr>
            <a:spLocks noGrp="1"/>
          </p:cNvSpPr>
          <p:nvPr>
            <p:ph idx="1"/>
          </p:nvPr>
        </p:nvSpPr>
        <p:spPr/>
        <p:txBody>
          <a:bodyPr/>
          <a:lstStyle/>
          <a:p>
            <a:r>
              <a:rPr lang="en-US" dirty="0"/>
              <a:t>Over the years NANASP in particular working with other groups succeeded in 2014 in getting Medicare to provide coverage for a more modern pneumococcal vaccine</a:t>
            </a:r>
          </a:p>
          <a:p>
            <a:r>
              <a:rPr lang="en-US" dirty="0"/>
              <a:t>It came after some good old-fashioned advocacy with an advisory group to the Centers for Disease Control called ACIP whose recommendation to have it covered proved pivotal</a:t>
            </a:r>
          </a:p>
          <a:p>
            <a:r>
              <a:rPr lang="en-US" dirty="0"/>
              <a:t>Since it began to be covered under Medicare, claims for coverage for this vaccine rose from 14.8% of beneficiaries in 2015 to 31.8% in 2016</a:t>
            </a:r>
          </a:p>
        </p:txBody>
      </p:sp>
    </p:spTree>
    <p:extLst>
      <p:ext uri="{BB962C8B-B14F-4D97-AF65-F5344CB8AC3E}">
        <p14:creationId xmlns:p14="http://schemas.microsoft.com/office/powerpoint/2010/main" val="198031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E39D16FA-C30A-4FF2-83D5-1958DC1E8156}"/>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Introduction</a:t>
            </a:r>
          </a:p>
        </p:txBody>
      </p:sp>
      <p:graphicFrame>
        <p:nvGraphicFramePr>
          <p:cNvPr id="5" name="Content Placeholder 2">
            <a:extLst>
              <a:ext uri="{FF2B5EF4-FFF2-40B4-BE49-F238E27FC236}">
                <a16:creationId xmlns:a16="http://schemas.microsoft.com/office/drawing/2014/main" id="{0B621B37-43CD-4E38-9168-0FA8F85B8F3B}"/>
              </a:ext>
            </a:extLst>
          </p:cNvPr>
          <p:cNvGraphicFramePr>
            <a:graphicFrameLocks noGrp="1"/>
          </p:cNvGraphicFramePr>
          <p:nvPr>
            <p:ph idx="1"/>
            <p:extLst>
              <p:ext uri="{D42A27DB-BD31-4B8C-83A1-F6EECF244321}">
                <p14:modId xmlns:p14="http://schemas.microsoft.com/office/powerpoint/2010/main" val="221391396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2617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8975A942-211F-4FC3-89C6-431A47FDB953}"/>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Vaccine Coverage</a:t>
            </a:r>
          </a:p>
        </p:txBody>
      </p:sp>
      <p:sp>
        <p:nvSpPr>
          <p:cNvPr id="3" name="Content Placeholder 2">
            <a:extLst>
              <a:ext uri="{FF2B5EF4-FFF2-40B4-BE49-F238E27FC236}">
                <a16:creationId xmlns:a16="http://schemas.microsoft.com/office/drawing/2014/main" id="{3C74CFBE-CD95-4510-A213-FB43F2DC3432}"/>
              </a:ext>
            </a:extLst>
          </p:cNvPr>
          <p:cNvSpPr>
            <a:spLocks noGrp="1"/>
          </p:cNvSpPr>
          <p:nvPr>
            <p:ph idx="1"/>
          </p:nvPr>
        </p:nvSpPr>
        <p:spPr>
          <a:xfrm>
            <a:off x="5120640" y="804672"/>
            <a:ext cx="6281928" cy="5248656"/>
          </a:xfrm>
        </p:spPr>
        <p:txBody>
          <a:bodyPr anchor="ctr">
            <a:normAutofit/>
          </a:bodyPr>
          <a:lstStyle/>
          <a:p>
            <a:r>
              <a:rPr lang="en-US" sz="2000"/>
              <a:t>Rumors are out there that the ACIP group is now thinking of reversing their recommendation about coverage</a:t>
            </a:r>
          </a:p>
          <a:p>
            <a:r>
              <a:rPr lang="en-US" sz="2000"/>
              <a:t>That could lead to an end of Medicare coverage, at a time when:</a:t>
            </a:r>
          </a:p>
          <a:p>
            <a:pPr lvl="1"/>
            <a:r>
              <a:rPr lang="en-US" sz="2000"/>
              <a:t>Mortality due to influenza and pneumonia increased the most in 2017 in the wake of an especially deadly flu season</a:t>
            </a:r>
          </a:p>
          <a:p>
            <a:pPr lvl="1"/>
            <a:r>
              <a:rPr lang="en-US" sz="2000"/>
              <a:t>And every year in the US at least 1 million people get pneumonia and 18,000 or more older adults die from it</a:t>
            </a:r>
          </a:p>
          <a:p>
            <a:r>
              <a:rPr lang="en-US" sz="2000"/>
              <a:t>The next meeting of ACIP is set for late June in Atlanta</a:t>
            </a:r>
          </a:p>
          <a:p>
            <a:r>
              <a:rPr lang="en-US" sz="2000"/>
              <a:t> I expect as I have before to present live testimony</a:t>
            </a:r>
          </a:p>
        </p:txBody>
      </p:sp>
    </p:spTree>
    <p:extLst>
      <p:ext uri="{BB962C8B-B14F-4D97-AF65-F5344CB8AC3E}">
        <p14:creationId xmlns:p14="http://schemas.microsoft.com/office/powerpoint/2010/main" val="2568400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39396-4E75-4558-A9FA-4E15E282FAD8}"/>
              </a:ext>
            </a:extLst>
          </p:cNvPr>
          <p:cNvSpPr>
            <a:spLocks noGrp="1"/>
          </p:cNvSpPr>
          <p:nvPr>
            <p:ph type="title"/>
          </p:nvPr>
        </p:nvSpPr>
        <p:spPr/>
        <p:txBody>
          <a:bodyPr/>
          <a:lstStyle/>
          <a:p>
            <a:r>
              <a:rPr lang="en-US" dirty="0"/>
              <a:t>What You Can Do</a:t>
            </a:r>
          </a:p>
        </p:txBody>
      </p:sp>
      <p:sp>
        <p:nvSpPr>
          <p:cNvPr id="3" name="Content Placeholder 2">
            <a:extLst>
              <a:ext uri="{FF2B5EF4-FFF2-40B4-BE49-F238E27FC236}">
                <a16:creationId xmlns:a16="http://schemas.microsoft.com/office/drawing/2014/main" id="{E1ADCCA3-C9C7-426F-B242-B87F2E616379}"/>
              </a:ext>
            </a:extLst>
          </p:cNvPr>
          <p:cNvSpPr>
            <a:spLocks noGrp="1"/>
          </p:cNvSpPr>
          <p:nvPr>
            <p:ph idx="1"/>
          </p:nvPr>
        </p:nvSpPr>
        <p:spPr/>
        <p:txBody>
          <a:bodyPr/>
          <a:lstStyle/>
          <a:p>
            <a:r>
              <a:rPr lang="en-US" dirty="0"/>
              <a:t>Asking two things here today</a:t>
            </a:r>
          </a:p>
          <a:p>
            <a:r>
              <a:rPr lang="en-US" dirty="0"/>
              <a:t>If you support continued coverage—and have older adults who have received the better vaccine—send me that information to include in my testimony</a:t>
            </a:r>
          </a:p>
          <a:p>
            <a:r>
              <a:rPr lang="en-US" dirty="0"/>
              <a:t>Also, need social media and letters to the editor, etc. asking support for continued coverage</a:t>
            </a:r>
          </a:p>
        </p:txBody>
      </p:sp>
    </p:spTree>
    <p:extLst>
      <p:ext uri="{BB962C8B-B14F-4D97-AF65-F5344CB8AC3E}">
        <p14:creationId xmlns:p14="http://schemas.microsoft.com/office/powerpoint/2010/main" val="2905510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BF85B-7A48-4AC2-8917-FCCDF250482E}"/>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Closing</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1A39215-B5CA-4009-A322-C3479FB69824}"/>
              </a:ext>
            </a:extLst>
          </p:cNvPr>
          <p:cNvSpPr>
            <a:spLocks noGrp="1"/>
          </p:cNvSpPr>
          <p:nvPr>
            <p:ph idx="1"/>
          </p:nvPr>
        </p:nvSpPr>
        <p:spPr>
          <a:xfrm>
            <a:off x="4976031" y="963877"/>
            <a:ext cx="6377769" cy="4930246"/>
          </a:xfrm>
        </p:spPr>
        <p:txBody>
          <a:bodyPr anchor="ctr">
            <a:normAutofit/>
          </a:bodyPr>
          <a:lstStyle/>
          <a:p>
            <a:r>
              <a:rPr lang="en-US" sz="2400"/>
              <a:t>One of reasons I love to come here is how engaged and responsive you are as providers and advocates</a:t>
            </a:r>
          </a:p>
          <a:p>
            <a:r>
              <a:rPr lang="en-US" sz="2400"/>
              <a:t>It is the advocate part I want to focus on</a:t>
            </a:r>
          </a:p>
          <a:p>
            <a:r>
              <a:rPr lang="en-US" sz="2400"/>
              <a:t>The list of issues we have to focus on is like a diner’s menu</a:t>
            </a:r>
          </a:p>
          <a:p>
            <a:r>
              <a:rPr lang="en-US" sz="2400"/>
              <a:t>But you of course cannot order it all</a:t>
            </a:r>
          </a:p>
          <a:p>
            <a:r>
              <a:rPr lang="en-US" sz="2400"/>
              <a:t>Key is prioritize but always know there is a place for every one of you in advocacy</a:t>
            </a:r>
          </a:p>
          <a:p>
            <a:endParaRPr lang="en-US" sz="2400"/>
          </a:p>
        </p:txBody>
      </p:sp>
    </p:spTree>
    <p:extLst>
      <p:ext uri="{BB962C8B-B14F-4D97-AF65-F5344CB8AC3E}">
        <p14:creationId xmlns:p14="http://schemas.microsoft.com/office/powerpoint/2010/main" val="915678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00CE28-0EC0-49DA-B535-47D433F81A5F}"/>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Closing</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442F65A-E781-4A03-8C26-D11ADC1C33BF}"/>
              </a:ext>
            </a:extLst>
          </p:cNvPr>
          <p:cNvSpPr>
            <a:spLocks noGrp="1"/>
          </p:cNvSpPr>
          <p:nvPr>
            <p:ph idx="1"/>
          </p:nvPr>
        </p:nvSpPr>
        <p:spPr>
          <a:xfrm>
            <a:off x="4976031" y="963877"/>
            <a:ext cx="6377769" cy="4930246"/>
          </a:xfrm>
        </p:spPr>
        <p:txBody>
          <a:bodyPr anchor="ctr">
            <a:normAutofit/>
          </a:bodyPr>
          <a:lstStyle/>
          <a:p>
            <a:r>
              <a:rPr lang="en-US" sz="2400"/>
              <a:t>Our job as national associations is to keep you up to date when you need to weigh in and provide you the tools to do your work—such as our Take Action page on the NANASP website</a:t>
            </a:r>
          </a:p>
          <a:p>
            <a:r>
              <a:rPr lang="en-US" sz="2400"/>
              <a:t>Your job, which many of you do so well, is to keep in regular contact with your House and Senate members, especially those on key committees and subcommittees to keep these issues like funding and reauthorization as local issues</a:t>
            </a:r>
          </a:p>
          <a:p>
            <a:r>
              <a:rPr lang="en-US" sz="2400"/>
              <a:t>Thanks for what you do</a:t>
            </a:r>
          </a:p>
          <a:p>
            <a:r>
              <a:rPr lang="en-US" sz="2400"/>
              <a:t>And of course—let’s all keep on doing it!</a:t>
            </a:r>
          </a:p>
        </p:txBody>
      </p:sp>
    </p:spTree>
    <p:extLst>
      <p:ext uri="{BB962C8B-B14F-4D97-AF65-F5344CB8AC3E}">
        <p14:creationId xmlns:p14="http://schemas.microsoft.com/office/powerpoint/2010/main" val="2162779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4" name="Picture 3" descr="Image result for the queen mary">
            <a:extLst>
              <a:ext uri="{FF2B5EF4-FFF2-40B4-BE49-F238E27FC236}">
                <a16:creationId xmlns:a16="http://schemas.microsoft.com/office/drawing/2014/main" id="{BDFCF83F-9EF5-405B-BC80-656221A98F53}"/>
              </a:ext>
            </a:extLst>
          </p:cNvPr>
          <p:cNvPicPr/>
          <p:nvPr/>
        </p:nvPicPr>
        <p:blipFill rotWithShape="1">
          <a:blip r:embed="rId3">
            <a:extLst>
              <a:ext uri="{28A0092B-C50C-407E-A947-70E740481C1C}">
                <a14:useLocalDpi xmlns:a14="http://schemas.microsoft.com/office/drawing/2010/main" val="0"/>
              </a:ext>
            </a:extLst>
          </a:blip>
          <a:srcRect l="17533" r="16366"/>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
        <p:nvSpPr>
          <p:cNvPr id="2" name="Title 1">
            <a:extLst>
              <a:ext uri="{FF2B5EF4-FFF2-40B4-BE49-F238E27FC236}">
                <a16:creationId xmlns:a16="http://schemas.microsoft.com/office/drawing/2014/main" id="{DE8BFF41-2F0F-4F3B-95A2-C2C763260F7A}"/>
              </a:ext>
            </a:extLst>
          </p:cNvPr>
          <p:cNvSpPr>
            <a:spLocks noGrp="1"/>
          </p:cNvSpPr>
          <p:nvPr>
            <p:ph type="ctrTitle"/>
          </p:nvPr>
        </p:nvSpPr>
        <p:spPr>
          <a:xfrm>
            <a:off x="6799636" y="337360"/>
            <a:ext cx="5065927" cy="4215873"/>
          </a:xfrm>
        </p:spPr>
        <p:txBody>
          <a:bodyPr anchor="b">
            <a:normAutofit/>
          </a:bodyPr>
          <a:lstStyle/>
          <a:p>
            <a:pPr algn="l"/>
            <a:r>
              <a:rPr lang="en-US" sz="6700" b="1" dirty="0">
                <a:latin typeface="Elephant" panose="02020904090505020303" pitchFamily="18" charset="0"/>
              </a:rPr>
              <a:t>All Aboard! </a:t>
            </a:r>
            <a:br>
              <a:rPr lang="en-US" sz="4700" b="1" dirty="0">
                <a:latin typeface="Elephant" panose="02020904090505020303" pitchFamily="18" charset="0"/>
              </a:rPr>
            </a:br>
            <a:r>
              <a:rPr lang="en-US" sz="4700" dirty="0">
                <a:latin typeface="Segoe UI" panose="020B0502040204020203" pitchFamily="34" charset="0"/>
                <a:cs typeface="Segoe UI" panose="020B0502040204020203" pitchFamily="34" charset="0"/>
              </a:rPr>
              <a:t>for the 2019 NANASP Annual Conference </a:t>
            </a:r>
            <a:br>
              <a:rPr lang="en-US" sz="4700" dirty="0">
                <a:latin typeface="Segoe UI" panose="020B0502040204020203" pitchFamily="34" charset="0"/>
                <a:cs typeface="Segoe UI" panose="020B0502040204020203" pitchFamily="34" charset="0"/>
              </a:rPr>
            </a:br>
            <a:r>
              <a:rPr lang="en-US" sz="4700" b="1" dirty="0">
                <a:latin typeface="Segoe UI" panose="020B0502040204020203" pitchFamily="34" charset="0"/>
                <a:cs typeface="Segoe UI" panose="020B0502040204020203" pitchFamily="34" charset="0"/>
              </a:rPr>
              <a:t>May 15-17, 2019</a:t>
            </a:r>
          </a:p>
        </p:txBody>
      </p:sp>
      <p:sp>
        <p:nvSpPr>
          <p:cNvPr id="3" name="Subtitle 2">
            <a:extLst>
              <a:ext uri="{FF2B5EF4-FFF2-40B4-BE49-F238E27FC236}">
                <a16:creationId xmlns:a16="http://schemas.microsoft.com/office/drawing/2014/main" id="{6E1521DB-643B-4D1A-B0E0-DBA548A559E8}"/>
              </a:ext>
            </a:extLst>
          </p:cNvPr>
          <p:cNvSpPr>
            <a:spLocks noGrp="1"/>
          </p:cNvSpPr>
          <p:nvPr>
            <p:ph type="subTitle" idx="1"/>
          </p:nvPr>
        </p:nvSpPr>
        <p:spPr>
          <a:xfrm>
            <a:off x="4603030" y="4890582"/>
            <a:ext cx="7366533" cy="1967418"/>
          </a:xfrm>
        </p:spPr>
        <p:txBody>
          <a:bodyPr anchor="t">
            <a:normAutofit fontScale="55000" lnSpcReduction="20000"/>
          </a:bodyPr>
          <a:lstStyle/>
          <a:p>
            <a:pPr algn="r"/>
            <a:r>
              <a:rPr lang="en-US" sz="5900" b="1" dirty="0">
                <a:latin typeface="Centaur" panose="02030504050205020304" pitchFamily="18" charset="0"/>
              </a:rPr>
              <a:t>Get ready to embark on a conference experience like no other on the historic </a:t>
            </a:r>
            <a:br>
              <a:rPr lang="en-US" sz="5900" b="1" dirty="0">
                <a:latin typeface="Centaur" panose="02030504050205020304" pitchFamily="18" charset="0"/>
              </a:rPr>
            </a:br>
            <a:r>
              <a:rPr lang="en-US" sz="5900" b="1" dirty="0">
                <a:latin typeface="Centaur" panose="02030504050205020304" pitchFamily="18" charset="0"/>
              </a:rPr>
              <a:t>Queen Mary in Long Beach, CA </a:t>
            </a:r>
            <a:br>
              <a:rPr lang="en-US" sz="5900" b="1" dirty="0">
                <a:latin typeface="Centaur" panose="02030504050205020304" pitchFamily="18" charset="0"/>
              </a:rPr>
            </a:br>
            <a:endParaRPr lang="en-US" sz="5900" b="1" dirty="0">
              <a:latin typeface="Centaur" panose="02030504050205020304" pitchFamily="18" charset="0"/>
            </a:endParaRPr>
          </a:p>
          <a:p>
            <a:pPr algn="r"/>
            <a:r>
              <a:rPr lang="en-US" sz="4200" dirty="0">
                <a:latin typeface="Centaur" panose="02030504050205020304" pitchFamily="18" charset="0"/>
              </a:rPr>
              <a:t>Visit www.nanasp.org for more information and to register!</a:t>
            </a:r>
            <a:endParaRPr lang="en-US" sz="2900" dirty="0"/>
          </a:p>
          <a:p>
            <a:pPr algn="l"/>
            <a:endParaRPr lang="en-US" sz="2000" dirty="0"/>
          </a:p>
        </p:txBody>
      </p:sp>
      <p:pic>
        <p:nvPicPr>
          <p:cNvPr id="15" name="Picture 14">
            <a:extLst>
              <a:ext uri="{FF2B5EF4-FFF2-40B4-BE49-F238E27FC236}">
                <a16:creationId xmlns:a16="http://schemas.microsoft.com/office/drawing/2014/main" id="{79496E43-ED5A-4537-97B9-6076BA7756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2436" y="5303547"/>
            <a:ext cx="4158179" cy="1017062"/>
          </a:xfrm>
          <a:prstGeom prst="rect">
            <a:avLst/>
          </a:prstGeom>
        </p:spPr>
      </p:pic>
    </p:spTree>
    <p:custDataLst>
      <p:tags r:id="rId1"/>
    </p:custDataLst>
    <p:extLst>
      <p:ext uri="{BB962C8B-B14F-4D97-AF65-F5344CB8AC3E}">
        <p14:creationId xmlns:p14="http://schemas.microsoft.com/office/powerpoint/2010/main" val="2374383057"/>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456EB-A443-489E-AD16-27262DAA9665}"/>
              </a:ext>
            </a:extLst>
          </p:cNvPr>
          <p:cNvSpPr>
            <a:spLocks noGrp="1"/>
          </p:cNvSpPr>
          <p:nvPr>
            <p:ph type="title"/>
          </p:nvPr>
        </p:nvSpPr>
        <p:spPr/>
        <p:txBody>
          <a:bodyPr/>
          <a:lstStyle/>
          <a:p>
            <a:r>
              <a:rPr lang="en-US" dirty="0"/>
              <a:t>Resources</a:t>
            </a:r>
          </a:p>
        </p:txBody>
      </p:sp>
      <p:sp>
        <p:nvSpPr>
          <p:cNvPr id="4" name="Content Placeholder 3">
            <a:extLst>
              <a:ext uri="{FF2B5EF4-FFF2-40B4-BE49-F238E27FC236}">
                <a16:creationId xmlns:a16="http://schemas.microsoft.com/office/drawing/2014/main" id="{19AECA7A-7B8E-4ADD-BC6A-92B61D7DF66E}"/>
              </a:ext>
            </a:extLst>
          </p:cNvPr>
          <p:cNvSpPr>
            <a:spLocks noGrp="1"/>
          </p:cNvSpPr>
          <p:nvPr>
            <p:ph idx="1"/>
          </p:nvPr>
        </p:nvSpPr>
        <p:spPr/>
        <p:txBody>
          <a:bodyPr>
            <a:normAutofit/>
          </a:bodyPr>
          <a:lstStyle/>
          <a:p>
            <a:r>
              <a:rPr lang="en-US" dirty="0"/>
              <a:t>NANASP Advocacy: nanasp.org/take-action</a:t>
            </a:r>
          </a:p>
          <a:p>
            <a:r>
              <a:rPr lang="en-US" dirty="0"/>
              <a:t>NANASP Conference: nanasp.org/NANASP2019Conference </a:t>
            </a:r>
          </a:p>
          <a:p>
            <a:r>
              <a:rPr lang="en-US" dirty="0"/>
              <a:t>NANASP Protect Seniors vaccines page: nanasp.org/protect-seniors</a:t>
            </a:r>
          </a:p>
          <a:p>
            <a:r>
              <a:rPr lang="en-US" dirty="0"/>
              <a:t>Nourishing Partnerships site: futureofcongregate.com</a:t>
            </a:r>
          </a:p>
          <a:p>
            <a:r>
              <a:rPr lang="en-US" dirty="0"/>
              <a:t>Administration for Community Living: acl.gov </a:t>
            </a:r>
          </a:p>
          <a:p>
            <a:r>
              <a:rPr lang="en-US" dirty="0"/>
              <a:t>Capitol Switchboard: 202-224-3121</a:t>
            </a:r>
          </a:p>
          <a:p>
            <a:r>
              <a:rPr lang="en-US" dirty="0">
                <a:hlinkClick r:id="rId2"/>
              </a:rPr>
              <a:t>rblancato@matzblancato.com</a:t>
            </a:r>
            <a:r>
              <a:rPr lang="en-US" dirty="0"/>
              <a:t> </a:t>
            </a:r>
          </a:p>
          <a:p>
            <a:endParaRPr lang="en-US" dirty="0"/>
          </a:p>
        </p:txBody>
      </p:sp>
    </p:spTree>
    <p:extLst>
      <p:ext uri="{BB962C8B-B14F-4D97-AF65-F5344CB8AC3E}">
        <p14:creationId xmlns:p14="http://schemas.microsoft.com/office/powerpoint/2010/main" val="3879005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4DF44-E385-4AE3-BF5F-C9EED2343879}"/>
              </a:ext>
            </a:extLst>
          </p:cNvPr>
          <p:cNvSpPr>
            <a:spLocks noGrp="1"/>
          </p:cNvSpPr>
          <p:nvPr>
            <p:ph type="title"/>
          </p:nvPr>
        </p:nvSpPr>
        <p:spPr/>
        <p:txBody>
          <a:bodyPr/>
          <a:lstStyle/>
          <a:p>
            <a:r>
              <a:rPr lang="en-US" dirty="0"/>
              <a:t>Nourishing Partnerships</a:t>
            </a:r>
          </a:p>
        </p:txBody>
      </p:sp>
      <p:sp>
        <p:nvSpPr>
          <p:cNvPr id="3" name="Content Placeholder 2">
            <a:extLst>
              <a:ext uri="{FF2B5EF4-FFF2-40B4-BE49-F238E27FC236}">
                <a16:creationId xmlns:a16="http://schemas.microsoft.com/office/drawing/2014/main" id="{70B58F15-7FAC-4124-BA21-90B727A7C32E}"/>
              </a:ext>
            </a:extLst>
          </p:cNvPr>
          <p:cNvSpPr>
            <a:spLocks noGrp="1"/>
          </p:cNvSpPr>
          <p:nvPr>
            <p:ph idx="1"/>
          </p:nvPr>
        </p:nvSpPr>
        <p:spPr/>
        <p:txBody>
          <a:bodyPr>
            <a:normAutofit fontScale="85000" lnSpcReduction="10000"/>
          </a:bodyPr>
          <a:lstStyle/>
          <a:p>
            <a:r>
              <a:rPr lang="en-US" dirty="0"/>
              <a:t>Nourishing Partnerships convening held in DC on March 28</a:t>
            </a:r>
          </a:p>
          <a:p>
            <a:r>
              <a:rPr lang="en-US" dirty="0"/>
              <a:t>About creating a sustainable future for community nutrition and aging programs</a:t>
            </a:r>
          </a:p>
          <a:p>
            <a:r>
              <a:rPr lang="en-US" dirty="0"/>
              <a:t>Collaboration between NANASP and the NRCNA (MOWA)</a:t>
            </a:r>
          </a:p>
          <a:p>
            <a:r>
              <a:rPr lang="en-US" dirty="0"/>
              <a:t>48 total attendees from 15 states, including Shirley Chao from MA</a:t>
            </a:r>
          </a:p>
          <a:p>
            <a:r>
              <a:rPr lang="en-US" dirty="0"/>
              <a:t>NANASP role distinct in many ways</a:t>
            </a:r>
          </a:p>
          <a:p>
            <a:r>
              <a:rPr lang="en-US" dirty="0"/>
              <a:t>Meredith Whitmire as project manager</a:t>
            </a:r>
          </a:p>
          <a:p>
            <a:r>
              <a:rPr lang="en-US" dirty="0"/>
              <a:t>Six NANASP board members attended</a:t>
            </a:r>
          </a:p>
          <a:p>
            <a:r>
              <a:rPr lang="en-US" dirty="0"/>
              <a:t>Lance Robertson opened, offering a robust endorsement of the congregate nutrition programs, their value, and their future</a:t>
            </a:r>
          </a:p>
          <a:p>
            <a:r>
              <a:rPr lang="en-US" dirty="0"/>
              <a:t>Bob Blancato and Ellie Hollander closed, but the action and substance was in between</a:t>
            </a:r>
          </a:p>
        </p:txBody>
      </p:sp>
    </p:spTree>
    <p:extLst>
      <p:ext uri="{BB962C8B-B14F-4D97-AF65-F5344CB8AC3E}">
        <p14:creationId xmlns:p14="http://schemas.microsoft.com/office/powerpoint/2010/main" val="3117181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C4E0D-3EB0-4A71-A843-52E76C3E5E91}"/>
              </a:ext>
            </a:extLst>
          </p:cNvPr>
          <p:cNvSpPr>
            <a:spLocks noGrp="1"/>
          </p:cNvSpPr>
          <p:nvPr>
            <p:ph type="title"/>
          </p:nvPr>
        </p:nvSpPr>
        <p:spPr/>
        <p:txBody>
          <a:bodyPr/>
          <a:lstStyle/>
          <a:p>
            <a:r>
              <a:rPr lang="en-US" dirty="0"/>
              <a:t>Convening Breakouts </a:t>
            </a:r>
          </a:p>
        </p:txBody>
      </p:sp>
      <p:sp>
        <p:nvSpPr>
          <p:cNvPr id="3" name="Content Placeholder 2">
            <a:extLst>
              <a:ext uri="{FF2B5EF4-FFF2-40B4-BE49-F238E27FC236}">
                <a16:creationId xmlns:a16="http://schemas.microsoft.com/office/drawing/2014/main" id="{600ADFFD-B6E5-4484-97B5-284119B3CB18}"/>
              </a:ext>
            </a:extLst>
          </p:cNvPr>
          <p:cNvSpPr>
            <a:spLocks noGrp="1"/>
          </p:cNvSpPr>
          <p:nvPr>
            <p:ph idx="1"/>
          </p:nvPr>
        </p:nvSpPr>
        <p:spPr/>
        <p:txBody>
          <a:bodyPr>
            <a:normAutofit/>
          </a:bodyPr>
          <a:lstStyle/>
          <a:p>
            <a:r>
              <a:rPr lang="en-US" dirty="0"/>
              <a:t>Four breakouts on these topics:</a:t>
            </a:r>
          </a:p>
          <a:p>
            <a:pPr lvl="0"/>
            <a:r>
              <a:rPr lang="en-US" dirty="0"/>
              <a:t>Root Cause Analysis: having participants in small groups break down the “whys” behind two problem statements:</a:t>
            </a:r>
          </a:p>
          <a:p>
            <a:pPr lvl="1"/>
            <a:r>
              <a:rPr lang="en-US" dirty="0"/>
              <a:t>Congregate meal programs are increasingly not perceived as relevant to support successful aging in place. </a:t>
            </a:r>
          </a:p>
          <a:p>
            <a:pPr lvl="1"/>
            <a:r>
              <a:rPr lang="en-US" dirty="0"/>
              <a:t>Participation in congregate meal programs is declining across the country.</a:t>
            </a:r>
          </a:p>
          <a:p>
            <a:pPr lvl="0"/>
            <a:r>
              <a:rPr lang="en-US" dirty="0"/>
              <a:t>Asset Mapping: inviting participants in small groups to create individual mind maps of the elements of their programs (funding, partners, competitors, barriers, and opportunities) and share composite maps with the full group</a:t>
            </a:r>
          </a:p>
        </p:txBody>
      </p:sp>
    </p:spTree>
    <p:extLst>
      <p:ext uri="{BB962C8B-B14F-4D97-AF65-F5344CB8AC3E}">
        <p14:creationId xmlns:p14="http://schemas.microsoft.com/office/powerpoint/2010/main" val="3311107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DEE31-4742-46B7-9B61-719AC550A606}"/>
              </a:ext>
            </a:extLst>
          </p:cNvPr>
          <p:cNvSpPr>
            <a:spLocks noGrp="1"/>
          </p:cNvSpPr>
          <p:nvPr>
            <p:ph type="title"/>
          </p:nvPr>
        </p:nvSpPr>
        <p:spPr>
          <a:xfrm>
            <a:off x="838200" y="365125"/>
            <a:ext cx="10515600" cy="1325563"/>
          </a:xfrm>
        </p:spPr>
        <p:txBody>
          <a:bodyPr/>
          <a:lstStyle/>
          <a:p>
            <a:r>
              <a:rPr lang="en-US"/>
              <a:t>Convening Breakouts</a:t>
            </a:r>
            <a:endParaRPr lang="en-US" dirty="0"/>
          </a:p>
        </p:txBody>
      </p:sp>
      <p:sp>
        <p:nvSpPr>
          <p:cNvPr id="3" name="Content Placeholder 2">
            <a:extLst>
              <a:ext uri="{FF2B5EF4-FFF2-40B4-BE49-F238E27FC236}">
                <a16:creationId xmlns:a16="http://schemas.microsoft.com/office/drawing/2014/main" id="{4D94FA71-EC0B-40CB-A390-BEBA8BFE4C9C}"/>
              </a:ext>
            </a:extLst>
          </p:cNvPr>
          <p:cNvSpPr>
            <a:spLocks noGrp="1"/>
          </p:cNvSpPr>
          <p:nvPr>
            <p:ph idx="1"/>
          </p:nvPr>
        </p:nvSpPr>
        <p:spPr/>
        <p:txBody>
          <a:bodyPr/>
          <a:lstStyle/>
          <a:p>
            <a:pPr lvl="0"/>
            <a:r>
              <a:rPr lang="en-US" dirty="0"/>
              <a:t>Solutions and Opportunities: held as a small group brainstorming session with the goal of prioritizing feasible ideas and visions for the future of congregate programs, using work from breakouts 1 and 2, by sharing ideas and dot voting</a:t>
            </a:r>
          </a:p>
          <a:p>
            <a:pPr lvl="0"/>
            <a:r>
              <a:rPr lang="en-US" dirty="0"/>
              <a:t>Call to Action: a small-group discussion format to discuss concrete action steps</a:t>
            </a:r>
          </a:p>
          <a:p>
            <a:endParaRPr lang="en-US" dirty="0"/>
          </a:p>
        </p:txBody>
      </p:sp>
    </p:spTree>
    <p:extLst>
      <p:ext uri="{BB962C8B-B14F-4D97-AF65-F5344CB8AC3E}">
        <p14:creationId xmlns:p14="http://schemas.microsoft.com/office/powerpoint/2010/main" val="159897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526316E-CE9B-42B4-8635-82692289BDC0}"/>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Convening Follow-Ups</a:t>
            </a:r>
          </a:p>
        </p:txBody>
      </p:sp>
      <p:graphicFrame>
        <p:nvGraphicFramePr>
          <p:cNvPr id="5" name="Content Placeholder 2">
            <a:extLst>
              <a:ext uri="{FF2B5EF4-FFF2-40B4-BE49-F238E27FC236}">
                <a16:creationId xmlns:a16="http://schemas.microsoft.com/office/drawing/2014/main" id="{40C58DDE-8503-4F2C-A00F-88B603E9427D}"/>
              </a:ext>
            </a:extLst>
          </p:cNvPr>
          <p:cNvGraphicFramePr>
            <a:graphicFrameLocks noGrp="1"/>
          </p:cNvGraphicFramePr>
          <p:nvPr>
            <p:ph idx="1"/>
            <p:extLst>
              <p:ext uri="{D42A27DB-BD31-4B8C-83A1-F6EECF244321}">
                <p14:modId xmlns:p14="http://schemas.microsoft.com/office/powerpoint/2010/main" val="592256228"/>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7768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01B6F-C24E-4F36-AE8E-8F038503243F}"/>
              </a:ext>
            </a:extLst>
          </p:cNvPr>
          <p:cNvSpPr>
            <a:spLocks noGrp="1"/>
          </p:cNvSpPr>
          <p:nvPr>
            <p:ph type="title"/>
          </p:nvPr>
        </p:nvSpPr>
        <p:spPr>
          <a:xfrm>
            <a:off x="838200" y="365125"/>
            <a:ext cx="10515600" cy="1325563"/>
          </a:xfrm>
        </p:spPr>
        <p:txBody>
          <a:bodyPr/>
          <a:lstStyle/>
          <a:p>
            <a:r>
              <a:rPr lang="en-US"/>
              <a:t>Funding for FY 2020</a:t>
            </a:r>
            <a:endParaRPr lang="en-US" dirty="0"/>
          </a:p>
        </p:txBody>
      </p:sp>
      <p:sp>
        <p:nvSpPr>
          <p:cNvPr id="3" name="Content Placeholder 2">
            <a:extLst>
              <a:ext uri="{FF2B5EF4-FFF2-40B4-BE49-F238E27FC236}">
                <a16:creationId xmlns:a16="http://schemas.microsoft.com/office/drawing/2014/main" id="{F0AD99F3-E3D4-43CC-81F7-B9E87CC5F324}"/>
              </a:ext>
            </a:extLst>
          </p:cNvPr>
          <p:cNvSpPr>
            <a:spLocks noGrp="1"/>
          </p:cNvSpPr>
          <p:nvPr>
            <p:ph idx="1"/>
          </p:nvPr>
        </p:nvSpPr>
        <p:spPr/>
        <p:txBody>
          <a:bodyPr>
            <a:normAutofit lnSpcReduction="10000"/>
          </a:bodyPr>
          <a:lstStyle/>
          <a:p>
            <a:r>
              <a:rPr lang="en-US" dirty="0"/>
              <a:t>Schedule a little off this year</a:t>
            </a:r>
          </a:p>
          <a:p>
            <a:r>
              <a:rPr lang="en-US" dirty="0"/>
              <a:t>Budget late due to longest ever government shutdown</a:t>
            </a:r>
          </a:p>
          <a:p>
            <a:r>
              <a:rPr lang="en-US" dirty="0"/>
              <a:t>Trump budget felt like Groundhog Day </a:t>
            </a:r>
          </a:p>
          <a:p>
            <a:pPr lvl="1"/>
            <a:r>
              <a:rPr lang="en-US" dirty="0"/>
              <a:t>Some of the same programs he sought to eliminate before, seeking to do again: SCSEP, CDBG, CSBG, SSBG, LIHEAP</a:t>
            </a:r>
          </a:p>
          <a:p>
            <a:r>
              <a:rPr lang="en-US" dirty="0"/>
              <a:t>OAA, despite Congress giving it a vote of confidence and increasing its funding by over $130 million over the past 2 years, would see its spending slashed by over $35 million</a:t>
            </a:r>
          </a:p>
          <a:p>
            <a:r>
              <a:rPr lang="en-US" dirty="0"/>
              <a:t>Small consolation: IIIB and IIIC were flat funded, no cuts: but you tell me, based on realities of operating, how big a cut is that?</a:t>
            </a:r>
          </a:p>
        </p:txBody>
      </p:sp>
    </p:spTree>
    <p:extLst>
      <p:ext uri="{BB962C8B-B14F-4D97-AF65-F5344CB8AC3E}">
        <p14:creationId xmlns:p14="http://schemas.microsoft.com/office/powerpoint/2010/main" val="2465659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358F18A-63AD-4097-80EE-F6866547A087}"/>
              </a:ext>
            </a:extLst>
          </p:cNvPr>
          <p:cNvGraphicFramePr>
            <a:graphicFrameLocks noGrp="1"/>
          </p:cNvGraphicFramePr>
          <p:nvPr>
            <p:extLst>
              <p:ext uri="{D42A27DB-BD31-4B8C-83A1-F6EECF244321}">
                <p14:modId xmlns:p14="http://schemas.microsoft.com/office/powerpoint/2010/main" val="1541100963"/>
              </p:ext>
            </p:extLst>
          </p:nvPr>
        </p:nvGraphicFramePr>
        <p:xfrm>
          <a:off x="598110" y="1221510"/>
          <a:ext cx="11152384" cy="4998720"/>
        </p:xfrm>
        <a:graphic>
          <a:graphicData uri="http://schemas.openxmlformats.org/drawingml/2006/table">
            <a:tbl>
              <a:tblPr firstRow="1" bandRow="1">
                <a:tableStyleId>{5C22544A-7EE6-4342-B048-85BDC9FD1C3A}</a:tableStyleId>
              </a:tblPr>
              <a:tblGrid>
                <a:gridCol w="5024192">
                  <a:extLst>
                    <a:ext uri="{9D8B030D-6E8A-4147-A177-3AD203B41FA5}">
                      <a16:colId xmlns:a16="http://schemas.microsoft.com/office/drawing/2014/main" val="1864851097"/>
                    </a:ext>
                  </a:extLst>
                </a:gridCol>
                <a:gridCol w="2062372">
                  <a:extLst>
                    <a:ext uri="{9D8B030D-6E8A-4147-A177-3AD203B41FA5}">
                      <a16:colId xmlns:a16="http://schemas.microsoft.com/office/drawing/2014/main" val="3959509998"/>
                    </a:ext>
                  </a:extLst>
                </a:gridCol>
                <a:gridCol w="2032910">
                  <a:extLst>
                    <a:ext uri="{9D8B030D-6E8A-4147-A177-3AD203B41FA5}">
                      <a16:colId xmlns:a16="http://schemas.microsoft.com/office/drawing/2014/main" val="2450886021"/>
                    </a:ext>
                  </a:extLst>
                </a:gridCol>
                <a:gridCol w="2032910">
                  <a:extLst>
                    <a:ext uri="{9D8B030D-6E8A-4147-A177-3AD203B41FA5}">
                      <a16:colId xmlns:a16="http://schemas.microsoft.com/office/drawing/2014/main" val="93177877"/>
                    </a:ext>
                  </a:extLst>
                </a:gridCol>
              </a:tblGrid>
              <a:tr h="370840">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Program</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FY18 Final</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FY19 Final</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FY20 Trump Proposed</a:t>
                      </a:r>
                    </a:p>
                  </a:txBody>
                  <a:tcPr marL="38578" marR="38578" marT="0" marB="0"/>
                </a:tc>
                <a:extLst>
                  <a:ext uri="{0D108BD9-81ED-4DB2-BD59-A6C34878D82A}">
                    <a16:rowId xmlns:a16="http://schemas.microsoft.com/office/drawing/2014/main" val="2391469705"/>
                  </a:ext>
                </a:extLst>
              </a:tr>
              <a:tr h="370840">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OAA Title IIIC Nutrition Totals</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$896.7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$906.7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$906.7 million</a:t>
                      </a:r>
                    </a:p>
                  </a:txBody>
                  <a:tcPr marL="38578" marR="38578" marT="0" marB="0"/>
                </a:tc>
                <a:extLst>
                  <a:ext uri="{0D108BD9-81ED-4DB2-BD59-A6C34878D82A}">
                    <a16:rowId xmlns:a16="http://schemas.microsoft.com/office/drawing/2014/main" val="1986116277"/>
                  </a:ext>
                </a:extLst>
              </a:tr>
              <a:tr h="370840">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OAA Title IIIB HCBS</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$385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$385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$385 million</a:t>
                      </a:r>
                    </a:p>
                  </a:txBody>
                  <a:tcPr marL="38578" marR="38578" marT="0" marB="0"/>
                </a:tc>
                <a:extLst>
                  <a:ext uri="{0D108BD9-81ED-4DB2-BD59-A6C34878D82A}">
                    <a16:rowId xmlns:a16="http://schemas.microsoft.com/office/drawing/2014/main" val="1190794733"/>
                  </a:ext>
                </a:extLst>
              </a:tr>
              <a:tr h="370840">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OAA Title V SCSEP</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$400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$400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0</a:t>
                      </a:r>
                    </a:p>
                  </a:txBody>
                  <a:tcPr marL="38578" marR="38578" marT="0" marB="0"/>
                </a:tc>
                <a:extLst>
                  <a:ext uri="{0D108BD9-81ED-4DB2-BD59-A6C34878D82A}">
                    <a16:rowId xmlns:a16="http://schemas.microsoft.com/office/drawing/2014/main" val="997411595"/>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OAA VI Native Americans Nutrition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$33.2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$34.2 million</a:t>
                      </a:r>
                    </a:p>
                  </a:txBody>
                  <a:tcPr marL="38578" marR="38578"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rebuchet MS" panose="020B0603020202020204" pitchFamily="34" charset="0"/>
                          <a:ea typeface="Times New Roman" panose="02020603050405020304" pitchFamily="18" charset="0"/>
                        </a:rPr>
                        <a:t>$34.2 million</a:t>
                      </a:r>
                    </a:p>
                  </a:txBody>
                  <a:tcPr marL="38578" marR="38578" marT="0" marB="0"/>
                </a:tc>
                <a:extLst>
                  <a:ext uri="{0D108BD9-81ED-4DB2-BD59-A6C34878D82A}">
                    <a16:rowId xmlns:a16="http://schemas.microsoft.com/office/drawing/2014/main" val="1321332935"/>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Family Caregiver Support Program</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$180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$180.6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$150 million</a:t>
                      </a:r>
                    </a:p>
                  </a:txBody>
                  <a:tcPr marL="38578" marR="38578" marT="0" marB="0"/>
                </a:tc>
                <a:extLst>
                  <a:ext uri="{0D108BD9-81ED-4DB2-BD59-A6C34878D82A}">
                    <a16:rowId xmlns:a16="http://schemas.microsoft.com/office/drawing/2014/main" val="1151322534"/>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Senior Corps</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$202.1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$208.1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0</a:t>
                      </a:r>
                    </a:p>
                  </a:txBody>
                  <a:tcPr marL="38578" marR="38578" marT="0" marB="0"/>
                </a:tc>
                <a:extLst>
                  <a:ext uri="{0D108BD9-81ED-4DB2-BD59-A6C34878D82A}">
                    <a16:rowId xmlns:a16="http://schemas.microsoft.com/office/drawing/2014/main" val="1175310614"/>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Comm. Services Block Grant (CSBG)</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$715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$725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0</a:t>
                      </a:r>
                    </a:p>
                  </a:txBody>
                  <a:tcPr marL="38578" marR="38578" marT="0" marB="0"/>
                </a:tc>
                <a:extLst>
                  <a:ext uri="{0D108BD9-81ED-4DB2-BD59-A6C34878D82A}">
                    <a16:rowId xmlns:a16="http://schemas.microsoft.com/office/drawing/2014/main" val="16564676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latin typeface="Trebuchet MS" panose="020B0603020202020204" pitchFamily="34" charset="0"/>
                          <a:ea typeface="Times New Roman" panose="02020603050405020304" pitchFamily="18" charset="0"/>
                        </a:rPr>
                        <a:t>Comm. Develop. Block Grant (CDBG)</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$3.3 billion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$3.3 billion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0</a:t>
                      </a:r>
                    </a:p>
                  </a:txBody>
                  <a:tcPr marL="38578" marR="38578" marT="0" marB="0"/>
                </a:tc>
                <a:extLst>
                  <a:ext uri="{0D108BD9-81ED-4DB2-BD59-A6C34878D82A}">
                    <a16:rowId xmlns:a16="http://schemas.microsoft.com/office/drawing/2014/main" val="1383947472"/>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Social Services Block Grant</a:t>
                      </a:r>
                    </a:p>
                  </a:txBody>
                  <a:tcPr marL="38578" marR="38578" marT="0" marB="0"/>
                </a:tc>
                <a:tc>
                  <a:txBody>
                    <a:bodyPr/>
                    <a:lstStyle/>
                    <a:p>
                      <a:pPr marL="0" marR="0">
                        <a:spcBef>
                          <a:spcPts val="0"/>
                        </a:spcBef>
                        <a:spcAft>
                          <a:spcPts val="0"/>
                        </a:spcAft>
                      </a:pPr>
                      <a:r>
                        <a:rPr lang="en-US" sz="1800">
                          <a:effectLst/>
                          <a:latin typeface="Trebuchet MS" panose="020B0603020202020204" pitchFamily="34" charset="0"/>
                          <a:ea typeface="Times New Roman" panose="02020603050405020304" pitchFamily="18" charset="0"/>
                        </a:rPr>
                        <a:t>$1.7 billion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$1.7 billion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0</a:t>
                      </a:r>
                    </a:p>
                  </a:txBody>
                  <a:tcPr marL="38578" marR="38578" marT="0" marB="0"/>
                </a:tc>
                <a:extLst>
                  <a:ext uri="{0D108BD9-81ED-4DB2-BD59-A6C34878D82A}">
                    <a16:rowId xmlns:a16="http://schemas.microsoft.com/office/drawing/2014/main" val="4270078219"/>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LIHEAP (Home Energy Assistance)</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$3.64 billion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$3.69 billion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0</a:t>
                      </a:r>
                    </a:p>
                  </a:txBody>
                  <a:tcPr marL="38578" marR="38578" marT="0" marB="0"/>
                </a:tc>
                <a:extLst>
                  <a:ext uri="{0D108BD9-81ED-4DB2-BD59-A6C34878D82A}">
                    <a16:rowId xmlns:a16="http://schemas.microsoft.com/office/drawing/2014/main" val="414826617"/>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Elder Justice Initiative</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$12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$12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$10 million</a:t>
                      </a:r>
                    </a:p>
                  </a:txBody>
                  <a:tcPr marL="38578" marR="38578" marT="0" marB="0"/>
                </a:tc>
                <a:extLst>
                  <a:ext uri="{0D108BD9-81ED-4DB2-BD59-A6C34878D82A}">
                    <a16:rowId xmlns:a16="http://schemas.microsoft.com/office/drawing/2014/main" val="213558861"/>
                  </a:ext>
                </a:extLst>
              </a:tr>
              <a:tr h="370840">
                <a:tc>
                  <a:txBody>
                    <a:bodyPr/>
                    <a:lstStyle/>
                    <a:p>
                      <a:pPr marL="0" marR="0">
                        <a:spcBef>
                          <a:spcPts val="0"/>
                        </a:spcBef>
                        <a:spcAft>
                          <a:spcPts val="0"/>
                        </a:spcAft>
                      </a:pPr>
                      <a:r>
                        <a:rPr lang="en-US" sz="1800" dirty="0">
                          <a:solidFill>
                            <a:schemeClr val="tx1"/>
                          </a:solidFill>
                          <a:effectLst/>
                          <a:latin typeface="Trebuchet MS" panose="020B0603020202020204" pitchFamily="34" charset="0"/>
                          <a:ea typeface="Times New Roman" panose="02020603050405020304" pitchFamily="18" charset="0"/>
                        </a:rPr>
                        <a:t>SHIP (Medicare Assisters)</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$49.1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$49.1 million</a:t>
                      </a:r>
                    </a:p>
                  </a:txBody>
                  <a:tcPr marL="38578" marR="38578" marT="0" marB="0"/>
                </a:tc>
                <a:tc>
                  <a:txBody>
                    <a:bodyPr/>
                    <a:lstStyle/>
                    <a:p>
                      <a:pPr marL="0" marR="0">
                        <a:spcBef>
                          <a:spcPts val="0"/>
                        </a:spcBef>
                        <a:spcAft>
                          <a:spcPts val="0"/>
                        </a:spcAft>
                      </a:pPr>
                      <a:r>
                        <a:rPr lang="en-US" sz="1800" dirty="0">
                          <a:effectLst/>
                          <a:latin typeface="Trebuchet MS" panose="020B0603020202020204" pitchFamily="34" charset="0"/>
                          <a:ea typeface="Times New Roman" panose="02020603050405020304" pitchFamily="18" charset="0"/>
                        </a:rPr>
                        <a:t>$36 million</a:t>
                      </a:r>
                    </a:p>
                  </a:txBody>
                  <a:tcPr marL="38578" marR="38578" marT="0" marB="0"/>
                </a:tc>
                <a:extLst>
                  <a:ext uri="{0D108BD9-81ED-4DB2-BD59-A6C34878D82A}">
                    <a16:rowId xmlns:a16="http://schemas.microsoft.com/office/drawing/2014/main" val="1343071929"/>
                  </a:ext>
                </a:extLst>
              </a:tr>
            </a:tbl>
          </a:graphicData>
        </a:graphic>
      </p:graphicFrame>
      <p:sp>
        <p:nvSpPr>
          <p:cNvPr id="4" name="Title 3">
            <a:extLst>
              <a:ext uri="{FF2B5EF4-FFF2-40B4-BE49-F238E27FC236}">
                <a16:creationId xmlns:a16="http://schemas.microsoft.com/office/drawing/2014/main" id="{162A758D-DAE5-41BC-8044-828224091E48}"/>
              </a:ext>
            </a:extLst>
          </p:cNvPr>
          <p:cNvSpPr>
            <a:spLocks noGrp="1"/>
          </p:cNvSpPr>
          <p:nvPr>
            <p:ph type="title"/>
          </p:nvPr>
        </p:nvSpPr>
        <p:spPr>
          <a:xfrm>
            <a:off x="598110" y="0"/>
            <a:ext cx="9601200" cy="1485900"/>
          </a:xfrm>
        </p:spPr>
        <p:txBody>
          <a:bodyPr>
            <a:normAutofit/>
          </a:bodyPr>
          <a:lstStyle/>
          <a:p>
            <a:r>
              <a:rPr lang="en-US" sz="3200" dirty="0"/>
              <a:t>FY 2018-FY 2020 Funding for Aging-Related Programs</a:t>
            </a:r>
          </a:p>
        </p:txBody>
      </p:sp>
    </p:spTree>
    <p:extLst>
      <p:ext uri="{BB962C8B-B14F-4D97-AF65-F5344CB8AC3E}">
        <p14:creationId xmlns:p14="http://schemas.microsoft.com/office/powerpoint/2010/main" val="318889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2F383-2C0C-4788-B80C-736EB66B4F65}"/>
              </a:ext>
            </a:extLst>
          </p:cNvPr>
          <p:cNvSpPr>
            <a:spLocks noGrp="1"/>
          </p:cNvSpPr>
          <p:nvPr>
            <p:ph type="title"/>
          </p:nvPr>
        </p:nvSpPr>
        <p:spPr/>
        <p:txBody>
          <a:bodyPr/>
          <a:lstStyle/>
          <a:p>
            <a:r>
              <a:rPr lang="en-US" dirty="0"/>
              <a:t>Funding Status</a:t>
            </a:r>
          </a:p>
        </p:txBody>
      </p:sp>
      <p:sp>
        <p:nvSpPr>
          <p:cNvPr id="3" name="Content Placeholder 2">
            <a:extLst>
              <a:ext uri="{FF2B5EF4-FFF2-40B4-BE49-F238E27FC236}">
                <a16:creationId xmlns:a16="http://schemas.microsoft.com/office/drawing/2014/main" id="{56475691-64AC-4369-A31C-8E5A7F74A970}"/>
              </a:ext>
            </a:extLst>
          </p:cNvPr>
          <p:cNvSpPr>
            <a:spLocks noGrp="1"/>
          </p:cNvSpPr>
          <p:nvPr>
            <p:ph idx="1"/>
          </p:nvPr>
        </p:nvSpPr>
        <p:spPr/>
        <p:txBody>
          <a:bodyPr>
            <a:normAutofit lnSpcReduction="10000"/>
          </a:bodyPr>
          <a:lstStyle/>
          <a:p>
            <a:r>
              <a:rPr lang="en-US" dirty="0"/>
              <a:t>Work is already underway in House and Senate on both budget and appropriations</a:t>
            </a:r>
          </a:p>
          <a:p>
            <a:r>
              <a:rPr lang="en-US" dirty="0"/>
              <a:t>Wonderful development with flip of House—Rosa DeLauro as Chair of Labor-HHS Appropriations Subcommittee</a:t>
            </a:r>
          </a:p>
          <a:p>
            <a:r>
              <a:rPr lang="en-US" dirty="0"/>
              <a:t>She is a long-time and sustained fan of nutrition programs</a:t>
            </a:r>
          </a:p>
          <a:p>
            <a:r>
              <a:rPr lang="en-US" dirty="0"/>
              <a:t>Conn. folks know it, and it’s known nationally</a:t>
            </a:r>
          </a:p>
          <a:p>
            <a:r>
              <a:rPr lang="en-US" dirty="0"/>
              <a:t>Key is what replaces the 2 year budget agreement: are caps lifted again or do we revert back?</a:t>
            </a:r>
          </a:p>
          <a:p>
            <a:r>
              <a:rPr lang="en-US" dirty="0"/>
              <a:t>Could mean difference between continued increases and return to sequestration</a:t>
            </a:r>
          </a:p>
        </p:txBody>
      </p:sp>
    </p:spTree>
    <p:extLst>
      <p:ext uri="{BB962C8B-B14F-4D97-AF65-F5344CB8AC3E}">
        <p14:creationId xmlns:p14="http://schemas.microsoft.com/office/powerpoint/2010/main" val="20397786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TotalTime>
  <Words>1807</Words>
  <Application>Microsoft Office PowerPoint</Application>
  <PresentationFormat>Widescreen</PresentationFormat>
  <Paragraphs>189</Paragraphs>
  <Slides>25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Arial</vt:lpstr>
      <vt:lpstr>Calibri</vt:lpstr>
      <vt:lpstr>Calibri Light</vt:lpstr>
      <vt:lpstr>Centaur</vt:lpstr>
      <vt:lpstr>Elephant</vt:lpstr>
      <vt:lpstr>Segoe UI</vt:lpstr>
      <vt:lpstr>Trebuchet MS</vt:lpstr>
      <vt:lpstr>Office Theme</vt:lpstr>
      <vt:lpstr>1_Office Theme</vt:lpstr>
      <vt:lpstr>Washington Update</vt:lpstr>
      <vt:lpstr>Introduction</vt:lpstr>
      <vt:lpstr>Nourishing Partnerships</vt:lpstr>
      <vt:lpstr>Convening Breakouts </vt:lpstr>
      <vt:lpstr>Convening Breakouts</vt:lpstr>
      <vt:lpstr>Convening Follow-Ups</vt:lpstr>
      <vt:lpstr>Funding for FY 2020</vt:lpstr>
      <vt:lpstr>FY 2018-FY 2020 Funding for Aging-Related Programs</vt:lpstr>
      <vt:lpstr>Funding Status</vt:lpstr>
      <vt:lpstr>Funding Status</vt:lpstr>
      <vt:lpstr>What to Do?</vt:lpstr>
      <vt:lpstr>OAA Reauthorization</vt:lpstr>
      <vt:lpstr>OAA Reauthorization</vt:lpstr>
      <vt:lpstr>Other Ideas Being Looked At</vt:lpstr>
      <vt:lpstr>OAA Timetable</vt:lpstr>
      <vt:lpstr>Medicare Advantage</vt:lpstr>
      <vt:lpstr>PowerPoint Presentation</vt:lpstr>
      <vt:lpstr>Medicare Advantage and Nutrition Opportunities</vt:lpstr>
      <vt:lpstr>Vaccine Coverage</vt:lpstr>
      <vt:lpstr>Vaccine Coverage</vt:lpstr>
      <vt:lpstr>What You Can Do</vt:lpstr>
      <vt:lpstr>Closing</vt:lpstr>
      <vt:lpstr>Closing</vt:lpstr>
      <vt:lpstr>All Aboard!  for the 2019 NANASP Annual Conference  May 15-17, 2019</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Meredith Ponder Whitmire</cp:lastModifiedBy>
  <cp:revision>27</cp:revision>
  <dcterms:created xsi:type="dcterms:W3CDTF">2019-03-30T13:24:09Z</dcterms:created>
  <dcterms:modified xsi:type="dcterms:W3CDTF">2019-04-05T17:22:21Z</dcterms:modified>
</cp:coreProperties>
</file>