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7" r:id="rId5"/>
    <p:sldId id="264" r:id="rId6"/>
    <p:sldId id="265" r:id="rId7"/>
    <p:sldId id="266" r:id="rId8"/>
    <p:sldId id="268" r:id="rId9"/>
    <p:sldId id="269" r:id="rId10"/>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8509"/>
    <a:srgbClr val="5494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438400"/>
            <a:ext cx="3008313" cy="3687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219199"/>
            <a:ext cx="5486400" cy="350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3200" y="152400"/>
            <a:ext cx="5943600" cy="9144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95400"/>
            <a:ext cx="8229600" cy="48307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1905000"/>
            <a:ext cx="5638800" cy="646331"/>
          </a:xfrm>
          <a:prstGeom prst="rect">
            <a:avLst/>
          </a:prstGeom>
          <a:noFill/>
        </p:spPr>
        <p:txBody>
          <a:bodyPr wrap="square" rtlCol="0">
            <a:spAutoFit/>
          </a:bodyPr>
          <a:lstStyle/>
          <a:p>
            <a:pPr algn="ctr"/>
            <a:r>
              <a:rPr lang="en-US" sz="3600" dirty="0"/>
              <a:t>CONTRACT NEGOTIATIONS</a:t>
            </a:r>
            <a:endParaRPr lang="en-US" sz="3600" b="1" dirty="0" smtClean="0"/>
          </a:p>
        </p:txBody>
      </p:sp>
      <p:pic>
        <p:nvPicPr>
          <p:cNvPr id="3" name="Picture Placeholder 4"/>
          <p:cNvPicPr>
            <a:picLocks noChangeAspect="1"/>
          </p:cNvPicPr>
          <p:nvPr/>
        </p:nvPicPr>
        <p:blipFill>
          <a:blip r:embed="rId2">
            <a:extLst>
              <a:ext uri="{28A0092B-C50C-407E-A947-70E740481C1C}">
                <a14:useLocalDpi xmlns:a14="http://schemas.microsoft.com/office/drawing/2010/main" val="0"/>
              </a:ext>
            </a:extLst>
          </a:blip>
          <a:srcRect t="16913" b="16913"/>
          <a:stretch>
            <a:fillRect/>
          </a:stretch>
        </p:blipFill>
        <p:spPr>
          <a:xfrm>
            <a:off x="381000" y="4343400"/>
            <a:ext cx="2025650" cy="1940719"/>
          </a:xfrm>
          <a:prstGeom prst="rect">
            <a:avLst/>
          </a:prstGeom>
        </p:spPr>
      </p:pic>
      <p:sp>
        <p:nvSpPr>
          <p:cNvPr id="2" name="Rectangle 1"/>
          <p:cNvSpPr/>
          <p:nvPr/>
        </p:nvSpPr>
        <p:spPr>
          <a:xfrm>
            <a:off x="2971800" y="4328160"/>
            <a:ext cx="4572000" cy="2215991"/>
          </a:xfrm>
          <a:prstGeom prst="rect">
            <a:avLst/>
          </a:prstGeom>
        </p:spPr>
        <p:txBody>
          <a:bodyPr>
            <a:spAutoFit/>
          </a:bodyPr>
          <a:lstStyle/>
          <a:p>
            <a:r>
              <a:rPr lang="en-US" sz="2400" b="1" dirty="0"/>
              <a:t>RENEE LONGARINI</a:t>
            </a:r>
          </a:p>
          <a:p>
            <a:r>
              <a:rPr lang="en-US" sz="2400" dirty="0"/>
              <a:t>Nutrition Program Manager</a:t>
            </a:r>
          </a:p>
          <a:p>
            <a:r>
              <a:rPr lang="en-US" sz="2400" dirty="0"/>
              <a:t>Southern Maine Agency on </a:t>
            </a:r>
            <a:r>
              <a:rPr lang="en-US" sz="2400" dirty="0" smtClean="0"/>
              <a:t>Aging</a:t>
            </a:r>
          </a:p>
          <a:p>
            <a:r>
              <a:rPr lang="en-US" sz="2400" dirty="0" smtClean="0"/>
              <a:t>(207)396-6510</a:t>
            </a:r>
            <a:r>
              <a:rPr lang="en-US" sz="2400" dirty="0"/>
              <a:t/>
            </a:r>
            <a:br>
              <a:rPr lang="en-US" sz="2400" dirty="0"/>
            </a:br>
            <a:r>
              <a:rPr lang="en-US" sz="2400" dirty="0" smtClean="0"/>
              <a:t>Rlongarini@smaaa.org</a:t>
            </a:r>
          </a:p>
          <a:p>
            <a:endParaRPr lang="en-US" dirty="0"/>
          </a:p>
        </p:txBody>
      </p:sp>
    </p:spTree>
    <p:extLst>
      <p:ext uri="{BB962C8B-B14F-4D97-AF65-F5344CB8AC3E}">
        <p14:creationId xmlns:p14="http://schemas.microsoft.com/office/powerpoint/2010/main" val="454459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676400"/>
            <a:ext cx="4267200" cy="646331"/>
          </a:xfrm>
          <a:prstGeom prst="rect">
            <a:avLst/>
          </a:prstGeom>
          <a:noFill/>
        </p:spPr>
        <p:txBody>
          <a:bodyPr wrap="square" numCol="1" rtlCol="0">
            <a:spAutoFit/>
          </a:bodyPr>
          <a:lstStyle/>
          <a:p>
            <a:r>
              <a:rPr lang="en-US" sz="3600" dirty="0"/>
              <a:t>BUSINESS PROPOSAL</a:t>
            </a:r>
            <a:endParaRPr lang="en-US" sz="3600" dirty="0"/>
          </a:p>
        </p:txBody>
      </p:sp>
      <p:sp>
        <p:nvSpPr>
          <p:cNvPr id="2" name="Rectangle 1"/>
          <p:cNvSpPr/>
          <p:nvPr/>
        </p:nvSpPr>
        <p:spPr>
          <a:xfrm>
            <a:off x="685800" y="2690336"/>
            <a:ext cx="7924800" cy="1569660"/>
          </a:xfrm>
          <a:prstGeom prst="rect">
            <a:avLst/>
          </a:prstGeom>
        </p:spPr>
        <p:txBody>
          <a:bodyPr wrap="square">
            <a:spAutoFit/>
          </a:bodyPr>
          <a:lstStyle/>
          <a:p>
            <a:r>
              <a:rPr lang="en-US" sz="2400" dirty="0"/>
              <a:t>The Business Proposal will serve as a starting point and assist to initiate contract negotiations.  A solid and well thought out Business Proposal will help to ensure successful contract negotiations.</a:t>
            </a:r>
          </a:p>
        </p:txBody>
      </p:sp>
    </p:spTree>
    <p:extLst>
      <p:ext uri="{BB962C8B-B14F-4D97-AF65-F5344CB8AC3E}">
        <p14:creationId xmlns:p14="http://schemas.microsoft.com/office/powerpoint/2010/main" val="408664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371600"/>
            <a:ext cx="4958096" cy="646331"/>
          </a:xfrm>
          <a:prstGeom prst="rect">
            <a:avLst/>
          </a:prstGeom>
        </p:spPr>
        <p:txBody>
          <a:bodyPr wrap="square">
            <a:spAutoFit/>
          </a:bodyPr>
          <a:lstStyle/>
          <a:p>
            <a:r>
              <a:rPr lang="en-US" sz="3600" dirty="0"/>
              <a:t>BUSINESS PROPOSAL</a:t>
            </a:r>
          </a:p>
        </p:txBody>
      </p:sp>
      <p:sp>
        <p:nvSpPr>
          <p:cNvPr id="5" name="Rectangle 4"/>
          <p:cNvSpPr/>
          <p:nvPr/>
        </p:nvSpPr>
        <p:spPr>
          <a:xfrm>
            <a:off x="533400" y="2017931"/>
            <a:ext cx="2668936" cy="584775"/>
          </a:xfrm>
          <a:prstGeom prst="rect">
            <a:avLst/>
          </a:prstGeom>
        </p:spPr>
        <p:txBody>
          <a:bodyPr wrap="none">
            <a:spAutoFit/>
          </a:bodyPr>
          <a:lstStyle/>
          <a:p>
            <a:r>
              <a:rPr lang="en-US" sz="3200" dirty="0">
                <a:solidFill>
                  <a:srgbClr val="298509"/>
                </a:solidFill>
              </a:rPr>
              <a:t>KEY ELEMENTS</a:t>
            </a:r>
            <a:endParaRPr lang="en-US" sz="3200" dirty="0">
              <a:solidFill>
                <a:srgbClr val="298509"/>
              </a:solidFill>
            </a:endParaRPr>
          </a:p>
        </p:txBody>
      </p:sp>
      <p:sp>
        <p:nvSpPr>
          <p:cNvPr id="6" name="Rectangle 5"/>
          <p:cNvSpPr/>
          <p:nvPr/>
        </p:nvSpPr>
        <p:spPr>
          <a:xfrm>
            <a:off x="555171" y="2819400"/>
            <a:ext cx="7315200" cy="2585323"/>
          </a:xfrm>
          <a:prstGeom prst="rect">
            <a:avLst/>
          </a:prstGeom>
        </p:spPr>
        <p:txBody>
          <a:bodyPr wrap="square">
            <a:spAutoFit/>
          </a:bodyPr>
          <a:lstStyle/>
          <a:p>
            <a:pPr marL="285750" indent="-285750">
              <a:buFont typeface="Arial" panose="020B0604020202020204" pitchFamily="34" charset="0"/>
              <a:buChar char="•"/>
            </a:pPr>
            <a:r>
              <a:rPr lang="en-US" sz="2400" dirty="0"/>
              <a:t>Cover Page</a:t>
            </a:r>
          </a:p>
          <a:p>
            <a:pPr marL="285750" indent="-285750">
              <a:buFont typeface="Arial" panose="020B0604020202020204" pitchFamily="34" charset="0"/>
              <a:buChar char="•"/>
            </a:pPr>
            <a:r>
              <a:rPr lang="en-US" sz="2400" dirty="0"/>
              <a:t>Summary Page about your Agency or Organization</a:t>
            </a:r>
          </a:p>
          <a:p>
            <a:pPr marL="285750" indent="-285750">
              <a:buFont typeface="Arial" panose="020B0604020202020204" pitchFamily="34" charset="0"/>
              <a:buChar char="•"/>
            </a:pPr>
            <a:r>
              <a:rPr lang="en-US" sz="2400" dirty="0"/>
              <a:t>Summary and/or Background of proposed project</a:t>
            </a:r>
          </a:p>
          <a:p>
            <a:pPr marL="285750" indent="-285750">
              <a:buFont typeface="Arial" panose="020B0604020202020204" pitchFamily="34" charset="0"/>
              <a:buChar char="•"/>
            </a:pPr>
            <a:r>
              <a:rPr lang="en-US" sz="2400" dirty="0"/>
              <a:t>Definitions and Summary of services being offered</a:t>
            </a:r>
          </a:p>
          <a:p>
            <a:pPr marL="285750" indent="-285750">
              <a:buFont typeface="Arial" panose="020B0604020202020204" pitchFamily="34" charset="0"/>
              <a:buChar char="•"/>
            </a:pPr>
            <a:r>
              <a:rPr lang="en-US" sz="2400" dirty="0"/>
              <a:t>Pricing for Services</a:t>
            </a:r>
          </a:p>
          <a:p>
            <a:pPr marL="285750" indent="-285750">
              <a:buFont typeface="Arial" panose="020B0604020202020204" pitchFamily="34" charset="0"/>
              <a:buChar char="•"/>
            </a:pPr>
            <a:r>
              <a:rPr lang="en-US" sz="2400" dirty="0"/>
              <a:t>Contact Page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83881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143000"/>
            <a:ext cx="6934200" cy="830997"/>
          </a:xfrm>
          <a:prstGeom prst="rect">
            <a:avLst/>
          </a:prstGeom>
          <a:noFill/>
        </p:spPr>
        <p:txBody>
          <a:bodyPr wrap="square" rtlCol="0">
            <a:spAutoFit/>
          </a:bodyPr>
          <a:lstStyle/>
          <a:p>
            <a:pPr marL="457200" indent="-457200">
              <a:buAutoNum type="arabicPeriod"/>
            </a:pPr>
            <a:endParaRPr lang="en-US" sz="2400" dirty="0">
              <a:latin typeface="+mj-lt"/>
            </a:endParaRPr>
          </a:p>
          <a:p>
            <a:pPr marL="457200" indent="-457200">
              <a:buAutoNum type="arabicPeriod"/>
            </a:pPr>
            <a:endParaRPr lang="en-US" sz="2400" dirty="0">
              <a:latin typeface="+mj-lt"/>
            </a:endParaRPr>
          </a:p>
        </p:txBody>
      </p:sp>
      <p:sp>
        <p:nvSpPr>
          <p:cNvPr id="3" name="Rectangle 2"/>
          <p:cNvSpPr/>
          <p:nvPr/>
        </p:nvSpPr>
        <p:spPr>
          <a:xfrm>
            <a:off x="381000" y="1418120"/>
            <a:ext cx="4617165" cy="400110"/>
          </a:xfrm>
          <a:prstGeom prst="rect">
            <a:avLst/>
          </a:prstGeom>
        </p:spPr>
        <p:txBody>
          <a:bodyPr wrap="square">
            <a:spAutoFit/>
          </a:bodyPr>
          <a:lstStyle/>
          <a:p>
            <a:r>
              <a:rPr lang="en-US" sz="2000" dirty="0">
                <a:solidFill>
                  <a:srgbClr val="298509"/>
                </a:solidFill>
              </a:rPr>
              <a:t>Example Cover Page</a:t>
            </a:r>
            <a:endParaRPr lang="en-US" sz="2000" dirty="0">
              <a:solidFill>
                <a:srgbClr val="298509"/>
              </a:solidFill>
            </a:endParaRPr>
          </a:p>
        </p:txBody>
      </p:sp>
      <p:pic>
        <p:nvPicPr>
          <p:cNvPr id="4" name="Picture 2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1973997"/>
            <a:ext cx="2302446" cy="90453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676400" y="3505200"/>
            <a:ext cx="5867400" cy="2923877"/>
          </a:xfrm>
          <a:prstGeom prst="rect">
            <a:avLst/>
          </a:prstGeom>
          <a:noFill/>
        </p:spPr>
        <p:txBody>
          <a:bodyPr wrap="square" rtlCol="0">
            <a:spAutoFit/>
          </a:bodyPr>
          <a:lstStyle/>
          <a:p>
            <a:pPr algn="ctr"/>
            <a:r>
              <a:rPr lang="en-US" sz="2400" dirty="0" smtClean="0"/>
              <a:t>Proposal prepared for:</a:t>
            </a:r>
          </a:p>
          <a:p>
            <a:pPr algn="ctr"/>
            <a:endParaRPr lang="en-US" sz="2400" dirty="0"/>
          </a:p>
          <a:p>
            <a:pPr algn="ctr"/>
            <a:r>
              <a:rPr lang="en-US" sz="2400" dirty="0" smtClean="0"/>
              <a:t>XYZ Company</a:t>
            </a:r>
          </a:p>
          <a:p>
            <a:pPr algn="ctr"/>
            <a:endParaRPr lang="en-US" sz="2400" dirty="0"/>
          </a:p>
          <a:p>
            <a:pPr algn="ctr"/>
            <a:endParaRPr lang="en-US" sz="2400" dirty="0" smtClean="0"/>
          </a:p>
          <a:p>
            <a:pPr algn="ctr"/>
            <a:endParaRPr lang="en-US" sz="2400" dirty="0" smtClean="0"/>
          </a:p>
          <a:p>
            <a:pPr algn="ctr"/>
            <a:r>
              <a:rPr lang="en-US" sz="2000" dirty="0" smtClean="0"/>
              <a:t>Updated on May 18, 2018</a:t>
            </a:r>
            <a:endParaRPr lang="en-US" sz="2000" dirty="0"/>
          </a:p>
          <a:p>
            <a:pPr algn="ctr"/>
            <a:endParaRPr lang="en-US" sz="2000" dirty="0"/>
          </a:p>
        </p:txBody>
      </p:sp>
    </p:spTree>
    <p:extLst>
      <p:ext uri="{BB962C8B-B14F-4D97-AF65-F5344CB8AC3E}">
        <p14:creationId xmlns:p14="http://schemas.microsoft.com/office/powerpoint/2010/main" val="1145712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71600"/>
            <a:ext cx="3352800" cy="400110"/>
          </a:xfrm>
          <a:prstGeom prst="rect">
            <a:avLst/>
          </a:prstGeom>
          <a:noFill/>
        </p:spPr>
        <p:txBody>
          <a:bodyPr wrap="square" rtlCol="0">
            <a:spAutoFit/>
          </a:bodyPr>
          <a:lstStyle/>
          <a:p>
            <a:r>
              <a:rPr lang="en-US" sz="2000" dirty="0">
                <a:solidFill>
                  <a:srgbClr val="298509"/>
                </a:solidFill>
              </a:rPr>
              <a:t>Example Agency Summary</a:t>
            </a:r>
            <a:endParaRPr lang="en-US" sz="2000" dirty="0">
              <a:solidFill>
                <a:srgbClr val="298509"/>
              </a:solidFill>
            </a:endParaRPr>
          </a:p>
        </p:txBody>
      </p:sp>
      <p:sp>
        <p:nvSpPr>
          <p:cNvPr id="3" name="Rectangle 2"/>
          <p:cNvSpPr/>
          <p:nvPr/>
        </p:nvSpPr>
        <p:spPr>
          <a:xfrm>
            <a:off x="228600" y="2362200"/>
            <a:ext cx="8839200" cy="4307782"/>
          </a:xfrm>
          <a:prstGeom prst="rect">
            <a:avLst/>
          </a:prstGeom>
        </p:spPr>
        <p:txBody>
          <a:bodyPr wrap="square">
            <a:spAutoFit/>
          </a:bodyPr>
          <a:lstStyle/>
          <a:p>
            <a:pPr>
              <a:lnSpc>
                <a:spcPct val="107000"/>
              </a:lnSpc>
            </a:pPr>
            <a:r>
              <a:rPr lang="en-US" sz="2000" dirty="0">
                <a:latin typeface="Calibri" panose="020F0502020204030204" pitchFamily="34" charset="0"/>
                <a:ea typeface="Calibri" panose="020F0502020204030204" pitchFamily="34" charset="0"/>
                <a:cs typeface="Calibri" panose="020F0502020204030204" pitchFamily="34" charset="0"/>
              </a:rPr>
              <a:t>ABOUT THE SOUTHERN MAINE AGENCY ON </a:t>
            </a:r>
            <a:r>
              <a:rPr lang="en-US" sz="2000" dirty="0" smtClean="0">
                <a:latin typeface="Calibri" panose="020F0502020204030204" pitchFamily="34" charset="0"/>
                <a:ea typeface="Calibri" panose="020F0502020204030204" pitchFamily="34" charset="0"/>
                <a:cs typeface="Calibri" panose="020F0502020204030204" pitchFamily="34" charset="0"/>
              </a:rPr>
              <a:t>AGING</a:t>
            </a:r>
          </a:p>
          <a:p>
            <a:pPr>
              <a:lnSpc>
                <a:spcPct val="107000"/>
              </a:lnSpc>
            </a:pP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en-US" sz="1600" dirty="0" smtClean="0"/>
              <a:t>Since </a:t>
            </a:r>
            <a:r>
              <a:rPr lang="en-US" sz="1600" dirty="0"/>
              <a:t>its founding in 1973, the Southern Maine Agency on Aging (SMAA) has provided residents of York and Cumberland counties of Maine with resources and assistance to address the issues and concerns of aging. The Agency staff of 120 and corps of more than 600 volunteers serve 25,000 people each year. SMAA’s many programs and services are designed to help meet our mission of improving the quality of life of older adults, adults with disabilities and the people who care for them. </a:t>
            </a:r>
            <a:br>
              <a:rPr lang="en-US" sz="1600" dirty="0"/>
            </a:br>
            <a:r>
              <a:rPr lang="en-US" sz="1600" dirty="0"/>
              <a:t>SMAA is the largest of the five Agencies on Aging serving Maine. Agency services are designed to foster independence by increasing client awareness and understanding of available public benefits, encouraging client-directed options, supporting family caregivers, and promoting an active and healthy lifestyle as people age.  Services include: Meals on Wheels, Medicare and insurance counseling, Adult Day Centers for people living with dementia, classes and support for family caregivers, money management support, fall prevention programs, and a group of 16 social workers who offer information and connect clients to resources and assistance to help address their needs.</a:t>
            </a:r>
          </a:p>
          <a:p>
            <a:pPr>
              <a:lnSpc>
                <a:spcPct val="107000"/>
              </a:lnSpc>
            </a:pP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5576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219200"/>
            <a:ext cx="4572000" cy="400110"/>
          </a:xfrm>
          <a:prstGeom prst="rect">
            <a:avLst/>
          </a:prstGeom>
          <a:noFill/>
        </p:spPr>
        <p:txBody>
          <a:bodyPr wrap="square" rtlCol="0">
            <a:spAutoFit/>
          </a:bodyPr>
          <a:lstStyle/>
          <a:p>
            <a:r>
              <a:rPr lang="en-US" sz="2000" dirty="0">
                <a:solidFill>
                  <a:srgbClr val="298509"/>
                </a:solidFill>
              </a:rPr>
              <a:t>Example Background Understanding</a:t>
            </a:r>
            <a:endParaRPr lang="en-US" sz="2000" dirty="0">
              <a:solidFill>
                <a:srgbClr val="298509"/>
              </a:solidFill>
            </a:endParaRPr>
          </a:p>
        </p:txBody>
      </p:sp>
      <p:sp>
        <p:nvSpPr>
          <p:cNvPr id="3" name="Rectangle 2"/>
          <p:cNvSpPr/>
          <p:nvPr/>
        </p:nvSpPr>
        <p:spPr>
          <a:xfrm>
            <a:off x="304800" y="1981200"/>
            <a:ext cx="8229600" cy="4488408"/>
          </a:xfrm>
          <a:prstGeom prst="rect">
            <a:avLst/>
          </a:prstGeom>
        </p:spPr>
        <p:txBody>
          <a:bodyPr wrap="square">
            <a:spAutoFit/>
          </a:bodyPr>
          <a:lstStyle/>
          <a:p>
            <a:pPr>
              <a:lnSpc>
                <a:spcPct val="150000"/>
              </a:lnSpc>
            </a:pPr>
            <a:r>
              <a:rPr lang="en-US" dirty="0">
                <a:latin typeface="Calibri" panose="020F0502020204030204" pitchFamily="34" charset="0"/>
                <a:ea typeface="Calibri" panose="020F0502020204030204" pitchFamily="34" charset="0"/>
                <a:cs typeface="Calibri" panose="020F0502020204030204" pitchFamily="34" charset="0"/>
              </a:rPr>
              <a:t>BACKGROUND </a:t>
            </a:r>
            <a:r>
              <a:rPr lang="en-US" dirty="0" smtClean="0">
                <a:latin typeface="Calibri" panose="020F0502020204030204" pitchFamily="34" charset="0"/>
                <a:ea typeface="Calibri" panose="020F0502020204030204" pitchFamily="34" charset="0"/>
                <a:cs typeface="Calibri" panose="020F0502020204030204" pitchFamily="34" charset="0"/>
              </a:rPr>
              <a:t>UNDERSTANDING</a:t>
            </a: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n-US" sz="1400" dirty="0">
                <a:solidFill>
                  <a:srgbClr val="404040"/>
                </a:solidFill>
                <a:latin typeface="Calibri" panose="020F0502020204030204" pitchFamily="34" charset="0"/>
                <a:ea typeface="Calibri" panose="020F0502020204030204" pitchFamily="34" charset="0"/>
                <a:cs typeface="Calibri" panose="020F0502020204030204" pitchFamily="34" charset="0"/>
              </a:rPr>
              <a:t>XXXXX plans to launch an ACO in which the medical and the social determinants of health will be addressed for a select group of dual-eligible patients on XYZ Insurance.  These patients will suffer from chronic diseases (COPD/CHF) and are high risk for expensive medical interventions including hospital admissions, ER Use, long-term care and high volume medical visits.  XXXXX has demonstrated positive outcomes through their XXX program which is built using their patented artificial intelligence platform with expanded capabilities through a care management team.  XXXXX proposes to include SMAA in the ACO Team to support management of the social determinants of health.  SMAA would assist in securing the resources needed by these patients for nutrition, finances, housing, care-giving, and transportation among other things.  SMAA is a trusted resource in the community and possesses the expertise to support patients with such needs.  </a:t>
            </a:r>
            <a:endParaRPr lang="en-US"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n-US" sz="1400" dirty="0">
                <a:solidFill>
                  <a:srgbClr val="404040"/>
                </a:solidFill>
                <a:latin typeface="Calibri" panose="020F0502020204030204" pitchFamily="34" charset="0"/>
                <a:ea typeface="Calibri" panose="020F0502020204030204" pitchFamily="34" charset="0"/>
                <a:cs typeface="Calibri" panose="020F0502020204030204" pitchFamily="34" charset="0"/>
              </a:rPr>
              <a:t>XXXXX also proposes to leverage SMAA’s physical facilities to provide education programs for patients and allow for in-person physician consultations with patients in a non-medical setting.  SMAA has a number of facilities that could accommodate both types of interactions.   </a:t>
            </a:r>
            <a:endParaRPr lang="en-US"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868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371600"/>
            <a:ext cx="3581400" cy="400110"/>
          </a:xfrm>
          <a:prstGeom prst="rect">
            <a:avLst/>
          </a:prstGeom>
          <a:noFill/>
        </p:spPr>
        <p:txBody>
          <a:bodyPr wrap="square" rtlCol="0">
            <a:spAutoFit/>
          </a:bodyPr>
          <a:lstStyle/>
          <a:p>
            <a:r>
              <a:rPr lang="en-US" sz="2000" dirty="0">
                <a:solidFill>
                  <a:srgbClr val="298509"/>
                </a:solidFill>
              </a:rPr>
              <a:t>Example of Services Definition</a:t>
            </a:r>
            <a:endParaRPr lang="en-US" sz="2000" dirty="0">
              <a:solidFill>
                <a:srgbClr val="298509"/>
              </a:solidFill>
            </a:endParaRPr>
          </a:p>
        </p:txBody>
      </p:sp>
      <p:sp>
        <p:nvSpPr>
          <p:cNvPr id="3" name="Rectangle 2"/>
          <p:cNvSpPr/>
          <p:nvPr/>
        </p:nvSpPr>
        <p:spPr>
          <a:xfrm>
            <a:off x="304800" y="2133600"/>
            <a:ext cx="8534400" cy="4549964"/>
          </a:xfrm>
          <a:prstGeom prst="rect">
            <a:avLst/>
          </a:prstGeom>
        </p:spPr>
        <p:txBody>
          <a:bodyPr wrap="square">
            <a:spAutoFit/>
          </a:bodyPr>
          <a:lstStyle/>
          <a:p>
            <a:pPr>
              <a:lnSpc>
                <a:spcPts val="1205"/>
              </a:lnSpc>
            </a:pPr>
            <a:r>
              <a:rPr lang="en-US" dirty="0">
                <a:latin typeface="Calibri" panose="020F0502020204030204" pitchFamily="34" charset="0"/>
                <a:ea typeface="Calibri" panose="020F0502020204030204" pitchFamily="34" charset="0"/>
                <a:cs typeface="Calibri" panose="020F0502020204030204" pitchFamily="34" charset="0"/>
              </a:rPr>
              <a:t>SIMPLY DELIVERED MEALS: SMAA’s Home-Based Meal Program</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1400" dirty="0">
                <a:solidFill>
                  <a:srgbClr val="404040"/>
                </a:solidFill>
                <a:latin typeface="Calibri" panose="020F0502020204030204" pitchFamily="34" charset="0"/>
                <a:ea typeface="Calibri" panose="020F0502020204030204" pitchFamily="34" charset="0"/>
                <a:cs typeface="Calibri" panose="020F0502020204030204" pitchFamily="34" charset="0"/>
              </a:rPr>
              <a:t>SMAA has a long history of providing meals via the Meals on Wheels Program in York and Cumberland Counties.  This background has enabled us to develop the Simply Delivered Meal Program to support the healthcare community.  Meals have been developed to meet specific healthcare criteria to include heart healthy (low sodium, low cholesterol), diabetic friendly, renal friendly, pureed and gluten free.  Vegetarian and regular meals are also available.   The meals are nutritionally balanced and provide 33% of daily caloric requirements.   They are cooked in a USDA Approved Kitchen with ingredients often sourced in Maine.  The meals are flash frozen to maintain freshness and can be easily heated in the microwave or oven.  </a:t>
            </a:r>
            <a:endParaRPr lang="en-US" sz="14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n-US" sz="1400" dirty="0">
                <a:solidFill>
                  <a:srgbClr val="404040"/>
                </a:solidFill>
                <a:latin typeface="Calibri" panose="020F0502020204030204" pitchFamily="34" charset="0"/>
                <a:ea typeface="Calibri" panose="020F0502020204030204" pitchFamily="34" charset="0"/>
                <a:cs typeface="Calibri" panose="020F0502020204030204" pitchFamily="34" charset="0"/>
              </a:rPr>
              <a:t>SMAA has provided post-discharge meals in a pilot study with XYZ Insurance in a care transitions program.  This pilot demonstrated a return on investment of 387% as a result of providing 7 meals post-discharge to patients at high risk for readmission with a reduction in 30-day readmission rate of 16% compared with patients receiving care transitions only. This was observed in a two-year study involving 622 patients from Maine Medical Center.   Meals may be provided to patients based on dietary requirements as patients are assessed for Meals on Wheels.  Patients who do not qualify for Meals on Wheels may continue to receive Simply Delivered Meals. </a:t>
            </a:r>
            <a:endParaRPr lang="en-US"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0688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371600"/>
            <a:ext cx="3365408" cy="400110"/>
          </a:xfrm>
          <a:prstGeom prst="rect">
            <a:avLst/>
          </a:prstGeom>
        </p:spPr>
        <p:txBody>
          <a:bodyPr wrap="none">
            <a:spAutoFit/>
          </a:bodyPr>
          <a:lstStyle/>
          <a:p>
            <a:r>
              <a:rPr lang="en-US" sz="2000" dirty="0">
                <a:solidFill>
                  <a:srgbClr val="298509"/>
                </a:solidFill>
              </a:rPr>
              <a:t>Example of Pricing for Services</a:t>
            </a:r>
            <a:endParaRPr lang="en-US" sz="2000" dirty="0">
              <a:solidFill>
                <a:srgbClr val="298509"/>
              </a:solidFill>
            </a:endParaRPr>
          </a:p>
        </p:txBody>
      </p:sp>
      <p:sp>
        <p:nvSpPr>
          <p:cNvPr id="3" name="Rectangle 2"/>
          <p:cNvSpPr/>
          <p:nvPr/>
        </p:nvSpPr>
        <p:spPr>
          <a:xfrm>
            <a:off x="304800" y="2133600"/>
            <a:ext cx="8610600" cy="3416320"/>
          </a:xfrm>
          <a:prstGeom prst="rect">
            <a:avLst/>
          </a:prstGeom>
        </p:spPr>
        <p:txBody>
          <a:bodyPr wrap="square">
            <a:spAutoFit/>
          </a:bodyPr>
          <a:lstStyle/>
          <a:p>
            <a:pPr lvl="0" eaLnBrk="0" fontAlgn="base" hangingPunct="0">
              <a:spcBef>
                <a:spcPct val="0"/>
              </a:spcBef>
              <a:spcAft>
                <a:spcPct val="0"/>
              </a:spcAft>
            </a:pPr>
            <a:r>
              <a:rPr lang="en-US" altLang="en-US" b="1" u="sng" dirty="0">
                <a:solidFill>
                  <a:srgbClr val="538135"/>
                </a:solidFill>
                <a:latin typeface="Calibri" panose="020F0502020204030204" pitchFamily="34" charset="0"/>
                <a:ea typeface="Calibri" panose="020F0502020204030204" pitchFamily="34" charset="0"/>
                <a:cs typeface="Calibri" panose="020F0502020204030204" pitchFamily="34" charset="0"/>
              </a:rPr>
              <a:t>PRICING SIMPLY DELIVERED MEALS </a:t>
            </a:r>
            <a:endParaRPr lang="en-US" altLang="en-US" dirty="0">
              <a:latin typeface="Calibri" panose="020F0502020204030204" pitchFamily="34" charset="0"/>
              <a:cs typeface="Calibri" panose="020F0502020204030204" pitchFamily="34" charset="0"/>
            </a:endParaRPr>
          </a:p>
          <a:p>
            <a:pPr lvl="0" eaLnBrk="0" fontAlgn="base" hangingPunct="0">
              <a:spcBef>
                <a:spcPct val="0"/>
              </a:spcBef>
              <a:spcAft>
                <a:spcPct val="0"/>
              </a:spcAft>
            </a:pPr>
            <a:r>
              <a:rPr lang="en-US" altLang="en-US" b="1" dirty="0" smtClean="0">
                <a:latin typeface="Calibri" panose="020F0502020204030204" pitchFamily="34" charset="0"/>
                <a:ea typeface="Calibri" panose="020F0502020204030204" pitchFamily="34" charset="0"/>
                <a:cs typeface="Calibri" panose="020F0502020204030204" pitchFamily="34" charset="0"/>
              </a:rPr>
              <a:t>$7.00 </a:t>
            </a:r>
            <a:r>
              <a:rPr lang="en-US" altLang="en-US" b="1" dirty="0">
                <a:latin typeface="Calibri" panose="020F0502020204030204" pitchFamily="34" charset="0"/>
                <a:ea typeface="Calibri" panose="020F0502020204030204" pitchFamily="34" charset="0"/>
                <a:cs typeface="Calibri" panose="020F0502020204030204" pitchFamily="34" charset="0"/>
              </a:rPr>
              <a:t>per meal: $</a:t>
            </a:r>
            <a:r>
              <a:rPr lang="en-US" altLang="en-US" b="1" dirty="0" smtClean="0">
                <a:latin typeface="Calibri" panose="020F0502020204030204" pitchFamily="34" charset="0"/>
                <a:ea typeface="Calibri" panose="020F0502020204030204" pitchFamily="34" charset="0"/>
                <a:cs typeface="Calibri" panose="020F0502020204030204" pitchFamily="34" charset="0"/>
              </a:rPr>
              <a:t>49.00 </a:t>
            </a:r>
            <a:r>
              <a:rPr lang="en-US" altLang="en-US" b="1" dirty="0">
                <a:latin typeface="Calibri" panose="020F0502020204030204" pitchFamily="34" charset="0"/>
                <a:ea typeface="Calibri" panose="020F0502020204030204" pitchFamily="34" charset="0"/>
                <a:cs typeface="Calibri" panose="020F0502020204030204" pitchFamily="34" charset="0"/>
              </a:rPr>
              <a:t>for 7</a:t>
            </a:r>
            <a:r>
              <a:rPr lang="en-US" altLang="en-US" dirty="0">
                <a:latin typeface="Calibri" panose="020F0502020204030204" pitchFamily="34" charset="0"/>
                <a:ea typeface="Calibri" panose="020F0502020204030204" pitchFamily="34" charset="0"/>
                <a:cs typeface="Calibri" panose="020F0502020204030204" pitchFamily="34" charset="0"/>
              </a:rPr>
              <a:t> for patients who are not eligible for Meals on Wheels or have not yet had eligibility established.  Meals delivered directly to the patient’s home.  </a:t>
            </a:r>
            <a:endParaRPr lang="en-US" altLang="en-US" dirty="0">
              <a:latin typeface="Calibri" panose="020F0502020204030204" pitchFamily="34" charset="0"/>
              <a:cs typeface="Calibri" panose="020F0502020204030204" pitchFamily="34" charset="0"/>
            </a:endParaRPr>
          </a:p>
          <a:p>
            <a:pPr lvl="0" eaLnBrk="0" fontAlgn="base" hangingPunct="0">
              <a:spcBef>
                <a:spcPct val="0"/>
              </a:spcBef>
              <a:spcAft>
                <a:spcPct val="0"/>
              </a:spcAft>
            </a:pPr>
            <a:r>
              <a:rPr lang="en-US" altLang="en-US" b="1" dirty="0">
                <a:latin typeface="Calibri" panose="020F0502020204030204" pitchFamily="34" charset="0"/>
                <a:ea typeface="Calibri" panose="020F0502020204030204" pitchFamily="34" charset="0"/>
                <a:cs typeface="Calibri" panose="020F0502020204030204" pitchFamily="34" charset="0"/>
              </a:rPr>
              <a:t>$5.00 per meal: $35 for 7</a:t>
            </a:r>
            <a:r>
              <a:rPr lang="en-US" altLang="en-US" dirty="0">
                <a:latin typeface="Calibri" panose="020F0502020204030204" pitchFamily="34" charset="0"/>
                <a:ea typeface="Calibri" panose="020F0502020204030204" pitchFamily="34" charset="0"/>
                <a:cs typeface="Calibri" panose="020F0502020204030204" pitchFamily="34" charset="0"/>
              </a:rPr>
              <a:t> for patients who are eligible for Meals on Wheels but may be placed on a “wait list</a:t>
            </a:r>
            <a:r>
              <a:rPr lang="en-US" altLang="en-US" dirty="0" smtClean="0">
                <a:latin typeface="Calibri" panose="020F0502020204030204" pitchFamily="34" charset="0"/>
                <a:ea typeface="Calibri" panose="020F0502020204030204" pitchFamily="34" charset="0"/>
                <a:cs typeface="Calibri" panose="020F0502020204030204" pitchFamily="34" charset="0"/>
              </a:rPr>
              <a:t>”.</a:t>
            </a:r>
            <a:endParaRPr lang="en-US" altLang="en-US" dirty="0">
              <a:latin typeface="Calibri" panose="020F0502020204030204" pitchFamily="34" charset="0"/>
              <a:cs typeface="Calibri" panose="020F0502020204030204" pitchFamily="34" charset="0"/>
            </a:endParaRPr>
          </a:p>
          <a:p>
            <a:pPr lvl="0" eaLnBrk="0" fontAlgn="base" hangingPunct="0">
              <a:spcBef>
                <a:spcPct val="0"/>
              </a:spcBef>
              <a:spcAft>
                <a:spcPct val="0"/>
              </a:spcAft>
            </a:pPr>
            <a:r>
              <a:rPr lang="en-US" altLang="en-US" b="1" dirty="0">
                <a:latin typeface="Calibri" panose="020F0502020204030204" pitchFamily="34" charset="0"/>
                <a:ea typeface="Calibri" panose="020F0502020204030204" pitchFamily="34" charset="0"/>
                <a:cs typeface="Calibri" panose="020F0502020204030204" pitchFamily="34" charset="0"/>
              </a:rPr>
              <a:t>$3.50 suggested donation for Meals on Wheels, once the patient is receiving meals.</a:t>
            </a:r>
            <a:endParaRPr lang="en-US" altLang="en-US" dirty="0">
              <a:latin typeface="Calibri" panose="020F0502020204030204" pitchFamily="34" charset="0"/>
              <a:cs typeface="Calibri" panose="020F0502020204030204" pitchFamily="34" charset="0"/>
            </a:endParaRPr>
          </a:p>
          <a:p>
            <a:pPr lvl="0" eaLnBrk="0" fontAlgn="base" hangingPunct="0">
              <a:spcBef>
                <a:spcPct val="0"/>
              </a:spcBef>
              <a:spcAft>
                <a:spcPct val="0"/>
              </a:spcAft>
            </a:pPr>
            <a:r>
              <a:rPr lang="en-US" altLang="en-US" b="1" u="sng" dirty="0">
                <a:solidFill>
                  <a:srgbClr val="538135"/>
                </a:solidFill>
                <a:latin typeface="Calibri" panose="020F0502020204030204" pitchFamily="34" charset="0"/>
                <a:ea typeface="Calibri" panose="020F0502020204030204" pitchFamily="34" charset="0"/>
                <a:cs typeface="Calibri" panose="020F0502020204030204" pitchFamily="34" charset="0"/>
              </a:rPr>
              <a:t>PRICING USE OF COMMUNITY SPACE</a:t>
            </a:r>
            <a:endParaRPr lang="en-US" altLang="en-US" dirty="0">
              <a:latin typeface="Calibri" panose="020F0502020204030204" pitchFamily="34" charset="0"/>
              <a:cs typeface="Calibri" panose="020F0502020204030204" pitchFamily="34" charset="0"/>
            </a:endParaRPr>
          </a:p>
          <a:p>
            <a:pPr lvl="0" eaLnBrk="0" fontAlgn="base" hangingPunct="0">
              <a:spcBef>
                <a:spcPct val="0"/>
              </a:spcBef>
              <a:spcAft>
                <a:spcPct val="0"/>
              </a:spcAft>
              <a:buFontTx/>
              <a:buChar char="•"/>
            </a:pPr>
            <a:r>
              <a:rPr lang="en-US" altLang="en-US" dirty="0">
                <a:latin typeface="Calibri" panose="020F0502020204030204" pitchFamily="34" charset="0"/>
                <a:ea typeface="Calibri" panose="020F0502020204030204" pitchFamily="34" charset="0"/>
                <a:cs typeface="Calibri" panose="020F0502020204030204" pitchFamily="34" charset="0"/>
              </a:rPr>
              <a:t>Large conference room at SMAA Location or Adult Day Centers for Educational Seminars:  </a:t>
            </a:r>
            <a:endParaRPr lang="en-US" altLang="en-US" dirty="0">
              <a:latin typeface="Calibri" panose="020F0502020204030204" pitchFamily="34" charset="0"/>
              <a:cs typeface="Calibri" panose="020F0502020204030204" pitchFamily="34" charset="0"/>
            </a:endParaRPr>
          </a:p>
          <a:p>
            <a:pPr lvl="0" eaLnBrk="0" fontAlgn="base" hangingPunct="0">
              <a:spcBef>
                <a:spcPct val="0"/>
              </a:spcBef>
              <a:spcAft>
                <a:spcPct val="0"/>
              </a:spcAft>
            </a:pPr>
            <a:r>
              <a:rPr lang="en-US" altLang="en-US" b="1" dirty="0">
                <a:latin typeface="Calibri" panose="020F0502020204030204" pitchFamily="34" charset="0"/>
                <a:ea typeface="Calibri" panose="020F0502020204030204" pitchFamily="34" charset="0"/>
                <a:cs typeface="Calibri" panose="020F0502020204030204" pitchFamily="34" charset="0"/>
              </a:rPr>
              <a:t>$50 per hour</a:t>
            </a:r>
            <a:endParaRPr lang="en-US" altLang="en-US" dirty="0">
              <a:latin typeface="Calibri" panose="020F0502020204030204" pitchFamily="34" charset="0"/>
              <a:cs typeface="Calibri" panose="020F0502020204030204" pitchFamily="34" charset="0"/>
            </a:endParaRPr>
          </a:p>
          <a:p>
            <a:pPr lvl="0" eaLnBrk="0" fontAlgn="base" hangingPunct="0">
              <a:spcBef>
                <a:spcPct val="0"/>
              </a:spcBef>
              <a:spcAft>
                <a:spcPct val="0"/>
              </a:spcAft>
              <a:buFontTx/>
              <a:buChar char="•"/>
            </a:pPr>
            <a:r>
              <a:rPr lang="en-US" altLang="en-US" dirty="0">
                <a:latin typeface="Calibri" panose="020F0502020204030204" pitchFamily="34" charset="0"/>
                <a:ea typeface="Calibri" panose="020F0502020204030204" pitchFamily="34" charset="0"/>
                <a:cs typeface="Calibri" panose="020F0502020204030204" pitchFamily="34" charset="0"/>
              </a:rPr>
              <a:t>Small conference room at SMAA Location or Adult Day Centers for Physician Consultations: </a:t>
            </a:r>
            <a:endParaRPr lang="en-US" altLang="en-US" dirty="0">
              <a:latin typeface="Calibri" panose="020F0502020204030204" pitchFamily="34" charset="0"/>
              <a:cs typeface="Calibri" panose="020F0502020204030204" pitchFamily="34" charset="0"/>
            </a:endParaRPr>
          </a:p>
          <a:p>
            <a:pPr lvl="0" eaLnBrk="0" fontAlgn="base" hangingPunct="0">
              <a:spcBef>
                <a:spcPct val="0"/>
              </a:spcBef>
              <a:spcAft>
                <a:spcPct val="0"/>
              </a:spcAft>
            </a:pPr>
            <a:r>
              <a:rPr lang="en-US" altLang="en-US" b="1" dirty="0">
                <a:latin typeface="Calibri" panose="020F0502020204030204" pitchFamily="34" charset="0"/>
                <a:ea typeface="Calibri" panose="020F0502020204030204" pitchFamily="34" charset="0"/>
                <a:cs typeface="Calibri" panose="020F0502020204030204" pitchFamily="34" charset="0"/>
              </a:rPr>
              <a:t>$35 per hour</a:t>
            </a:r>
            <a:endParaRPr lang="en-US"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58214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2514600"/>
            <a:ext cx="4953000" cy="2277547"/>
          </a:xfrm>
          <a:prstGeom prst="rect">
            <a:avLst/>
          </a:prstGeom>
          <a:noFill/>
        </p:spPr>
        <p:txBody>
          <a:bodyPr wrap="square" rtlCol="0">
            <a:spAutoFit/>
          </a:bodyPr>
          <a:lstStyle/>
          <a:p>
            <a:pPr algn="ctr"/>
            <a:r>
              <a:rPr lang="en-US" sz="2800" b="1" dirty="0" smtClean="0"/>
              <a:t>CONTACT INFORMATION:</a:t>
            </a:r>
          </a:p>
          <a:p>
            <a:pPr algn="ctr"/>
            <a:endParaRPr lang="en-US" dirty="0"/>
          </a:p>
          <a:p>
            <a:pPr algn="ctr"/>
            <a:r>
              <a:rPr lang="en-US" sz="2400" dirty="0" smtClean="0"/>
              <a:t>Renee Longarini</a:t>
            </a:r>
            <a:br>
              <a:rPr lang="en-US" sz="2400" dirty="0" smtClean="0"/>
            </a:br>
            <a:r>
              <a:rPr lang="en-US" sz="2400" dirty="0" smtClean="0"/>
              <a:t>Nutrition Program Manager</a:t>
            </a:r>
            <a:br>
              <a:rPr lang="en-US" sz="2400" dirty="0" smtClean="0"/>
            </a:br>
            <a:r>
              <a:rPr lang="en-US" sz="2400" dirty="0" smtClean="0"/>
              <a:t>(207)396-6510</a:t>
            </a:r>
          </a:p>
          <a:p>
            <a:pPr algn="ctr"/>
            <a:r>
              <a:rPr lang="en-US" sz="2400" dirty="0" smtClean="0"/>
              <a:t>rlongarini@smaaa.org</a:t>
            </a:r>
            <a:endParaRPr lang="en-US" sz="2400" dirty="0"/>
          </a:p>
        </p:txBody>
      </p:sp>
    </p:spTree>
    <p:extLst>
      <p:ext uri="{BB962C8B-B14F-4D97-AF65-F5344CB8AC3E}">
        <p14:creationId xmlns:p14="http://schemas.microsoft.com/office/powerpoint/2010/main" val="3488012772"/>
      </p:ext>
    </p:extLst>
  </p:cSld>
  <p:clrMapOvr>
    <a:masterClrMapping/>
  </p:clrMapOvr>
</p:sld>
</file>

<file path=ppt/theme/theme1.xml><?xml version="1.0" encoding="utf-8"?>
<a:theme xmlns:a="http://schemas.openxmlformats.org/drawingml/2006/main" name="SMAA PowerPoint Template 1.23.2014">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MAA PowerPoint">
      <a:majorFont>
        <a:latin typeface="Trajan Pro"/>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SMAA PowerPoint Template 1.23.2014</Template>
  <TotalTime>288</TotalTime>
  <Words>776</Words>
  <Application>Microsoft Office PowerPoint</Application>
  <PresentationFormat>On-screen Show (4:3)</PresentationFormat>
  <Paragraphs>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Trajan Pro</vt:lpstr>
      <vt:lpstr>SMAA PowerPoint Template 1.23.2014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 Lachance</dc:creator>
  <cp:lastModifiedBy>Renee Longarini</cp:lastModifiedBy>
  <cp:revision>25</cp:revision>
  <cp:lastPrinted>2019-02-22T18:18:45Z</cp:lastPrinted>
  <dcterms:created xsi:type="dcterms:W3CDTF">2015-07-10T11:39:24Z</dcterms:created>
  <dcterms:modified xsi:type="dcterms:W3CDTF">2019-02-22T18:23:35Z</dcterms:modified>
</cp:coreProperties>
</file>