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2"/>
  </p:notesMasterIdLst>
  <p:handoutMasterIdLst>
    <p:handoutMasterId r:id="rId53"/>
  </p:handoutMasterIdLst>
  <p:sldIdLst>
    <p:sldId id="256" r:id="rId2"/>
    <p:sldId id="269" r:id="rId3"/>
    <p:sldId id="257" r:id="rId4"/>
    <p:sldId id="425" r:id="rId5"/>
    <p:sldId id="327" r:id="rId6"/>
    <p:sldId id="400" r:id="rId7"/>
    <p:sldId id="341" r:id="rId8"/>
    <p:sldId id="266" r:id="rId9"/>
    <p:sldId id="364" r:id="rId10"/>
    <p:sldId id="365" r:id="rId11"/>
    <p:sldId id="322" r:id="rId12"/>
    <p:sldId id="355" r:id="rId13"/>
    <p:sldId id="423" r:id="rId14"/>
    <p:sldId id="259" r:id="rId15"/>
    <p:sldId id="260" r:id="rId16"/>
    <p:sldId id="321" r:id="rId17"/>
    <p:sldId id="323" r:id="rId18"/>
    <p:sldId id="326" r:id="rId19"/>
    <p:sldId id="329" r:id="rId20"/>
    <p:sldId id="330" r:id="rId21"/>
    <p:sldId id="331" r:id="rId22"/>
    <p:sldId id="332" r:id="rId23"/>
    <p:sldId id="409" r:id="rId24"/>
    <p:sldId id="408" r:id="rId25"/>
    <p:sldId id="305" r:id="rId26"/>
    <p:sldId id="337" r:id="rId27"/>
    <p:sldId id="306" r:id="rId28"/>
    <p:sldId id="333" r:id="rId29"/>
    <p:sldId id="307" r:id="rId30"/>
    <p:sldId id="308" r:id="rId31"/>
    <p:sldId id="314" r:id="rId32"/>
    <p:sldId id="317" r:id="rId33"/>
    <p:sldId id="315" r:id="rId34"/>
    <p:sldId id="316" r:id="rId35"/>
    <p:sldId id="300" r:id="rId36"/>
    <p:sldId id="334" r:id="rId37"/>
    <p:sldId id="335" r:id="rId38"/>
    <p:sldId id="271" r:id="rId39"/>
    <p:sldId id="336" r:id="rId40"/>
    <p:sldId id="310" r:id="rId41"/>
    <p:sldId id="312" r:id="rId42"/>
    <p:sldId id="297" r:id="rId43"/>
    <p:sldId id="421" r:id="rId44"/>
    <p:sldId id="303" r:id="rId45"/>
    <p:sldId id="273" r:id="rId46"/>
    <p:sldId id="340" r:id="rId47"/>
    <p:sldId id="338" r:id="rId48"/>
    <p:sldId id="426" r:id="rId49"/>
    <p:sldId id="320" r:id="rId50"/>
    <p:sldId id="319" r:id="rId51"/>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116" d="100"/>
          <a:sy n="116" d="100"/>
        </p:scale>
        <p:origin x="1500" y="108"/>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2323" y="-8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25132939632545898"/>
                  <c:y val="-0.216216668568603"/>
                </c:manualLayout>
              </c:layout>
              <c:tx>
                <c:rich>
                  <a:bodyPr/>
                  <a:lstStyle/>
                  <a:p>
                    <a:r>
                      <a:rPr lang="en-US"/>
                      <a:t>Town
$806,952.00
71%</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FE-463C-A72E-284B295224E4}"/>
                </c:ext>
              </c:extLst>
            </c:dLbl>
            <c:dLbl>
              <c:idx val="1"/>
              <c:tx>
                <c:rich>
                  <a:bodyPr/>
                  <a:lstStyle/>
                  <a:p>
                    <a:r>
                      <a:rPr lang="en-US"/>
                      <a:t>Non propfit
$195,395
17%</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FE-463C-A72E-284B295224E4}"/>
                </c:ext>
              </c:extLst>
            </c:dLbl>
            <c:dLbl>
              <c:idx val="2"/>
              <c:tx>
                <c:rich>
                  <a:bodyPr/>
                  <a:lstStyle/>
                  <a:p>
                    <a:r>
                      <a:rPr lang="en-US"/>
                      <a:t>State grant
$67,600
6%</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FE-463C-A72E-284B295224E4}"/>
                </c:ext>
              </c:extLst>
            </c:dLbl>
            <c:dLbl>
              <c:idx val="3"/>
              <c:layout>
                <c:manualLayout>
                  <c:x val="-8.7698272090988599E-2"/>
                  <c:y val="1.5700483091787398E-2"/>
                </c:manualLayout>
              </c:layout>
              <c:tx>
                <c:rich>
                  <a:bodyPr/>
                  <a:lstStyle/>
                  <a:p>
                    <a:r>
                      <a:rPr lang="en-US"/>
                      <a:t>Federal grant
$55,632
5%</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FE-463C-A72E-284B295224E4}"/>
                </c:ext>
              </c:extLst>
            </c:dLbl>
            <c:dLbl>
              <c:idx val="4"/>
              <c:layout>
                <c:manualLayout>
                  <c:x val="0.30647233158355203"/>
                  <c:y val="1.07388316151203E-3"/>
                </c:manualLayout>
              </c:layout>
              <c:tx>
                <c:rich>
                  <a:bodyPr/>
                  <a:lstStyle/>
                  <a:p>
                    <a:r>
                      <a:rPr lang="en-US"/>
                      <a:t>Private
$15,000
1%</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FE-463C-A72E-284B295224E4}"/>
                </c:ext>
              </c:extLst>
            </c:dLbl>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val>
            <c:numRef>
              <c:f>Sheet1!$A$1:$A$5</c:f>
              <c:numCache>
                <c:formatCode>"$"#,##0.00</c:formatCode>
                <c:ptCount val="5"/>
                <c:pt idx="0">
                  <c:v>806952</c:v>
                </c:pt>
                <c:pt idx="1">
                  <c:v>195395</c:v>
                </c:pt>
                <c:pt idx="2">
                  <c:v>67600</c:v>
                </c:pt>
                <c:pt idx="3">
                  <c:v>55632</c:v>
                </c:pt>
                <c:pt idx="4">
                  <c:v>15000</c:v>
                </c:pt>
              </c:numCache>
            </c:numRef>
          </c:val>
          <c:extLst>
            <c:ext xmlns:c16="http://schemas.microsoft.com/office/drawing/2014/chart" uri="{C3380CC4-5D6E-409C-BE32-E72D297353CC}">
              <c16:uniqueId val="{00000005-0FFE-463C-A72E-284B295224E4}"/>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70AD59FB-A861-4D6F-959A-4B31B4C81F38}" type="datetimeFigureOut">
              <a:rPr lang="en-US" smtClean="0"/>
              <a:pPr/>
              <a:t>4/4/2019</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7A2BD8FD-9BD8-42F4-BDD1-A25496EAAF77}" type="slidenum">
              <a:rPr lang="en-US" smtClean="0"/>
              <a:pPr/>
              <a:t>‹#›</a:t>
            </a:fld>
            <a:endParaRPr lang="en-US"/>
          </a:p>
        </p:txBody>
      </p:sp>
    </p:spTree>
    <p:extLst>
      <p:ext uri="{BB962C8B-B14F-4D97-AF65-F5344CB8AC3E}">
        <p14:creationId xmlns:p14="http://schemas.microsoft.com/office/powerpoint/2010/main" val="2148437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A1C4B593-0BCA-42F0-AACF-135C807B4A6F}" type="datetimeFigureOut">
              <a:rPr lang="en-US" smtClean="0"/>
              <a:pPr/>
              <a:t>4/4/2019</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30587EBE-824F-4B1F-9EFE-BD451E13793C}" type="slidenum">
              <a:rPr lang="en-US" smtClean="0"/>
              <a:pPr/>
              <a:t>‹#›</a:t>
            </a:fld>
            <a:endParaRPr lang="en-US"/>
          </a:p>
        </p:txBody>
      </p:sp>
    </p:spTree>
    <p:extLst>
      <p:ext uri="{BB962C8B-B14F-4D97-AF65-F5344CB8AC3E}">
        <p14:creationId xmlns:p14="http://schemas.microsoft.com/office/powerpoint/2010/main" val="177695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587EBE-824F-4B1F-9EFE-BD451E13793C}" type="slidenum">
              <a:rPr lang="en-US" smtClean="0"/>
              <a:pPr/>
              <a:t>1</a:t>
            </a:fld>
            <a:endParaRPr lang="en-US"/>
          </a:p>
        </p:txBody>
      </p:sp>
    </p:spTree>
    <p:extLst>
      <p:ext uri="{BB962C8B-B14F-4D97-AF65-F5344CB8AC3E}">
        <p14:creationId xmlns:p14="http://schemas.microsoft.com/office/powerpoint/2010/main" val="15748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23</a:t>
            </a:fld>
            <a:endParaRPr lang="en-US" dirty="0"/>
          </a:p>
        </p:txBody>
      </p:sp>
    </p:spTree>
    <p:extLst>
      <p:ext uri="{BB962C8B-B14F-4D97-AF65-F5344CB8AC3E}">
        <p14:creationId xmlns:p14="http://schemas.microsoft.com/office/powerpoint/2010/main" val="295926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24</a:t>
            </a:fld>
            <a:endParaRPr lang="en-US" dirty="0"/>
          </a:p>
        </p:txBody>
      </p:sp>
    </p:spTree>
    <p:extLst>
      <p:ext uri="{BB962C8B-B14F-4D97-AF65-F5344CB8AC3E}">
        <p14:creationId xmlns:p14="http://schemas.microsoft.com/office/powerpoint/2010/main" val="101915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them often.  Ratio of 3 to 1</a:t>
            </a:r>
          </a:p>
        </p:txBody>
      </p:sp>
      <p:sp>
        <p:nvSpPr>
          <p:cNvPr id="4" name="Slide Number Placeholder 3"/>
          <p:cNvSpPr>
            <a:spLocks noGrp="1"/>
          </p:cNvSpPr>
          <p:nvPr>
            <p:ph type="sldNum" sz="quarter" idx="10"/>
          </p:nvPr>
        </p:nvSpPr>
        <p:spPr/>
        <p:txBody>
          <a:bodyPr/>
          <a:lstStyle/>
          <a:p>
            <a:fld id="{30587EBE-824F-4B1F-9EFE-BD451E13793C}" type="slidenum">
              <a:rPr lang="en-US" smtClean="0"/>
              <a:pPr/>
              <a:t>25</a:t>
            </a:fld>
            <a:endParaRPr lang="en-US"/>
          </a:p>
        </p:txBody>
      </p:sp>
    </p:spTree>
    <p:extLst>
      <p:ext uri="{BB962C8B-B14F-4D97-AF65-F5344CB8AC3E}">
        <p14:creationId xmlns:p14="http://schemas.microsoft.com/office/powerpoint/2010/main" val="62024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board can do!</a:t>
            </a:r>
          </a:p>
        </p:txBody>
      </p:sp>
      <p:sp>
        <p:nvSpPr>
          <p:cNvPr id="4" name="Slide Number Placeholder 3"/>
          <p:cNvSpPr>
            <a:spLocks noGrp="1"/>
          </p:cNvSpPr>
          <p:nvPr>
            <p:ph type="sldNum" sz="quarter" idx="10"/>
          </p:nvPr>
        </p:nvSpPr>
        <p:spPr/>
        <p:txBody>
          <a:bodyPr/>
          <a:lstStyle/>
          <a:p>
            <a:fld id="{30587EBE-824F-4B1F-9EFE-BD451E13793C}" type="slidenum">
              <a:rPr lang="en-US" smtClean="0"/>
              <a:pPr/>
              <a:t>27</a:t>
            </a:fld>
            <a:endParaRPr lang="en-US"/>
          </a:p>
        </p:txBody>
      </p:sp>
    </p:spTree>
    <p:extLst>
      <p:ext uri="{BB962C8B-B14F-4D97-AF65-F5344CB8AC3E}">
        <p14:creationId xmlns:p14="http://schemas.microsoft.com/office/powerpoint/2010/main" val="10356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ask your board members to raise money – what happens?  What if you ask them to THANK someone?</a:t>
            </a:r>
          </a:p>
          <a:p>
            <a:endParaRPr lang="en-US" baseline="0" dirty="0"/>
          </a:p>
          <a:p>
            <a:r>
              <a:rPr lang="en-US" baseline="0" dirty="0"/>
              <a:t>Phone donors – just because.  Ruthann Dobek reports:  At Brookline senior Center, the first time they did this, people were very surprised and appreciative.</a:t>
            </a:r>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29</a:t>
            </a:fld>
            <a:endParaRPr lang="en-US"/>
          </a:p>
        </p:txBody>
      </p:sp>
    </p:spTree>
    <p:extLst>
      <p:ext uri="{BB962C8B-B14F-4D97-AF65-F5344CB8AC3E}">
        <p14:creationId xmlns:p14="http://schemas.microsoft.com/office/powerpoint/2010/main" val="172619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Brookline Rotary was putting on a fundraiser for a community</a:t>
            </a:r>
            <a:r>
              <a:rPr lang="en-US" baseline="0" dirty="0"/>
              <a:t> organization.  A donor for the Brookline Senior Center won.  This g</a:t>
            </a:r>
            <a:r>
              <a:rPr lang="en-US" dirty="0"/>
              <a:t>ave</a:t>
            </a:r>
            <a:r>
              <a:rPr lang="en-US" baseline="0" dirty="0"/>
              <a:t> Ruthann opportunity to send out a note:  I hear you won Dancing with the Stars at the Brookline Rotary.  I’m a big fan of yours.  You’ll have to come dance at the Senior Center.”</a:t>
            </a:r>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30</a:t>
            </a:fld>
            <a:endParaRPr lang="en-US"/>
          </a:p>
        </p:txBody>
      </p:sp>
    </p:spTree>
    <p:extLst>
      <p:ext uri="{BB962C8B-B14F-4D97-AF65-F5344CB8AC3E}">
        <p14:creationId xmlns:p14="http://schemas.microsoft.com/office/powerpoint/2010/main" val="2295068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pPr>
            <a:r>
              <a:rPr lang="en-US" dirty="0"/>
              <a:t>Anger</a:t>
            </a:r>
          </a:p>
          <a:p>
            <a:pPr lvl="1">
              <a:buFont typeface="Arial" pitchFamily="34" charset="0"/>
              <a:buChar char="•"/>
            </a:pPr>
            <a:r>
              <a:rPr lang="en-US" dirty="0"/>
              <a:t>Ego Gratification</a:t>
            </a:r>
          </a:p>
          <a:p>
            <a:pPr lvl="1">
              <a:buFont typeface="Arial" pitchFamily="34" charset="0"/>
              <a:buChar char="•"/>
            </a:pPr>
            <a:r>
              <a:rPr lang="en-US" dirty="0"/>
              <a:t>Exclusivity</a:t>
            </a:r>
          </a:p>
          <a:p>
            <a:pPr lvl="1">
              <a:buFont typeface="Arial" pitchFamily="34" charset="0"/>
              <a:buChar char="•"/>
            </a:pPr>
            <a:r>
              <a:rPr lang="en-US" dirty="0"/>
              <a:t>Fear</a:t>
            </a:r>
          </a:p>
          <a:p>
            <a:pPr lvl="1">
              <a:buFont typeface="Arial" pitchFamily="34" charset="0"/>
              <a:buChar char="•"/>
            </a:pPr>
            <a:r>
              <a:rPr lang="en-US" dirty="0"/>
              <a:t>Greed / Value proposition (e.g., matching gift)</a:t>
            </a:r>
          </a:p>
          <a:p>
            <a:pPr lvl="1">
              <a:buFont typeface="Arial" pitchFamily="34" charset="0"/>
              <a:buChar char="•"/>
            </a:pPr>
            <a:r>
              <a:rPr lang="en-US" dirty="0"/>
              <a:t>Guilt</a:t>
            </a:r>
          </a:p>
          <a:p>
            <a:pPr lvl="1">
              <a:buFont typeface="Arial" pitchFamily="34" charset="0"/>
              <a:buChar char="•"/>
            </a:pPr>
            <a:r>
              <a:rPr lang="en-US" dirty="0"/>
              <a:t>Flattery</a:t>
            </a:r>
          </a:p>
          <a:p>
            <a:pPr lvl="1">
              <a:buFont typeface="Arial" pitchFamily="34" charset="0"/>
              <a:buChar char="•"/>
            </a:pPr>
            <a:r>
              <a:rPr lang="en-US" dirty="0"/>
              <a:t>Exclusivity</a:t>
            </a:r>
          </a:p>
          <a:p>
            <a:pPr lvl="1">
              <a:buFont typeface="Arial" pitchFamily="34" charset="0"/>
              <a:buChar char="•"/>
            </a:pPr>
            <a:r>
              <a:rPr lang="en-US" dirty="0"/>
              <a:t>Salvation</a:t>
            </a:r>
          </a:p>
          <a:p>
            <a:pPr lvl="1">
              <a:buFont typeface="Arial" pitchFamily="34" charset="0"/>
              <a:buChar char="•"/>
            </a:pPr>
            <a:endParaRPr lang="en-US" dirty="0"/>
          </a:p>
          <a:p>
            <a:pPr lvl="1">
              <a:buFont typeface="Arial" pitchFamily="34" charset="0"/>
              <a:buChar char="•"/>
            </a:pPr>
            <a:r>
              <a:rPr lang="en-US" dirty="0"/>
              <a:t>Anger</a:t>
            </a:r>
          </a:p>
          <a:p>
            <a:pPr lvl="1">
              <a:buFont typeface="Arial" pitchFamily="34" charset="0"/>
              <a:buChar char="•"/>
            </a:pPr>
            <a:r>
              <a:rPr lang="en-US" dirty="0"/>
              <a:t>Ego Gratification</a:t>
            </a:r>
          </a:p>
          <a:p>
            <a:pPr lvl="1">
              <a:buFont typeface="Arial" pitchFamily="34" charset="0"/>
              <a:buChar char="•"/>
            </a:pPr>
            <a:r>
              <a:rPr lang="en-US" dirty="0"/>
              <a:t>Exclusivity</a:t>
            </a:r>
          </a:p>
          <a:p>
            <a:pPr lvl="1">
              <a:buFont typeface="Arial" pitchFamily="34" charset="0"/>
              <a:buChar char="•"/>
            </a:pPr>
            <a:r>
              <a:rPr lang="en-US" dirty="0"/>
              <a:t>Fear</a:t>
            </a:r>
          </a:p>
          <a:p>
            <a:pPr lvl="1">
              <a:buFont typeface="Arial" pitchFamily="34" charset="0"/>
              <a:buChar char="•"/>
            </a:pPr>
            <a:r>
              <a:rPr lang="en-US" dirty="0"/>
              <a:t>Greed / Value proposition (e.g., matching gift)</a:t>
            </a:r>
          </a:p>
          <a:p>
            <a:pPr lvl="1">
              <a:buFont typeface="Arial" pitchFamily="34" charset="0"/>
              <a:buChar char="•"/>
            </a:pPr>
            <a:r>
              <a:rPr lang="en-US" dirty="0"/>
              <a:t>Guilt</a:t>
            </a:r>
          </a:p>
          <a:p>
            <a:pPr lvl="1">
              <a:buFont typeface="Arial" pitchFamily="34" charset="0"/>
              <a:buChar char="•"/>
            </a:pPr>
            <a:r>
              <a:rPr lang="en-US" dirty="0"/>
              <a:t>Flattery</a:t>
            </a:r>
          </a:p>
          <a:p>
            <a:pPr lvl="1">
              <a:buFont typeface="Arial" pitchFamily="34" charset="0"/>
              <a:buChar char="•"/>
            </a:pPr>
            <a:r>
              <a:rPr lang="en-US" dirty="0"/>
              <a:t>Exclusivity</a:t>
            </a:r>
          </a:p>
          <a:p>
            <a:pPr lvl="1">
              <a:buFont typeface="Arial" pitchFamily="34" charset="0"/>
              <a:buChar char="•"/>
            </a:pPr>
            <a:r>
              <a:rPr lang="en-US" dirty="0"/>
              <a:t>Salvation</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38</a:t>
            </a:fld>
            <a:endParaRPr lang="en-US"/>
          </a:p>
        </p:txBody>
      </p:sp>
    </p:spTree>
    <p:extLst>
      <p:ext uri="{BB962C8B-B14F-4D97-AF65-F5344CB8AC3E}">
        <p14:creationId xmlns:p14="http://schemas.microsoft.com/office/powerpoint/2010/main" val="135463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received any?  </a:t>
            </a:r>
          </a:p>
        </p:txBody>
      </p:sp>
      <p:sp>
        <p:nvSpPr>
          <p:cNvPr id="4" name="Slide Number Placeholder 3"/>
          <p:cNvSpPr>
            <a:spLocks noGrp="1"/>
          </p:cNvSpPr>
          <p:nvPr>
            <p:ph type="sldNum" sz="quarter" idx="10"/>
          </p:nvPr>
        </p:nvSpPr>
        <p:spPr/>
        <p:txBody>
          <a:bodyPr/>
          <a:lstStyle/>
          <a:p>
            <a:fld id="{30587EBE-824F-4B1F-9EFE-BD451E13793C}" type="slidenum">
              <a:rPr lang="en-US" smtClean="0"/>
              <a:pPr/>
              <a:t>40</a:t>
            </a:fld>
            <a:endParaRPr lang="en-US"/>
          </a:p>
        </p:txBody>
      </p:sp>
    </p:spTree>
    <p:extLst>
      <p:ext uri="{BB962C8B-B14F-4D97-AF65-F5344CB8AC3E}">
        <p14:creationId xmlns:p14="http://schemas.microsoft.com/office/powerpoint/2010/main" val="144397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Ruthann says that the Brookline Senior Center has received bequests from people that they didn’t know that well.  That didn’t the Center that much.  But were impressed with the work the Center does.</a:t>
            </a:r>
          </a:p>
        </p:txBody>
      </p:sp>
      <p:sp>
        <p:nvSpPr>
          <p:cNvPr id="4" name="Slide Number Placeholder 3"/>
          <p:cNvSpPr>
            <a:spLocks noGrp="1"/>
          </p:cNvSpPr>
          <p:nvPr>
            <p:ph type="sldNum" sz="quarter" idx="10"/>
          </p:nvPr>
        </p:nvSpPr>
        <p:spPr/>
        <p:txBody>
          <a:bodyPr/>
          <a:lstStyle/>
          <a:p>
            <a:fld id="{30587EBE-824F-4B1F-9EFE-BD451E13793C}" type="slidenum">
              <a:rPr lang="en-US" smtClean="0"/>
              <a:pPr/>
              <a:t>41</a:t>
            </a:fld>
            <a:endParaRPr lang="en-US"/>
          </a:p>
        </p:txBody>
      </p:sp>
    </p:spTree>
    <p:extLst>
      <p:ext uri="{BB962C8B-B14F-4D97-AF65-F5344CB8AC3E}">
        <p14:creationId xmlns:p14="http://schemas.microsoft.com/office/powerpoint/2010/main" val="3383182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46</a:t>
            </a:fld>
            <a:endParaRPr lang="en-US" dirty="0"/>
          </a:p>
        </p:txBody>
      </p:sp>
    </p:spTree>
    <p:extLst>
      <p:ext uri="{BB962C8B-B14F-4D97-AF65-F5344CB8AC3E}">
        <p14:creationId xmlns:p14="http://schemas.microsoft.com/office/powerpoint/2010/main" val="1981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20713"/>
            <a:ext cx="4652962" cy="3490912"/>
          </a:xfrm>
        </p:spPr>
      </p:sp>
      <p:sp>
        <p:nvSpPr>
          <p:cNvPr id="3" name="Notes Placeholder 2"/>
          <p:cNvSpPr>
            <a:spLocks noGrp="1"/>
          </p:cNvSpPr>
          <p:nvPr>
            <p:ph type="body" idx="1"/>
          </p:nvPr>
        </p:nvSpPr>
        <p:spPr/>
        <p:txBody>
          <a:bodyPr/>
          <a:lstStyle/>
          <a:p>
            <a:pPr lvl="0"/>
            <a:r>
              <a:rPr lang="en-US" dirty="0"/>
              <a:t>About Audience (EDs?  Development?  Which topics are they most interested in?)</a:t>
            </a:r>
          </a:p>
          <a:p>
            <a:r>
              <a:rPr lang="en-US" dirty="0"/>
              <a:t>HOW MANY OF YOU HAVE FRIENDS GROUPS?  OR A NON-PROFIT?</a:t>
            </a:r>
          </a:p>
          <a:p>
            <a:r>
              <a:rPr lang="en-US" dirty="0"/>
              <a:t> </a:t>
            </a:r>
          </a:p>
          <a:p>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2</a:t>
            </a:fld>
            <a:endParaRPr lang="en-US"/>
          </a:p>
        </p:txBody>
      </p:sp>
    </p:spTree>
    <p:extLst>
      <p:ext uri="{BB962C8B-B14F-4D97-AF65-F5344CB8AC3E}">
        <p14:creationId xmlns:p14="http://schemas.microsoft.com/office/powerpoint/2010/main" val="354411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587EBE-824F-4B1F-9EFE-BD451E13793C}" type="slidenum">
              <a:rPr lang="en-US" smtClean="0"/>
              <a:pPr/>
              <a:t>49</a:t>
            </a:fld>
            <a:endParaRPr lang="en-US"/>
          </a:p>
        </p:txBody>
      </p:sp>
    </p:spTree>
    <p:extLst>
      <p:ext uri="{BB962C8B-B14F-4D97-AF65-F5344CB8AC3E}">
        <p14:creationId xmlns:p14="http://schemas.microsoft.com/office/powerpoint/2010/main" val="15748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6</a:t>
            </a:fld>
            <a:endParaRPr lang="en-US" dirty="0"/>
          </a:p>
        </p:txBody>
      </p:sp>
    </p:spTree>
    <p:extLst>
      <p:ext uri="{BB962C8B-B14F-4D97-AF65-F5344CB8AC3E}">
        <p14:creationId xmlns:p14="http://schemas.microsoft.com/office/powerpoint/2010/main" val="70340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9</a:t>
            </a:fld>
            <a:endParaRPr lang="en-US" dirty="0"/>
          </a:p>
        </p:txBody>
      </p:sp>
    </p:spTree>
    <p:extLst>
      <p:ext uri="{BB962C8B-B14F-4D97-AF65-F5344CB8AC3E}">
        <p14:creationId xmlns:p14="http://schemas.microsoft.com/office/powerpoint/2010/main" val="101069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a:t>
            </a:r>
            <a:r>
              <a:rPr lang="en-US" baseline="0" dirty="0"/>
              <a:t> breeds success. Fake it until you make it.  (We’ll talk more about confidence later.)</a:t>
            </a:r>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10</a:t>
            </a:fld>
            <a:endParaRPr lang="en-US" dirty="0"/>
          </a:p>
        </p:txBody>
      </p:sp>
    </p:spTree>
    <p:extLst>
      <p:ext uri="{BB962C8B-B14F-4D97-AF65-F5344CB8AC3E}">
        <p14:creationId xmlns:p14="http://schemas.microsoft.com/office/powerpoint/2010/main" val="353731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individuals, organizations, foundations, corporations</a:t>
            </a:r>
            <a:r>
              <a:rPr lang="en-US" baseline="0" dirty="0"/>
              <a:t> – Invest / Give to success.</a:t>
            </a:r>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12</a:t>
            </a:fld>
            <a:endParaRPr lang="en-US" dirty="0"/>
          </a:p>
        </p:txBody>
      </p:sp>
    </p:spTree>
    <p:extLst>
      <p:ext uri="{BB962C8B-B14F-4D97-AF65-F5344CB8AC3E}">
        <p14:creationId xmlns:p14="http://schemas.microsoft.com/office/powerpoint/2010/main" val="199944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out that Executive Summary.  Does it sing?  Do you reach hearts and minds?</a:t>
            </a:r>
          </a:p>
        </p:txBody>
      </p:sp>
      <p:sp>
        <p:nvSpPr>
          <p:cNvPr id="4" name="Slide Number Placeholder 3"/>
          <p:cNvSpPr>
            <a:spLocks noGrp="1"/>
          </p:cNvSpPr>
          <p:nvPr>
            <p:ph type="sldNum" sz="quarter" idx="10"/>
          </p:nvPr>
        </p:nvSpPr>
        <p:spPr/>
        <p:txBody>
          <a:bodyPr/>
          <a:lstStyle/>
          <a:p>
            <a:fld id="{30587EBE-824F-4B1F-9EFE-BD451E13793C}" type="slidenum">
              <a:rPr lang="en-US" smtClean="0"/>
              <a:pPr/>
              <a:t>13</a:t>
            </a:fld>
            <a:endParaRPr lang="en-US" dirty="0"/>
          </a:p>
        </p:txBody>
      </p:sp>
    </p:spTree>
    <p:extLst>
      <p:ext uri="{BB962C8B-B14F-4D97-AF65-F5344CB8AC3E}">
        <p14:creationId xmlns:p14="http://schemas.microsoft.com/office/powerpoint/2010/main" val="12871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prospect is different.  What are their interests?  How</a:t>
            </a:r>
            <a:r>
              <a:rPr lang="en-US" baseline="0" dirty="0"/>
              <a:t> has the Senior Center helped them?</a:t>
            </a:r>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19</a:t>
            </a:fld>
            <a:endParaRPr lang="en-US"/>
          </a:p>
        </p:txBody>
      </p:sp>
    </p:spTree>
    <p:extLst>
      <p:ext uri="{BB962C8B-B14F-4D97-AF65-F5344CB8AC3E}">
        <p14:creationId xmlns:p14="http://schemas.microsoft.com/office/powerpoint/2010/main" val="96941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 HAS to give to our organization</a:t>
            </a:r>
          </a:p>
          <a:p>
            <a:r>
              <a:rPr lang="en-US" dirty="0"/>
              <a:t> </a:t>
            </a:r>
          </a:p>
          <a:p>
            <a:r>
              <a:rPr lang="en-US" b="1" dirty="0">
                <a:solidFill>
                  <a:srgbClr val="00B050"/>
                </a:solidFill>
              </a:rPr>
              <a:t>It’s about creating an opportunity and a situation where the prospect WANTS to give to us/our organization.</a:t>
            </a:r>
          </a:p>
          <a:p>
            <a:r>
              <a:rPr lang="en-US" dirty="0"/>
              <a:t> </a:t>
            </a:r>
          </a:p>
          <a:p>
            <a:r>
              <a:rPr lang="en-US" b="1" dirty="0">
                <a:solidFill>
                  <a:srgbClr val="00B050"/>
                </a:solidFill>
              </a:rPr>
              <a:t>It’s about engagement, cultivation and Relationships!</a:t>
            </a:r>
          </a:p>
          <a:p>
            <a:endParaRPr lang="en-US" dirty="0"/>
          </a:p>
        </p:txBody>
      </p:sp>
      <p:sp>
        <p:nvSpPr>
          <p:cNvPr id="4" name="Slide Number Placeholder 3"/>
          <p:cNvSpPr>
            <a:spLocks noGrp="1"/>
          </p:cNvSpPr>
          <p:nvPr>
            <p:ph type="sldNum" sz="quarter" idx="10"/>
          </p:nvPr>
        </p:nvSpPr>
        <p:spPr/>
        <p:txBody>
          <a:bodyPr/>
          <a:lstStyle/>
          <a:p>
            <a:fld id="{30587EBE-824F-4B1F-9EFE-BD451E13793C}" type="slidenum">
              <a:rPr lang="en-US" smtClean="0"/>
              <a:pPr/>
              <a:t>20</a:t>
            </a:fld>
            <a:endParaRPr lang="en-US"/>
          </a:p>
        </p:txBody>
      </p:sp>
    </p:spTree>
    <p:extLst>
      <p:ext uri="{BB962C8B-B14F-4D97-AF65-F5344CB8AC3E}">
        <p14:creationId xmlns:p14="http://schemas.microsoft.com/office/powerpoint/2010/main" val="38866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9964EC-0F47-40D7-8378-9F17CA7347D5}" type="datetime1">
              <a:rPr lang="en-US" smtClean="0"/>
              <a:t>4/4/2019</a:t>
            </a:fld>
            <a:endParaRPr lang="en-US"/>
          </a:p>
        </p:txBody>
      </p:sp>
      <p:sp>
        <p:nvSpPr>
          <p:cNvPr id="5" name="Footer Placeholder 4"/>
          <p:cNvSpPr>
            <a:spLocks noGrp="1"/>
          </p:cNvSpPr>
          <p:nvPr>
            <p:ph type="ftr" sz="quarter" idx="11"/>
          </p:nvPr>
        </p:nvSpPr>
        <p:spPr/>
        <p:txBody>
          <a:bodyPr/>
          <a:lstStyle/>
          <a:p>
            <a:r>
              <a:rPr lang="en-US"/>
              <a:t>www.AtkinAssociates.com</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59180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9BD692-0CB3-42BF-A72B-1263FB045257}" type="datetime1">
              <a:rPr lang="en-US" smtClean="0"/>
              <a:t>4/4/2019</a:t>
            </a:fld>
            <a:endParaRPr lang="en-US"/>
          </a:p>
        </p:txBody>
      </p:sp>
      <p:sp>
        <p:nvSpPr>
          <p:cNvPr id="5" name="Footer Placeholder 4"/>
          <p:cNvSpPr>
            <a:spLocks noGrp="1"/>
          </p:cNvSpPr>
          <p:nvPr>
            <p:ph type="ftr" sz="quarter" idx="11"/>
          </p:nvPr>
        </p:nvSpPr>
        <p:spPr/>
        <p:txBody>
          <a:bodyPr/>
          <a:lstStyle/>
          <a:p>
            <a:r>
              <a:rPr lang="en-US"/>
              <a:t>www.AtkinAssociates.com</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22749261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9BD692-0CB3-42BF-A72B-1263FB045257}" type="datetime1">
              <a:rPr lang="en-US" smtClean="0"/>
              <a:t>4/4/2019</a:t>
            </a:fld>
            <a:endParaRPr lang="en-US"/>
          </a:p>
        </p:txBody>
      </p:sp>
      <p:sp>
        <p:nvSpPr>
          <p:cNvPr id="5" name="Footer Placeholder 4"/>
          <p:cNvSpPr>
            <a:spLocks noGrp="1"/>
          </p:cNvSpPr>
          <p:nvPr>
            <p:ph type="ftr" sz="quarter" idx="11"/>
          </p:nvPr>
        </p:nvSpPr>
        <p:spPr/>
        <p:txBody>
          <a:bodyPr/>
          <a:lstStyle/>
          <a:p>
            <a:r>
              <a:rPr lang="en-US"/>
              <a:t>www.AtkinAssociates.com</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4A74824-77F4-40FA-BD2D-83B4313F4C37}"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193809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9BD692-0CB3-42BF-A72B-1263FB045257}" type="datetime1">
              <a:rPr lang="en-US" smtClean="0"/>
              <a:t>4/4/2019</a:t>
            </a:fld>
            <a:endParaRPr lang="en-US"/>
          </a:p>
        </p:txBody>
      </p:sp>
      <p:sp>
        <p:nvSpPr>
          <p:cNvPr id="6" name="Footer Placeholder 5"/>
          <p:cNvSpPr>
            <a:spLocks noGrp="1"/>
          </p:cNvSpPr>
          <p:nvPr>
            <p:ph type="ftr" sz="quarter" idx="11"/>
          </p:nvPr>
        </p:nvSpPr>
        <p:spPr/>
        <p:txBody>
          <a:bodyPr/>
          <a:lstStyle/>
          <a:p>
            <a:r>
              <a:rPr lang="en-US"/>
              <a:t>www.AtkinAssociates.com</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422534341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9BD692-0CB3-42BF-A72B-1263FB045257}" type="datetime1">
              <a:rPr lang="en-US" smtClean="0"/>
              <a:t>4/4/2019</a:t>
            </a:fld>
            <a:endParaRPr lang="en-US"/>
          </a:p>
        </p:txBody>
      </p:sp>
      <p:sp>
        <p:nvSpPr>
          <p:cNvPr id="6" name="Footer Placeholder 5"/>
          <p:cNvSpPr>
            <a:spLocks noGrp="1"/>
          </p:cNvSpPr>
          <p:nvPr>
            <p:ph type="ftr" sz="quarter" idx="11"/>
          </p:nvPr>
        </p:nvSpPr>
        <p:spPr/>
        <p:txBody>
          <a:bodyPr/>
          <a:lstStyle/>
          <a:p>
            <a:r>
              <a:rPr lang="en-US"/>
              <a:t>www.AtkinAssociates.com</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4A74824-77F4-40FA-BD2D-83B4313F4C37}"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824108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9BD692-0CB3-42BF-A72B-1263FB045257}" type="datetime1">
              <a:rPr lang="en-US" smtClean="0"/>
              <a:t>4/4/2019</a:t>
            </a:fld>
            <a:endParaRPr lang="en-US"/>
          </a:p>
        </p:txBody>
      </p:sp>
      <p:sp>
        <p:nvSpPr>
          <p:cNvPr id="6" name="Footer Placeholder 5"/>
          <p:cNvSpPr>
            <a:spLocks noGrp="1"/>
          </p:cNvSpPr>
          <p:nvPr>
            <p:ph type="ftr" sz="quarter" idx="11"/>
          </p:nvPr>
        </p:nvSpPr>
        <p:spPr/>
        <p:txBody>
          <a:bodyPr/>
          <a:lstStyle/>
          <a:p>
            <a:r>
              <a:rPr lang="en-US"/>
              <a:t>www.AtkinAssociates.com</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278197066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BF86C-7F83-4347-901B-673E5D5965FD}" type="datetime1">
              <a:rPr lang="en-US" smtClean="0"/>
              <a:t>4/4/2019</a:t>
            </a:fld>
            <a:endParaRPr lang="en-US"/>
          </a:p>
        </p:txBody>
      </p:sp>
      <p:sp>
        <p:nvSpPr>
          <p:cNvPr id="5" name="Footer Placeholder 4"/>
          <p:cNvSpPr>
            <a:spLocks noGrp="1"/>
          </p:cNvSpPr>
          <p:nvPr>
            <p:ph type="ftr" sz="quarter" idx="11"/>
          </p:nvPr>
        </p:nvSpPr>
        <p:spPr/>
        <p:txBody>
          <a:bodyPr/>
          <a:lstStyle/>
          <a:p>
            <a:r>
              <a:rPr lang="en-US"/>
              <a:t>www.AtkinAssociates.com</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39547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B1C176-7416-430B-8B47-92902CE51059}" type="datetime1">
              <a:rPr lang="en-US" smtClean="0"/>
              <a:t>4/4/2019</a:t>
            </a:fld>
            <a:endParaRPr lang="en-US"/>
          </a:p>
        </p:txBody>
      </p:sp>
      <p:sp>
        <p:nvSpPr>
          <p:cNvPr id="5" name="Footer Placeholder 4"/>
          <p:cNvSpPr>
            <a:spLocks noGrp="1"/>
          </p:cNvSpPr>
          <p:nvPr>
            <p:ph type="ftr" sz="quarter" idx="11"/>
          </p:nvPr>
        </p:nvSpPr>
        <p:spPr/>
        <p:txBody>
          <a:bodyPr/>
          <a:lstStyle/>
          <a:p>
            <a:r>
              <a:rPr lang="en-US"/>
              <a:t>www.AtkinAssociates.com</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54217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9E3C7-58D6-42AE-BE84-5AFC3CD09E03}" type="datetime1">
              <a:rPr lang="en-US" smtClean="0"/>
              <a:t>4/4/2019</a:t>
            </a:fld>
            <a:endParaRPr lang="en-US"/>
          </a:p>
        </p:txBody>
      </p:sp>
      <p:sp>
        <p:nvSpPr>
          <p:cNvPr id="5" name="Footer Placeholder 4"/>
          <p:cNvSpPr>
            <a:spLocks noGrp="1"/>
          </p:cNvSpPr>
          <p:nvPr>
            <p:ph type="ftr" sz="quarter" idx="11"/>
          </p:nvPr>
        </p:nvSpPr>
        <p:spPr/>
        <p:txBody>
          <a:bodyPr/>
          <a:lstStyle/>
          <a:p>
            <a:r>
              <a:rPr lang="en-US"/>
              <a:t>www.AtkinAssociates.com</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76103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F8265D-D1D5-4912-B23E-A5A99DBD7FD7}" type="datetime1">
              <a:rPr lang="en-US" smtClean="0"/>
              <a:t>4/4/2019</a:t>
            </a:fld>
            <a:endParaRPr lang="en-US"/>
          </a:p>
        </p:txBody>
      </p:sp>
      <p:sp>
        <p:nvSpPr>
          <p:cNvPr id="5" name="Footer Placeholder 4"/>
          <p:cNvSpPr>
            <a:spLocks noGrp="1"/>
          </p:cNvSpPr>
          <p:nvPr>
            <p:ph type="ftr" sz="quarter" idx="11"/>
          </p:nvPr>
        </p:nvSpPr>
        <p:spPr/>
        <p:txBody>
          <a:bodyPr/>
          <a:lstStyle/>
          <a:p>
            <a:r>
              <a:rPr lang="en-US"/>
              <a:t>www.AtkinAssociates.com</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398984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14CF90-CC0B-4A94-983A-B34CE34D7F9A}" type="datetime1">
              <a:rPr lang="en-US" smtClean="0"/>
              <a:t>4/4/2019</a:t>
            </a:fld>
            <a:endParaRPr lang="en-US"/>
          </a:p>
        </p:txBody>
      </p:sp>
      <p:sp>
        <p:nvSpPr>
          <p:cNvPr id="6" name="Footer Placeholder 5"/>
          <p:cNvSpPr>
            <a:spLocks noGrp="1"/>
          </p:cNvSpPr>
          <p:nvPr>
            <p:ph type="ftr" sz="quarter" idx="11"/>
          </p:nvPr>
        </p:nvSpPr>
        <p:spPr/>
        <p:txBody>
          <a:bodyPr/>
          <a:lstStyle/>
          <a:p>
            <a:r>
              <a:rPr lang="en-US"/>
              <a:t>www.AtkinAssociates.com</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63989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EE40DD-9F9C-40EE-9995-E07D93216E31}" type="datetime1">
              <a:rPr lang="en-US" smtClean="0"/>
              <a:t>4/4/2019</a:t>
            </a:fld>
            <a:endParaRPr lang="en-US"/>
          </a:p>
        </p:txBody>
      </p:sp>
      <p:sp>
        <p:nvSpPr>
          <p:cNvPr id="8" name="Footer Placeholder 7"/>
          <p:cNvSpPr>
            <a:spLocks noGrp="1"/>
          </p:cNvSpPr>
          <p:nvPr>
            <p:ph type="ftr" sz="quarter" idx="11"/>
          </p:nvPr>
        </p:nvSpPr>
        <p:spPr/>
        <p:txBody>
          <a:bodyPr/>
          <a:lstStyle/>
          <a:p>
            <a:r>
              <a:rPr lang="en-US"/>
              <a:t>www.AtkinAssociates.com</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193537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14F073-A232-4F53-B851-66429ABCEE69}" type="datetime1">
              <a:rPr lang="en-US" smtClean="0"/>
              <a:t>4/4/2019</a:t>
            </a:fld>
            <a:endParaRPr lang="en-US"/>
          </a:p>
        </p:txBody>
      </p:sp>
      <p:sp>
        <p:nvSpPr>
          <p:cNvPr id="4" name="Footer Placeholder 3"/>
          <p:cNvSpPr>
            <a:spLocks noGrp="1"/>
          </p:cNvSpPr>
          <p:nvPr>
            <p:ph type="ftr" sz="quarter" idx="11"/>
          </p:nvPr>
        </p:nvSpPr>
        <p:spPr/>
        <p:txBody>
          <a:bodyPr/>
          <a:lstStyle/>
          <a:p>
            <a:r>
              <a:rPr lang="en-US"/>
              <a:t>www.AtkinAssociates.com</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295360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19D22-608F-4548-8897-1751B7CEF1FE}" type="datetime1">
              <a:rPr lang="en-US" smtClean="0"/>
              <a:t>4/4/2019</a:t>
            </a:fld>
            <a:endParaRPr lang="en-US"/>
          </a:p>
        </p:txBody>
      </p:sp>
      <p:sp>
        <p:nvSpPr>
          <p:cNvPr id="3" name="Footer Placeholder 2"/>
          <p:cNvSpPr>
            <a:spLocks noGrp="1"/>
          </p:cNvSpPr>
          <p:nvPr>
            <p:ph type="ftr" sz="quarter" idx="11"/>
          </p:nvPr>
        </p:nvSpPr>
        <p:spPr/>
        <p:txBody>
          <a:bodyPr/>
          <a:lstStyle/>
          <a:p>
            <a:r>
              <a:rPr lang="en-US"/>
              <a:t>www.AtkinAssociates.com</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299461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64100-6C59-422C-B0C0-4D8C5713139E}" type="datetime1">
              <a:rPr lang="en-US" smtClean="0"/>
              <a:t>4/4/2019</a:t>
            </a:fld>
            <a:endParaRPr lang="en-US"/>
          </a:p>
        </p:txBody>
      </p:sp>
      <p:sp>
        <p:nvSpPr>
          <p:cNvPr id="6" name="Footer Placeholder 5"/>
          <p:cNvSpPr>
            <a:spLocks noGrp="1"/>
          </p:cNvSpPr>
          <p:nvPr>
            <p:ph type="ftr" sz="quarter" idx="11"/>
          </p:nvPr>
        </p:nvSpPr>
        <p:spPr/>
        <p:txBody>
          <a:bodyPr/>
          <a:lstStyle/>
          <a:p>
            <a:r>
              <a:rPr lang="en-US"/>
              <a:t>www.AtkinAssociates.com</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360659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58187-F7E8-4955-BBD7-6D05DFF79100}" type="datetime1">
              <a:rPr lang="en-US" smtClean="0"/>
              <a:t>4/4/2019</a:t>
            </a:fld>
            <a:endParaRPr lang="en-US"/>
          </a:p>
        </p:txBody>
      </p:sp>
      <p:sp>
        <p:nvSpPr>
          <p:cNvPr id="6" name="Footer Placeholder 5"/>
          <p:cNvSpPr>
            <a:spLocks noGrp="1"/>
          </p:cNvSpPr>
          <p:nvPr>
            <p:ph type="ftr" sz="quarter" idx="11"/>
          </p:nvPr>
        </p:nvSpPr>
        <p:spPr/>
        <p:txBody>
          <a:bodyPr/>
          <a:lstStyle/>
          <a:p>
            <a:r>
              <a:rPr lang="en-US"/>
              <a:t>www.AtkinAssociates.com</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4A74824-77F4-40FA-BD2D-83B4313F4C37}" type="slidenum">
              <a:rPr lang="en-US" smtClean="0"/>
              <a:pPr/>
              <a:t>‹#›</a:t>
            </a:fld>
            <a:endParaRPr lang="en-US"/>
          </a:p>
        </p:txBody>
      </p:sp>
    </p:spTree>
    <p:extLst>
      <p:ext uri="{BB962C8B-B14F-4D97-AF65-F5344CB8AC3E}">
        <p14:creationId xmlns:p14="http://schemas.microsoft.com/office/powerpoint/2010/main" val="333307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C9BD692-0CB3-42BF-A72B-1263FB045257}" type="datetime1">
              <a:rPr lang="en-US" smtClean="0"/>
              <a:t>4/4/2019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www.AtkinAssociates.com</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4A74824-77F4-40FA-BD2D-83B4313F4C37}" type="slidenum">
              <a:rPr lang="en-US" smtClean="0"/>
              <a:pPr/>
              <a:t>‹#›</a:t>
            </a:fld>
            <a:endParaRPr lang="en-US"/>
          </a:p>
        </p:txBody>
      </p:sp>
    </p:spTree>
    <p:extLst>
      <p:ext uri="{BB962C8B-B14F-4D97-AF65-F5344CB8AC3E}">
        <p14:creationId xmlns:p14="http://schemas.microsoft.com/office/powerpoint/2010/main" val="2353379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imonejoyaux.com/downloads/DonorCentricPledg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ng.com/images/search?q=Clip+art+ear&amp;id=3811CFDF106A0C221BE9BF51D6791B86C9E42192&amp;FORM=IQFRB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heosbornegroup.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apilia.com/stewardship/slides/Papilia_Stewardship_Webinar.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hyperlink" Target="https://www.networkforgood.com/non-profit-fundraising-resources/" TargetMode="External"/><Relationship Id="rId2" Type="http://schemas.openxmlformats.org/officeDocument/2006/relationships/hyperlink" Target="https://www.networkforgood.com/" TargetMode="External"/><Relationship Id="rId1" Type="http://schemas.openxmlformats.org/officeDocument/2006/relationships/slideLayout" Target="../slideLayouts/slideLayout2.xml"/><Relationship Id="rId5" Type="http://schemas.openxmlformats.org/officeDocument/2006/relationships/hyperlink" Target="https://www.simonejoyaux.com/learning-center/free-download-library/fund-development/" TargetMode="External"/><Relationship Id="rId4" Type="http://schemas.openxmlformats.org/officeDocument/2006/relationships/hyperlink" Target="http://www.thelennyzakimfund.org/wp-content/uploads/2018/04/Yes_you_can_raise_money-Spring_2016.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hyperlink" Target="mailto:Barrie@AtkinAssociates.com"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www.atkinassociate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1200"/>
            <a:ext cx="8077200" cy="1905000"/>
          </a:xfrm>
        </p:spPr>
        <p:txBody>
          <a:bodyPr>
            <a:noAutofit/>
          </a:bodyPr>
          <a:lstStyle/>
          <a:p>
            <a:pPr>
              <a:spcBef>
                <a:spcPts val="1200"/>
              </a:spcBef>
            </a:pP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b="1" dirty="0">
                <a:solidFill>
                  <a:srgbClr val="C00000"/>
                </a:solidFill>
              </a:rPr>
            </a:br>
            <a:br>
              <a:rPr lang="en-US" sz="3200" dirty="0"/>
            </a:br>
            <a:endParaRPr lang="en-US" sz="3200" b="1" dirty="0">
              <a:solidFill>
                <a:schemeClr val="accent2">
                  <a:lumMod val="75000"/>
                </a:schemeClr>
              </a:solidFill>
            </a:endParaRPr>
          </a:p>
        </p:txBody>
      </p:sp>
      <p:sp>
        <p:nvSpPr>
          <p:cNvPr id="3" name="Subtitle 2"/>
          <p:cNvSpPr>
            <a:spLocks noGrp="1"/>
          </p:cNvSpPr>
          <p:nvPr>
            <p:ph type="subTitle" idx="1"/>
          </p:nvPr>
        </p:nvSpPr>
        <p:spPr>
          <a:xfrm>
            <a:off x="1981200" y="3886200"/>
            <a:ext cx="5791200" cy="2057400"/>
          </a:xfrm>
        </p:spPr>
        <p:txBody>
          <a:bodyPr>
            <a:normAutofit fontScale="85000" lnSpcReduction="10000"/>
          </a:bodyPr>
          <a:lstStyle/>
          <a:p>
            <a:r>
              <a:rPr lang="en-US" sz="2400" b="1" dirty="0">
                <a:solidFill>
                  <a:schemeClr val="tx1"/>
                </a:solidFill>
              </a:rPr>
              <a:t>Barrie J. Atkin, </a:t>
            </a:r>
            <a:r>
              <a:rPr lang="en-US" sz="2000" b="1" dirty="0">
                <a:solidFill>
                  <a:schemeClr val="tx1"/>
                </a:solidFill>
              </a:rPr>
              <a:t>president</a:t>
            </a:r>
          </a:p>
          <a:p>
            <a:r>
              <a:rPr lang="en-US" sz="2400" b="1" dirty="0">
                <a:solidFill>
                  <a:srgbClr val="C00000"/>
                </a:solidFill>
              </a:rPr>
              <a:t>Atkin Associates LLC</a:t>
            </a:r>
          </a:p>
          <a:p>
            <a:endParaRPr lang="en-US" sz="2000" b="1" dirty="0">
              <a:solidFill>
                <a:schemeClr val="tx1"/>
              </a:solidFill>
            </a:endParaRPr>
          </a:p>
          <a:p>
            <a:r>
              <a:rPr lang="en-US" sz="2000" b="1" dirty="0">
                <a:solidFill>
                  <a:schemeClr val="tx1"/>
                </a:solidFill>
              </a:rPr>
              <a:t>New England Regional Elderly Nutrition Conference</a:t>
            </a:r>
          </a:p>
          <a:p>
            <a:r>
              <a:rPr lang="en-US" sz="2000" b="1" dirty="0">
                <a:solidFill>
                  <a:schemeClr val="tx1"/>
                </a:solidFill>
              </a:rPr>
              <a:t>Friday, April 5, 2019</a:t>
            </a:r>
          </a:p>
        </p:txBody>
      </p:sp>
      <p:pic>
        <p:nvPicPr>
          <p:cNvPr id="1027" name="Picture 3" descr="C:\Users\Barrie\Documents\Barrie Atkin Stationery September 2013\2d  Atkin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3808601" cy="11479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C36A8A-9CB1-4EF8-9697-D804862A2832}"/>
              </a:ext>
            </a:extLst>
          </p:cNvPr>
          <p:cNvSpPr/>
          <p:nvPr/>
        </p:nvSpPr>
        <p:spPr>
          <a:xfrm>
            <a:off x="1524000" y="1981200"/>
            <a:ext cx="6248400" cy="2369880"/>
          </a:xfrm>
          <a:prstGeom prst="rect">
            <a:avLst/>
          </a:prstGeom>
        </p:spPr>
        <p:txBody>
          <a:bodyPr wrap="square">
            <a:spAutoFit/>
          </a:bodyPr>
          <a:lstStyle/>
          <a:p>
            <a:r>
              <a:rPr lang="en-US" sz="3600" b="1" dirty="0">
                <a:solidFill>
                  <a:srgbClr val="C00000"/>
                </a:solidFill>
              </a:rPr>
              <a:t>Everyone’s a Fundraiser</a:t>
            </a:r>
            <a:br>
              <a:rPr lang="en-US" sz="2800" b="1" dirty="0">
                <a:solidFill>
                  <a:srgbClr val="C00000"/>
                </a:solidFill>
              </a:rPr>
            </a:br>
            <a:r>
              <a:rPr lang="en-US" sz="2800" b="1" dirty="0">
                <a:solidFill>
                  <a:schemeClr val="accent2">
                    <a:lumMod val="75000"/>
                  </a:schemeClr>
                </a:solidFill>
              </a:rPr>
              <a:t>How to Raise Money </a:t>
            </a:r>
            <a:br>
              <a:rPr lang="en-US" sz="2800" b="1" dirty="0">
                <a:solidFill>
                  <a:schemeClr val="accent2">
                    <a:lumMod val="75000"/>
                  </a:schemeClr>
                </a:solidFill>
              </a:rPr>
            </a:br>
            <a:r>
              <a:rPr lang="en-US" sz="2800" b="1" dirty="0">
                <a:solidFill>
                  <a:schemeClr val="accent2">
                    <a:lumMod val="75000"/>
                  </a:schemeClr>
                </a:solidFill>
              </a:rPr>
              <a:t>&amp; be Comfortable Doing It!</a:t>
            </a:r>
            <a:br>
              <a:rPr lang="en-US" sz="2800" b="1" dirty="0">
                <a:solidFill>
                  <a:schemeClr val="accent2">
                    <a:lumMod val="75000"/>
                  </a:schemeClr>
                </a:solidFill>
              </a:rPr>
            </a:br>
            <a:br>
              <a:rPr lang="en-US" sz="2800" dirty="0"/>
            </a:br>
            <a:endParaRPr lang="en-US" sz="2800" dirty="0"/>
          </a:p>
        </p:txBody>
      </p:sp>
    </p:spTree>
    <p:extLst>
      <p:ext uri="{BB962C8B-B14F-4D97-AF65-F5344CB8AC3E}">
        <p14:creationId xmlns:p14="http://schemas.microsoft.com/office/powerpoint/2010/main" val="306322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solidFill>
                  <a:srgbClr val="C00000"/>
                </a:solidFill>
              </a:rPr>
              <a:t>Why should </a:t>
            </a:r>
            <a:r>
              <a:rPr lang="en-US" b="1" cap="small" dirty="0"/>
              <a:t>[fill in the blank] </a:t>
            </a:r>
            <a:br>
              <a:rPr lang="en-US" b="1" cap="small" dirty="0"/>
            </a:br>
            <a:r>
              <a:rPr lang="en-US" b="1" cap="small" dirty="0">
                <a:solidFill>
                  <a:srgbClr val="C00000"/>
                </a:solidFill>
              </a:rPr>
              <a:t>give your Organization money?</a:t>
            </a:r>
          </a:p>
        </p:txBody>
      </p:sp>
      <p:sp>
        <p:nvSpPr>
          <p:cNvPr id="3" name="Content Placeholder 2"/>
          <p:cNvSpPr>
            <a:spLocks noGrp="1"/>
          </p:cNvSpPr>
          <p:nvPr>
            <p:ph idx="1"/>
          </p:nvPr>
        </p:nvSpPr>
        <p:spPr>
          <a:xfrm>
            <a:off x="457200" y="1905000"/>
            <a:ext cx="8915400" cy="4221163"/>
          </a:xfrm>
        </p:spPr>
        <p:txBody>
          <a:bodyPr>
            <a:normAutofit fontScale="92500" lnSpcReduction="10000"/>
          </a:bodyPr>
          <a:lstStyle/>
          <a:p>
            <a:pPr marL="0" indent="0">
              <a:buNone/>
            </a:pPr>
            <a:r>
              <a:rPr lang="en-US" sz="2800" dirty="0"/>
              <a:t>What’s special about your organization?</a:t>
            </a:r>
          </a:p>
          <a:p>
            <a:pPr marL="0" indent="0">
              <a:buNone/>
            </a:pPr>
            <a:r>
              <a:rPr lang="en-US" sz="2800" dirty="0"/>
              <a:t>Do you have a good team?</a:t>
            </a:r>
          </a:p>
          <a:p>
            <a:pPr marL="0" indent="0">
              <a:buNone/>
            </a:pPr>
            <a:r>
              <a:rPr lang="en-US" sz="2800" dirty="0"/>
              <a:t>Do you convey passion, confidence, credibility?</a:t>
            </a:r>
          </a:p>
          <a:p>
            <a:pPr marL="0" indent="0">
              <a:buNone/>
            </a:pPr>
            <a:r>
              <a:rPr lang="en-US" sz="2800" dirty="0"/>
              <a:t>Do they have a CONNECTION (</a:t>
            </a:r>
            <a:r>
              <a:rPr lang="en-US" sz="2800" i="1" dirty="0"/>
              <a:t>or affinity</a:t>
            </a:r>
            <a:r>
              <a:rPr lang="en-US" sz="2800" dirty="0"/>
              <a:t>) to you or your organization?</a:t>
            </a:r>
          </a:p>
          <a:p>
            <a:pPr marL="0" indent="0" algn="ctr">
              <a:buNone/>
            </a:pPr>
            <a:endParaRPr lang="en-US" sz="1600" dirty="0"/>
          </a:p>
          <a:p>
            <a:pPr marL="0" indent="0">
              <a:buNone/>
            </a:pPr>
            <a:r>
              <a:rPr lang="en-US" sz="2800" b="1" dirty="0"/>
              <a:t>How will you use the money?</a:t>
            </a:r>
          </a:p>
          <a:p>
            <a:pPr marL="0" indent="0">
              <a:buNone/>
            </a:pPr>
            <a:r>
              <a:rPr lang="en-US" sz="2800" b="1" dirty="0"/>
              <a:t>What results or outcomes will you achieve?</a:t>
            </a:r>
          </a:p>
          <a:p>
            <a:pPr marL="0" indent="0">
              <a:buNone/>
            </a:pPr>
            <a:r>
              <a:rPr lang="en-US" sz="2800" b="1" dirty="0"/>
              <a:t>What can you offer in return for the money?</a:t>
            </a:r>
          </a:p>
          <a:p>
            <a:pPr marL="0" indent="0" algn="ctr">
              <a:buNone/>
            </a:pPr>
            <a:endParaRPr lang="en-US" sz="1600" dirty="0"/>
          </a:p>
        </p:txBody>
      </p:sp>
      <p:sp>
        <p:nvSpPr>
          <p:cNvPr id="5" name="Footer Placeholder 4"/>
          <p:cNvSpPr>
            <a:spLocks noGrp="1"/>
          </p:cNvSpPr>
          <p:nvPr>
            <p:ph type="ftr" sz="quarter" idx="11"/>
          </p:nvPr>
        </p:nvSpPr>
        <p:spPr/>
        <p:txBody>
          <a:bodyPr/>
          <a:lstStyle/>
          <a:p>
            <a:r>
              <a:rPr lang="en-US" dirty="0"/>
              <a:t>Atkin Associates LLC</a:t>
            </a:r>
          </a:p>
        </p:txBody>
      </p:sp>
      <p:sp>
        <p:nvSpPr>
          <p:cNvPr id="4" name="Slide Number Placeholder 3"/>
          <p:cNvSpPr>
            <a:spLocks noGrp="1"/>
          </p:cNvSpPr>
          <p:nvPr>
            <p:ph type="sldNum" sz="quarter" idx="12"/>
          </p:nvPr>
        </p:nvSpPr>
        <p:spPr/>
        <p:txBody>
          <a:bodyPr/>
          <a:lstStyle/>
          <a:p>
            <a:fld id="{64A74824-77F4-40FA-BD2D-83B4313F4C37}" type="slidenum">
              <a:rPr lang="en-US" smtClean="0"/>
              <a:pPr/>
              <a:t>10</a:t>
            </a:fld>
            <a:endParaRPr lang="en-US" dirty="0"/>
          </a:p>
        </p:txBody>
      </p:sp>
    </p:spTree>
    <p:extLst>
      <p:ext uri="{BB962C8B-B14F-4D97-AF65-F5344CB8AC3E}">
        <p14:creationId xmlns:p14="http://schemas.microsoft.com/office/powerpoint/2010/main" val="144957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br>
              <a:rPr lang="en-US" b="1" dirty="0">
                <a:solidFill>
                  <a:schemeClr val="accent2">
                    <a:lumMod val="75000"/>
                  </a:schemeClr>
                </a:solidFill>
              </a:rPr>
            </a:br>
            <a:br>
              <a:rPr lang="en-US" b="1" dirty="0">
                <a:solidFill>
                  <a:schemeClr val="accent2">
                    <a:lumMod val="75000"/>
                  </a:schemeClr>
                </a:solidFill>
              </a:rPr>
            </a:br>
            <a:r>
              <a:rPr lang="en-US" sz="4000" b="1" dirty="0">
                <a:solidFill>
                  <a:schemeClr val="accent2">
                    <a:lumMod val="75000"/>
                  </a:schemeClr>
                </a:solidFill>
              </a:rPr>
              <a:t>Why should people/organizations support your organization?</a:t>
            </a:r>
            <a:br>
              <a:rPr lang="en-US" sz="4000" b="1" dirty="0">
                <a:solidFill>
                  <a:schemeClr val="accent2">
                    <a:lumMod val="75000"/>
                  </a:schemeClr>
                </a:solidFill>
              </a:rPr>
            </a:br>
            <a:endParaRPr lang="en-US" sz="3100" b="1" dirty="0">
              <a:solidFill>
                <a:schemeClr val="accent2">
                  <a:lumMod val="75000"/>
                </a:scheme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3962400"/>
            <a:ext cx="3734058" cy="1981200"/>
          </a:xfrm>
        </p:spPr>
      </p:pic>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11</a:t>
            </a:fld>
            <a:endParaRPr lang="en-US"/>
          </a:p>
        </p:txBody>
      </p:sp>
      <p:pic>
        <p:nvPicPr>
          <p:cNvPr id="1026" name="Picture 2" descr="http://www.city.waltham.ma.us/sites/walthamma/files/imagecache/banner_slideshow/masthead-slideshow/image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124200"/>
            <a:ext cx="4000500"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7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cap="small" dirty="0">
                <a:solidFill>
                  <a:srgbClr val="C00000"/>
                </a:solidFill>
              </a:rPr>
              <a:t>Conduct a Realistic Self Assessment</a:t>
            </a:r>
            <a:br>
              <a:rPr lang="en-US" sz="4200" b="1" cap="small" dirty="0">
                <a:solidFill>
                  <a:srgbClr val="C00000"/>
                </a:solidFill>
              </a:rPr>
            </a:br>
            <a:endParaRPr lang="en-US" sz="4200" b="1" cap="small" dirty="0">
              <a:solidFill>
                <a:srgbClr val="C00000"/>
              </a:solidFill>
            </a:endParaRPr>
          </a:p>
        </p:txBody>
      </p:sp>
      <p:sp>
        <p:nvSpPr>
          <p:cNvPr id="3" name="Content Placeholder 2"/>
          <p:cNvSpPr>
            <a:spLocks noGrp="1"/>
          </p:cNvSpPr>
          <p:nvPr>
            <p:ph idx="1"/>
          </p:nvPr>
        </p:nvSpPr>
        <p:spPr>
          <a:xfrm>
            <a:off x="1600200" y="2209800"/>
            <a:ext cx="6172200" cy="3916363"/>
          </a:xfrm>
        </p:spPr>
        <p:txBody>
          <a:bodyPr>
            <a:normAutofit/>
          </a:bodyPr>
          <a:lstStyle/>
          <a:p>
            <a:pPr marL="0" indent="0">
              <a:spcBef>
                <a:spcPts val="1800"/>
              </a:spcBef>
              <a:buNone/>
            </a:pPr>
            <a:r>
              <a:rPr lang="en-US" sz="2400" dirty="0"/>
              <a:t>What are your organization’s strengths &amp; weaknesses?</a:t>
            </a:r>
          </a:p>
          <a:p>
            <a:pPr marL="0" indent="0">
              <a:spcBef>
                <a:spcPts val="1800"/>
              </a:spcBef>
              <a:buNone/>
            </a:pPr>
            <a:r>
              <a:rPr lang="en-US" sz="2400" dirty="0"/>
              <a:t>Who are your customers? </a:t>
            </a:r>
          </a:p>
          <a:p>
            <a:pPr marL="0" indent="0">
              <a:spcBef>
                <a:spcPts val="1800"/>
              </a:spcBef>
              <a:buNone/>
            </a:pPr>
            <a:r>
              <a:rPr lang="en-US" sz="2400" dirty="0"/>
              <a:t>How do you benefit your clients, your community?</a:t>
            </a:r>
          </a:p>
          <a:p>
            <a:pPr marL="0" indent="0">
              <a:spcBef>
                <a:spcPts val="1800"/>
              </a:spcBef>
              <a:buNone/>
            </a:pPr>
            <a:r>
              <a:rPr lang="en-US" sz="2400" dirty="0"/>
              <a:t>Do you have a strategic plan?</a:t>
            </a:r>
          </a:p>
        </p:txBody>
      </p:sp>
      <p:sp>
        <p:nvSpPr>
          <p:cNvPr id="5" name="Footer Placeholder 4"/>
          <p:cNvSpPr>
            <a:spLocks noGrp="1"/>
          </p:cNvSpPr>
          <p:nvPr>
            <p:ph type="ftr" sz="quarter" idx="11"/>
          </p:nvPr>
        </p:nvSpPr>
        <p:spPr/>
        <p:txBody>
          <a:bodyPr/>
          <a:lstStyle/>
          <a:p>
            <a:r>
              <a:rPr lang="en-US" dirty="0"/>
              <a:t>Atkin Associates LLC</a:t>
            </a:r>
          </a:p>
        </p:txBody>
      </p:sp>
      <p:sp>
        <p:nvSpPr>
          <p:cNvPr id="4" name="Slide Number Placeholder 3"/>
          <p:cNvSpPr>
            <a:spLocks noGrp="1"/>
          </p:cNvSpPr>
          <p:nvPr>
            <p:ph type="sldNum" sz="quarter" idx="12"/>
          </p:nvPr>
        </p:nvSpPr>
        <p:spPr/>
        <p:txBody>
          <a:bodyPr/>
          <a:lstStyle/>
          <a:p>
            <a:fld id="{64A74824-77F4-40FA-BD2D-83B4313F4C37}" type="slidenum">
              <a:rPr lang="en-US" smtClean="0"/>
              <a:pPr/>
              <a:t>12</a:t>
            </a:fld>
            <a:endParaRPr lang="en-US" dirty="0"/>
          </a:p>
        </p:txBody>
      </p:sp>
    </p:spTree>
    <p:extLst>
      <p:ext uri="{BB962C8B-B14F-4D97-AF65-F5344CB8AC3E}">
        <p14:creationId xmlns:p14="http://schemas.microsoft.com/office/powerpoint/2010/main" val="187978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cap="small" dirty="0">
                <a:solidFill>
                  <a:srgbClr val="C00000"/>
                </a:solidFill>
              </a:rPr>
              <a:t>Do you have a PLAN?</a:t>
            </a:r>
          </a:p>
        </p:txBody>
      </p:sp>
      <p:sp>
        <p:nvSpPr>
          <p:cNvPr id="4" name="Content Placeholder 3"/>
          <p:cNvSpPr>
            <a:spLocks noGrp="1"/>
          </p:cNvSpPr>
          <p:nvPr>
            <p:ph idx="1"/>
          </p:nvPr>
        </p:nvSpPr>
        <p:spPr>
          <a:xfrm>
            <a:off x="1295286" y="2122487"/>
            <a:ext cx="7391514" cy="4003676"/>
          </a:xfrm>
        </p:spPr>
        <p:txBody>
          <a:bodyPr>
            <a:normAutofit/>
          </a:bodyPr>
          <a:lstStyle/>
          <a:p>
            <a:r>
              <a:rPr lang="en-US" sz="2400" b="1" dirty="0"/>
              <a:t>Elevator Pitch</a:t>
            </a:r>
          </a:p>
          <a:p>
            <a:r>
              <a:rPr lang="en-US" sz="2400" b="1" dirty="0"/>
              <a:t>Website</a:t>
            </a:r>
          </a:p>
          <a:p>
            <a:r>
              <a:rPr lang="en-US" sz="2400" b="1" dirty="0"/>
              <a:t>Strategic Plan (3 to 5 year goals)</a:t>
            </a:r>
          </a:p>
          <a:p>
            <a:r>
              <a:rPr lang="en-US" sz="2400" b="1" dirty="0"/>
              <a:t>Executive Summary</a:t>
            </a:r>
          </a:p>
          <a:p>
            <a:r>
              <a:rPr lang="en-US" sz="2400" b="1" dirty="0"/>
              <a:t>One year Operating Plan</a:t>
            </a:r>
          </a:p>
          <a:p>
            <a:r>
              <a:rPr lang="en-US" sz="2400" b="1" dirty="0"/>
              <a:t>Cash Flow Projection</a:t>
            </a:r>
          </a:p>
          <a:p>
            <a:r>
              <a:rPr lang="en-US" sz="2400" b="1" dirty="0"/>
              <a:t>Fundraising Plan</a:t>
            </a:r>
          </a:p>
          <a:p>
            <a:endParaRPr lang="en-US" sz="2800" dirty="0"/>
          </a:p>
        </p:txBody>
      </p:sp>
      <p:sp>
        <p:nvSpPr>
          <p:cNvPr id="5" name="Footer Placeholder 4"/>
          <p:cNvSpPr>
            <a:spLocks noGrp="1"/>
          </p:cNvSpPr>
          <p:nvPr>
            <p:ph type="ftr" sz="quarter" idx="11"/>
          </p:nvPr>
        </p:nvSpPr>
        <p:spPr/>
        <p:txBody>
          <a:bodyPr/>
          <a:lstStyle/>
          <a:p>
            <a:r>
              <a:rPr lang="en-US" dirty="0"/>
              <a:t>Atkin Associates LLC</a:t>
            </a:r>
          </a:p>
        </p:txBody>
      </p:sp>
      <p:sp>
        <p:nvSpPr>
          <p:cNvPr id="2" name="Slide Number Placeholder 1"/>
          <p:cNvSpPr>
            <a:spLocks noGrp="1"/>
          </p:cNvSpPr>
          <p:nvPr>
            <p:ph type="sldNum" sz="quarter" idx="12"/>
          </p:nvPr>
        </p:nvSpPr>
        <p:spPr/>
        <p:txBody>
          <a:bodyPr/>
          <a:lstStyle/>
          <a:p>
            <a:fld id="{64A74824-77F4-40FA-BD2D-83B4313F4C37}" type="slidenum">
              <a:rPr lang="en-US" smtClean="0"/>
              <a:pPr/>
              <a:t>13</a:t>
            </a:fld>
            <a:endParaRPr lang="en-US" dirty="0"/>
          </a:p>
        </p:txBody>
      </p:sp>
      <p:pic>
        <p:nvPicPr>
          <p:cNvPr id="15362" name="Picture 2" descr="C:\Users\Barrie\AppData\Local\Microsoft\Windows\Temporary Internet Files\Content.IE5\TM0PT8LR\MP9004403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984" y="3429000"/>
            <a:ext cx="274145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Barrie\AppData\Local\Microsoft\Windows\Temporary Internet Files\Content.IE5\LVUWOUI8\MC9004418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553" y="285067"/>
            <a:ext cx="1962150" cy="195897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C:\Users\Barrie\AppData\Local\Microsoft\Windows\Temporary Internet Files\Content.IE5\TM0PT8LR\MC90043158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53E-5DF6-4C78-AA14-B1ECBDCC0AD3}"/>
              </a:ext>
            </a:extLst>
          </p:cNvPr>
          <p:cNvSpPr>
            <a:spLocks noGrp="1"/>
          </p:cNvSpPr>
          <p:nvPr>
            <p:ph type="title"/>
          </p:nvPr>
        </p:nvSpPr>
        <p:spPr/>
        <p:txBody>
          <a:bodyPr>
            <a:normAutofit/>
          </a:bodyPr>
          <a:lstStyle/>
          <a:p>
            <a:r>
              <a:rPr lang="en-US" b="1" dirty="0"/>
              <a:t>Do you really NEED a Plan?</a:t>
            </a:r>
          </a:p>
        </p:txBody>
      </p:sp>
      <p:sp>
        <p:nvSpPr>
          <p:cNvPr id="3" name="Content Placeholder 2">
            <a:extLst>
              <a:ext uri="{FF2B5EF4-FFF2-40B4-BE49-F238E27FC236}">
                <a16:creationId xmlns:a16="http://schemas.microsoft.com/office/drawing/2014/main" id="{B1CE8076-6E1F-4D40-98D8-77CA1BA25AB0}"/>
              </a:ext>
            </a:extLst>
          </p:cNvPr>
          <p:cNvSpPr>
            <a:spLocks noGrp="1"/>
          </p:cNvSpPr>
          <p:nvPr>
            <p:ph idx="1"/>
          </p:nvPr>
        </p:nvSpPr>
        <p:spPr>
          <a:xfrm>
            <a:off x="886264" y="2159276"/>
            <a:ext cx="8029136" cy="3668103"/>
          </a:xfrm>
        </p:spPr>
        <p:txBody>
          <a:bodyPr>
            <a:normAutofit/>
          </a:bodyPr>
          <a:lstStyle/>
          <a:p>
            <a:r>
              <a:rPr lang="en-US" sz="1800" b="1" i="1" dirty="0"/>
              <a:t>If you don’t know where you’re going, “then it doesn’t matter which way you go.”</a:t>
            </a:r>
          </a:p>
          <a:p>
            <a:pPr marL="0" indent="0">
              <a:buNone/>
            </a:pPr>
            <a:endParaRPr lang="en-US" sz="1800" b="1" i="1" dirty="0"/>
          </a:p>
          <a:p>
            <a:pPr>
              <a:spcBef>
                <a:spcPts val="0"/>
              </a:spcBef>
            </a:pPr>
            <a:r>
              <a:rPr lang="en-US" sz="1800" b="1" i="1" dirty="0"/>
              <a:t>If you don’t know where you’re going,</a:t>
            </a:r>
          </a:p>
          <a:p>
            <a:pPr marL="0" indent="0">
              <a:spcBef>
                <a:spcPts val="0"/>
              </a:spcBef>
              <a:buNone/>
            </a:pPr>
            <a:r>
              <a:rPr lang="en-US" sz="1800" b="1" i="1" dirty="0"/>
              <a:t>	any road will get you there. </a:t>
            </a:r>
          </a:p>
          <a:p>
            <a:pPr marL="0" indent="0">
              <a:spcBef>
                <a:spcPts val="0"/>
              </a:spcBef>
              <a:buNone/>
            </a:pPr>
            <a:r>
              <a:rPr lang="en-US" sz="1800" b="1" i="1" dirty="0"/>
              <a:t>	- Lewis Carroll</a:t>
            </a:r>
          </a:p>
          <a:p>
            <a:pPr marL="0" indent="0">
              <a:buNone/>
            </a:pPr>
            <a:endParaRPr lang="en-US" sz="1800" b="1" i="1" dirty="0"/>
          </a:p>
          <a:p>
            <a:r>
              <a:rPr lang="en-US" sz="1800" b="1" i="1" dirty="0"/>
              <a:t>“If you don’t know where you’re going, you’ll end up somewhere else.”  - Yogi Berra</a:t>
            </a:r>
          </a:p>
          <a:p>
            <a:pPr marL="0" indent="0">
              <a:buNone/>
            </a:pPr>
            <a:endParaRPr lang="en-US" sz="1650" b="1" i="1" dirty="0"/>
          </a:p>
          <a:p>
            <a:pPr lvl="1">
              <a:buFontTx/>
              <a:buChar char="-"/>
            </a:pPr>
            <a:endParaRPr lang="en-US" sz="1650" b="1" i="1" dirty="0"/>
          </a:p>
          <a:p>
            <a:pPr lvl="1">
              <a:buFontTx/>
              <a:buChar char="-"/>
            </a:pPr>
            <a:endParaRPr lang="en-US" sz="1650" b="1" i="1" dirty="0"/>
          </a:p>
          <a:p>
            <a:pPr lvl="1">
              <a:buFontTx/>
              <a:buChar char="-"/>
            </a:pPr>
            <a:endParaRPr lang="en-US" sz="1650" b="1" i="1" dirty="0"/>
          </a:p>
          <a:p>
            <a:endParaRPr lang="en-US" dirty="0"/>
          </a:p>
        </p:txBody>
      </p:sp>
      <p:sp>
        <p:nvSpPr>
          <p:cNvPr id="4" name="AutoShape 4" descr="Image result for strategic planning quotes">
            <a:extLst>
              <a:ext uri="{FF2B5EF4-FFF2-40B4-BE49-F238E27FC236}">
                <a16:creationId xmlns:a16="http://schemas.microsoft.com/office/drawing/2014/main" id="{F0461620-4DE5-46C6-8B37-4D10B5CA9909}"/>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6" descr="Image result for strategic planning quotes">
            <a:extLst>
              <a:ext uri="{FF2B5EF4-FFF2-40B4-BE49-F238E27FC236}">
                <a16:creationId xmlns:a16="http://schemas.microsoft.com/office/drawing/2014/main" id="{64050209-8C61-48DA-9ABA-552E066457C3}"/>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6" name="Picture 5">
            <a:extLst>
              <a:ext uri="{FF2B5EF4-FFF2-40B4-BE49-F238E27FC236}">
                <a16:creationId xmlns:a16="http://schemas.microsoft.com/office/drawing/2014/main" id="{14651343-733D-4BE4-A97B-1E5812D036A1}"/>
              </a:ext>
            </a:extLst>
          </p:cNvPr>
          <p:cNvPicPr>
            <a:picLocks noChangeAspect="1"/>
          </p:cNvPicPr>
          <p:nvPr/>
        </p:nvPicPr>
        <p:blipFill>
          <a:blip r:embed="rId2"/>
          <a:stretch>
            <a:fillRect/>
          </a:stretch>
        </p:blipFill>
        <p:spPr>
          <a:xfrm>
            <a:off x="6172200" y="2643405"/>
            <a:ext cx="1811808" cy="1485683"/>
          </a:xfrm>
          <a:prstGeom prst="rect">
            <a:avLst/>
          </a:prstGeom>
        </p:spPr>
      </p:pic>
    </p:spTree>
    <p:extLst>
      <p:ext uri="{BB962C8B-B14F-4D97-AF65-F5344CB8AC3E}">
        <p14:creationId xmlns:p14="http://schemas.microsoft.com/office/powerpoint/2010/main" val="338594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7391400" cy="1371600"/>
          </a:xfrm>
        </p:spPr>
        <p:txBody>
          <a:bodyPr>
            <a:normAutofit fontScale="90000"/>
          </a:bodyPr>
          <a:lstStyle/>
          <a:p>
            <a:r>
              <a:rPr lang="en-US" b="1" dirty="0">
                <a:solidFill>
                  <a:schemeClr val="accent2"/>
                </a:solidFill>
              </a:rPr>
              <a:t>IMPORTANCE OF INDIVIDUAL GIVING</a:t>
            </a:r>
            <a:br>
              <a:rPr lang="en-US" b="1" dirty="0">
                <a:solidFill>
                  <a:schemeClr val="accent2"/>
                </a:solidFill>
              </a:rPr>
            </a:br>
            <a:r>
              <a:rPr lang="en-US" b="1" dirty="0">
                <a:solidFill>
                  <a:schemeClr val="accent2"/>
                </a:solidFill>
              </a:rPr>
              <a:t>(and asking Individuals)</a:t>
            </a:r>
          </a:p>
        </p:txBody>
      </p:sp>
      <p:sp>
        <p:nvSpPr>
          <p:cNvPr id="3" name="Content Placeholder 2"/>
          <p:cNvSpPr>
            <a:spLocks noGrp="1"/>
          </p:cNvSpPr>
          <p:nvPr>
            <p:ph idx="1"/>
          </p:nvPr>
        </p:nvSpPr>
        <p:spPr>
          <a:xfrm>
            <a:off x="457200" y="2667000"/>
            <a:ext cx="8229600" cy="3459163"/>
          </a:xfrm>
        </p:spPr>
        <p:txBody>
          <a:bodyPr>
            <a:normAutofit/>
          </a:bodyPr>
          <a:lstStyle/>
          <a:p>
            <a:pPr marL="0" indent="0" algn="ctr">
              <a:buNone/>
            </a:pPr>
            <a:r>
              <a:rPr lang="en-US" sz="2400" dirty="0"/>
              <a:t>In the U.S., </a:t>
            </a:r>
            <a:r>
              <a:rPr lang="en-US" sz="2400" b="1" dirty="0"/>
              <a:t>individual donors </a:t>
            </a:r>
            <a:r>
              <a:rPr lang="en-US" sz="2400" dirty="0"/>
              <a:t>represent </a:t>
            </a:r>
          </a:p>
          <a:p>
            <a:pPr marL="0" indent="0" algn="ctr">
              <a:buNone/>
            </a:pPr>
            <a:r>
              <a:rPr lang="en-US" sz="2400" b="1" dirty="0"/>
              <a:t>75%</a:t>
            </a:r>
            <a:r>
              <a:rPr lang="en-US" sz="2400" dirty="0"/>
              <a:t> of charitable giving.  </a:t>
            </a:r>
          </a:p>
          <a:p>
            <a:pPr marL="0" indent="0" algn="ctr">
              <a:buNone/>
            </a:pPr>
            <a:endParaRPr lang="en-US" sz="2400" dirty="0"/>
          </a:p>
          <a:p>
            <a:pPr marL="0" indent="0" algn="ctr">
              <a:buNone/>
            </a:pPr>
            <a:r>
              <a:rPr lang="en-US" sz="2400" dirty="0"/>
              <a:t>People give to people.</a:t>
            </a:r>
          </a:p>
          <a:p>
            <a:pPr marL="0" indent="0">
              <a:buNone/>
            </a:pPr>
            <a:endParaRPr lang="en-US" i="1" dirty="0"/>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15</a:t>
            </a:fld>
            <a:endParaRPr lang="en-US"/>
          </a:p>
        </p:txBody>
      </p:sp>
    </p:spTree>
    <p:extLst>
      <p:ext uri="{BB962C8B-B14F-4D97-AF65-F5344CB8AC3E}">
        <p14:creationId xmlns:p14="http://schemas.microsoft.com/office/powerpoint/2010/main" val="401142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How do YOU feel about Giving?</a:t>
            </a:r>
          </a:p>
        </p:txBody>
      </p:sp>
      <p:sp>
        <p:nvSpPr>
          <p:cNvPr id="3" name="Content Placeholder 2"/>
          <p:cNvSpPr>
            <a:spLocks noGrp="1"/>
          </p:cNvSpPr>
          <p:nvPr>
            <p:ph idx="1"/>
          </p:nvPr>
        </p:nvSpPr>
        <p:spPr>
          <a:xfrm>
            <a:off x="1524000" y="2057400"/>
            <a:ext cx="6248400" cy="4068763"/>
          </a:xfrm>
        </p:spPr>
        <p:txBody>
          <a:bodyPr/>
          <a:lstStyle/>
          <a:p>
            <a:r>
              <a:rPr lang="en-US" b="1" dirty="0"/>
              <a:t>Do you make philanthropic gifts?</a:t>
            </a:r>
          </a:p>
          <a:p>
            <a:r>
              <a:rPr lang="en-US" b="1" dirty="0"/>
              <a:t>Why?</a:t>
            </a:r>
          </a:p>
          <a:p>
            <a:r>
              <a:rPr lang="en-US" b="1" dirty="0"/>
              <a:t>How does it make you feel?</a:t>
            </a:r>
          </a:p>
          <a:p>
            <a:r>
              <a:rPr lang="en-US" b="1" dirty="0"/>
              <a:t>What influences whether you give?</a:t>
            </a:r>
          </a:p>
        </p:txBody>
      </p:sp>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16</a:t>
            </a:fld>
            <a:endParaRPr lang="en-US"/>
          </a:p>
        </p:txBody>
      </p:sp>
    </p:spTree>
    <p:extLst>
      <p:ext uri="{BB962C8B-B14F-4D97-AF65-F5344CB8AC3E}">
        <p14:creationId xmlns:p14="http://schemas.microsoft.com/office/powerpoint/2010/main" val="428996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75000"/>
                  </a:schemeClr>
                </a:solidFill>
              </a:rPr>
              <a:t>Do you Practice </a:t>
            </a:r>
            <a:br>
              <a:rPr lang="en-US" dirty="0">
                <a:solidFill>
                  <a:schemeClr val="accent2">
                    <a:lumMod val="75000"/>
                  </a:schemeClr>
                </a:solidFill>
              </a:rPr>
            </a:br>
            <a:r>
              <a:rPr lang="en-US" dirty="0">
                <a:solidFill>
                  <a:schemeClr val="accent2">
                    <a:lumMod val="75000"/>
                  </a:schemeClr>
                </a:solidFill>
              </a:rPr>
              <a:t>Donor-Centric Philanthropy?</a:t>
            </a:r>
          </a:p>
        </p:txBody>
      </p:sp>
      <p:sp>
        <p:nvSpPr>
          <p:cNvPr id="3" name="Content Placeholder 2"/>
          <p:cNvSpPr>
            <a:spLocks noGrp="1"/>
          </p:cNvSpPr>
          <p:nvPr>
            <p:ph idx="1"/>
          </p:nvPr>
        </p:nvSpPr>
        <p:spPr>
          <a:xfrm>
            <a:off x="457200" y="1676400"/>
            <a:ext cx="8229600" cy="4373563"/>
          </a:xfrm>
        </p:spPr>
        <p:txBody>
          <a:bodyPr>
            <a:normAutofit fontScale="92500" lnSpcReduction="10000"/>
          </a:bodyPr>
          <a:lstStyle/>
          <a:p>
            <a:pPr marL="0" indent="0">
              <a:buNone/>
            </a:pPr>
            <a:endParaRPr lang="en-US" sz="2000" b="1" dirty="0"/>
          </a:p>
          <a:p>
            <a:pPr marL="0" indent="0">
              <a:buNone/>
            </a:pPr>
            <a:r>
              <a:rPr lang="en-US" sz="2000" b="1" dirty="0"/>
              <a:t>Simone </a:t>
            </a:r>
            <a:r>
              <a:rPr lang="en-US" sz="2000" b="1" dirty="0" err="1"/>
              <a:t>Joyaux</a:t>
            </a:r>
            <a:r>
              <a:rPr lang="en-US" sz="2000" b="1" dirty="0"/>
              <a:t> and Tom Ahern:  The Donor Centric Pledge </a:t>
            </a:r>
            <a:r>
              <a:rPr lang="en-US" sz="2000" dirty="0"/>
              <a:t>(partial list)</a:t>
            </a:r>
          </a:p>
          <a:p>
            <a:pPr fontAlgn="base">
              <a:spcBef>
                <a:spcPts val="600"/>
              </a:spcBef>
            </a:pPr>
            <a:r>
              <a:rPr lang="en-US" sz="1900" dirty="0"/>
              <a:t>A prerequisite for above-average donor retention is a well-planned donor-centric communications program that </a:t>
            </a:r>
            <a:r>
              <a:rPr lang="en-US" sz="1900" dirty="0">
                <a:solidFill>
                  <a:srgbClr val="C00000"/>
                </a:solidFill>
              </a:rPr>
              <a:t>begins with a welcome.</a:t>
            </a:r>
          </a:p>
          <a:p>
            <a:pPr fontAlgn="base">
              <a:spcBef>
                <a:spcPts val="600"/>
              </a:spcBef>
            </a:pPr>
            <a:r>
              <a:rPr lang="en-US" sz="1900" dirty="0"/>
              <a:t>Donors want to make a difference in the world—and our mission is one of many means to that end.</a:t>
            </a:r>
          </a:p>
          <a:p>
            <a:pPr fontAlgn="base">
              <a:spcBef>
                <a:spcPts val="600"/>
              </a:spcBef>
            </a:pPr>
            <a:r>
              <a:rPr lang="en-US" sz="1900" dirty="0"/>
              <a:t>We earn the donor’s trust by reporting on our accomplishments and efficiency.</a:t>
            </a:r>
          </a:p>
          <a:p>
            <a:pPr fontAlgn="base">
              <a:spcBef>
                <a:spcPts val="600"/>
              </a:spcBef>
            </a:pPr>
            <a:r>
              <a:rPr lang="en-US" sz="1900" dirty="0"/>
              <a:t>Asking a donor why she or he gave a first gift to us will likely lead to an amazingly revealing conversation.</a:t>
            </a:r>
          </a:p>
          <a:p>
            <a:pPr fontAlgn="base">
              <a:spcBef>
                <a:spcPts val="600"/>
              </a:spcBef>
            </a:pPr>
            <a:r>
              <a:rPr lang="en-US" sz="1900" dirty="0"/>
              <a:t>No one “owes” us a gift just because our mission is worthy.</a:t>
            </a:r>
          </a:p>
          <a:p>
            <a:pPr fontAlgn="base"/>
            <a:r>
              <a:rPr lang="en-US" sz="2000" dirty="0"/>
              <a:t>We waste that potential when donors are not promptly thanked.</a:t>
            </a:r>
          </a:p>
          <a:p>
            <a:pPr marL="0" indent="0" algn="ctr" fontAlgn="base">
              <a:buNone/>
            </a:pPr>
            <a:r>
              <a:rPr lang="en-US" sz="1800" dirty="0">
                <a:hlinkClick r:id="rId2"/>
              </a:rPr>
              <a:t>https://www.simonejoyaux.com/downloads/DonorCentricPledge.pdf</a:t>
            </a:r>
            <a:endParaRPr lang="en-US" sz="1800" dirty="0"/>
          </a:p>
          <a:p>
            <a:pPr marL="0" indent="0">
              <a:buNone/>
            </a:pPr>
            <a:endParaRPr lang="en-US" sz="2000" dirty="0"/>
          </a:p>
        </p:txBody>
      </p:sp>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17</a:t>
            </a:fld>
            <a:endParaRPr lang="en-US"/>
          </a:p>
        </p:txBody>
      </p:sp>
    </p:spTree>
    <p:extLst>
      <p:ext uri="{BB962C8B-B14F-4D97-AF65-F5344CB8AC3E}">
        <p14:creationId xmlns:p14="http://schemas.microsoft.com/office/powerpoint/2010/main" val="95878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normAutofit fontScale="90000"/>
          </a:bodyPr>
          <a:lstStyle/>
          <a:p>
            <a:r>
              <a:rPr lang="en-US" sz="3200" dirty="0">
                <a:solidFill>
                  <a:srgbClr val="C00000"/>
                </a:solidFill>
              </a:rPr>
              <a:t>Tell donors how their money will be used </a:t>
            </a:r>
            <a:br>
              <a:rPr lang="en-US" sz="3200" dirty="0">
                <a:solidFill>
                  <a:srgbClr val="C00000"/>
                </a:solidFill>
              </a:rPr>
            </a:br>
            <a:endParaRPr lang="en-US" sz="3200" dirty="0">
              <a:solidFill>
                <a:srgbClr val="C00000"/>
              </a:solidFill>
            </a:endParaRPr>
          </a:p>
        </p:txBody>
      </p:sp>
      <p:sp>
        <p:nvSpPr>
          <p:cNvPr id="3" name="Content Placeholder 2"/>
          <p:cNvSpPr>
            <a:spLocks noGrp="1"/>
          </p:cNvSpPr>
          <p:nvPr>
            <p:ph idx="1"/>
          </p:nvPr>
        </p:nvSpPr>
        <p:spPr>
          <a:xfrm>
            <a:off x="400050" y="990600"/>
            <a:ext cx="8229600" cy="5135563"/>
          </a:xfrm>
        </p:spPr>
        <p:txBody>
          <a:bodyPr/>
          <a:lstStyle/>
          <a:p>
            <a:pPr marL="0" indent="0" algn="ctr">
              <a:buNone/>
            </a:pPr>
            <a:r>
              <a:rPr lang="en-US" b="1" dirty="0">
                <a:solidFill>
                  <a:srgbClr val="C00000"/>
                </a:solidFill>
              </a:rPr>
              <a:t>And what impact it will have</a:t>
            </a:r>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18</a:t>
            </a:fld>
            <a:endParaRPr lang="en-US"/>
          </a:p>
        </p:txBody>
      </p:sp>
      <p:pic>
        <p:nvPicPr>
          <p:cNvPr id="5122" name="Picture 2" descr="C:\Users\Barrie\Documents\Sandbox Presentation\Robin H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49149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5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The Best way to Cultivate Prospects</a:t>
            </a:r>
          </a:p>
        </p:txBody>
      </p:sp>
      <p:sp>
        <p:nvSpPr>
          <p:cNvPr id="3" name="Content Placeholder 2"/>
          <p:cNvSpPr>
            <a:spLocks noGrp="1"/>
          </p:cNvSpPr>
          <p:nvPr>
            <p:ph idx="1"/>
          </p:nvPr>
        </p:nvSpPr>
        <p:spPr>
          <a:xfrm>
            <a:off x="457200" y="1524000"/>
            <a:ext cx="8229600" cy="4525963"/>
          </a:xfrm>
        </p:spPr>
        <p:txBody>
          <a:bodyPr>
            <a:normAutofit/>
          </a:bodyPr>
          <a:lstStyle/>
          <a:p>
            <a:pPr marL="0" indent="0">
              <a:buNone/>
            </a:pPr>
            <a:endParaRPr lang="en-US" sz="2400" dirty="0"/>
          </a:p>
          <a:p>
            <a:pPr marL="0" indent="0" algn="ctr">
              <a:buNone/>
            </a:pPr>
            <a:br>
              <a:rPr lang="en-US" sz="2400" dirty="0"/>
            </a:br>
            <a:r>
              <a:rPr lang="en-US" sz="2400" b="1" dirty="0"/>
              <a:t>Get to know your Prospects</a:t>
            </a:r>
          </a:p>
          <a:p>
            <a:pPr marL="0" indent="0" algn="ctr">
              <a:buNone/>
            </a:pPr>
            <a:r>
              <a:rPr lang="en-US" sz="2400" dirty="0"/>
              <a:t>Ask questions</a:t>
            </a:r>
          </a:p>
          <a:p>
            <a:pPr marL="0" indent="0" algn="ctr">
              <a:buNone/>
            </a:pPr>
            <a:endParaRPr lang="en-US" sz="2400" dirty="0"/>
          </a:p>
          <a:p>
            <a:pPr marL="0" indent="0" algn="ctr">
              <a:buNone/>
            </a:pPr>
            <a:r>
              <a:rPr lang="en-US" dirty="0">
                <a:solidFill>
                  <a:srgbClr val="C00000"/>
                </a:solidFill>
              </a:rPr>
              <a:t>LISTEN</a:t>
            </a:r>
          </a:p>
          <a:p>
            <a:pPr marL="0" indent="0" algn="ctr">
              <a:buNone/>
            </a:pPr>
            <a:endParaRPr lang="en-US" sz="2400" dirty="0"/>
          </a:p>
          <a:p>
            <a:pPr marL="0" indent="0" algn="ctr">
              <a:buNone/>
            </a:pPr>
            <a:r>
              <a:rPr lang="en-US" sz="2400" dirty="0"/>
              <a:t>(How has your organization helped them or people they know?)</a:t>
            </a:r>
          </a:p>
          <a:p>
            <a:pPr marL="0" indent="0" algn="ctr">
              <a:buNone/>
            </a:pPr>
            <a:endParaRPr lang="en-US" dirty="0"/>
          </a:p>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19</a:t>
            </a:fld>
            <a:endParaRPr lang="en-US"/>
          </a:p>
        </p:txBody>
      </p:sp>
      <p:pic>
        <p:nvPicPr>
          <p:cNvPr id="4098" name="Picture 2" descr="http://ts1.mm.bing.net/th?id=H.4971696341450994&amp;w=103&amp;h=103&amp;c=8&amp;pid=3.1&amp;qlt=90&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219200"/>
            <a:ext cx="1981199" cy="19812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arrie\Pictures\MCOA\th[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81200"/>
            <a:ext cx="2243803"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6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57066"/>
            <a:ext cx="7239000" cy="1090734"/>
          </a:xfrm>
        </p:spPr>
        <p:txBody>
          <a:bodyPr>
            <a:normAutofit fontScale="90000"/>
          </a:bodyPr>
          <a:lstStyle/>
          <a:p>
            <a:pPr algn="l"/>
            <a:r>
              <a:rPr lang="en-US" b="1" dirty="0">
                <a:solidFill>
                  <a:srgbClr val="C00000"/>
                </a:solidFill>
              </a:rPr>
              <a:t>RAISING MORE </a:t>
            </a:r>
            <a:br>
              <a:rPr lang="en-US" b="1" dirty="0">
                <a:solidFill>
                  <a:srgbClr val="C00000"/>
                </a:solidFill>
              </a:rPr>
            </a:br>
            <a:r>
              <a:rPr lang="en-US" b="1" dirty="0">
                <a:solidFill>
                  <a:srgbClr val="C00000"/>
                </a:solidFill>
              </a:rPr>
              <a:t>     </a:t>
            </a:r>
            <a:r>
              <a:rPr lang="en-US" sz="3600" b="1" dirty="0">
                <a:solidFill>
                  <a:srgbClr val="C00000"/>
                </a:solidFill>
              </a:rPr>
              <a:t>(</a:t>
            </a:r>
            <a:r>
              <a:rPr lang="en-US" sz="3600" dirty="0">
                <a:solidFill>
                  <a:srgbClr val="C00000"/>
                </a:solidFill>
              </a:rPr>
              <a:t>possible topics</a:t>
            </a:r>
            <a:r>
              <a:rPr lang="en-US" sz="3600" b="1" dirty="0">
                <a:solidFill>
                  <a:srgbClr val="C00000"/>
                </a:solidFill>
              </a:rPr>
              <a:t>) </a:t>
            </a:r>
          </a:p>
        </p:txBody>
      </p:sp>
      <p:sp>
        <p:nvSpPr>
          <p:cNvPr id="3" name="Content Placeholder 2"/>
          <p:cNvSpPr>
            <a:spLocks noGrp="1"/>
          </p:cNvSpPr>
          <p:nvPr>
            <p:ph idx="1"/>
          </p:nvPr>
        </p:nvSpPr>
        <p:spPr>
          <a:xfrm>
            <a:off x="457200" y="2057400"/>
            <a:ext cx="8229600" cy="3705762"/>
          </a:xfrm>
        </p:spPr>
        <p:txBody>
          <a:bodyPr>
            <a:normAutofit fontScale="92500" lnSpcReduction="20000"/>
          </a:bodyPr>
          <a:lstStyle/>
          <a:p>
            <a:pPr marL="0" indent="0" algn="ctr">
              <a:buNone/>
            </a:pPr>
            <a:endParaRPr lang="en-US" sz="900" dirty="0">
              <a:solidFill>
                <a:srgbClr val="FF0000"/>
              </a:solidFill>
            </a:endParaRPr>
          </a:p>
          <a:p>
            <a:pPr lvl="1">
              <a:buFont typeface="Arial" panose="020B0604020202020204" pitchFamily="34" charset="0"/>
              <a:buChar char="•"/>
            </a:pPr>
            <a:r>
              <a:rPr lang="en-US" sz="1900" b="1" dirty="0"/>
              <a:t>Why People Give</a:t>
            </a:r>
          </a:p>
          <a:p>
            <a:pPr lvl="1">
              <a:buFont typeface="Arial" panose="020B0604020202020204" pitchFamily="34" charset="0"/>
              <a:buChar char="•"/>
            </a:pPr>
            <a:r>
              <a:rPr lang="en-US" sz="1900" b="1" dirty="0"/>
              <a:t>Why Should They Give to YOU</a:t>
            </a:r>
          </a:p>
          <a:p>
            <a:pPr lvl="1">
              <a:buFont typeface="Arial" panose="020B0604020202020204" pitchFamily="34" charset="0"/>
              <a:buChar char="•"/>
            </a:pPr>
            <a:r>
              <a:rPr lang="en-US" sz="1900" b="1" dirty="0"/>
              <a:t>Are You Ready to Raise Money?</a:t>
            </a:r>
          </a:p>
          <a:p>
            <a:pPr lvl="1">
              <a:buFont typeface="Arial" panose="020B0604020202020204" pitchFamily="34" charset="0"/>
              <a:buChar char="•"/>
            </a:pPr>
            <a:r>
              <a:rPr lang="en-US" sz="1900" b="1" dirty="0"/>
              <a:t>Asking for Money</a:t>
            </a:r>
          </a:p>
          <a:p>
            <a:pPr lvl="1">
              <a:buFont typeface="Arial" panose="020B0604020202020204" pitchFamily="34" charset="0"/>
              <a:buChar char="•"/>
            </a:pPr>
            <a:r>
              <a:rPr lang="en-US" sz="1900" b="1" dirty="0"/>
              <a:t>Donor-Centered Communications</a:t>
            </a:r>
          </a:p>
          <a:p>
            <a:pPr lvl="1">
              <a:buFont typeface="Arial" panose="020B0604020202020204" pitchFamily="34" charset="0"/>
              <a:buChar char="•"/>
            </a:pPr>
            <a:r>
              <a:rPr lang="en-US" sz="1900" b="1" dirty="0"/>
              <a:t>Thanking and Acknowledgements</a:t>
            </a:r>
          </a:p>
          <a:p>
            <a:pPr lvl="1">
              <a:buFont typeface="Arial" panose="020B0604020202020204" pitchFamily="34" charset="0"/>
              <a:buChar char="•"/>
            </a:pPr>
            <a:r>
              <a:rPr lang="en-US" sz="1900" b="1" dirty="0"/>
              <a:t>Grant Writing</a:t>
            </a:r>
          </a:p>
          <a:p>
            <a:pPr lvl="1">
              <a:buFont typeface="Arial" panose="020B0604020202020204" pitchFamily="34" charset="0"/>
              <a:buChar char="•"/>
            </a:pPr>
            <a:r>
              <a:rPr lang="en-US" sz="1900" b="1" dirty="0"/>
              <a:t>Communications</a:t>
            </a:r>
          </a:p>
          <a:p>
            <a:pPr lvl="1">
              <a:buFont typeface="Arial" panose="020B0604020202020204" pitchFamily="34" charset="0"/>
              <a:buChar char="•"/>
            </a:pPr>
            <a:r>
              <a:rPr lang="en-US" sz="1900" b="1" dirty="0"/>
              <a:t>Involving Board &amp; Friends Groups</a:t>
            </a:r>
          </a:p>
          <a:p>
            <a:pPr lvl="1">
              <a:buFont typeface="Arial" panose="020B0604020202020204" pitchFamily="34" charset="0"/>
              <a:buChar char="•"/>
            </a:pPr>
            <a:r>
              <a:rPr lang="en-US" sz="1900" b="1" dirty="0"/>
              <a:t>Resources</a:t>
            </a:r>
          </a:p>
          <a:p>
            <a:pPr lvl="1">
              <a:buFont typeface="Arial" panose="020B0604020202020204" pitchFamily="34" charset="0"/>
              <a:buChar char="•"/>
            </a:pPr>
            <a:endParaRPr lang="en-US" b="1" dirty="0"/>
          </a:p>
          <a:p>
            <a:pPr marL="0" indent="0">
              <a:buNone/>
            </a:pPr>
            <a:endParaRPr lang="en-US" dirty="0"/>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2</a:t>
            </a:fld>
            <a:endParaRPr lang="en-US"/>
          </a:p>
        </p:txBody>
      </p:sp>
      <p:pic>
        <p:nvPicPr>
          <p:cNvPr id="6" name="Picture 5" descr="C:\Users\Barrie\Documents\Sandbox Presentation\Money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750"/>
            <a:ext cx="2373630" cy="242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60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C00000"/>
                </a:solidFill>
              </a:rPr>
              <a:t>How to Feel GOOD about asking for money</a:t>
            </a:r>
            <a:br>
              <a:rPr lang="en-US" sz="3200" dirty="0">
                <a:solidFill>
                  <a:srgbClr val="C00000"/>
                </a:solidFill>
              </a:rPr>
            </a:br>
            <a:endParaRPr lang="en-US" sz="2700" dirty="0">
              <a:solidFill>
                <a:srgbClr val="C0000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endParaRPr lang="en-US" dirty="0"/>
          </a:p>
          <a:p>
            <a:pPr marL="0" indent="0" algn="ctr">
              <a:buNone/>
            </a:pPr>
            <a:r>
              <a:rPr lang="en-US" sz="8000" dirty="0"/>
              <a:t>It’s NOT about arm-twisting or obligation</a:t>
            </a:r>
          </a:p>
          <a:p>
            <a:pPr marL="0" indent="0">
              <a:spcBef>
                <a:spcPts val="600"/>
              </a:spcBef>
              <a:buNone/>
            </a:pPr>
            <a:endParaRPr lang="en-US" sz="8000" dirty="0"/>
          </a:p>
          <a:p>
            <a:pPr marL="0" indent="0">
              <a:spcBef>
                <a:spcPts val="600"/>
              </a:spcBef>
              <a:buNone/>
            </a:pPr>
            <a:r>
              <a:rPr lang="en-US" sz="8000" dirty="0"/>
              <a:t>It’s about giving people who are inclined to give money, an opportunity to support a cause that: </a:t>
            </a:r>
          </a:p>
          <a:p>
            <a:pPr marL="0" indent="0">
              <a:lnSpc>
                <a:spcPct val="120000"/>
              </a:lnSpc>
              <a:spcBef>
                <a:spcPts val="600"/>
              </a:spcBef>
              <a:buNone/>
            </a:pPr>
            <a:r>
              <a:rPr lang="en-US" sz="8000" dirty="0"/>
              <a:t> 	</a:t>
            </a:r>
            <a:r>
              <a:rPr lang="en-US" sz="7200" dirty="0"/>
              <a:t>They care about </a:t>
            </a:r>
          </a:p>
          <a:p>
            <a:pPr marL="0" indent="0">
              <a:lnSpc>
                <a:spcPct val="120000"/>
              </a:lnSpc>
              <a:spcBef>
                <a:spcPts val="600"/>
              </a:spcBef>
              <a:buNone/>
            </a:pPr>
            <a:r>
              <a:rPr lang="en-US" sz="7200" dirty="0"/>
              <a:t>	Makes them feel good</a:t>
            </a:r>
          </a:p>
          <a:p>
            <a:pPr marL="914400" lvl="2" indent="0">
              <a:lnSpc>
                <a:spcPct val="120000"/>
              </a:lnSpc>
              <a:spcBef>
                <a:spcPts val="600"/>
              </a:spcBef>
              <a:buNone/>
            </a:pPr>
            <a:r>
              <a:rPr lang="en-US" sz="7200" dirty="0"/>
              <a:t>Matches their interests and passions</a:t>
            </a:r>
          </a:p>
          <a:p>
            <a:pPr marL="0" indent="0">
              <a:buNone/>
            </a:pPr>
            <a:r>
              <a:rPr lang="en-US" sz="8000" b="1" dirty="0"/>
              <a:t> </a:t>
            </a:r>
            <a:endParaRPr lang="en-US" sz="8000" dirty="0"/>
          </a:p>
          <a:p>
            <a:pPr marL="0" indent="0" algn="ctr">
              <a:buNone/>
            </a:pPr>
            <a:r>
              <a:rPr lang="en-US" sz="8000" dirty="0"/>
              <a:t> </a:t>
            </a:r>
            <a:r>
              <a:rPr lang="en-US" sz="8000" b="1" dirty="0">
                <a:solidFill>
                  <a:srgbClr val="C00000"/>
                </a:solidFill>
              </a:rPr>
              <a:t>They will give money</a:t>
            </a:r>
            <a:r>
              <a:rPr lang="en-US" sz="8000" dirty="0"/>
              <a:t>.  </a:t>
            </a:r>
          </a:p>
          <a:p>
            <a:pPr marL="0" indent="0" algn="ctr">
              <a:buNone/>
            </a:pPr>
            <a:r>
              <a:rPr lang="en-US" sz="8000" dirty="0"/>
              <a:t>Why not to YOUR organization?</a:t>
            </a:r>
          </a:p>
          <a:p>
            <a:pPr marL="0" indent="0">
              <a:buNone/>
            </a:pPr>
            <a:r>
              <a:rPr lang="en-US" sz="8000" b="1" dirty="0">
                <a:solidFill>
                  <a:srgbClr val="00B050"/>
                </a:solidFill>
              </a:rPr>
              <a:t> </a:t>
            </a:r>
          </a:p>
          <a:p>
            <a:pPr marL="0" indent="0">
              <a:buNone/>
            </a:pPr>
            <a:endParaRPr lang="en-US" sz="7200" dirty="0"/>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20</a:t>
            </a:fld>
            <a:endParaRPr lang="en-US"/>
          </a:p>
        </p:txBody>
      </p:sp>
      <p:pic>
        <p:nvPicPr>
          <p:cNvPr id="1027" name="Picture 3" descr="C:\Users\Barrie\AppData\Local\Microsoft\Windows\Temporary Internet Files\Content.IE5\IIPI62DY\MC9004325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00800" y="2971800"/>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79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990599"/>
          </a:xfrm>
        </p:spPr>
        <p:txBody>
          <a:bodyPr>
            <a:normAutofit fontScale="90000"/>
          </a:bodyPr>
          <a:lstStyle/>
          <a:p>
            <a:r>
              <a:rPr lang="en-US" dirty="0">
                <a:solidFill>
                  <a:srgbClr val="C00000"/>
                </a:solidFill>
              </a:rPr>
              <a:t>Create Comfort about Asking</a:t>
            </a:r>
          </a:p>
        </p:txBody>
      </p:sp>
      <p:sp>
        <p:nvSpPr>
          <p:cNvPr id="3" name="Subtitle 2"/>
          <p:cNvSpPr>
            <a:spLocks noGrp="1"/>
          </p:cNvSpPr>
          <p:nvPr>
            <p:ph type="subTitle" idx="1"/>
          </p:nvPr>
        </p:nvSpPr>
        <p:spPr>
          <a:xfrm>
            <a:off x="609600" y="2209800"/>
            <a:ext cx="7162800" cy="3429000"/>
          </a:xfrm>
        </p:spPr>
        <p:txBody>
          <a:bodyPr>
            <a:normAutofit/>
          </a:bodyPr>
          <a:lstStyle/>
          <a:p>
            <a:pPr lvl="0"/>
            <a:r>
              <a:rPr lang="en-US" dirty="0">
                <a:solidFill>
                  <a:schemeClr val="tx1"/>
                </a:solidFill>
              </a:rPr>
              <a:t>Role Play</a:t>
            </a:r>
          </a:p>
          <a:p>
            <a:pPr lvl="0"/>
            <a:r>
              <a:rPr lang="en-US" dirty="0">
                <a:solidFill>
                  <a:schemeClr val="tx1"/>
                </a:solidFill>
              </a:rPr>
              <a:t>Practice</a:t>
            </a:r>
          </a:p>
          <a:p>
            <a:pPr lvl="0"/>
            <a:r>
              <a:rPr lang="en-US" dirty="0">
                <a:solidFill>
                  <a:schemeClr val="tx1"/>
                </a:solidFill>
              </a:rPr>
              <a:t>Have a plan</a:t>
            </a:r>
          </a:p>
          <a:p>
            <a:pPr lvl="0"/>
            <a:r>
              <a:rPr lang="en-US" dirty="0">
                <a:solidFill>
                  <a:schemeClr val="tx1"/>
                </a:solidFill>
              </a:rPr>
              <a:t>Prepare (learn about your prospect)</a:t>
            </a:r>
          </a:p>
          <a:p>
            <a:pPr lvl="0"/>
            <a:r>
              <a:rPr lang="en-US" dirty="0">
                <a:solidFill>
                  <a:schemeClr val="tx1"/>
                </a:solidFill>
              </a:rPr>
              <a:t>Start with people whom you’re comfortable with</a:t>
            </a:r>
          </a:p>
          <a:p>
            <a:pPr lvl="0"/>
            <a:r>
              <a:rPr lang="en-US" dirty="0">
                <a:solidFill>
                  <a:schemeClr val="tx1"/>
                </a:solidFill>
              </a:rPr>
              <a:t>Use a Buddy System</a:t>
            </a:r>
          </a:p>
          <a:p>
            <a:pPr lvl="0"/>
            <a:r>
              <a:rPr lang="en-US" dirty="0">
                <a:solidFill>
                  <a:schemeClr val="tx1"/>
                </a:solidFill>
              </a:rPr>
              <a:t>Be passionate about your cause</a:t>
            </a:r>
          </a:p>
          <a:p>
            <a:pPr lvl="0"/>
            <a:r>
              <a:rPr lang="en-US" dirty="0">
                <a:solidFill>
                  <a:schemeClr val="tx1"/>
                </a:solidFill>
              </a:rPr>
              <a:t>Be personal and sincere</a:t>
            </a:r>
          </a:p>
          <a:p>
            <a:endParaRPr lang="en-US" dirty="0">
              <a:solidFill>
                <a:schemeClr val="tx1"/>
              </a:solidFill>
            </a:endParaRPr>
          </a:p>
        </p:txBody>
      </p:sp>
      <p:pic>
        <p:nvPicPr>
          <p:cNvPr id="2050" name="Picture 2" descr="C:\Users\Barrie\AppData\Local\Microsoft\Windows\Temporary Internet Files\Content.IE5\IIPI62DY\MC9000603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6273" y="1944014"/>
            <a:ext cx="2841038" cy="232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3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The Ask</a:t>
            </a:r>
          </a:p>
        </p:txBody>
      </p:sp>
      <p:sp>
        <p:nvSpPr>
          <p:cNvPr id="3" name="Content Placeholder 2"/>
          <p:cNvSpPr>
            <a:spLocks noGrp="1"/>
          </p:cNvSpPr>
          <p:nvPr>
            <p:ph idx="1"/>
          </p:nvPr>
        </p:nvSpPr>
        <p:spPr/>
        <p:txBody>
          <a:bodyPr>
            <a:normAutofit fontScale="25000" lnSpcReduction="20000"/>
          </a:bodyPr>
          <a:lstStyle/>
          <a:p>
            <a:pPr marL="0" indent="0">
              <a:buNone/>
            </a:pPr>
            <a:endParaRPr lang="en-US" dirty="0"/>
          </a:p>
          <a:p>
            <a:pPr marL="0" indent="0" algn="ctr">
              <a:buNone/>
            </a:pPr>
            <a:r>
              <a:rPr lang="en-US" sz="7200" b="1" dirty="0">
                <a:solidFill>
                  <a:srgbClr val="C00000"/>
                </a:solidFill>
              </a:rPr>
              <a:t>The right person at the right time at the right place for the right amount.</a:t>
            </a:r>
            <a:endParaRPr lang="en-US" sz="7200" dirty="0">
              <a:solidFill>
                <a:srgbClr val="C00000"/>
              </a:solidFill>
            </a:endParaRPr>
          </a:p>
          <a:p>
            <a:pPr marL="0" indent="0" algn="ctr">
              <a:buNone/>
            </a:pPr>
            <a:r>
              <a:rPr lang="en-US" sz="6200" b="1" dirty="0"/>
              <a:t> </a:t>
            </a:r>
            <a:endParaRPr lang="en-US" sz="6200" dirty="0"/>
          </a:p>
          <a:p>
            <a:pPr marL="0" indent="0">
              <a:buNone/>
            </a:pPr>
            <a:r>
              <a:rPr lang="en-US" b="1" dirty="0"/>
              <a:t> </a:t>
            </a:r>
            <a:endParaRPr lang="en-US" dirty="0"/>
          </a:p>
          <a:p>
            <a:pPr marL="0" indent="0">
              <a:buNone/>
            </a:pPr>
            <a:r>
              <a:rPr lang="en-US" sz="7200" b="1" dirty="0"/>
              <a:t>The Right Person</a:t>
            </a:r>
            <a:r>
              <a:rPr lang="en-US" sz="7200" dirty="0"/>
              <a:t>:  A peer, a friend, a colleague, someone they respect.</a:t>
            </a:r>
          </a:p>
          <a:p>
            <a:pPr marL="0" indent="0">
              <a:buNone/>
            </a:pPr>
            <a:r>
              <a:rPr lang="en-US" sz="7200" dirty="0"/>
              <a:t> </a:t>
            </a:r>
          </a:p>
          <a:p>
            <a:pPr marL="0" indent="0">
              <a:buNone/>
            </a:pPr>
            <a:r>
              <a:rPr lang="en-US" sz="7200" b="1" dirty="0"/>
              <a:t>The Right Time</a:t>
            </a:r>
            <a:r>
              <a:rPr lang="en-US" sz="7200" dirty="0"/>
              <a:t>:  When you know about them. After some cultivation.  When they’re ready.  When they’re familiar with the organization.</a:t>
            </a:r>
          </a:p>
          <a:p>
            <a:pPr marL="0" indent="0">
              <a:buNone/>
            </a:pPr>
            <a:r>
              <a:rPr lang="en-US" sz="7200" dirty="0"/>
              <a:t> </a:t>
            </a:r>
          </a:p>
          <a:p>
            <a:pPr marL="0" indent="0">
              <a:buNone/>
            </a:pPr>
            <a:r>
              <a:rPr lang="en-US" sz="7200" b="1" dirty="0"/>
              <a:t>The Right Place</a:t>
            </a:r>
            <a:r>
              <a:rPr lang="en-US" sz="7200" dirty="0"/>
              <a:t>:  Usually their home or office.  Wherever they feel comfortable.</a:t>
            </a:r>
          </a:p>
          <a:p>
            <a:pPr marL="0" indent="0">
              <a:buNone/>
            </a:pPr>
            <a:r>
              <a:rPr lang="en-US" sz="7200" dirty="0"/>
              <a:t> </a:t>
            </a:r>
          </a:p>
          <a:p>
            <a:pPr marL="0" indent="0">
              <a:buNone/>
            </a:pPr>
            <a:r>
              <a:rPr lang="en-US" sz="7200" b="1" dirty="0"/>
              <a:t>The Right Amount</a:t>
            </a:r>
            <a:r>
              <a:rPr lang="en-US" sz="7200" dirty="0"/>
              <a:t>:  A specific amount.  How much will depend upon the individual and the situation.</a:t>
            </a:r>
          </a:p>
          <a:p>
            <a:pPr marL="0" indent="0">
              <a:buNone/>
            </a:pPr>
            <a:r>
              <a:rPr lang="en-US" sz="7200" dirty="0"/>
              <a:t> </a:t>
            </a:r>
          </a:p>
          <a:p>
            <a:pPr marL="0" indent="0" algn="ctr">
              <a:buNone/>
            </a:pPr>
            <a:r>
              <a:rPr lang="en-US" sz="7200" dirty="0">
                <a:solidFill>
                  <a:srgbClr val="C00000"/>
                </a:solidFill>
              </a:rPr>
              <a:t>Convey purpose of gift, benefit </a:t>
            </a:r>
          </a:p>
          <a:p>
            <a:pPr marL="0" indent="0" algn="ctr">
              <a:buNone/>
            </a:pPr>
            <a:r>
              <a:rPr lang="en-US" sz="7200" dirty="0">
                <a:solidFill>
                  <a:srgbClr val="C00000"/>
                </a:solidFill>
              </a:rPr>
              <a:t>and why this gift is a good match for this donor/investor.</a:t>
            </a:r>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22</a:t>
            </a:fld>
            <a:endParaRPr lang="en-US"/>
          </a:p>
        </p:txBody>
      </p:sp>
    </p:spTree>
    <p:extLst>
      <p:ext uri="{BB962C8B-B14F-4D97-AF65-F5344CB8AC3E}">
        <p14:creationId xmlns:p14="http://schemas.microsoft.com/office/powerpoint/2010/main" val="302349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solidFill>
                  <a:srgbClr val="C00000"/>
                </a:solidFill>
              </a:rPr>
              <a:t>Fundraising Mantra</a:t>
            </a:r>
          </a:p>
        </p:txBody>
      </p:sp>
      <p:sp>
        <p:nvSpPr>
          <p:cNvPr id="3" name="Content Placeholder 2"/>
          <p:cNvSpPr>
            <a:spLocks noGrp="1"/>
          </p:cNvSpPr>
          <p:nvPr>
            <p:ph idx="1"/>
          </p:nvPr>
        </p:nvSpPr>
        <p:spPr>
          <a:xfrm>
            <a:off x="4876800" y="1600200"/>
            <a:ext cx="3810000" cy="4525963"/>
          </a:xfrm>
        </p:spPr>
        <p:txBody>
          <a:bodyPr/>
          <a:lstStyle/>
          <a:p>
            <a:pPr marL="0" indent="0" algn="ctr">
              <a:buNone/>
            </a:pPr>
            <a:endParaRPr lang="en-US" dirty="0"/>
          </a:p>
          <a:p>
            <a:pPr marL="0" indent="0" algn="ctr">
              <a:buNone/>
            </a:pPr>
            <a:r>
              <a:rPr lang="en-US" dirty="0"/>
              <a:t>If you want money, ask for advice</a:t>
            </a:r>
          </a:p>
          <a:p>
            <a:pPr marL="0" indent="0" algn="ctr">
              <a:buNone/>
            </a:pPr>
            <a:endParaRPr lang="en-US" dirty="0"/>
          </a:p>
          <a:p>
            <a:pPr marL="0" indent="0" algn="ctr">
              <a:buNone/>
            </a:pPr>
            <a:r>
              <a:rPr lang="en-US" dirty="0"/>
              <a:t>If you want advice, ask for money</a:t>
            </a:r>
          </a:p>
        </p:txBody>
      </p:sp>
      <p:sp>
        <p:nvSpPr>
          <p:cNvPr id="4" name="Slide Number Placeholder 3"/>
          <p:cNvSpPr>
            <a:spLocks noGrp="1"/>
          </p:cNvSpPr>
          <p:nvPr>
            <p:ph type="sldNum" sz="quarter" idx="12"/>
          </p:nvPr>
        </p:nvSpPr>
        <p:spPr/>
        <p:txBody>
          <a:bodyPr/>
          <a:lstStyle/>
          <a:p>
            <a:fld id="{64A74824-77F4-40FA-BD2D-83B4313F4C37}"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a:t>Atkin Associates LLC</a:t>
            </a:r>
          </a:p>
        </p:txBody>
      </p:sp>
      <p:pic>
        <p:nvPicPr>
          <p:cNvPr id="3089" name="Picture 17" descr="C:\Users\Barrie\AppData\Local\Microsoft\Windows\Temporary Internet Files\Content.IE5\QORW3OCA\Page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2971800" cy="4207858"/>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Barrie\AppData\Local\Microsoft\Windows\Temporary Internet Files\Content.IE5\JI993L84\mone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2" y="4442460"/>
            <a:ext cx="2438400" cy="16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44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705600" cy="1143000"/>
          </a:xfrm>
        </p:spPr>
        <p:txBody>
          <a:bodyPr/>
          <a:lstStyle/>
          <a:p>
            <a:r>
              <a:rPr lang="en-US" b="1" cap="small" dirty="0">
                <a:solidFill>
                  <a:srgbClr val="C00000"/>
                </a:solidFill>
              </a:rPr>
              <a:t>When they Say “No!”</a:t>
            </a:r>
          </a:p>
        </p:txBody>
      </p:sp>
      <p:pic>
        <p:nvPicPr>
          <p:cNvPr id="5" name="Picture 3" descr="C:\Users\Barrie\AppData\Local\Microsoft\Windows\Temporary Internet Files\Content.IE5\LVUWOUI8\MC900030187[1].wmf"/>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57200" y="2057400"/>
            <a:ext cx="1630375" cy="165049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a:xfrm>
            <a:off x="2209800" y="2057400"/>
            <a:ext cx="5257800" cy="4221163"/>
          </a:xfrm>
        </p:spPr>
        <p:txBody>
          <a:bodyPr>
            <a:normAutofit fontScale="92500" lnSpcReduction="20000"/>
          </a:bodyPr>
          <a:lstStyle/>
          <a:p>
            <a:pPr marL="0" indent="0">
              <a:buNone/>
            </a:pPr>
            <a:r>
              <a:rPr lang="en-US" sz="2400" dirty="0"/>
              <a:t>Thank them for their time!</a:t>
            </a:r>
          </a:p>
          <a:p>
            <a:pPr marL="0" indent="0">
              <a:buNone/>
            </a:pPr>
            <a:endParaRPr lang="en-US" sz="2400" dirty="0"/>
          </a:p>
          <a:p>
            <a:pPr marL="0" indent="0">
              <a:buNone/>
            </a:pPr>
            <a:r>
              <a:rPr lang="en-US" sz="2400" dirty="0"/>
              <a:t>Ask for feedback</a:t>
            </a:r>
          </a:p>
          <a:p>
            <a:pPr marL="0" indent="0">
              <a:buNone/>
            </a:pPr>
            <a:endParaRPr lang="en-US" sz="2400" dirty="0"/>
          </a:p>
          <a:p>
            <a:pPr marL="0" indent="0">
              <a:buNone/>
            </a:pPr>
            <a:r>
              <a:rPr lang="en-US" sz="2400" dirty="0"/>
              <a:t>Ask if you may stay in touch</a:t>
            </a:r>
          </a:p>
          <a:p>
            <a:pPr marL="0" indent="0">
              <a:buNone/>
            </a:pPr>
            <a:endParaRPr lang="en-US" sz="2400" dirty="0"/>
          </a:p>
          <a:p>
            <a:pPr marL="0" indent="0">
              <a:buNone/>
            </a:pPr>
            <a:r>
              <a:rPr lang="en-US" sz="2400" dirty="0"/>
              <a:t>Ask for suggestions of others who might be interested in your organization</a:t>
            </a:r>
          </a:p>
          <a:p>
            <a:pPr marL="0" indent="0">
              <a:buNone/>
            </a:pPr>
            <a:endParaRPr lang="en-US" sz="2400" dirty="0"/>
          </a:p>
          <a:p>
            <a:pPr marL="0" indent="0" algn="ctr">
              <a:buNone/>
            </a:pPr>
            <a:r>
              <a:rPr lang="en-US" sz="2400" b="1" dirty="0"/>
              <a:t>A NO is not always a NO forever</a:t>
            </a:r>
          </a:p>
        </p:txBody>
      </p:sp>
      <p:sp>
        <p:nvSpPr>
          <p:cNvPr id="4" name="Slide Number Placeholder 3"/>
          <p:cNvSpPr>
            <a:spLocks noGrp="1"/>
          </p:cNvSpPr>
          <p:nvPr>
            <p:ph type="sldNum" sz="quarter" idx="12"/>
          </p:nvPr>
        </p:nvSpPr>
        <p:spPr/>
        <p:txBody>
          <a:bodyPr/>
          <a:lstStyle/>
          <a:p>
            <a:fld id="{64A74824-77F4-40FA-BD2D-83B4313F4C37}" type="slidenum">
              <a:rPr lang="en-US" smtClean="0"/>
              <a:pPr/>
              <a:t>24</a:t>
            </a:fld>
            <a:endParaRPr lang="en-US" dirty="0"/>
          </a:p>
        </p:txBody>
      </p:sp>
      <p:sp>
        <p:nvSpPr>
          <p:cNvPr id="10" name="Footer Placeholder 9"/>
          <p:cNvSpPr>
            <a:spLocks noGrp="1"/>
          </p:cNvSpPr>
          <p:nvPr>
            <p:ph type="ftr" sz="quarter" idx="11"/>
          </p:nvPr>
        </p:nvSpPr>
        <p:spPr/>
        <p:txBody>
          <a:bodyPr/>
          <a:lstStyle/>
          <a:p>
            <a:r>
              <a:rPr lang="en-US" dirty="0"/>
              <a:t>Atkin Associates LLC</a:t>
            </a:r>
          </a:p>
        </p:txBody>
      </p:sp>
      <p:pic>
        <p:nvPicPr>
          <p:cNvPr id="6" name="Picture 5">
            <a:extLst>
              <a:ext uri="{FF2B5EF4-FFF2-40B4-BE49-F238E27FC236}">
                <a16:creationId xmlns:a16="http://schemas.microsoft.com/office/drawing/2014/main" id="{05AFC4E3-DC3B-4F0E-9C23-BC2793489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982789"/>
            <a:ext cx="2128752" cy="2149221"/>
          </a:xfrm>
          <a:prstGeom prst="rect">
            <a:avLst/>
          </a:prstGeom>
        </p:spPr>
      </p:pic>
    </p:spTree>
    <p:extLst>
      <p:ext uri="{BB962C8B-B14F-4D97-AF65-F5344CB8AC3E}">
        <p14:creationId xmlns:p14="http://schemas.microsoft.com/office/powerpoint/2010/main" val="362472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t>Thank </a:t>
            </a:r>
            <a:r>
              <a:rPr lang="en-US" b="1" cap="small" dirty="0" err="1"/>
              <a:t>you’s</a:t>
            </a:r>
            <a:r>
              <a:rPr lang="en-US" b="1" cap="small" dirty="0"/>
              <a:t> &amp; Acknowledgements</a:t>
            </a:r>
          </a:p>
        </p:txBody>
      </p:sp>
      <p:pic>
        <p:nvPicPr>
          <p:cNvPr id="2050" name="Picture 2" descr="C:\Users\Barrie\AppData\Local\Microsoft\Windows\Temporary Internet Files\Content.IE5\IIPI62DY\MC900105220[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16500" y="777950"/>
            <a:ext cx="3124200" cy="24993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25</a:t>
            </a:fld>
            <a:endParaRPr lang="en-US"/>
          </a:p>
        </p:txBody>
      </p:sp>
      <p:pic>
        <p:nvPicPr>
          <p:cNvPr id="2051" name="Picture 3" descr="C:\Users\Barrie\AppData\Local\Microsoft\Windows\Temporary Internet Files\Content.IE5\VDSG2UIL\MC90043447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22" y="2027630"/>
            <a:ext cx="520189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rrie\AppData\Local\Microsoft\Windows\Temporary Internet Files\Content.IE5\IIPI62DY\MC900434479[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07600">
            <a:off x="3352800" y="3765958"/>
            <a:ext cx="4880471" cy="210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45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Purposes of a Thank You Letter</a:t>
            </a:r>
          </a:p>
        </p:txBody>
      </p:sp>
      <p:sp>
        <p:nvSpPr>
          <p:cNvPr id="3" name="Content Placeholder 2"/>
          <p:cNvSpPr>
            <a:spLocks noGrp="1"/>
          </p:cNvSpPr>
          <p:nvPr>
            <p:ph idx="1"/>
          </p:nvPr>
        </p:nvSpPr>
        <p:spPr/>
        <p:txBody>
          <a:bodyPr/>
          <a:lstStyle/>
          <a:p>
            <a:pPr marL="0" indent="0">
              <a:buNone/>
            </a:pPr>
            <a:r>
              <a:rPr lang="en-US" b="1" dirty="0"/>
              <a:t>Show appreciation / Express gratitude</a:t>
            </a:r>
          </a:p>
          <a:p>
            <a:pPr marL="0" indent="0">
              <a:buNone/>
            </a:pPr>
            <a:r>
              <a:rPr lang="en-US" b="1" dirty="0"/>
              <a:t>Acknowledge the donor</a:t>
            </a:r>
          </a:p>
          <a:p>
            <a:pPr marL="0" indent="0">
              <a:buNone/>
            </a:pPr>
            <a:r>
              <a:rPr lang="en-US" b="1" dirty="0"/>
              <a:t>Share how the donation will be used – how THEIR donation makes a difference</a:t>
            </a:r>
          </a:p>
          <a:p>
            <a:pPr marL="0" indent="0">
              <a:buNone/>
            </a:pPr>
            <a:r>
              <a:rPr lang="en-US" b="1" dirty="0"/>
              <a:t>Share information about the organization</a:t>
            </a:r>
          </a:p>
          <a:p>
            <a:pPr marL="0" indent="0">
              <a:buNone/>
            </a:pPr>
            <a:r>
              <a:rPr lang="en-US" b="1" dirty="0"/>
              <a:t>Further engage the donor</a:t>
            </a:r>
          </a:p>
          <a:p>
            <a:pPr marL="0" indent="0">
              <a:buNone/>
            </a:pPr>
            <a:r>
              <a:rPr lang="en-US" b="1" dirty="0"/>
              <a:t>Tax receipt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26</a:t>
            </a:fld>
            <a:endParaRPr lang="en-US"/>
          </a:p>
        </p:txBody>
      </p:sp>
    </p:spTree>
    <p:extLst>
      <p:ext uri="{BB962C8B-B14F-4D97-AF65-F5344CB8AC3E}">
        <p14:creationId xmlns:p14="http://schemas.microsoft.com/office/powerpoint/2010/main" val="244605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br>
              <a:rPr lang="en-US" sz="3200" dirty="0">
                <a:solidFill>
                  <a:srgbClr val="C00000"/>
                </a:solidFill>
              </a:rPr>
            </a:br>
            <a:r>
              <a:rPr lang="en-US" sz="3600" dirty="0">
                <a:solidFill>
                  <a:srgbClr val="C00000"/>
                </a:solidFill>
              </a:rPr>
              <a:t>Value of a Personal Thank You</a:t>
            </a:r>
          </a:p>
        </p:txBody>
      </p:sp>
      <p:sp>
        <p:nvSpPr>
          <p:cNvPr id="3" name="Content Placeholder 2"/>
          <p:cNvSpPr>
            <a:spLocks noGrp="1"/>
          </p:cNvSpPr>
          <p:nvPr>
            <p:ph idx="1"/>
          </p:nvPr>
        </p:nvSpPr>
        <p:spPr/>
        <p:txBody>
          <a:bodyPr>
            <a:normAutofit fontScale="25000" lnSpcReduction="20000"/>
          </a:bodyPr>
          <a:lstStyle/>
          <a:p>
            <a:pPr marL="0" indent="0" algn="ctr">
              <a:buNone/>
            </a:pPr>
            <a:r>
              <a:rPr lang="en-US" sz="8000" b="1" dirty="0"/>
              <a:t>From a study of 2,250 new direct mail donors</a:t>
            </a:r>
            <a:r>
              <a:rPr lang="en-US" sz="8000" dirty="0"/>
              <a:t>:</a:t>
            </a:r>
          </a:p>
          <a:p>
            <a:pPr marL="0" indent="0" algn="ctr">
              <a:buNone/>
            </a:pPr>
            <a:r>
              <a:rPr lang="en-US" sz="8000" dirty="0"/>
              <a:t> </a:t>
            </a:r>
          </a:p>
          <a:p>
            <a:r>
              <a:rPr lang="en-US" sz="8000" dirty="0"/>
              <a:t>220 received a thank you phone call from a Board Member within 48 hours of their gift.  </a:t>
            </a:r>
          </a:p>
          <a:p>
            <a:pPr>
              <a:spcBef>
                <a:spcPts val="600"/>
              </a:spcBef>
            </a:pPr>
            <a:r>
              <a:rPr lang="en-US" sz="8000" dirty="0"/>
              <a:t>Others received standard written acknowledgements</a:t>
            </a:r>
          </a:p>
          <a:p>
            <a:pPr marL="0" indent="0">
              <a:buNone/>
            </a:pPr>
            <a:r>
              <a:rPr lang="en-US" sz="8000" dirty="0"/>
              <a:t> </a:t>
            </a:r>
          </a:p>
          <a:p>
            <a:pPr marL="0" indent="0" algn="ctr">
              <a:buNone/>
            </a:pPr>
            <a:r>
              <a:rPr lang="en-US" sz="8000" b="1" dirty="0"/>
              <a:t>Those who received a thank you call </a:t>
            </a:r>
          </a:p>
          <a:p>
            <a:pPr marL="0" indent="0" algn="ctr">
              <a:buNone/>
            </a:pPr>
            <a:r>
              <a:rPr lang="en-US" sz="8000" b="1" dirty="0"/>
              <a:t>Gave 40% more in a second gift</a:t>
            </a:r>
          </a:p>
          <a:p>
            <a:pPr marL="0" indent="0" algn="ctr">
              <a:buNone/>
            </a:pPr>
            <a:r>
              <a:rPr lang="en-US" sz="8000" b="1" dirty="0"/>
              <a:t>70% were still giving two years later</a:t>
            </a:r>
          </a:p>
          <a:p>
            <a:pPr marL="0" indent="0" algn="ctr">
              <a:buNone/>
            </a:pPr>
            <a:r>
              <a:rPr lang="en-US" sz="8000" b="1" dirty="0"/>
              <a:t> </a:t>
            </a:r>
          </a:p>
          <a:p>
            <a:pPr marL="0" lvl="0" indent="0" algn="ctr">
              <a:buNone/>
            </a:pPr>
            <a:r>
              <a:rPr lang="en-US" sz="8000" dirty="0"/>
              <a:t>More than 80% of the other donors had quit giving 2 years later</a:t>
            </a:r>
          </a:p>
          <a:p>
            <a:pPr marL="0" indent="0">
              <a:buNone/>
            </a:pPr>
            <a:r>
              <a:rPr lang="en-US" sz="9600" b="1" dirty="0"/>
              <a:t> </a:t>
            </a:r>
          </a:p>
          <a:p>
            <a:pPr marL="0" indent="0">
              <a:buNone/>
            </a:pPr>
            <a:r>
              <a:rPr lang="en-US" b="1" dirty="0"/>
              <a:t> </a:t>
            </a:r>
            <a:endParaRPr lang="en-US" dirty="0"/>
          </a:p>
          <a:p>
            <a:pPr marL="0" indent="0" algn="ctr">
              <a:buNone/>
            </a:pPr>
            <a:r>
              <a:rPr lang="en-US" sz="4900" dirty="0"/>
              <a:t>Source: The Osborne Group, Inc.  (Karen Osborne) </a:t>
            </a:r>
            <a:r>
              <a:rPr lang="en-US" sz="4900" u="sng" dirty="0">
                <a:hlinkClick r:id="rId3"/>
              </a:rPr>
              <a:t>www.theosbornegroup.com</a:t>
            </a:r>
            <a:endParaRPr lang="en-US" sz="4900" dirty="0"/>
          </a:p>
          <a:p>
            <a:pPr marL="0" indent="0" algn="ctr">
              <a:buNone/>
            </a:pPr>
            <a:r>
              <a:rPr lang="en-US" sz="4900" dirty="0"/>
              <a:t> </a:t>
            </a:r>
            <a:r>
              <a:rPr lang="en-US" sz="4900" u="sng" dirty="0">
                <a:hlinkClick r:id="rId4"/>
              </a:rPr>
              <a:t>http://www.papilia.com/stewardship/slides/Papilia_Stewardship_Webinar.pdf</a:t>
            </a:r>
            <a:endParaRPr lang="en-US" sz="4900" dirty="0"/>
          </a:p>
          <a:p>
            <a:pPr marL="0" indent="0" algn="ctr">
              <a:buNone/>
            </a:pPr>
            <a:r>
              <a:rPr lang="en-US" dirty="0"/>
              <a:t> </a:t>
            </a:r>
          </a:p>
          <a:p>
            <a:pPr marL="0" indent="0" algn="ctr">
              <a:buNone/>
            </a:pPr>
            <a:endParaRPr lang="en-US" dirty="0"/>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27</a:t>
            </a:fld>
            <a:endParaRPr lang="en-US"/>
          </a:p>
        </p:txBody>
      </p:sp>
    </p:spTree>
    <p:extLst>
      <p:ext uri="{BB962C8B-B14F-4D97-AF65-F5344CB8AC3E}">
        <p14:creationId xmlns:p14="http://schemas.microsoft.com/office/powerpoint/2010/main" val="3400955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Do you have a THANK YOU Policy?</a:t>
            </a:r>
          </a:p>
        </p:txBody>
      </p:sp>
      <p:sp>
        <p:nvSpPr>
          <p:cNvPr id="3" name="Content Placeholder 2"/>
          <p:cNvSpPr>
            <a:spLocks noGrp="1"/>
          </p:cNvSpPr>
          <p:nvPr>
            <p:ph idx="1"/>
          </p:nvPr>
        </p:nvSpPr>
        <p:spPr/>
        <p:txBody>
          <a:bodyPr/>
          <a:lstStyle/>
          <a:p>
            <a:r>
              <a:rPr lang="en-US" b="1" dirty="0"/>
              <a:t>How quickly are donors thanked in writing?</a:t>
            </a:r>
          </a:p>
          <a:p>
            <a:r>
              <a:rPr lang="en-US" b="1" dirty="0"/>
              <a:t>When do you call them?</a:t>
            </a:r>
          </a:p>
          <a:p>
            <a:r>
              <a:rPr lang="en-US" b="1" dirty="0"/>
              <a:t>How often are donors thanked before asking for another gift?</a:t>
            </a:r>
          </a:p>
        </p:txBody>
      </p:sp>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28</a:t>
            </a:fld>
            <a:endParaRPr lang="en-US"/>
          </a:p>
        </p:txBody>
      </p:sp>
    </p:spTree>
    <p:extLst>
      <p:ext uri="{BB962C8B-B14F-4D97-AF65-F5344CB8AC3E}">
        <p14:creationId xmlns:p14="http://schemas.microsoft.com/office/powerpoint/2010/main" val="89688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Lots of Ways to Thank</a:t>
            </a:r>
          </a:p>
        </p:txBody>
      </p:sp>
      <p:pic>
        <p:nvPicPr>
          <p:cNvPr id="5122" name="Picture 2" descr="C:\Users\Barrie\AppData\Local\Microsoft\Windows\Temporary Internet Files\Content.IE5\50MOAR3H\MC900440623[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828800"/>
            <a:ext cx="1816100" cy="18161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29</a:t>
            </a:fld>
            <a:endParaRPr lang="en-US"/>
          </a:p>
        </p:txBody>
      </p:sp>
      <p:pic>
        <p:nvPicPr>
          <p:cNvPr id="5125" name="Picture 5" descr="C:\Users\Barrie\AppData\Local\Microsoft\Windows\Temporary Internet Files\Content.IE5\VDSG2UIL\MC9004123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800600"/>
            <a:ext cx="2421802" cy="16235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arrie\AppData\Local\Microsoft\Windows\Temporary Internet Files\Content.IE5\YQVRBU9K\MC9003914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1524000"/>
            <a:ext cx="1460297" cy="263705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Barrie\AppData\Local\Microsoft\Windows\Temporary Internet Files\Content.IE5\8209IZ53\MC90022891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2667000"/>
            <a:ext cx="1636776" cy="183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68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194E-CF73-4596-974E-04A9476FC50B}"/>
              </a:ext>
            </a:extLst>
          </p:cNvPr>
          <p:cNvSpPr>
            <a:spLocks noGrp="1"/>
          </p:cNvSpPr>
          <p:nvPr>
            <p:ph type="title"/>
          </p:nvPr>
        </p:nvSpPr>
        <p:spPr/>
        <p:txBody>
          <a:bodyPr/>
          <a:lstStyle/>
          <a:p>
            <a:r>
              <a:rPr lang="en-US" b="1" dirty="0">
                <a:solidFill>
                  <a:srgbClr val="C00000"/>
                </a:solidFill>
              </a:rPr>
              <a:t>Why are YOU here?</a:t>
            </a:r>
          </a:p>
        </p:txBody>
      </p:sp>
      <p:sp>
        <p:nvSpPr>
          <p:cNvPr id="3" name="Content Placeholder 2">
            <a:extLst>
              <a:ext uri="{FF2B5EF4-FFF2-40B4-BE49-F238E27FC236}">
                <a16:creationId xmlns:a16="http://schemas.microsoft.com/office/drawing/2014/main" id="{DFACEA36-0F13-4F88-ACA0-36B0C5181961}"/>
              </a:ext>
            </a:extLst>
          </p:cNvPr>
          <p:cNvSpPr>
            <a:spLocks noGrp="1"/>
          </p:cNvSpPr>
          <p:nvPr>
            <p:ph idx="1"/>
          </p:nvPr>
        </p:nvSpPr>
        <p:spPr>
          <a:xfrm>
            <a:off x="1295400" y="1600200"/>
            <a:ext cx="7333059" cy="4038600"/>
          </a:xfrm>
        </p:spPr>
        <p:txBody>
          <a:bodyPr>
            <a:normAutofit fontScale="92500" lnSpcReduction="20000"/>
          </a:bodyPr>
          <a:lstStyle/>
          <a:p>
            <a:pPr marL="0" indent="0">
              <a:buNone/>
            </a:pPr>
            <a:endParaRPr lang="en-US" sz="1800" b="1" dirty="0"/>
          </a:p>
          <a:p>
            <a:pPr>
              <a:spcBef>
                <a:spcPts val="450"/>
              </a:spcBef>
            </a:pPr>
            <a:r>
              <a:rPr lang="en-US" sz="2575" b="1" dirty="0"/>
              <a:t>My organization needs to raise more money</a:t>
            </a:r>
          </a:p>
          <a:p>
            <a:pPr>
              <a:spcBef>
                <a:spcPts val="450"/>
              </a:spcBef>
            </a:pPr>
            <a:endParaRPr lang="en-US" sz="2575" b="1" dirty="0"/>
          </a:p>
          <a:p>
            <a:pPr>
              <a:spcBef>
                <a:spcPts val="450"/>
              </a:spcBef>
            </a:pPr>
            <a:r>
              <a:rPr lang="en-US" sz="2575" b="1" dirty="0"/>
              <a:t>We don’t have a fundraising plan</a:t>
            </a:r>
          </a:p>
          <a:p>
            <a:pPr>
              <a:spcBef>
                <a:spcPts val="450"/>
              </a:spcBef>
            </a:pPr>
            <a:endParaRPr lang="en-US" sz="2575" b="1" dirty="0"/>
          </a:p>
          <a:p>
            <a:pPr>
              <a:spcBef>
                <a:spcPts val="450"/>
              </a:spcBef>
            </a:pPr>
            <a:r>
              <a:rPr lang="en-US" sz="2575" b="1" dirty="0"/>
              <a:t>We’re not comfortable asking for money</a:t>
            </a:r>
          </a:p>
          <a:p>
            <a:pPr>
              <a:spcBef>
                <a:spcPts val="450"/>
              </a:spcBef>
            </a:pPr>
            <a:endParaRPr lang="en-US" sz="2575" b="1" dirty="0"/>
          </a:p>
          <a:p>
            <a:pPr>
              <a:spcBef>
                <a:spcPts val="450"/>
              </a:spcBef>
            </a:pPr>
            <a:r>
              <a:rPr lang="en-US" sz="2575" b="1" dirty="0"/>
              <a:t>We’re interested in learning more best practices</a:t>
            </a:r>
          </a:p>
          <a:p>
            <a:pPr marL="0" indent="0">
              <a:spcBef>
                <a:spcPts val="450"/>
              </a:spcBef>
              <a:buNone/>
            </a:pPr>
            <a:endParaRPr lang="en-US" sz="2575" b="1" dirty="0"/>
          </a:p>
          <a:p>
            <a:pPr>
              <a:spcBef>
                <a:spcPts val="450"/>
              </a:spcBef>
            </a:pPr>
            <a:r>
              <a:rPr lang="en-US" sz="2575" b="1" dirty="0"/>
              <a:t>Other?</a:t>
            </a:r>
          </a:p>
          <a:p>
            <a:pPr lvl="1"/>
            <a:endParaRPr lang="en-US" sz="1650" b="1" dirty="0"/>
          </a:p>
          <a:p>
            <a:pPr marL="0" indent="0">
              <a:buNone/>
            </a:pPr>
            <a:endParaRPr lang="en-US" sz="1800" b="1" dirty="0"/>
          </a:p>
        </p:txBody>
      </p:sp>
    </p:spTree>
    <p:extLst>
      <p:ext uri="{BB962C8B-B14F-4D97-AF65-F5344CB8AC3E}">
        <p14:creationId xmlns:p14="http://schemas.microsoft.com/office/powerpoint/2010/main" val="304514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Make a connection </a:t>
            </a:r>
            <a:br>
              <a:rPr lang="en-US" dirty="0">
                <a:solidFill>
                  <a:schemeClr val="accent2"/>
                </a:solidFill>
              </a:rPr>
            </a:br>
            <a:r>
              <a:rPr lang="en-US" dirty="0">
                <a:solidFill>
                  <a:schemeClr val="accent2"/>
                </a:solidFill>
              </a:rPr>
              <a:t>without a direct ask</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362200"/>
            <a:ext cx="3641037" cy="2579068"/>
          </a:xfrm>
        </p:spPr>
      </p:pic>
      <p:sp>
        <p:nvSpPr>
          <p:cNvPr id="3" name="Footer Placeholder 2"/>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30</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588" y="3124200"/>
            <a:ext cx="1761811" cy="1587375"/>
          </a:xfrm>
          <a:prstGeom prst="rect">
            <a:avLst/>
          </a:prstGeom>
        </p:spPr>
      </p:pic>
    </p:spTree>
    <p:extLst>
      <p:ext uri="{BB962C8B-B14F-4D97-AF65-F5344CB8AC3E}">
        <p14:creationId xmlns:p14="http://schemas.microsoft.com/office/powerpoint/2010/main" val="289745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solidFill>
                  <a:srgbClr val="C00000"/>
                </a:solidFill>
              </a:rPr>
              <a:t>Board Involvement</a:t>
            </a:r>
          </a:p>
        </p:txBody>
      </p:sp>
      <p:pic>
        <p:nvPicPr>
          <p:cNvPr id="3074" name="Picture 2" descr="C:\Program Files (x86)\Microsoft Office\MEDIA\CAGCAT10\j0233018.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54159" y="2713991"/>
            <a:ext cx="2569181" cy="261746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31</a:t>
            </a:fld>
            <a:endParaRPr lang="en-US"/>
          </a:p>
        </p:txBody>
      </p:sp>
    </p:spTree>
    <p:extLst>
      <p:ext uri="{BB962C8B-B14F-4D97-AF65-F5344CB8AC3E}">
        <p14:creationId xmlns:p14="http://schemas.microsoft.com/office/powerpoint/2010/main" val="127278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206" y="1162554"/>
            <a:ext cx="5990394" cy="1093284"/>
          </a:xfrm>
        </p:spPr>
        <p:txBody>
          <a:bodyPr>
            <a:normAutofit fontScale="90000"/>
          </a:bodyPr>
          <a:lstStyle/>
          <a:p>
            <a:r>
              <a:rPr lang="en-US" b="1" dirty="0">
                <a:solidFill>
                  <a:schemeClr val="accent2"/>
                </a:solidFill>
              </a:rPr>
              <a:t>Your Board doesn’t want </a:t>
            </a:r>
            <a:br>
              <a:rPr lang="en-US" b="1" dirty="0">
                <a:solidFill>
                  <a:schemeClr val="accent2"/>
                </a:solidFill>
              </a:rPr>
            </a:br>
            <a:r>
              <a:rPr lang="en-US" b="1" dirty="0">
                <a:solidFill>
                  <a:schemeClr val="accent2"/>
                </a:solidFill>
              </a:rPr>
              <a:t>to Fundraise?!</a:t>
            </a:r>
          </a:p>
        </p:txBody>
      </p:sp>
      <p:sp>
        <p:nvSpPr>
          <p:cNvPr id="3" name="Content Placeholder 2"/>
          <p:cNvSpPr>
            <a:spLocks noGrp="1"/>
          </p:cNvSpPr>
          <p:nvPr>
            <p:ph idx="1"/>
          </p:nvPr>
        </p:nvSpPr>
        <p:spPr>
          <a:xfrm>
            <a:off x="1096206" y="2133600"/>
            <a:ext cx="7590594" cy="3992563"/>
          </a:xfrm>
        </p:spPr>
        <p:txBody>
          <a:bodyPr>
            <a:normAutofit/>
          </a:bodyPr>
          <a:lstStyle/>
          <a:p>
            <a:endParaRPr lang="en-US" sz="2800" dirty="0"/>
          </a:p>
          <a:p>
            <a:r>
              <a:rPr lang="en-US" sz="2400" dirty="0"/>
              <a:t>Create a separate Advisory Board or Development Committee</a:t>
            </a:r>
          </a:p>
          <a:p>
            <a:r>
              <a:rPr lang="en-US" sz="2400" dirty="0"/>
              <a:t>Establish guidelines on how people can help “fundraise” in other ways</a:t>
            </a:r>
          </a:p>
          <a:p>
            <a:r>
              <a:rPr lang="en-US" sz="2400" dirty="0"/>
              <a:t>Job description – address expectations for fundraising or other ways to volunteer</a:t>
            </a:r>
          </a:p>
          <a:p>
            <a:r>
              <a:rPr lang="en-US" sz="2400" dirty="0"/>
              <a:t>Make it easy – Pair people up</a:t>
            </a:r>
          </a:p>
        </p:txBody>
      </p:sp>
      <p:sp>
        <p:nvSpPr>
          <p:cNvPr id="6" name="Footer Placeholder 5"/>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32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609600"/>
            <a:ext cx="1981200" cy="1981200"/>
          </a:xfrm>
          <a:prstGeom prst="rect">
            <a:avLst/>
          </a:prstGeom>
        </p:spPr>
      </p:pic>
    </p:spTree>
    <p:extLst>
      <p:ext uri="{BB962C8B-B14F-4D97-AF65-F5344CB8AC3E}">
        <p14:creationId xmlns:p14="http://schemas.microsoft.com/office/powerpoint/2010/main" val="166200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EVERYONE is a Fundraiser</a:t>
            </a:r>
            <a:br>
              <a:rPr lang="en-US" dirty="0">
                <a:solidFill>
                  <a:schemeClr val="accent2"/>
                </a:solidFill>
              </a:rPr>
            </a:br>
            <a:r>
              <a:rPr lang="en-US" dirty="0">
                <a:solidFill>
                  <a:schemeClr val="accent2"/>
                </a:solidFill>
              </a:rPr>
              <a:t>Match people to Skills / Interests</a:t>
            </a:r>
          </a:p>
        </p:txBody>
      </p:sp>
      <p:sp>
        <p:nvSpPr>
          <p:cNvPr id="3" name="Content Placeholder 2"/>
          <p:cNvSpPr>
            <a:spLocks noGrp="1"/>
          </p:cNvSpPr>
          <p:nvPr>
            <p:ph idx="1"/>
          </p:nvPr>
        </p:nvSpPr>
        <p:spPr>
          <a:xfrm>
            <a:off x="2133600" y="2133600"/>
            <a:ext cx="6400800" cy="3777622"/>
          </a:xfrm>
        </p:spPr>
        <p:txBody>
          <a:bodyPr>
            <a:normAutofit fontScale="85000" lnSpcReduction="20000"/>
          </a:bodyPr>
          <a:lstStyle/>
          <a:p>
            <a:pPr marL="0" indent="0">
              <a:buNone/>
            </a:pPr>
            <a:r>
              <a:rPr lang="en-US" sz="2600" dirty="0"/>
              <a:t>Make signs?</a:t>
            </a:r>
          </a:p>
          <a:p>
            <a:pPr marL="0" indent="0">
              <a:buNone/>
            </a:pPr>
            <a:r>
              <a:rPr lang="en-US" sz="2600" dirty="0"/>
              <a:t>Maintain a database?</a:t>
            </a:r>
          </a:p>
          <a:p>
            <a:pPr marL="0" indent="0">
              <a:buNone/>
            </a:pPr>
            <a:r>
              <a:rPr lang="en-US" sz="2600" dirty="0"/>
              <a:t>Plan an event or a menu? </a:t>
            </a:r>
          </a:p>
          <a:p>
            <a:pPr marL="0" indent="0">
              <a:buNone/>
            </a:pPr>
            <a:r>
              <a:rPr lang="en-US" sz="2600" dirty="0"/>
              <a:t>Pick entertainment?</a:t>
            </a:r>
          </a:p>
          <a:p>
            <a:pPr marL="0" indent="0">
              <a:buNone/>
            </a:pPr>
            <a:r>
              <a:rPr lang="en-US" sz="2600" dirty="0"/>
              <a:t>Address invitations?</a:t>
            </a:r>
          </a:p>
          <a:p>
            <a:pPr marL="0" indent="0">
              <a:buNone/>
            </a:pPr>
            <a:r>
              <a:rPr lang="en-US" sz="2600" dirty="0"/>
              <a:t>Write thank </a:t>
            </a:r>
            <a:r>
              <a:rPr lang="en-US" sz="2600" dirty="0" err="1"/>
              <a:t>you’s</a:t>
            </a:r>
            <a:r>
              <a:rPr lang="en-US" sz="2600" dirty="0"/>
              <a:t>?</a:t>
            </a:r>
          </a:p>
          <a:p>
            <a:pPr marL="0" indent="0">
              <a:buNone/>
            </a:pPr>
            <a:r>
              <a:rPr lang="en-US" sz="2600" dirty="0"/>
              <a:t>Help put together information package for prospects</a:t>
            </a:r>
          </a:p>
          <a:p>
            <a:pPr marL="0" indent="0">
              <a:buNone/>
            </a:pPr>
            <a:endParaRPr lang="en-US" dirty="0"/>
          </a:p>
          <a:p>
            <a:pPr marL="0" indent="0" algn="ctr">
              <a:buNone/>
            </a:pPr>
            <a:r>
              <a:rPr lang="en-US" sz="2800" b="1" dirty="0">
                <a:solidFill>
                  <a:schemeClr val="accent2"/>
                </a:solidFill>
              </a:rPr>
              <a:t>Make it easy.  Make it fun.</a:t>
            </a:r>
          </a:p>
        </p:txBody>
      </p:sp>
      <p:sp>
        <p:nvSpPr>
          <p:cNvPr id="7" name="Footer Placeholder 6"/>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33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6285" y="3063643"/>
            <a:ext cx="1188829" cy="15241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960690"/>
            <a:ext cx="1294510" cy="12945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814" y="1577525"/>
            <a:ext cx="1432560" cy="1705430"/>
          </a:xfrm>
          <a:prstGeom prst="rect">
            <a:avLst/>
          </a:prstGeom>
        </p:spPr>
      </p:pic>
    </p:spTree>
    <p:extLst>
      <p:ext uri="{BB962C8B-B14F-4D97-AF65-F5344CB8AC3E}">
        <p14:creationId xmlns:p14="http://schemas.microsoft.com/office/powerpoint/2010/main" val="3789178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solidFill>
                  <a:schemeClr val="accent2">
                    <a:lumMod val="75000"/>
                  </a:schemeClr>
                </a:solidFill>
              </a:rPr>
              <a:t>Communications</a:t>
            </a:r>
          </a:p>
        </p:txBody>
      </p:sp>
      <p:sp>
        <p:nvSpPr>
          <p:cNvPr id="3" name="Content Placeholder 2"/>
          <p:cNvSpPr>
            <a:spLocks noGrp="1"/>
          </p:cNvSpPr>
          <p:nvPr>
            <p:ph idx="1"/>
          </p:nvPr>
        </p:nvSpPr>
        <p:spPr>
          <a:xfrm>
            <a:off x="1219200" y="2579370"/>
            <a:ext cx="7467600" cy="2830830"/>
          </a:xfrm>
        </p:spPr>
        <p:txBody>
          <a:bodyPr/>
          <a:lstStyle/>
          <a:p>
            <a:r>
              <a:rPr lang="en-US" dirty="0"/>
              <a:t>Make it </a:t>
            </a:r>
            <a:r>
              <a:rPr lang="en-US" b="1" dirty="0">
                <a:solidFill>
                  <a:srgbClr val="C00000"/>
                </a:solidFill>
              </a:rPr>
              <a:t>EASY</a:t>
            </a:r>
            <a:r>
              <a:rPr lang="en-US" dirty="0"/>
              <a:t> for people to donate</a:t>
            </a:r>
          </a:p>
          <a:p>
            <a:r>
              <a:rPr lang="en-US" dirty="0"/>
              <a:t>Distribute reply envelopes</a:t>
            </a:r>
          </a:p>
          <a:p>
            <a:r>
              <a:rPr lang="en-US" dirty="0"/>
              <a:t>Let people know how money will be used</a:t>
            </a:r>
          </a:p>
          <a:p>
            <a:r>
              <a:rPr lang="en-US" dirty="0"/>
              <a:t>Is your website current?  Does it say </a:t>
            </a:r>
            <a:r>
              <a:rPr lang="en-US" b="1" dirty="0">
                <a:solidFill>
                  <a:schemeClr val="accent2"/>
                </a:solidFill>
              </a:rPr>
              <a:t>2018</a:t>
            </a:r>
            <a:r>
              <a:rPr lang="en-US" dirty="0"/>
              <a:t>?</a:t>
            </a:r>
          </a:p>
          <a:p>
            <a:r>
              <a:rPr lang="en-US" dirty="0"/>
              <a:t>How do you answer your phone?</a:t>
            </a:r>
          </a:p>
          <a:p>
            <a:pPr marL="0" indent="0">
              <a:buNone/>
            </a:pPr>
            <a:endParaRPr lang="en-US" dirty="0"/>
          </a:p>
        </p:txBody>
      </p:sp>
      <p:sp>
        <p:nvSpPr>
          <p:cNvPr id="7" name="Footer Placeholder 6"/>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34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681" y="1128366"/>
            <a:ext cx="2667000" cy="1244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2133600"/>
            <a:ext cx="891540" cy="891540"/>
          </a:xfrm>
          <a:prstGeom prst="rect">
            <a:avLst/>
          </a:prstGeom>
        </p:spPr>
      </p:pic>
    </p:spTree>
    <p:extLst>
      <p:ext uri="{BB962C8B-B14F-4D97-AF65-F5344CB8AC3E}">
        <p14:creationId xmlns:p14="http://schemas.microsoft.com/office/powerpoint/2010/main" val="3899619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960438"/>
          </a:xfrm>
        </p:spPr>
        <p:txBody>
          <a:bodyPr/>
          <a:lstStyle/>
          <a:p>
            <a:r>
              <a:rPr lang="en-US" dirty="0">
                <a:solidFill>
                  <a:schemeClr val="accent2">
                    <a:lumMod val="75000"/>
                  </a:schemeClr>
                </a:solidFill>
              </a:rPr>
              <a:t>Wording Tips</a:t>
            </a:r>
          </a:p>
        </p:txBody>
      </p:sp>
      <p:sp>
        <p:nvSpPr>
          <p:cNvPr id="3" name="Content Placeholder 2"/>
          <p:cNvSpPr>
            <a:spLocks noGrp="1"/>
          </p:cNvSpPr>
          <p:nvPr>
            <p:ph idx="1"/>
          </p:nvPr>
        </p:nvSpPr>
        <p:spPr>
          <a:xfrm>
            <a:off x="1524000" y="2057400"/>
            <a:ext cx="6248400" cy="4068763"/>
          </a:xfrm>
        </p:spPr>
        <p:txBody>
          <a:bodyPr/>
          <a:lstStyle/>
          <a:p>
            <a:r>
              <a:rPr lang="en-US" dirty="0"/>
              <a:t>“Because of you”</a:t>
            </a:r>
          </a:p>
          <a:p>
            <a:r>
              <a:rPr lang="en-US" dirty="0"/>
              <a:t>“Thanks to your generosity”</a:t>
            </a:r>
          </a:p>
          <a:p>
            <a:r>
              <a:rPr lang="en-US" dirty="0">
                <a:solidFill>
                  <a:srgbClr val="C00000"/>
                </a:solidFill>
              </a:rPr>
              <a:t>Use “You” more than “We”</a:t>
            </a:r>
          </a:p>
          <a:p>
            <a:r>
              <a:rPr lang="en-US" dirty="0"/>
              <a:t>Show results and impact</a:t>
            </a:r>
          </a:p>
          <a:p>
            <a:r>
              <a:rPr lang="en-US" dirty="0"/>
              <a:t>Showcase your success and theirs</a:t>
            </a:r>
          </a:p>
          <a:p>
            <a:pPr marL="0" indent="0">
              <a:buNone/>
            </a:pPr>
            <a:endParaRPr lang="en-US" dirty="0"/>
          </a:p>
        </p:txBody>
      </p:sp>
      <p:sp>
        <p:nvSpPr>
          <p:cNvPr id="6" name="Footer Placeholder 5"/>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35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578" y="1066800"/>
            <a:ext cx="2705100" cy="2705100"/>
          </a:xfrm>
          <a:prstGeom prst="rect">
            <a:avLst/>
          </a:prstGeom>
        </p:spPr>
      </p:pic>
    </p:spTree>
    <p:extLst>
      <p:ext uri="{BB962C8B-B14F-4D97-AF65-F5344CB8AC3E}">
        <p14:creationId xmlns:p14="http://schemas.microsoft.com/office/powerpoint/2010/main" val="2192468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Share Stories</a:t>
            </a:r>
          </a:p>
        </p:txBody>
      </p:sp>
      <p:sp>
        <p:nvSpPr>
          <p:cNvPr id="3" name="Content Placeholder 2"/>
          <p:cNvSpPr>
            <a:spLocks noGrp="1"/>
          </p:cNvSpPr>
          <p:nvPr>
            <p:ph idx="1"/>
          </p:nvPr>
        </p:nvSpPr>
        <p:spPr/>
        <p:txBody>
          <a:bodyPr/>
          <a:lstStyle/>
          <a:p>
            <a:r>
              <a:rPr lang="en-US" b="1" dirty="0"/>
              <a:t>Testimonials</a:t>
            </a:r>
          </a:p>
          <a:p>
            <a:r>
              <a:rPr lang="en-US" b="1" dirty="0"/>
              <a:t>Pictures</a:t>
            </a:r>
          </a:p>
          <a:p>
            <a:r>
              <a:rPr lang="en-US" b="1" dirty="0"/>
              <a:t>Video</a:t>
            </a:r>
          </a:p>
          <a:p>
            <a:r>
              <a:rPr lang="en-US" b="1" dirty="0"/>
              <a:t>Post successes on Facebook</a:t>
            </a:r>
          </a:p>
          <a:p>
            <a:pPr marL="0" indent="0">
              <a:buNone/>
            </a:pPr>
            <a:endParaRPr lang="en-US" dirty="0"/>
          </a:p>
        </p:txBody>
      </p:sp>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36</a:t>
            </a:fld>
            <a:endParaRPr lang="en-US"/>
          </a:p>
        </p:txBody>
      </p:sp>
    </p:spTree>
    <p:extLst>
      <p:ext uri="{BB962C8B-B14F-4D97-AF65-F5344CB8AC3E}">
        <p14:creationId xmlns:p14="http://schemas.microsoft.com/office/powerpoint/2010/main" val="3066887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24110"/>
            <a:ext cx="7238999" cy="1280890"/>
          </a:xfrm>
        </p:spPr>
        <p:txBody>
          <a:bodyPr>
            <a:normAutofit fontScale="90000"/>
          </a:bodyPr>
          <a:lstStyle/>
          <a:p>
            <a:pPr algn="ctr"/>
            <a:r>
              <a:rPr lang="en-US" sz="3100" dirty="0">
                <a:solidFill>
                  <a:srgbClr val="C00000"/>
                </a:solidFill>
              </a:rPr>
              <a:t>“Storytelling and the Art of Email Writing” </a:t>
            </a:r>
            <a:br>
              <a:rPr lang="en-US" sz="3600" dirty="0">
                <a:solidFill>
                  <a:srgbClr val="C00000"/>
                </a:solidFill>
              </a:rPr>
            </a:br>
            <a:r>
              <a:rPr lang="en-US" sz="2000" dirty="0"/>
              <a:t>by Colin Holtz and Steve </a:t>
            </a:r>
            <a:r>
              <a:rPr lang="en-US" sz="2000" dirty="0" err="1"/>
              <a:t>Daigneault</a:t>
            </a:r>
            <a:br>
              <a:rPr lang="en-US" sz="2000" dirty="0"/>
            </a:br>
            <a:endParaRPr lang="en-US" sz="2200" b="1" dirty="0"/>
          </a:p>
        </p:txBody>
      </p:sp>
      <p:sp>
        <p:nvSpPr>
          <p:cNvPr id="3" name="Content Placeholder 2"/>
          <p:cNvSpPr>
            <a:spLocks noGrp="1"/>
          </p:cNvSpPr>
          <p:nvPr>
            <p:ph idx="1"/>
          </p:nvPr>
        </p:nvSpPr>
        <p:spPr>
          <a:xfrm>
            <a:off x="914400" y="1447800"/>
            <a:ext cx="8153400" cy="4678363"/>
          </a:xfrm>
        </p:spPr>
        <p:txBody>
          <a:bodyPr>
            <a:normAutofit/>
          </a:bodyPr>
          <a:lstStyle/>
          <a:p>
            <a:pPr marL="0" indent="0">
              <a:buNone/>
            </a:pPr>
            <a:endParaRPr lang="en-US" sz="2200" dirty="0"/>
          </a:p>
          <a:p>
            <a:r>
              <a:rPr lang="en-US" sz="2000" dirty="0"/>
              <a:t>Compelling stories set up a conflict or a problem and make it clear that the </a:t>
            </a:r>
            <a:r>
              <a:rPr lang="en-US" sz="2000" b="1" dirty="0"/>
              <a:t>donor</a:t>
            </a:r>
            <a:r>
              <a:rPr lang="en-US" sz="2000" dirty="0"/>
              <a:t> is the one who can make something change. Here is </a:t>
            </a:r>
            <a:r>
              <a:rPr lang="en-US" sz="2000" b="1" dirty="0"/>
              <a:t>an example the authors used</a:t>
            </a:r>
            <a:r>
              <a:rPr lang="en-US" sz="2000" dirty="0"/>
              <a:t>:</a:t>
            </a:r>
          </a:p>
          <a:p>
            <a:pPr marL="0" indent="0">
              <a:buNone/>
            </a:pPr>
            <a:endParaRPr lang="en-US" sz="2000" dirty="0"/>
          </a:p>
          <a:p>
            <a:pPr marL="0" indent="0">
              <a:buNone/>
            </a:pPr>
            <a:r>
              <a:rPr lang="en-US" sz="1900" dirty="0">
                <a:solidFill>
                  <a:srgbClr val="C00000"/>
                </a:solidFill>
              </a:rPr>
              <a:t>	</a:t>
            </a:r>
            <a:r>
              <a:rPr lang="en-US" sz="2000" dirty="0">
                <a:solidFill>
                  <a:srgbClr val="C00000"/>
                </a:solidFill>
                <a:latin typeface="Arial" panose="020B0604020202020204" pitchFamily="34" charset="0"/>
                <a:cs typeface="Arial" panose="020B0604020202020204" pitchFamily="34" charset="0"/>
              </a:rPr>
              <a:t>“What if every week were an incredible week? A week when you felt meaning and purpose. A week when you know that you were literally changing the world for the better.</a:t>
            </a:r>
          </a:p>
          <a:p>
            <a:pPr marL="0" indent="0">
              <a:buNone/>
            </a:pPr>
            <a:r>
              <a:rPr lang="en-US" sz="2000" dirty="0">
                <a:solidFill>
                  <a:srgbClr val="C00000"/>
                </a:solidFill>
                <a:latin typeface="Arial" panose="020B0604020202020204" pitchFamily="34" charset="0"/>
                <a:cs typeface="Arial" panose="020B0604020202020204" pitchFamily="34" charset="0"/>
              </a:rPr>
              <a:t>	“That's what it's like for U.S. Fund for UNICEF's monthly Pledge Donors. Every month, they support UNICEF's programs with a modest amount. And in return, they can be confident that </a:t>
            </a:r>
            <a:r>
              <a:rPr lang="en-US" sz="2000" b="1" dirty="0">
                <a:solidFill>
                  <a:srgbClr val="C00000"/>
                </a:solidFill>
                <a:latin typeface="Arial" panose="020B0604020202020204" pitchFamily="34" charset="0"/>
                <a:cs typeface="Arial" panose="020B0604020202020204" pitchFamily="34" charset="0"/>
              </a:rPr>
              <a:t>with less than a dollar a day, they're saving innocent, vulnerable children </a:t>
            </a:r>
            <a:r>
              <a:rPr lang="en-US" sz="2000" dirty="0">
                <a:solidFill>
                  <a:srgbClr val="C00000"/>
                </a:solidFill>
                <a:latin typeface="Arial" panose="020B0604020202020204" pitchFamily="34" charset="0"/>
                <a:cs typeface="Arial" panose="020B0604020202020204" pitchFamily="34" charset="0"/>
              </a:rPr>
              <a:t>from pain and suffering."</a:t>
            </a:r>
          </a:p>
          <a:p>
            <a:pPr marL="0" indent="0">
              <a:buNone/>
            </a:pPr>
            <a:endParaRPr lang="en-US" sz="2600" dirty="0"/>
          </a:p>
        </p:txBody>
      </p:sp>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37</a:t>
            </a:fld>
            <a:endParaRPr lang="en-US"/>
          </a:p>
        </p:txBody>
      </p:sp>
    </p:spTree>
    <p:extLst>
      <p:ext uri="{BB962C8B-B14F-4D97-AF65-F5344CB8AC3E}">
        <p14:creationId xmlns:p14="http://schemas.microsoft.com/office/powerpoint/2010/main" val="1040604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7198799" cy="1280890"/>
          </a:xfrm>
        </p:spPr>
        <p:txBody>
          <a:bodyPr>
            <a:normAutofit/>
          </a:bodyPr>
          <a:lstStyle/>
          <a:p>
            <a:r>
              <a:rPr lang="en-US" sz="3200" dirty="0">
                <a:solidFill>
                  <a:srgbClr val="C00000"/>
                </a:solidFill>
              </a:rPr>
              <a:t>Appeal to Both Sides of the Brain</a:t>
            </a:r>
          </a:p>
        </p:txBody>
      </p:sp>
      <p:sp>
        <p:nvSpPr>
          <p:cNvPr id="3" name="Content Placeholder 2"/>
          <p:cNvSpPr>
            <a:spLocks noGrp="1"/>
          </p:cNvSpPr>
          <p:nvPr>
            <p:ph idx="1"/>
          </p:nvPr>
        </p:nvSpPr>
        <p:spPr>
          <a:xfrm>
            <a:off x="457200" y="1447800"/>
            <a:ext cx="8229600" cy="4038600"/>
          </a:xfrm>
        </p:spPr>
        <p:txBody>
          <a:bodyPr>
            <a:normAutofit fontScale="25000" lnSpcReduction="20000"/>
          </a:bodyPr>
          <a:lstStyle/>
          <a:p>
            <a:pPr marL="0" lvl="0" indent="0">
              <a:buNone/>
            </a:pPr>
            <a:r>
              <a:rPr lang="en-US" sz="6200" b="1" dirty="0">
                <a:solidFill>
                  <a:srgbClr val="C00000"/>
                </a:solidFill>
              </a:rPr>
              <a:t>EMOTIONS</a:t>
            </a:r>
          </a:p>
          <a:p>
            <a:pPr lvl="1">
              <a:buFont typeface="Arial" pitchFamily="34" charset="0"/>
              <a:buChar char="•"/>
            </a:pPr>
            <a:r>
              <a:rPr lang="en-US" sz="4900" b="1" dirty="0"/>
              <a:t>Anger</a:t>
            </a:r>
          </a:p>
          <a:p>
            <a:pPr lvl="1">
              <a:buFont typeface="Arial" pitchFamily="34" charset="0"/>
              <a:buChar char="•"/>
            </a:pPr>
            <a:r>
              <a:rPr lang="en-US" sz="4900" b="1" dirty="0"/>
              <a:t>Ego Gratification</a:t>
            </a:r>
          </a:p>
          <a:p>
            <a:pPr lvl="1">
              <a:buFont typeface="Arial" pitchFamily="34" charset="0"/>
              <a:buChar char="•"/>
            </a:pPr>
            <a:r>
              <a:rPr lang="en-US" sz="4900" b="1" dirty="0"/>
              <a:t>Exclusivity</a:t>
            </a:r>
          </a:p>
          <a:p>
            <a:pPr lvl="1">
              <a:buFont typeface="Arial" pitchFamily="34" charset="0"/>
              <a:buChar char="•"/>
            </a:pPr>
            <a:r>
              <a:rPr lang="en-US" sz="4900" b="1" dirty="0"/>
              <a:t>Fear</a:t>
            </a:r>
          </a:p>
          <a:p>
            <a:pPr lvl="1">
              <a:buFont typeface="Arial" pitchFamily="34" charset="0"/>
              <a:buChar char="•"/>
            </a:pPr>
            <a:r>
              <a:rPr lang="en-US" sz="4900" b="1" dirty="0"/>
              <a:t>Greed / Value proposition (e.g., matching gift)</a:t>
            </a:r>
          </a:p>
          <a:p>
            <a:pPr lvl="1">
              <a:buFont typeface="Arial" pitchFamily="34" charset="0"/>
              <a:buChar char="•"/>
            </a:pPr>
            <a:r>
              <a:rPr lang="en-US" sz="4900" b="1" dirty="0"/>
              <a:t>Guilt</a:t>
            </a:r>
          </a:p>
          <a:p>
            <a:pPr lvl="1">
              <a:buFont typeface="Arial" pitchFamily="34" charset="0"/>
              <a:buChar char="•"/>
            </a:pPr>
            <a:r>
              <a:rPr lang="en-US" sz="4900" b="1" dirty="0"/>
              <a:t>Flattery</a:t>
            </a:r>
          </a:p>
          <a:p>
            <a:pPr lvl="1">
              <a:buFont typeface="Arial" pitchFamily="34" charset="0"/>
              <a:buChar char="•"/>
            </a:pPr>
            <a:r>
              <a:rPr lang="en-US" sz="4900" b="1" dirty="0"/>
              <a:t>Exclusivity</a:t>
            </a:r>
          </a:p>
          <a:p>
            <a:pPr lvl="1">
              <a:buFont typeface="Arial" pitchFamily="34" charset="0"/>
              <a:buChar char="•"/>
            </a:pPr>
            <a:r>
              <a:rPr lang="en-US" sz="4900" b="1" dirty="0"/>
              <a:t>Salvation</a:t>
            </a:r>
          </a:p>
          <a:p>
            <a:pPr marL="457200" lvl="1" indent="0">
              <a:buNone/>
            </a:pPr>
            <a:r>
              <a:rPr lang="en-US" sz="4900" dirty="0"/>
              <a:t>	</a:t>
            </a:r>
            <a:r>
              <a:rPr lang="en-US" sz="3800" dirty="0"/>
              <a:t>		</a:t>
            </a:r>
            <a:r>
              <a:rPr lang="en-US" sz="7400" b="1" dirty="0">
                <a:solidFill>
                  <a:schemeClr val="accent2"/>
                </a:solidFill>
              </a:rPr>
              <a:t>FACTS</a:t>
            </a:r>
          </a:p>
          <a:p>
            <a:pPr marL="0" lvl="0" indent="0">
              <a:buNone/>
            </a:pPr>
            <a:endParaRPr lang="en-US" dirty="0">
              <a:solidFill>
                <a:srgbClr val="C00000"/>
              </a:solidFill>
            </a:endParaRPr>
          </a:p>
          <a:p>
            <a:pPr marL="57150" indent="0">
              <a:buNone/>
            </a:pPr>
            <a:r>
              <a:rPr lang="en-US" dirty="0">
                <a:solidFill>
                  <a:srgbClr val="C00000"/>
                </a:solidFill>
              </a:rPr>
              <a:t>		</a:t>
            </a:r>
          </a:p>
          <a:p>
            <a:pPr marL="57150" indent="0">
              <a:buNone/>
            </a:pPr>
            <a:endParaRPr lang="en-US" sz="5100" dirty="0">
              <a:solidFill>
                <a:srgbClr val="C00000"/>
              </a:solidFill>
            </a:endParaRPr>
          </a:p>
          <a:p>
            <a:pPr marL="57150" indent="0">
              <a:buNone/>
            </a:pPr>
            <a:r>
              <a:rPr lang="en-US" sz="5100" dirty="0">
                <a:solidFill>
                  <a:srgbClr val="C00000"/>
                </a:solidFill>
              </a:rPr>
              <a:t>		</a:t>
            </a:r>
          </a:p>
          <a:p>
            <a:pPr marL="57150" indent="0">
              <a:buNone/>
            </a:pPr>
            <a:r>
              <a:rPr lang="en-US" sz="5100" dirty="0">
                <a:solidFill>
                  <a:srgbClr val="C00000"/>
                </a:solidFill>
              </a:rPr>
              <a:t>			</a:t>
            </a:r>
            <a:endParaRPr lang="en-US" dirty="0">
              <a:solidFill>
                <a:srgbClr val="C00000"/>
              </a:solidFill>
            </a:endParaRPr>
          </a:p>
          <a:p>
            <a:endParaRPr lang="en-US" dirty="0"/>
          </a:p>
        </p:txBody>
      </p:sp>
      <p:sp>
        <p:nvSpPr>
          <p:cNvPr id="6" name="Footer Placeholder 5"/>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38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975848917"/>
              </p:ext>
            </p:extLst>
          </p:nvPr>
        </p:nvGraphicFramePr>
        <p:xfrm>
          <a:off x="4191000" y="3657600"/>
          <a:ext cx="4572000" cy="2956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1285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What do Individual Solicitation, Events, Bequests and Grant Writing have in common?</a:t>
            </a:r>
          </a:p>
        </p:txBody>
      </p:sp>
      <p:sp>
        <p:nvSpPr>
          <p:cNvPr id="3" name="Content Placeholder 2"/>
          <p:cNvSpPr>
            <a:spLocks noGrp="1"/>
          </p:cNvSpPr>
          <p:nvPr>
            <p:ph idx="1"/>
          </p:nvPr>
        </p:nvSpPr>
        <p:spPr>
          <a:xfrm>
            <a:off x="1942415" y="2590800"/>
            <a:ext cx="6591985" cy="2514600"/>
          </a:xfrm>
        </p:spPr>
        <p:txBody>
          <a:bodyPr/>
          <a:lstStyle/>
          <a:p>
            <a:pPr marL="0" indent="0" algn="ctr">
              <a:buNone/>
            </a:pPr>
            <a:br>
              <a:rPr lang="en-US" dirty="0"/>
            </a:br>
            <a:r>
              <a:rPr lang="en-US" sz="2000" b="1" dirty="0"/>
              <a:t>They’re all about relationships</a:t>
            </a:r>
          </a:p>
          <a:p>
            <a:pPr marL="0" indent="0" algn="ctr">
              <a:buNone/>
            </a:pPr>
            <a:r>
              <a:rPr lang="en-US" sz="2000" b="1" dirty="0"/>
              <a:t>About cultivation</a:t>
            </a:r>
          </a:p>
          <a:p>
            <a:pPr marL="0" indent="0" algn="ctr">
              <a:buNone/>
            </a:pPr>
            <a:r>
              <a:rPr lang="en-US" sz="2000" b="1" dirty="0"/>
              <a:t>About clarity of communication</a:t>
            </a:r>
          </a:p>
          <a:p>
            <a:pPr marL="0" indent="0" algn="ctr">
              <a:buNone/>
            </a:pPr>
            <a:r>
              <a:rPr lang="en-US" sz="2000" b="1" dirty="0"/>
              <a:t>Passion and Results</a:t>
            </a:r>
          </a:p>
        </p:txBody>
      </p:sp>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39</a:t>
            </a:fld>
            <a:endParaRPr lang="en-US"/>
          </a:p>
        </p:txBody>
      </p:sp>
    </p:spTree>
    <p:extLst>
      <p:ext uri="{BB962C8B-B14F-4D97-AF65-F5344CB8AC3E}">
        <p14:creationId xmlns:p14="http://schemas.microsoft.com/office/powerpoint/2010/main" val="313396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0E12-B16B-4997-B5DA-7B3F911EB38D}"/>
              </a:ext>
            </a:extLst>
          </p:cNvPr>
          <p:cNvSpPr>
            <a:spLocks noGrp="1"/>
          </p:cNvSpPr>
          <p:nvPr>
            <p:ph type="title"/>
          </p:nvPr>
        </p:nvSpPr>
        <p:spPr>
          <a:xfrm>
            <a:off x="1945201" y="609600"/>
            <a:ext cx="6589199" cy="1280890"/>
          </a:xfrm>
        </p:spPr>
        <p:txBody>
          <a:bodyPr>
            <a:normAutofit fontScale="90000"/>
          </a:bodyPr>
          <a:lstStyle/>
          <a:p>
            <a:r>
              <a:rPr lang="en-US" dirty="0"/>
              <a:t>What’s your knowledge level?</a:t>
            </a:r>
            <a:br>
              <a:rPr lang="en-US" dirty="0"/>
            </a:br>
            <a:r>
              <a:rPr lang="en-US" dirty="0"/>
              <a:t>What’s your comfort level?</a:t>
            </a:r>
          </a:p>
        </p:txBody>
      </p:sp>
      <p:sp>
        <p:nvSpPr>
          <p:cNvPr id="4" name="Footer Placeholder 3">
            <a:extLst>
              <a:ext uri="{FF2B5EF4-FFF2-40B4-BE49-F238E27FC236}">
                <a16:creationId xmlns:a16="http://schemas.microsoft.com/office/drawing/2014/main" id="{974DD249-1570-4B86-A2B3-3F1109E6E845}"/>
              </a:ext>
            </a:extLst>
          </p:cNvPr>
          <p:cNvSpPr>
            <a:spLocks noGrp="1"/>
          </p:cNvSpPr>
          <p:nvPr>
            <p:ph type="ftr" sz="quarter" idx="11"/>
          </p:nvPr>
        </p:nvSpPr>
        <p:spPr/>
        <p:txBody>
          <a:bodyPr/>
          <a:lstStyle/>
          <a:p>
            <a:r>
              <a:rPr lang="en-US"/>
              <a:t>www.AtkinAssociates.com</a:t>
            </a:r>
          </a:p>
        </p:txBody>
      </p:sp>
      <p:sp>
        <p:nvSpPr>
          <p:cNvPr id="5" name="Slide Number Placeholder 4">
            <a:extLst>
              <a:ext uri="{FF2B5EF4-FFF2-40B4-BE49-F238E27FC236}">
                <a16:creationId xmlns:a16="http://schemas.microsoft.com/office/drawing/2014/main" id="{32B7F837-83AF-43EA-92DE-BEC2A63E8A1F}"/>
              </a:ext>
            </a:extLst>
          </p:cNvPr>
          <p:cNvSpPr>
            <a:spLocks noGrp="1"/>
          </p:cNvSpPr>
          <p:nvPr>
            <p:ph type="sldNum" sz="quarter" idx="12"/>
          </p:nvPr>
        </p:nvSpPr>
        <p:spPr/>
        <p:txBody>
          <a:bodyPr/>
          <a:lstStyle/>
          <a:p>
            <a:fld id="{64A74824-77F4-40FA-BD2D-83B4313F4C37}" type="slidenum">
              <a:rPr lang="en-US" b="1" smtClean="0"/>
              <a:pPr/>
              <a:t>4</a:t>
            </a:fld>
            <a:endParaRPr lang="en-US" b="1"/>
          </a:p>
        </p:txBody>
      </p:sp>
      <p:graphicFrame>
        <p:nvGraphicFramePr>
          <p:cNvPr id="15" name="Content Placeholder 14">
            <a:extLst>
              <a:ext uri="{FF2B5EF4-FFF2-40B4-BE49-F238E27FC236}">
                <a16:creationId xmlns:a16="http://schemas.microsoft.com/office/drawing/2014/main" id="{E6918FC5-AD2D-4D68-8D56-686A065EB05A}"/>
              </a:ext>
            </a:extLst>
          </p:cNvPr>
          <p:cNvGraphicFramePr>
            <a:graphicFrameLocks noGrp="1"/>
          </p:cNvGraphicFramePr>
          <p:nvPr>
            <p:ph idx="1"/>
            <p:extLst>
              <p:ext uri="{D42A27DB-BD31-4B8C-83A1-F6EECF244321}">
                <p14:modId xmlns:p14="http://schemas.microsoft.com/office/powerpoint/2010/main" val="3724002211"/>
              </p:ext>
            </p:extLst>
          </p:nvPr>
        </p:nvGraphicFramePr>
        <p:xfrm>
          <a:off x="2286000" y="2057400"/>
          <a:ext cx="6096000" cy="3657600"/>
        </p:xfrm>
        <a:graphic>
          <a:graphicData uri="http://schemas.openxmlformats.org/drawingml/2006/table">
            <a:tbl>
              <a:tblPr firstRow="1" bandRow="1">
                <a:tableStyleId>{5C22544A-7EE6-4342-B048-85BDC9FD1C3A}</a:tableStyleId>
              </a:tblPr>
              <a:tblGrid>
                <a:gridCol w="2016414">
                  <a:extLst>
                    <a:ext uri="{9D8B030D-6E8A-4147-A177-3AD203B41FA5}">
                      <a16:colId xmlns:a16="http://schemas.microsoft.com/office/drawing/2014/main" val="4132019755"/>
                    </a:ext>
                  </a:extLst>
                </a:gridCol>
                <a:gridCol w="907386">
                  <a:extLst>
                    <a:ext uri="{9D8B030D-6E8A-4147-A177-3AD203B41FA5}">
                      <a16:colId xmlns:a16="http://schemas.microsoft.com/office/drawing/2014/main" val="4022502667"/>
                    </a:ext>
                  </a:extLst>
                </a:gridCol>
                <a:gridCol w="1551744">
                  <a:extLst>
                    <a:ext uri="{9D8B030D-6E8A-4147-A177-3AD203B41FA5}">
                      <a16:colId xmlns:a16="http://schemas.microsoft.com/office/drawing/2014/main" val="3008627339"/>
                    </a:ext>
                  </a:extLst>
                </a:gridCol>
                <a:gridCol w="1620456">
                  <a:extLst>
                    <a:ext uri="{9D8B030D-6E8A-4147-A177-3AD203B41FA5}">
                      <a16:colId xmlns:a16="http://schemas.microsoft.com/office/drawing/2014/main" val="1990481616"/>
                    </a:ext>
                  </a:extLst>
                </a:gridCol>
              </a:tblGrid>
              <a:tr h="762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Knowledge of Fundraising</a:t>
                      </a:r>
                    </a:p>
                    <a:p>
                      <a:endParaRPr lang="en-US" dirty="0"/>
                    </a:p>
                  </a:txBody>
                  <a:tcPr/>
                </a:tc>
                <a:tc>
                  <a:txBody>
                    <a:bodyPr/>
                    <a:lstStyle/>
                    <a:p>
                      <a:endParaRPr lang="en-US" dirty="0"/>
                    </a:p>
                  </a:txBody>
                  <a:tcPr/>
                </a:tc>
                <a:tc>
                  <a:txBody>
                    <a:bodyPr/>
                    <a:lstStyle/>
                    <a:p>
                      <a:pPr algn="ctr"/>
                      <a:r>
                        <a:rPr lang="en-US" dirty="0"/>
                        <a:t>Low</a:t>
                      </a:r>
                    </a:p>
                  </a:txBody>
                  <a:tcPr/>
                </a:tc>
                <a:tc>
                  <a:txBody>
                    <a:bodyPr/>
                    <a:lstStyle/>
                    <a:p>
                      <a:pPr algn="ctr"/>
                      <a:r>
                        <a:rPr lang="en-US" dirty="0"/>
                        <a:t>High</a:t>
                      </a:r>
                    </a:p>
                  </a:txBody>
                  <a:tcPr/>
                </a:tc>
                <a:extLst>
                  <a:ext uri="{0D108BD9-81ED-4DB2-BD59-A6C34878D82A}">
                    <a16:rowId xmlns:a16="http://schemas.microsoft.com/office/drawing/2014/main" val="639578484"/>
                  </a:ext>
                </a:extLst>
              </a:tr>
              <a:tr h="1407719">
                <a:tc>
                  <a:txBody>
                    <a:bodyPr/>
                    <a:lstStyle/>
                    <a:p>
                      <a:pPr algn="ctr"/>
                      <a:r>
                        <a:rPr lang="en-US" b="1" dirty="0"/>
                        <a:t>Comfort Asking for Money</a:t>
                      </a:r>
                    </a:p>
                  </a:txBody>
                  <a:tcPr anchor="b"/>
                </a:tc>
                <a:tc>
                  <a:txBody>
                    <a:bodyPr/>
                    <a:lstStyle/>
                    <a:p>
                      <a:pPr algn="ctr"/>
                      <a:r>
                        <a:rPr lang="en-US" b="1" dirty="0"/>
                        <a:t>High</a:t>
                      </a:r>
                    </a:p>
                  </a:txBody>
                  <a:tcPr/>
                </a:tc>
                <a:tc>
                  <a:txBody>
                    <a:bodyPr/>
                    <a:lstStyle/>
                    <a:p>
                      <a:pPr algn="ctr"/>
                      <a:r>
                        <a:rPr lang="en-US" b="1" dirty="0">
                          <a:highlight>
                            <a:srgbClr val="00FF00"/>
                          </a:highlight>
                        </a:rPr>
                        <a:t>Quadrant 2</a:t>
                      </a:r>
                    </a:p>
                    <a:p>
                      <a:pPr algn="ctr"/>
                      <a:r>
                        <a:rPr lang="en-US" sz="1400" b="1" dirty="0">
                          <a:highlight>
                            <a:srgbClr val="00FF00"/>
                          </a:highlight>
                        </a:rPr>
                        <a:t>(low knowledge, high comfort)</a:t>
                      </a:r>
                    </a:p>
                  </a:txBody>
                  <a:tcPr/>
                </a:tc>
                <a:tc>
                  <a:txBody>
                    <a:bodyPr/>
                    <a:lstStyle/>
                    <a:p>
                      <a:pPr algn="ctr"/>
                      <a:r>
                        <a:rPr lang="en-US" b="1" dirty="0">
                          <a:solidFill>
                            <a:schemeClr val="tx1"/>
                          </a:solidFill>
                          <a:highlight>
                            <a:srgbClr val="FFFF00"/>
                          </a:highlight>
                        </a:rPr>
                        <a:t>Quadrant 4</a:t>
                      </a:r>
                    </a:p>
                    <a:p>
                      <a:pPr algn="ctr"/>
                      <a:r>
                        <a:rPr lang="en-US" b="1" dirty="0">
                          <a:solidFill>
                            <a:schemeClr val="tx1"/>
                          </a:solidFill>
                          <a:highlight>
                            <a:srgbClr val="FFFF00"/>
                          </a:highlight>
                        </a:rPr>
                        <a:t>(high/high)</a:t>
                      </a:r>
                    </a:p>
                  </a:txBody>
                  <a:tcPr/>
                </a:tc>
                <a:extLst>
                  <a:ext uri="{0D108BD9-81ED-4DB2-BD59-A6C34878D82A}">
                    <a16:rowId xmlns:a16="http://schemas.microsoft.com/office/drawing/2014/main" val="2592638154"/>
                  </a:ext>
                </a:extLst>
              </a:tr>
              <a:tr h="1335481">
                <a:tc>
                  <a:txBody>
                    <a:bodyPr/>
                    <a:lstStyle/>
                    <a:p>
                      <a:pPr algn="ctr"/>
                      <a:endParaRPr lang="en-US" dirty="0"/>
                    </a:p>
                  </a:txBody>
                  <a:tcPr/>
                </a:tc>
                <a:tc>
                  <a:txBody>
                    <a:bodyPr/>
                    <a:lstStyle/>
                    <a:p>
                      <a:pPr algn="ctr"/>
                      <a:r>
                        <a:rPr lang="en-US" b="1" dirty="0"/>
                        <a:t>Low</a:t>
                      </a:r>
                    </a:p>
                  </a:txBody>
                  <a:tcPr/>
                </a:tc>
                <a:tc>
                  <a:txBody>
                    <a:bodyPr/>
                    <a:lstStyle/>
                    <a:p>
                      <a:pPr algn="ctr"/>
                      <a:r>
                        <a:rPr lang="en-US" b="1" dirty="0">
                          <a:solidFill>
                            <a:schemeClr val="tx1"/>
                          </a:solidFill>
                          <a:highlight>
                            <a:srgbClr val="FF0000"/>
                          </a:highlight>
                        </a:rPr>
                        <a:t>Quadrant 1</a:t>
                      </a:r>
                    </a:p>
                    <a:p>
                      <a:pPr algn="ctr"/>
                      <a:r>
                        <a:rPr lang="en-US" b="1" dirty="0">
                          <a:solidFill>
                            <a:schemeClr val="tx1"/>
                          </a:solidFill>
                          <a:highlight>
                            <a:srgbClr val="FF0000"/>
                          </a:highlight>
                        </a:rPr>
                        <a:t>(low/low)</a:t>
                      </a:r>
                    </a:p>
                  </a:txBody>
                  <a:tcPr/>
                </a:tc>
                <a:tc>
                  <a:txBody>
                    <a:bodyPr/>
                    <a:lstStyle/>
                    <a:p>
                      <a:pPr algn="ctr"/>
                      <a:r>
                        <a:rPr lang="en-US" b="1" dirty="0">
                          <a:solidFill>
                            <a:schemeClr val="tx1"/>
                          </a:solidFill>
                          <a:highlight>
                            <a:srgbClr val="00FFFF"/>
                          </a:highlight>
                        </a:rPr>
                        <a:t>Quadrant 3</a:t>
                      </a:r>
                    </a:p>
                    <a:p>
                      <a:pPr algn="ctr"/>
                      <a:r>
                        <a:rPr lang="en-US" sz="1400" b="1" dirty="0">
                          <a:solidFill>
                            <a:schemeClr val="tx1"/>
                          </a:solidFill>
                          <a:highlight>
                            <a:srgbClr val="00FFFF"/>
                          </a:highlight>
                        </a:rPr>
                        <a:t>(high knowledge, low comfort)</a:t>
                      </a:r>
                    </a:p>
                  </a:txBody>
                  <a:tcPr/>
                </a:tc>
                <a:extLst>
                  <a:ext uri="{0D108BD9-81ED-4DB2-BD59-A6C34878D82A}">
                    <a16:rowId xmlns:a16="http://schemas.microsoft.com/office/drawing/2014/main" val="622704057"/>
                  </a:ext>
                </a:extLst>
              </a:tr>
            </a:tbl>
          </a:graphicData>
        </a:graphic>
      </p:graphicFrame>
    </p:spTree>
    <p:extLst>
      <p:ext uri="{BB962C8B-B14F-4D97-AF65-F5344CB8AC3E}">
        <p14:creationId xmlns:p14="http://schemas.microsoft.com/office/powerpoint/2010/main" val="4176740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solidFill>
                  <a:schemeClr val="accent2"/>
                </a:solidFill>
              </a:rPr>
              <a:t>Bequests &amp; Memorial Gifts</a:t>
            </a:r>
          </a:p>
        </p:txBody>
      </p:sp>
      <p:sp>
        <p:nvSpPr>
          <p:cNvPr id="3" name="Content Placeholder 2"/>
          <p:cNvSpPr>
            <a:spLocks noGrp="1"/>
          </p:cNvSpPr>
          <p:nvPr>
            <p:ph idx="1"/>
          </p:nvPr>
        </p:nvSpPr>
        <p:spPr/>
        <p:txBody>
          <a:bodyPr/>
          <a:lstStyle/>
          <a:p>
            <a:r>
              <a:rPr lang="en-US" dirty="0"/>
              <a:t>Make a big deal out of each bequest</a:t>
            </a:r>
          </a:p>
          <a:p>
            <a:pPr lvl="1"/>
            <a:r>
              <a:rPr lang="en-US" dirty="0"/>
              <a:t>Legacy Club</a:t>
            </a:r>
          </a:p>
          <a:p>
            <a:pPr lvl="1"/>
            <a:r>
              <a:rPr lang="en-US" dirty="0"/>
              <a:t>Honor People while they are alive!</a:t>
            </a:r>
          </a:p>
          <a:p>
            <a:pPr lvl="1"/>
            <a:r>
              <a:rPr lang="en-US" dirty="0"/>
              <a:t>Provide bequest language</a:t>
            </a:r>
          </a:p>
          <a:p>
            <a:pPr marL="457200" lvl="1" indent="0">
              <a:buNone/>
            </a:pPr>
            <a:endParaRPr lang="en-US" dirty="0"/>
          </a:p>
          <a:p>
            <a:r>
              <a:rPr lang="en-US" dirty="0"/>
              <a:t>Memorial gifts</a:t>
            </a:r>
          </a:p>
          <a:p>
            <a:pPr lvl="1"/>
            <a:r>
              <a:rPr lang="en-US" dirty="0"/>
              <a:t>“in lieu of flowers”</a:t>
            </a:r>
          </a:p>
          <a:p>
            <a:pPr lvl="1"/>
            <a:r>
              <a:rPr lang="en-US" dirty="0"/>
              <a:t> Events</a:t>
            </a:r>
          </a:p>
          <a:p>
            <a:pPr lvl="1"/>
            <a:r>
              <a:rPr lang="en-US" dirty="0"/>
              <a:t> Wall of honor</a:t>
            </a:r>
          </a:p>
        </p:txBody>
      </p:sp>
      <p:sp>
        <p:nvSpPr>
          <p:cNvPr id="7" name="Footer Placeholder 6"/>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40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057400"/>
            <a:ext cx="2438400" cy="16170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724400"/>
            <a:ext cx="1923650" cy="1447800"/>
          </a:xfrm>
          <a:prstGeom prst="rect">
            <a:avLst/>
          </a:prstGeom>
        </p:spPr>
      </p:pic>
    </p:spTree>
    <p:extLst>
      <p:ext uri="{BB962C8B-B14F-4D97-AF65-F5344CB8AC3E}">
        <p14:creationId xmlns:p14="http://schemas.microsoft.com/office/powerpoint/2010/main" val="1175211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You CAN increase Donations in Many Ways</a:t>
            </a:r>
          </a:p>
        </p:txBody>
      </p:sp>
      <p:sp>
        <p:nvSpPr>
          <p:cNvPr id="3" name="Content Placeholder 2"/>
          <p:cNvSpPr>
            <a:spLocks noGrp="1"/>
          </p:cNvSpPr>
          <p:nvPr>
            <p:ph idx="1"/>
          </p:nvPr>
        </p:nvSpPr>
        <p:spPr>
          <a:xfrm>
            <a:off x="1447800" y="2209801"/>
            <a:ext cx="6248400" cy="3429000"/>
          </a:xfrm>
        </p:spPr>
        <p:txBody>
          <a:bodyPr>
            <a:normAutofit fontScale="92500"/>
          </a:bodyPr>
          <a:lstStyle/>
          <a:p>
            <a:r>
              <a:rPr lang="en-US" sz="2400" dirty="0"/>
              <a:t>Do good Work &amp; Publicize it!</a:t>
            </a:r>
          </a:p>
          <a:p>
            <a:endParaRPr lang="en-US" sz="2400" dirty="0"/>
          </a:p>
          <a:p>
            <a:r>
              <a:rPr lang="en-US" sz="2400" dirty="0"/>
              <a:t>Let people know what you need.  How they can help.  That the government (or other source) doesn’t pay for everything!</a:t>
            </a:r>
          </a:p>
          <a:p>
            <a:endParaRPr lang="en-US" sz="2400" dirty="0"/>
          </a:p>
          <a:p>
            <a:r>
              <a:rPr lang="en-US" sz="2400" dirty="0"/>
              <a:t>Put your requests everywhere: Website, donor newsletters, rack cards</a:t>
            </a:r>
          </a:p>
          <a:p>
            <a:endParaRPr lang="en-US" sz="2400" dirty="0"/>
          </a:p>
          <a:p>
            <a:endParaRPr lang="en-US" sz="2400" dirty="0"/>
          </a:p>
          <a:p>
            <a:endParaRPr lang="en-US" sz="2400" dirty="0"/>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41</a:t>
            </a:fld>
            <a:endParaRPr lang="en-US"/>
          </a:p>
        </p:txBody>
      </p:sp>
    </p:spTree>
    <p:extLst>
      <p:ext uri="{BB962C8B-B14F-4D97-AF65-F5344CB8AC3E}">
        <p14:creationId xmlns:p14="http://schemas.microsoft.com/office/powerpoint/2010/main" val="1280145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206" y="274638"/>
            <a:ext cx="6066594" cy="1143000"/>
          </a:xfrm>
        </p:spPr>
        <p:txBody>
          <a:bodyPr/>
          <a:lstStyle/>
          <a:p>
            <a:r>
              <a:rPr lang="en-US" dirty="0">
                <a:solidFill>
                  <a:srgbClr val="C00000"/>
                </a:solidFill>
              </a:rPr>
              <a:t>Getting Repeat Gifts</a:t>
            </a:r>
          </a:p>
        </p:txBody>
      </p:sp>
      <p:sp>
        <p:nvSpPr>
          <p:cNvPr id="3" name="Content Placeholder 2"/>
          <p:cNvSpPr>
            <a:spLocks noGrp="1"/>
          </p:cNvSpPr>
          <p:nvPr>
            <p:ph idx="1"/>
          </p:nvPr>
        </p:nvSpPr>
        <p:spPr/>
        <p:txBody>
          <a:bodyPr>
            <a:normAutofit/>
          </a:bodyPr>
          <a:lstStyle/>
          <a:p>
            <a:r>
              <a:rPr lang="en-US" dirty="0"/>
              <a:t>Why did they donate?</a:t>
            </a:r>
          </a:p>
          <a:p>
            <a:r>
              <a:rPr lang="en-US" dirty="0"/>
              <a:t>What is their motivation?</a:t>
            </a:r>
          </a:p>
          <a:p>
            <a:r>
              <a:rPr lang="en-US" dirty="0"/>
              <a:t>Is there a time (or time frame) when they might donate again?</a:t>
            </a:r>
          </a:p>
          <a:p>
            <a:r>
              <a:rPr lang="en-US" dirty="0"/>
              <a:t>What appeals to the donor?  </a:t>
            </a:r>
          </a:p>
          <a:p>
            <a:pPr lvl="1"/>
            <a:r>
              <a:rPr lang="en-US" dirty="0"/>
              <a:t>Facts?  Emotions?  Stories?  Combination?</a:t>
            </a:r>
          </a:p>
          <a:p>
            <a:r>
              <a:rPr lang="en-US" dirty="0"/>
              <a:t>Is there a way to involve them in your organization?</a:t>
            </a:r>
          </a:p>
        </p:txBody>
      </p:sp>
      <p:sp>
        <p:nvSpPr>
          <p:cNvPr id="6" name="Footer Placeholder 5"/>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42</a:t>
            </a:fld>
            <a:endParaRPr lang="en-US"/>
          </a:p>
        </p:txBody>
      </p:sp>
      <p:pic>
        <p:nvPicPr>
          <p:cNvPr id="5" name="Picture 4" descr="C:\Users\Barrie\Documents\Sandbox Presentation\Money 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
            <a:ext cx="2373630" cy="242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95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solidFill>
                  <a:srgbClr val="C00000"/>
                </a:solidFill>
              </a:rPr>
              <a:t>Grant-Writing Guidelines</a:t>
            </a:r>
          </a:p>
        </p:txBody>
      </p:sp>
      <p:sp>
        <p:nvSpPr>
          <p:cNvPr id="3" name="Content Placeholder 2"/>
          <p:cNvSpPr>
            <a:spLocks noGrp="1"/>
          </p:cNvSpPr>
          <p:nvPr>
            <p:ph idx="1"/>
          </p:nvPr>
        </p:nvSpPr>
        <p:spPr>
          <a:xfrm>
            <a:off x="1066800" y="1646237"/>
            <a:ext cx="7620000" cy="4525963"/>
          </a:xfrm>
        </p:spPr>
        <p:txBody>
          <a:bodyPr>
            <a:normAutofit/>
          </a:bodyPr>
          <a:lstStyle/>
          <a:p>
            <a:r>
              <a:rPr lang="en-US" sz="2400" dirty="0"/>
              <a:t>Thoroughly read the entire RFP (</a:t>
            </a:r>
            <a:r>
              <a:rPr lang="en-US" sz="2000" i="1" dirty="0"/>
              <a:t>request for proposal</a:t>
            </a:r>
            <a:r>
              <a:rPr lang="en-US" sz="2400" dirty="0"/>
              <a:t>) </a:t>
            </a:r>
            <a:r>
              <a:rPr lang="en-US" sz="2400" b="1" dirty="0">
                <a:solidFill>
                  <a:srgbClr val="FF0000"/>
                </a:solidFill>
              </a:rPr>
              <a:t>before</a:t>
            </a:r>
            <a:r>
              <a:rPr lang="en-US" sz="2400" dirty="0"/>
              <a:t> you begin</a:t>
            </a:r>
          </a:p>
          <a:p>
            <a:r>
              <a:rPr lang="en-US" sz="2400" dirty="0"/>
              <a:t>Make sure you fit the qualifications.</a:t>
            </a:r>
          </a:p>
          <a:p>
            <a:r>
              <a:rPr lang="en-US" sz="2400" dirty="0"/>
              <a:t>If you’re not sure, ask!</a:t>
            </a:r>
          </a:p>
          <a:p>
            <a:r>
              <a:rPr lang="en-US" sz="2400" dirty="0"/>
              <a:t>Make sure your budget fits with your objectives and the grant guidelines.</a:t>
            </a:r>
          </a:p>
          <a:p>
            <a:r>
              <a:rPr lang="en-US" sz="2400" dirty="0"/>
              <a:t>Start preparing early.  Do not wait until the last minute.</a:t>
            </a:r>
          </a:p>
          <a:p>
            <a:r>
              <a:rPr lang="en-US" sz="2400" dirty="0"/>
              <a:t>Answer what’s asked</a:t>
            </a:r>
          </a:p>
          <a:p>
            <a:pPr marL="0" indent="0">
              <a:buNone/>
            </a:pPr>
            <a:endParaRPr lang="en-US" sz="2400" dirty="0"/>
          </a:p>
          <a:p>
            <a:endParaRPr lang="en-US" sz="2400" dirty="0"/>
          </a:p>
          <a:p>
            <a:endParaRPr lang="en-US" dirty="0"/>
          </a:p>
        </p:txBody>
      </p:sp>
      <p:sp>
        <p:nvSpPr>
          <p:cNvPr id="4" name="Footer Placeholder 3"/>
          <p:cNvSpPr>
            <a:spLocks noGrp="1"/>
          </p:cNvSpPr>
          <p:nvPr>
            <p:ph type="ftr" sz="quarter" idx="11"/>
          </p:nvPr>
        </p:nvSpPr>
        <p:spPr/>
        <p:txBody>
          <a:bodyPr/>
          <a:lstStyle/>
          <a:p>
            <a:r>
              <a:rPr lang="en-US" dirty="0"/>
              <a:t>Atkin Associates LLC</a:t>
            </a:r>
          </a:p>
        </p:txBody>
      </p:sp>
      <p:sp>
        <p:nvSpPr>
          <p:cNvPr id="5" name="Slide Number Placeholder 4"/>
          <p:cNvSpPr>
            <a:spLocks noGrp="1"/>
          </p:cNvSpPr>
          <p:nvPr>
            <p:ph type="sldNum" sz="quarter" idx="12"/>
          </p:nvPr>
        </p:nvSpPr>
        <p:spPr/>
        <p:txBody>
          <a:bodyPr/>
          <a:lstStyle/>
          <a:p>
            <a:fld id="{64A74824-77F4-40FA-BD2D-83B4313F4C37}" type="slidenum">
              <a:rPr lang="en-US" smtClean="0"/>
              <a:pPr/>
              <a:t>43</a:t>
            </a:fld>
            <a:endParaRPr lang="en-US" dirty="0"/>
          </a:p>
        </p:txBody>
      </p:sp>
    </p:spTree>
    <p:extLst>
      <p:ext uri="{BB962C8B-B14F-4D97-AF65-F5344CB8AC3E}">
        <p14:creationId xmlns:p14="http://schemas.microsoft.com/office/powerpoint/2010/main" val="1901475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The BIGGEST MISTAKES in Fundraising</a:t>
            </a:r>
          </a:p>
        </p:txBody>
      </p:sp>
      <p:sp>
        <p:nvSpPr>
          <p:cNvPr id="3" name="Content Placeholder 2"/>
          <p:cNvSpPr>
            <a:spLocks noGrp="1"/>
          </p:cNvSpPr>
          <p:nvPr>
            <p:ph idx="1"/>
          </p:nvPr>
        </p:nvSpPr>
        <p:spPr>
          <a:xfrm>
            <a:off x="1828800" y="2590800"/>
            <a:ext cx="6858000" cy="3916363"/>
          </a:xfrm>
        </p:spPr>
        <p:txBody>
          <a:bodyPr>
            <a:normAutofit/>
          </a:bodyPr>
          <a:lstStyle/>
          <a:p>
            <a:pPr marL="0" indent="0" algn="ctr">
              <a:buNone/>
            </a:pPr>
            <a:r>
              <a:rPr lang="en-US" sz="2400" cap="small" dirty="0"/>
              <a:t>Not </a:t>
            </a:r>
            <a:r>
              <a:rPr lang="en-US" sz="2400" b="1" cap="small" dirty="0"/>
              <a:t>Listening</a:t>
            </a:r>
            <a:r>
              <a:rPr lang="en-US" sz="2400" cap="small" dirty="0"/>
              <a:t> to the DONOR</a:t>
            </a:r>
          </a:p>
          <a:p>
            <a:pPr marL="0" indent="0" algn="ctr">
              <a:buNone/>
            </a:pPr>
            <a:r>
              <a:rPr lang="en-US" sz="2400" cap="small" dirty="0">
                <a:solidFill>
                  <a:srgbClr val="C00000"/>
                </a:solidFill>
              </a:rPr>
              <a:t>NOT ASKING</a:t>
            </a:r>
          </a:p>
          <a:p>
            <a:pPr marL="0" indent="0" algn="ctr">
              <a:buNone/>
            </a:pPr>
            <a:r>
              <a:rPr lang="en-US" sz="2400" cap="small" dirty="0"/>
              <a:t>Not Acknowledging the DONOR</a:t>
            </a:r>
          </a:p>
          <a:p>
            <a:pPr marL="0" indent="0" algn="ctr">
              <a:buNone/>
            </a:pPr>
            <a:r>
              <a:rPr lang="en-US" sz="2400" cap="small" dirty="0"/>
              <a:t>Not </a:t>
            </a:r>
            <a:r>
              <a:rPr lang="en-US" sz="2400" b="1" cap="small" dirty="0"/>
              <a:t>Thanking</a:t>
            </a:r>
            <a:r>
              <a:rPr lang="en-US" sz="2400" cap="small" dirty="0"/>
              <a:t> the DONOR</a:t>
            </a:r>
          </a:p>
          <a:p>
            <a:pPr marL="0" indent="0" algn="ctr">
              <a:buNone/>
            </a:pPr>
            <a:r>
              <a:rPr lang="en-US" sz="2400" cap="small" dirty="0">
                <a:solidFill>
                  <a:srgbClr val="C00000"/>
                </a:solidFill>
              </a:rPr>
              <a:t>NOT ASKING</a:t>
            </a:r>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44</a:t>
            </a:fld>
            <a:endParaRPr lang="en-US"/>
          </a:p>
        </p:txBody>
      </p:sp>
    </p:spTree>
    <p:extLst>
      <p:ext uri="{BB962C8B-B14F-4D97-AF65-F5344CB8AC3E}">
        <p14:creationId xmlns:p14="http://schemas.microsoft.com/office/powerpoint/2010/main" val="995741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Final Comments</a:t>
            </a:r>
          </a:p>
        </p:txBody>
      </p:sp>
      <p:sp>
        <p:nvSpPr>
          <p:cNvPr id="3" name="Content Placeholder 2"/>
          <p:cNvSpPr>
            <a:spLocks noGrp="1"/>
          </p:cNvSpPr>
          <p:nvPr>
            <p:ph idx="1"/>
          </p:nvPr>
        </p:nvSpPr>
        <p:spPr>
          <a:xfrm>
            <a:off x="1371600" y="1600200"/>
            <a:ext cx="6172200" cy="4525963"/>
          </a:xfrm>
        </p:spPr>
        <p:txBody>
          <a:bodyPr>
            <a:normAutofit lnSpcReduction="10000"/>
          </a:bodyPr>
          <a:lstStyle/>
          <a:p>
            <a:pPr marL="0" indent="0">
              <a:buNone/>
            </a:pPr>
            <a:r>
              <a:rPr lang="en-US" sz="2000" b="1" u="sng" dirty="0">
                <a:solidFill>
                  <a:srgbClr val="00B050"/>
                </a:solidFill>
              </a:rPr>
              <a:t>Fundraising Mantra</a:t>
            </a:r>
            <a:r>
              <a:rPr lang="en-US" sz="2000" u="sng" dirty="0"/>
              <a:t>:  </a:t>
            </a:r>
          </a:p>
          <a:p>
            <a:pPr marL="0" indent="0">
              <a:buNone/>
            </a:pPr>
            <a:r>
              <a:rPr lang="en-US" sz="2000" dirty="0"/>
              <a:t>“If you want money, ask for advice.  </a:t>
            </a:r>
          </a:p>
          <a:p>
            <a:pPr marL="0" indent="0">
              <a:buNone/>
            </a:pPr>
            <a:r>
              <a:rPr lang="en-US" sz="2000" dirty="0"/>
              <a:t>  If you want advice, ask for money.”</a:t>
            </a:r>
          </a:p>
          <a:p>
            <a:pPr marL="0" indent="0">
              <a:buNone/>
            </a:pPr>
            <a:endParaRPr lang="en-US" sz="2000" dirty="0"/>
          </a:p>
          <a:p>
            <a:pPr marL="0" indent="0">
              <a:buNone/>
            </a:pPr>
            <a:r>
              <a:rPr lang="en-US" sz="2000" b="1" dirty="0">
                <a:solidFill>
                  <a:srgbClr val="C00000"/>
                </a:solidFill>
              </a:rPr>
              <a:t>If YOU don’t ask your prospect for money, they will give their money to some other cause.</a:t>
            </a:r>
          </a:p>
          <a:p>
            <a:pPr marL="0" indent="0">
              <a:buNone/>
            </a:pPr>
            <a:endParaRPr lang="en-US" sz="2000" b="1" dirty="0">
              <a:solidFill>
                <a:srgbClr val="00B050"/>
              </a:solidFill>
            </a:endParaRPr>
          </a:p>
          <a:p>
            <a:pPr marL="0" indent="0">
              <a:buNone/>
            </a:pPr>
            <a:r>
              <a:rPr lang="en-US" sz="2000" dirty="0">
                <a:solidFill>
                  <a:schemeClr val="tx2">
                    <a:lumMod val="50000"/>
                  </a:schemeClr>
                </a:solidFill>
              </a:rPr>
              <a:t>GIVE people the opportunity to connect </a:t>
            </a:r>
            <a:r>
              <a:rPr lang="en-US" sz="2000" b="1" dirty="0">
                <a:solidFill>
                  <a:schemeClr val="tx2">
                    <a:lumMod val="50000"/>
                  </a:schemeClr>
                </a:solidFill>
              </a:rPr>
              <a:t>with your organization.  </a:t>
            </a:r>
          </a:p>
          <a:p>
            <a:pPr marL="0" indent="0">
              <a:buNone/>
            </a:pPr>
            <a:endParaRPr lang="en-US" sz="2000" dirty="0">
              <a:solidFill>
                <a:schemeClr val="tx2">
                  <a:lumMod val="50000"/>
                </a:schemeClr>
              </a:solidFill>
            </a:endParaRPr>
          </a:p>
          <a:p>
            <a:pPr marL="0" indent="0">
              <a:buNone/>
            </a:pPr>
            <a:r>
              <a:rPr lang="en-US" sz="2000" dirty="0">
                <a:solidFill>
                  <a:schemeClr val="tx2">
                    <a:lumMod val="50000"/>
                  </a:schemeClr>
                </a:solidFill>
              </a:rPr>
              <a:t>If they’re not interested, practice “</a:t>
            </a:r>
            <a:r>
              <a:rPr lang="en-US" sz="2000" b="1" dirty="0">
                <a:solidFill>
                  <a:srgbClr val="00B050"/>
                </a:solidFill>
              </a:rPr>
              <a:t>Bless &amp; Release</a:t>
            </a:r>
            <a:r>
              <a:rPr lang="en-US" sz="2000" dirty="0">
                <a:solidFill>
                  <a:schemeClr val="tx2">
                    <a:lumMod val="50000"/>
                  </a:schemeClr>
                </a:solidFill>
              </a:rPr>
              <a:t>”.</a:t>
            </a:r>
          </a:p>
          <a:p>
            <a:pPr marL="0" indent="0">
              <a:buNone/>
            </a:pPr>
            <a:endParaRPr lang="en-US" sz="2000" dirty="0"/>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45</a:t>
            </a:fld>
            <a:endParaRPr lang="en-US"/>
          </a:p>
        </p:txBody>
      </p:sp>
    </p:spTree>
    <p:extLst>
      <p:ext uri="{BB962C8B-B14F-4D97-AF65-F5344CB8AC3E}">
        <p14:creationId xmlns:p14="http://schemas.microsoft.com/office/powerpoint/2010/main" val="2848781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696200" cy="914400"/>
          </a:xfrm>
        </p:spPr>
        <p:txBody>
          <a:bodyPr>
            <a:normAutofit fontScale="90000"/>
          </a:bodyPr>
          <a:lstStyle/>
          <a:p>
            <a:r>
              <a:rPr lang="en-US" sz="3600" b="1" cap="small" dirty="0">
                <a:solidFill>
                  <a:srgbClr val="C00000"/>
                </a:solidFill>
              </a:rPr>
              <a:t>Remind Yourself of Your Vision &amp; Goals</a:t>
            </a:r>
            <a:endParaRPr lang="en-US" cap="small" dirty="0">
              <a:solidFill>
                <a:srgbClr val="C00000"/>
              </a:solidFill>
            </a:endParaRPr>
          </a:p>
        </p:txBody>
      </p:sp>
      <p:sp>
        <p:nvSpPr>
          <p:cNvPr id="3" name="Content Placeholder 2"/>
          <p:cNvSpPr>
            <a:spLocks noGrp="1"/>
          </p:cNvSpPr>
          <p:nvPr>
            <p:ph idx="1"/>
          </p:nvPr>
        </p:nvSpPr>
        <p:spPr>
          <a:xfrm>
            <a:off x="1371600" y="1600200"/>
            <a:ext cx="6172200" cy="4525963"/>
          </a:xfrm>
        </p:spPr>
        <p:txBody>
          <a:bodyPr>
            <a:normAutofit/>
          </a:bodyPr>
          <a:lstStyle/>
          <a:p>
            <a:pPr marL="0" indent="0" algn="ctr">
              <a:buNone/>
            </a:pPr>
            <a:endParaRPr lang="en-US" sz="2000" dirty="0"/>
          </a:p>
          <a:p>
            <a:pPr marL="0" indent="0" algn="ctr">
              <a:buNone/>
            </a:pPr>
            <a:r>
              <a:rPr lang="en-US" sz="2400" b="1" dirty="0"/>
              <a:t>Why you’re doing this!</a:t>
            </a:r>
          </a:p>
          <a:p>
            <a:pPr marL="0" indent="0" algn="ctr">
              <a:buNone/>
            </a:pPr>
            <a:endParaRPr lang="en-US" sz="2400" b="1" dirty="0"/>
          </a:p>
          <a:p>
            <a:pPr marL="0" indent="0" algn="ctr">
              <a:buNone/>
            </a:pPr>
            <a:r>
              <a:rPr lang="en-US" sz="2400" b="1" dirty="0"/>
              <a:t>After all, it’s NOT Just about the money!</a:t>
            </a:r>
          </a:p>
          <a:p>
            <a:pPr marL="0" indent="0" algn="ctr">
              <a:buNone/>
            </a:pPr>
            <a:endParaRPr lang="en-US" sz="2000" b="1" dirty="0"/>
          </a:p>
          <a:p>
            <a:pPr marL="0" indent="0" algn="ctr">
              <a:buNone/>
            </a:pPr>
            <a:endParaRPr lang="en-US" sz="2000" b="1" dirty="0"/>
          </a:p>
          <a:p>
            <a:pPr marL="0" indent="0" algn="ctr">
              <a:buNone/>
            </a:pPr>
            <a:endParaRPr lang="en-US" sz="2000" dirty="0"/>
          </a:p>
          <a:p>
            <a:pPr marL="0" indent="0" algn="ctr">
              <a:buNone/>
            </a:pPr>
            <a:endParaRPr lang="en-US" sz="2000" dirty="0"/>
          </a:p>
          <a:p>
            <a:pPr marL="0" indent="0" algn="ctr">
              <a:buNone/>
            </a:pPr>
            <a:endParaRPr lang="en-US" sz="2000" dirty="0"/>
          </a:p>
        </p:txBody>
      </p:sp>
      <p:sp>
        <p:nvSpPr>
          <p:cNvPr id="5" name="Footer Placeholder 4"/>
          <p:cNvSpPr>
            <a:spLocks noGrp="1"/>
          </p:cNvSpPr>
          <p:nvPr>
            <p:ph type="ftr" sz="quarter" idx="11"/>
          </p:nvPr>
        </p:nvSpPr>
        <p:spPr/>
        <p:txBody>
          <a:bodyPr/>
          <a:lstStyle/>
          <a:p>
            <a:r>
              <a:rPr lang="en-US" dirty="0">
                <a:solidFill>
                  <a:schemeClr val="tx1"/>
                </a:solidFill>
              </a:rPr>
              <a:t>Atkin Associates LLC</a:t>
            </a:r>
          </a:p>
        </p:txBody>
      </p:sp>
      <p:sp>
        <p:nvSpPr>
          <p:cNvPr id="4" name="Slide Number Placeholder 3"/>
          <p:cNvSpPr>
            <a:spLocks noGrp="1"/>
          </p:cNvSpPr>
          <p:nvPr>
            <p:ph type="sldNum" sz="quarter" idx="12"/>
          </p:nvPr>
        </p:nvSpPr>
        <p:spPr/>
        <p:txBody>
          <a:bodyPr/>
          <a:lstStyle/>
          <a:p>
            <a:fld id="{64A74824-77F4-40FA-BD2D-83B4313F4C37}" type="slidenum">
              <a:rPr lang="en-US" smtClean="0"/>
              <a:pPr/>
              <a:t>46</a:t>
            </a:fld>
            <a:endParaRPr lang="en-US" dirty="0"/>
          </a:p>
        </p:txBody>
      </p:sp>
      <p:pic>
        <p:nvPicPr>
          <p:cNvPr id="16386" name="Picture 2" descr="C:\Users\Barrie\AppData\Local\Microsoft\Windows\Temporary Internet Files\Content.IE5\6VS2TQRS\future-sig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7025">
            <a:off x="5070795" y="3851391"/>
            <a:ext cx="3581400" cy="245606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Barrie\AppData\Local\Microsoft\Windows\Temporary Internet Files\Content.IE5\QZ5KJUXZ\reach-dream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04179">
            <a:off x="1117620" y="3554823"/>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60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D692-3DD3-4BF6-A535-3E01478643A9}"/>
              </a:ext>
            </a:extLst>
          </p:cNvPr>
          <p:cNvSpPr>
            <a:spLocks noGrp="1"/>
          </p:cNvSpPr>
          <p:nvPr>
            <p:ph type="title"/>
          </p:nvPr>
        </p:nvSpPr>
        <p:spPr/>
        <p:txBody>
          <a:bodyPr/>
          <a:lstStyle/>
          <a:p>
            <a:r>
              <a:rPr lang="en-US" dirty="0">
                <a:solidFill>
                  <a:srgbClr val="C00000"/>
                </a:solidFill>
              </a:rPr>
              <a:t>A Few Resources</a:t>
            </a:r>
          </a:p>
        </p:txBody>
      </p:sp>
      <p:sp>
        <p:nvSpPr>
          <p:cNvPr id="3" name="Content Placeholder 2">
            <a:extLst>
              <a:ext uri="{FF2B5EF4-FFF2-40B4-BE49-F238E27FC236}">
                <a16:creationId xmlns:a16="http://schemas.microsoft.com/office/drawing/2014/main" id="{D0377DE1-994A-499C-8A76-7914F4448025}"/>
              </a:ext>
            </a:extLst>
          </p:cNvPr>
          <p:cNvSpPr>
            <a:spLocks noGrp="1"/>
          </p:cNvSpPr>
          <p:nvPr>
            <p:ph idx="1"/>
          </p:nvPr>
        </p:nvSpPr>
        <p:spPr>
          <a:xfrm>
            <a:off x="457200" y="1447800"/>
            <a:ext cx="8229600" cy="4708525"/>
          </a:xfrm>
        </p:spPr>
        <p:txBody>
          <a:bodyPr>
            <a:normAutofit fontScale="47500" lnSpcReduction="20000"/>
          </a:bodyPr>
          <a:lstStyle/>
          <a:p>
            <a:pPr marL="0" indent="0">
              <a:buNone/>
            </a:pPr>
            <a:endParaRPr lang="en-US" sz="2400"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endParaRPr>
          </a:p>
          <a:p>
            <a:pPr marL="0" indent="0">
              <a:buNone/>
            </a:pPr>
            <a:r>
              <a:rPr lang="en-US" sz="2300" b="1" dirty="0"/>
              <a:t>Network for Good</a:t>
            </a:r>
          </a:p>
          <a:p>
            <a:pPr marL="0" indent="0">
              <a:buNone/>
            </a:pPr>
            <a:r>
              <a:rPr lang="en-US" sz="2300" dirty="0">
                <a:hlinkClick r:id="rId3"/>
              </a:rPr>
              <a:t>https://www.networkforgood.com/non-profit-fundraising-resources/</a:t>
            </a:r>
            <a:endParaRPr lang="en-US" sz="2300" dirty="0"/>
          </a:p>
          <a:p>
            <a:pPr marL="0" indent="0">
              <a:buNone/>
            </a:pPr>
            <a:endParaRPr lang="en-US" sz="2300" b="1" dirty="0"/>
          </a:p>
          <a:p>
            <a:pPr marL="0" indent="0">
              <a:buNone/>
            </a:pPr>
            <a:r>
              <a:rPr lang="en-US" sz="2300" b="1" dirty="0"/>
              <a:t>The Ask: For Business, For Philanthropy, For Everyday Living </a:t>
            </a:r>
            <a:endParaRPr lang="en-US" sz="2300" dirty="0"/>
          </a:p>
          <a:p>
            <a:pPr marL="0" indent="0">
              <a:buNone/>
            </a:pPr>
            <a:r>
              <a:rPr lang="en-US" sz="2300" dirty="0"/>
              <a:t>by Laura Fredricks</a:t>
            </a:r>
          </a:p>
          <a:p>
            <a:pPr marL="0" indent="0">
              <a:buNone/>
            </a:pPr>
            <a:endParaRPr lang="en-US" sz="2300" b="1" dirty="0"/>
          </a:p>
          <a:p>
            <a:pPr marL="0" indent="0">
              <a:buNone/>
            </a:pPr>
            <a:r>
              <a:rPr lang="en-US" sz="2300" b="1" dirty="0"/>
              <a:t>Ask Without Fear</a:t>
            </a:r>
            <a:r>
              <a:rPr lang="en-US" sz="2300" dirty="0"/>
              <a:t> by Mark Pitman</a:t>
            </a:r>
          </a:p>
          <a:p>
            <a:pPr marL="0" indent="0">
              <a:buNone/>
            </a:pPr>
            <a:endParaRPr lang="en-US" sz="2300" b="1" dirty="0"/>
          </a:p>
          <a:p>
            <a:pPr marL="0" indent="0">
              <a:buNone/>
            </a:pPr>
            <a:r>
              <a:rPr lang="en-US" sz="2300" b="1" dirty="0"/>
              <a:t>Asking: A 59-minute Guide to Everything Board Members, Volunteers, and Staff Must Know to Secure the Gift  </a:t>
            </a:r>
            <a:r>
              <a:rPr lang="en-US" sz="2300" dirty="0"/>
              <a:t>by Jerold </a:t>
            </a:r>
            <a:r>
              <a:rPr lang="en-US" sz="2300" dirty="0" err="1"/>
              <a:t>Panas</a:t>
            </a:r>
            <a:endParaRPr lang="en-US" sz="2300" dirty="0"/>
          </a:p>
          <a:p>
            <a:pPr marL="0" indent="0">
              <a:buNone/>
            </a:pPr>
            <a:endParaRPr lang="en-US" sz="2300" b="1" dirty="0"/>
          </a:p>
          <a:p>
            <a:pPr marL="0" indent="0">
              <a:buNone/>
            </a:pPr>
            <a:r>
              <a:rPr lang="en-US" sz="2300" b="1" dirty="0"/>
              <a:t>Yes you can raise money but only if you know the right stuff</a:t>
            </a:r>
          </a:p>
          <a:p>
            <a:pPr marL="0" indent="0">
              <a:buNone/>
            </a:pPr>
            <a:r>
              <a:rPr lang="en-US" sz="2300" dirty="0">
                <a:hlinkClick r:id="rId4"/>
              </a:rPr>
              <a:t>http://www.thelennyzakimfund.org/wp-content/uploads/2018/04/Yes_you_can_raise_money-Spring_2016.pdf</a:t>
            </a:r>
            <a:endParaRPr lang="en-US" sz="2300" dirty="0"/>
          </a:p>
          <a:p>
            <a:pPr marL="0" indent="0">
              <a:buNone/>
            </a:pPr>
            <a:r>
              <a:rPr lang="en-US" sz="2300" dirty="0"/>
              <a:t>(30 pages of excellent advice! From Simone </a:t>
            </a:r>
            <a:r>
              <a:rPr lang="en-US" sz="2300" dirty="0" err="1"/>
              <a:t>Joyaux</a:t>
            </a:r>
            <a:r>
              <a:rPr lang="en-US" sz="2300" dirty="0"/>
              <a:t>)</a:t>
            </a:r>
          </a:p>
          <a:p>
            <a:pPr marL="0" indent="0">
              <a:buNone/>
            </a:pPr>
            <a:endParaRPr lang="en-US" sz="2300" dirty="0"/>
          </a:p>
          <a:p>
            <a:pPr marL="0" indent="0">
              <a:buNone/>
            </a:pPr>
            <a:r>
              <a:rPr lang="en-US" sz="2300" b="1" dirty="0"/>
              <a:t>Fund Development Library from Simone </a:t>
            </a:r>
            <a:r>
              <a:rPr lang="en-US" sz="2300" b="1" dirty="0" err="1"/>
              <a:t>Joyaux</a:t>
            </a:r>
            <a:endParaRPr lang="en-US" sz="2300" b="1" dirty="0"/>
          </a:p>
          <a:p>
            <a:pPr marL="0" indent="0">
              <a:buNone/>
            </a:pPr>
            <a:r>
              <a:rPr lang="en-US" sz="2300" dirty="0">
                <a:hlinkClick r:id="rId5"/>
              </a:rPr>
              <a:t>https://www.simonejoyaux.com/learning-center/free-download-library/fund-development/</a:t>
            </a:r>
            <a:endParaRPr lang="en-US" sz="2300" dirty="0"/>
          </a:p>
        </p:txBody>
      </p:sp>
      <p:sp>
        <p:nvSpPr>
          <p:cNvPr id="4" name="Footer Placeholder 3">
            <a:extLst>
              <a:ext uri="{FF2B5EF4-FFF2-40B4-BE49-F238E27FC236}">
                <a16:creationId xmlns:a16="http://schemas.microsoft.com/office/drawing/2014/main" id="{171A7C22-03D1-45E3-AFF4-5EAB9E4971C6}"/>
              </a:ext>
            </a:extLst>
          </p:cNvPr>
          <p:cNvSpPr>
            <a:spLocks noGrp="1"/>
          </p:cNvSpPr>
          <p:nvPr>
            <p:ph type="ftr" sz="quarter" idx="11"/>
          </p:nvPr>
        </p:nvSpPr>
        <p:spPr/>
        <p:txBody>
          <a:bodyPr/>
          <a:lstStyle/>
          <a:p>
            <a:r>
              <a:rPr lang="en-US"/>
              <a:t>www.AtkinAssociates.com</a:t>
            </a:r>
          </a:p>
        </p:txBody>
      </p:sp>
      <p:sp>
        <p:nvSpPr>
          <p:cNvPr id="5" name="Slide Number Placeholder 4">
            <a:extLst>
              <a:ext uri="{FF2B5EF4-FFF2-40B4-BE49-F238E27FC236}">
                <a16:creationId xmlns:a16="http://schemas.microsoft.com/office/drawing/2014/main" id="{D738C543-91B3-4D26-A479-7D68E48F5C80}"/>
              </a:ext>
            </a:extLst>
          </p:cNvPr>
          <p:cNvSpPr>
            <a:spLocks noGrp="1"/>
          </p:cNvSpPr>
          <p:nvPr>
            <p:ph type="sldNum" sz="quarter" idx="12"/>
          </p:nvPr>
        </p:nvSpPr>
        <p:spPr/>
        <p:txBody>
          <a:bodyPr/>
          <a:lstStyle/>
          <a:p>
            <a:fld id="{64A74824-77F4-40FA-BD2D-83B4313F4C37}" type="slidenum">
              <a:rPr lang="en-US" smtClean="0"/>
              <a:pPr/>
              <a:t>47</a:t>
            </a:fld>
            <a:endParaRPr lang="en-US"/>
          </a:p>
        </p:txBody>
      </p:sp>
    </p:spTree>
    <p:extLst>
      <p:ext uri="{BB962C8B-B14F-4D97-AF65-F5344CB8AC3E}">
        <p14:creationId xmlns:p14="http://schemas.microsoft.com/office/powerpoint/2010/main" val="944374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0E12-B16B-4997-B5DA-7B3F911EB38D}"/>
              </a:ext>
            </a:extLst>
          </p:cNvPr>
          <p:cNvSpPr>
            <a:spLocks noGrp="1"/>
          </p:cNvSpPr>
          <p:nvPr>
            <p:ph type="title"/>
          </p:nvPr>
        </p:nvSpPr>
        <p:spPr>
          <a:xfrm>
            <a:off x="1945201" y="609600"/>
            <a:ext cx="6589199" cy="1280890"/>
          </a:xfrm>
        </p:spPr>
        <p:txBody>
          <a:bodyPr>
            <a:normAutofit fontScale="90000"/>
          </a:bodyPr>
          <a:lstStyle/>
          <a:p>
            <a:r>
              <a:rPr lang="en-US" dirty="0"/>
              <a:t>What’s your knowledge level?</a:t>
            </a:r>
            <a:br>
              <a:rPr lang="en-US" dirty="0"/>
            </a:br>
            <a:r>
              <a:rPr lang="en-US" dirty="0"/>
              <a:t>What’s your comfort level?</a:t>
            </a:r>
          </a:p>
        </p:txBody>
      </p:sp>
      <p:sp>
        <p:nvSpPr>
          <p:cNvPr id="4" name="Footer Placeholder 3">
            <a:extLst>
              <a:ext uri="{FF2B5EF4-FFF2-40B4-BE49-F238E27FC236}">
                <a16:creationId xmlns:a16="http://schemas.microsoft.com/office/drawing/2014/main" id="{974DD249-1570-4B86-A2B3-3F1109E6E845}"/>
              </a:ext>
            </a:extLst>
          </p:cNvPr>
          <p:cNvSpPr>
            <a:spLocks noGrp="1"/>
          </p:cNvSpPr>
          <p:nvPr>
            <p:ph type="ftr" sz="quarter" idx="11"/>
          </p:nvPr>
        </p:nvSpPr>
        <p:spPr/>
        <p:txBody>
          <a:bodyPr/>
          <a:lstStyle/>
          <a:p>
            <a:r>
              <a:rPr lang="en-US"/>
              <a:t>www.AtkinAssociates.com</a:t>
            </a:r>
          </a:p>
        </p:txBody>
      </p:sp>
      <p:sp>
        <p:nvSpPr>
          <p:cNvPr id="5" name="Slide Number Placeholder 4">
            <a:extLst>
              <a:ext uri="{FF2B5EF4-FFF2-40B4-BE49-F238E27FC236}">
                <a16:creationId xmlns:a16="http://schemas.microsoft.com/office/drawing/2014/main" id="{32B7F837-83AF-43EA-92DE-BEC2A63E8A1F}"/>
              </a:ext>
            </a:extLst>
          </p:cNvPr>
          <p:cNvSpPr>
            <a:spLocks noGrp="1"/>
          </p:cNvSpPr>
          <p:nvPr>
            <p:ph type="sldNum" sz="quarter" idx="12"/>
          </p:nvPr>
        </p:nvSpPr>
        <p:spPr/>
        <p:txBody>
          <a:bodyPr/>
          <a:lstStyle/>
          <a:p>
            <a:fld id="{64A74824-77F4-40FA-BD2D-83B4313F4C37}" type="slidenum">
              <a:rPr lang="en-US" b="1" smtClean="0"/>
              <a:pPr/>
              <a:t>48</a:t>
            </a:fld>
            <a:endParaRPr lang="en-US" b="1"/>
          </a:p>
        </p:txBody>
      </p:sp>
      <p:graphicFrame>
        <p:nvGraphicFramePr>
          <p:cNvPr id="15" name="Content Placeholder 14">
            <a:extLst>
              <a:ext uri="{FF2B5EF4-FFF2-40B4-BE49-F238E27FC236}">
                <a16:creationId xmlns:a16="http://schemas.microsoft.com/office/drawing/2014/main" id="{E6918FC5-AD2D-4D68-8D56-686A065EB05A}"/>
              </a:ext>
            </a:extLst>
          </p:cNvPr>
          <p:cNvGraphicFramePr>
            <a:graphicFrameLocks noGrp="1"/>
          </p:cNvGraphicFramePr>
          <p:nvPr>
            <p:ph idx="1"/>
          </p:nvPr>
        </p:nvGraphicFramePr>
        <p:xfrm>
          <a:off x="2286000" y="2057400"/>
          <a:ext cx="6096000" cy="3657600"/>
        </p:xfrm>
        <a:graphic>
          <a:graphicData uri="http://schemas.openxmlformats.org/drawingml/2006/table">
            <a:tbl>
              <a:tblPr firstRow="1" bandRow="1">
                <a:tableStyleId>{5C22544A-7EE6-4342-B048-85BDC9FD1C3A}</a:tableStyleId>
              </a:tblPr>
              <a:tblGrid>
                <a:gridCol w="2016414">
                  <a:extLst>
                    <a:ext uri="{9D8B030D-6E8A-4147-A177-3AD203B41FA5}">
                      <a16:colId xmlns:a16="http://schemas.microsoft.com/office/drawing/2014/main" val="4132019755"/>
                    </a:ext>
                  </a:extLst>
                </a:gridCol>
                <a:gridCol w="907386">
                  <a:extLst>
                    <a:ext uri="{9D8B030D-6E8A-4147-A177-3AD203B41FA5}">
                      <a16:colId xmlns:a16="http://schemas.microsoft.com/office/drawing/2014/main" val="4022502667"/>
                    </a:ext>
                  </a:extLst>
                </a:gridCol>
                <a:gridCol w="1551744">
                  <a:extLst>
                    <a:ext uri="{9D8B030D-6E8A-4147-A177-3AD203B41FA5}">
                      <a16:colId xmlns:a16="http://schemas.microsoft.com/office/drawing/2014/main" val="3008627339"/>
                    </a:ext>
                  </a:extLst>
                </a:gridCol>
                <a:gridCol w="1620456">
                  <a:extLst>
                    <a:ext uri="{9D8B030D-6E8A-4147-A177-3AD203B41FA5}">
                      <a16:colId xmlns:a16="http://schemas.microsoft.com/office/drawing/2014/main" val="1990481616"/>
                    </a:ext>
                  </a:extLst>
                </a:gridCol>
              </a:tblGrid>
              <a:tr h="762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Knowledge of Fundraising</a:t>
                      </a:r>
                    </a:p>
                    <a:p>
                      <a:endParaRPr lang="en-US" dirty="0"/>
                    </a:p>
                  </a:txBody>
                  <a:tcPr/>
                </a:tc>
                <a:tc>
                  <a:txBody>
                    <a:bodyPr/>
                    <a:lstStyle/>
                    <a:p>
                      <a:endParaRPr lang="en-US" dirty="0"/>
                    </a:p>
                  </a:txBody>
                  <a:tcPr/>
                </a:tc>
                <a:tc>
                  <a:txBody>
                    <a:bodyPr/>
                    <a:lstStyle/>
                    <a:p>
                      <a:pPr algn="ctr"/>
                      <a:r>
                        <a:rPr lang="en-US" dirty="0"/>
                        <a:t>Low</a:t>
                      </a:r>
                    </a:p>
                  </a:txBody>
                  <a:tcPr/>
                </a:tc>
                <a:tc>
                  <a:txBody>
                    <a:bodyPr/>
                    <a:lstStyle/>
                    <a:p>
                      <a:pPr algn="ctr"/>
                      <a:r>
                        <a:rPr lang="en-US" dirty="0"/>
                        <a:t>High</a:t>
                      </a:r>
                    </a:p>
                  </a:txBody>
                  <a:tcPr/>
                </a:tc>
                <a:extLst>
                  <a:ext uri="{0D108BD9-81ED-4DB2-BD59-A6C34878D82A}">
                    <a16:rowId xmlns:a16="http://schemas.microsoft.com/office/drawing/2014/main" val="639578484"/>
                  </a:ext>
                </a:extLst>
              </a:tr>
              <a:tr h="1407719">
                <a:tc>
                  <a:txBody>
                    <a:bodyPr/>
                    <a:lstStyle/>
                    <a:p>
                      <a:pPr algn="ctr"/>
                      <a:r>
                        <a:rPr lang="en-US" b="1" dirty="0"/>
                        <a:t>Comfort Asking for Money</a:t>
                      </a:r>
                    </a:p>
                  </a:txBody>
                  <a:tcPr anchor="b"/>
                </a:tc>
                <a:tc>
                  <a:txBody>
                    <a:bodyPr/>
                    <a:lstStyle/>
                    <a:p>
                      <a:pPr algn="ctr"/>
                      <a:r>
                        <a:rPr lang="en-US" b="1" dirty="0"/>
                        <a:t>High</a:t>
                      </a:r>
                    </a:p>
                  </a:txBody>
                  <a:tcPr/>
                </a:tc>
                <a:tc>
                  <a:txBody>
                    <a:bodyPr/>
                    <a:lstStyle/>
                    <a:p>
                      <a:pPr algn="ctr"/>
                      <a:r>
                        <a:rPr lang="en-US" b="1" dirty="0">
                          <a:highlight>
                            <a:srgbClr val="00FF00"/>
                          </a:highlight>
                        </a:rPr>
                        <a:t>Quadrant 2</a:t>
                      </a:r>
                    </a:p>
                    <a:p>
                      <a:pPr algn="ctr"/>
                      <a:r>
                        <a:rPr lang="en-US" sz="1400" b="1" dirty="0">
                          <a:highlight>
                            <a:srgbClr val="00FF00"/>
                          </a:highlight>
                        </a:rPr>
                        <a:t>(low knowledge, high comfort)</a:t>
                      </a:r>
                    </a:p>
                  </a:txBody>
                  <a:tcPr/>
                </a:tc>
                <a:tc>
                  <a:txBody>
                    <a:bodyPr/>
                    <a:lstStyle/>
                    <a:p>
                      <a:pPr algn="ctr"/>
                      <a:r>
                        <a:rPr lang="en-US" b="1" dirty="0">
                          <a:solidFill>
                            <a:schemeClr val="tx1"/>
                          </a:solidFill>
                          <a:highlight>
                            <a:srgbClr val="FFFF00"/>
                          </a:highlight>
                        </a:rPr>
                        <a:t>Quadrant 4</a:t>
                      </a:r>
                    </a:p>
                    <a:p>
                      <a:pPr algn="ctr"/>
                      <a:r>
                        <a:rPr lang="en-US" b="1" dirty="0">
                          <a:solidFill>
                            <a:schemeClr val="tx1"/>
                          </a:solidFill>
                          <a:highlight>
                            <a:srgbClr val="FFFF00"/>
                          </a:highlight>
                        </a:rPr>
                        <a:t>(high/high)</a:t>
                      </a:r>
                    </a:p>
                  </a:txBody>
                  <a:tcPr/>
                </a:tc>
                <a:extLst>
                  <a:ext uri="{0D108BD9-81ED-4DB2-BD59-A6C34878D82A}">
                    <a16:rowId xmlns:a16="http://schemas.microsoft.com/office/drawing/2014/main" val="2592638154"/>
                  </a:ext>
                </a:extLst>
              </a:tr>
              <a:tr h="1335481">
                <a:tc>
                  <a:txBody>
                    <a:bodyPr/>
                    <a:lstStyle/>
                    <a:p>
                      <a:pPr algn="ctr"/>
                      <a:endParaRPr lang="en-US" dirty="0"/>
                    </a:p>
                  </a:txBody>
                  <a:tcPr/>
                </a:tc>
                <a:tc>
                  <a:txBody>
                    <a:bodyPr/>
                    <a:lstStyle/>
                    <a:p>
                      <a:pPr algn="ctr"/>
                      <a:r>
                        <a:rPr lang="en-US" b="1" dirty="0"/>
                        <a:t>Low</a:t>
                      </a:r>
                    </a:p>
                  </a:txBody>
                  <a:tcPr/>
                </a:tc>
                <a:tc>
                  <a:txBody>
                    <a:bodyPr/>
                    <a:lstStyle/>
                    <a:p>
                      <a:pPr algn="ctr"/>
                      <a:r>
                        <a:rPr lang="en-US" b="1" dirty="0">
                          <a:solidFill>
                            <a:schemeClr val="tx1"/>
                          </a:solidFill>
                          <a:highlight>
                            <a:srgbClr val="FF0000"/>
                          </a:highlight>
                        </a:rPr>
                        <a:t>Quadrant 1</a:t>
                      </a:r>
                    </a:p>
                    <a:p>
                      <a:pPr algn="ctr"/>
                      <a:r>
                        <a:rPr lang="en-US" b="1" dirty="0">
                          <a:solidFill>
                            <a:schemeClr val="tx1"/>
                          </a:solidFill>
                          <a:highlight>
                            <a:srgbClr val="FF0000"/>
                          </a:highlight>
                        </a:rPr>
                        <a:t>(low/low)</a:t>
                      </a:r>
                    </a:p>
                  </a:txBody>
                  <a:tcPr/>
                </a:tc>
                <a:tc>
                  <a:txBody>
                    <a:bodyPr/>
                    <a:lstStyle/>
                    <a:p>
                      <a:pPr algn="ctr"/>
                      <a:r>
                        <a:rPr lang="en-US" b="1" dirty="0">
                          <a:solidFill>
                            <a:schemeClr val="tx1"/>
                          </a:solidFill>
                          <a:highlight>
                            <a:srgbClr val="00FFFF"/>
                          </a:highlight>
                        </a:rPr>
                        <a:t>Quadrant 3</a:t>
                      </a:r>
                    </a:p>
                    <a:p>
                      <a:pPr algn="ctr"/>
                      <a:r>
                        <a:rPr lang="en-US" sz="1400" b="1" dirty="0">
                          <a:solidFill>
                            <a:schemeClr val="tx1"/>
                          </a:solidFill>
                          <a:highlight>
                            <a:srgbClr val="00FFFF"/>
                          </a:highlight>
                        </a:rPr>
                        <a:t>(high knowledge, low comfort)</a:t>
                      </a:r>
                    </a:p>
                  </a:txBody>
                  <a:tcPr/>
                </a:tc>
                <a:extLst>
                  <a:ext uri="{0D108BD9-81ED-4DB2-BD59-A6C34878D82A}">
                    <a16:rowId xmlns:a16="http://schemas.microsoft.com/office/drawing/2014/main" val="622704057"/>
                  </a:ext>
                </a:extLst>
              </a:tr>
            </a:tbl>
          </a:graphicData>
        </a:graphic>
      </p:graphicFrame>
    </p:spTree>
    <p:extLst>
      <p:ext uri="{BB962C8B-B14F-4D97-AF65-F5344CB8AC3E}">
        <p14:creationId xmlns:p14="http://schemas.microsoft.com/office/powerpoint/2010/main" val="1905284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00200"/>
            <a:ext cx="7239000" cy="3124200"/>
          </a:xfrm>
        </p:spPr>
        <p:txBody>
          <a:bodyPr>
            <a:normAutofit/>
          </a:bodyPr>
          <a:lstStyle/>
          <a:p>
            <a:pPr>
              <a:spcBef>
                <a:spcPts val="1200"/>
              </a:spcBef>
            </a:pPr>
            <a:r>
              <a:rPr lang="en-US" sz="4800" b="1" dirty="0">
                <a:solidFill>
                  <a:schemeClr val="accent2">
                    <a:lumMod val="75000"/>
                  </a:schemeClr>
                </a:solidFill>
              </a:rPr>
              <a:t>QUESTIONS?</a:t>
            </a:r>
            <a:br>
              <a:rPr lang="en-US" sz="4800" b="1" dirty="0">
                <a:solidFill>
                  <a:schemeClr val="accent2">
                    <a:lumMod val="75000"/>
                  </a:schemeClr>
                </a:solidFill>
              </a:rPr>
            </a:br>
            <a:br>
              <a:rPr lang="en-US" sz="4800" b="1" dirty="0">
                <a:solidFill>
                  <a:schemeClr val="accent2">
                    <a:lumMod val="75000"/>
                  </a:schemeClr>
                </a:solidFill>
              </a:rPr>
            </a:br>
            <a:r>
              <a:rPr lang="en-US" sz="4800" b="1" dirty="0">
                <a:solidFill>
                  <a:schemeClr val="accent2">
                    <a:lumMod val="75000"/>
                  </a:schemeClr>
                </a:solidFill>
              </a:rPr>
              <a:t>COMMENTS?</a:t>
            </a:r>
          </a:p>
        </p:txBody>
      </p:sp>
      <p:pic>
        <p:nvPicPr>
          <p:cNvPr id="1027" name="Picture 3" descr="C:\Users\Barrie\Documents\Barrie Atkin Stationery September 2013\2d  Atkin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 y="304800"/>
            <a:ext cx="3808601" cy="114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7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086600" cy="1143000"/>
          </a:xfrm>
        </p:spPr>
        <p:txBody>
          <a:bodyPr>
            <a:normAutofit/>
          </a:bodyPr>
          <a:lstStyle/>
          <a:p>
            <a:r>
              <a:rPr lang="en-US" sz="3200" dirty="0">
                <a:solidFill>
                  <a:srgbClr val="C00000"/>
                </a:solidFill>
              </a:rPr>
              <a:t>How do you feel about Asking for Money?</a:t>
            </a:r>
          </a:p>
        </p:txBody>
      </p:sp>
      <p:sp>
        <p:nvSpPr>
          <p:cNvPr id="3" name="Content Placeholder 2"/>
          <p:cNvSpPr>
            <a:spLocks noGrp="1"/>
          </p:cNvSpPr>
          <p:nvPr>
            <p:ph idx="1"/>
          </p:nvPr>
        </p:nvSpPr>
        <p:spPr/>
        <p:txBody>
          <a:bodyPr/>
          <a:lstStyle/>
          <a:p>
            <a:pPr marL="0" indent="0">
              <a:buNone/>
            </a:pPr>
            <a:r>
              <a:rPr lang="en-US" dirty="0"/>
              <a:t> </a:t>
            </a:r>
          </a:p>
        </p:txBody>
      </p:sp>
      <p:sp>
        <p:nvSpPr>
          <p:cNvPr id="4" name="Footer Placeholder 3"/>
          <p:cNvSpPr>
            <a:spLocks noGrp="1"/>
          </p:cNvSpPr>
          <p:nvPr>
            <p:ph type="ftr" sz="quarter" idx="11"/>
          </p:nvPr>
        </p:nvSpPr>
        <p:spPr/>
        <p:txBody>
          <a:bodyPr/>
          <a:lstStyle/>
          <a:p>
            <a:r>
              <a:rPr lang="en-US"/>
              <a:t>www.AtkinAssociates.com</a:t>
            </a:r>
          </a:p>
        </p:txBody>
      </p:sp>
      <p:sp>
        <p:nvSpPr>
          <p:cNvPr id="5" name="Slide Number Placeholder 4"/>
          <p:cNvSpPr>
            <a:spLocks noGrp="1"/>
          </p:cNvSpPr>
          <p:nvPr>
            <p:ph type="sldNum" sz="quarter" idx="12"/>
          </p:nvPr>
        </p:nvSpPr>
        <p:spPr/>
        <p:txBody>
          <a:bodyPr/>
          <a:lstStyle/>
          <a:p>
            <a:fld id="{64A74824-77F4-40FA-BD2D-83B4313F4C37}" type="slidenum">
              <a:rPr lang="en-US" smtClean="0"/>
              <a:pPr/>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46" y="1433653"/>
            <a:ext cx="2505503" cy="224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Barrie\AppData\Local\Microsoft\Windows\Temporary Internet Files\Content.IE5\2K92O2PF\MC9000485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018" y="3994452"/>
            <a:ext cx="1807769" cy="17327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arrie\AppData\Local\Microsoft\Windows\Temporary Internet Files\Content.IE5\8CW28KHN\MC9000486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803" y="1752600"/>
            <a:ext cx="1598371" cy="182514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arrie\AppData\Local\Microsoft\Windows\Temporary Internet Files\Content.IE5\MD8PZIY3\MC9000487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2977" y="4168641"/>
            <a:ext cx="1728216" cy="19467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arrie\AppData\Local\Microsoft\Windows\Temporary Internet Files\Content.IE5\MD8PZIY3\MC90004853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1674045"/>
            <a:ext cx="1808683" cy="17711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Barrie\AppData\Local\Microsoft\Windows\Temporary Internet Files\Content.IE5\2HPH2JF1\MC900440673[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4168641"/>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3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05600" cy="1447800"/>
          </a:xfrm>
        </p:spPr>
        <p:txBody>
          <a:bodyPr>
            <a:noAutofit/>
          </a:bodyPr>
          <a:lstStyle/>
          <a:p>
            <a:r>
              <a:rPr lang="en-US" sz="3200" b="1" dirty="0"/>
              <a:t>Special Offer </a:t>
            </a:r>
            <a:r>
              <a:rPr lang="en-US" sz="3200" dirty="0">
                <a:solidFill>
                  <a:srgbClr val="C00000"/>
                </a:solidFill>
              </a:rPr>
              <a:t>for </a:t>
            </a:r>
            <a:r>
              <a:rPr lang="en-US" sz="3200" b="1" dirty="0"/>
              <a:t>NERENC Attendees</a:t>
            </a:r>
            <a:br>
              <a:rPr lang="en-US" sz="3200" dirty="0"/>
            </a:br>
            <a:r>
              <a:rPr lang="en-US" sz="3200" b="1" dirty="0">
                <a:solidFill>
                  <a:srgbClr val="C00000"/>
                </a:solidFill>
              </a:rPr>
              <a:t>FREE</a:t>
            </a:r>
            <a:r>
              <a:rPr lang="en-US" sz="3200" dirty="0">
                <a:solidFill>
                  <a:srgbClr val="C00000"/>
                </a:solidFill>
              </a:rPr>
              <a:t> </a:t>
            </a:r>
            <a:r>
              <a:rPr lang="en-US" sz="3200" b="1" dirty="0">
                <a:solidFill>
                  <a:srgbClr val="C00000"/>
                </a:solidFill>
              </a:rPr>
              <a:t>30 Minute Consultation</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62800" y="842962"/>
            <a:ext cx="1819275" cy="181927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50</a:t>
            </a:fld>
            <a:endParaRPr lang="en-US"/>
          </a:p>
        </p:txBody>
      </p:sp>
      <p:sp>
        <p:nvSpPr>
          <p:cNvPr id="6" name="Rectangle 5"/>
          <p:cNvSpPr/>
          <p:nvPr/>
        </p:nvSpPr>
        <p:spPr>
          <a:xfrm>
            <a:off x="850100" y="2605729"/>
            <a:ext cx="7620000" cy="2933047"/>
          </a:xfrm>
          <a:prstGeom prst="rect">
            <a:avLst/>
          </a:prstGeom>
        </p:spPr>
        <p:txBody>
          <a:bodyPr wrap="square">
            <a:spAutoFit/>
          </a:bodyPr>
          <a:lstStyle/>
          <a:p>
            <a:pPr algn="ctr">
              <a:lnSpc>
                <a:spcPct val="115000"/>
              </a:lnSpc>
            </a:pPr>
            <a:r>
              <a:rPr lang="en-US" sz="2400" b="1" dirty="0">
                <a:solidFill>
                  <a:schemeClr val="accent2">
                    <a:lumMod val="75000"/>
                  </a:schemeClr>
                </a:solidFill>
              </a:rPr>
              <a:t>WHAT DID YOU WANT TO LEARN TODAY </a:t>
            </a:r>
          </a:p>
          <a:p>
            <a:pPr algn="ctr">
              <a:lnSpc>
                <a:spcPct val="115000"/>
              </a:lnSpc>
            </a:pPr>
            <a:r>
              <a:rPr lang="en-US" sz="2400" b="1" dirty="0">
                <a:solidFill>
                  <a:schemeClr val="accent2">
                    <a:lumMod val="75000"/>
                  </a:schemeClr>
                </a:solidFill>
              </a:rPr>
              <a:t>THAT YOU DIDN’T?</a:t>
            </a:r>
          </a:p>
          <a:p>
            <a:pPr lvl="1" algn="ctr">
              <a:lnSpc>
                <a:spcPct val="115000"/>
              </a:lnSpc>
            </a:pPr>
            <a:endParaRPr lang="en-US" sz="2400" b="1" dirty="0"/>
          </a:p>
          <a:p>
            <a:pPr algn="ctr">
              <a:lnSpc>
                <a:spcPct val="115000"/>
              </a:lnSpc>
            </a:pPr>
            <a:r>
              <a:rPr lang="en-US" dirty="0"/>
              <a:t> </a:t>
            </a:r>
          </a:p>
          <a:p>
            <a:pPr algn="ctr">
              <a:lnSpc>
                <a:spcPct val="115000"/>
              </a:lnSpc>
            </a:pPr>
            <a:r>
              <a:rPr lang="en-US" b="1" dirty="0">
                <a:solidFill>
                  <a:srgbClr val="C00000"/>
                </a:solidFill>
              </a:rPr>
              <a:t>What’s on YOUR Mind?   Let’s talk!</a:t>
            </a:r>
          </a:p>
          <a:p>
            <a:pPr algn="ctr">
              <a:lnSpc>
                <a:spcPct val="115000"/>
              </a:lnSpc>
            </a:pPr>
            <a:endParaRPr lang="en-US" u="sng" dirty="0">
              <a:hlinkClick r:id="rId3">
                <a:extLst>
                  <a:ext uri="{A12FA001-AC4F-418D-AE19-62706E023703}">
                    <ahyp:hlinkClr xmlns:ahyp="http://schemas.microsoft.com/office/drawing/2018/hyperlinkcolor" val="tx"/>
                  </a:ext>
                </a:extLst>
              </a:hlinkClick>
            </a:endParaRPr>
          </a:p>
          <a:p>
            <a:pPr algn="ctr">
              <a:lnSpc>
                <a:spcPct val="115000"/>
              </a:lnSpc>
            </a:pPr>
            <a:r>
              <a:rPr lang="en-US" b="1" u="sng" dirty="0">
                <a:hlinkClick r:id="rId3">
                  <a:extLst>
                    <a:ext uri="{A12FA001-AC4F-418D-AE19-62706E023703}">
                      <ahyp:hlinkClr xmlns:ahyp="http://schemas.microsoft.com/office/drawing/2018/hyperlinkcolor" val="tx"/>
                    </a:ext>
                  </a:extLst>
                </a:hlinkClick>
              </a:rPr>
              <a:t>Barrie@AtkinAssociates.com</a:t>
            </a:r>
            <a:r>
              <a:rPr lang="en-US" b="1" dirty="0"/>
              <a:t>     </a:t>
            </a:r>
          </a:p>
          <a:p>
            <a:pPr algn="ctr">
              <a:lnSpc>
                <a:spcPct val="115000"/>
              </a:lnSpc>
            </a:pPr>
            <a:r>
              <a:rPr lang="en-US" b="1" dirty="0"/>
              <a:t>781.788.6600    </a:t>
            </a:r>
            <a:r>
              <a:rPr lang="en-US" b="1" u="sng" dirty="0">
                <a:hlinkClick r:id="rId4">
                  <a:extLst>
                    <a:ext uri="{A12FA001-AC4F-418D-AE19-62706E023703}">
                      <ahyp:hlinkClr xmlns:ahyp="http://schemas.microsoft.com/office/drawing/2018/hyperlinkcolor" val="tx"/>
                    </a:ext>
                  </a:extLst>
                </a:hlinkClick>
              </a:rPr>
              <a:t>www.AtkinAssociates.com</a:t>
            </a:r>
            <a:endParaRPr lang="en-US" b="1" dirty="0">
              <a:latin typeface="Times New Roman"/>
              <a:ea typeface="Times New Roman"/>
            </a:endParaRPr>
          </a:p>
        </p:txBody>
      </p:sp>
    </p:spTree>
    <p:extLst>
      <p:ext uri="{BB962C8B-B14F-4D97-AF65-F5344CB8AC3E}">
        <p14:creationId xmlns:p14="http://schemas.microsoft.com/office/powerpoint/2010/main" val="351659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019800" cy="1143000"/>
          </a:xfrm>
        </p:spPr>
        <p:txBody>
          <a:bodyPr>
            <a:normAutofit fontScale="90000"/>
          </a:bodyPr>
          <a:lstStyle/>
          <a:p>
            <a:r>
              <a:rPr lang="en-US" b="1" cap="small" dirty="0">
                <a:solidFill>
                  <a:srgbClr val="C00000"/>
                </a:solidFill>
              </a:rPr>
              <a:t>How do you feel about </a:t>
            </a:r>
            <a:br>
              <a:rPr lang="en-US" b="1" cap="small" dirty="0">
                <a:solidFill>
                  <a:srgbClr val="C00000"/>
                </a:solidFill>
              </a:rPr>
            </a:br>
            <a:r>
              <a:rPr lang="en-US" b="1" cap="small" dirty="0">
                <a:solidFill>
                  <a:srgbClr val="C00000"/>
                </a:solidFill>
              </a:rPr>
              <a:t>ASKING for money</a:t>
            </a:r>
            <a:r>
              <a:rPr lang="en-US" b="1" dirty="0">
                <a:solidFill>
                  <a:srgbClr val="C00000"/>
                </a:solidFill>
              </a:rPr>
              <a:t>?</a:t>
            </a:r>
          </a:p>
        </p:txBody>
      </p:sp>
      <p:sp>
        <p:nvSpPr>
          <p:cNvPr id="3" name="Content Placeholder 2"/>
          <p:cNvSpPr>
            <a:spLocks noGrp="1"/>
          </p:cNvSpPr>
          <p:nvPr>
            <p:ph idx="1"/>
          </p:nvPr>
        </p:nvSpPr>
        <p:spPr>
          <a:xfrm>
            <a:off x="1600200" y="2438401"/>
            <a:ext cx="6172200" cy="2819400"/>
          </a:xfrm>
        </p:spPr>
        <p:txBody>
          <a:bodyPr/>
          <a:lstStyle/>
          <a:p>
            <a:pPr marL="0" indent="0">
              <a:buNone/>
            </a:pPr>
            <a:endParaRPr lang="en-US" dirty="0"/>
          </a:p>
          <a:p>
            <a:pPr marL="0" indent="0" algn="ctr">
              <a:buNone/>
            </a:pPr>
            <a:r>
              <a:rPr lang="en-US" b="1" dirty="0"/>
              <a:t>What are your concerns?</a:t>
            </a:r>
          </a:p>
          <a:p>
            <a:pPr marL="0" indent="0" algn="ctr">
              <a:buNone/>
            </a:pPr>
            <a:r>
              <a:rPr lang="en-US" b="1" dirty="0"/>
              <a:t>What are your fears?</a:t>
            </a:r>
          </a:p>
          <a:p>
            <a:pPr marL="0" lvl="0" indent="0" algn="ctr">
              <a:buNone/>
            </a:pPr>
            <a:r>
              <a:rPr lang="en-US" b="1" dirty="0"/>
              <a:t>Why is it so hard to ask for money?</a:t>
            </a:r>
          </a:p>
          <a:p>
            <a:pPr marL="0" indent="0" algn="ctr">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64A74824-77F4-40FA-BD2D-83B4313F4C37}" type="slidenum">
              <a:rPr lang="en-US" smtClean="0"/>
              <a:t>6</a:t>
            </a:fld>
            <a:endParaRPr lang="en-US" dirty="0"/>
          </a:p>
        </p:txBody>
      </p:sp>
      <p:pic>
        <p:nvPicPr>
          <p:cNvPr id="1026" name="Picture 2" descr="https://encrypted-tbn2.gstatic.com/images?q=tbn:ANd9GcQRbSWXMn8Q7cF48NMlKdcmFEs_UeSacHRhZLkgfN0gMCt9F4j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icturesof.net/_images/A_Black_and_White_Cartoon_Girl_Biting_Her_Nails_In_Fear_Royalty_Free_Clipart_Picture_100802-201940-7520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79682">
            <a:off x="395698" y="1470144"/>
            <a:ext cx="1681304" cy="22321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rrie\Pictures\0000\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953000"/>
            <a:ext cx="172402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5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10A1-30C7-499B-84ED-73BEA4EFA482}"/>
              </a:ext>
            </a:extLst>
          </p:cNvPr>
          <p:cNvSpPr>
            <a:spLocks noGrp="1"/>
          </p:cNvSpPr>
          <p:nvPr>
            <p:ph type="title"/>
          </p:nvPr>
        </p:nvSpPr>
        <p:spPr/>
        <p:txBody>
          <a:bodyPr/>
          <a:lstStyle/>
          <a:p>
            <a:r>
              <a:rPr lang="en-US" b="1" dirty="0"/>
              <a:t>Why do People Give?</a:t>
            </a:r>
          </a:p>
        </p:txBody>
      </p:sp>
      <p:sp>
        <p:nvSpPr>
          <p:cNvPr id="4" name="Footer Placeholder 3">
            <a:extLst>
              <a:ext uri="{FF2B5EF4-FFF2-40B4-BE49-F238E27FC236}">
                <a16:creationId xmlns:a16="http://schemas.microsoft.com/office/drawing/2014/main" id="{EC0F5FE7-E8D2-4B46-9302-93401EF6EAAA}"/>
              </a:ext>
            </a:extLst>
          </p:cNvPr>
          <p:cNvSpPr>
            <a:spLocks noGrp="1"/>
          </p:cNvSpPr>
          <p:nvPr>
            <p:ph type="ftr" sz="quarter" idx="11"/>
          </p:nvPr>
        </p:nvSpPr>
        <p:spPr/>
        <p:txBody>
          <a:bodyPr/>
          <a:lstStyle/>
          <a:p>
            <a:r>
              <a:rPr lang="en-US"/>
              <a:t>www.AtkinAssociates.com</a:t>
            </a:r>
          </a:p>
        </p:txBody>
      </p:sp>
      <p:sp>
        <p:nvSpPr>
          <p:cNvPr id="5" name="Slide Number Placeholder 4">
            <a:extLst>
              <a:ext uri="{FF2B5EF4-FFF2-40B4-BE49-F238E27FC236}">
                <a16:creationId xmlns:a16="http://schemas.microsoft.com/office/drawing/2014/main" id="{7CBFC327-55A7-4993-B871-99B198AB6B9A}"/>
              </a:ext>
            </a:extLst>
          </p:cNvPr>
          <p:cNvSpPr>
            <a:spLocks noGrp="1"/>
          </p:cNvSpPr>
          <p:nvPr>
            <p:ph type="sldNum" sz="quarter" idx="12"/>
          </p:nvPr>
        </p:nvSpPr>
        <p:spPr/>
        <p:txBody>
          <a:bodyPr/>
          <a:lstStyle/>
          <a:p>
            <a:fld id="{64A74824-77F4-40FA-BD2D-83B4313F4C37}" type="slidenum">
              <a:rPr lang="en-US" smtClean="0"/>
              <a:pPr/>
              <a:t>7</a:t>
            </a:fld>
            <a:endParaRPr lang="en-US"/>
          </a:p>
        </p:txBody>
      </p:sp>
    </p:spTree>
    <p:extLst>
      <p:ext uri="{BB962C8B-B14F-4D97-AF65-F5344CB8AC3E}">
        <p14:creationId xmlns:p14="http://schemas.microsoft.com/office/powerpoint/2010/main" val="30902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Why people give </a:t>
            </a:r>
            <a:r>
              <a:rPr lang="en-US" sz="2400" dirty="0">
                <a:solidFill>
                  <a:schemeClr val="accent2"/>
                </a:solidFill>
              </a:rPr>
              <a:t>(partial list)</a:t>
            </a:r>
          </a:p>
        </p:txBody>
      </p:sp>
      <p:sp>
        <p:nvSpPr>
          <p:cNvPr id="3" name="Content Placeholder 2"/>
          <p:cNvSpPr>
            <a:spLocks noGrp="1"/>
          </p:cNvSpPr>
          <p:nvPr>
            <p:ph idx="1"/>
          </p:nvPr>
        </p:nvSpPr>
        <p:spPr>
          <a:xfrm>
            <a:off x="1942415" y="1600200"/>
            <a:ext cx="6591985" cy="4495800"/>
          </a:xfrm>
        </p:spPr>
        <p:txBody>
          <a:bodyPr>
            <a:normAutofit fontScale="92500" lnSpcReduction="20000"/>
          </a:bodyPr>
          <a:lstStyle/>
          <a:p>
            <a:pPr marL="0" indent="0" algn="ctr">
              <a:buNone/>
            </a:pPr>
            <a:r>
              <a:rPr lang="en-US" b="1" dirty="0">
                <a:solidFill>
                  <a:srgbClr val="C00000"/>
                </a:solidFill>
              </a:rPr>
              <a:t>#1 Reason:  Because they’re asked.</a:t>
            </a:r>
          </a:p>
          <a:p>
            <a:r>
              <a:rPr lang="en-US" b="1" dirty="0"/>
              <a:t>Because they have a connection to the person who asks</a:t>
            </a:r>
          </a:p>
          <a:p>
            <a:pPr lvl="0"/>
            <a:r>
              <a:rPr lang="en-US" b="1" dirty="0"/>
              <a:t>Because they care about the cause</a:t>
            </a:r>
          </a:p>
          <a:p>
            <a:pPr lvl="0"/>
            <a:r>
              <a:rPr lang="en-US" b="1" dirty="0"/>
              <a:t>Because they believe in the organization, the leadership, etc.</a:t>
            </a:r>
          </a:p>
          <a:p>
            <a:pPr lvl="0"/>
            <a:r>
              <a:rPr lang="en-US" b="1" dirty="0"/>
              <a:t>Because they want to make a difference or leave a legacy</a:t>
            </a:r>
          </a:p>
          <a:p>
            <a:pPr lvl="0"/>
            <a:r>
              <a:rPr lang="en-US" b="1" dirty="0"/>
              <a:t>Social activities</a:t>
            </a:r>
          </a:p>
          <a:p>
            <a:pPr lvl="0"/>
            <a:r>
              <a:rPr lang="en-US" b="1" dirty="0"/>
              <a:t>For Tax deductions</a:t>
            </a:r>
          </a:p>
          <a:p>
            <a:pPr lvl="0"/>
            <a:r>
              <a:rPr lang="en-US" b="1" dirty="0"/>
              <a:t>Because of some experience in their past</a:t>
            </a:r>
          </a:p>
          <a:p>
            <a:pPr lvl="0"/>
            <a:r>
              <a:rPr lang="en-US" b="1" dirty="0"/>
              <a:t>Because they feel it’s their duty</a:t>
            </a:r>
          </a:p>
          <a:p>
            <a:pPr lvl="0"/>
            <a:r>
              <a:rPr lang="en-US" b="1" dirty="0"/>
              <a:t>Because they feel it’s a blessing to do so</a:t>
            </a:r>
          </a:p>
          <a:p>
            <a:pPr lvl="0"/>
            <a:r>
              <a:rPr lang="en-US" b="1" dirty="0"/>
              <a:t>Because it makes them feel better about themselves</a:t>
            </a:r>
          </a:p>
          <a:p>
            <a:pPr lvl="0" algn="ctr"/>
            <a:r>
              <a:rPr lang="en-US" b="1" dirty="0"/>
              <a:t>Because they are asked!</a:t>
            </a:r>
          </a:p>
        </p:txBody>
      </p:sp>
      <p:sp>
        <p:nvSpPr>
          <p:cNvPr id="5" name="Footer Placeholder 4"/>
          <p:cNvSpPr>
            <a:spLocks noGrp="1"/>
          </p:cNvSpPr>
          <p:nvPr>
            <p:ph type="ftr" sz="quarter" idx="11"/>
          </p:nvPr>
        </p:nvSpPr>
        <p:spPr/>
        <p:txBody>
          <a:bodyPr/>
          <a:lstStyle/>
          <a:p>
            <a:r>
              <a:rPr lang="en-US"/>
              <a:t>www.AtkinAssociates.com</a:t>
            </a:r>
          </a:p>
        </p:txBody>
      </p:sp>
      <p:sp>
        <p:nvSpPr>
          <p:cNvPr id="4" name="Slide Number Placeholder 3"/>
          <p:cNvSpPr>
            <a:spLocks noGrp="1"/>
          </p:cNvSpPr>
          <p:nvPr>
            <p:ph type="sldNum" sz="quarter" idx="12"/>
          </p:nvPr>
        </p:nvSpPr>
        <p:spPr/>
        <p:txBody>
          <a:bodyPr/>
          <a:lstStyle/>
          <a:p>
            <a:fld id="{64A74824-77F4-40FA-BD2D-83B4313F4C37}" type="slidenum">
              <a:rPr lang="en-US" smtClean="0"/>
              <a:pPr/>
              <a:t>8</a:t>
            </a:fld>
            <a:endParaRPr lang="en-US"/>
          </a:p>
        </p:txBody>
      </p:sp>
    </p:spTree>
    <p:extLst>
      <p:ext uri="{BB962C8B-B14F-4D97-AF65-F5344CB8AC3E}">
        <p14:creationId xmlns:p14="http://schemas.microsoft.com/office/powerpoint/2010/main" val="1602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90800"/>
            <a:ext cx="6858000" cy="2209800"/>
          </a:xfrm>
        </p:spPr>
        <p:txBody>
          <a:bodyPr/>
          <a:lstStyle/>
          <a:p>
            <a:r>
              <a:rPr lang="en-US" b="1" cap="small" dirty="0">
                <a:solidFill>
                  <a:srgbClr val="C00000"/>
                </a:solidFill>
              </a:rPr>
              <a:t>Are You Ready To </a:t>
            </a:r>
            <a:br>
              <a:rPr lang="en-US" b="1" cap="small" dirty="0">
                <a:solidFill>
                  <a:srgbClr val="C00000"/>
                </a:solidFill>
              </a:rPr>
            </a:br>
            <a:r>
              <a:rPr lang="en-US" b="1" cap="small" dirty="0">
                <a:solidFill>
                  <a:srgbClr val="C00000"/>
                </a:solidFill>
              </a:rPr>
              <a:t>Raise Money</a:t>
            </a:r>
            <a:r>
              <a:rPr lang="en-US" cap="small" dirty="0">
                <a:solidFill>
                  <a:srgbClr val="C00000"/>
                </a:solidFill>
              </a:rPr>
              <a:t>?</a:t>
            </a:r>
          </a:p>
        </p:txBody>
      </p:sp>
      <p:sp>
        <p:nvSpPr>
          <p:cNvPr id="4" name="Footer Placeholder 3"/>
          <p:cNvSpPr>
            <a:spLocks noGrp="1"/>
          </p:cNvSpPr>
          <p:nvPr>
            <p:ph type="ftr" sz="quarter" idx="11"/>
          </p:nvPr>
        </p:nvSpPr>
        <p:spPr/>
        <p:txBody>
          <a:bodyPr/>
          <a:lstStyle/>
          <a:p>
            <a:r>
              <a:rPr lang="en-US" dirty="0"/>
              <a:t>Atkin Associates LLC</a:t>
            </a:r>
          </a:p>
        </p:txBody>
      </p:sp>
      <p:sp>
        <p:nvSpPr>
          <p:cNvPr id="3" name="Slide Number Placeholder 2"/>
          <p:cNvSpPr>
            <a:spLocks noGrp="1"/>
          </p:cNvSpPr>
          <p:nvPr>
            <p:ph type="sldNum" sz="quarter" idx="12"/>
          </p:nvPr>
        </p:nvSpPr>
        <p:spPr/>
        <p:txBody>
          <a:bodyPr/>
          <a:lstStyle/>
          <a:p>
            <a:fld id="{64A74824-77F4-40FA-BD2D-83B4313F4C37}" type="slidenum">
              <a:rPr lang="en-US" smtClean="0"/>
              <a:pPr/>
              <a:t>9</a:t>
            </a:fld>
            <a:endParaRPr lang="en-US" dirty="0"/>
          </a:p>
        </p:txBody>
      </p:sp>
      <p:pic>
        <p:nvPicPr>
          <p:cNvPr id="5122" name="Picture 2" descr="C:\Users\Barrie\AppData\Local\Microsoft\Windows\Temporary Internet Files\Content.IE5\ZMQSLAMZ\MC9003056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81000"/>
            <a:ext cx="2648712" cy="215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3289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2923</TotalTime>
  <Words>2147</Words>
  <Application>Microsoft Office PowerPoint</Application>
  <PresentationFormat>On-screen Show (4:3)</PresentationFormat>
  <Paragraphs>527</Paragraphs>
  <Slides>50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Century Gothic</vt:lpstr>
      <vt:lpstr>Times New Roman</vt:lpstr>
      <vt:lpstr>Wingdings 3</vt:lpstr>
      <vt:lpstr>Wisp</vt:lpstr>
      <vt:lpstr>               </vt:lpstr>
      <vt:lpstr>RAISING MORE       (possible topics) </vt:lpstr>
      <vt:lpstr>Why are YOU here?</vt:lpstr>
      <vt:lpstr>What’s your knowledge level? What’s your comfort level?</vt:lpstr>
      <vt:lpstr>How do you feel about Asking for Money?</vt:lpstr>
      <vt:lpstr>How do you feel about  ASKING for money?</vt:lpstr>
      <vt:lpstr>Why do People Give?</vt:lpstr>
      <vt:lpstr>Why people give (partial list)</vt:lpstr>
      <vt:lpstr>Are You Ready To  Raise Money?</vt:lpstr>
      <vt:lpstr>Why should [fill in the blank]  give your Organization money?</vt:lpstr>
      <vt:lpstr>  Why should people/organizations support your organization? </vt:lpstr>
      <vt:lpstr>Conduct a Realistic Self Assessment </vt:lpstr>
      <vt:lpstr>Do you have a PLAN?</vt:lpstr>
      <vt:lpstr>Do you really NEED a Plan?</vt:lpstr>
      <vt:lpstr>IMPORTANCE OF INDIVIDUAL GIVING (and asking Individuals)</vt:lpstr>
      <vt:lpstr>How do YOU feel about Giving?</vt:lpstr>
      <vt:lpstr>Do you Practice  Donor-Centric Philanthropy?</vt:lpstr>
      <vt:lpstr>Tell donors how their money will be used  </vt:lpstr>
      <vt:lpstr>The Best way to Cultivate Prospects</vt:lpstr>
      <vt:lpstr>How to Feel GOOD about asking for money </vt:lpstr>
      <vt:lpstr>Create Comfort about Asking</vt:lpstr>
      <vt:lpstr>The Ask</vt:lpstr>
      <vt:lpstr>Fundraising Mantra</vt:lpstr>
      <vt:lpstr>When they Say “No!”</vt:lpstr>
      <vt:lpstr>Thank you’s &amp; Acknowledgements</vt:lpstr>
      <vt:lpstr>Purposes of a Thank You Letter</vt:lpstr>
      <vt:lpstr> Value of a Personal Thank You</vt:lpstr>
      <vt:lpstr>Do you have a THANK YOU Policy?</vt:lpstr>
      <vt:lpstr>Lots of Ways to Thank</vt:lpstr>
      <vt:lpstr>Make a connection  without a direct ask</vt:lpstr>
      <vt:lpstr>Board Involvement</vt:lpstr>
      <vt:lpstr>Your Board doesn’t want  to Fundraise?!</vt:lpstr>
      <vt:lpstr>EVERYONE is a Fundraiser Match people to Skills / Interests</vt:lpstr>
      <vt:lpstr>Communications</vt:lpstr>
      <vt:lpstr>Wording Tips</vt:lpstr>
      <vt:lpstr>Share Stories</vt:lpstr>
      <vt:lpstr>“Storytelling and the Art of Email Writing”  by Colin Holtz and Steve Daigneault </vt:lpstr>
      <vt:lpstr>Appeal to Both Sides of the Brain</vt:lpstr>
      <vt:lpstr>What do Individual Solicitation, Events, Bequests and Grant Writing have in common?</vt:lpstr>
      <vt:lpstr>Bequests &amp; Memorial Gifts</vt:lpstr>
      <vt:lpstr>You CAN increase Donations in Many Ways</vt:lpstr>
      <vt:lpstr>Getting Repeat Gifts</vt:lpstr>
      <vt:lpstr>Grant-Writing Guidelines</vt:lpstr>
      <vt:lpstr>The BIGGEST MISTAKES in Fundraising</vt:lpstr>
      <vt:lpstr>Final Comments</vt:lpstr>
      <vt:lpstr>Remind Yourself of Your Vision &amp; Goals</vt:lpstr>
      <vt:lpstr>A Few Resources</vt:lpstr>
      <vt:lpstr>What’s your knowledge level? What’s your comfort level?</vt:lpstr>
      <vt:lpstr>QUESTIONS?  COMMENTS?</vt:lpstr>
      <vt:lpstr>Special Offer for NERENC Attendees FREE 30 Minute Consultation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feel (more) comfortable ASKING FOR MONEY</dc:title>
  <dc:creator>Barrie</dc:creator>
  <cp:lastModifiedBy>Barrie Atkin</cp:lastModifiedBy>
  <cp:revision>111</cp:revision>
  <cp:lastPrinted>2019-04-04T15:46:44Z</cp:lastPrinted>
  <dcterms:created xsi:type="dcterms:W3CDTF">2014-03-28T21:22:15Z</dcterms:created>
  <dcterms:modified xsi:type="dcterms:W3CDTF">2019-04-05T01:11:52Z</dcterms:modified>
</cp:coreProperties>
</file>