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92" r:id="rId2"/>
    <p:sldId id="409" r:id="rId3"/>
    <p:sldId id="431" r:id="rId4"/>
    <p:sldId id="418" r:id="rId5"/>
    <p:sldId id="416" r:id="rId6"/>
    <p:sldId id="417" r:id="rId7"/>
    <p:sldId id="433" r:id="rId8"/>
    <p:sldId id="425" r:id="rId9"/>
    <p:sldId id="432" r:id="rId10"/>
    <p:sldId id="437" r:id="rId11"/>
    <p:sldId id="419" r:id="rId12"/>
    <p:sldId id="438" r:id="rId13"/>
    <p:sldId id="439" r:id="rId14"/>
    <p:sldId id="440" r:id="rId15"/>
    <p:sldId id="441" r:id="rId16"/>
    <p:sldId id="442" r:id="rId17"/>
    <p:sldId id="414" r:id="rId18"/>
    <p:sldId id="420" r:id="rId19"/>
    <p:sldId id="430" r:id="rId20"/>
    <p:sldId id="421" r:id="rId21"/>
    <p:sldId id="422" r:id="rId22"/>
    <p:sldId id="427" r:id="rId23"/>
    <p:sldId id="428" r:id="rId24"/>
    <p:sldId id="429" r:id="rId25"/>
    <p:sldId id="434" r:id="rId26"/>
    <p:sldId id="435" r:id="rId27"/>
    <p:sldId id="436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chmer, Ana (ELD)" initials="KA" lastIdx="12" clrIdx="0"/>
  <p:cmAuthor id="1" name="Nora Moreno Cargie" initials="NMC" lastIdx="2" clrIdx="1"/>
  <p:cmAuthor id="2" name="JenniferRaymond" initials="JRR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52" autoAdjust="0"/>
    <p:restoredTop sz="93325" autoAdjust="0"/>
  </p:normalViewPr>
  <p:slideViewPr>
    <p:cSldViewPr>
      <p:cViewPr varScale="1">
        <p:scale>
          <a:sx n="74" d="100"/>
          <a:sy n="74" d="100"/>
        </p:scale>
        <p:origin x="3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80E71F-0710-48E2-8912-9094DAFE2F23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E477D3C-9811-474D-960D-56569D1C1A8C}">
      <dgm:prSet phldrT="[Text]"/>
      <dgm:spPr/>
      <dgm:t>
        <a:bodyPr/>
        <a:lstStyle/>
        <a:p>
          <a:r>
            <a:rPr lang="en-US" dirty="0"/>
            <a:t>Consumers and their families</a:t>
          </a:r>
        </a:p>
      </dgm:t>
    </dgm:pt>
    <dgm:pt modelId="{9FBC6A4A-0723-49E8-AF46-95263D7AF805}" type="parTrans" cxnId="{8C1387D0-D467-461C-ACFB-E622D0EBAD9B}">
      <dgm:prSet/>
      <dgm:spPr/>
      <dgm:t>
        <a:bodyPr/>
        <a:lstStyle/>
        <a:p>
          <a:endParaRPr lang="en-US"/>
        </a:p>
      </dgm:t>
    </dgm:pt>
    <dgm:pt modelId="{878D6292-509C-483F-81B1-6A2A19E1F078}" type="sibTrans" cxnId="{8C1387D0-D467-461C-ACFB-E622D0EBAD9B}">
      <dgm:prSet/>
      <dgm:spPr/>
      <dgm:t>
        <a:bodyPr/>
        <a:lstStyle/>
        <a:p>
          <a:endParaRPr lang="en-US"/>
        </a:p>
      </dgm:t>
    </dgm:pt>
    <dgm:pt modelId="{3493526A-F30C-44D3-907F-C7DC601ECD0D}">
      <dgm:prSet phldrT="[Text]"/>
      <dgm:spPr/>
      <dgm:t>
        <a:bodyPr/>
        <a:lstStyle/>
        <a:p>
          <a:r>
            <a:rPr lang="en-US" dirty="0"/>
            <a:t>ESMV staff</a:t>
          </a:r>
        </a:p>
      </dgm:t>
    </dgm:pt>
    <dgm:pt modelId="{C3252E8F-B774-4F6F-A9E8-E2BEFDA3F67F}" type="parTrans" cxnId="{D315E43F-DA31-438A-A726-37814CE38F95}">
      <dgm:prSet/>
      <dgm:spPr/>
      <dgm:t>
        <a:bodyPr/>
        <a:lstStyle/>
        <a:p>
          <a:endParaRPr lang="en-US"/>
        </a:p>
      </dgm:t>
    </dgm:pt>
    <dgm:pt modelId="{90F3707F-D5C4-4C11-85CA-650A9DB0751B}" type="sibTrans" cxnId="{D315E43F-DA31-438A-A726-37814CE38F95}">
      <dgm:prSet/>
      <dgm:spPr/>
      <dgm:t>
        <a:bodyPr/>
        <a:lstStyle/>
        <a:p>
          <a:endParaRPr lang="en-US"/>
        </a:p>
      </dgm:t>
    </dgm:pt>
    <dgm:pt modelId="{F97E8588-BA70-4576-8779-F6F7B637BD02}">
      <dgm:prSet phldrT="[Text]"/>
      <dgm:spPr/>
      <dgm:t>
        <a:bodyPr/>
        <a:lstStyle/>
        <a:p>
          <a:r>
            <a:rPr lang="en-US" dirty="0"/>
            <a:t>ESMV Board</a:t>
          </a:r>
        </a:p>
      </dgm:t>
    </dgm:pt>
    <dgm:pt modelId="{134C85DB-BBA2-4E12-901F-4F941D8574FC}" type="parTrans" cxnId="{5053331A-B313-4FA3-A9A4-DAA03512E24F}">
      <dgm:prSet/>
      <dgm:spPr/>
      <dgm:t>
        <a:bodyPr/>
        <a:lstStyle/>
        <a:p>
          <a:endParaRPr lang="en-US"/>
        </a:p>
      </dgm:t>
    </dgm:pt>
    <dgm:pt modelId="{5867C8FD-0678-4001-A415-1F4CC7709080}" type="sibTrans" cxnId="{5053331A-B313-4FA3-A9A4-DAA03512E24F}">
      <dgm:prSet/>
      <dgm:spPr/>
      <dgm:t>
        <a:bodyPr/>
        <a:lstStyle/>
        <a:p>
          <a:endParaRPr lang="en-US"/>
        </a:p>
      </dgm:t>
    </dgm:pt>
    <dgm:pt modelId="{6BA422AD-7D5B-44DD-B160-280D0D06DE55}">
      <dgm:prSet phldrT="[Text]"/>
      <dgm:spPr/>
      <dgm:t>
        <a:bodyPr/>
        <a:lstStyle/>
        <a:p>
          <a:r>
            <a:rPr lang="en-US" dirty="0"/>
            <a:t>Community partners</a:t>
          </a:r>
        </a:p>
      </dgm:t>
    </dgm:pt>
    <dgm:pt modelId="{2E48C8E3-29B3-4DEC-8A8F-0C0692ECDD4A}" type="parTrans" cxnId="{CBD3B27E-CF03-4ACD-B174-808A4752B1AE}">
      <dgm:prSet/>
      <dgm:spPr/>
      <dgm:t>
        <a:bodyPr/>
        <a:lstStyle/>
        <a:p>
          <a:endParaRPr lang="en-US"/>
        </a:p>
      </dgm:t>
    </dgm:pt>
    <dgm:pt modelId="{22640B22-4071-4B33-8F88-8720C6F6B4EF}" type="sibTrans" cxnId="{CBD3B27E-CF03-4ACD-B174-808A4752B1AE}">
      <dgm:prSet/>
      <dgm:spPr/>
      <dgm:t>
        <a:bodyPr/>
        <a:lstStyle/>
        <a:p>
          <a:endParaRPr lang="en-US"/>
        </a:p>
      </dgm:t>
    </dgm:pt>
    <dgm:pt modelId="{8C606B11-86AD-4F02-B381-0167F016076A}">
      <dgm:prSet phldrT="[Text]"/>
      <dgm:spPr/>
      <dgm:t>
        <a:bodyPr/>
        <a:lstStyle/>
        <a:p>
          <a:r>
            <a:rPr lang="en-US" dirty="0" err="1"/>
            <a:t>EoEA</a:t>
          </a:r>
          <a:r>
            <a:rPr lang="en-US" dirty="0"/>
            <a:t> and DPH</a:t>
          </a:r>
        </a:p>
      </dgm:t>
    </dgm:pt>
    <dgm:pt modelId="{DA5D4746-5795-4A9E-A467-8588D18DF980}" type="parTrans" cxnId="{5440CDEE-51FB-43C5-A7B9-7365149B3179}">
      <dgm:prSet/>
      <dgm:spPr/>
      <dgm:t>
        <a:bodyPr/>
        <a:lstStyle/>
        <a:p>
          <a:endParaRPr lang="en-US"/>
        </a:p>
      </dgm:t>
    </dgm:pt>
    <dgm:pt modelId="{F2D24FDD-18EB-435B-9B72-55E02E98F520}" type="sibTrans" cxnId="{5440CDEE-51FB-43C5-A7B9-7365149B3179}">
      <dgm:prSet/>
      <dgm:spPr/>
      <dgm:t>
        <a:bodyPr/>
        <a:lstStyle/>
        <a:p>
          <a:endParaRPr lang="en-US"/>
        </a:p>
      </dgm:t>
    </dgm:pt>
    <dgm:pt modelId="{54C0C4A0-999E-4ED3-AC7A-F7E0E5651EA7}">
      <dgm:prSet phldrT="[Text]"/>
      <dgm:spPr/>
      <dgm:t>
        <a:bodyPr/>
        <a:lstStyle/>
        <a:p>
          <a:r>
            <a:rPr lang="en-US" dirty="0"/>
            <a:t>Health Care Partners</a:t>
          </a:r>
        </a:p>
      </dgm:t>
    </dgm:pt>
    <dgm:pt modelId="{2BD2A7ED-382F-4A9F-B444-9BE171C50DDB}" type="parTrans" cxnId="{8EE2E1E0-A67C-4768-B9A9-C04238A2C17C}">
      <dgm:prSet/>
      <dgm:spPr/>
      <dgm:t>
        <a:bodyPr/>
        <a:lstStyle/>
        <a:p>
          <a:endParaRPr lang="en-US"/>
        </a:p>
      </dgm:t>
    </dgm:pt>
    <dgm:pt modelId="{CD5AF2DC-1188-4AFA-B847-3C71242FBD4F}" type="sibTrans" cxnId="{8EE2E1E0-A67C-4768-B9A9-C04238A2C17C}">
      <dgm:prSet/>
      <dgm:spPr/>
      <dgm:t>
        <a:bodyPr/>
        <a:lstStyle/>
        <a:p>
          <a:endParaRPr lang="en-US"/>
        </a:p>
      </dgm:t>
    </dgm:pt>
    <dgm:pt modelId="{D3A51307-7B1D-4D72-95C7-ACB5B266A2FD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/>
            <a:t>Other funders/payors</a:t>
          </a:r>
        </a:p>
      </dgm:t>
    </dgm:pt>
    <dgm:pt modelId="{65070357-EFB2-4631-9729-32A0DF426EB4}" type="parTrans" cxnId="{E9C6C64C-5C31-48EF-B044-3EAAD042D947}">
      <dgm:prSet/>
      <dgm:spPr/>
      <dgm:t>
        <a:bodyPr/>
        <a:lstStyle/>
        <a:p>
          <a:endParaRPr lang="en-US"/>
        </a:p>
      </dgm:t>
    </dgm:pt>
    <dgm:pt modelId="{26A9EBFB-0378-44A9-93CB-B2867834D8E8}" type="sibTrans" cxnId="{E9C6C64C-5C31-48EF-B044-3EAAD042D947}">
      <dgm:prSet/>
      <dgm:spPr/>
      <dgm:t>
        <a:bodyPr/>
        <a:lstStyle/>
        <a:p>
          <a:endParaRPr lang="en-US"/>
        </a:p>
      </dgm:t>
    </dgm:pt>
    <dgm:pt modelId="{6DAEB045-B1D0-408B-AB88-9F6882CA6285}" type="pres">
      <dgm:prSet presAssocID="{FF80E71F-0710-48E2-8912-9094DAFE2F2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995BA31-8CFA-4E79-B1AD-E16A1D38D3BB}" type="pres">
      <dgm:prSet presAssocID="{0E477D3C-9811-474D-960D-56569D1C1A8C}" presName="Parent" presStyleLbl="node0" presStyleIdx="0" presStyleCnt="1">
        <dgm:presLayoutVars>
          <dgm:chMax val="6"/>
          <dgm:chPref val="6"/>
        </dgm:presLayoutVars>
      </dgm:prSet>
      <dgm:spPr/>
    </dgm:pt>
    <dgm:pt modelId="{11D9FA7F-DA87-4448-B94A-9F0EDDFF0F07}" type="pres">
      <dgm:prSet presAssocID="{3493526A-F30C-44D3-907F-C7DC601ECD0D}" presName="Accent1" presStyleCnt="0"/>
      <dgm:spPr/>
    </dgm:pt>
    <dgm:pt modelId="{C20198A0-5AAF-496F-AED5-A576E4E091BE}" type="pres">
      <dgm:prSet presAssocID="{3493526A-F30C-44D3-907F-C7DC601ECD0D}" presName="Accent" presStyleLbl="bgShp" presStyleIdx="0" presStyleCnt="6"/>
      <dgm:spPr/>
    </dgm:pt>
    <dgm:pt modelId="{B1FB172D-E90F-4DE7-86FC-AED8985BBF20}" type="pres">
      <dgm:prSet presAssocID="{3493526A-F30C-44D3-907F-C7DC601ECD0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43C16339-6742-466C-B9B7-D554CED96883}" type="pres">
      <dgm:prSet presAssocID="{F97E8588-BA70-4576-8779-F6F7B637BD02}" presName="Accent2" presStyleCnt="0"/>
      <dgm:spPr/>
    </dgm:pt>
    <dgm:pt modelId="{94605BE7-E29E-4F5E-9A2C-7881A97B0238}" type="pres">
      <dgm:prSet presAssocID="{F97E8588-BA70-4576-8779-F6F7B637BD02}" presName="Accent" presStyleLbl="bgShp" presStyleIdx="1" presStyleCnt="6"/>
      <dgm:spPr/>
    </dgm:pt>
    <dgm:pt modelId="{5310FD80-86C7-40C3-9770-234F0C22905B}" type="pres">
      <dgm:prSet presAssocID="{F97E8588-BA70-4576-8779-F6F7B637BD0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6BEDDA84-AA0B-4F72-AC80-410EDEE7BEB5}" type="pres">
      <dgm:prSet presAssocID="{6BA422AD-7D5B-44DD-B160-280D0D06DE55}" presName="Accent3" presStyleCnt="0"/>
      <dgm:spPr/>
    </dgm:pt>
    <dgm:pt modelId="{A4D84B15-0EAA-4486-B119-1094DAA60E17}" type="pres">
      <dgm:prSet presAssocID="{6BA422AD-7D5B-44DD-B160-280D0D06DE55}" presName="Accent" presStyleLbl="bgShp" presStyleIdx="2" presStyleCnt="6"/>
      <dgm:spPr/>
    </dgm:pt>
    <dgm:pt modelId="{5CE89845-2284-4F72-BA33-E886690302BF}" type="pres">
      <dgm:prSet presAssocID="{6BA422AD-7D5B-44DD-B160-280D0D06DE5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3DC3F0FC-41F4-42A5-BA04-FF1927F92974}" type="pres">
      <dgm:prSet presAssocID="{8C606B11-86AD-4F02-B381-0167F016076A}" presName="Accent4" presStyleCnt="0"/>
      <dgm:spPr/>
    </dgm:pt>
    <dgm:pt modelId="{272428A8-8D3C-44D2-B920-AA1AF2B891D8}" type="pres">
      <dgm:prSet presAssocID="{8C606B11-86AD-4F02-B381-0167F016076A}" presName="Accent" presStyleLbl="bgShp" presStyleIdx="3" presStyleCnt="6"/>
      <dgm:spPr/>
    </dgm:pt>
    <dgm:pt modelId="{C69C525C-D9A9-43CD-B782-19B631EEA371}" type="pres">
      <dgm:prSet presAssocID="{8C606B11-86AD-4F02-B381-0167F016076A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0C46A4BF-C326-4049-A7E6-CC91FA34968C}" type="pres">
      <dgm:prSet presAssocID="{54C0C4A0-999E-4ED3-AC7A-F7E0E5651EA7}" presName="Accent5" presStyleCnt="0"/>
      <dgm:spPr/>
    </dgm:pt>
    <dgm:pt modelId="{A23578EF-5FB7-4586-8B35-6A44183E6595}" type="pres">
      <dgm:prSet presAssocID="{54C0C4A0-999E-4ED3-AC7A-F7E0E5651EA7}" presName="Accent" presStyleLbl="bgShp" presStyleIdx="4" presStyleCnt="6"/>
      <dgm:spPr/>
    </dgm:pt>
    <dgm:pt modelId="{C1732ADD-3346-4351-8EA6-FBD093DF2E1F}" type="pres">
      <dgm:prSet presAssocID="{54C0C4A0-999E-4ED3-AC7A-F7E0E5651EA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AFF0561-9CC2-45D3-919E-D5762C9E74D4}" type="pres">
      <dgm:prSet presAssocID="{D3A51307-7B1D-4D72-95C7-ACB5B266A2FD}" presName="Accent6" presStyleCnt="0"/>
      <dgm:spPr/>
    </dgm:pt>
    <dgm:pt modelId="{8C09D2A1-9CEE-415D-B256-2C60D038CCC7}" type="pres">
      <dgm:prSet presAssocID="{D3A51307-7B1D-4D72-95C7-ACB5B266A2FD}" presName="Accent" presStyleLbl="bgShp" presStyleIdx="5" presStyleCnt="6"/>
      <dgm:spPr/>
    </dgm:pt>
    <dgm:pt modelId="{82567179-D1CA-4715-91A5-7A205A4AA2BC}" type="pres">
      <dgm:prSet presAssocID="{D3A51307-7B1D-4D72-95C7-ACB5B266A2FD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66F92B16-EB7B-4DF1-AA6A-36A68B2145EC}" type="presOf" srcId="{54C0C4A0-999E-4ED3-AC7A-F7E0E5651EA7}" destId="{C1732ADD-3346-4351-8EA6-FBD093DF2E1F}" srcOrd="0" destOrd="0" presId="urn:microsoft.com/office/officeart/2011/layout/HexagonRadial"/>
    <dgm:cxn modelId="{5053331A-B313-4FA3-A9A4-DAA03512E24F}" srcId="{0E477D3C-9811-474D-960D-56569D1C1A8C}" destId="{F97E8588-BA70-4576-8779-F6F7B637BD02}" srcOrd="1" destOrd="0" parTransId="{134C85DB-BBA2-4E12-901F-4F941D8574FC}" sibTransId="{5867C8FD-0678-4001-A415-1F4CC7709080}"/>
    <dgm:cxn modelId="{249D1B3F-7A51-47B3-8FD3-7697799B7BAD}" type="presOf" srcId="{F97E8588-BA70-4576-8779-F6F7B637BD02}" destId="{5310FD80-86C7-40C3-9770-234F0C22905B}" srcOrd="0" destOrd="0" presId="urn:microsoft.com/office/officeart/2011/layout/HexagonRadial"/>
    <dgm:cxn modelId="{D315E43F-DA31-438A-A726-37814CE38F95}" srcId="{0E477D3C-9811-474D-960D-56569D1C1A8C}" destId="{3493526A-F30C-44D3-907F-C7DC601ECD0D}" srcOrd="0" destOrd="0" parTransId="{C3252E8F-B774-4F6F-A9E8-E2BEFDA3F67F}" sibTransId="{90F3707F-D5C4-4C11-85CA-650A9DB0751B}"/>
    <dgm:cxn modelId="{078B4660-BF0A-4A5A-AE9D-05F082A8E390}" type="presOf" srcId="{6BA422AD-7D5B-44DD-B160-280D0D06DE55}" destId="{5CE89845-2284-4F72-BA33-E886690302BF}" srcOrd="0" destOrd="0" presId="urn:microsoft.com/office/officeart/2011/layout/HexagonRadial"/>
    <dgm:cxn modelId="{E9C6C64C-5C31-48EF-B044-3EAAD042D947}" srcId="{0E477D3C-9811-474D-960D-56569D1C1A8C}" destId="{D3A51307-7B1D-4D72-95C7-ACB5B266A2FD}" srcOrd="5" destOrd="0" parTransId="{65070357-EFB2-4631-9729-32A0DF426EB4}" sibTransId="{26A9EBFB-0378-44A9-93CB-B2867834D8E8}"/>
    <dgm:cxn modelId="{4C74AD75-AF04-4A21-BA8D-18DB48B1B7BF}" type="presOf" srcId="{D3A51307-7B1D-4D72-95C7-ACB5B266A2FD}" destId="{82567179-D1CA-4715-91A5-7A205A4AA2BC}" srcOrd="0" destOrd="0" presId="urn:microsoft.com/office/officeart/2011/layout/HexagonRadial"/>
    <dgm:cxn modelId="{CBD3B27E-CF03-4ACD-B174-808A4752B1AE}" srcId="{0E477D3C-9811-474D-960D-56569D1C1A8C}" destId="{6BA422AD-7D5B-44DD-B160-280D0D06DE55}" srcOrd="2" destOrd="0" parTransId="{2E48C8E3-29B3-4DEC-8A8F-0C0692ECDD4A}" sibTransId="{22640B22-4071-4B33-8F88-8720C6F6B4EF}"/>
    <dgm:cxn modelId="{B4F1DC94-D2A6-4947-A416-61AFCF8FB035}" type="presOf" srcId="{0E477D3C-9811-474D-960D-56569D1C1A8C}" destId="{4995BA31-8CFA-4E79-B1AD-E16A1D38D3BB}" srcOrd="0" destOrd="0" presId="urn:microsoft.com/office/officeart/2011/layout/HexagonRadial"/>
    <dgm:cxn modelId="{70E3DEBE-84AC-40C6-A9FB-3A181623EDFF}" type="presOf" srcId="{FF80E71F-0710-48E2-8912-9094DAFE2F23}" destId="{6DAEB045-B1D0-408B-AB88-9F6882CA6285}" srcOrd="0" destOrd="0" presId="urn:microsoft.com/office/officeart/2011/layout/HexagonRadial"/>
    <dgm:cxn modelId="{8C1387D0-D467-461C-ACFB-E622D0EBAD9B}" srcId="{FF80E71F-0710-48E2-8912-9094DAFE2F23}" destId="{0E477D3C-9811-474D-960D-56569D1C1A8C}" srcOrd="0" destOrd="0" parTransId="{9FBC6A4A-0723-49E8-AF46-95263D7AF805}" sibTransId="{878D6292-509C-483F-81B1-6A2A19E1F078}"/>
    <dgm:cxn modelId="{8EE2E1E0-A67C-4768-B9A9-C04238A2C17C}" srcId="{0E477D3C-9811-474D-960D-56569D1C1A8C}" destId="{54C0C4A0-999E-4ED3-AC7A-F7E0E5651EA7}" srcOrd="4" destOrd="0" parTransId="{2BD2A7ED-382F-4A9F-B444-9BE171C50DDB}" sibTransId="{CD5AF2DC-1188-4AFA-B847-3C71242FBD4F}"/>
    <dgm:cxn modelId="{6C6896EA-2BC4-477F-9298-8CD7CE4A7595}" type="presOf" srcId="{3493526A-F30C-44D3-907F-C7DC601ECD0D}" destId="{B1FB172D-E90F-4DE7-86FC-AED8985BBF20}" srcOrd="0" destOrd="0" presId="urn:microsoft.com/office/officeart/2011/layout/HexagonRadial"/>
    <dgm:cxn modelId="{F2573CEB-7645-46C0-9B16-85B73421CA6F}" type="presOf" srcId="{8C606B11-86AD-4F02-B381-0167F016076A}" destId="{C69C525C-D9A9-43CD-B782-19B631EEA371}" srcOrd="0" destOrd="0" presId="urn:microsoft.com/office/officeart/2011/layout/HexagonRadial"/>
    <dgm:cxn modelId="{5440CDEE-51FB-43C5-A7B9-7365149B3179}" srcId="{0E477D3C-9811-474D-960D-56569D1C1A8C}" destId="{8C606B11-86AD-4F02-B381-0167F016076A}" srcOrd="3" destOrd="0" parTransId="{DA5D4746-5795-4A9E-A467-8588D18DF980}" sibTransId="{F2D24FDD-18EB-435B-9B72-55E02E98F520}"/>
    <dgm:cxn modelId="{20C66580-1300-478B-A127-AAF0E1EA93E9}" type="presParOf" srcId="{6DAEB045-B1D0-408B-AB88-9F6882CA6285}" destId="{4995BA31-8CFA-4E79-B1AD-E16A1D38D3BB}" srcOrd="0" destOrd="0" presId="urn:microsoft.com/office/officeart/2011/layout/HexagonRadial"/>
    <dgm:cxn modelId="{BE33B558-CC7D-4590-82AE-DA8B56BC7899}" type="presParOf" srcId="{6DAEB045-B1D0-408B-AB88-9F6882CA6285}" destId="{11D9FA7F-DA87-4448-B94A-9F0EDDFF0F07}" srcOrd="1" destOrd="0" presId="urn:microsoft.com/office/officeart/2011/layout/HexagonRadial"/>
    <dgm:cxn modelId="{F96EEC14-9088-40D5-A5BB-34F3E3062178}" type="presParOf" srcId="{11D9FA7F-DA87-4448-B94A-9F0EDDFF0F07}" destId="{C20198A0-5AAF-496F-AED5-A576E4E091BE}" srcOrd="0" destOrd="0" presId="urn:microsoft.com/office/officeart/2011/layout/HexagonRadial"/>
    <dgm:cxn modelId="{12EA82D0-62E3-4E18-83EB-88EE59CAC843}" type="presParOf" srcId="{6DAEB045-B1D0-408B-AB88-9F6882CA6285}" destId="{B1FB172D-E90F-4DE7-86FC-AED8985BBF20}" srcOrd="2" destOrd="0" presId="urn:microsoft.com/office/officeart/2011/layout/HexagonRadial"/>
    <dgm:cxn modelId="{49B1C5D3-D386-484D-9CC3-1480CBD57268}" type="presParOf" srcId="{6DAEB045-B1D0-408B-AB88-9F6882CA6285}" destId="{43C16339-6742-466C-B9B7-D554CED96883}" srcOrd="3" destOrd="0" presId="urn:microsoft.com/office/officeart/2011/layout/HexagonRadial"/>
    <dgm:cxn modelId="{8F5BD55C-1169-42AF-9443-A39ABAE96AF5}" type="presParOf" srcId="{43C16339-6742-466C-B9B7-D554CED96883}" destId="{94605BE7-E29E-4F5E-9A2C-7881A97B0238}" srcOrd="0" destOrd="0" presId="urn:microsoft.com/office/officeart/2011/layout/HexagonRadial"/>
    <dgm:cxn modelId="{00A3590F-5B82-4CCC-A6A8-5F4888147F8D}" type="presParOf" srcId="{6DAEB045-B1D0-408B-AB88-9F6882CA6285}" destId="{5310FD80-86C7-40C3-9770-234F0C22905B}" srcOrd="4" destOrd="0" presId="urn:microsoft.com/office/officeart/2011/layout/HexagonRadial"/>
    <dgm:cxn modelId="{B25B4A83-D0A1-4297-A6D3-487F33061DBF}" type="presParOf" srcId="{6DAEB045-B1D0-408B-AB88-9F6882CA6285}" destId="{6BEDDA84-AA0B-4F72-AC80-410EDEE7BEB5}" srcOrd="5" destOrd="0" presId="urn:microsoft.com/office/officeart/2011/layout/HexagonRadial"/>
    <dgm:cxn modelId="{196FCBEC-23DB-4F52-A986-181B76789748}" type="presParOf" srcId="{6BEDDA84-AA0B-4F72-AC80-410EDEE7BEB5}" destId="{A4D84B15-0EAA-4486-B119-1094DAA60E17}" srcOrd="0" destOrd="0" presId="urn:microsoft.com/office/officeart/2011/layout/HexagonRadial"/>
    <dgm:cxn modelId="{8349EDDC-DF90-40AC-8BF2-FFC1909400B3}" type="presParOf" srcId="{6DAEB045-B1D0-408B-AB88-9F6882CA6285}" destId="{5CE89845-2284-4F72-BA33-E886690302BF}" srcOrd="6" destOrd="0" presId="urn:microsoft.com/office/officeart/2011/layout/HexagonRadial"/>
    <dgm:cxn modelId="{97672D9D-7F65-4350-B557-CFBC7635B136}" type="presParOf" srcId="{6DAEB045-B1D0-408B-AB88-9F6882CA6285}" destId="{3DC3F0FC-41F4-42A5-BA04-FF1927F92974}" srcOrd="7" destOrd="0" presId="urn:microsoft.com/office/officeart/2011/layout/HexagonRadial"/>
    <dgm:cxn modelId="{0AFA3D39-9C3E-4D08-A215-0CE59445A3A8}" type="presParOf" srcId="{3DC3F0FC-41F4-42A5-BA04-FF1927F92974}" destId="{272428A8-8D3C-44D2-B920-AA1AF2B891D8}" srcOrd="0" destOrd="0" presId="urn:microsoft.com/office/officeart/2011/layout/HexagonRadial"/>
    <dgm:cxn modelId="{B42C242C-112F-4990-B50E-34B7640ED668}" type="presParOf" srcId="{6DAEB045-B1D0-408B-AB88-9F6882CA6285}" destId="{C69C525C-D9A9-43CD-B782-19B631EEA371}" srcOrd="8" destOrd="0" presId="urn:microsoft.com/office/officeart/2011/layout/HexagonRadial"/>
    <dgm:cxn modelId="{11BFCD3E-F798-460D-ACBF-2FBF2015C909}" type="presParOf" srcId="{6DAEB045-B1D0-408B-AB88-9F6882CA6285}" destId="{0C46A4BF-C326-4049-A7E6-CC91FA34968C}" srcOrd="9" destOrd="0" presId="urn:microsoft.com/office/officeart/2011/layout/HexagonRadial"/>
    <dgm:cxn modelId="{7436AA57-C2F9-4AA9-B0E7-D79189BB7928}" type="presParOf" srcId="{0C46A4BF-C326-4049-A7E6-CC91FA34968C}" destId="{A23578EF-5FB7-4586-8B35-6A44183E6595}" srcOrd="0" destOrd="0" presId="urn:microsoft.com/office/officeart/2011/layout/HexagonRadial"/>
    <dgm:cxn modelId="{E778925D-DF43-401A-A507-C8A528F3C6B4}" type="presParOf" srcId="{6DAEB045-B1D0-408B-AB88-9F6882CA6285}" destId="{C1732ADD-3346-4351-8EA6-FBD093DF2E1F}" srcOrd="10" destOrd="0" presId="urn:microsoft.com/office/officeart/2011/layout/HexagonRadial"/>
    <dgm:cxn modelId="{093C5769-7F2D-4A42-85EC-CF7418389F68}" type="presParOf" srcId="{6DAEB045-B1D0-408B-AB88-9F6882CA6285}" destId="{9AFF0561-9CC2-45D3-919E-D5762C9E74D4}" srcOrd="11" destOrd="0" presId="urn:microsoft.com/office/officeart/2011/layout/HexagonRadial"/>
    <dgm:cxn modelId="{63331BC5-5EAC-4609-AC79-00E884DECA77}" type="presParOf" srcId="{9AFF0561-9CC2-45D3-919E-D5762C9E74D4}" destId="{8C09D2A1-9CEE-415D-B256-2C60D038CCC7}" srcOrd="0" destOrd="0" presId="urn:microsoft.com/office/officeart/2011/layout/HexagonRadial"/>
    <dgm:cxn modelId="{EE2F97C5-5D44-4B06-B579-DF2B9F20DC39}" type="presParOf" srcId="{6DAEB045-B1D0-408B-AB88-9F6882CA6285}" destId="{82567179-D1CA-4715-91A5-7A205A4AA2BC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6CD746-36DA-4C17-9DA3-3CF0D4B671B4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8023EC-E2F5-47CF-A078-BE15C262DC8C}">
      <dgm:prSet phldrT="[Text]"/>
      <dgm:spPr/>
      <dgm:t>
        <a:bodyPr/>
        <a:lstStyle/>
        <a:p>
          <a:r>
            <a:rPr lang="en-US" dirty="0"/>
            <a:t>Inputs</a:t>
          </a:r>
        </a:p>
      </dgm:t>
    </dgm:pt>
    <dgm:pt modelId="{BAB2EBE6-5049-4AE6-8067-8ABB3D54BF3F}" type="parTrans" cxnId="{23A84DD2-E222-4193-BF87-70E40340ED0E}">
      <dgm:prSet/>
      <dgm:spPr/>
      <dgm:t>
        <a:bodyPr/>
        <a:lstStyle/>
        <a:p>
          <a:endParaRPr lang="en-US"/>
        </a:p>
      </dgm:t>
    </dgm:pt>
    <dgm:pt modelId="{D5F10A1A-3716-4ADD-9F7A-33AFDC4175BD}" type="sibTrans" cxnId="{23A84DD2-E222-4193-BF87-70E40340ED0E}">
      <dgm:prSet/>
      <dgm:spPr/>
      <dgm:t>
        <a:bodyPr/>
        <a:lstStyle/>
        <a:p>
          <a:endParaRPr lang="en-US"/>
        </a:p>
      </dgm:t>
    </dgm:pt>
    <dgm:pt modelId="{478BF7B4-674C-4F52-AF25-C668B321CA36}">
      <dgm:prSet phldrT="[Text]"/>
      <dgm:spPr/>
      <dgm:t>
        <a:bodyPr/>
        <a:lstStyle/>
        <a:p>
          <a:r>
            <a:rPr lang="en-US" dirty="0"/>
            <a:t>Activities</a:t>
          </a:r>
        </a:p>
      </dgm:t>
    </dgm:pt>
    <dgm:pt modelId="{0A7E226F-B5DA-4FE8-A12D-F63280B16CFE}" type="parTrans" cxnId="{DA87AD31-83A3-4216-A55A-12C1EE61756C}">
      <dgm:prSet/>
      <dgm:spPr/>
      <dgm:t>
        <a:bodyPr/>
        <a:lstStyle/>
        <a:p>
          <a:endParaRPr lang="en-US"/>
        </a:p>
      </dgm:t>
    </dgm:pt>
    <dgm:pt modelId="{786342EA-87FF-485D-B291-D9BE512DC694}" type="sibTrans" cxnId="{DA87AD31-83A3-4216-A55A-12C1EE61756C}">
      <dgm:prSet/>
      <dgm:spPr/>
      <dgm:t>
        <a:bodyPr/>
        <a:lstStyle/>
        <a:p>
          <a:endParaRPr lang="en-US"/>
        </a:p>
      </dgm:t>
    </dgm:pt>
    <dgm:pt modelId="{93438435-4C15-42CD-9C70-2F95BF62CB08}">
      <dgm:prSet phldrT="[Text]"/>
      <dgm:spPr/>
      <dgm:t>
        <a:bodyPr/>
        <a:lstStyle/>
        <a:p>
          <a:r>
            <a:rPr lang="en-US" dirty="0"/>
            <a:t>Outputs</a:t>
          </a:r>
        </a:p>
      </dgm:t>
    </dgm:pt>
    <dgm:pt modelId="{00CBC450-0AC2-4CC0-BE0E-247CC2F8EB76}" type="parTrans" cxnId="{12C787EE-D487-4CEB-93C1-105CE6456111}">
      <dgm:prSet/>
      <dgm:spPr/>
      <dgm:t>
        <a:bodyPr/>
        <a:lstStyle/>
        <a:p>
          <a:endParaRPr lang="en-US"/>
        </a:p>
      </dgm:t>
    </dgm:pt>
    <dgm:pt modelId="{2D730808-80A4-469D-A806-683975C9DA44}" type="sibTrans" cxnId="{12C787EE-D487-4CEB-93C1-105CE6456111}">
      <dgm:prSet/>
      <dgm:spPr/>
      <dgm:t>
        <a:bodyPr/>
        <a:lstStyle/>
        <a:p>
          <a:endParaRPr lang="en-US"/>
        </a:p>
      </dgm:t>
    </dgm:pt>
    <dgm:pt modelId="{B4961A66-7C7A-4EAF-8988-3DDB68F11456}">
      <dgm:prSet phldrT="[Text]"/>
      <dgm:spPr/>
      <dgm:t>
        <a:bodyPr/>
        <a:lstStyle/>
        <a:p>
          <a:r>
            <a:rPr lang="en-US" dirty="0"/>
            <a:t>Outcomes</a:t>
          </a:r>
        </a:p>
      </dgm:t>
    </dgm:pt>
    <dgm:pt modelId="{811E4F83-A065-4239-B1B7-8708B5CE05D4}" type="parTrans" cxnId="{30FF2A82-360C-4B3B-8D81-D11E0672B4DF}">
      <dgm:prSet/>
      <dgm:spPr/>
      <dgm:t>
        <a:bodyPr/>
        <a:lstStyle/>
        <a:p>
          <a:endParaRPr lang="en-US"/>
        </a:p>
      </dgm:t>
    </dgm:pt>
    <dgm:pt modelId="{E7907E84-70D5-4A1F-8BAC-441CEBCD8217}" type="sibTrans" cxnId="{30FF2A82-360C-4B3B-8D81-D11E0672B4DF}">
      <dgm:prSet/>
      <dgm:spPr/>
      <dgm:t>
        <a:bodyPr/>
        <a:lstStyle/>
        <a:p>
          <a:endParaRPr lang="en-US"/>
        </a:p>
      </dgm:t>
    </dgm:pt>
    <dgm:pt modelId="{91A9E428-1195-411C-B54C-9C02B8165815}">
      <dgm:prSet phldrT="[Text]"/>
      <dgm:spPr/>
      <dgm:t>
        <a:bodyPr/>
        <a:lstStyle/>
        <a:p>
          <a:r>
            <a:rPr lang="en-US" dirty="0"/>
            <a:t>Impact</a:t>
          </a:r>
        </a:p>
      </dgm:t>
    </dgm:pt>
    <dgm:pt modelId="{70B3CCB2-22D3-4B3D-997E-DEA9C04380D4}" type="parTrans" cxnId="{C0A40154-E253-40CA-AC91-9FB8B21F3DF8}">
      <dgm:prSet/>
      <dgm:spPr/>
      <dgm:t>
        <a:bodyPr/>
        <a:lstStyle/>
        <a:p>
          <a:endParaRPr lang="en-US"/>
        </a:p>
      </dgm:t>
    </dgm:pt>
    <dgm:pt modelId="{559A56B8-FDE7-4781-A4C4-C1B0C972C5A3}" type="sibTrans" cxnId="{C0A40154-E253-40CA-AC91-9FB8B21F3DF8}">
      <dgm:prSet/>
      <dgm:spPr/>
      <dgm:t>
        <a:bodyPr/>
        <a:lstStyle/>
        <a:p>
          <a:endParaRPr lang="en-US"/>
        </a:p>
      </dgm:t>
    </dgm:pt>
    <dgm:pt modelId="{9E75F6BE-8627-4E9D-859F-CB10059B777F}">
      <dgm:prSet/>
      <dgm:spPr/>
      <dgm:t>
        <a:bodyPr/>
        <a:lstStyle/>
        <a:p>
          <a:endParaRPr lang="en-US" dirty="0"/>
        </a:p>
      </dgm:t>
    </dgm:pt>
    <dgm:pt modelId="{F879BAD9-5019-4878-9A1E-5414007D6A55}" type="parTrans" cxnId="{8D0A808F-CC22-4625-A63E-0F4D8A8E0A8B}">
      <dgm:prSet/>
      <dgm:spPr/>
      <dgm:t>
        <a:bodyPr/>
        <a:lstStyle/>
        <a:p>
          <a:endParaRPr lang="en-US"/>
        </a:p>
      </dgm:t>
    </dgm:pt>
    <dgm:pt modelId="{19824B25-542F-446B-BAD3-745B431BF252}" type="sibTrans" cxnId="{8D0A808F-CC22-4625-A63E-0F4D8A8E0A8B}">
      <dgm:prSet/>
      <dgm:spPr/>
      <dgm:t>
        <a:bodyPr/>
        <a:lstStyle/>
        <a:p>
          <a:endParaRPr lang="en-US"/>
        </a:p>
      </dgm:t>
    </dgm:pt>
    <dgm:pt modelId="{ED9CBB43-7A50-453E-A9BC-A880C1D7B296}" type="pres">
      <dgm:prSet presAssocID="{026CD746-36DA-4C17-9DA3-3CF0D4B671B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0D6803C-1782-4023-8BF2-E50C875FA9ED}" type="pres">
      <dgm:prSet presAssocID="{C68023EC-E2F5-47CF-A078-BE15C262DC8C}" presName="Accent1" presStyleCnt="0"/>
      <dgm:spPr/>
    </dgm:pt>
    <dgm:pt modelId="{4D1ABD2B-9CC1-4D38-B6B8-5DFC634E1679}" type="pres">
      <dgm:prSet presAssocID="{C68023EC-E2F5-47CF-A078-BE15C262DC8C}" presName="Accent" presStyleLbl="node1" presStyleIdx="0" presStyleCnt="5"/>
      <dgm:spPr/>
    </dgm:pt>
    <dgm:pt modelId="{BCBA75A5-E83E-4705-B78F-2797E2E9C59C}" type="pres">
      <dgm:prSet presAssocID="{C68023EC-E2F5-47CF-A078-BE15C262DC8C}" presName="Parent1" presStyleLbl="revTx" presStyleIdx="0" presStyleCnt="6">
        <dgm:presLayoutVars>
          <dgm:chMax val="1"/>
          <dgm:chPref val="1"/>
          <dgm:bulletEnabled val="1"/>
        </dgm:presLayoutVars>
      </dgm:prSet>
      <dgm:spPr/>
    </dgm:pt>
    <dgm:pt modelId="{2452F7E7-44CA-4A4D-BE27-BF2481EFF0D9}" type="pres">
      <dgm:prSet presAssocID="{478BF7B4-674C-4F52-AF25-C668B321CA36}" presName="Accent2" presStyleCnt="0"/>
      <dgm:spPr/>
    </dgm:pt>
    <dgm:pt modelId="{E04361A3-1CAD-4406-98C7-2412F2E66498}" type="pres">
      <dgm:prSet presAssocID="{478BF7B4-674C-4F52-AF25-C668B321CA36}" presName="Accent" presStyleLbl="node1" presStyleIdx="1" presStyleCnt="5"/>
      <dgm:spPr/>
    </dgm:pt>
    <dgm:pt modelId="{16AECF96-A519-4928-8073-3AB3A3C65206}" type="pres">
      <dgm:prSet presAssocID="{478BF7B4-674C-4F52-AF25-C668B321CA36}" presName="Parent2" presStyleLbl="revTx" presStyleIdx="1" presStyleCnt="6">
        <dgm:presLayoutVars>
          <dgm:chMax val="1"/>
          <dgm:chPref val="1"/>
          <dgm:bulletEnabled val="1"/>
        </dgm:presLayoutVars>
      </dgm:prSet>
      <dgm:spPr/>
    </dgm:pt>
    <dgm:pt modelId="{BBD9260D-D01C-4791-AE61-0A99ED12A489}" type="pres">
      <dgm:prSet presAssocID="{93438435-4C15-42CD-9C70-2F95BF62CB08}" presName="Accent3" presStyleCnt="0"/>
      <dgm:spPr/>
    </dgm:pt>
    <dgm:pt modelId="{06F87FB2-E355-4473-A564-E2AB40E18E4D}" type="pres">
      <dgm:prSet presAssocID="{93438435-4C15-42CD-9C70-2F95BF62CB08}" presName="Accent" presStyleLbl="node1" presStyleIdx="2" presStyleCnt="5"/>
      <dgm:spPr/>
    </dgm:pt>
    <dgm:pt modelId="{764DC6D9-D9F5-42E5-A002-CCBD6938AE85}" type="pres">
      <dgm:prSet presAssocID="{93438435-4C15-42CD-9C70-2F95BF62CB08}" presName="Child3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B7F80742-5052-41E4-ACA5-26EF67BC4B0A}" type="pres">
      <dgm:prSet presAssocID="{93438435-4C15-42CD-9C70-2F95BF62CB08}" presName="Parent3" presStyleLbl="revTx" presStyleIdx="3" presStyleCnt="6">
        <dgm:presLayoutVars>
          <dgm:chMax val="1"/>
          <dgm:chPref val="1"/>
          <dgm:bulletEnabled val="1"/>
        </dgm:presLayoutVars>
      </dgm:prSet>
      <dgm:spPr/>
    </dgm:pt>
    <dgm:pt modelId="{BDEE7049-0A4B-4004-BA65-572B48C0242A}" type="pres">
      <dgm:prSet presAssocID="{B4961A66-7C7A-4EAF-8988-3DDB68F11456}" presName="Accent4" presStyleCnt="0"/>
      <dgm:spPr/>
    </dgm:pt>
    <dgm:pt modelId="{7FD46D19-61E3-4355-84D4-6A2EBBB63241}" type="pres">
      <dgm:prSet presAssocID="{B4961A66-7C7A-4EAF-8988-3DDB68F11456}" presName="Accent" presStyleLbl="node1" presStyleIdx="3" presStyleCnt="5"/>
      <dgm:spPr/>
    </dgm:pt>
    <dgm:pt modelId="{8687B97E-3A35-4272-9F80-54A15495A19F}" type="pres">
      <dgm:prSet presAssocID="{B4961A66-7C7A-4EAF-8988-3DDB68F11456}" presName="Parent4" presStyleLbl="revTx" presStyleIdx="4" presStyleCnt="6">
        <dgm:presLayoutVars>
          <dgm:chMax val="1"/>
          <dgm:chPref val="1"/>
          <dgm:bulletEnabled val="1"/>
        </dgm:presLayoutVars>
      </dgm:prSet>
      <dgm:spPr/>
    </dgm:pt>
    <dgm:pt modelId="{4853CC29-F69B-41A9-BE43-D34FA29FC688}" type="pres">
      <dgm:prSet presAssocID="{91A9E428-1195-411C-B54C-9C02B8165815}" presName="Accent5" presStyleCnt="0"/>
      <dgm:spPr/>
    </dgm:pt>
    <dgm:pt modelId="{A42D9BB5-0141-4321-B52A-74858A8A4EF8}" type="pres">
      <dgm:prSet presAssocID="{91A9E428-1195-411C-B54C-9C02B8165815}" presName="Accent" presStyleLbl="node1" presStyleIdx="4" presStyleCnt="5"/>
      <dgm:spPr/>
    </dgm:pt>
    <dgm:pt modelId="{F8410088-AEDC-4A79-A72C-59C65779FFFA}" type="pres">
      <dgm:prSet presAssocID="{91A9E428-1195-411C-B54C-9C02B8165815}" presName="Parent5" presStyleLbl="revTx" presStyleIdx="5" presStyleCnt="6">
        <dgm:presLayoutVars>
          <dgm:chMax val="1"/>
          <dgm:chPref val="1"/>
          <dgm:bulletEnabled val="1"/>
        </dgm:presLayoutVars>
      </dgm:prSet>
      <dgm:spPr/>
    </dgm:pt>
  </dgm:ptLst>
  <dgm:cxnLst>
    <dgm:cxn modelId="{DA87AD31-83A3-4216-A55A-12C1EE61756C}" srcId="{026CD746-36DA-4C17-9DA3-3CF0D4B671B4}" destId="{478BF7B4-674C-4F52-AF25-C668B321CA36}" srcOrd="1" destOrd="0" parTransId="{0A7E226F-B5DA-4FE8-A12D-F63280B16CFE}" sibTransId="{786342EA-87FF-485D-B291-D9BE512DC694}"/>
    <dgm:cxn modelId="{1A0D3149-6D9E-4D30-8CF2-C7EB24C47D94}" type="presOf" srcId="{026CD746-36DA-4C17-9DA3-3CF0D4B671B4}" destId="{ED9CBB43-7A50-453E-A9BC-A880C1D7B296}" srcOrd="0" destOrd="0" presId="urn:microsoft.com/office/officeart/2009/layout/CircleArrowProcess"/>
    <dgm:cxn modelId="{C0A40154-E253-40CA-AC91-9FB8B21F3DF8}" srcId="{026CD746-36DA-4C17-9DA3-3CF0D4B671B4}" destId="{91A9E428-1195-411C-B54C-9C02B8165815}" srcOrd="4" destOrd="0" parTransId="{70B3CCB2-22D3-4B3D-997E-DEA9C04380D4}" sibTransId="{559A56B8-FDE7-4781-A4C4-C1B0C972C5A3}"/>
    <dgm:cxn modelId="{8E16C47C-09C5-4B68-8F25-81ED78755E68}" type="presOf" srcId="{B4961A66-7C7A-4EAF-8988-3DDB68F11456}" destId="{8687B97E-3A35-4272-9F80-54A15495A19F}" srcOrd="0" destOrd="0" presId="urn:microsoft.com/office/officeart/2009/layout/CircleArrowProcess"/>
    <dgm:cxn modelId="{30FF2A82-360C-4B3B-8D81-D11E0672B4DF}" srcId="{026CD746-36DA-4C17-9DA3-3CF0D4B671B4}" destId="{B4961A66-7C7A-4EAF-8988-3DDB68F11456}" srcOrd="3" destOrd="0" parTransId="{811E4F83-A065-4239-B1B7-8708B5CE05D4}" sibTransId="{E7907E84-70D5-4A1F-8BAC-441CEBCD8217}"/>
    <dgm:cxn modelId="{E93C708D-CA78-4F0B-8752-71CA363FD6E6}" type="presOf" srcId="{91A9E428-1195-411C-B54C-9C02B8165815}" destId="{F8410088-AEDC-4A79-A72C-59C65779FFFA}" srcOrd="0" destOrd="0" presId="urn:microsoft.com/office/officeart/2009/layout/CircleArrowProcess"/>
    <dgm:cxn modelId="{8D0A808F-CC22-4625-A63E-0F4D8A8E0A8B}" srcId="{93438435-4C15-42CD-9C70-2F95BF62CB08}" destId="{9E75F6BE-8627-4E9D-859F-CB10059B777F}" srcOrd="0" destOrd="0" parTransId="{F879BAD9-5019-4878-9A1E-5414007D6A55}" sibTransId="{19824B25-542F-446B-BAD3-745B431BF252}"/>
    <dgm:cxn modelId="{20FBD796-C3A1-439D-870D-B63C7369B728}" type="presOf" srcId="{478BF7B4-674C-4F52-AF25-C668B321CA36}" destId="{16AECF96-A519-4928-8073-3AB3A3C65206}" srcOrd="0" destOrd="0" presId="urn:microsoft.com/office/officeart/2009/layout/CircleArrowProcess"/>
    <dgm:cxn modelId="{EC4E36A8-06ED-4856-9DC3-517A5B17F7C0}" type="presOf" srcId="{93438435-4C15-42CD-9C70-2F95BF62CB08}" destId="{B7F80742-5052-41E4-ACA5-26EF67BC4B0A}" srcOrd="0" destOrd="0" presId="urn:microsoft.com/office/officeart/2009/layout/CircleArrowProcess"/>
    <dgm:cxn modelId="{AA8B9DB4-8FBF-40C6-9EF4-8DF9742BFA69}" type="presOf" srcId="{9E75F6BE-8627-4E9D-859F-CB10059B777F}" destId="{764DC6D9-D9F5-42E5-A002-CCBD6938AE85}" srcOrd="0" destOrd="0" presId="urn:microsoft.com/office/officeart/2009/layout/CircleArrowProcess"/>
    <dgm:cxn modelId="{23A84DD2-E222-4193-BF87-70E40340ED0E}" srcId="{026CD746-36DA-4C17-9DA3-3CF0D4B671B4}" destId="{C68023EC-E2F5-47CF-A078-BE15C262DC8C}" srcOrd="0" destOrd="0" parTransId="{BAB2EBE6-5049-4AE6-8067-8ABB3D54BF3F}" sibTransId="{D5F10A1A-3716-4ADD-9F7A-33AFDC4175BD}"/>
    <dgm:cxn modelId="{12C787EE-D487-4CEB-93C1-105CE6456111}" srcId="{026CD746-36DA-4C17-9DA3-3CF0D4B671B4}" destId="{93438435-4C15-42CD-9C70-2F95BF62CB08}" srcOrd="2" destOrd="0" parTransId="{00CBC450-0AC2-4CC0-BE0E-247CC2F8EB76}" sibTransId="{2D730808-80A4-469D-A806-683975C9DA44}"/>
    <dgm:cxn modelId="{064229F4-ADEB-4E20-9B4E-65ABF0DF2CCE}" type="presOf" srcId="{C68023EC-E2F5-47CF-A078-BE15C262DC8C}" destId="{BCBA75A5-E83E-4705-B78F-2797E2E9C59C}" srcOrd="0" destOrd="0" presId="urn:microsoft.com/office/officeart/2009/layout/CircleArrowProcess"/>
    <dgm:cxn modelId="{A1E9905C-462E-428B-BA53-E79B254E04EC}" type="presParOf" srcId="{ED9CBB43-7A50-453E-A9BC-A880C1D7B296}" destId="{50D6803C-1782-4023-8BF2-E50C875FA9ED}" srcOrd="0" destOrd="0" presId="urn:microsoft.com/office/officeart/2009/layout/CircleArrowProcess"/>
    <dgm:cxn modelId="{389E7EC4-462D-4E80-8C99-FB8BE1F982D3}" type="presParOf" srcId="{50D6803C-1782-4023-8BF2-E50C875FA9ED}" destId="{4D1ABD2B-9CC1-4D38-B6B8-5DFC634E1679}" srcOrd="0" destOrd="0" presId="urn:microsoft.com/office/officeart/2009/layout/CircleArrowProcess"/>
    <dgm:cxn modelId="{36444AB8-9A75-46C7-B231-AF2C1550B72E}" type="presParOf" srcId="{ED9CBB43-7A50-453E-A9BC-A880C1D7B296}" destId="{BCBA75A5-E83E-4705-B78F-2797E2E9C59C}" srcOrd="1" destOrd="0" presId="urn:microsoft.com/office/officeart/2009/layout/CircleArrowProcess"/>
    <dgm:cxn modelId="{1FFE461D-00A7-461D-8D49-F6087B14A91B}" type="presParOf" srcId="{ED9CBB43-7A50-453E-A9BC-A880C1D7B296}" destId="{2452F7E7-44CA-4A4D-BE27-BF2481EFF0D9}" srcOrd="2" destOrd="0" presId="urn:microsoft.com/office/officeart/2009/layout/CircleArrowProcess"/>
    <dgm:cxn modelId="{0D0608FA-D0A4-4545-95DB-C1AF5B633073}" type="presParOf" srcId="{2452F7E7-44CA-4A4D-BE27-BF2481EFF0D9}" destId="{E04361A3-1CAD-4406-98C7-2412F2E66498}" srcOrd="0" destOrd="0" presId="urn:microsoft.com/office/officeart/2009/layout/CircleArrowProcess"/>
    <dgm:cxn modelId="{94A0849E-88C5-400A-A789-2172CA98E6F4}" type="presParOf" srcId="{ED9CBB43-7A50-453E-A9BC-A880C1D7B296}" destId="{16AECF96-A519-4928-8073-3AB3A3C65206}" srcOrd="3" destOrd="0" presId="urn:microsoft.com/office/officeart/2009/layout/CircleArrowProcess"/>
    <dgm:cxn modelId="{DF7F3752-319A-4D95-91A0-C7CFFF94B24F}" type="presParOf" srcId="{ED9CBB43-7A50-453E-A9BC-A880C1D7B296}" destId="{BBD9260D-D01C-4791-AE61-0A99ED12A489}" srcOrd="4" destOrd="0" presId="urn:microsoft.com/office/officeart/2009/layout/CircleArrowProcess"/>
    <dgm:cxn modelId="{652E8E8E-B645-46E6-BED4-FEDF0BE6EBDB}" type="presParOf" srcId="{BBD9260D-D01C-4791-AE61-0A99ED12A489}" destId="{06F87FB2-E355-4473-A564-E2AB40E18E4D}" srcOrd="0" destOrd="0" presId="urn:microsoft.com/office/officeart/2009/layout/CircleArrowProcess"/>
    <dgm:cxn modelId="{1175FEFC-67D5-4931-BED8-68A1FE5C2048}" type="presParOf" srcId="{ED9CBB43-7A50-453E-A9BC-A880C1D7B296}" destId="{764DC6D9-D9F5-42E5-A002-CCBD6938AE85}" srcOrd="5" destOrd="0" presId="urn:microsoft.com/office/officeart/2009/layout/CircleArrowProcess"/>
    <dgm:cxn modelId="{32CB6D5B-2351-4423-B08E-B09651EA9887}" type="presParOf" srcId="{ED9CBB43-7A50-453E-A9BC-A880C1D7B296}" destId="{B7F80742-5052-41E4-ACA5-26EF67BC4B0A}" srcOrd="6" destOrd="0" presId="urn:microsoft.com/office/officeart/2009/layout/CircleArrowProcess"/>
    <dgm:cxn modelId="{E9377D4D-D5F2-4E86-BA52-FBF67247B079}" type="presParOf" srcId="{ED9CBB43-7A50-453E-A9BC-A880C1D7B296}" destId="{BDEE7049-0A4B-4004-BA65-572B48C0242A}" srcOrd="7" destOrd="0" presId="urn:microsoft.com/office/officeart/2009/layout/CircleArrowProcess"/>
    <dgm:cxn modelId="{EEA88277-0095-4C7F-8E7E-B1FFF55FBAF7}" type="presParOf" srcId="{BDEE7049-0A4B-4004-BA65-572B48C0242A}" destId="{7FD46D19-61E3-4355-84D4-6A2EBBB63241}" srcOrd="0" destOrd="0" presId="urn:microsoft.com/office/officeart/2009/layout/CircleArrowProcess"/>
    <dgm:cxn modelId="{0E082DA2-03E5-4F35-9EB5-3C4332BFE4E2}" type="presParOf" srcId="{ED9CBB43-7A50-453E-A9BC-A880C1D7B296}" destId="{8687B97E-3A35-4272-9F80-54A15495A19F}" srcOrd="8" destOrd="0" presId="urn:microsoft.com/office/officeart/2009/layout/CircleArrowProcess"/>
    <dgm:cxn modelId="{6D8830D0-320A-444C-A12C-8ACA03F5DA36}" type="presParOf" srcId="{ED9CBB43-7A50-453E-A9BC-A880C1D7B296}" destId="{4853CC29-F69B-41A9-BE43-D34FA29FC688}" srcOrd="9" destOrd="0" presId="urn:microsoft.com/office/officeart/2009/layout/CircleArrowProcess"/>
    <dgm:cxn modelId="{F05D7ABB-CD8B-40C1-B342-BC1E0F810161}" type="presParOf" srcId="{4853CC29-F69B-41A9-BE43-D34FA29FC688}" destId="{A42D9BB5-0141-4321-B52A-74858A8A4EF8}" srcOrd="0" destOrd="0" presId="urn:microsoft.com/office/officeart/2009/layout/CircleArrowProcess"/>
    <dgm:cxn modelId="{3D0B61F8-A136-46AD-8A17-B4969FE165C8}" type="presParOf" srcId="{ED9CBB43-7A50-453E-A9BC-A880C1D7B296}" destId="{F8410088-AEDC-4A79-A72C-59C65779FFFA}" srcOrd="10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AB3897-6561-4C30-B941-EF214B1D2F7B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47BB083-C644-4475-80C3-CB8B8A0CE58D}">
      <dgm:prSet phldrT="[Text]"/>
      <dgm:spPr/>
      <dgm:t>
        <a:bodyPr/>
        <a:lstStyle/>
        <a:p>
          <a:r>
            <a:rPr lang="en-US" dirty="0"/>
            <a:t>Strategic Implementation</a:t>
          </a:r>
        </a:p>
      </dgm:t>
    </dgm:pt>
    <dgm:pt modelId="{C763FCFB-2F86-4B0A-8035-D2D06EFBD24A}" type="parTrans" cxnId="{542F57B2-8168-4C0E-A027-A155A649D097}">
      <dgm:prSet/>
      <dgm:spPr/>
      <dgm:t>
        <a:bodyPr/>
        <a:lstStyle/>
        <a:p>
          <a:endParaRPr lang="en-US"/>
        </a:p>
      </dgm:t>
    </dgm:pt>
    <dgm:pt modelId="{8FBAF835-824E-4F6F-80B0-CCCC5B6187BD}" type="sibTrans" cxnId="{542F57B2-8168-4C0E-A027-A155A649D097}">
      <dgm:prSet/>
      <dgm:spPr/>
      <dgm:t>
        <a:bodyPr/>
        <a:lstStyle/>
        <a:p>
          <a:endParaRPr lang="en-US"/>
        </a:p>
      </dgm:t>
    </dgm:pt>
    <dgm:pt modelId="{FCA95BB0-7233-402F-887D-B5E060060045}">
      <dgm:prSet phldrT="[Text]"/>
      <dgm:spPr/>
      <dgm:t>
        <a:bodyPr/>
        <a:lstStyle/>
        <a:p>
          <a:r>
            <a:rPr lang="en-US" dirty="0"/>
            <a:t>Senior </a:t>
          </a:r>
          <a:r>
            <a:rPr lang="en-US" dirty="0" err="1"/>
            <a:t>Mngmt</a:t>
          </a:r>
          <a:endParaRPr lang="en-US" dirty="0"/>
        </a:p>
      </dgm:t>
    </dgm:pt>
    <dgm:pt modelId="{7C7B8FFD-3DAE-45DC-A24D-7C67073BEABB}" type="parTrans" cxnId="{E3CAA1AC-F1DE-4F41-8B84-256761FA60EF}">
      <dgm:prSet/>
      <dgm:spPr/>
      <dgm:t>
        <a:bodyPr/>
        <a:lstStyle/>
        <a:p>
          <a:endParaRPr lang="en-US"/>
        </a:p>
      </dgm:t>
    </dgm:pt>
    <dgm:pt modelId="{7C8A22DF-8B23-4C63-81B4-3DA668CC0989}" type="sibTrans" cxnId="{E3CAA1AC-F1DE-4F41-8B84-256761FA60EF}">
      <dgm:prSet/>
      <dgm:spPr/>
      <dgm:t>
        <a:bodyPr/>
        <a:lstStyle/>
        <a:p>
          <a:endParaRPr lang="en-US"/>
        </a:p>
      </dgm:t>
    </dgm:pt>
    <dgm:pt modelId="{FEA36E0B-84BB-4E30-9182-73636259AFE1}">
      <dgm:prSet phldrT="[Text]"/>
      <dgm:spPr/>
      <dgm:t>
        <a:bodyPr/>
        <a:lstStyle/>
        <a:p>
          <a:r>
            <a:rPr lang="en-US" dirty="0"/>
            <a:t>Middle Managers</a:t>
          </a:r>
        </a:p>
      </dgm:t>
    </dgm:pt>
    <dgm:pt modelId="{1E34FA36-C216-47EB-98C0-70777FD9C0B8}" type="parTrans" cxnId="{1F304185-1950-4652-BE23-EC059B9BB834}">
      <dgm:prSet/>
      <dgm:spPr/>
      <dgm:t>
        <a:bodyPr/>
        <a:lstStyle/>
        <a:p>
          <a:endParaRPr lang="en-US"/>
        </a:p>
      </dgm:t>
    </dgm:pt>
    <dgm:pt modelId="{1B49A724-E806-45FA-A168-089EEAEA5681}" type="sibTrans" cxnId="{1F304185-1950-4652-BE23-EC059B9BB834}">
      <dgm:prSet/>
      <dgm:spPr/>
      <dgm:t>
        <a:bodyPr/>
        <a:lstStyle/>
        <a:p>
          <a:endParaRPr lang="en-US"/>
        </a:p>
      </dgm:t>
    </dgm:pt>
    <dgm:pt modelId="{E51AD8ED-D38B-447E-B53B-66A9E300DCF9}">
      <dgm:prSet phldrT="[Text]"/>
      <dgm:spPr/>
      <dgm:t>
        <a:bodyPr/>
        <a:lstStyle/>
        <a:p>
          <a:r>
            <a:rPr lang="en-US" dirty="0"/>
            <a:t>Strategy </a:t>
          </a:r>
          <a:r>
            <a:rPr lang="en-US" dirty="0" err="1"/>
            <a:t>Teamlet</a:t>
          </a:r>
          <a:endParaRPr lang="en-US" dirty="0"/>
        </a:p>
      </dgm:t>
    </dgm:pt>
    <dgm:pt modelId="{D3F9F1F2-379F-432C-8E7D-AD424A3DB647}" type="parTrans" cxnId="{6A176BBC-3806-4D2C-B8FF-D4F6D77620E4}">
      <dgm:prSet/>
      <dgm:spPr/>
      <dgm:t>
        <a:bodyPr/>
        <a:lstStyle/>
        <a:p>
          <a:endParaRPr lang="en-US"/>
        </a:p>
      </dgm:t>
    </dgm:pt>
    <dgm:pt modelId="{39256803-80D0-410D-A92D-9F7C7B74D990}" type="sibTrans" cxnId="{6A176BBC-3806-4D2C-B8FF-D4F6D77620E4}">
      <dgm:prSet/>
      <dgm:spPr/>
      <dgm:t>
        <a:bodyPr/>
        <a:lstStyle/>
        <a:p>
          <a:endParaRPr lang="en-US"/>
        </a:p>
      </dgm:t>
    </dgm:pt>
    <dgm:pt modelId="{48EEAF71-E656-4CD0-BAF1-ED777B12525D}">
      <dgm:prSet phldrT="[Text]"/>
      <dgm:spPr/>
      <dgm:t>
        <a:bodyPr/>
        <a:lstStyle/>
        <a:p>
          <a:r>
            <a:rPr lang="en-US" dirty="0"/>
            <a:t>Staff Council</a:t>
          </a:r>
        </a:p>
      </dgm:t>
    </dgm:pt>
    <dgm:pt modelId="{9D28DF1E-9B2D-4DA7-AEAB-7A7B60CFE130}" type="parTrans" cxnId="{3A843AA2-1753-4055-8367-2577CCEFF270}">
      <dgm:prSet/>
      <dgm:spPr/>
      <dgm:t>
        <a:bodyPr/>
        <a:lstStyle/>
        <a:p>
          <a:endParaRPr lang="en-US"/>
        </a:p>
      </dgm:t>
    </dgm:pt>
    <dgm:pt modelId="{32699012-18FE-4774-AA85-F0B08E51C6CF}" type="sibTrans" cxnId="{3A843AA2-1753-4055-8367-2577CCEFF270}">
      <dgm:prSet/>
      <dgm:spPr/>
      <dgm:t>
        <a:bodyPr/>
        <a:lstStyle/>
        <a:p>
          <a:endParaRPr lang="en-US"/>
        </a:p>
      </dgm:t>
    </dgm:pt>
    <dgm:pt modelId="{0FD0DC74-1FB8-442C-B9ED-87B377F25BBF}">
      <dgm:prSet phldrT="[Text]"/>
      <dgm:spPr/>
      <dgm:t>
        <a:bodyPr/>
        <a:lstStyle/>
        <a:p>
          <a:r>
            <a:rPr lang="en-US" dirty="0"/>
            <a:t>All Staff</a:t>
          </a:r>
        </a:p>
      </dgm:t>
    </dgm:pt>
    <dgm:pt modelId="{E3EB15C9-CE6E-4F82-9738-6ABB8B1627FC}" type="parTrans" cxnId="{CC5750E6-12C3-4790-9A2B-C7E9CAA8A6A1}">
      <dgm:prSet/>
      <dgm:spPr/>
      <dgm:t>
        <a:bodyPr/>
        <a:lstStyle/>
        <a:p>
          <a:endParaRPr lang="en-US"/>
        </a:p>
      </dgm:t>
    </dgm:pt>
    <dgm:pt modelId="{7AE10053-2BFC-4DBB-9D40-36C4EB8A24EC}" type="sibTrans" cxnId="{CC5750E6-12C3-4790-9A2B-C7E9CAA8A6A1}">
      <dgm:prSet/>
      <dgm:spPr/>
      <dgm:t>
        <a:bodyPr/>
        <a:lstStyle/>
        <a:p>
          <a:endParaRPr lang="en-US"/>
        </a:p>
      </dgm:t>
    </dgm:pt>
    <dgm:pt modelId="{797AACDE-C6E2-48B7-ACEE-638F1A7EFD78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/>
            <a:t>Core</a:t>
          </a:r>
        </a:p>
      </dgm:t>
    </dgm:pt>
    <dgm:pt modelId="{941F7599-6496-4BCC-864F-656CB641A190}" type="parTrans" cxnId="{AD4AD9B1-025F-47A5-8744-FADD852A4C32}">
      <dgm:prSet/>
      <dgm:spPr/>
      <dgm:t>
        <a:bodyPr/>
        <a:lstStyle/>
        <a:p>
          <a:endParaRPr lang="en-US"/>
        </a:p>
      </dgm:t>
    </dgm:pt>
    <dgm:pt modelId="{E9CAC56E-4378-4BBD-A4EC-90B0F7273292}" type="sibTrans" cxnId="{AD4AD9B1-025F-47A5-8744-FADD852A4C32}">
      <dgm:prSet/>
      <dgm:spPr/>
      <dgm:t>
        <a:bodyPr/>
        <a:lstStyle/>
        <a:p>
          <a:endParaRPr lang="en-US"/>
        </a:p>
      </dgm:t>
    </dgm:pt>
    <dgm:pt modelId="{C3A3F837-04BC-43EE-9450-46A439A1F01D}" type="pres">
      <dgm:prSet presAssocID="{62AB3897-6561-4C30-B941-EF214B1D2F7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3490C8C-823E-4299-9CFE-77167B92B849}" type="pres">
      <dgm:prSet presAssocID="{647BB083-C644-4475-80C3-CB8B8A0CE58D}" presName="Parent" presStyleLbl="node0" presStyleIdx="0" presStyleCnt="1">
        <dgm:presLayoutVars>
          <dgm:chMax val="6"/>
          <dgm:chPref val="6"/>
        </dgm:presLayoutVars>
      </dgm:prSet>
      <dgm:spPr/>
    </dgm:pt>
    <dgm:pt modelId="{7F3440F9-88A0-478F-B883-78DA8169C3E0}" type="pres">
      <dgm:prSet presAssocID="{FCA95BB0-7233-402F-887D-B5E060060045}" presName="Accent1" presStyleCnt="0"/>
      <dgm:spPr/>
    </dgm:pt>
    <dgm:pt modelId="{A7D7DC80-019A-44C9-9D98-A82460334D4E}" type="pres">
      <dgm:prSet presAssocID="{FCA95BB0-7233-402F-887D-B5E060060045}" presName="Accent" presStyleLbl="bgShp" presStyleIdx="0" presStyleCnt="6"/>
      <dgm:spPr/>
    </dgm:pt>
    <dgm:pt modelId="{18A032AB-49D0-4F6E-8BE3-51AE4C5A1556}" type="pres">
      <dgm:prSet presAssocID="{FCA95BB0-7233-402F-887D-B5E060060045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A3F1A905-03D8-4FB5-84F0-0B02BCB2306D}" type="pres">
      <dgm:prSet presAssocID="{FEA36E0B-84BB-4E30-9182-73636259AFE1}" presName="Accent2" presStyleCnt="0"/>
      <dgm:spPr/>
    </dgm:pt>
    <dgm:pt modelId="{C0013A71-259A-4050-BC60-16A1FE6B4E85}" type="pres">
      <dgm:prSet presAssocID="{FEA36E0B-84BB-4E30-9182-73636259AFE1}" presName="Accent" presStyleLbl="bgShp" presStyleIdx="1" presStyleCnt="6"/>
      <dgm:spPr/>
    </dgm:pt>
    <dgm:pt modelId="{B5F10787-0669-4DA7-806C-513AA837FF61}" type="pres">
      <dgm:prSet presAssocID="{FEA36E0B-84BB-4E30-9182-73636259AFE1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2E6AF32B-271A-43BD-A560-20815399EE56}" type="pres">
      <dgm:prSet presAssocID="{E51AD8ED-D38B-447E-B53B-66A9E300DCF9}" presName="Accent3" presStyleCnt="0"/>
      <dgm:spPr/>
    </dgm:pt>
    <dgm:pt modelId="{4E999D95-33CC-44A8-AB76-2123D9095A7C}" type="pres">
      <dgm:prSet presAssocID="{E51AD8ED-D38B-447E-B53B-66A9E300DCF9}" presName="Accent" presStyleLbl="bgShp" presStyleIdx="2" presStyleCnt="6"/>
      <dgm:spPr/>
    </dgm:pt>
    <dgm:pt modelId="{8B57924D-AF60-4A4D-A47F-2423589DEBEA}" type="pres">
      <dgm:prSet presAssocID="{E51AD8ED-D38B-447E-B53B-66A9E300DCF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E3A86487-1F17-4E23-83EF-3B4080C2F100}" type="pres">
      <dgm:prSet presAssocID="{48EEAF71-E656-4CD0-BAF1-ED777B12525D}" presName="Accent4" presStyleCnt="0"/>
      <dgm:spPr/>
    </dgm:pt>
    <dgm:pt modelId="{84FA0869-AADE-44CE-BC79-B6928EE10A1C}" type="pres">
      <dgm:prSet presAssocID="{48EEAF71-E656-4CD0-BAF1-ED777B12525D}" presName="Accent" presStyleLbl="bgShp" presStyleIdx="3" presStyleCnt="6"/>
      <dgm:spPr/>
    </dgm:pt>
    <dgm:pt modelId="{FFB0196F-46BC-4F6D-A99C-6BBBF755AEB1}" type="pres">
      <dgm:prSet presAssocID="{48EEAF71-E656-4CD0-BAF1-ED777B12525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62539E4B-0561-4A3A-B6E4-7D6F710F2F3E}" type="pres">
      <dgm:prSet presAssocID="{0FD0DC74-1FB8-442C-B9ED-87B377F25BBF}" presName="Accent5" presStyleCnt="0"/>
      <dgm:spPr/>
    </dgm:pt>
    <dgm:pt modelId="{04D297EA-D53B-4655-9079-E29C3F1D4145}" type="pres">
      <dgm:prSet presAssocID="{0FD0DC74-1FB8-442C-B9ED-87B377F25BBF}" presName="Accent" presStyleLbl="bgShp" presStyleIdx="4" presStyleCnt="6"/>
      <dgm:spPr/>
    </dgm:pt>
    <dgm:pt modelId="{E6E257C0-63F6-4EC7-8E17-EF670847AB7C}" type="pres">
      <dgm:prSet presAssocID="{0FD0DC74-1FB8-442C-B9ED-87B377F25BBF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CC91013D-F086-4033-96B0-A70143946019}" type="pres">
      <dgm:prSet presAssocID="{797AACDE-C6E2-48B7-ACEE-638F1A7EFD78}" presName="Accent6" presStyleCnt="0"/>
      <dgm:spPr/>
    </dgm:pt>
    <dgm:pt modelId="{6AE23E7F-877D-467E-B3B5-E2C60D8469A0}" type="pres">
      <dgm:prSet presAssocID="{797AACDE-C6E2-48B7-ACEE-638F1A7EFD78}" presName="Accent" presStyleLbl="bgShp" presStyleIdx="5" presStyleCnt="6"/>
      <dgm:spPr/>
    </dgm:pt>
    <dgm:pt modelId="{E3484AF1-3761-4815-8233-F5E1DEE3E17B}" type="pres">
      <dgm:prSet presAssocID="{797AACDE-C6E2-48B7-ACEE-638F1A7EFD78}" presName="Child6" presStyleLbl="node1" presStyleIdx="5" presStyleCnt="6" custLinFactNeighborX="4747" custLinFactNeighborY="271">
        <dgm:presLayoutVars>
          <dgm:chMax val="0"/>
          <dgm:chPref val="0"/>
          <dgm:bulletEnabled val="1"/>
        </dgm:presLayoutVars>
      </dgm:prSet>
      <dgm:spPr/>
    </dgm:pt>
  </dgm:ptLst>
  <dgm:cxnLst>
    <dgm:cxn modelId="{A50E7C0E-3773-423B-8456-CCAB66DE653E}" type="presOf" srcId="{FEA36E0B-84BB-4E30-9182-73636259AFE1}" destId="{B5F10787-0669-4DA7-806C-513AA837FF61}" srcOrd="0" destOrd="0" presId="urn:microsoft.com/office/officeart/2011/layout/HexagonRadial"/>
    <dgm:cxn modelId="{640D9B14-A859-48A8-ADE4-B09D40217317}" type="presOf" srcId="{0FD0DC74-1FB8-442C-B9ED-87B377F25BBF}" destId="{E6E257C0-63F6-4EC7-8E17-EF670847AB7C}" srcOrd="0" destOrd="0" presId="urn:microsoft.com/office/officeart/2011/layout/HexagonRadial"/>
    <dgm:cxn modelId="{BEFE2619-3AE0-41C5-9FFD-E4025DD98BF9}" type="presOf" srcId="{647BB083-C644-4475-80C3-CB8B8A0CE58D}" destId="{43490C8C-823E-4299-9CFE-77167B92B849}" srcOrd="0" destOrd="0" presId="urn:microsoft.com/office/officeart/2011/layout/HexagonRadial"/>
    <dgm:cxn modelId="{DBEF884F-2073-44C5-B0EA-477F97085440}" type="presOf" srcId="{48EEAF71-E656-4CD0-BAF1-ED777B12525D}" destId="{FFB0196F-46BC-4F6D-A99C-6BBBF755AEB1}" srcOrd="0" destOrd="0" presId="urn:microsoft.com/office/officeart/2011/layout/HexagonRadial"/>
    <dgm:cxn modelId="{1F304185-1950-4652-BE23-EC059B9BB834}" srcId="{647BB083-C644-4475-80C3-CB8B8A0CE58D}" destId="{FEA36E0B-84BB-4E30-9182-73636259AFE1}" srcOrd="1" destOrd="0" parTransId="{1E34FA36-C216-47EB-98C0-70777FD9C0B8}" sibTransId="{1B49A724-E806-45FA-A168-089EEAEA5681}"/>
    <dgm:cxn modelId="{3A843AA2-1753-4055-8367-2577CCEFF270}" srcId="{647BB083-C644-4475-80C3-CB8B8A0CE58D}" destId="{48EEAF71-E656-4CD0-BAF1-ED777B12525D}" srcOrd="3" destOrd="0" parTransId="{9D28DF1E-9B2D-4DA7-AEAB-7A7B60CFE130}" sibTransId="{32699012-18FE-4774-AA85-F0B08E51C6CF}"/>
    <dgm:cxn modelId="{E3CAA1AC-F1DE-4F41-8B84-256761FA60EF}" srcId="{647BB083-C644-4475-80C3-CB8B8A0CE58D}" destId="{FCA95BB0-7233-402F-887D-B5E060060045}" srcOrd="0" destOrd="0" parTransId="{7C7B8FFD-3DAE-45DC-A24D-7C67073BEABB}" sibTransId="{7C8A22DF-8B23-4C63-81B4-3DA668CC0989}"/>
    <dgm:cxn modelId="{02B6CEAC-9787-41E0-AFE3-AD971DFF1BFC}" type="presOf" srcId="{FCA95BB0-7233-402F-887D-B5E060060045}" destId="{18A032AB-49D0-4F6E-8BE3-51AE4C5A1556}" srcOrd="0" destOrd="0" presId="urn:microsoft.com/office/officeart/2011/layout/HexagonRadial"/>
    <dgm:cxn modelId="{6D837BAE-4EB8-41E0-B6C9-5A1250539BCC}" type="presOf" srcId="{E51AD8ED-D38B-447E-B53B-66A9E300DCF9}" destId="{8B57924D-AF60-4A4D-A47F-2423589DEBEA}" srcOrd="0" destOrd="0" presId="urn:microsoft.com/office/officeart/2011/layout/HexagonRadial"/>
    <dgm:cxn modelId="{AD4AD9B1-025F-47A5-8744-FADD852A4C32}" srcId="{647BB083-C644-4475-80C3-CB8B8A0CE58D}" destId="{797AACDE-C6E2-48B7-ACEE-638F1A7EFD78}" srcOrd="5" destOrd="0" parTransId="{941F7599-6496-4BCC-864F-656CB641A190}" sibTransId="{E9CAC56E-4378-4BBD-A4EC-90B0F7273292}"/>
    <dgm:cxn modelId="{542F57B2-8168-4C0E-A027-A155A649D097}" srcId="{62AB3897-6561-4C30-B941-EF214B1D2F7B}" destId="{647BB083-C644-4475-80C3-CB8B8A0CE58D}" srcOrd="0" destOrd="0" parTransId="{C763FCFB-2F86-4B0A-8035-D2D06EFBD24A}" sibTransId="{8FBAF835-824E-4F6F-80B0-CCCC5B6187BD}"/>
    <dgm:cxn modelId="{6A176BBC-3806-4D2C-B8FF-D4F6D77620E4}" srcId="{647BB083-C644-4475-80C3-CB8B8A0CE58D}" destId="{E51AD8ED-D38B-447E-B53B-66A9E300DCF9}" srcOrd="2" destOrd="0" parTransId="{D3F9F1F2-379F-432C-8E7D-AD424A3DB647}" sibTransId="{39256803-80D0-410D-A92D-9F7C7B74D990}"/>
    <dgm:cxn modelId="{690311D2-47F5-4203-BEF3-2BA10B2433A4}" type="presOf" srcId="{62AB3897-6561-4C30-B941-EF214B1D2F7B}" destId="{C3A3F837-04BC-43EE-9450-46A439A1F01D}" srcOrd="0" destOrd="0" presId="urn:microsoft.com/office/officeart/2011/layout/HexagonRadial"/>
    <dgm:cxn modelId="{E1B1E2DC-E68B-4F53-94C5-FCF69F30F60E}" type="presOf" srcId="{797AACDE-C6E2-48B7-ACEE-638F1A7EFD78}" destId="{E3484AF1-3761-4815-8233-F5E1DEE3E17B}" srcOrd="0" destOrd="0" presId="urn:microsoft.com/office/officeart/2011/layout/HexagonRadial"/>
    <dgm:cxn modelId="{CC5750E6-12C3-4790-9A2B-C7E9CAA8A6A1}" srcId="{647BB083-C644-4475-80C3-CB8B8A0CE58D}" destId="{0FD0DC74-1FB8-442C-B9ED-87B377F25BBF}" srcOrd="4" destOrd="0" parTransId="{E3EB15C9-CE6E-4F82-9738-6ABB8B1627FC}" sibTransId="{7AE10053-2BFC-4DBB-9D40-36C4EB8A24EC}"/>
    <dgm:cxn modelId="{8732B67D-113F-46A5-8CEB-EAA9E3B4006B}" type="presParOf" srcId="{C3A3F837-04BC-43EE-9450-46A439A1F01D}" destId="{43490C8C-823E-4299-9CFE-77167B92B849}" srcOrd="0" destOrd="0" presId="urn:microsoft.com/office/officeart/2011/layout/HexagonRadial"/>
    <dgm:cxn modelId="{9AABB466-3992-4E03-A5F9-10EDADB25486}" type="presParOf" srcId="{C3A3F837-04BC-43EE-9450-46A439A1F01D}" destId="{7F3440F9-88A0-478F-B883-78DA8169C3E0}" srcOrd="1" destOrd="0" presId="urn:microsoft.com/office/officeart/2011/layout/HexagonRadial"/>
    <dgm:cxn modelId="{546D654B-63EF-4AA0-BD69-92E57697213C}" type="presParOf" srcId="{7F3440F9-88A0-478F-B883-78DA8169C3E0}" destId="{A7D7DC80-019A-44C9-9D98-A82460334D4E}" srcOrd="0" destOrd="0" presId="urn:microsoft.com/office/officeart/2011/layout/HexagonRadial"/>
    <dgm:cxn modelId="{751EDB53-7BF0-4911-B867-1B8F6F59D484}" type="presParOf" srcId="{C3A3F837-04BC-43EE-9450-46A439A1F01D}" destId="{18A032AB-49D0-4F6E-8BE3-51AE4C5A1556}" srcOrd="2" destOrd="0" presId="urn:microsoft.com/office/officeart/2011/layout/HexagonRadial"/>
    <dgm:cxn modelId="{1C35AFF4-28B3-485C-AD81-C177E53149F1}" type="presParOf" srcId="{C3A3F837-04BC-43EE-9450-46A439A1F01D}" destId="{A3F1A905-03D8-4FB5-84F0-0B02BCB2306D}" srcOrd="3" destOrd="0" presId="urn:microsoft.com/office/officeart/2011/layout/HexagonRadial"/>
    <dgm:cxn modelId="{6DD95051-D15E-4A8E-B195-267FE469F38E}" type="presParOf" srcId="{A3F1A905-03D8-4FB5-84F0-0B02BCB2306D}" destId="{C0013A71-259A-4050-BC60-16A1FE6B4E85}" srcOrd="0" destOrd="0" presId="urn:microsoft.com/office/officeart/2011/layout/HexagonRadial"/>
    <dgm:cxn modelId="{058A81E8-A562-4CE4-8806-477809F54678}" type="presParOf" srcId="{C3A3F837-04BC-43EE-9450-46A439A1F01D}" destId="{B5F10787-0669-4DA7-806C-513AA837FF61}" srcOrd="4" destOrd="0" presId="urn:microsoft.com/office/officeart/2011/layout/HexagonRadial"/>
    <dgm:cxn modelId="{CDFB726B-8DB7-4CC0-9141-391850F325DD}" type="presParOf" srcId="{C3A3F837-04BC-43EE-9450-46A439A1F01D}" destId="{2E6AF32B-271A-43BD-A560-20815399EE56}" srcOrd="5" destOrd="0" presId="urn:microsoft.com/office/officeart/2011/layout/HexagonRadial"/>
    <dgm:cxn modelId="{75652851-ADB7-4E5C-A4D5-5E579CAB4F72}" type="presParOf" srcId="{2E6AF32B-271A-43BD-A560-20815399EE56}" destId="{4E999D95-33CC-44A8-AB76-2123D9095A7C}" srcOrd="0" destOrd="0" presId="urn:microsoft.com/office/officeart/2011/layout/HexagonRadial"/>
    <dgm:cxn modelId="{45F54E95-DB1F-411F-AE58-7ACFEBAEF610}" type="presParOf" srcId="{C3A3F837-04BC-43EE-9450-46A439A1F01D}" destId="{8B57924D-AF60-4A4D-A47F-2423589DEBEA}" srcOrd="6" destOrd="0" presId="urn:microsoft.com/office/officeart/2011/layout/HexagonRadial"/>
    <dgm:cxn modelId="{0248C3F6-497A-404F-B343-8CF054E57DC2}" type="presParOf" srcId="{C3A3F837-04BC-43EE-9450-46A439A1F01D}" destId="{E3A86487-1F17-4E23-83EF-3B4080C2F100}" srcOrd="7" destOrd="0" presId="urn:microsoft.com/office/officeart/2011/layout/HexagonRadial"/>
    <dgm:cxn modelId="{40FDB86C-47ED-40E9-93CF-D4AAE67EDA72}" type="presParOf" srcId="{E3A86487-1F17-4E23-83EF-3B4080C2F100}" destId="{84FA0869-AADE-44CE-BC79-B6928EE10A1C}" srcOrd="0" destOrd="0" presId="urn:microsoft.com/office/officeart/2011/layout/HexagonRadial"/>
    <dgm:cxn modelId="{09605C91-098F-44A1-A855-006FF8AD2B03}" type="presParOf" srcId="{C3A3F837-04BC-43EE-9450-46A439A1F01D}" destId="{FFB0196F-46BC-4F6D-A99C-6BBBF755AEB1}" srcOrd="8" destOrd="0" presId="urn:microsoft.com/office/officeart/2011/layout/HexagonRadial"/>
    <dgm:cxn modelId="{B7CFE42A-C0E5-4D1B-BD82-0DBC4D08ABB7}" type="presParOf" srcId="{C3A3F837-04BC-43EE-9450-46A439A1F01D}" destId="{62539E4B-0561-4A3A-B6E4-7D6F710F2F3E}" srcOrd="9" destOrd="0" presId="urn:microsoft.com/office/officeart/2011/layout/HexagonRadial"/>
    <dgm:cxn modelId="{96835D89-7471-4343-8A8D-8AED1474AEBF}" type="presParOf" srcId="{62539E4B-0561-4A3A-B6E4-7D6F710F2F3E}" destId="{04D297EA-D53B-4655-9079-E29C3F1D4145}" srcOrd="0" destOrd="0" presId="urn:microsoft.com/office/officeart/2011/layout/HexagonRadial"/>
    <dgm:cxn modelId="{55339904-F375-4894-8B6C-4AE687D4E15B}" type="presParOf" srcId="{C3A3F837-04BC-43EE-9450-46A439A1F01D}" destId="{E6E257C0-63F6-4EC7-8E17-EF670847AB7C}" srcOrd="10" destOrd="0" presId="urn:microsoft.com/office/officeart/2011/layout/HexagonRadial"/>
    <dgm:cxn modelId="{BAF226E1-2001-4987-99CE-773BAD5F8B9E}" type="presParOf" srcId="{C3A3F837-04BC-43EE-9450-46A439A1F01D}" destId="{CC91013D-F086-4033-96B0-A70143946019}" srcOrd="11" destOrd="0" presId="urn:microsoft.com/office/officeart/2011/layout/HexagonRadial"/>
    <dgm:cxn modelId="{7C76BB6E-0A33-47B0-BA0A-F98B5891F181}" type="presParOf" srcId="{CC91013D-F086-4033-96B0-A70143946019}" destId="{6AE23E7F-877D-467E-B3B5-E2C60D8469A0}" srcOrd="0" destOrd="0" presId="urn:microsoft.com/office/officeart/2011/layout/HexagonRadial"/>
    <dgm:cxn modelId="{8DF466C6-6A88-49D2-9804-12F574242C6D}" type="presParOf" srcId="{C3A3F837-04BC-43EE-9450-46A439A1F01D}" destId="{E3484AF1-3761-4815-8233-F5E1DEE3E17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5BA31-8CFA-4E79-B1AD-E16A1D38D3BB}">
      <dsp:nvSpPr>
        <dsp:cNvPr id="0" name=""/>
        <dsp:cNvSpPr/>
      </dsp:nvSpPr>
      <dsp:spPr>
        <a:xfrm>
          <a:off x="2535936" y="1638808"/>
          <a:ext cx="2082996" cy="180187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Consumers and their families</a:t>
          </a:r>
        </a:p>
      </dsp:txBody>
      <dsp:txXfrm>
        <a:off x="2881118" y="1937404"/>
        <a:ext cx="1392632" cy="1204684"/>
      </dsp:txXfrm>
    </dsp:sp>
    <dsp:sp modelId="{94605BE7-E29E-4F5E-9A2C-7881A97B0238}">
      <dsp:nvSpPr>
        <dsp:cNvPr id="0" name=""/>
        <dsp:cNvSpPr/>
      </dsp:nvSpPr>
      <dsp:spPr>
        <a:xfrm>
          <a:off x="3840291" y="776732"/>
          <a:ext cx="785908" cy="6771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B172D-E90F-4DE7-86FC-AED8985BBF20}">
      <dsp:nvSpPr>
        <dsp:cNvPr id="0" name=""/>
        <dsp:cNvSpPr/>
      </dsp:nvSpPr>
      <dsp:spPr>
        <a:xfrm>
          <a:off x="2727810" y="0"/>
          <a:ext cx="1707000" cy="147675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ESMV staff</a:t>
          </a:r>
        </a:p>
      </dsp:txBody>
      <dsp:txXfrm>
        <a:off x="3010696" y="244730"/>
        <a:ext cx="1141228" cy="987296"/>
      </dsp:txXfrm>
    </dsp:sp>
    <dsp:sp modelId="{A4D84B15-0EAA-4486-B119-1094DAA60E17}">
      <dsp:nvSpPr>
        <dsp:cNvPr id="0" name=""/>
        <dsp:cNvSpPr/>
      </dsp:nvSpPr>
      <dsp:spPr>
        <a:xfrm>
          <a:off x="4757508" y="2042668"/>
          <a:ext cx="785908" cy="6771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10FD80-86C7-40C3-9770-234F0C22905B}">
      <dsp:nvSpPr>
        <dsp:cNvPr id="0" name=""/>
        <dsp:cNvSpPr/>
      </dsp:nvSpPr>
      <dsp:spPr>
        <a:xfrm>
          <a:off x="4293327" y="908304"/>
          <a:ext cx="1707000" cy="147675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ESMV Board</a:t>
          </a:r>
        </a:p>
      </dsp:txBody>
      <dsp:txXfrm>
        <a:off x="4576213" y="1153034"/>
        <a:ext cx="1141228" cy="987296"/>
      </dsp:txXfrm>
    </dsp:sp>
    <dsp:sp modelId="{272428A8-8D3C-44D2-B920-AA1AF2B891D8}">
      <dsp:nvSpPr>
        <dsp:cNvPr id="0" name=""/>
        <dsp:cNvSpPr/>
      </dsp:nvSpPr>
      <dsp:spPr>
        <a:xfrm>
          <a:off x="4120350" y="3471672"/>
          <a:ext cx="785908" cy="6771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89845-2284-4F72-BA33-E886690302BF}">
      <dsp:nvSpPr>
        <dsp:cNvPr id="0" name=""/>
        <dsp:cNvSpPr/>
      </dsp:nvSpPr>
      <dsp:spPr>
        <a:xfrm>
          <a:off x="4293327" y="2693924"/>
          <a:ext cx="1707000" cy="1476756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Community partners</a:t>
          </a:r>
        </a:p>
      </dsp:txBody>
      <dsp:txXfrm>
        <a:off x="4576213" y="2938654"/>
        <a:ext cx="1141228" cy="987296"/>
      </dsp:txXfrm>
    </dsp:sp>
    <dsp:sp modelId="{A23578EF-5FB7-4586-8B35-6A44183E6595}">
      <dsp:nvSpPr>
        <dsp:cNvPr id="0" name=""/>
        <dsp:cNvSpPr/>
      </dsp:nvSpPr>
      <dsp:spPr>
        <a:xfrm>
          <a:off x="2539812" y="3620008"/>
          <a:ext cx="785908" cy="6771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C525C-D9A9-43CD-B782-19B631EEA371}">
      <dsp:nvSpPr>
        <dsp:cNvPr id="0" name=""/>
        <dsp:cNvSpPr/>
      </dsp:nvSpPr>
      <dsp:spPr>
        <a:xfrm>
          <a:off x="2727810" y="3603244"/>
          <a:ext cx="1707000" cy="147675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EoEA</a:t>
          </a:r>
          <a:r>
            <a:rPr lang="en-US" sz="1400" kern="1200" dirty="0"/>
            <a:t> and DPH</a:t>
          </a:r>
        </a:p>
      </dsp:txBody>
      <dsp:txXfrm>
        <a:off x="3010696" y="3847974"/>
        <a:ext cx="1141228" cy="987296"/>
      </dsp:txXfrm>
    </dsp:sp>
    <dsp:sp modelId="{8C09D2A1-9CEE-415D-B256-2C60D038CCC7}">
      <dsp:nvSpPr>
        <dsp:cNvPr id="0" name=""/>
        <dsp:cNvSpPr/>
      </dsp:nvSpPr>
      <dsp:spPr>
        <a:xfrm>
          <a:off x="1607575" y="2354580"/>
          <a:ext cx="785908" cy="677164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732ADD-3346-4351-8EA6-FBD093DF2E1F}">
      <dsp:nvSpPr>
        <dsp:cNvPr id="0" name=""/>
        <dsp:cNvSpPr/>
      </dsp:nvSpPr>
      <dsp:spPr>
        <a:xfrm>
          <a:off x="1155024" y="2694940"/>
          <a:ext cx="1707000" cy="1476756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Health Care Partners</a:t>
          </a:r>
        </a:p>
      </dsp:txBody>
      <dsp:txXfrm>
        <a:off x="1437910" y="2939670"/>
        <a:ext cx="1141228" cy="987296"/>
      </dsp:txXfrm>
    </dsp:sp>
    <dsp:sp modelId="{82567179-D1CA-4715-91A5-7A205A4AA2BC}">
      <dsp:nvSpPr>
        <dsp:cNvPr id="0" name=""/>
        <dsp:cNvSpPr/>
      </dsp:nvSpPr>
      <dsp:spPr>
        <a:xfrm>
          <a:off x="1155024" y="906272"/>
          <a:ext cx="1707000" cy="1476756"/>
        </a:xfrm>
        <a:prstGeom prst="hexagon">
          <a:avLst>
            <a:gd name="adj" fmla="val 28570"/>
            <a:gd name="vf" fmla="val 11547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Other funders/payors</a:t>
          </a:r>
        </a:p>
      </dsp:txBody>
      <dsp:txXfrm>
        <a:off x="1437910" y="1151002"/>
        <a:ext cx="1141228" cy="987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ABD2B-9CC1-4D38-B6B8-5DFC634E1679}">
      <dsp:nvSpPr>
        <dsp:cNvPr id="0" name=""/>
        <dsp:cNvSpPr/>
      </dsp:nvSpPr>
      <dsp:spPr>
        <a:xfrm>
          <a:off x="1472748" y="0"/>
          <a:ext cx="1959262" cy="195936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BA75A5-E83E-4705-B78F-2797E2E9C59C}">
      <dsp:nvSpPr>
        <dsp:cNvPr id="0" name=""/>
        <dsp:cNvSpPr/>
      </dsp:nvSpPr>
      <dsp:spPr>
        <a:xfrm>
          <a:off x="1905322" y="709620"/>
          <a:ext cx="1093379" cy="546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Inputs</a:t>
          </a:r>
        </a:p>
      </dsp:txBody>
      <dsp:txXfrm>
        <a:off x="1905322" y="709620"/>
        <a:ext cx="1093379" cy="546445"/>
      </dsp:txXfrm>
    </dsp:sp>
    <dsp:sp modelId="{E04361A3-1CAD-4406-98C7-2412F2E66498}">
      <dsp:nvSpPr>
        <dsp:cNvPr id="0" name=""/>
        <dsp:cNvSpPr/>
      </dsp:nvSpPr>
      <dsp:spPr>
        <a:xfrm>
          <a:off x="928447" y="1125778"/>
          <a:ext cx="1959262" cy="195936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ECF96-A519-4928-8073-3AB3A3C65206}">
      <dsp:nvSpPr>
        <dsp:cNvPr id="0" name=""/>
        <dsp:cNvSpPr/>
      </dsp:nvSpPr>
      <dsp:spPr>
        <a:xfrm>
          <a:off x="1358816" y="1837928"/>
          <a:ext cx="1093379" cy="546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Activities</a:t>
          </a:r>
        </a:p>
      </dsp:txBody>
      <dsp:txXfrm>
        <a:off x="1358816" y="1837928"/>
        <a:ext cx="1093379" cy="546445"/>
      </dsp:txXfrm>
    </dsp:sp>
    <dsp:sp modelId="{06F87FB2-E355-4473-A564-E2AB40E18E4D}">
      <dsp:nvSpPr>
        <dsp:cNvPr id="0" name=""/>
        <dsp:cNvSpPr/>
      </dsp:nvSpPr>
      <dsp:spPr>
        <a:xfrm>
          <a:off x="1472748" y="2256617"/>
          <a:ext cx="1959262" cy="1959361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DC6D9-D9F5-42E5-A002-CCBD6938AE85}">
      <dsp:nvSpPr>
        <dsp:cNvPr id="0" name=""/>
        <dsp:cNvSpPr/>
      </dsp:nvSpPr>
      <dsp:spPr>
        <a:xfrm>
          <a:off x="3429070" y="2837848"/>
          <a:ext cx="1174601" cy="779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3429070" y="2837848"/>
        <a:ext cx="1174601" cy="779190"/>
      </dsp:txXfrm>
    </dsp:sp>
    <dsp:sp modelId="{B7F80742-5052-41E4-ACA5-26EF67BC4B0A}">
      <dsp:nvSpPr>
        <dsp:cNvPr id="0" name=""/>
        <dsp:cNvSpPr/>
      </dsp:nvSpPr>
      <dsp:spPr>
        <a:xfrm>
          <a:off x="1905322" y="2965604"/>
          <a:ext cx="1093379" cy="546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Outputs</a:t>
          </a:r>
        </a:p>
      </dsp:txBody>
      <dsp:txXfrm>
        <a:off x="1905322" y="2965604"/>
        <a:ext cx="1093379" cy="546445"/>
      </dsp:txXfrm>
    </dsp:sp>
    <dsp:sp modelId="{7FD46D19-61E3-4355-84D4-6A2EBBB63241}">
      <dsp:nvSpPr>
        <dsp:cNvPr id="0" name=""/>
        <dsp:cNvSpPr/>
      </dsp:nvSpPr>
      <dsp:spPr>
        <a:xfrm>
          <a:off x="928447" y="3384293"/>
          <a:ext cx="1959262" cy="195936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7B97E-3A35-4272-9F80-54A15495A19F}">
      <dsp:nvSpPr>
        <dsp:cNvPr id="0" name=""/>
        <dsp:cNvSpPr/>
      </dsp:nvSpPr>
      <dsp:spPr>
        <a:xfrm>
          <a:off x="1358816" y="4093913"/>
          <a:ext cx="1093379" cy="546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Outcomes</a:t>
          </a:r>
        </a:p>
      </dsp:txBody>
      <dsp:txXfrm>
        <a:off x="1358816" y="4093913"/>
        <a:ext cx="1093379" cy="546445"/>
      </dsp:txXfrm>
    </dsp:sp>
    <dsp:sp modelId="{A42D9BB5-0141-4321-B52A-74858A8A4EF8}">
      <dsp:nvSpPr>
        <dsp:cNvPr id="0" name=""/>
        <dsp:cNvSpPr/>
      </dsp:nvSpPr>
      <dsp:spPr>
        <a:xfrm>
          <a:off x="1612039" y="4640359"/>
          <a:ext cx="1683253" cy="168424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10088-AEDC-4A79-A72C-59C65779FFFA}">
      <dsp:nvSpPr>
        <dsp:cNvPr id="0" name=""/>
        <dsp:cNvSpPr/>
      </dsp:nvSpPr>
      <dsp:spPr>
        <a:xfrm>
          <a:off x="1905322" y="5222222"/>
          <a:ext cx="1093379" cy="546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Impact</a:t>
          </a:r>
        </a:p>
      </dsp:txBody>
      <dsp:txXfrm>
        <a:off x="1905322" y="5222222"/>
        <a:ext cx="1093379" cy="5464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90C8C-823E-4299-9CFE-77167B92B849}">
      <dsp:nvSpPr>
        <dsp:cNvPr id="0" name=""/>
        <dsp:cNvSpPr/>
      </dsp:nvSpPr>
      <dsp:spPr>
        <a:xfrm>
          <a:off x="2412000" y="1599886"/>
          <a:ext cx="2033525" cy="175908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Strategic Implementation</a:t>
          </a:r>
        </a:p>
      </dsp:txBody>
      <dsp:txXfrm>
        <a:off x="2748984" y="1891390"/>
        <a:ext cx="1359557" cy="1176073"/>
      </dsp:txXfrm>
    </dsp:sp>
    <dsp:sp modelId="{C0013A71-259A-4050-BC60-16A1FE6B4E85}">
      <dsp:nvSpPr>
        <dsp:cNvPr id="0" name=""/>
        <dsp:cNvSpPr/>
      </dsp:nvSpPr>
      <dsp:spPr>
        <a:xfrm>
          <a:off x="3685378" y="758284"/>
          <a:ext cx="767242" cy="66108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032AB-49D0-4F6E-8BE3-51AE4C5A1556}">
      <dsp:nvSpPr>
        <dsp:cNvPr id="0" name=""/>
        <dsp:cNvSpPr/>
      </dsp:nvSpPr>
      <dsp:spPr>
        <a:xfrm>
          <a:off x="2599318" y="0"/>
          <a:ext cx="1666459" cy="1441683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Senior </a:t>
          </a:r>
          <a:r>
            <a:rPr lang="en-US" sz="1500" kern="1200" dirty="0" err="1"/>
            <a:t>Mngmt</a:t>
          </a:r>
          <a:endParaRPr lang="en-US" sz="1500" kern="1200" dirty="0"/>
        </a:p>
      </dsp:txBody>
      <dsp:txXfrm>
        <a:off x="2875486" y="238918"/>
        <a:ext cx="1114123" cy="963847"/>
      </dsp:txXfrm>
    </dsp:sp>
    <dsp:sp modelId="{4E999D95-33CC-44A8-AB76-2123D9095A7C}">
      <dsp:nvSpPr>
        <dsp:cNvPr id="0" name=""/>
        <dsp:cNvSpPr/>
      </dsp:nvSpPr>
      <dsp:spPr>
        <a:xfrm>
          <a:off x="4580810" y="1994154"/>
          <a:ext cx="767242" cy="66108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F10787-0669-4DA7-806C-513AA837FF61}">
      <dsp:nvSpPr>
        <dsp:cNvPr id="0" name=""/>
        <dsp:cNvSpPr/>
      </dsp:nvSpPr>
      <dsp:spPr>
        <a:xfrm>
          <a:off x="4127654" y="886731"/>
          <a:ext cx="1666459" cy="1441683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Middle Managers</a:t>
          </a:r>
        </a:p>
      </dsp:txBody>
      <dsp:txXfrm>
        <a:off x="4403822" y="1125649"/>
        <a:ext cx="1114123" cy="963847"/>
      </dsp:txXfrm>
    </dsp:sp>
    <dsp:sp modelId="{84FA0869-AADE-44CE-BC79-B6928EE10A1C}">
      <dsp:nvSpPr>
        <dsp:cNvPr id="0" name=""/>
        <dsp:cNvSpPr/>
      </dsp:nvSpPr>
      <dsp:spPr>
        <a:xfrm>
          <a:off x="3958785" y="3389219"/>
          <a:ext cx="767242" cy="66108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7924D-AF60-4A4D-A47F-2423589DEBEA}">
      <dsp:nvSpPr>
        <dsp:cNvPr id="0" name=""/>
        <dsp:cNvSpPr/>
      </dsp:nvSpPr>
      <dsp:spPr>
        <a:xfrm>
          <a:off x="4127654" y="2629943"/>
          <a:ext cx="1666459" cy="1441683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Strategy </a:t>
          </a:r>
          <a:r>
            <a:rPr lang="en-US" sz="1500" kern="1200" dirty="0" err="1"/>
            <a:t>Teamlet</a:t>
          </a:r>
          <a:endParaRPr lang="en-US" sz="1500" kern="1200" dirty="0"/>
        </a:p>
      </dsp:txBody>
      <dsp:txXfrm>
        <a:off x="4403822" y="2868861"/>
        <a:ext cx="1114123" cy="963847"/>
      </dsp:txXfrm>
    </dsp:sp>
    <dsp:sp modelId="{04D297EA-D53B-4655-9079-E29C3F1D4145}">
      <dsp:nvSpPr>
        <dsp:cNvPr id="0" name=""/>
        <dsp:cNvSpPr/>
      </dsp:nvSpPr>
      <dsp:spPr>
        <a:xfrm>
          <a:off x="2415785" y="3534032"/>
          <a:ext cx="767242" cy="66108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0196F-46BC-4F6D-A99C-6BBBF755AEB1}">
      <dsp:nvSpPr>
        <dsp:cNvPr id="0" name=""/>
        <dsp:cNvSpPr/>
      </dsp:nvSpPr>
      <dsp:spPr>
        <a:xfrm>
          <a:off x="2599318" y="3517666"/>
          <a:ext cx="1666459" cy="1441683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Staff Council</a:t>
          </a:r>
        </a:p>
      </dsp:txBody>
      <dsp:txXfrm>
        <a:off x="2875486" y="3756584"/>
        <a:ext cx="1114123" cy="963847"/>
      </dsp:txXfrm>
    </dsp:sp>
    <dsp:sp modelId="{6AE23E7F-877D-467E-B3B5-E2C60D8469A0}">
      <dsp:nvSpPr>
        <dsp:cNvPr id="0" name=""/>
        <dsp:cNvSpPr/>
      </dsp:nvSpPr>
      <dsp:spPr>
        <a:xfrm>
          <a:off x="1505689" y="2298658"/>
          <a:ext cx="767242" cy="66108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257C0-63F6-4EC7-8E17-EF670847AB7C}">
      <dsp:nvSpPr>
        <dsp:cNvPr id="0" name=""/>
        <dsp:cNvSpPr/>
      </dsp:nvSpPr>
      <dsp:spPr>
        <a:xfrm>
          <a:off x="1063885" y="2630935"/>
          <a:ext cx="1666459" cy="1441683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All Staff</a:t>
          </a:r>
        </a:p>
      </dsp:txBody>
      <dsp:txXfrm>
        <a:off x="1340053" y="2869853"/>
        <a:ext cx="1114123" cy="963847"/>
      </dsp:txXfrm>
    </dsp:sp>
    <dsp:sp modelId="{E3484AF1-3761-4815-8233-F5E1DEE3E17B}">
      <dsp:nvSpPr>
        <dsp:cNvPr id="0" name=""/>
        <dsp:cNvSpPr/>
      </dsp:nvSpPr>
      <dsp:spPr>
        <a:xfrm>
          <a:off x="1142992" y="888655"/>
          <a:ext cx="1666459" cy="1441683"/>
        </a:xfrm>
        <a:prstGeom prst="hexagon">
          <a:avLst>
            <a:gd name="adj" fmla="val 28570"/>
            <a:gd name="vf" fmla="val 11547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Core</a:t>
          </a:r>
        </a:p>
      </dsp:txBody>
      <dsp:txXfrm>
        <a:off x="1419160" y="1127573"/>
        <a:ext cx="1114123" cy="963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3103E-4CEC-42D3-B378-389F95CEE861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69672-D259-46F5-9532-A901B9D8BB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47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67B15C6-3F8C-4AFF-B138-F8F2439595DD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929386D-D0E0-4ED9-9601-ABCFEAAD2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0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13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858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83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223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38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7878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15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487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WHAT IS HLCE?</a:t>
            </a: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40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314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3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6238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173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189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539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8122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6818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902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22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24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500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431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764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974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973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18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WHAT IS HLCE?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5BF824-C134-4E1A-BD8E-262EBCE8C3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945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1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6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8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9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3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6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6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6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59563-A01A-409C-B022-A8F4053CCA98}" type="datetimeFigureOut">
              <a:rPr lang="en-US" smtClean="0"/>
              <a:pPr/>
              <a:t>04/04/2019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103F6-DADA-4B4D-A9DB-879D39993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9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ternetmonk.com/archive/open-forum-june-26-2012" TargetMode="External"/><Relationship Id="rId4" Type="http://schemas.openxmlformats.org/officeDocument/2006/relationships/image" Target="../media/image6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ginganddisabilitybusinessinstitute.org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althyliving4me.org/" TargetMode="External"/><Relationship Id="rId5" Type="http://schemas.openxmlformats.org/officeDocument/2006/relationships/hyperlink" Target="http://www.esmv.org/" TargetMode="External"/><Relationship Id="rId4" Type="http://schemas.openxmlformats.org/officeDocument/2006/relationships/hyperlink" Target="mailto:jraymond@esmv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0">
            <a:extLst>
              <a:ext uri="{FF2B5EF4-FFF2-40B4-BE49-F238E27FC236}">
                <a16:creationId xmlns:a16="http://schemas.microsoft.com/office/drawing/2014/main" id="{0700D48D-C9AA-4000-A912-29A4FEA98A9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81353" y="394887"/>
            <a:ext cx="4290647" cy="60682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56" name="Straight Connector 72">
            <a:extLst>
              <a:ext uri="{FF2B5EF4-FFF2-40B4-BE49-F238E27FC236}">
                <a16:creationId xmlns:a16="http://schemas.microsoft.com/office/drawing/2014/main" id="{4312C673-8179-457E-AD2A-D1FAE4CC961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5506" y="4201833"/>
            <a:ext cx="2550319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Straight Connector 74">
            <a:extLst>
              <a:ext uri="{FF2B5EF4-FFF2-40B4-BE49-F238E27FC236}">
                <a16:creationId xmlns:a16="http://schemas.microsoft.com/office/drawing/2014/main" id="{805E69BC-D844-4AB5-9E35-ED458EE2965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6888133" y="1874520"/>
            <a:ext cx="0" cy="3108960"/>
          </a:xfrm>
          <a:prstGeom prst="line">
            <a:avLst/>
          </a:prstGeom>
          <a:ln w="101600" cmpd="dbl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5" descr="ES Logo_2c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421" y="1391096"/>
            <a:ext cx="4042570" cy="64681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387" y="772911"/>
            <a:ext cx="3343818" cy="30683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3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Embracing Accountability:  Advancing a Mission-Driven, Data Informed Culture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988845" y="5961905"/>
            <a:ext cx="48169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endParaRPr lang="en-US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68DF9E-570B-4813-BFCE-9E0C20C38DCB}"/>
              </a:ext>
            </a:extLst>
          </p:cNvPr>
          <p:cNvSpPr txBox="1">
            <a:spLocks/>
          </p:cNvSpPr>
          <p:nvPr/>
        </p:nvSpPr>
        <p:spPr>
          <a:xfrm>
            <a:off x="754767" y="3072592"/>
            <a:ext cx="3343818" cy="30683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bg1"/>
                </a:solidFill>
              </a:rPr>
              <a:t>Conference for the New England Regional Elderly Nutrition Programs</a:t>
            </a:r>
          </a:p>
          <a:p>
            <a:pPr algn="l">
              <a:lnSpc>
                <a:spcPct val="90000"/>
              </a:lnSpc>
              <a:defRPr/>
            </a:pPr>
            <a:endParaRPr lang="en-US" sz="2400" b="1" dirty="0">
              <a:solidFill>
                <a:schemeClr val="bg1"/>
              </a:solidFill>
            </a:endParaRPr>
          </a:p>
          <a:p>
            <a:pPr algn="l">
              <a:lnSpc>
                <a:spcPct val="90000"/>
              </a:lnSpc>
              <a:defRPr/>
            </a:pPr>
            <a:r>
              <a:rPr lang="en-US" sz="2400" b="1" dirty="0">
                <a:solidFill>
                  <a:schemeClr val="bg1"/>
                </a:solidFill>
              </a:rPr>
              <a:t>April 4, 2018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3D8BCD-84C6-4853-8D8E-82F398C362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830" y="3755280"/>
            <a:ext cx="27432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03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Accountability and Quality Strategy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694068"/>
            <a:ext cx="4844735" cy="5859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AAEC9EC-A2AD-46EB-A7CA-92B05F080598}"/>
              </a:ext>
            </a:extLst>
          </p:cNvPr>
          <p:cNvSpPr txBox="1">
            <a:spLocks/>
          </p:cNvSpPr>
          <p:nvPr/>
        </p:nvSpPr>
        <p:spPr>
          <a:xfrm>
            <a:off x="3572317" y="268125"/>
            <a:ext cx="5050983" cy="617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600" dirty="0">
                <a:cs typeface="Times New Roman" panose="02020603050405020304" pitchFamily="18" charset="0"/>
              </a:rPr>
              <a:t>Align our work with the priorities and fiscal imperatives of hospitals, health care systems and Accountable Care Organizations (ACO) </a:t>
            </a:r>
          </a:p>
          <a:p>
            <a:pPr lvl="1"/>
            <a:endParaRPr lang="en-US" sz="2600" dirty="0">
              <a:cs typeface="Times New Roman" panose="02020603050405020304" pitchFamily="18" charset="0"/>
            </a:endParaRPr>
          </a:p>
          <a:p>
            <a:pPr lvl="1"/>
            <a:r>
              <a:rPr lang="en-US" sz="2600" dirty="0">
                <a:cs typeface="Times New Roman" panose="02020603050405020304" pitchFamily="18" charset="0"/>
              </a:rPr>
              <a:t>Understand the fiscal incentives and Quality measures driving those organizations – HEDIS Measures, capitation, pay for performance withholds, financial penalties for avoidable admission  </a:t>
            </a:r>
          </a:p>
          <a:p>
            <a:pPr lvl="1"/>
            <a:endParaRPr lang="en-US" sz="2600" dirty="0">
              <a:cs typeface="Times New Roman" panose="02020603050405020304" pitchFamily="18" charset="0"/>
            </a:endParaRPr>
          </a:p>
          <a:p>
            <a:pPr lvl="1"/>
            <a:r>
              <a:rPr lang="en-US" sz="2600" dirty="0">
                <a:cs typeface="Times New Roman" panose="02020603050405020304" pitchFamily="18" charset="0"/>
              </a:rPr>
              <a:t>Redefine products and services to support Health Care goals </a:t>
            </a:r>
          </a:p>
          <a:p>
            <a:pPr lvl="1"/>
            <a:endParaRPr lang="en-US" sz="26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Prevention &amp; chronic disease management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Population Health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Patient activation and education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Reduced unnecessary utilization of health care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Improved access to care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Reduced incidence of avoidable hospitalizations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Improved overall patient experience and satisfaction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600" dirty="0">
                <a:cs typeface="Times New Roman" panose="02020603050405020304" pitchFamily="18" charset="0"/>
              </a:rPr>
              <a:t>Addressing Social Determinants of Health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60356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Measuring Success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0CF0818-80C8-4758-8155-F8120623E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1656221"/>
              </p:ext>
            </p:extLst>
          </p:nvPr>
        </p:nvGraphicFramePr>
        <p:xfrm>
          <a:off x="3840480" y="152400"/>
          <a:ext cx="553212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BBBFFAA5-9DCD-44C5-ADB1-4396F9DC4F71}"/>
              </a:ext>
            </a:extLst>
          </p:cNvPr>
          <p:cNvSpPr/>
          <p:nvPr/>
        </p:nvSpPr>
        <p:spPr>
          <a:xfrm>
            <a:off x="3477006" y="3105313"/>
            <a:ext cx="1628394" cy="12954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Where we are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23BEF45E-58C6-4B28-844C-F9AE1C517E08}"/>
              </a:ext>
            </a:extLst>
          </p:cNvPr>
          <p:cNvSpPr/>
          <p:nvPr/>
        </p:nvSpPr>
        <p:spPr>
          <a:xfrm>
            <a:off x="7315200" y="4756394"/>
            <a:ext cx="1676400" cy="1118419"/>
          </a:xfrm>
          <a:prstGeom prst="leftArrow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Where we need to be</a:t>
            </a:r>
          </a:p>
        </p:txBody>
      </p:sp>
    </p:spTree>
    <p:extLst>
      <p:ext uri="{BB962C8B-B14F-4D97-AF65-F5344CB8AC3E}">
        <p14:creationId xmlns:p14="http://schemas.microsoft.com/office/powerpoint/2010/main" val="29245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Measuring Outcomes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8C5729-0E1A-400E-8895-A4CD6837C88C}"/>
              </a:ext>
            </a:extLst>
          </p:cNvPr>
          <p:cNvSpPr txBox="1"/>
          <p:nvPr/>
        </p:nvSpPr>
        <p:spPr>
          <a:xfrm>
            <a:off x="3840480" y="1738347"/>
            <a:ext cx="4817136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What did we do?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32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Why did we do it?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32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How well did we do it?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32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Did it make a difference?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324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051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Measuring Outcomes: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What did we do?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8C5729-0E1A-400E-8895-A4CD6837C88C}"/>
              </a:ext>
            </a:extLst>
          </p:cNvPr>
          <p:cNvSpPr txBox="1"/>
          <p:nvPr/>
        </p:nvSpPr>
        <p:spPr>
          <a:xfrm>
            <a:off x="3840480" y="838201"/>
            <a:ext cx="4817136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dirty="0"/>
              <a:t>Evidence-based /Evidence-informed Chronic Disease Self-Management, Falls Prevention, Behavioral Health, Nutrition, and Caregiver Programs: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Chronic Disease Self-Management Program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Diabetes Self-Management Program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A Matter of Balance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Healthy IDEAS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Healthy Eating for Successful Living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Savvy Caregiver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Powerful Tools for Caregivers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Better Choices Better Health (online)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2699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051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Measuring Outcomes: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Why did we do it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8C5729-0E1A-400E-8895-A4CD6837C88C}"/>
              </a:ext>
            </a:extLst>
          </p:cNvPr>
          <p:cNvSpPr txBox="1"/>
          <p:nvPr/>
        </p:nvSpPr>
        <p:spPr>
          <a:xfrm>
            <a:off x="3840480" y="838201"/>
            <a:ext cx="4817136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dirty="0"/>
              <a:t>Value Proposition for: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b="1" dirty="0"/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b="1" dirty="0"/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Older Adults / adults with disabilities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Community based Organizations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Health Care Systems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1565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051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Measuring Outcomes: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How Well Did we do it?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8C5729-0E1A-400E-8895-A4CD6837C88C}"/>
              </a:ext>
            </a:extLst>
          </p:cNvPr>
          <p:cNvSpPr txBox="1"/>
          <p:nvPr/>
        </p:nvSpPr>
        <p:spPr>
          <a:xfrm>
            <a:off x="3840480" y="838201"/>
            <a:ext cx="4817136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7,000+ participants annually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34% of participants non-English speaking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Embedded in 80+ community organizations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Statewide penetration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87% report one or more positive health outcomes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Increased person activation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Participant Satisfaction:  96% would recommend to a friend</a:t>
            </a:r>
          </a:p>
          <a:p>
            <a:pPr marL="114300" lvl="0">
              <a:lnSpc>
                <a:spcPct val="90000"/>
              </a:lnSpc>
              <a:spcBef>
                <a:spcPct val="20000"/>
              </a:spcBef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3545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051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Measuring Outcomes: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Did it make a difference?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09D4B36-C2F9-4B47-916B-80D177A79301}"/>
              </a:ext>
            </a:extLst>
          </p:cNvPr>
          <p:cNvSpPr>
            <a:spLocks noGrp="1" noChangeArrowheads="1"/>
          </p:cNvSpPr>
          <p:nvPr/>
        </p:nvSpPr>
        <p:spPr>
          <a:xfrm>
            <a:off x="3633276" y="376011"/>
            <a:ext cx="5147249" cy="632958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  <a:defRPr/>
            </a:pPr>
            <a:endParaRPr lang="en-US" sz="3000" dirty="0"/>
          </a:p>
          <a:p>
            <a:pPr>
              <a:buFont typeface="Arial" charset="0"/>
              <a:buChar char="•"/>
              <a:defRPr/>
            </a:pPr>
            <a:endParaRPr lang="en-US" sz="4500" b="1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 </a:t>
            </a:r>
            <a:r>
              <a:rPr lang="en-US" sz="4900" b="1" dirty="0"/>
              <a:t>Estimated health care utilization savings of $713.80 per patient*</a:t>
            </a:r>
          </a:p>
          <a:p>
            <a:pPr marL="0" indent="0">
              <a:buNone/>
              <a:defRPr/>
            </a:pPr>
            <a:endParaRPr lang="en-US" sz="4900" b="1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Significant improvements in self-assessed health, quality of life, fatigue, pain, and shortness of breath  </a:t>
            </a:r>
          </a:p>
          <a:p>
            <a:pPr>
              <a:buFont typeface="Arial" charset="0"/>
              <a:buChar char="•"/>
              <a:defRPr/>
            </a:pPr>
            <a:endParaRPr lang="en-US" sz="4900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Decreased depression symptoms</a:t>
            </a:r>
          </a:p>
          <a:p>
            <a:pPr>
              <a:buFont typeface="Arial" charset="0"/>
              <a:buChar char="•"/>
              <a:defRPr/>
            </a:pPr>
            <a:endParaRPr lang="en-US" sz="4900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Increased odds of participating in physical activity</a:t>
            </a:r>
          </a:p>
          <a:p>
            <a:pPr>
              <a:buFont typeface="Arial" charset="0"/>
              <a:buChar char="•"/>
              <a:defRPr/>
            </a:pPr>
            <a:endParaRPr lang="en-US" sz="4900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Significantly reduced risks of ER visits, from 18-13%</a:t>
            </a:r>
          </a:p>
          <a:p>
            <a:pPr>
              <a:buFont typeface="Arial" charset="0"/>
              <a:buChar char="•"/>
              <a:defRPr/>
            </a:pPr>
            <a:endParaRPr lang="en-US" sz="4900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Significantly lower odds of hospitalization in 6 months from 14-11%</a:t>
            </a:r>
          </a:p>
          <a:p>
            <a:pPr>
              <a:buFont typeface="Arial" charset="0"/>
              <a:buChar char="•"/>
              <a:defRPr/>
            </a:pPr>
            <a:endParaRPr lang="en-US" sz="4900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Improved member compliance with individual care plans</a:t>
            </a:r>
          </a:p>
          <a:p>
            <a:pPr>
              <a:buFont typeface="Arial" charset="0"/>
              <a:buChar char="•"/>
              <a:defRPr/>
            </a:pPr>
            <a:endParaRPr lang="en-US" sz="4900" dirty="0"/>
          </a:p>
          <a:p>
            <a:pPr>
              <a:buFont typeface="Arial" charset="0"/>
              <a:buChar char="•"/>
              <a:defRPr/>
            </a:pPr>
            <a:r>
              <a:rPr lang="en-US" sz="4900" dirty="0"/>
              <a:t>Improved member satisfaction with health care plan</a:t>
            </a:r>
          </a:p>
          <a:p>
            <a:pPr marL="0" indent="0">
              <a:buNone/>
              <a:defRPr/>
            </a:pPr>
            <a:endParaRPr lang="en-US" sz="4900" b="1" dirty="0"/>
          </a:p>
          <a:p>
            <a:pPr marL="0" indent="0">
              <a:buNone/>
              <a:defRPr/>
            </a:pPr>
            <a:endParaRPr lang="en-US" sz="4900" b="1" dirty="0"/>
          </a:p>
          <a:p>
            <a:pPr>
              <a:buFont typeface="Arial" pitchFamily="34" charset="0"/>
              <a:buNone/>
              <a:defRPr/>
            </a:pPr>
            <a:endParaRPr lang="en-US" sz="3000" i="1" dirty="0"/>
          </a:p>
          <a:p>
            <a:pPr>
              <a:buFont typeface="Arial" pitchFamily="34" charset="0"/>
              <a:buNone/>
              <a:defRPr/>
            </a:pPr>
            <a:r>
              <a:rPr lang="en-US" sz="3000" i="1" dirty="0"/>
              <a:t>*</a:t>
            </a:r>
            <a:r>
              <a:rPr lang="en-US" sz="3500" i="1" dirty="0" err="1"/>
              <a:t>Ahn</a:t>
            </a:r>
            <a:r>
              <a:rPr lang="en-US" sz="3500" i="1" dirty="0"/>
              <a:t>, S., et al.. (2013). The impact of chronic disease self-management programs: healthcare savings through a community-based intervention. BMC Public Health, 13:1141</a:t>
            </a:r>
            <a:endParaRPr lang="en-US" sz="3500" dirty="0"/>
          </a:p>
          <a:p>
            <a:pPr>
              <a:buFont typeface="Arial" charset="0"/>
              <a:buChar char="•"/>
              <a:defRPr/>
            </a:pPr>
            <a:endParaRPr lang="en-US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289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Image result for our iceberg is melting">
            <a:extLst>
              <a:ext uri="{FF2B5EF4-FFF2-40B4-BE49-F238E27FC236}">
                <a16:creationId xmlns:a16="http://schemas.microsoft.com/office/drawing/2014/main" id="{75E6DB69-A407-44F6-9CED-3FC964EBE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1948949" cy="293075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660" y="484632"/>
            <a:ext cx="4817137" cy="167660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b="1" dirty="0"/>
              <a:t>Framework for change:  John Kotter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37660" y="2438400"/>
            <a:ext cx="4817136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Create a sense of urgency.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Build a guiding coalition.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Develop the change vision and strategy.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Communicate for understanding and buy in.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Empower others to act. 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Produce short-term wins.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Don’t let up. </a:t>
            </a:r>
          </a:p>
          <a:p>
            <a:pPr marL="457200" lvl="0" indent="-342900">
              <a:lnSpc>
                <a:spcPct val="90000"/>
              </a:lnSpc>
              <a:spcBef>
                <a:spcPct val="20000"/>
              </a:spcBef>
              <a:buAutoNum type="arabicPeriod"/>
              <a:defRPr/>
            </a:pPr>
            <a:r>
              <a:rPr lang="en-US" sz="2000" dirty="0"/>
              <a:t>Create a new culture. </a:t>
            </a:r>
          </a:p>
        </p:txBody>
      </p:sp>
    </p:spTree>
    <p:extLst>
      <p:ext uri="{BB962C8B-B14F-4D97-AF65-F5344CB8AC3E}">
        <p14:creationId xmlns:p14="http://schemas.microsoft.com/office/powerpoint/2010/main" val="3237719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354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Creating a Sense of Urgency: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0" y="392489"/>
            <a:ext cx="4343399" cy="650159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All Staff Meetings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Departmental SWOTs 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Listening Sessions with CEO</a:t>
            </a:r>
            <a:endParaRPr lang="en-US" sz="4000" dirty="0"/>
          </a:p>
          <a:p>
            <a:pPr lvl="1"/>
            <a:r>
              <a:rPr lang="en-US" dirty="0"/>
              <a:t>20+ sessions</a:t>
            </a:r>
            <a:endParaRPr lang="en-US" sz="3600" dirty="0"/>
          </a:p>
          <a:p>
            <a:pPr lvl="1"/>
            <a:r>
              <a:rPr lang="en-US" dirty="0"/>
              <a:t>250+ staff, board members and external partners</a:t>
            </a:r>
          </a:p>
          <a:p>
            <a:pPr marL="457200" lvl="1" indent="0">
              <a:buNone/>
            </a:pPr>
            <a:endParaRPr lang="en-US" sz="3600" dirty="0"/>
          </a:p>
          <a:p>
            <a:pPr lvl="0"/>
            <a:r>
              <a:rPr lang="en-US" dirty="0"/>
              <a:t>Middle Managers Meetings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Development of a “Strategy </a:t>
            </a:r>
            <a:r>
              <a:rPr lang="en-US" dirty="0" err="1"/>
              <a:t>Teamlet</a:t>
            </a:r>
            <a:r>
              <a:rPr lang="en-US" dirty="0"/>
              <a:t>”</a:t>
            </a:r>
          </a:p>
          <a:p>
            <a:pPr marL="0" lvl="0" indent="0">
              <a:buNone/>
            </a:pPr>
            <a:endParaRPr lang="en-US" sz="4000" dirty="0"/>
          </a:p>
          <a:p>
            <a:pPr lvl="0"/>
            <a:r>
              <a:rPr lang="en-US" dirty="0"/>
              <a:t>Tim McNeil (independent Consultant)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01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354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Building a Guiding Coalition: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The Strategic Planning Table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0300" y="566248"/>
            <a:ext cx="4014099" cy="575835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Staff Involvement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Board of Directors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Advisory Committee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Middle Managers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Senior Leadership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Strategy </a:t>
            </a:r>
            <a:r>
              <a:rPr lang="en-US" dirty="0" err="1"/>
              <a:t>Teamlet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b="1" dirty="0"/>
              <a:t>Who We Are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2317" y="460014"/>
            <a:ext cx="5208209" cy="6629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One of the largest AAA in Massachusetts</a:t>
            </a:r>
          </a:p>
          <a:p>
            <a:endParaRPr lang="en-US" dirty="0"/>
          </a:p>
          <a:p>
            <a:r>
              <a:rPr lang="en-US" dirty="0"/>
              <a:t>Serve over 25,000 older adults annually</a:t>
            </a:r>
          </a:p>
          <a:p>
            <a:endParaRPr lang="en-US" dirty="0"/>
          </a:p>
          <a:p>
            <a:r>
              <a:rPr lang="en-US" dirty="0"/>
              <a:t>350+ employees and 375+ volunteers</a:t>
            </a:r>
          </a:p>
          <a:p>
            <a:endParaRPr lang="en-US" dirty="0"/>
          </a:p>
          <a:p>
            <a:r>
              <a:rPr lang="en-US" dirty="0"/>
              <a:t>40+ programs</a:t>
            </a:r>
          </a:p>
          <a:p>
            <a:endParaRPr lang="en-US" dirty="0"/>
          </a:p>
          <a:p>
            <a:r>
              <a:rPr lang="en-US" dirty="0"/>
              <a:t>$70 million annual budget</a:t>
            </a:r>
          </a:p>
          <a:p>
            <a:endParaRPr lang="en-US" dirty="0"/>
          </a:p>
          <a:p>
            <a:r>
              <a:rPr lang="en-US" dirty="0"/>
              <a:t>Home of Statewide contracting network for evidence-based programs (Healthy Living Center of Excellence)</a:t>
            </a:r>
          </a:p>
          <a:p>
            <a:endParaRPr lang="en-US" dirty="0"/>
          </a:p>
          <a:p>
            <a:r>
              <a:rPr lang="en-US" dirty="0"/>
              <a:t>Age Friendly Workplace</a:t>
            </a:r>
          </a:p>
          <a:p>
            <a:endParaRPr lang="en-US" dirty="0"/>
          </a:p>
          <a:p>
            <a:r>
              <a:rPr lang="en-US" dirty="0"/>
              <a:t>Growing Nutrition Program</a:t>
            </a:r>
          </a:p>
        </p:txBody>
      </p:sp>
    </p:spTree>
    <p:extLst>
      <p:ext uri="{BB962C8B-B14F-4D97-AF65-F5344CB8AC3E}">
        <p14:creationId xmlns:p14="http://schemas.microsoft.com/office/powerpoint/2010/main" val="932453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150455"/>
            <a:ext cx="2750058" cy="4165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Developing the change vision and strategy: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Three Strategic Goals Reflecting Increased </a:t>
            </a:r>
            <a:r>
              <a:rPr lang="en-US" sz="3400" b="1" dirty="0" err="1"/>
              <a:t>Accountabliy</a:t>
            </a:r>
            <a:endParaRPr lang="en-US" sz="3400" b="1" dirty="0"/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534684-9693-4440-88BB-C92C2E0669EB}"/>
              </a:ext>
            </a:extLst>
          </p:cNvPr>
          <p:cNvSpPr txBox="1"/>
          <p:nvPr/>
        </p:nvSpPr>
        <p:spPr>
          <a:xfrm>
            <a:off x="3833446" y="838200"/>
            <a:ext cx="42765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1" dirty="0"/>
              <a:t>Provide the highest quality choices to consumers, families, customers, community partners and others to whom we are accountable by empowering staff and fully supporting them in their work.  </a:t>
            </a:r>
            <a:endParaRPr lang="en-US" b="1" i="1" dirty="0"/>
          </a:p>
          <a:p>
            <a:pPr>
              <a:spcBef>
                <a:spcPct val="20000"/>
              </a:spcBef>
              <a:defRPr/>
            </a:pPr>
            <a:endParaRPr lang="en-US" dirty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1" dirty="0"/>
              <a:t>Adapt to and address the changing needs of our diverse community, including clients, families, community partners, and other we serve by providing innovative products and services. </a:t>
            </a:r>
          </a:p>
          <a:p>
            <a:pPr lvl="0">
              <a:spcBef>
                <a:spcPct val="20000"/>
              </a:spcBef>
              <a:defRPr/>
            </a:pPr>
            <a:endParaRPr lang="en-US" b="1" dirty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b="1" dirty="0"/>
              <a:t>Foster and promote financially, legally, and socially responsible practices within our agency and community. </a:t>
            </a:r>
            <a:endParaRPr lang="en-US" dirty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354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15 Aligned Strategies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A5CCE5-7D00-4D0C-BA78-96CED62068ED}"/>
              </a:ext>
            </a:extLst>
          </p:cNvPr>
          <p:cNvSpPr txBox="1"/>
          <p:nvPr/>
        </p:nvSpPr>
        <p:spPr>
          <a:xfrm>
            <a:off x="3635269" y="314509"/>
            <a:ext cx="518159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Ensure reasonable workloads such that staff can achieve their goals related to providing quality services and professional development. (</a:t>
            </a:r>
            <a:r>
              <a:rPr lang="en-US" b="1" dirty="0"/>
              <a:t>Goal 1</a:t>
            </a:r>
            <a:r>
              <a:rPr lang="en-US" dirty="0"/>
              <a:t>)</a:t>
            </a:r>
          </a:p>
          <a:p>
            <a:pPr lvl="0"/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Establish an infrastructure that addresses internal processes and is assessed consistently to adjust to growth and change.  (</a:t>
            </a:r>
            <a:r>
              <a:rPr lang="en-US" b="1" dirty="0"/>
              <a:t>Goal 1</a:t>
            </a:r>
            <a:r>
              <a:rPr lang="en-US" dirty="0"/>
              <a:t>) </a:t>
            </a:r>
          </a:p>
          <a:p>
            <a:pPr lvl="0"/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Focus services on addressing the social determinants of health in order to integrate with health care partners to improve health outcomes.  (</a:t>
            </a:r>
            <a:r>
              <a:rPr lang="en-US" b="1" dirty="0"/>
              <a:t>Goal 2</a:t>
            </a:r>
            <a:r>
              <a:rPr lang="en-US" dirty="0"/>
              <a:t>) </a:t>
            </a:r>
          </a:p>
          <a:p>
            <a:pPr lvl="0"/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Develop business lines and other revenue opportunities to sustain and create evidence-bases for new services.  (</a:t>
            </a:r>
            <a:r>
              <a:rPr lang="en-US" b="1" dirty="0"/>
              <a:t>Goal 2</a:t>
            </a:r>
            <a:r>
              <a:rPr lang="en-US" dirty="0"/>
              <a:t>) </a:t>
            </a:r>
          </a:p>
          <a:p>
            <a:pPr lvl="0"/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Promote a culture that understands and embraces the value of quality, compliance, and fiscal responsibility in our daily operations.  (</a:t>
            </a:r>
            <a:r>
              <a:rPr lang="en-US" b="1" dirty="0"/>
              <a:t>Goal 3</a:t>
            </a:r>
            <a:r>
              <a:rPr lang="en-US" dirty="0"/>
              <a:t>)</a:t>
            </a:r>
          </a:p>
          <a:p>
            <a:pPr lvl="0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2369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Communicate for Buy in and Understanding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474BDC2-8B52-4696-A053-FBF3BF885C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3669539"/>
              </p:ext>
            </p:extLst>
          </p:nvPr>
        </p:nvGraphicFramePr>
        <p:xfrm>
          <a:off x="2819402" y="1160151"/>
          <a:ext cx="6858000" cy="495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57203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455268" y="1214731"/>
            <a:ext cx="2750058" cy="3584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Empower to Action 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And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Produce Short Term Wins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95557B2-3BD4-4958-9074-616E4B892F0E}"/>
              </a:ext>
            </a:extLst>
          </p:cNvPr>
          <p:cNvSpPr txBox="1"/>
          <p:nvPr/>
        </p:nvSpPr>
        <p:spPr>
          <a:xfrm>
            <a:off x="4419600" y="335845"/>
            <a:ext cx="411321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Accountability across all meetings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Online Leadership Trainings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Transition of Suggestion Box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Workforce analysis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Leadership/Staff/Peer Evaluation overhaul (measuring outcomes)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NCQA Quality Measures as a guide for all departments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2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Don’t Let Up and Create a New Culture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BF6BC7B-84DB-4EE2-937E-D395EE50DD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2317" y="1756561"/>
            <a:ext cx="5348288" cy="355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2949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Questions and Discussion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A close up of a toy&#10;&#10;Description generated with high confidence">
            <a:extLst>
              <a:ext uri="{FF2B5EF4-FFF2-40B4-BE49-F238E27FC236}">
                <a16:creationId xmlns:a16="http://schemas.microsoft.com/office/drawing/2014/main" id="{B90CA41C-DD4C-4FC9-B38D-5D61FC8FA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114800" y="1806412"/>
            <a:ext cx="42862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403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Resources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CA5FDA-70D7-49DB-8B87-D98F759894AB}"/>
              </a:ext>
            </a:extLst>
          </p:cNvPr>
          <p:cNvSpPr txBox="1"/>
          <p:nvPr/>
        </p:nvSpPr>
        <p:spPr>
          <a:xfrm>
            <a:off x="3812066" y="685800"/>
            <a:ext cx="52712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  <a:p>
            <a:pPr lvl="1" algn="ctr"/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Our Iceberg Is Melting (John Kotter)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Aging and Disability Business Institute (</a:t>
            </a:r>
            <a:r>
              <a:rPr lang="en-US" sz="2400" dirty="0">
                <a:hlinkClick r:id="rId4"/>
              </a:rPr>
              <a:t>https://www.aginganddisabilitybusinessinstitute.org/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Evidence-based Leadership Council (www.eblcprograms.org)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62942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Contact Information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CA5FDA-70D7-49DB-8B87-D98F759894AB}"/>
              </a:ext>
            </a:extLst>
          </p:cNvPr>
          <p:cNvSpPr txBox="1"/>
          <p:nvPr/>
        </p:nvSpPr>
        <p:spPr>
          <a:xfrm>
            <a:off x="2863312" y="458976"/>
            <a:ext cx="6248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  <a:p>
            <a:pPr lvl="1" algn="ctr"/>
            <a:endParaRPr lang="en-US" sz="2000" b="1" dirty="0"/>
          </a:p>
          <a:p>
            <a:pPr lvl="1" algn="ctr"/>
            <a:endParaRPr lang="en-US" sz="2400" dirty="0"/>
          </a:p>
          <a:p>
            <a:pPr lvl="1" algn="ctr"/>
            <a:r>
              <a:rPr lang="en-US" sz="2400" b="1" dirty="0"/>
              <a:t>Jennifer Raymond</a:t>
            </a:r>
          </a:p>
          <a:p>
            <a:pPr lvl="1" algn="ctr"/>
            <a:r>
              <a:rPr lang="en-US" sz="2400" dirty="0"/>
              <a:t>Chief Strategy Officer, ESMV</a:t>
            </a:r>
          </a:p>
          <a:p>
            <a:pPr lvl="1" algn="ctr"/>
            <a:r>
              <a:rPr lang="en-US" sz="2400" dirty="0">
                <a:hlinkClick r:id="rId4"/>
              </a:rPr>
              <a:t>jraymond@esmv.org</a:t>
            </a:r>
            <a:r>
              <a:rPr lang="en-US" sz="2400" dirty="0"/>
              <a:t> </a:t>
            </a:r>
          </a:p>
          <a:p>
            <a:pPr lvl="1" algn="ctr"/>
            <a:endParaRPr lang="en-US" sz="2400" dirty="0"/>
          </a:p>
          <a:p>
            <a:pPr lvl="1" algn="ctr"/>
            <a:endParaRPr lang="en-US" sz="2400" dirty="0"/>
          </a:p>
          <a:p>
            <a:pPr lvl="1" algn="ctr"/>
            <a:r>
              <a:rPr lang="en-US" sz="2400" dirty="0">
                <a:hlinkClick r:id="rId5"/>
              </a:rPr>
              <a:t>www.esmv.org</a:t>
            </a:r>
            <a:r>
              <a:rPr lang="en-US" sz="2400" dirty="0"/>
              <a:t> </a:t>
            </a:r>
          </a:p>
          <a:p>
            <a:pPr lvl="1" algn="ctr"/>
            <a:r>
              <a:rPr lang="en-US" sz="2400" dirty="0"/>
              <a:t> </a:t>
            </a:r>
          </a:p>
          <a:p>
            <a:pPr lvl="1" algn="ctr"/>
            <a:r>
              <a:rPr lang="en-US" sz="2400" dirty="0">
                <a:hlinkClick r:id="rId6"/>
              </a:rPr>
              <a:t>www.healthyliving4me.org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6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b="1" dirty="0"/>
              <a:t>Who We Are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484632"/>
            <a:ext cx="4770119" cy="6068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Mission:</a:t>
            </a:r>
          </a:p>
          <a:p>
            <a:pPr marL="0" indent="0">
              <a:buNone/>
            </a:pPr>
            <a:r>
              <a:rPr lang="en-US" dirty="0"/>
              <a:t>Maximize the independence, well-being, and health of older adults, people with disabilities, and their families and caregivers</a:t>
            </a:r>
          </a:p>
          <a:p>
            <a:endParaRPr lang="en-US" b="1" dirty="0">
              <a:ea typeface="Calibri" pitchFamily="34" charset="0"/>
            </a:endParaRPr>
          </a:p>
          <a:p>
            <a:pPr marL="0" indent="0">
              <a:buNone/>
            </a:pPr>
            <a:r>
              <a:rPr lang="en-US" b="1" dirty="0">
                <a:ea typeface="Calibri" pitchFamily="34" charset="0"/>
              </a:rPr>
              <a:t>Vision</a:t>
            </a:r>
            <a:r>
              <a:rPr lang="en-US" dirty="0">
                <a:ea typeface="Calibri" pitchFamily="34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ea typeface="Calibri" pitchFamily="34" charset="0"/>
              </a:rPr>
              <a:t>All people, regardless of age and disability, live with dignity, make their own choices, and participate fully in society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3D1AA3-B50A-43D7-AA24-1A6CA97046BC}"/>
              </a:ext>
            </a:extLst>
          </p:cNvPr>
          <p:cNvSpPr/>
          <p:nvPr/>
        </p:nvSpPr>
        <p:spPr>
          <a:xfrm>
            <a:off x="4053839" y="3706428"/>
            <a:ext cx="43434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78748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236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b="1" dirty="0"/>
              <a:t>Existing Culture:</a:t>
            </a:r>
          </a:p>
          <a:p>
            <a:pPr>
              <a:lnSpc>
                <a:spcPct val="90000"/>
              </a:lnSpc>
              <a:defRPr/>
            </a:pPr>
            <a:endParaRPr lang="en-US" b="1" dirty="0"/>
          </a:p>
          <a:p>
            <a:pPr>
              <a:lnSpc>
                <a:spcPct val="90000"/>
              </a:lnSpc>
              <a:defRPr/>
            </a:pPr>
            <a:endParaRPr lang="en-US" b="1" dirty="0"/>
          </a:p>
          <a:p>
            <a:pPr>
              <a:lnSpc>
                <a:spcPct val="90000"/>
              </a:lnSpc>
              <a:defRPr/>
            </a:pPr>
            <a:r>
              <a:rPr lang="en-US" b="1" dirty="0"/>
              <a:t>Mission Driven 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/>
              <a:t>and Innovative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Image result for jump off the cliff and build your wings on the way down">
            <a:extLst>
              <a:ext uri="{FF2B5EF4-FFF2-40B4-BE49-F238E27FC236}">
                <a16:creationId xmlns:a16="http://schemas.microsoft.com/office/drawing/2014/main" id="{528C331A-476B-4251-B67F-FF3CE290B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951" y="690562"/>
            <a:ext cx="2857500" cy="547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5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Organizational Successes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0" y="694068"/>
            <a:ext cx="4844735" cy="585913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Contracting with dual eligible plans for care transitions, case management, evidence based programs,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Among the first Care Transitions Programs funded by CMS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Diversification of funding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First AAA in the nation to achieve accreditation from AADE and recognition from CMS for DSME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Certified Community Partner for Mass Health (Medicaid) ACO</a:t>
            </a:r>
          </a:p>
          <a:p>
            <a:endParaRPr lang="en-US" dirty="0"/>
          </a:p>
          <a:p>
            <a:r>
              <a:rPr lang="en-US" dirty="0"/>
              <a:t>Strong Leadership and Leadership Transition</a:t>
            </a:r>
          </a:p>
          <a:p>
            <a:endParaRPr lang="en-US" dirty="0"/>
          </a:p>
          <a:p>
            <a:r>
              <a:rPr lang="en-US" dirty="0"/>
              <a:t>NCQA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745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354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Do we even need to change: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  Environmental Scanning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79EC0B-5326-4809-951B-123723FC774D}"/>
              </a:ext>
            </a:extLst>
          </p:cNvPr>
          <p:cNvSpPr txBox="1">
            <a:spLocks/>
          </p:cNvSpPr>
          <p:nvPr/>
        </p:nvSpPr>
        <p:spPr>
          <a:xfrm>
            <a:off x="4319542" y="356405"/>
            <a:ext cx="4343399" cy="650159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All Staff Meetings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n-US" dirty="0"/>
              <a:t>Departmental SWOTs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n-US" dirty="0"/>
              <a:t>Listening Sessions with CEO</a:t>
            </a:r>
            <a:endParaRPr lang="en-US" sz="4000" dirty="0"/>
          </a:p>
          <a:p>
            <a:pPr lvl="1"/>
            <a:r>
              <a:rPr lang="en-US" dirty="0"/>
              <a:t>20+ sessions</a:t>
            </a:r>
            <a:endParaRPr lang="en-US" sz="3600" dirty="0"/>
          </a:p>
          <a:p>
            <a:pPr lvl="1"/>
            <a:r>
              <a:rPr lang="en-US" dirty="0"/>
              <a:t>250+ staff, board members and internal partners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3600" dirty="0"/>
          </a:p>
          <a:p>
            <a:r>
              <a:rPr lang="en-US" dirty="0"/>
              <a:t>Individual Interviews with middle managers </a:t>
            </a:r>
            <a:endParaRPr lang="en-US" sz="4000" dirty="0"/>
          </a:p>
          <a:p>
            <a:pPr lvl="1"/>
            <a:r>
              <a:rPr lang="en-US" dirty="0"/>
              <a:t>16 managers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3600" dirty="0"/>
          </a:p>
          <a:p>
            <a:r>
              <a:rPr lang="en-US" dirty="0"/>
              <a:t>Individual interviews with senior managers (8)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4000" dirty="0"/>
          </a:p>
          <a:p>
            <a:r>
              <a:rPr lang="en-US" dirty="0"/>
              <a:t>“Words of Wisdom” to CEO</a:t>
            </a:r>
            <a:endParaRPr lang="en-US" sz="4000" dirty="0"/>
          </a:p>
          <a:p>
            <a:pPr lvl="1"/>
            <a:r>
              <a:rPr lang="en-US" dirty="0"/>
              <a:t>30+ staff</a:t>
            </a:r>
          </a:p>
          <a:p>
            <a:pPr lvl="1"/>
            <a:endParaRPr lang="en-US" sz="3600" dirty="0"/>
          </a:p>
          <a:p>
            <a:r>
              <a:rPr lang="en-US" dirty="0"/>
              <a:t>Tim McNeil (independent Consultant)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97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354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Why Change: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  Internal Challenges and a Drive to “Restore the Core”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9593" y="331824"/>
            <a:ext cx="5074920" cy="61451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High caseloads and High turnover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Salary analysis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Staff don’t feel empowered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Management sometimes not accountable to staff:  Communication primarily AFTER decisions are made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Workarounds instead of solutions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No Data Analytics to measure outcomes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Growing too fast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Lack of Clarity on priorities:  The “Shiny New Toy” phenomenon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3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1444601"/>
            <a:ext cx="2750058" cy="3236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Why Change: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  The External Environment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5434" y="665549"/>
            <a:ext cx="4693919" cy="537735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Managed Care Plan Expectations:  CBO accountability for decreased utilization/cost and improved outcomes</a:t>
            </a:r>
          </a:p>
          <a:p>
            <a:endParaRPr lang="en-US" dirty="0"/>
          </a:p>
          <a:p>
            <a:r>
              <a:rPr lang="en-US" dirty="0"/>
              <a:t>Medicare Advantage:  Challenges and new opportunities</a:t>
            </a:r>
          </a:p>
          <a:p>
            <a:endParaRPr lang="en-US" dirty="0"/>
          </a:p>
          <a:p>
            <a:r>
              <a:rPr lang="en-US" dirty="0"/>
              <a:t>Funders:  looking for increased accountability for outcomes</a:t>
            </a:r>
          </a:p>
          <a:p>
            <a:endParaRPr lang="en-US" dirty="0"/>
          </a:p>
          <a:p>
            <a:r>
              <a:rPr lang="en-US" dirty="0"/>
              <a:t>State Unit:  Increased focus on Quality Improvement Measures</a:t>
            </a:r>
          </a:p>
          <a:p>
            <a:endParaRPr lang="en-US" dirty="0"/>
          </a:p>
          <a:p>
            <a:r>
              <a:rPr lang="en-US" dirty="0"/>
              <a:t>Mass Health (Medicaid ACO):  Full Risk in 5 years</a:t>
            </a:r>
          </a:p>
          <a:p>
            <a:endParaRPr lang="en-US" dirty="0"/>
          </a:p>
          <a:p>
            <a:r>
              <a:rPr lang="en-US" dirty="0"/>
              <a:t>NCQA Accreditation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86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95B82D5-A8BB-45BF-BED8-C7B2068921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solidFill>
            <a:srgbClr val="3F5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296C61EC-FBF4-4216-BE67-6C864D30A01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474" y="484632"/>
            <a:ext cx="275005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D9A1BD-4FE7-4D61-ACAA-1D236C103888}"/>
              </a:ext>
            </a:extLst>
          </p:cNvPr>
          <p:cNvSpPr txBox="1">
            <a:spLocks/>
          </p:cNvSpPr>
          <p:nvPr/>
        </p:nvSpPr>
        <p:spPr>
          <a:xfrm>
            <a:off x="363474" y="990600"/>
            <a:ext cx="2750058" cy="4325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US" sz="3400" b="1" dirty="0"/>
              <a:t>Transitioning to a Culture of Accountability</a:t>
            </a:r>
          </a:p>
          <a:p>
            <a:pPr>
              <a:lnSpc>
                <a:spcPct val="90000"/>
              </a:lnSpc>
              <a:defRPr/>
            </a:pPr>
            <a:endParaRPr lang="en-US" sz="3400" b="1" dirty="0"/>
          </a:p>
          <a:p>
            <a:pPr>
              <a:lnSpc>
                <a:spcPct val="90000"/>
              </a:lnSpc>
              <a:defRPr/>
            </a:pPr>
            <a:r>
              <a:rPr lang="en-US" sz="3400" b="1" dirty="0"/>
              <a:t>Who we are Accountable to</a:t>
            </a:r>
          </a:p>
        </p:txBody>
      </p:sp>
      <p:pic>
        <p:nvPicPr>
          <p:cNvPr id="12" name="Picture 15" descr="ES Logo_2c.jpg">
            <a:extLst>
              <a:ext uri="{FF2B5EF4-FFF2-40B4-BE49-F238E27FC236}">
                <a16:creationId xmlns:a16="http://schemas.microsoft.com/office/drawing/2014/main" id="{5AD339B9-E1B8-4211-A572-3651639902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785" y="5315604"/>
            <a:ext cx="2436815" cy="39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B868D55-303D-4F79-AF3E-96F82789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5434" y="665549"/>
            <a:ext cx="4693919" cy="53773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FDD8AD2-CD55-42AC-843F-0D3E635A30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9304558"/>
              </p:ext>
            </p:extLst>
          </p:nvPr>
        </p:nvGraphicFramePr>
        <p:xfrm>
          <a:off x="2670725" y="918034"/>
          <a:ext cx="7155353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2543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6106</TotalTime>
  <Words>1390</Words>
  <Application>Microsoft Office PowerPoint</Application>
  <PresentationFormat>On-screen Show (4:3)</PresentationFormat>
  <Paragraphs>374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</vt:lpstr>
      <vt:lpstr>Office Theme</vt:lpstr>
      <vt:lpstr>Embracing Accountability:  Advancing a Mission-Driven, Data Informed Culture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Framework for change:  John Kotter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Karchmer, Ana (ELD)</dc:creator>
  <cp:lastModifiedBy>Jennifer Raymond</cp:lastModifiedBy>
  <cp:revision>297</cp:revision>
  <dcterms:created xsi:type="dcterms:W3CDTF">2014-10-10T16:14:12Z</dcterms:created>
  <dcterms:modified xsi:type="dcterms:W3CDTF">2019-04-04T07:07:28Z</dcterms:modified>
</cp:coreProperties>
</file>