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0" r:id="rId2"/>
    <p:sldId id="444" r:id="rId3"/>
    <p:sldId id="422" r:id="rId4"/>
    <p:sldId id="459" r:id="rId5"/>
    <p:sldId id="431" r:id="rId6"/>
    <p:sldId id="482" r:id="rId7"/>
    <p:sldId id="483" r:id="rId8"/>
    <p:sldId id="484" r:id="rId9"/>
    <p:sldId id="485" r:id="rId10"/>
    <p:sldId id="426" r:id="rId11"/>
    <p:sldId id="375" r:id="rId12"/>
    <p:sldId id="465" r:id="rId13"/>
    <p:sldId id="467" r:id="rId14"/>
    <p:sldId id="478" r:id="rId15"/>
    <p:sldId id="476" r:id="rId16"/>
    <p:sldId id="477" r:id="rId17"/>
    <p:sldId id="461" r:id="rId18"/>
    <p:sldId id="479" r:id="rId19"/>
    <p:sldId id="473" r:id="rId20"/>
    <p:sldId id="463" r:id="rId21"/>
    <p:sldId id="445" r:id="rId22"/>
    <p:sldId id="424" r:id="rId23"/>
    <p:sldId id="475" r:id="rId24"/>
    <p:sldId id="474" r:id="rId25"/>
    <p:sldId id="45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chmer, Ana (ELD)" initials="KA" lastIdx="12" clrIdx="0"/>
  <p:cmAuthor id="1" name="Nora Moreno Cargie" initials="NMC" lastIdx="2" clrIdx="1"/>
  <p:cmAuthor id="2" name="JenniferRaymond" initials="JR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4B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0" autoAdjust="0"/>
    <p:restoredTop sz="91739" autoAdjust="0"/>
  </p:normalViewPr>
  <p:slideViewPr>
    <p:cSldViewPr>
      <p:cViewPr varScale="1">
        <p:scale>
          <a:sx n="72" d="100"/>
          <a:sy n="72" d="100"/>
        </p:scale>
        <p:origin x="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Chronic Disease</c:v>
                </c:pt>
                <c:pt idx="1">
                  <c:v>Falls</c:v>
                </c:pt>
                <c:pt idx="2">
                  <c:v>Nutrition</c:v>
                </c:pt>
                <c:pt idx="3">
                  <c:v>Caregiver</c:v>
                </c:pt>
                <c:pt idx="4">
                  <c:v>Behavioral 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2269</c:v>
                </c:pt>
                <c:pt idx="1">
                  <c:v>2786</c:v>
                </c:pt>
                <c:pt idx="2">
                  <c:v>1240</c:v>
                </c:pt>
                <c:pt idx="3">
                  <c:v>524</c:v>
                </c:pt>
                <c:pt idx="4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2-48D6-A789-CEF9840D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Senior Centers</c:v>
                </c:pt>
                <c:pt idx="1">
                  <c:v>Housing</c:v>
                </c:pt>
                <c:pt idx="2">
                  <c:v>YMCA</c:v>
                </c:pt>
                <c:pt idx="3">
                  <c:v>Multicultural</c:v>
                </c:pt>
                <c:pt idx="4">
                  <c:v>Faith Based</c:v>
                </c:pt>
                <c:pt idx="5">
                  <c:v>Clinical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0.31</c:v>
                </c:pt>
                <c:pt idx="2">
                  <c:v>0.09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F-4440-A9C6-BC2614992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2013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Revenue: 2013</c:v>
                </c:pt>
              </c:strCache>
            </c:strRef>
          </c:tx>
          <c:dLbls>
            <c:dLbl>
              <c:idx val="0"/>
              <c:layout>
                <c:manualLayout>
                  <c:x val="-6.8494164293293122E-2"/>
                  <c:y val="-0.234074074074074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1D-4D45-9934-90AB28E17927}"/>
                </c:ext>
              </c:extLst>
            </c:dLbl>
            <c:dLbl>
              <c:idx val="1"/>
              <c:layout>
                <c:manualLayout>
                  <c:x val="-0.19791869101468701"/>
                  <c:y val="0.244342665500145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1D-4D45-9934-90AB28E17927}"/>
                </c:ext>
              </c:extLst>
            </c:dLbl>
            <c:dLbl>
              <c:idx val="2"/>
              <c:layout>
                <c:manualLayout>
                  <c:x val="-0.1740679252442842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1D-4D45-9934-90AB28E17927}"/>
                </c:ext>
              </c:extLst>
            </c:dLbl>
            <c:dLbl>
              <c:idx val="3"/>
              <c:layout>
                <c:manualLayout>
                  <c:x val="0.24148831546659094"/>
                  <c:y val="5.91576582588193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1D-4D45-9934-90AB28E17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Grants</c:v>
                </c:pt>
                <c:pt idx="1">
                  <c:v>Contracts with Health Care</c:v>
                </c:pt>
                <c:pt idx="2">
                  <c:v>Other contracts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1101320</c:v>
                </c:pt>
                <c:pt idx="1">
                  <c:v>0</c:v>
                </c:pt>
                <c:pt idx="2">
                  <c:v>49323</c:v>
                </c:pt>
                <c:pt idx="3">
                  <c:v>5827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B8-440C-B580-3CDBE256C7B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2018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Revenue: 2016</c:v>
                </c:pt>
              </c:strCache>
            </c:strRef>
          </c:tx>
          <c:dLbls>
            <c:dLbl>
              <c:idx val="0"/>
              <c:layout>
                <c:manualLayout>
                  <c:x val="-0.17822089368458569"/>
                  <c:y val="3.827919947506564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Grants
42%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9E-450C-ABCF-FD906C1C7DF4}"/>
                </c:ext>
              </c:extLst>
            </c:dLbl>
            <c:dLbl>
              <c:idx val="1"/>
              <c:layout>
                <c:manualLayout>
                  <c:x val="4.3341110139010403E-2"/>
                  <c:y val="-0.1041666666666667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Contracts with Health Care
19%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9E-450C-ABCF-FD906C1C7DF4}"/>
                </c:ext>
              </c:extLst>
            </c:dLbl>
            <c:dLbl>
              <c:idx val="2"/>
              <c:layout>
                <c:manualLayout>
                  <c:x val="0.22714526424937623"/>
                  <c:y val="0.118284355080615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Other contracts
38%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9E-450C-ABCF-FD906C1C7D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dirty="0"/>
                      <a:t>Other
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9E-450C-ABCF-FD906C1C7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Grants</c:v>
                </c:pt>
                <c:pt idx="1">
                  <c:v>Contracts with Health Care</c:v>
                </c:pt>
                <c:pt idx="2">
                  <c:v>Other contracts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440117</c:v>
                </c:pt>
                <c:pt idx="1">
                  <c:v>200000</c:v>
                </c:pt>
                <c:pt idx="2">
                  <c:v>402000</c:v>
                </c:pt>
                <c:pt idx="3">
                  <c:v>5827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A2-4772-A2F6-F0CEE87A369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01DBE-B544-42F6-80CE-33FF6C731B1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6CC2E-520A-427A-BABC-77DC02367531}">
      <dgm:prSet phldrT="[Text]"/>
      <dgm:spPr/>
      <dgm:t>
        <a:bodyPr/>
        <a:lstStyle/>
        <a:p>
          <a:r>
            <a:rPr lang="en-US" dirty="0"/>
            <a:t>Network Hub</a:t>
          </a:r>
        </a:p>
      </dgm:t>
    </dgm:pt>
    <dgm:pt modelId="{18D52DE2-A7BD-4F66-BDBB-6525BF49D636}" type="parTrans" cxnId="{7D8E5BA6-4B71-452A-8070-75EFF38B90EB}">
      <dgm:prSet/>
      <dgm:spPr/>
      <dgm:t>
        <a:bodyPr/>
        <a:lstStyle/>
        <a:p>
          <a:endParaRPr lang="en-US"/>
        </a:p>
      </dgm:t>
    </dgm:pt>
    <dgm:pt modelId="{C2CA8AB5-3FB3-4C53-8665-1D1C4305C839}" type="sibTrans" cxnId="{7D8E5BA6-4B71-452A-8070-75EFF38B90EB}">
      <dgm:prSet/>
      <dgm:spPr/>
      <dgm:t>
        <a:bodyPr/>
        <a:lstStyle/>
        <a:p>
          <a:endParaRPr lang="en-US"/>
        </a:p>
      </dgm:t>
    </dgm:pt>
    <dgm:pt modelId="{D3EF1437-5F38-439C-8A55-14798D22548D}">
      <dgm:prSet phldrT="[Text]"/>
      <dgm:spPr/>
      <dgm:t>
        <a:bodyPr/>
        <a:lstStyle/>
        <a:p>
          <a:r>
            <a:rPr lang="en-US" dirty="0"/>
            <a:t>Training and TA</a:t>
          </a:r>
        </a:p>
      </dgm:t>
    </dgm:pt>
    <dgm:pt modelId="{90B13705-5F42-4F21-8540-EA14E80C2BE0}" type="parTrans" cxnId="{BC10537C-6FD2-4024-A1AE-1F6518BC57A8}">
      <dgm:prSet/>
      <dgm:spPr/>
      <dgm:t>
        <a:bodyPr/>
        <a:lstStyle/>
        <a:p>
          <a:endParaRPr lang="en-US"/>
        </a:p>
      </dgm:t>
    </dgm:pt>
    <dgm:pt modelId="{3A59B0D7-C379-41A7-B753-52A0C8BDC486}" type="sibTrans" cxnId="{BC10537C-6FD2-4024-A1AE-1F6518BC57A8}">
      <dgm:prSet/>
      <dgm:spPr/>
      <dgm:t>
        <a:bodyPr/>
        <a:lstStyle/>
        <a:p>
          <a:endParaRPr lang="en-US"/>
        </a:p>
      </dgm:t>
    </dgm:pt>
    <dgm:pt modelId="{174EACC7-21FD-4B78-B2A5-4D2E64232832}">
      <dgm:prSet phldrT="[Text]"/>
      <dgm:spPr/>
      <dgm:t>
        <a:bodyPr/>
        <a:lstStyle/>
        <a:p>
          <a:r>
            <a:rPr lang="en-US" dirty="0"/>
            <a:t>Community based provider network</a:t>
          </a:r>
        </a:p>
      </dgm:t>
    </dgm:pt>
    <dgm:pt modelId="{40245FC5-F622-49C5-812F-8CA12FC74559}" type="parTrans" cxnId="{CE3C8BB2-33C9-4BFE-A96D-BE23A121CF1D}">
      <dgm:prSet/>
      <dgm:spPr/>
      <dgm:t>
        <a:bodyPr/>
        <a:lstStyle/>
        <a:p>
          <a:endParaRPr lang="en-US"/>
        </a:p>
      </dgm:t>
    </dgm:pt>
    <dgm:pt modelId="{732EDAF6-DC02-4B44-ACC6-1ADDA9D235A7}" type="sibTrans" cxnId="{CE3C8BB2-33C9-4BFE-A96D-BE23A121CF1D}">
      <dgm:prSet/>
      <dgm:spPr/>
      <dgm:t>
        <a:bodyPr/>
        <a:lstStyle/>
        <a:p>
          <a:endParaRPr lang="en-US"/>
        </a:p>
      </dgm:t>
    </dgm:pt>
    <dgm:pt modelId="{F0AB7BCA-499E-4D32-AAAB-425E32E2BF75}">
      <dgm:prSet phldrT="[Text]"/>
      <dgm:spPr/>
      <dgm:t>
        <a:bodyPr/>
        <a:lstStyle/>
        <a:p>
          <a:r>
            <a:rPr lang="en-US" dirty="0"/>
            <a:t>90 + EBP providers</a:t>
          </a:r>
        </a:p>
      </dgm:t>
    </dgm:pt>
    <dgm:pt modelId="{68BFB6B9-CAFB-44AA-A38B-B34705169A5B}" type="parTrans" cxnId="{5FBC1DB2-F975-4028-9342-FF2D11C3362A}">
      <dgm:prSet/>
      <dgm:spPr/>
      <dgm:t>
        <a:bodyPr/>
        <a:lstStyle/>
        <a:p>
          <a:endParaRPr lang="en-US"/>
        </a:p>
      </dgm:t>
    </dgm:pt>
    <dgm:pt modelId="{53DAEDC3-DA13-4AF8-B74A-98A4A76D4DF7}" type="sibTrans" cxnId="{5FBC1DB2-F975-4028-9342-FF2D11C3362A}">
      <dgm:prSet/>
      <dgm:spPr/>
      <dgm:t>
        <a:bodyPr/>
        <a:lstStyle/>
        <a:p>
          <a:endParaRPr lang="en-US"/>
        </a:p>
      </dgm:t>
    </dgm:pt>
    <dgm:pt modelId="{07772929-49CD-44A5-BAC6-97AF86899B57}">
      <dgm:prSet phldrT="[Text]"/>
      <dgm:spPr/>
      <dgm:t>
        <a:bodyPr/>
        <a:lstStyle/>
        <a:p>
          <a:r>
            <a:rPr lang="en-US" dirty="0"/>
            <a:t>Aging and Disability</a:t>
          </a:r>
        </a:p>
      </dgm:t>
    </dgm:pt>
    <dgm:pt modelId="{FE8F4223-BC0B-4104-A0CC-91D7BDD8E1C6}" type="parTrans" cxnId="{4878DA09-7AC4-4F09-8D9A-F7B2A2F5C2BB}">
      <dgm:prSet/>
      <dgm:spPr/>
      <dgm:t>
        <a:bodyPr/>
        <a:lstStyle/>
        <a:p>
          <a:endParaRPr lang="en-US"/>
        </a:p>
      </dgm:t>
    </dgm:pt>
    <dgm:pt modelId="{A32A9FDD-9E19-48E5-85FF-AF85B53E8E9C}" type="sibTrans" cxnId="{4878DA09-7AC4-4F09-8D9A-F7B2A2F5C2BB}">
      <dgm:prSet/>
      <dgm:spPr/>
      <dgm:t>
        <a:bodyPr/>
        <a:lstStyle/>
        <a:p>
          <a:endParaRPr lang="en-US"/>
        </a:p>
      </dgm:t>
    </dgm:pt>
    <dgm:pt modelId="{AF2E6246-6160-4D76-9735-F09F9DAC4D2D}">
      <dgm:prSet phldrT="[Text]"/>
      <dgm:spPr/>
      <dgm:t>
        <a:bodyPr/>
        <a:lstStyle/>
        <a:p>
          <a:r>
            <a:rPr lang="en-US" dirty="0"/>
            <a:t>Business Development </a:t>
          </a:r>
        </a:p>
      </dgm:t>
    </dgm:pt>
    <dgm:pt modelId="{B6928029-A61C-4765-8716-11BB450F6EEB}" type="parTrans" cxnId="{ACC9A39E-A7BE-45D1-BC79-04505D22D841}">
      <dgm:prSet/>
      <dgm:spPr/>
      <dgm:t>
        <a:bodyPr/>
        <a:lstStyle/>
        <a:p>
          <a:endParaRPr lang="en-US"/>
        </a:p>
      </dgm:t>
    </dgm:pt>
    <dgm:pt modelId="{D7F7B7C0-AAF5-4F59-B3F7-3DB1E16ED4EF}" type="sibTrans" cxnId="{ACC9A39E-A7BE-45D1-BC79-04505D22D841}">
      <dgm:prSet/>
      <dgm:spPr/>
      <dgm:t>
        <a:bodyPr/>
        <a:lstStyle/>
        <a:p>
          <a:endParaRPr lang="en-US"/>
        </a:p>
      </dgm:t>
    </dgm:pt>
    <dgm:pt modelId="{8A58306F-2C22-4A2D-9525-66EDCF7518EA}">
      <dgm:prSet phldrT="[Text]"/>
      <dgm:spPr/>
      <dgm:t>
        <a:bodyPr/>
        <a:lstStyle/>
        <a:p>
          <a:r>
            <a:rPr lang="en-US" dirty="0"/>
            <a:t>Grant Writing</a:t>
          </a:r>
        </a:p>
      </dgm:t>
    </dgm:pt>
    <dgm:pt modelId="{754CBE08-9440-45AF-839D-C27044B4559F}" type="parTrans" cxnId="{35ECD658-96A4-415D-8E48-5234980172F9}">
      <dgm:prSet/>
      <dgm:spPr/>
      <dgm:t>
        <a:bodyPr/>
        <a:lstStyle/>
        <a:p>
          <a:endParaRPr lang="en-US"/>
        </a:p>
      </dgm:t>
    </dgm:pt>
    <dgm:pt modelId="{0CEC120F-9E5B-4520-91E6-63E9CC48A832}" type="sibTrans" cxnId="{35ECD658-96A4-415D-8E48-5234980172F9}">
      <dgm:prSet/>
      <dgm:spPr/>
      <dgm:t>
        <a:bodyPr/>
        <a:lstStyle/>
        <a:p>
          <a:endParaRPr lang="en-US"/>
        </a:p>
      </dgm:t>
    </dgm:pt>
    <dgm:pt modelId="{24525277-648F-42CE-BCBA-6DD8C25A811A}">
      <dgm:prSet phldrT="[Text]"/>
      <dgm:spPr/>
      <dgm:t>
        <a:bodyPr/>
        <a:lstStyle/>
        <a:p>
          <a:r>
            <a:rPr lang="en-US" dirty="0"/>
            <a:t>EBP administration:  Healthy IDEAS</a:t>
          </a:r>
        </a:p>
      </dgm:t>
    </dgm:pt>
    <dgm:pt modelId="{F61DEBCE-E01E-4ACE-BF4B-B873D77AF9CA}" type="parTrans" cxnId="{F6F48DEC-8F32-4066-9244-59813933DD32}">
      <dgm:prSet/>
      <dgm:spPr/>
      <dgm:t>
        <a:bodyPr/>
        <a:lstStyle/>
        <a:p>
          <a:endParaRPr lang="en-US"/>
        </a:p>
      </dgm:t>
    </dgm:pt>
    <dgm:pt modelId="{FF5BC6F6-4658-44FD-9B0B-3C6829942714}" type="sibTrans" cxnId="{F6F48DEC-8F32-4066-9244-59813933DD32}">
      <dgm:prSet/>
      <dgm:spPr/>
      <dgm:t>
        <a:bodyPr/>
        <a:lstStyle/>
        <a:p>
          <a:endParaRPr lang="en-US"/>
        </a:p>
      </dgm:t>
    </dgm:pt>
    <dgm:pt modelId="{905C4380-0F78-47CC-BDA4-4AB3C522C73A}">
      <dgm:prSet phldrT="[Text]"/>
      <dgm:spPr/>
      <dgm:t>
        <a:bodyPr/>
        <a:lstStyle/>
        <a:p>
          <a:r>
            <a:rPr lang="en-US" dirty="0"/>
            <a:t>Statewide Licensure</a:t>
          </a:r>
        </a:p>
      </dgm:t>
    </dgm:pt>
    <dgm:pt modelId="{FD8388E6-711F-46EA-BFE6-B17EFC88D5DE}" type="parTrans" cxnId="{4EBE6720-655B-4A78-AB76-8453FB8F7799}">
      <dgm:prSet/>
      <dgm:spPr/>
      <dgm:t>
        <a:bodyPr/>
        <a:lstStyle/>
        <a:p>
          <a:endParaRPr lang="en-US"/>
        </a:p>
      </dgm:t>
    </dgm:pt>
    <dgm:pt modelId="{51B890A0-084E-4140-8938-865728E58CB6}" type="sibTrans" cxnId="{4EBE6720-655B-4A78-AB76-8453FB8F7799}">
      <dgm:prSet/>
      <dgm:spPr/>
      <dgm:t>
        <a:bodyPr/>
        <a:lstStyle/>
        <a:p>
          <a:endParaRPr lang="en-US"/>
        </a:p>
      </dgm:t>
    </dgm:pt>
    <dgm:pt modelId="{27A1D604-B980-499A-B412-3BC1E3EDB0D8}">
      <dgm:prSet phldrT="[Text]"/>
      <dgm:spPr/>
      <dgm:t>
        <a:bodyPr/>
        <a:lstStyle/>
        <a:p>
          <a:r>
            <a:rPr lang="en-US" dirty="0"/>
            <a:t>Marketing and Outreach</a:t>
          </a:r>
        </a:p>
      </dgm:t>
    </dgm:pt>
    <dgm:pt modelId="{EB30F5AF-4C21-4AF9-BEC9-6E2FB95D268F}" type="parTrans" cxnId="{691972C7-8D83-4825-B481-BA29C67D2091}">
      <dgm:prSet/>
      <dgm:spPr/>
      <dgm:t>
        <a:bodyPr/>
        <a:lstStyle/>
        <a:p>
          <a:endParaRPr lang="en-US"/>
        </a:p>
      </dgm:t>
    </dgm:pt>
    <dgm:pt modelId="{DDF1F44C-A674-498C-A26D-28F2D849246F}" type="sibTrans" cxnId="{691972C7-8D83-4825-B481-BA29C67D2091}">
      <dgm:prSet/>
      <dgm:spPr/>
      <dgm:t>
        <a:bodyPr/>
        <a:lstStyle/>
        <a:p>
          <a:endParaRPr lang="en-US"/>
        </a:p>
      </dgm:t>
    </dgm:pt>
    <dgm:pt modelId="{07255A4C-F89B-40DC-AE2B-9886B5C7D7E0}">
      <dgm:prSet phldrT="[Text]"/>
      <dgm:spPr/>
      <dgm:t>
        <a:bodyPr/>
        <a:lstStyle/>
        <a:p>
          <a:r>
            <a:rPr lang="en-US" dirty="0"/>
            <a:t>Data and IT</a:t>
          </a:r>
        </a:p>
      </dgm:t>
    </dgm:pt>
    <dgm:pt modelId="{D13A704B-7B67-4EB4-9EDA-015D3791A935}" type="parTrans" cxnId="{A6F75C8C-0D63-4FD6-912B-6CED0390EE37}">
      <dgm:prSet/>
      <dgm:spPr/>
      <dgm:t>
        <a:bodyPr/>
        <a:lstStyle/>
        <a:p>
          <a:endParaRPr lang="en-US"/>
        </a:p>
      </dgm:t>
    </dgm:pt>
    <dgm:pt modelId="{4BC29A03-1818-4931-8869-FE0130A3E509}" type="sibTrans" cxnId="{A6F75C8C-0D63-4FD6-912B-6CED0390EE37}">
      <dgm:prSet/>
      <dgm:spPr/>
      <dgm:t>
        <a:bodyPr/>
        <a:lstStyle/>
        <a:p>
          <a:endParaRPr lang="en-US"/>
        </a:p>
      </dgm:t>
    </dgm:pt>
    <dgm:pt modelId="{9EA4B410-E369-4851-B8B2-C8ADC12C61BB}">
      <dgm:prSet phldrT="[Text]"/>
      <dgm:spPr/>
      <dgm:t>
        <a:bodyPr/>
        <a:lstStyle/>
        <a:p>
          <a:r>
            <a:rPr lang="en-US" dirty="0"/>
            <a:t>Quality Assurance</a:t>
          </a:r>
        </a:p>
      </dgm:t>
    </dgm:pt>
    <dgm:pt modelId="{B12E6637-26AF-4815-9CA9-59E21BC2B615}" type="parTrans" cxnId="{52C27238-5074-4F82-AF6F-706622E673AA}">
      <dgm:prSet/>
      <dgm:spPr/>
      <dgm:t>
        <a:bodyPr/>
        <a:lstStyle/>
        <a:p>
          <a:endParaRPr lang="en-US"/>
        </a:p>
      </dgm:t>
    </dgm:pt>
    <dgm:pt modelId="{D269CB9B-DBCD-4478-9BE3-0855EB7EAFC7}" type="sibTrans" cxnId="{52C27238-5074-4F82-AF6F-706622E673AA}">
      <dgm:prSet/>
      <dgm:spPr/>
      <dgm:t>
        <a:bodyPr/>
        <a:lstStyle/>
        <a:p>
          <a:endParaRPr lang="en-US"/>
        </a:p>
      </dgm:t>
    </dgm:pt>
    <dgm:pt modelId="{E76D33D2-1334-474E-BE02-7E730F68A782}">
      <dgm:prSet phldrT="[Text]"/>
      <dgm:spPr/>
      <dgm:t>
        <a:bodyPr/>
        <a:lstStyle/>
        <a:p>
          <a:r>
            <a:rPr lang="en-US" dirty="0"/>
            <a:t>Multicultural</a:t>
          </a:r>
        </a:p>
      </dgm:t>
    </dgm:pt>
    <dgm:pt modelId="{F9FEFC97-C138-436B-8469-CF6950313DD9}" type="parTrans" cxnId="{0E3711D7-E37C-48FE-874D-46BAEF84053D}">
      <dgm:prSet/>
      <dgm:spPr/>
      <dgm:t>
        <a:bodyPr/>
        <a:lstStyle/>
        <a:p>
          <a:endParaRPr lang="en-US"/>
        </a:p>
      </dgm:t>
    </dgm:pt>
    <dgm:pt modelId="{49CB658D-0208-4AC9-B9B5-46EE31751119}" type="sibTrans" cxnId="{0E3711D7-E37C-48FE-874D-46BAEF84053D}">
      <dgm:prSet/>
      <dgm:spPr/>
      <dgm:t>
        <a:bodyPr/>
        <a:lstStyle/>
        <a:p>
          <a:endParaRPr lang="en-US"/>
        </a:p>
      </dgm:t>
    </dgm:pt>
    <dgm:pt modelId="{50599465-630D-40B6-ABDF-B34B0948A515}">
      <dgm:prSet phldrT="[Text]"/>
      <dgm:spPr/>
      <dgm:t>
        <a:bodyPr/>
        <a:lstStyle/>
        <a:p>
          <a:r>
            <a:rPr lang="en-US" dirty="0"/>
            <a:t>18+</a:t>
          </a:r>
        </a:p>
      </dgm:t>
    </dgm:pt>
    <dgm:pt modelId="{B1B4A014-EC16-4424-ADA0-7F535925F7BF}" type="parTrans" cxnId="{152C7D0C-4EFB-4ACA-8157-6694825D6752}">
      <dgm:prSet/>
      <dgm:spPr/>
      <dgm:t>
        <a:bodyPr/>
        <a:lstStyle/>
        <a:p>
          <a:endParaRPr lang="en-US"/>
        </a:p>
      </dgm:t>
    </dgm:pt>
    <dgm:pt modelId="{98031ACF-59E4-4001-86F1-D9116C43AED1}" type="sibTrans" cxnId="{152C7D0C-4EFB-4ACA-8157-6694825D6752}">
      <dgm:prSet/>
      <dgm:spPr/>
      <dgm:t>
        <a:bodyPr/>
        <a:lstStyle/>
        <a:p>
          <a:endParaRPr lang="en-US"/>
        </a:p>
      </dgm:t>
    </dgm:pt>
    <dgm:pt modelId="{0B518938-EC5B-4D60-9AE8-CEF6D8042178}">
      <dgm:prSet phldrT="[Text]"/>
      <dgm:spPr/>
      <dgm:t>
        <a:bodyPr/>
        <a:lstStyle/>
        <a:p>
          <a:r>
            <a:rPr lang="en-US" dirty="0"/>
            <a:t>Health Care Contracts</a:t>
          </a:r>
        </a:p>
      </dgm:t>
    </dgm:pt>
    <dgm:pt modelId="{F5F46376-4469-414B-8E6F-D16A889F5DB4}" type="parTrans" cxnId="{DE5191EC-8B95-4145-B349-6787E6E2A6A6}">
      <dgm:prSet/>
      <dgm:spPr/>
      <dgm:t>
        <a:bodyPr/>
        <a:lstStyle/>
        <a:p>
          <a:endParaRPr lang="en-US"/>
        </a:p>
      </dgm:t>
    </dgm:pt>
    <dgm:pt modelId="{524F187C-C305-4B2D-82CD-20AE1025E25F}" type="sibTrans" cxnId="{DE5191EC-8B95-4145-B349-6787E6E2A6A6}">
      <dgm:prSet/>
      <dgm:spPr/>
      <dgm:t>
        <a:bodyPr/>
        <a:lstStyle/>
        <a:p>
          <a:endParaRPr lang="en-US"/>
        </a:p>
      </dgm:t>
    </dgm:pt>
    <dgm:pt modelId="{9F140633-8A6C-4D9A-A905-4421D9A5027F}">
      <dgm:prSet phldrT="[Text]"/>
      <dgm:spPr/>
      <dgm:t>
        <a:bodyPr/>
        <a:lstStyle/>
        <a:p>
          <a:r>
            <a:rPr lang="en-US" dirty="0"/>
            <a:t>Other Contracts (SUA, DPH, Consulting)</a:t>
          </a:r>
        </a:p>
      </dgm:t>
    </dgm:pt>
    <dgm:pt modelId="{E8005B0C-394D-408A-B5FC-CA6727A24C68}" type="parTrans" cxnId="{F6CDD6AA-6284-4699-A24A-8B8B09223260}">
      <dgm:prSet/>
      <dgm:spPr/>
      <dgm:t>
        <a:bodyPr/>
        <a:lstStyle/>
        <a:p>
          <a:endParaRPr lang="en-US"/>
        </a:p>
      </dgm:t>
    </dgm:pt>
    <dgm:pt modelId="{3F0DA5D2-A74A-4A9A-95B1-2325E7E7915E}" type="sibTrans" cxnId="{F6CDD6AA-6284-4699-A24A-8B8B09223260}">
      <dgm:prSet/>
      <dgm:spPr/>
      <dgm:t>
        <a:bodyPr/>
        <a:lstStyle/>
        <a:p>
          <a:endParaRPr lang="en-US"/>
        </a:p>
      </dgm:t>
    </dgm:pt>
    <dgm:pt modelId="{4A56AB29-18A3-4B10-AEDE-80A06D6D6C8B}">
      <dgm:prSet phldrT="[Text]"/>
      <dgm:spPr/>
      <dgm:t>
        <a:bodyPr/>
        <a:lstStyle/>
        <a:p>
          <a:r>
            <a:rPr lang="en-US" dirty="0"/>
            <a:t>EBP Development:  Healthy Eating</a:t>
          </a:r>
        </a:p>
      </dgm:t>
    </dgm:pt>
    <dgm:pt modelId="{824327B2-CF01-412C-91B9-5D978A926224}" type="parTrans" cxnId="{721B6BF7-67FB-4B15-BD33-2AC7152DF35A}">
      <dgm:prSet/>
      <dgm:spPr/>
      <dgm:t>
        <a:bodyPr/>
        <a:lstStyle/>
        <a:p>
          <a:endParaRPr lang="en-US"/>
        </a:p>
      </dgm:t>
    </dgm:pt>
    <dgm:pt modelId="{C01DBA90-9A9D-45BE-96B4-BF37A06F3A09}" type="sibTrans" cxnId="{721B6BF7-67FB-4B15-BD33-2AC7152DF35A}">
      <dgm:prSet/>
      <dgm:spPr/>
      <dgm:t>
        <a:bodyPr/>
        <a:lstStyle/>
        <a:p>
          <a:endParaRPr lang="en-US"/>
        </a:p>
      </dgm:t>
    </dgm:pt>
    <dgm:pt modelId="{FB1A31B9-8DD5-4E72-BA5A-D5D25B3E4420}">
      <dgm:prSet phldrT="[Text]"/>
      <dgm:spPr/>
      <dgm:t>
        <a:bodyPr/>
        <a:lstStyle/>
        <a:p>
          <a:r>
            <a:rPr lang="en-US" dirty="0"/>
            <a:t>Innovation Center:  HUD contract</a:t>
          </a:r>
        </a:p>
      </dgm:t>
    </dgm:pt>
    <dgm:pt modelId="{8727D8FF-2BA9-4271-8178-5C1FDF550793}" type="parTrans" cxnId="{CEE20FDE-9F3A-4619-9E2D-86F59A2957E2}">
      <dgm:prSet/>
      <dgm:spPr/>
      <dgm:t>
        <a:bodyPr/>
        <a:lstStyle/>
        <a:p>
          <a:endParaRPr lang="en-US"/>
        </a:p>
      </dgm:t>
    </dgm:pt>
    <dgm:pt modelId="{3F9E6C48-7A58-4D40-8C79-07E2E6C8B704}" type="sibTrans" cxnId="{CEE20FDE-9F3A-4619-9E2D-86F59A2957E2}">
      <dgm:prSet/>
      <dgm:spPr/>
      <dgm:t>
        <a:bodyPr/>
        <a:lstStyle/>
        <a:p>
          <a:endParaRPr lang="en-US"/>
        </a:p>
      </dgm:t>
    </dgm:pt>
    <dgm:pt modelId="{BF510043-FCFA-464A-8352-1F173B454703}" type="pres">
      <dgm:prSet presAssocID="{1CE01DBE-B544-42F6-80CE-33FF6C731B1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191CAB5-B678-41E1-9E6F-436994C3697D}" type="pres">
      <dgm:prSet presAssocID="{1CE01DBE-B544-42F6-80CE-33FF6C731B1A}" presName="cycle" presStyleCnt="0"/>
      <dgm:spPr/>
    </dgm:pt>
    <dgm:pt modelId="{61559D73-6F24-4D71-BFB1-766727ACEF9B}" type="pres">
      <dgm:prSet presAssocID="{1CE01DBE-B544-42F6-80CE-33FF6C731B1A}" presName="centerShape" presStyleCnt="0"/>
      <dgm:spPr/>
    </dgm:pt>
    <dgm:pt modelId="{7628C2D6-AA4D-4295-A72B-E25D18D8A664}" type="pres">
      <dgm:prSet presAssocID="{1CE01DBE-B544-42F6-80CE-33FF6C731B1A}" presName="connSite" presStyleLbl="node1" presStyleIdx="0" presStyleCnt="4"/>
      <dgm:spPr/>
    </dgm:pt>
    <dgm:pt modelId="{1701C83C-0FEB-4561-B42D-3AA84914B0CB}" type="pres">
      <dgm:prSet presAssocID="{1CE01DBE-B544-42F6-80CE-33FF6C731B1A}" presName="visible" presStyleLbl="node1" presStyleIdx="0" presStyleCnt="4" custScaleX="108366" custScaleY="103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5C58776-41CA-46DC-878F-3E9C5F48BA62}" type="pres">
      <dgm:prSet presAssocID="{18D52DE2-A7BD-4F66-BDBB-6525BF49D636}" presName="Name25" presStyleLbl="parChTrans1D1" presStyleIdx="0" presStyleCnt="3"/>
      <dgm:spPr/>
    </dgm:pt>
    <dgm:pt modelId="{95A3B450-A527-4BF4-82DA-B9B98FF0AEF4}" type="pres">
      <dgm:prSet presAssocID="{A136CC2E-520A-427A-BABC-77DC02367531}" presName="node" presStyleCnt="0"/>
      <dgm:spPr/>
    </dgm:pt>
    <dgm:pt modelId="{BC5AE0A9-E819-49B6-A1FC-A01B61B8DBDA}" type="pres">
      <dgm:prSet presAssocID="{A136CC2E-520A-427A-BABC-77DC0236753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55035D43-BB23-4234-A245-DAF868679D15}" type="pres">
      <dgm:prSet presAssocID="{A136CC2E-520A-427A-BABC-77DC02367531}" presName="childNode" presStyleLbl="revTx" presStyleIdx="0" presStyleCnt="3">
        <dgm:presLayoutVars>
          <dgm:bulletEnabled val="1"/>
        </dgm:presLayoutVars>
      </dgm:prSet>
      <dgm:spPr/>
    </dgm:pt>
    <dgm:pt modelId="{369E5934-3473-4C05-B29F-312718096B72}" type="pres">
      <dgm:prSet presAssocID="{40245FC5-F622-49C5-812F-8CA12FC74559}" presName="Name25" presStyleLbl="parChTrans1D1" presStyleIdx="1" presStyleCnt="3"/>
      <dgm:spPr/>
    </dgm:pt>
    <dgm:pt modelId="{27FA1308-A0B9-466C-BE98-9982BB29B943}" type="pres">
      <dgm:prSet presAssocID="{174EACC7-21FD-4B78-B2A5-4D2E64232832}" presName="node" presStyleCnt="0"/>
      <dgm:spPr/>
    </dgm:pt>
    <dgm:pt modelId="{DDBE08F4-870D-430E-B904-71F6B63EA8F7}" type="pres">
      <dgm:prSet presAssocID="{174EACC7-21FD-4B78-B2A5-4D2E6423283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43B2976-4972-4D7A-B622-22A038423E2F}" type="pres">
      <dgm:prSet presAssocID="{174EACC7-21FD-4B78-B2A5-4D2E64232832}" presName="childNode" presStyleLbl="revTx" presStyleIdx="1" presStyleCnt="3">
        <dgm:presLayoutVars>
          <dgm:bulletEnabled val="1"/>
        </dgm:presLayoutVars>
      </dgm:prSet>
      <dgm:spPr/>
    </dgm:pt>
    <dgm:pt modelId="{C3831DAA-709E-438D-A962-1E704A40AA22}" type="pres">
      <dgm:prSet presAssocID="{B6928029-A61C-4765-8716-11BB450F6EEB}" presName="Name25" presStyleLbl="parChTrans1D1" presStyleIdx="2" presStyleCnt="3"/>
      <dgm:spPr/>
    </dgm:pt>
    <dgm:pt modelId="{686D84E5-C7CF-4BD4-8570-8F7BF4358FD8}" type="pres">
      <dgm:prSet presAssocID="{AF2E6246-6160-4D76-9735-F09F9DAC4D2D}" presName="node" presStyleCnt="0"/>
      <dgm:spPr/>
    </dgm:pt>
    <dgm:pt modelId="{89DD5A1B-5232-46C7-960D-6873C3AE96C1}" type="pres">
      <dgm:prSet presAssocID="{AF2E6246-6160-4D76-9735-F09F9DAC4D2D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51CCAA28-07DD-4409-A85B-01205D7A52D7}" type="pres">
      <dgm:prSet presAssocID="{AF2E6246-6160-4D76-9735-F09F9DAC4D2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878DA09-7AC4-4F09-8D9A-F7B2A2F5C2BB}" srcId="{174EACC7-21FD-4B78-B2A5-4D2E64232832}" destId="{07772929-49CD-44A5-BAC6-97AF86899B57}" srcOrd="1" destOrd="0" parTransId="{FE8F4223-BC0B-4104-A0CC-91D7BDD8E1C6}" sibTransId="{A32A9FDD-9E19-48E5-85FF-AF85B53E8E9C}"/>
    <dgm:cxn modelId="{152C7D0C-4EFB-4ACA-8157-6694825D6752}" srcId="{174EACC7-21FD-4B78-B2A5-4D2E64232832}" destId="{50599465-630D-40B6-ABDF-B34B0948A515}" srcOrd="3" destOrd="0" parTransId="{B1B4A014-EC16-4424-ADA0-7F535925F7BF}" sibTransId="{98031ACF-59E4-4001-86F1-D9116C43AED1}"/>
    <dgm:cxn modelId="{4EBE6720-655B-4A78-AB76-8453FB8F7799}" srcId="{A136CC2E-520A-427A-BABC-77DC02367531}" destId="{905C4380-0F78-47CC-BDA4-4AB3C522C73A}" srcOrd="1" destOrd="0" parTransId="{FD8388E6-711F-46EA-BFE6-B17EFC88D5DE}" sibTransId="{51B890A0-084E-4140-8938-865728E58CB6}"/>
    <dgm:cxn modelId="{7E8B5621-BCE3-4E98-A4F9-7D981549D2EE}" type="presOf" srcId="{07255A4C-F89B-40DC-AE2B-9886B5C7D7E0}" destId="{55035D43-BB23-4234-A245-DAF868679D15}" srcOrd="0" destOrd="3" presId="urn:microsoft.com/office/officeart/2005/8/layout/radial2"/>
    <dgm:cxn modelId="{A5B51428-F945-480F-8FD7-EB29B41F836B}" type="presOf" srcId="{E76D33D2-1334-474E-BE02-7E730F68A782}" destId="{143B2976-4972-4D7A-B622-22A038423E2F}" srcOrd="0" destOrd="2" presId="urn:microsoft.com/office/officeart/2005/8/layout/radial2"/>
    <dgm:cxn modelId="{6752E12C-68C8-4E8B-B550-D867CED8D636}" type="presOf" srcId="{9EA4B410-E369-4851-B8B2-C8ADC12C61BB}" destId="{55035D43-BB23-4234-A245-DAF868679D15}" srcOrd="0" destOrd="4" presId="urn:microsoft.com/office/officeart/2005/8/layout/radial2"/>
    <dgm:cxn modelId="{AA083533-33EC-45CA-A8D7-9D6FE9C12A48}" type="presOf" srcId="{B6928029-A61C-4765-8716-11BB450F6EEB}" destId="{C3831DAA-709E-438D-A962-1E704A40AA22}" srcOrd="0" destOrd="0" presId="urn:microsoft.com/office/officeart/2005/8/layout/radial2"/>
    <dgm:cxn modelId="{52C27238-5074-4F82-AF6F-706622E673AA}" srcId="{A136CC2E-520A-427A-BABC-77DC02367531}" destId="{9EA4B410-E369-4851-B8B2-C8ADC12C61BB}" srcOrd="4" destOrd="0" parTransId="{B12E6637-26AF-4815-9CA9-59E21BC2B615}" sibTransId="{D269CB9B-DBCD-4478-9BE3-0855EB7EAFC7}"/>
    <dgm:cxn modelId="{1CBE655F-CC78-4E3C-8610-65ADFC9EA0A4}" type="presOf" srcId="{AF2E6246-6160-4D76-9735-F09F9DAC4D2D}" destId="{89DD5A1B-5232-46C7-960D-6873C3AE96C1}" srcOrd="0" destOrd="0" presId="urn:microsoft.com/office/officeart/2005/8/layout/radial2"/>
    <dgm:cxn modelId="{94DF8E62-6795-43CA-AD01-E1CF81A98B8D}" type="presOf" srcId="{18D52DE2-A7BD-4F66-BDBB-6525BF49D636}" destId="{95C58776-41CA-46DC-878F-3E9C5F48BA62}" srcOrd="0" destOrd="0" presId="urn:microsoft.com/office/officeart/2005/8/layout/radial2"/>
    <dgm:cxn modelId="{B42AA26B-1966-4981-A6E0-551718BAED76}" type="presOf" srcId="{905C4380-0F78-47CC-BDA4-4AB3C522C73A}" destId="{55035D43-BB23-4234-A245-DAF868679D15}" srcOrd="0" destOrd="1" presId="urn:microsoft.com/office/officeart/2005/8/layout/radial2"/>
    <dgm:cxn modelId="{F8AB796C-267A-4428-BFDE-F60BE1391437}" type="presOf" srcId="{07772929-49CD-44A5-BAC6-97AF86899B57}" destId="{143B2976-4972-4D7A-B622-22A038423E2F}" srcOrd="0" destOrd="1" presId="urn:microsoft.com/office/officeart/2005/8/layout/radial2"/>
    <dgm:cxn modelId="{EE6E2673-9823-4EFB-822A-1B3C530FC44D}" type="presOf" srcId="{F0AB7BCA-499E-4D32-AAAB-425E32E2BF75}" destId="{143B2976-4972-4D7A-B622-22A038423E2F}" srcOrd="0" destOrd="0" presId="urn:microsoft.com/office/officeart/2005/8/layout/radial2"/>
    <dgm:cxn modelId="{05042378-15FF-428C-9BE5-235CF60E816A}" type="presOf" srcId="{4A56AB29-18A3-4B10-AEDE-80A06D6D6C8B}" destId="{51CCAA28-07DD-4409-A85B-01205D7A52D7}" srcOrd="0" destOrd="3" presId="urn:microsoft.com/office/officeart/2005/8/layout/radial2"/>
    <dgm:cxn modelId="{35ECD658-96A4-415D-8E48-5234980172F9}" srcId="{AF2E6246-6160-4D76-9735-F09F9DAC4D2D}" destId="{8A58306F-2C22-4A2D-9525-66EDCF7518EA}" srcOrd="0" destOrd="0" parTransId="{754CBE08-9440-45AF-839D-C27044B4559F}" sibTransId="{0CEC120F-9E5B-4520-91E6-63E9CC48A832}"/>
    <dgm:cxn modelId="{61F2CA79-D528-413E-AB00-DB6F0154EEF4}" type="presOf" srcId="{9F140633-8A6C-4D9A-A905-4421D9A5027F}" destId="{51CCAA28-07DD-4409-A85B-01205D7A52D7}" srcOrd="0" destOrd="2" presId="urn:microsoft.com/office/officeart/2005/8/layout/radial2"/>
    <dgm:cxn modelId="{BC10537C-6FD2-4024-A1AE-1F6518BC57A8}" srcId="{A136CC2E-520A-427A-BABC-77DC02367531}" destId="{D3EF1437-5F38-439C-8A55-14798D22548D}" srcOrd="0" destOrd="0" parTransId="{90B13705-5F42-4F21-8540-EA14E80C2BE0}" sibTransId="{3A59B0D7-C379-41A7-B753-52A0C8BDC486}"/>
    <dgm:cxn modelId="{A8918D7E-DD3B-4443-BB72-C52F62EA6432}" type="presOf" srcId="{1CE01DBE-B544-42F6-80CE-33FF6C731B1A}" destId="{BF510043-FCFA-464A-8352-1F173B454703}" srcOrd="0" destOrd="0" presId="urn:microsoft.com/office/officeart/2005/8/layout/radial2"/>
    <dgm:cxn modelId="{A6F75C8C-0D63-4FD6-912B-6CED0390EE37}" srcId="{A136CC2E-520A-427A-BABC-77DC02367531}" destId="{07255A4C-F89B-40DC-AE2B-9886B5C7D7E0}" srcOrd="3" destOrd="0" parTransId="{D13A704B-7B67-4EB4-9EDA-015D3791A935}" sibTransId="{4BC29A03-1818-4931-8869-FE0130A3E509}"/>
    <dgm:cxn modelId="{0A10498C-FAB4-4A8E-921D-B19047DB5A5D}" type="presOf" srcId="{50599465-630D-40B6-ABDF-B34B0948A515}" destId="{143B2976-4972-4D7A-B622-22A038423E2F}" srcOrd="0" destOrd="3" presId="urn:microsoft.com/office/officeart/2005/8/layout/radial2"/>
    <dgm:cxn modelId="{A4E5F19D-A1AB-46EB-9E8C-358DEB71EF2F}" type="presOf" srcId="{D3EF1437-5F38-439C-8A55-14798D22548D}" destId="{55035D43-BB23-4234-A245-DAF868679D15}" srcOrd="0" destOrd="0" presId="urn:microsoft.com/office/officeart/2005/8/layout/radial2"/>
    <dgm:cxn modelId="{ACC9A39E-A7BE-45D1-BC79-04505D22D841}" srcId="{1CE01DBE-B544-42F6-80CE-33FF6C731B1A}" destId="{AF2E6246-6160-4D76-9735-F09F9DAC4D2D}" srcOrd="2" destOrd="0" parTransId="{B6928029-A61C-4765-8716-11BB450F6EEB}" sibTransId="{D7F7B7C0-AAF5-4F59-B3F7-3DB1E16ED4EF}"/>
    <dgm:cxn modelId="{7D8E5BA6-4B71-452A-8070-75EFF38B90EB}" srcId="{1CE01DBE-B544-42F6-80CE-33FF6C731B1A}" destId="{A136CC2E-520A-427A-BABC-77DC02367531}" srcOrd="0" destOrd="0" parTransId="{18D52DE2-A7BD-4F66-BDBB-6525BF49D636}" sibTransId="{C2CA8AB5-3FB3-4C53-8665-1D1C4305C839}"/>
    <dgm:cxn modelId="{F6CDD6AA-6284-4699-A24A-8B8B09223260}" srcId="{AF2E6246-6160-4D76-9735-F09F9DAC4D2D}" destId="{9F140633-8A6C-4D9A-A905-4421D9A5027F}" srcOrd="2" destOrd="0" parTransId="{E8005B0C-394D-408A-B5FC-CA6727A24C68}" sibTransId="{3F0DA5D2-A74A-4A9A-95B1-2325E7E7915E}"/>
    <dgm:cxn modelId="{AB3D1EAB-749C-4AED-A7B1-9AE2F61F6655}" type="presOf" srcId="{24525277-648F-42CE-BCBA-6DD8C25A811A}" destId="{51CCAA28-07DD-4409-A85B-01205D7A52D7}" srcOrd="0" destOrd="4" presId="urn:microsoft.com/office/officeart/2005/8/layout/radial2"/>
    <dgm:cxn modelId="{1C70ECAD-F343-4AD9-A4F1-8958B8DFA065}" type="presOf" srcId="{8A58306F-2C22-4A2D-9525-66EDCF7518EA}" destId="{51CCAA28-07DD-4409-A85B-01205D7A52D7}" srcOrd="0" destOrd="0" presId="urn:microsoft.com/office/officeart/2005/8/layout/radial2"/>
    <dgm:cxn modelId="{5FBC1DB2-F975-4028-9342-FF2D11C3362A}" srcId="{174EACC7-21FD-4B78-B2A5-4D2E64232832}" destId="{F0AB7BCA-499E-4D32-AAAB-425E32E2BF75}" srcOrd="0" destOrd="0" parTransId="{68BFB6B9-CAFB-44AA-A38B-B34705169A5B}" sibTransId="{53DAEDC3-DA13-4AF8-B74A-98A4A76D4DF7}"/>
    <dgm:cxn modelId="{CE3C8BB2-33C9-4BFE-A96D-BE23A121CF1D}" srcId="{1CE01DBE-B544-42F6-80CE-33FF6C731B1A}" destId="{174EACC7-21FD-4B78-B2A5-4D2E64232832}" srcOrd="1" destOrd="0" parTransId="{40245FC5-F622-49C5-812F-8CA12FC74559}" sibTransId="{732EDAF6-DC02-4B44-ACC6-1ADDA9D235A7}"/>
    <dgm:cxn modelId="{69E0AFC0-7B10-4BAB-BEE8-C77F588E72A2}" type="presOf" srcId="{FB1A31B9-8DD5-4E72-BA5A-D5D25B3E4420}" destId="{51CCAA28-07DD-4409-A85B-01205D7A52D7}" srcOrd="0" destOrd="5" presId="urn:microsoft.com/office/officeart/2005/8/layout/radial2"/>
    <dgm:cxn modelId="{691972C7-8D83-4825-B481-BA29C67D2091}" srcId="{A136CC2E-520A-427A-BABC-77DC02367531}" destId="{27A1D604-B980-499A-B412-3BC1E3EDB0D8}" srcOrd="2" destOrd="0" parTransId="{EB30F5AF-4C21-4AF9-BEC9-6E2FB95D268F}" sibTransId="{DDF1F44C-A674-498C-A26D-28F2D849246F}"/>
    <dgm:cxn modelId="{70D242C9-8BB2-41A7-A79E-37DED9E6A867}" type="presOf" srcId="{A136CC2E-520A-427A-BABC-77DC02367531}" destId="{BC5AE0A9-E819-49B6-A1FC-A01B61B8DBDA}" srcOrd="0" destOrd="0" presId="urn:microsoft.com/office/officeart/2005/8/layout/radial2"/>
    <dgm:cxn modelId="{0E3711D7-E37C-48FE-874D-46BAEF84053D}" srcId="{174EACC7-21FD-4B78-B2A5-4D2E64232832}" destId="{E76D33D2-1334-474E-BE02-7E730F68A782}" srcOrd="2" destOrd="0" parTransId="{F9FEFC97-C138-436B-8469-CF6950313DD9}" sibTransId="{49CB658D-0208-4AC9-B9B5-46EE31751119}"/>
    <dgm:cxn modelId="{43A966D8-7761-44AB-9E01-B0497A40C054}" type="presOf" srcId="{40245FC5-F622-49C5-812F-8CA12FC74559}" destId="{369E5934-3473-4C05-B29F-312718096B72}" srcOrd="0" destOrd="0" presId="urn:microsoft.com/office/officeart/2005/8/layout/radial2"/>
    <dgm:cxn modelId="{CEE20FDE-9F3A-4619-9E2D-86F59A2957E2}" srcId="{AF2E6246-6160-4D76-9735-F09F9DAC4D2D}" destId="{FB1A31B9-8DD5-4E72-BA5A-D5D25B3E4420}" srcOrd="5" destOrd="0" parTransId="{8727D8FF-2BA9-4271-8178-5C1FDF550793}" sibTransId="{3F9E6C48-7A58-4D40-8C79-07E2E6C8B704}"/>
    <dgm:cxn modelId="{6C693CE2-5060-4563-ADBE-124F7F32378D}" type="presOf" srcId="{174EACC7-21FD-4B78-B2A5-4D2E64232832}" destId="{DDBE08F4-870D-430E-B904-71F6B63EA8F7}" srcOrd="0" destOrd="0" presId="urn:microsoft.com/office/officeart/2005/8/layout/radial2"/>
    <dgm:cxn modelId="{E2509AE7-EC78-4CEA-BA3A-494BE8963965}" type="presOf" srcId="{0B518938-EC5B-4D60-9AE8-CEF6D8042178}" destId="{51CCAA28-07DD-4409-A85B-01205D7A52D7}" srcOrd="0" destOrd="1" presId="urn:microsoft.com/office/officeart/2005/8/layout/radial2"/>
    <dgm:cxn modelId="{F6F48DEC-8F32-4066-9244-59813933DD32}" srcId="{AF2E6246-6160-4D76-9735-F09F9DAC4D2D}" destId="{24525277-648F-42CE-BCBA-6DD8C25A811A}" srcOrd="4" destOrd="0" parTransId="{F61DEBCE-E01E-4ACE-BF4B-B873D77AF9CA}" sibTransId="{FF5BC6F6-4658-44FD-9B0B-3C6829942714}"/>
    <dgm:cxn modelId="{DE5191EC-8B95-4145-B349-6787E6E2A6A6}" srcId="{AF2E6246-6160-4D76-9735-F09F9DAC4D2D}" destId="{0B518938-EC5B-4D60-9AE8-CEF6D8042178}" srcOrd="1" destOrd="0" parTransId="{F5F46376-4469-414B-8E6F-D16A889F5DB4}" sibTransId="{524F187C-C305-4B2D-82CD-20AE1025E25F}"/>
    <dgm:cxn modelId="{0F0D22F0-938E-4659-ABAC-DB4BE49F2949}" type="presOf" srcId="{27A1D604-B980-499A-B412-3BC1E3EDB0D8}" destId="{55035D43-BB23-4234-A245-DAF868679D15}" srcOrd="0" destOrd="2" presId="urn:microsoft.com/office/officeart/2005/8/layout/radial2"/>
    <dgm:cxn modelId="{721B6BF7-67FB-4B15-BD33-2AC7152DF35A}" srcId="{AF2E6246-6160-4D76-9735-F09F9DAC4D2D}" destId="{4A56AB29-18A3-4B10-AEDE-80A06D6D6C8B}" srcOrd="3" destOrd="0" parTransId="{824327B2-CF01-412C-91B9-5D978A926224}" sibTransId="{C01DBA90-9A9D-45BE-96B4-BF37A06F3A09}"/>
    <dgm:cxn modelId="{6E3CB5CD-9472-4997-8864-FBCD3DEE200B}" type="presParOf" srcId="{BF510043-FCFA-464A-8352-1F173B454703}" destId="{B191CAB5-B678-41E1-9E6F-436994C3697D}" srcOrd="0" destOrd="0" presId="urn:microsoft.com/office/officeart/2005/8/layout/radial2"/>
    <dgm:cxn modelId="{B795A59F-4CB6-4985-AC0C-7ED5DBA9F928}" type="presParOf" srcId="{B191CAB5-B678-41E1-9E6F-436994C3697D}" destId="{61559D73-6F24-4D71-BFB1-766727ACEF9B}" srcOrd="0" destOrd="0" presId="urn:microsoft.com/office/officeart/2005/8/layout/radial2"/>
    <dgm:cxn modelId="{67D85635-85BF-4E8B-8868-A5C1BEB35BA4}" type="presParOf" srcId="{61559D73-6F24-4D71-BFB1-766727ACEF9B}" destId="{7628C2D6-AA4D-4295-A72B-E25D18D8A664}" srcOrd="0" destOrd="0" presId="urn:microsoft.com/office/officeart/2005/8/layout/radial2"/>
    <dgm:cxn modelId="{E7AE70B8-8824-4E42-8CA3-EB206098A36C}" type="presParOf" srcId="{61559D73-6F24-4D71-BFB1-766727ACEF9B}" destId="{1701C83C-0FEB-4561-B42D-3AA84914B0CB}" srcOrd="1" destOrd="0" presId="urn:microsoft.com/office/officeart/2005/8/layout/radial2"/>
    <dgm:cxn modelId="{4E56BEAC-DC0C-462B-A600-73DDFAE070FC}" type="presParOf" srcId="{B191CAB5-B678-41E1-9E6F-436994C3697D}" destId="{95C58776-41CA-46DC-878F-3E9C5F48BA62}" srcOrd="1" destOrd="0" presId="urn:microsoft.com/office/officeart/2005/8/layout/radial2"/>
    <dgm:cxn modelId="{A8945A2B-4CEC-4883-A0EA-3EFD3295496D}" type="presParOf" srcId="{B191CAB5-B678-41E1-9E6F-436994C3697D}" destId="{95A3B450-A527-4BF4-82DA-B9B98FF0AEF4}" srcOrd="2" destOrd="0" presId="urn:microsoft.com/office/officeart/2005/8/layout/radial2"/>
    <dgm:cxn modelId="{84B1A000-6ECA-4591-9C1B-B639BE0175FC}" type="presParOf" srcId="{95A3B450-A527-4BF4-82DA-B9B98FF0AEF4}" destId="{BC5AE0A9-E819-49B6-A1FC-A01B61B8DBDA}" srcOrd="0" destOrd="0" presId="urn:microsoft.com/office/officeart/2005/8/layout/radial2"/>
    <dgm:cxn modelId="{46D09914-90FE-4F1D-B1B8-DDD23BAB422A}" type="presParOf" srcId="{95A3B450-A527-4BF4-82DA-B9B98FF0AEF4}" destId="{55035D43-BB23-4234-A245-DAF868679D15}" srcOrd="1" destOrd="0" presId="urn:microsoft.com/office/officeart/2005/8/layout/radial2"/>
    <dgm:cxn modelId="{9AF378FB-13A8-4E71-BCD9-CDCF7ED720FE}" type="presParOf" srcId="{B191CAB5-B678-41E1-9E6F-436994C3697D}" destId="{369E5934-3473-4C05-B29F-312718096B72}" srcOrd="3" destOrd="0" presId="urn:microsoft.com/office/officeart/2005/8/layout/radial2"/>
    <dgm:cxn modelId="{27B45D7B-4A57-473E-AAD8-EC74664DE1EC}" type="presParOf" srcId="{B191CAB5-B678-41E1-9E6F-436994C3697D}" destId="{27FA1308-A0B9-466C-BE98-9982BB29B943}" srcOrd="4" destOrd="0" presId="urn:microsoft.com/office/officeart/2005/8/layout/radial2"/>
    <dgm:cxn modelId="{1BE7A0EB-F423-469C-A7CF-9F2E79479E3D}" type="presParOf" srcId="{27FA1308-A0B9-466C-BE98-9982BB29B943}" destId="{DDBE08F4-870D-430E-B904-71F6B63EA8F7}" srcOrd="0" destOrd="0" presId="urn:microsoft.com/office/officeart/2005/8/layout/radial2"/>
    <dgm:cxn modelId="{FAA98205-C452-4003-8190-1F09DF1D2FFD}" type="presParOf" srcId="{27FA1308-A0B9-466C-BE98-9982BB29B943}" destId="{143B2976-4972-4D7A-B622-22A038423E2F}" srcOrd="1" destOrd="0" presId="urn:microsoft.com/office/officeart/2005/8/layout/radial2"/>
    <dgm:cxn modelId="{99860D9F-E18F-44AB-827E-CFC51AB706E4}" type="presParOf" srcId="{B191CAB5-B678-41E1-9E6F-436994C3697D}" destId="{C3831DAA-709E-438D-A962-1E704A40AA22}" srcOrd="5" destOrd="0" presId="urn:microsoft.com/office/officeart/2005/8/layout/radial2"/>
    <dgm:cxn modelId="{2D9C5523-CE43-4334-BC7B-70123374B6DF}" type="presParOf" srcId="{B191CAB5-B678-41E1-9E6F-436994C3697D}" destId="{686D84E5-C7CF-4BD4-8570-8F7BF4358FD8}" srcOrd="6" destOrd="0" presId="urn:microsoft.com/office/officeart/2005/8/layout/radial2"/>
    <dgm:cxn modelId="{7F6B5BE9-138B-44D5-9A42-E84DF467F826}" type="presParOf" srcId="{686D84E5-C7CF-4BD4-8570-8F7BF4358FD8}" destId="{89DD5A1B-5232-46C7-960D-6873C3AE96C1}" srcOrd="0" destOrd="0" presId="urn:microsoft.com/office/officeart/2005/8/layout/radial2"/>
    <dgm:cxn modelId="{9A5F447D-D5CE-4558-A4EE-466B3711FDE9}" type="presParOf" srcId="{686D84E5-C7CF-4BD4-8570-8F7BF4358FD8}" destId="{51CCAA28-07DD-4409-A85B-01205D7A52D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5560E-9496-4CD3-A0CF-E1595F424C9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22D7F-EF8E-49CA-8DED-7ABA685137AE}">
      <dgm:prSet/>
      <dgm:spPr/>
      <dgm:t>
        <a:bodyPr/>
        <a:lstStyle/>
        <a:p>
          <a:endParaRPr lang="en-US"/>
        </a:p>
      </dgm:t>
    </dgm:pt>
    <dgm:pt modelId="{00889E60-4674-4534-AAD2-A82EFADC5D84}" type="parTrans" cxnId="{0A2F07A7-8E5C-4160-97C1-D51AA236A591}">
      <dgm:prSet/>
      <dgm:spPr/>
      <dgm:t>
        <a:bodyPr/>
        <a:lstStyle/>
        <a:p>
          <a:endParaRPr lang="en-US"/>
        </a:p>
      </dgm:t>
    </dgm:pt>
    <dgm:pt modelId="{8360F3E4-F6F3-43F4-9993-BC206748EB04}" type="sibTrans" cxnId="{0A2F07A7-8E5C-4160-97C1-D51AA236A591}">
      <dgm:prSet/>
      <dgm:spPr/>
      <dgm:t>
        <a:bodyPr/>
        <a:lstStyle/>
        <a:p>
          <a:endParaRPr lang="en-US"/>
        </a:p>
      </dgm:t>
    </dgm:pt>
    <dgm:pt modelId="{4AF85AFF-865E-47FC-AE1C-BDB09E5BB7FE}">
      <dgm:prSet/>
      <dgm:spPr/>
      <dgm:t>
        <a:bodyPr/>
        <a:lstStyle/>
        <a:p>
          <a:endParaRPr lang="en-US" dirty="0"/>
        </a:p>
      </dgm:t>
    </dgm:pt>
    <dgm:pt modelId="{75C0F8DE-7701-4FE5-9C23-9F6B351F00F7}" type="parTrans" cxnId="{E5A32184-B3EE-4FC9-B849-87D9BC3AECC3}">
      <dgm:prSet/>
      <dgm:spPr/>
      <dgm:t>
        <a:bodyPr/>
        <a:lstStyle/>
        <a:p>
          <a:endParaRPr lang="en-US"/>
        </a:p>
      </dgm:t>
    </dgm:pt>
    <dgm:pt modelId="{B0013435-73E6-436B-8C27-E59A8535DA57}" type="sibTrans" cxnId="{E5A32184-B3EE-4FC9-B849-87D9BC3AECC3}">
      <dgm:prSet/>
      <dgm:spPr/>
      <dgm:t>
        <a:bodyPr/>
        <a:lstStyle/>
        <a:p>
          <a:endParaRPr lang="en-US"/>
        </a:p>
      </dgm:t>
    </dgm:pt>
    <dgm:pt modelId="{19757FC4-8976-4064-AF94-2110E9B44EAD}">
      <dgm:prSet phldrT="[Text]"/>
      <dgm:spPr/>
      <dgm:t>
        <a:bodyPr/>
        <a:lstStyle/>
        <a:p>
          <a:endParaRPr lang="en-US"/>
        </a:p>
      </dgm:t>
    </dgm:pt>
    <dgm:pt modelId="{8761D0BA-7627-4FA8-92D7-BC632C32D2EA}" type="parTrans" cxnId="{E0B1E9B1-2BFB-44CA-A66A-0615EC535EB8}">
      <dgm:prSet/>
      <dgm:spPr/>
      <dgm:t>
        <a:bodyPr/>
        <a:lstStyle/>
        <a:p>
          <a:endParaRPr lang="en-US"/>
        </a:p>
      </dgm:t>
    </dgm:pt>
    <dgm:pt modelId="{FA5A9706-E29E-454C-9DE4-7D8D01EAABE0}" type="sibTrans" cxnId="{E0B1E9B1-2BFB-44CA-A66A-0615EC535EB8}">
      <dgm:prSet/>
      <dgm:spPr/>
      <dgm:t>
        <a:bodyPr/>
        <a:lstStyle/>
        <a:p>
          <a:endParaRPr lang="en-US"/>
        </a:p>
      </dgm:t>
    </dgm:pt>
    <dgm:pt modelId="{1B4E86DA-DAE5-4340-97F6-31743BF919A5}">
      <dgm:prSet phldrT="[Text]"/>
      <dgm:spPr/>
      <dgm:t>
        <a:bodyPr/>
        <a:lstStyle/>
        <a:p>
          <a:endParaRPr lang="en-US"/>
        </a:p>
      </dgm:t>
    </dgm:pt>
    <dgm:pt modelId="{4B054A26-6C77-4C19-9E02-2184E8E32C95}" type="parTrans" cxnId="{F7E37060-A122-406C-B935-B0CB89AFDDD6}">
      <dgm:prSet/>
      <dgm:spPr/>
      <dgm:t>
        <a:bodyPr/>
        <a:lstStyle/>
        <a:p>
          <a:endParaRPr lang="en-US"/>
        </a:p>
      </dgm:t>
    </dgm:pt>
    <dgm:pt modelId="{4B526D48-95EF-4D35-A6D5-8F8B1C0FDAA9}" type="sibTrans" cxnId="{F7E37060-A122-406C-B935-B0CB89AFDDD6}">
      <dgm:prSet/>
      <dgm:spPr/>
      <dgm:t>
        <a:bodyPr/>
        <a:lstStyle/>
        <a:p>
          <a:endParaRPr lang="en-US"/>
        </a:p>
      </dgm:t>
    </dgm:pt>
    <dgm:pt modelId="{88522365-30CD-440F-AFDF-5BEC228559A9}" type="pres">
      <dgm:prSet presAssocID="{96E5560E-9496-4CD3-A0CF-E1595F424C96}" presName="arrowDiagram" presStyleCnt="0">
        <dgm:presLayoutVars>
          <dgm:chMax val="5"/>
          <dgm:dir/>
          <dgm:resizeHandles val="exact"/>
        </dgm:presLayoutVars>
      </dgm:prSet>
      <dgm:spPr/>
    </dgm:pt>
    <dgm:pt modelId="{B8AC93E3-AE4C-4F4C-B9A5-B59675741EF5}" type="pres">
      <dgm:prSet presAssocID="{96E5560E-9496-4CD3-A0CF-E1595F424C96}" presName="arrow" presStyleLbl="bgShp" presStyleIdx="0" presStyleCnt="1" custLinFactNeighborX="2284" custLinFactNeighborY="-3750"/>
      <dgm:spPr/>
    </dgm:pt>
    <dgm:pt modelId="{C3C4E975-114E-42B8-8EB1-1ACF85947E09}" type="pres">
      <dgm:prSet presAssocID="{96E5560E-9496-4CD3-A0CF-E1595F424C96}" presName="arrowDiagram4" presStyleCnt="0"/>
      <dgm:spPr/>
    </dgm:pt>
    <dgm:pt modelId="{377B5E13-9250-4DA5-B3BD-0137165136D2}" type="pres">
      <dgm:prSet presAssocID="{44122D7F-EF8E-49CA-8DED-7ABA685137AE}" presName="bullet4a" presStyleLbl="node1" presStyleIdx="0" presStyleCnt="4"/>
      <dgm:spPr/>
    </dgm:pt>
    <dgm:pt modelId="{BB907FE3-2B55-403A-AEEC-CA1AE78E372F}" type="pres">
      <dgm:prSet presAssocID="{44122D7F-EF8E-49CA-8DED-7ABA685137AE}" presName="textBox4a" presStyleLbl="revTx" presStyleIdx="0" presStyleCnt="4">
        <dgm:presLayoutVars>
          <dgm:bulletEnabled val="1"/>
        </dgm:presLayoutVars>
      </dgm:prSet>
      <dgm:spPr/>
    </dgm:pt>
    <dgm:pt modelId="{9B2C9235-D0E4-4D9B-A287-361CB1FC842E}" type="pres">
      <dgm:prSet presAssocID="{4AF85AFF-865E-47FC-AE1C-BDB09E5BB7FE}" presName="bullet4b" presStyleLbl="node1" presStyleIdx="1" presStyleCnt="4"/>
      <dgm:spPr/>
    </dgm:pt>
    <dgm:pt modelId="{95869A37-E0D4-4079-BC53-C27966C5D5C8}" type="pres">
      <dgm:prSet presAssocID="{4AF85AFF-865E-47FC-AE1C-BDB09E5BB7FE}" presName="textBox4b" presStyleLbl="revTx" presStyleIdx="1" presStyleCnt="4">
        <dgm:presLayoutVars>
          <dgm:bulletEnabled val="1"/>
        </dgm:presLayoutVars>
      </dgm:prSet>
      <dgm:spPr/>
    </dgm:pt>
    <dgm:pt modelId="{0CE6ECAC-2A8F-44CB-A448-A14A8CBA544A}" type="pres">
      <dgm:prSet presAssocID="{19757FC4-8976-4064-AF94-2110E9B44EAD}" presName="bullet4c" presStyleLbl="node1" presStyleIdx="2" presStyleCnt="4"/>
      <dgm:spPr/>
    </dgm:pt>
    <dgm:pt modelId="{BB784859-8CA8-4043-A13E-58611E23F830}" type="pres">
      <dgm:prSet presAssocID="{19757FC4-8976-4064-AF94-2110E9B44EAD}" presName="textBox4c" presStyleLbl="revTx" presStyleIdx="2" presStyleCnt="4">
        <dgm:presLayoutVars>
          <dgm:bulletEnabled val="1"/>
        </dgm:presLayoutVars>
      </dgm:prSet>
      <dgm:spPr/>
    </dgm:pt>
    <dgm:pt modelId="{564F68C8-265D-4EFD-B3AF-AE59A2B62980}" type="pres">
      <dgm:prSet presAssocID="{1B4E86DA-DAE5-4340-97F6-31743BF919A5}" presName="bullet4d" presStyleLbl="node1" presStyleIdx="3" presStyleCnt="4"/>
      <dgm:spPr/>
    </dgm:pt>
    <dgm:pt modelId="{08600B2D-9F11-4061-B1E7-AB1159CBC00B}" type="pres">
      <dgm:prSet presAssocID="{1B4E86DA-DAE5-4340-97F6-31743BF919A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D4994723-086B-403D-AD89-146A4252DCB6}" type="presOf" srcId="{1B4E86DA-DAE5-4340-97F6-31743BF919A5}" destId="{08600B2D-9F11-4061-B1E7-AB1159CBC00B}" srcOrd="0" destOrd="0" presId="urn:microsoft.com/office/officeart/2005/8/layout/arrow2"/>
    <dgm:cxn modelId="{3ACF5C27-8033-48CF-B168-E14B774A9688}" type="presOf" srcId="{44122D7F-EF8E-49CA-8DED-7ABA685137AE}" destId="{BB907FE3-2B55-403A-AEEC-CA1AE78E372F}" srcOrd="0" destOrd="0" presId="urn:microsoft.com/office/officeart/2005/8/layout/arrow2"/>
    <dgm:cxn modelId="{A313A65C-F161-48AF-B2DD-13B9317AF1CE}" type="presOf" srcId="{96E5560E-9496-4CD3-A0CF-E1595F424C96}" destId="{88522365-30CD-440F-AFDF-5BEC228559A9}" srcOrd="0" destOrd="0" presId="urn:microsoft.com/office/officeart/2005/8/layout/arrow2"/>
    <dgm:cxn modelId="{F7E37060-A122-406C-B935-B0CB89AFDDD6}" srcId="{96E5560E-9496-4CD3-A0CF-E1595F424C96}" destId="{1B4E86DA-DAE5-4340-97F6-31743BF919A5}" srcOrd="3" destOrd="0" parTransId="{4B054A26-6C77-4C19-9E02-2184E8E32C95}" sibTransId="{4B526D48-95EF-4D35-A6D5-8F8B1C0FDAA9}"/>
    <dgm:cxn modelId="{E5A32184-B3EE-4FC9-B849-87D9BC3AECC3}" srcId="{96E5560E-9496-4CD3-A0CF-E1595F424C96}" destId="{4AF85AFF-865E-47FC-AE1C-BDB09E5BB7FE}" srcOrd="1" destOrd="0" parTransId="{75C0F8DE-7701-4FE5-9C23-9F6B351F00F7}" sibTransId="{B0013435-73E6-436B-8C27-E59A8535DA57}"/>
    <dgm:cxn modelId="{5872C6A6-0485-4660-A941-BC080B5CD5D4}" type="presOf" srcId="{4AF85AFF-865E-47FC-AE1C-BDB09E5BB7FE}" destId="{95869A37-E0D4-4079-BC53-C27966C5D5C8}" srcOrd="0" destOrd="0" presId="urn:microsoft.com/office/officeart/2005/8/layout/arrow2"/>
    <dgm:cxn modelId="{0A2F07A7-8E5C-4160-97C1-D51AA236A591}" srcId="{96E5560E-9496-4CD3-A0CF-E1595F424C96}" destId="{44122D7F-EF8E-49CA-8DED-7ABA685137AE}" srcOrd="0" destOrd="0" parTransId="{00889E60-4674-4534-AAD2-A82EFADC5D84}" sibTransId="{8360F3E4-F6F3-43F4-9993-BC206748EB04}"/>
    <dgm:cxn modelId="{E0B1E9B1-2BFB-44CA-A66A-0615EC535EB8}" srcId="{96E5560E-9496-4CD3-A0CF-E1595F424C96}" destId="{19757FC4-8976-4064-AF94-2110E9B44EAD}" srcOrd="2" destOrd="0" parTransId="{8761D0BA-7627-4FA8-92D7-BC632C32D2EA}" sibTransId="{FA5A9706-E29E-454C-9DE4-7D8D01EAABE0}"/>
    <dgm:cxn modelId="{43D0B6BF-6274-4CB1-9A8A-AF05CA53A377}" type="presOf" srcId="{19757FC4-8976-4064-AF94-2110E9B44EAD}" destId="{BB784859-8CA8-4043-A13E-58611E23F830}" srcOrd="0" destOrd="0" presId="urn:microsoft.com/office/officeart/2005/8/layout/arrow2"/>
    <dgm:cxn modelId="{9DC87E67-8C4F-4BCB-8A54-37E4431B39A3}" type="presParOf" srcId="{88522365-30CD-440F-AFDF-5BEC228559A9}" destId="{B8AC93E3-AE4C-4F4C-B9A5-B59675741EF5}" srcOrd="0" destOrd="0" presId="urn:microsoft.com/office/officeart/2005/8/layout/arrow2"/>
    <dgm:cxn modelId="{B2799108-2235-4E3F-82B7-896FFCB1F8D9}" type="presParOf" srcId="{88522365-30CD-440F-AFDF-5BEC228559A9}" destId="{C3C4E975-114E-42B8-8EB1-1ACF85947E09}" srcOrd="1" destOrd="0" presId="urn:microsoft.com/office/officeart/2005/8/layout/arrow2"/>
    <dgm:cxn modelId="{5D1741FF-C236-4C88-BA19-D27A58B3800E}" type="presParOf" srcId="{C3C4E975-114E-42B8-8EB1-1ACF85947E09}" destId="{377B5E13-9250-4DA5-B3BD-0137165136D2}" srcOrd="0" destOrd="0" presId="urn:microsoft.com/office/officeart/2005/8/layout/arrow2"/>
    <dgm:cxn modelId="{79F109C9-B75F-4688-AC4F-9B53FCD5D2C9}" type="presParOf" srcId="{C3C4E975-114E-42B8-8EB1-1ACF85947E09}" destId="{BB907FE3-2B55-403A-AEEC-CA1AE78E372F}" srcOrd="1" destOrd="0" presId="urn:microsoft.com/office/officeart/2005/8/layout/arrow2"/>
    <dgm:cxn modelId="{008D284C-70AA-4487-9E18-649C8C7A7560}" type="presParOf" srcId="{C3C4E975-114E-42B8-8EB1-1ACF85947E09}" destId="{9B2C9235-D0E4-4D9B-A287-361CB1FC842E}" srcOrd="2" destOrd="0" presId="urn:microsoft.com/office/officeart/2005/8/layout/arrow2"/>
    <dgm:cxn modelId="{481A4226-26BA-4C32-93F9-4DDD158F260C}" type="presParOf" srcId="{C3C4E975-114E-42B8-8EB1-1ACF85947E09}" destId="{95869A37-E0D4-4079-BC53-C27966C5D5C8}" srcOrd="3" destOrd="0" presId="urn:microsoft.com/office/officeart/2005/8/layout/arrow2"/>
    <dgm:cxn modelId="{D0EF8126-2B17-4616-AF5E-A6A64CA896BF}" type="presParOf" srcId="{C3C4E975-114E-42B8-8EB1-1ACF85947E09}" destId="{0CE6ECAC-2A8F-44CB-A448-A14A8CBA544A}" srcOrd="4" destOrd="0" presId="urn:microsoft.com/office/officeart/2005/8/layout/arrow2"/>
    <dgm:cxn modelId="{AD14CE93-5DCD-4837-8555-4FED42CE2ADE}" type="presParOf" srcId="{C3C4E975-114E-42B8-8EB1-1ACF85947E09}" destId="{BB784859-8CA8-4043-A13E-58611E23F830}" srcOrd="5" destOrd="0" presId="urn:microsoft.com/office/officeart/2005/8/layout/arrow2"/>
    <dgm:cxn modelId="{9B66A029-C3B2-4781-8B2E-D7820EAE4FCF}" type="presParOf" srcId="{C3C4E975-114E-42B8-8EB1-1ACF85947E09}" destId="{564F68C8-265D-4EFD-B3AF-AE59A2B62980}" srcOrd="6" destOrd="0" presId="urn:microsoft.com/office/officeart/2005/8/layout/arrow2"/>
    <dgm:cxn modelId="{DD43A44B-0FFC-4B7F-8260-ABE93B268E31}" type="presParOf" srcId="{C3C4E975-114E-42B8-8EB1-1ACF85947E09}" destId="{08600B2D-9F11-4061-B1E7-AB1159CBC00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4C3CD-818E-4CDA-9FE6-84C4C5FCEA4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9FA085EE-EDFA-4361-8B70-0D59C6CC9CD6}">
      <dgm:prSet phldrT="[Text]"/>
      <dgm:spPr/>
      <dgm:t>
        <a:bodyPr/>
        <a:lstStyle/>
        <a:p>
          <a:r>
            <a:rPr lang="en-US" dirty="0"/>
            <a:t>Integrated Provider Network</a:t>
          </a:r>
        </a:p>
      </dgm:t>
    </dgm:pt>
    <dgm:pt modelId="{486A0577-AB9C-403F-A9A4-24C41E0AA4B3}" type="parTrans" cxnId="{CBEE4638-EDEA-427B-B9B0-7438B64DCEC8}">
      <dgm:prSet/>
      <dgm:spPr/>
      <dgm:t>
        <a:bodyPr/>
        <a:lstStyle/>
        <a:p>
          <a:endParaRPr lang="en-US"/>
        </a:p>
      </dgm:t>
    </dgm:pt>
    <dgm:pt modelId="{4A794AB5-47A6-4066-B41B-BAA0D7B55A22}" type="sibTrans" cxnId="{CBEE4638-EDEA-427B-B9B0-7438B64DCEC8}">
      <dgm:prSet/>
      <dgm:spPr/>
      <dgm:t>
        <a:bodyPr/>
        <a:lstStyle/>
        <a:p>
          <a:endParaRPr lang="en-US"/>
        </a:p>
      </dgm:t>
    </dgm:pt>
    <dgm:pt modelId="{804D7085-6624-4BF1-BD44-B5EBB01C12A6}">
      <dgm:prSet phldrT="[Text]"/>
      <dgm:spPr/>
      <dgm:t>
        <a:bodyPr/>
        <a:lstStyle/>
        <a:p>
          <a:r>
            <a:rPr lang="en-US" dirty="0"/>
            <a:t>Community Value Proposition</a:t>
          </a:r>
        </a:p>
      </dgm:t>
    </dgm:pt>
    <dgm:pt modelId="{0516FACE-77F8-4D23-A9A8-51A4F5F5674B}" type="parTrans" cxnId="{D3CA3890-1C89-4FD2-A69F-A9DB990579DC}">
      <dgm:prSet/>
      <dgm:spPr/>
      <dgm:t>
        <a:bodyPr/>
        <a:lstStyle/>
        <a:p>
          <a:endParaRPr lang="en-US"/>
        </a:p>
      </dgm:t>
    </dgm:pt>
    <dgm:pt modelId="{2C61217D-5D41-41DC-885B-45BC1D008E9E}" type="sibTrans" cxnId="{D3CA3890-1C89-4FD2-A69F-A9DB990579DC}">
      <dgm:prSet/>
      <dgm:spPr/>
      <dgm:t>
        <a:bodyPr/>
        <a:lstStyle/>
        <a:p>
          <a:endParaRPr lang="en-US"/>
        </a:p>
      </dgm:t>
    </dgm:pt>
    <dgm:pt modelId="{CCDF1FFA-82BD-4F6A-AD7D-61DD5AAC7D43}">
      <dgm:prSet phldrT="[Text]"/>
      <dgm:spPr/>
      <dgm:t>
        <a:bodyPr/>
        <a:lstStyle/>
        <a:p>
          <a:r>
            <a:rPr lang="en-US" dirty="0"/>
            <a:t>Defined Service Delivery Package</a:t>
          </a:r>
        </a:p>
      </dgm:t>
    </dgm:pt>
    <dgm:pt modelId="{759B2BA6-00D8-4738-B8DE-AFE9D0FEB02B}" type="parTrans" cxnId="{1BC0705C-61D6-4851-95BD-4CE5CA91A9DA}">
      <dgm:prSet/>
      <dgm:spPr/>
      <dgm:t>
        <a:bodyPr/>
        <a:lstStyle/>
        <a:p>
          <a:endParaRPr lang="en-US"/>
        </a:p>
      </dgm:t>
    </dgm:pt>
    <dgm:pt modelId="{4B79E15E-8623-4A53-8BB0-F352F905F35B}" type="sibTrans" cxnId="{1BC0705C-61D6-4851-95BD-4CE5CA91A9DA}">
      <dgm:prSet/>
      <dgm:spPr/>
      <dgm:t>
        <a:bodyPr/>
        <a:lstStyle/>
        <a:p>
          <a:endParaRPr lang="en-US"/>
        </a:p>
      </dgm:t>
    </dgm:pt>
    <dgm:pt modelId="{A347341B-195E-4EF1-99F1-C92E3B5FAEEF}" type="pres">
      <dgm:prSet presAssocID="{6F14C3CD-818E-4CDA-9FE6-84C4C5FCEA44}" presName="compositeShape" presStyleCnt="0">
        <dgm:presLayoutVars>
          <dgm:chMax val="7"/>
          <dgm:dir/>
          <dgm:resizeHandles val="exact"/>
        </dgm:presLayoutVars>
      </dgm:prSet>
      <dgm:spPr/>
    </dgm:pt>
    <dgm:pt modelId="{59BF1EE0-FB46-4F13-8DBA-E94F065C2702}" type="pres">
      <dgm:prSet presAssocID="{9FA085EE-EDFA-4361-8B70-0D59C6CC9CD6}" presName="circ1" presStyleLbl="vennNode1" presStyleIdx="0" presStyleCnt="3"/>
      <dgm:spPr/>
    </dgm:pt>
    <dgm:pt modelId="{3975B84B-6D5B-4175-B421-EA156CC2644D}" type="pres">
      <dgm:prSet presAssocID="{9FA085EE-EDFA-4361-8B70-0D59C6CC9C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D1E5E6-CAEB-4912-8567-5092EE93DCF1}" type="pres">
      <dgm:prSet presAssocID="{804D7085-6624-4BF1-BD44-B5EBB01C12A6}" presName="circ2" presStyleLbl="vennNode1" presStyleIdx="1" presStyleCnt="3"/>
      <dgm:spPr/>
    </dgm:pt>
    <dgm:pt modelId="{DFAF4BEC-743E-47D0-94B8-535FFB5C48ED}" type="pres">
      <dgm:prSet presAssocID="{804D7085-6624-4BF1-BD44-B5EBB01C12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E2E162-AE03-4226-81E1-436535FEA894}" type="pres">
      <dgm:prSet presAssocID="{CCDF1FFA-82BD-4F6A-AD7D-61DD5AAC7D43}" presName="circ3" presStyleLbl="vennNode1" presStyleIdx="2" presStyleCnt="3"/>
      <dgm:spPr/>
    </dgm:pt>
    <dgm:pt modelId="{90759A5E-C348-41EE-B6A4-736F7C6DAC3A}" type="pres">
      <dgm:prSet presAssocID="{CCDF1FFA-82BD-4F6A-AD7D-61DD5AAC7D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959E929-5F46-41D3-BA2C-02343B482AF8}" type="presOf" srcId="{CCDF1FFA-82BD-4F6A-AD7D-61DD5AAC7D43}" destId="{90759A5E-C348-41EE-B6A4-736F7C6DAC3A}" srcOrd="1" destOrd="0" presId="urn:microsoft.com/office/officeart/2005/8/layout/venn1"/>
    <dgm:cxn modelId="{CBEE4638-EDEA-427B-B9B0-7438B64DCEC8}" srcId="{6F14C3CD-818E-4CDA-9FE6-84C4C5FCEA44}" destId="{9FA085EE-EDFA-4361-8B70-0D59C6CC9CD6}" srcOrd="0" destOrd="0" parTransId="{486A0577-AB9C-403F-A9A4-24C41E0AA4B3}" sibTransId="{4A794AB5-47A6-4066-B41B-BAA0D7B55A22}"/>
    <dgm:cxn modelId="{1BC0705C-61D6-4851-95BD-4CE5CA91A9DA}" srcId="{6F14C3CD-818E-4CDA-9FE6-84C4C5FCEA44}" destId="{CCDF1FFA-82BD-4F6A-AD7D-61DD5AAC7D43}" srcOrd="2" destOrd="0" parTransId="{759B2BA6-00D8-4738-B8DE-AFE9D0FEB02B}" sibTransId="{4B79E15E-8623-4A53-8BB0-F352F905F35B}"/>
    <dgm:cxn modelId="{5DE4DD4C-567B-47FE-AEF4-B69BFE44D552}" type="presOf" srcId="{CCDF1FFA-82BD-4F6A-AD7D-61DD5AAC7D43}" destId="{3AE2E162-AE03-4226-81E1-436535FEA894}" srcOrd="0" destOrd="0" presId="urn:microsoft.com/office/officeart/2005/8/layout/venn1"/>
    <dgm:cxn modelId="{BD26555A-0C29-4425-AE98-5BBBAE243FC5}" type="presOf" srcId="{804D7085-6624-4BF1-BD44-B5EBB01C12A6}" destId="{A9D1E5E6-CAEB-4912-8567-5092EE93DCF1}" srcOrd="0" destOrd="0" presId="urn:microsoft.com/office/officeart/2005/8/layout/venn1"/>
    <dgm:cxn modelId="{4E4CB689-715D-4455-BD9D-6F3958A7ACFE}" type="presOf" srcId="{6F14C3CD-818E-4CDA-9FE6-84C4C5FCEA44}" destId="{A347341B-195E-4EF1-99F1-C92E3B5FAEEF}" srcOrd="0" destOrd="0" presId="urn:microsoft.com/office/officeart/2005/8/layout/venn1"/>
    <dgm:cxn modelId="{D3CA3890-1C89-4FD2-A69F-A9DB990579DC}" srcId="{6F14C3CD-818E-4CDA-9FE6-84C4C5FCEA44}" destId="{804D7085-6624-4BF1-BD44-B5EBB01C12A6}" srcOrd="1" destOrd="0" parTransId="{0516FACE-77F8-4D23-A9A8-51A4F5F5674B}" sibTransId="{2C61217D-5D41-41DC-885B-45BC1D008E9E}"/>
    <dgm:cxn modelId="{F169899B-A366-4C82-ACA1-2FEEF46D748A}" type="presOf" srcId="{804D7085-6624-4BF1-BD44-B5EBB01C12A6}" destId="{DFAF4BEC-743E-47D0-94B8-535FFB5C48ED}" srcOrd="1" destOrd="0" presId="urn:microsoft.com/office/officeart/2005/8/layout/venn1"/>
    <dgm:cxn modelId="{BE2904E6-B0A2-4C5A-B241-7E695F4762F7}" type="presOf" srcId="{9FA085EE-EDFA-4361-8B70-0D59C6CC9CD6}" destId="{3975B84B-6D5B-4175-B421-EA156CC2644D}" srcOrd="1" destOrd="0" presId="urn:microsoft.com/office/officeart/2005/8/layout/venn1"/>
    <dgm:cxn modelId="{9E4725F9-674A-4978-BFF9-FD6FBA369DF0}" type="presOf" srcId="{9FA085EE-EDFA-4361-8B70-0D59C6CC9CD6}" destId="{59BF1EE0-FB46-4F13-8DBA-E94F065C2702}" srcOrd="0" destOrd="0" presId="urn:microsoft.com/office/officeart/2005/8/layout/venn1"/>
    <dgm:cxn modelId="{79AD273D-3C35-43FE-8237-94316AA1801C}" type="presParOf" srcId="{A347341B-195E-4EF1-99F1-C92E3B5FAEEF}" destId="{59BF1EE0-FB46-4F13-8DBA-E94F065C2702}" srcOrd="0" destOrd="0" presId="urn:microsoft.com/office/officeart/2005/8/layout/venn1"/>
    <dgm:cxn modelId="{D7B79844-B5D2-4D79-8AC6-2BA1BD23D573}" type="presParOf" srcId="{A347341B-195E-4EF1-99F1-C92E3B5FAEEF}" destId="{3975B84B-6D5B-4175-B421-EA156CC2644D}" srcOrd="1" destOrd="0" presId="urn:microsoft.com/office/officeart/2005/8/layout/venn1"/>
    <dgm:cxn modelId="{4BEE0160-6A14-4D02-A300-0A30BDABB6A3}" type="presParOf" srcId="{A347341B-195E-4EF1-99F1-C92E3B5FAEEF}" destId="{A9D1E5E6-CAEB-4912-8567-5092EE93DCF1}" srcOrd="2" destOrd="0" presId="urn:microsoft.com/office/officeart/2005/8/layout/venn1"/>
    <dgm:cxn modelId="{186D9F5A-1793-49EB-BE62-B599745E6162}" type="presParOf" srcId="{A347341B-195E-4EF1-99F1-C92E3B5FAEEF}" destId="{DFAF4BEC-743E-47D0-94B8-535FFB5C48ED}" srcOrd="3" destOrd="0" presId="urn:microsoft.com/office/officeart/2005/8/layout/venn1"/>
    <dgm:cxn modelId="{E9D4F975-1B1E-469E-A83E-B3C25B46951A}" type="presParOf" srcId="{A347341B-195E-4EF1-99F1-C92E3B5FAEEF}" destId="{3AE2E162-AE03-4226-81E1-436535FEA894}" srcOrd="4" destOrd="0" presId="urn:microsoft.com/office/officeart/2005/8/layout/venn1"/>
    <dgm:cxn modelId="{A8555EE5-3A53-42DD-B493-86D65862A1B2}" type="presParOf" srcId="{A347341B-195E-4EF1-99F1-C92E3B5FAEEF}" destId="{90759A5E-C348-41EE-B6A4-736F7C6DAC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5BEA23-9D70-4F9B-9B95-A3BB74D4C93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B61AF81-5D4A-41CC-B9D1-95C1C10D9E4E}">
      <dgm:prSet phldrT="[Text]"/>
      <dgm:spPr/>
      <dgm:t>
        <a:bodyPr/>
        <a:lstStyle/>
        <a:p>
          <a:r>
            <a:rPr lang="en-US" dirty="0"/>
            <a:t>Referrals</a:t>
          </a:r>
        </a:p>
      </dgm:t>
    </dgm:pt>
    <dgm:pt modelId="{D1907A2F-27A7-4878-BB57-A922C6F8A89B}" type="parTrans" cxnId="{D62D2849-49ED-4289-AE24-4BC20906BCEC}">
      <dgm:prSet/>
      <dgm:spPr/>
      <dgm:t>
        <a:bodyPr/>
        <a:lstStyle/>
        <a:p>
          <a:endParaRPr lang="en-US"/>
        </a:p>
      </dgm:t>
    </dgm:pt>
    <dgm:pt modelId="{7C1003A7-8892-4677-8DDA-0EEA1396A866}" type="sibTrans" cxnId="{D62D2849-49ED-4289-AE24-4BC20906BCEC}">
      <dgm:prSet/>
      <dgm:spPr/>
      <dgm:t>
        <a:bodyPr/>
        <a:lstStyle/>
        <a:p>
          <a:endParaRPr lang="en-US"/>
        </a:p>
      </dgm:t>
    </dgm:pt>
    <dgm:pt modelId="{63810723-B953-46DE-BEA2-831D8A84FB23}">
      <dgm:prSet phldrT="[Text]"/>
      <dgm:spPr/>
      <dgm:t>
        <a:bodyPr/>
        <a:lstStyle/>
        <a:p>
          <a:r>
            <a:rPr lang="en-US" dirty="0"/>
            <a:t>Self referral via HLCE website, email or phone</a:t>
          </a:r>
        </a:p>
      </dgm:t>
    </dgm:pt>
    <dgm:pt modelId="{9E5C311C-F051-4565-8764-9DDC57588268}" type="parTrans" cxnId="{66B38CF6-3A4B-48F6-939D-DC8209F73FE6}">
      <dgm:prSet/>
      <dgm:spPr/>
      <dgm:t>
        <a:bodyPr/>
        <a:lstStyle/>
        <a:p>
          <a:endParaRPr lang="en-US"/>
        </a:p>
      </dgm:t>
    </dgm:pt>
    <dgm:pt modelId="{B546B5E1-FDFF-4B67-9D1F-0574BF03E36C}" type="sibTrans" cxnId="{66B38CF6-3A4B-48F6-939D-DC8209F73FE6}">
      <dgm:prSet/>
      <dgm:spPr/>
      <dgm:t>
        <a:bodyPr/>
        <a:lstStyle/>
        <a:p>
          <a:endParaRPr lang="en-US"/>
        </a:p>
      </dgm:t>
    </dgm:pt>
    <dgm:pt modelId="{07EE8811-532B-41E2-A02D-B0436E7325D8}">
      <dgm:prSet phldrT="[Text]"/>
      <dgm:spPr/>
      <dgm:t>
        <a:bodyPr/>
        <a:lstStyle/>
        <a:p>
          <a:r>
            <a:rPr lang="en-US" dirty="0"/>
            <a:t>Self referral via subcontracted community partners</a:t>
          </a:r>
        </a:p>
      </dgm:t>
    </dgm:pt>
    <dgm:pt modelId="{E29164D1-D7BF-406A-825D-448C26FE884C}" type="parTrans" cxnId="{DC603878-CC2E-476A-B7F4-E16D8C52CF5F}">
      <dgm:prSet/>
      <dgm:spPr/>
      <dgm:t>
        <a:bodyPr/>
        <a:lstStyle/>
        <a:p>
          <a:endParaRPr lang="en-US"/>
        </a:p>
      </dgm:t>
    </dgm:pt>
    <dgm:pt modelId="{14611B8D-8E61-4E60-9E28-18498FEC3B91}" type="sibTrans" cxnId="{DC603878-CC2E-476A-B7F4-E16D8C52CF5F}">
      <dgm:prSet/>
      <dgm:spPr/>
      <dgm:t>
        <a:bodyPr/>
        <a:lstStyle/>
        <a:p>
          <a:endParaRPr lang="en-US"/>
        </a:p>
      </dgm:t>
    </dgm:pt>
    <dgm:pt modelId="{A9B9E8F5-3454-4DC3-A876-4CBB234501AE}">
      <dgm:prSet phldrT="[Text]"/>
      <dgm:spPr/>
      <dgm:t>
        <a:bodyPr/>
        <a:lstStyle/>
        <a:p>
          <a:r>
            <a:rPr lang="en-US" dirty="0"/>
            <a:t>Provider /plan referral to HLCE website, email or phone</a:t>
          </a:r>
        </a:p>
      </dgm:t>
    </dgm:pt>
    <dgm:pt modelId="{E2C26807-B802-4D76-ABB3-EBBD2D22FA27}" type="parTrans" cxnId="{3A3238EB-D260-4C4F-8A6D-FE7A02ABF56D}">
      <dgm:prSet/>
      <dgm:spPr/>
      <dgm:t>
        <a:bodyPr/>
        <a:lstStyle/>
        <a:p>
          <a:endParaRPr lang="en-US"/>
        </a:p>
      </dgm:t>
    </dgm:pt>
    <dgm:pt modelId="{49DB0D1E-F534-4E5E-9727-A8B81583D369}" type="sibTrans" cxnId="{3A3238EB-D260-4C4F-8A6D-FE7A02ABF56D}">
      <dgm:prSet/>
      <dgm:spPr/>
      <dgm:t>
        <a:bodyPr/>
        <a:lstStyle/>
        <a:p>
          <a:endParaRPr lang="en-US"/>
        </a:p>
      </dgm:t>
    </dgm:pt>
    <dgm:pt modelId="{FD822D74-6130-416C-A684-3C4EEF6AAEBC}">
      <dgm:prSet/>
      <dgm:spPr/>
      <dgm:t>
        <a:bodyPr/>
        <a:lstStyle/>
        <a:p>
          <a:r>
            <a:rPr lang="en-US" dirty="0"/>
            <a:t>Provider referral to subcontracted community partners</a:t>
          </a:r>
        </a:p>
      </dgm:t>
    </dgm:pt>
    <dgm:pt modelId="{F9AF0BC7-1103-48BF-8A08-8F739A216FB2}" type="parTrans" cxnId="{807F24BC-D99C-4E1B-9ED7-9F41786BE030}">
      <dgm:prSet/>
      <dgm:spPr/>
      <dgm:t>
        <a:bodyPr/>
        <a:lstStyle/>
        <a:p>
          <a:endParaRPr lang="en-US"/>
        </a:p>
      </dgm:t>
    </dgm:pt>
    <dgm:pt modelId="{BBB8C773-3DC9-41A4-9163-D0FDB3524A79}" type="sibTrans" cxnId="{807F24BC-D99C-4E1B-9ED7-9F41786BE030}">
      <dgm:prSet/>
      <dgm:spPr/>
      <dgm:t>
        <a:bodyPr/>
        <a:lstStyle/>
        <a:p>
          <a:endParaRPr lang="en-US"/>
        </a:p>
      </dgm:t>
    </dgm:pt>
    <dgm:pt modelId="{6A082285-7BCA-4EEF-857A-38C6EBB31EC7}">
      <dgm:prSet/>
      <dgm:spPr/>
      <dgm:t>
        <a:bodyPr/>
        <a:lstStyle/>
        <a:p>
          <a:endParaRPr lang="en-US" dirty="0"/>
        </a:p>
      </dgm:t>
    </dgm:pt>
    <dgm:pt modelId="{1E138370-FE62-4873-A56F-E9CE04A510A8}" type="parTrans" cxnId="{36C4C093-7532-4670-B094-F573C7D5CF58}">
      <dgm:prSet/>
      <dgm:spPr/>
      <dgm:t>
        <a:bodyPr/>
        <a:lstStyle/>
        <a:p>
          <a:endParaRPr lang="en-US"/>
        </a:p>
      </dgm:t>
    </dgm:pt>
    <dgm:pt modelId="{4704ACEA-64BB-4F44-A751-40576F366CB3}" type="sibTrans" cxnId="{36C4C093-7532-4670-B094-F573C7D5CF58}">
      <dgm:prSet/>
      <dgm:spPr/>
      <dgm:t>
        <a:bodyPr/>
        <a:lstStyle/>
        <a:p>
          <a:endParaRPr lang="en-US"/>
        </a:p>
      </dgm:t>
    </dgm:pt>
    <dgm:pt modelId="{AAA8D825-0EDE-4EFA-ADF4-52136BDD3E79}">
      <dgm:prSet/>
      <dgm:spPr/>
      <dgm:t>
        <a:bodyPr/>
        <a:lstStyle/>
        <a:p>
          <a:r>
            <a:rPr lang="en-US" dirty="0"/>
            <a:t>HLCE direct outreached to identified registry from provider/plan</a:t>
          </a:r>
        </a:p>
      </dgm:t>
    </dgm:pt>
    <dgm:pt modelId="{CB8EFE6F-2DBF-4EFE-A5C1-E7453BBCCCA7}" type="parTrans" cxnId="{D6625DD5-B60D-4F6E-9B2D-DCE46B31FEE1}">
      <dgm:prSet/>
      <dgm:spPr/>
      <dgm:t>
        <a:bodyPr/>
        <a:lstStyle/>
        <a:p>
          <a:endParaRPr lang="en-US"/>
        </a:p>
      </dgm:t>
    </dgm:pt>
    <dgm:pt modelId="{CB55142D-83F9-4825-80FF-87F92A18F5EC}" type="sibTrans" cxnId="{D6625DD5-B60D-4F6E-9B2D-DCE46B31FEE1}">
      <dgm:prSet/>
      <dgm:spPr/>
      <dgm:t>
        <a:bodyPr/>
        <a:lstStyle/>
        <a:p>
          <a:endParaRPr lang="en-US"/>
        </a:p>
      </dgm:t>
    </dgm:pt>
    <dgm:pt modelId="{95960FEF-03E6-479F-A304-C00F78D97CD0}" type="pres">
      <dgm:prSet presAssocID="{E45BEA23-9D70-4F9B-9B95-A3BB74D4C9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D28EF0-167E-49D1-BAD8-A5D79C1FB241}" type="pres">
      <dgm:prSet presAssocID="{7B61AF81-5D4A-41CC-B9D1-95C1C10D9E4E}" presName="centerShape" presStyleLbl="node0" presStyleIdx="0" presStyleCnt="1"/>
      <dgm:spPr/>
    </dgm:pt>
    <dgm:pt modelId="{B655C115-8A71-4603-9F32-96DC073D211C}" type="pres">
      <dgm:prSet presAssocID="{9E5C311C-F051-4565-8764-9DDC57588268}" presName="parTrans" presStyleLbl="bgSibTrans2D1" presStyleIdx="0" presStyleCnt="5"/>
      <dgm:spPr/>
    </dgm:pt>
    <dgm:pt modelId="{52184124-B0FB-4716-9E43-0DD3CAE22F16}" type="pres">
      <dgm:prSet presAssocID="{63810723-B953-46DE-BEA2-831D8A84FB23}" presName="node" presStyleLbl="node1" presStyleIdx="0" presStyleCnt="5">
        <dgm:presLayoutVars>
          <dgm:bulletEnabled val="1"/>
        </dgm:presLayoutVars>
      </dgm:prSet>
      <dgm:spPr/>
    </dgm:pt>
    <dgm:pt modelId="{E1DE6477-A625-4A75-9A90-5B97F4B0B1E7}" type="pres">
      <dgm:prSet presAssocID="{E29164D1-D7BF-406A-825D-448C26FE884C}" presName="parTrans" presStyleLbl="bgSibTrans2D1" presStyleIdx="1" presStyleCnt="5"/>
      <dgm:spPr/>
    </dgm:pt>
    <dgm:pt modelId="{61A2CEF3-9F81-4CE2-9631-97B8AACC92EC}" type="pres">
      <dgm:prSet presAssocID="{07EE8811-532B-41E2-A02D-B0436E7325D8}" presName="node" presStyleLbl="node1" presStyleIdx="1" presStyleCnt="5">
        <dgm:presLayoutVars>
          <dgm:bulletEnabled val="1"/>
        </dgm:presLayoutVars>
      </dgm:prSet>
      <dgm:spPr/>
    </dgm:pt>
    <dgm:pt modelId="{A55E8A1F-8361-4AA4-9213-FC50F142E7C2}" type="pres">
      <dgm:prSet presAssocID="{E2C26807-B802-4D76-ABB3-EBBD2D22FA27}" presName="parTrans" presStyleLbl="bgSibTrans2D1" presStyleIdx="2" presStyleCnt="5"/>
      <dgm:spPr/>
    </dgm:pt>
    <dgm:pt modelId="{7DC9F696-82CB-4C78-929D-6D1BDD2824DF}" type="pres">
      <dgm:prSet presAssocID="{A9B9E8F5-3454-4DC3-A876-4CBB234501AE}" presName="node" presStyleLbl="node1" presStyleIdx="2" presStyleCnt="5">
        <dgm:presLayoutVars>
          <dgm:bulletEnabled val="1"/>
        </dgm:presLayoutVars>
      </dgm:prSet>
      <dgm:spPr/>
    </dgm:pt>
    <dgm:pt modelId="{15CFF7B4-1A4C-4384-918C-6D8DE3BD3C09}" type="pres">
      <dgm:prSet presAssocID="{F9AF0BC7-1103-48BF-8A08-8F739A216FB2}" presName="parTrans" presStyleLbl="bgSibTrans2D1" presStyleIdx="3" presStyleCnt="5"/>
      <dgm:spPr/>
    </dgm:pt>
    <dgm:pt modelId="{C333A878-822E-4306-A491-907D776293E8}" type="pres">
      <dgm:prSet presAssocID="{FD822D74-6130-416C-A684-3C4EEF6AAEBC}" presName="node" presStyleLbl="node1" presStyleIdx="3" presStyleCnt="5">
        <dgm:presLayoutVars>
          <dgm:bulletEnabled val="1"/>
        </dgm:presLayoutVars>
      </dgm:prSet>
      <dgm:spPr/>
    </dgm:pt>
    <dgm:pt modelId="{20E9D9E0-9908-4581-8D3D-AA9ABAD740DC}" type="pres">
      <dgm:prSet presAssocID="{CB8EFE6F-2DBF-4EFE-A5C1-E7453BBCCCA7}" presName="parTrans" presStyleLbl="bgSibTrans2D1" presStyleIdx="4" presStyleCnt="5"/>
      <dgm:spPr/>
    </dgm:pt>
    <dgm:pt modelId="{70703AEF-765B-404E-98F7-4A89EFAD09D5}" type="pres">
      <dgm:prSet presAssocID="{AAA8D825-0EDE-4EFA-ADF4-52136BDD3E79}" presName="node" presStyleLbl="node1" presStyleIdx="4" presStyleCnt="5">
        <dgm:presLayoutVars>
          <dgm:bulletEnabled val="1"/>
        </dgm:presLayoutVars>
      </dgm:prSet>
      <dgm:spPr/>
    </dgm:pt>
  </dgm:ptLst>
  <dgm:cxnLst>
    <dgm:cxn modelId="{8A0FD134-56C1-4053-BCD7-925307E41BC7}" type="presOf" srcId="{E2C26807-B802-4D76-ABB3-EBBD2D22FA27}" destId="{A55E8A1F-8361-4AA4-9213-FC50F142E7C2}" srcOrd="0" destOrd="0" presId="urn:microsoft.com/office/officeart/2005/8/layout/radial4"/>
    <dgm:cxn modelId="{7B00F635-00BD-49D9-B04F-2AB8D40ADF45}" type="presOf" srcId="{FD822D74-6130-416C-A684-3C4EEF6AAEBC}" destId="{C333A878-822E-4306-A491-907D776293E8}" srcOrd="0" destOrd="0" presId="urn:microsoft.com/office/officeart/2005/8/layout/radial4"/>
    <dgm:cxn modelId="{D62D2849-49ED-4289-AE24-4BC20906BCEC}" srcId="{E45BEA23-9D70-4F9B-9B95-A3BB74D4C93C}" destId="{7B61AF81-5D4A-41CC-B9D1-95C1C10D9E4E}" srcOrd="0" destOrd="0" parTransId="{D1907A2F-27A7-4878-BB57-A922C6F8A89B}" sibTransId="{7C1003A7-8892-4677-8DDA-0EEA1396A866}"/>
    <dgm:cxn modelId="{21058F6F-1F00-462B-B203-7B96086A7170}" type="presOf" srcId="{07EE8811-532B-41E2-A02D-B0436E7325D8}" destId="{61A2CEF3-9F81-4CE2-9631-97B8AACC92EC}" srcOrd="0" destOrd="0" presId="urn:microsoft.com/office/officeart/2005/8/layout/radial4"/>
    <dgm:cxn modelId="{C4638970-FEB6-41F0-BB4B-5D460AA35D87}" type="presOf" srcId="{63810723-B953-46DE-BEA2-831D8A84FB23}" destId="{52184124-B0FB-4716-9E43-0DD3CAE22F16}" srcOrd="0" destOrd="0" presId="urn:microsoft.com/office/officeart/2005/8/layout/radial4"/>
    <dgm:cxn modelId="{DC603878-CC2E-476A-B7F4-E16D8C52CF5F}" srcId="{7B61AF81-5D4A-41CC-B9D1-95C1C10D9E4E}" destId="{07EE8811-532B-41E2-A02D-B0436E7325D8}" srcOrd="1" destOrd="0" parTransId="{E29164D1-D7BF-406A-825D-448C26FE884C}" sibTransId="{14611B8D-8E61-4E60-9E28-18498FEC3B91}"/>
    <dgm:cxn modelId="{36C4C093-7532-4670-B094-F573C7D5CF58}" srcId="{E45BEA23-9D70-4F9B-9B95-A3BB74D4C93C}" destId="{6A082285-7BCA-4EEF-857A-38C6EBB31EC7}" srcOrd="1" destOrd="0" parTransId="{1E138370-FE62-4873-A56F-E9CE04A510A8}" sibTransId="{4704ACEA-64BB-4F44-A751-40576F366CB3}"/>
    <dgm:cxn modelId="{DDA9589D-B85F-40CE-A10D-7E39D844CE3C}" type="presOf" srcId="{AAA8D825-0EDE-4EFA-ADF4-52136BDD3E79}" destId="{70703AEF-765B-404E-98F7-4A89EFAD09D5}" srcOrd="0" destOrd="0" presId="urn:microsoft.com/office/officeart/2005/8/layout/radial4"/>
    <dgm:cxn modelId="{98DF66AE-9B1C-41FA-9FE7-AFD026F1DBEC}" type="presOf" srcId="{7B61AF81-5D4A-41CC-B9D1-95C1C10D9E4E}" destId="{72D28EF0-167E-49D1-BAD8-A5D79C1FB241}" srcOrd="0" destOrd="0" presId="urn:microsoft.com/office/officeart/2005/8/layout/radial4"/>
    <dgm:cxn modelId="{8B8419B2-DB6F-42E8-993B-185E67D1CDC4}" type="presOf" srcId="{F9AF0BC7-1103-48BF-8A08-8F739A216FB2}" destId="{15CFF7B4-1A4C-4384-918C-6D8DE3BD3C09}" srcOrd="0" destOrd="0" presId="urn:microsoft.com/office/officeart/2005/8/layout/radial4"/>
    <dgm:cxn modelId="{0548A3B3-E42F-4D8A-A1FC-690496271C91}" type="presOf" srcId="{9E5C311C-F051-4565-8764-9DDC57588268}" destId="{B655C115-8A71-4603-9F32-96DC073D211C}" srcOrd="0" destOrd="0" presId="urn:microsoft.com/office/officeart/2005/8/layout/radial4"/>
    <dgm:cxn modelId="{807F24BC-D99C-4E1B-9ED7-9F41786BE030}" srcId="{7B61AF81-5D4A-41CC-B9D1-95C1C10D9E4E}" destId="{FD822D74-6130-416C-A684-3C4EEF6AAEBC}" srcOrd="3" destOrd="0" parTransId="{F9AF0BC7-1103-48BF-8A08-8F739A216FB2}" sibTransId="{BBB8C773-3DC9-41A4-9163-D0FDB3524A79}"/>
    <dgm:cxn modelId="{991A19C4-D763-4112-A5BE-4D9E5F58E2A6}" type="presOf" srcId="{CB8EFE6F-2DBF-4EFE-A5C1-E7453BBCCCA7}" destId="{20E9D9E0-9908-4581-8D3D-AA9ABAD740DC}" srcOrd="0" destOrd="0" presId="urn:microsoft.com/office/officeart/2005/8/layout/radial4"/>
    <dgm:cxn modelId="{D6625DD5-B60D-4F6E-9B2D-DCE46B31FEE1}" srcId="{7B61AF81-5D4A-41CC-B9D1-95C1C10D9E4E}" destId="{AAA8D825-0EDE-4EFA-ADF4-52136BDD3E79}" srcOrd="4" destOrd="0" parTransId="{CB8EFE6F-2DBF-4EFE-A5C1-E7453BBCCCA7}" sibTransId="{CB55142D-83F9-4825-80FF-87F92A18F5EC}"/>
    <dgm:cxn modelId="{B88CAFE5-77C2-48A2-A7AC-AFF6391A7E31}" type="presOf" srcId="{A9B9E8F5-3454-4DC3-A876-4CBB234501AE}" destId="{7DC9F696-82CB-4C78-929D-6D1BDD2824DF}" srcOrd="0" destOrd="0" presId="urn:microsoft.com/office/officeart/2005/8/layout/radial4"/>
    <dgm:cxn modelId="{3A3238EB-D260-4C4F-8A6D-FE7A02ABF56D}" srcId="{7B61AF81-5D4A-41CC-B9D1-95C1C10D9E4E}" destId="{A9B9E8F5-3454-4DC3-A876-4CBB234501AE}" srcOrd="2" destOrd="0" parTransId="{E2C26807-B802-4D76-ABB3-EBBD2D22FA27}" sibTransId="{49DB0D1E-F534-4E5E-9727-A8B81583D369}"/>
    <dgm:cxn modelId="{BE757AEE-E94F-4346-B1A8-D64F32060488}" type="presOf" srcId="{E45BEA23-9D70-4F9B-9B95-A3BB74D4C93C}" destId="{95960FEF-03E6-479F-A304-C00F78D97CD0}" srcOrd="0" destOrd="0" presId="urn:microsoft.com/office/officeart/2005/8/layout/radial4"/>
    <dgm:cxn modelId="{66B38CF6-3A4B-48F6-939D-DC8209F73FE6}" srcId="{7B61AF81-5D4A-41CC-B9D1-95C1C10D9E4E}" destId="{63810723-B953-46DE-BEA2-831D8A84FB23}" srcOrd="0" destOrd="0" parTransId="{9E5C311C-F051-4565-8764-9DDC57588268}" sibTransId="{B546B5E1-FDFF-4B67-9D1F-0574BF03E36C}"/>
    <dgm:cxn modelId="{3C0C65F8-8CB3-43C5-B0C3-F184D6AEEBE6}" type="presOf" srcId="{E29164D1-D7BF-406A-825D-448C26FE884C}" destId="{E1DE6477-A625-4A75-9A90-5B97F4B0B1E7}" srcOrd="0" destOrd="0" presId="urn:microsoft.com/office/officeart/2005/8/layout/radial4"/>
    <dgm:cxn modelId="{D4692886-05FA-41D9-8788-274C645B5536}" type="presParOf" srcId="{95960FEF-03E6-479F-A304-C00F78D97CD0}" destId="{72D28EF0-167E-49D1-BAD8-A5D79C1FB241}" srcOrd="0" destOrd="0" presId="urn:microsoft.com/office/officeart/2005/8/layout/radial4"/>
    <dgm:cxn modelId="{CE007BC2-E060-469B-B8D5-819357EE3390}" type="presParOf" srcId="{95960FEF-03E6-479F-A304-C00F78D97CD0}" destId="{B655C115-8A71-4603-9F32-96DC073D211C}" srcOrd="1" destOrd="0" presId="urn:microsoft.com/office/officeart/2005/8/layout/radial4"/>
    <dgm:cxn modelId="{58C02867-B0A3-41FC-8D41-0A140104E10E}" type="presParOf" srcId="{95960FEF-03E6-479F-A304-C00F78D97CD0}" destId="{52184124-B0FB-4716-9E43-0DD3CAE22F16}" srcOrd="2" destOrd="0" presId="urn:microsoft.com/office/officeart/2005/8/layout/radial4"/>
    <dgm:cxn modelId="{59824638-1550-46C9-8BBD-68B474C1CC8C}" type="presParOf" srcId="{95960FEF-03E6-479F-A304-C00F78D97CD0}" destId="{E1DE6477-A625-4A75-9A90-5B97F4B0B1E7}" srcOrd="3" destOrd="0" presId="urn:microsoft.com/office/officeart/2005/8/layout/radial4"/>
    <dgm:cxn modelId="{BDC22725-EC21-4A77-B0D1-A9B5DAADFEA4}" type="presParOf" srcId="{95960FEF-03E6-479F-A304-C00F78D97CD0}" destId="{61A2CEF3-9F81-4CE2-9631-97B8AACC92EC}" srcOrd="4" destOrd="0" presId="urn:microsoft.com/office/officeart/2005/8/layout/radial4"/>
    <dgm:cxn modelId="{0A7A43D2-3A2D-4949-AD6F-F5780413C37A}" type="presParOf" srcId="{95960FEF-03E6-479F-A304-C00F78D97CD0}" destId="{A55E8A1F-8361-4AA4-9213-FC50F142E7C2}" srcOrd="5" destOrd="0" presId="urn:microsoft.com/office/officeart/2005/8/layout/radial4"/>
    <dgm:cxn modelId="{E240AADB-0964-46EA-9585-AC8986536ECD}" type="presParOf" srcId="{95960FEF-03E6-479F-A304-C00F78D97CD0}" destId="{7DC9F696-82CB-4C78-929D-6D1BDD2824DF}" srcOrd="6" destOrd="0" presId="urn:microsoft.com/office/officeart/2005/8/layout/radial4"/>
    <dgm:cxn modelId="{D22F3C40-AF33-46A9-9A85-153483BD7790}" type="presParOf" srcId="{95960FEF-03E6-479F-A304-C00F78D97CD0}" destId="{15CFF7B4-1A4C-4384-918C-6D8DE3BD3C09}" srcOrd="7" destOrd="0" presId="urn:microsoft.com/office/officeart/2005/8/layout/radial4"/>
    <dgm:cxn modelId="{4B040521-7DD9-48E8-8AE5-1ED8741C4599}" type="presParOf" srcId="{95960FEF-03E6-479F-A304-C00F78D97CD0}" destId="{C333A878-822E-4306-A491-907D776293E8}" srcOrd="8" destOrd="0" presId="urn:microsoft.com/office/officeart/2005/8/layout/radial4"/>
    <dgm:cxn modelId="{81A25480-3214-44D6-A209-16076BB1D3EB}" type="presParOf" srcId="{95960FEF-03E6-479F-A304-C00F78D97CD0}" destId="{20E9D9E0-9908-4581-8D3D-AA9ABAD740DC}" srcOrd="9" destOrd="0" presId="urn:microsoft.com/office/officeart/2005/8/layout/radial4"/>
    <dgm:cxn modelId="{6D4A5894-7311-449C-B42C-C1CA33661DA6}" type="presParOf" srcId="{95960FEF-03E6-479F-A304-C00F78D97CD0}" destId="{70703AEF-765B-404E-98F7-4A89EFAD09D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A93A8E-71F9-4F67-BE23-9F31A6256BB5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9AD207-AA06-4D36-BB79-77ABBC9027D3}">
      <dgm:prSet phldrT="[Text]"/>
      <dgm:spPr/>
      <dgm:t>
        <a:bodyPr/>
        <a:lstStyle/>
        <a:p>
          <a:r>
            <a:rPr lang="en-US" dirty="0"/>
            <a:t>82 referrals</a:t>
          </a:r>
        </a:p>
      </dgm:t>
    </dgm:pt>
    <dgm:pt modelId="{461E3279-F138-4409-A0BB-382F24A359B8}" type="parTrans" cxnId="{ACE12872-097D-42BE-B6DF-983292D00578}">
      <dgm:prSet/>
      <dgm:spPr/>
      <dgm:t>
        <a:bodyPr/>
        <a:lstStyle/>
        <a:p>
          <a:endParaRPr lang="en-US"/>
        </a:p>
      </dgm:t>
    </dgm:pt>
    <dgm:pt modelId="{2E288D49-5CCA-4DBD-B9FA-8D6A19CD6A4C}" type="sibTrans" cxnId="{ACE12872-097D-42BE-B6DF-983292D00578}">
      <dgm:prSet/>
      <dgm:spPr/>
      <dgm:t>
        <a:bodyPr/>
        <a:lstStyle/>
        <a:p>
          <a:endParaRPr lang="en-US"/>
        </a:p>
      </dgm:t>
    </dgm:pt>
    <dgm:pt modelId="{09399F1C-5186-45EB-A310-758C21DCE638}">
      <dgm:prSet phldrT="[Text]"/>
      <dgm:spPr/>
      <dgm:t>
        <a:bodyPr/>
        <a:lstStyle/>
        <a:p>
          <a:r>
            <a:rPr lang="en-US" dirty="0"/>
            <a:t>Internal SWH registry</a:t>
          </a:r>
        </a:p>
      </dgm:t>
    </dgm:pt>
    <dgm:pt modelId="{05CBA72D-420D-49C5-86CF-17AC3FBC81A8}" type="parTrans" cxnId="{C9D29422-2886-4A66-A963-656A5FF9217F}">
      <dgm:prSet/>
      <dgm:spPr/>
      <dgm:t>
        <a:bodyPr/>
        <a:lstStyle/>
        <a:p>
          <a:endParaRPr lang="en-US"/>
        </a:p>
      </dgm:t>
    </dgm:pt>
    <dgm:pt modelId="{986A4A45-7119-4929-87B2-DC1BC6B47199}" type="sibTrans" cxnId="{C9D29422-2886-4A66-A963-656A5FF9217F}">
      <dgm:prSet/>
      <dgm:spPr/>
      <dgm:t>
        <a:bodyPr/>
        <a:lstStyle/>
        <a:p>
          <a:endParaRPr lang="en-US"/>
        </a:p>
      </dgm:t>
    </dgm:pt>
    <dgm:pt modelId="{F22D7868-E936-4850-BBFD-8273862F0D1A}">
      <dgm:prSet phldrT="[Text]"/>
      <dgm:spPr/>
      <dgm:t>
        <a:bodyPr/>
        <a:lstStyle/>
        <a:p>
          <a:r>
            <a:rPr lang="en-US" dirty="0"/>
            <a:t>12 completers</a:t>
          </a:r>
        </a:p>
      </dgm:t>
    </dgm:pt>
    <dgm:pt modelId="{D888A6B3-182B-4482-9304-82BC50394A5A}" type="parTrans" cxnId="{159A1F4C-1730-40F9-ABA5-411235605008}">
      <dgm:prSet/>
      <dgm:spPr/>
      <dgm:t>
        <a:bodyPr/>
        <a:lstStyle/>
        <a:p>
          <a:endParaRPr lang="en-US"/>
        </a:p>
      </dgm:t>
    </dgm:pt>
    <dgm:pt modelId="{4CAEBC9C-5DE2-43EC-815C-945B0A059B4F}" type="sibTrans" cxnId="{159A1F4C-1730-40F9-ABA5-411235605008}">
      <dgm:prSet/>
      <dgm:spPr/>
      <dgm:t>
        <a:bodyPr/>
        <a:lstStyle/>
        <a:p>
          <a:endParaRPr lang="en-US"/>
        </a:p>
      </dgm:t>
    </dgm:pt>
    <dgm:pt modelId="{5E8FBE3C-041A-4349-B14B-94DB100FFD6D}">
      <dgm:prSet phldrT="[Text]"/>
      <dgm:spPr/>
      <dgm:t>
        <a:bodyPr/>
        <a:lstStyle/>
        <a:p>
          <a:r>
            <a:rPr lang="en-US" dirty="0"/>
            <a:t>13.4% translation from referrals</a:t>
          </a:r>
        </a:p>
      </dgm:t>
    </dgm:pt>
    <dgm:pt modelId="{36DE29EE-92C1-4D42-BB10-AFDA09F5650F}" type="parTrans" cxnId="{02900053-E67E-4A8F-87CE-3B77565EDD02}">
      <dgm:prSet/>
      <dgm:spPr/>
      <dgm:t>
        <a:bodyPr/>
        <a:lstStyle/>
        <a:p>
          <a:endParaRPr lang="en-US"/>
        </a:p>
      </dgm:t>
    </dgm:pt>
    <dgm:pt modelId="{FA1B3154-6AC4-4F21-8456-8B8FD7625B35}" type="sibTrans" cxnId="{02900053-E67E-4A8F-87CE-3B77565EDD02}">
      <dgm:prSet/>
      <dgm:spPr/>
      <dgm:t>
        <a:bodyPr/>
        <a:lstStyle/>
        <a:p>
          <a:endParaRPr lang="en-US"/>
        </a:p>
      </dgm:t>
    </dgm:pt>
    <dgm:pt modelId="{7C3F1E46-606C-4F89-B529-5FBE5129C212}">
      <dgm:prSet phldrT="[Text]"/>
      <dgm:spPr/>
      <dgm:t>
        <a:bodyPr/>
        <a:lstStyle/>
        <a:p>
          <a:r>
            <a:rPr lang="en-US" dirty="0"/>
            <a:t>78% completion rate</a:t>
          </a:r>
        </a:p>
      </dgm:t>
    </dgm:pt>
    <dgm:pt modelId="{6653A954-2428-4B98-8888-22B1D2324C47}" type="parTrans" cxnId="{DEA3D009-410E-4649-80F7-2C614DEF9C6B}">
      <dgm:prSet/>
      <dgm:spPr/>
      <dgm:t>
        <a:bodyPr/>
        <a:lstStyle/>
        <a:p>
          <a:endParaRPr lang="en-US"/>
        </a:p>
      </dgm:t>
    </dgm:pt>
    <dgm:pt modelId="{060C8AFF-AAFD-41EE-BEBD-A2CE486D91AD}" type="sibTrans" cxnId="{DEA3D009-410E-4649-80F7-2C614DEF9C6B}">
      <dgm:prSet/>
      <dgm:spPr/>
      <dgm:t>
        <a:bodyPr/>
        <a:lstStyle/>
        <a:p>
          <a:endParaRPr lang="en-US"/>
        </a:p>
      </dgm:t>
    </dgm:pt>
    <dgm:pt modelId="{05300453-D15C-4B02-B503-DCC27885AB53}">
      <dgm:prSet/>
      <dgm:spPr/>
      <dgm:t>
        <a:bodyPr/>
        <a:lstStyle/>
        <a:p>
          <a:r>
            <a:rPr lang="en-US" dirty="0"/>
            <a:t>14 attendees</a:t>
          </a:r>
        </a:p>
      </dgm:t>
    </dgm:pt>
    <dgm:pt modelId="{EF111AAF-B8FD-4E47-AF36-A59201E8DC5F}" type="parTrans" cxnId="{4C0C2832-2EB7-4793-9774-EE45B6CD9A30}">
      <dgm:prSet/>
      <dgm:spPr/>
      <dgm:t>
        <a:bodyPr/>
        <a:lstStyle/>
        <a:p>
          <a:endParaRPr lang="en-US"/>
        </a:p>
      </dgm:t>
    </dgm:pt>
    <dgm:pt modelId="{C4BB0F1B-5189-4C60-A227-75B03DDD2DC7}" type="sibTrans" cxnId="{4C0C2832-2EB7-4793-9774-EE45B6CD9A30}">
      <dgm:prSet/>
      <dgm:spPr/>
      <dgm:t>
        <a:bodyPr/>
        <a:lstStyle/>
        <a:p>
          <a:endParaRPr lang="en-US"/>
        </a:p>
      </dgm:t>
    </dgm:pt>
    <dgm:pt modelId="{6DC90C96-E16D-4270-B1BF-EF0309F3A44C}">
      <dgm:prSet/>
      <dgm:spPr/>
      <dgm:t>
        <a:bodyPr/>
        <a:lstStyle/>
        <a:p>
          <a:r>
            <a:rPr lang="en-US" dirty="0"/>
            <a:t>17% translation rate from initial referrals</a:t>
          </a:r>
        </a:p>
      </dgm:t>
    </dgm:pt>
    <dgm:pt modelId="{10B4C684-48C0-47A1-BD30-2C45B7F7F12B}" type="parTrans" cxnId="{7AB6009B-EB6B-4A83-A9A7-76C185EFC662}">
      <dgm:prSet/>
      <dgm:spPr/>
      <dgm:t>
        <a:bodyPr/>
        <a:lstStyle/>
        <a:p>
          <a:endParaRPr lang="en-US"/>
        </a:p>
      </dgm:t>
    </dgm:pt>
    <dgm:pt modelId="{4CDB115A-B45C-4B1E-B08A-4B6C758E33D0}" type="sibTrans" cxnId="{7AB6009B-EB6B-4A83-A9A7-76C185EFC662}">
      <dgm:prSet/>
      <dgm:spPr/>
      <dgm:t>
        <a:bodyPr/>
        <a:lstStyle/>
        <a:p>
          <a:endParaRPr lang="en-US"/>
        </a:p>
      </dgm:t>
    </dgm:pt>
    <dgm:pt modelId="{1A472A2A-0AFA-46A4-8282-B656FB9C1B68}">
      <dgm:prSet phldrT="[Text]"/>
      <dgm:spPr/>
      <dgm:t>
        <a:bodyPr/>
        <a:lstStyle/>
        <a:p>
          <a:r>
            <a:rPr lang="en-US" dirty="0"/>
            <a:t>All called with MI techniques</a:t>
          </a:r>
        </a:p>
      </dgm:t>
    </dgm:pt>
    <dgm:pt modelId="{93034F0F-92B7-4051-8F3C-39BF27D6A924}" type="parTrans" cxnId="{EACB7EE1-8904-49B2-BAFC-AE30710E775F}">
      <dgm:prSet/>
      <dgm:spPr/>
      <dgm:t>
        <a:bodyPr/>
        <a:lstStyle/>
        <a:p>
          <a:endParaRPr lang="en-US"/>
        </a:p>
      </dgm:t>
    </dgm:pt>
    <dgm:pt modelId="{6D4F89AD-614F-41AE-A4E2-055B5FDC3B4A}" type="sibTrans" cxnId="{EACB7EE1-8904-49B2-BAFC-AE30710E775F}">
      <dgm:prSet/>
      <dgm:spPr/>
      <dgm:t>
        <a:bodyPr/>
        <a:lstStyle/>
        <a:p>
          <a:endParaRPr lang="en-US"/>
        </a:p>
      </dgm:t>
    </dgm:pt>
    <dgm:pt modelId="{1C4B149D-50DB-4D43-8B4B-62172FD56B77}" type="pres">
      <dgm:prSet presAssocID="{B9A93A8E-71F9-4F67-BE23-9F31A6256BB5}" presName="Name0" presStyleCnt="0">
        <dgm:presLayoutVars>
          <dgm:dir/>
          <dgm:animLvl val="lvl"/>
          <dgm:resizeHandles/>
        </dgm:presLayoutVars>
      </dgm:prSet>
      <dgm:spPr/>
    </dgm:pt>
    <dgm:pt modelId="{EFF307E6-DDC4-4842-9188-35A7276D9D60}" type="pres">
      <dgm:prSet presAssocID="{CB9AD207-AA06-4D36-BB79-77ABBC9027D3}" presName="linNode" presStyleCnt="0"/>
      <dgm:spPr/>
    </dgm:pt>
    <dgm:pt modelId="{D1814D4B-8A70-43BE-8239-3D782E56EF69}" type="pres">
      <dgm:prSet presAssocID="{CB9AD207-AA06-4D36-BB79-77ABBC9027D3}" presName="parentShp" presStyleLbl="node1" presStyleIdx="0" presStyleCnt="3">
        <dgm:presLayoutVars>
          <dgm:bulletEnabled val="1"/>
        </dgm:presLayoutVars>
      </dgm:prSet>
      <dgm:spPr/>
    </dgm:pt>
    <dgm:pt modelId="{DC3EC308-D5A9-455C-87CB-C111DF1A6C2E}" type="pres">
      <dgm:prSet presAssocID="{CB9AD207-AA06-4D36-BB79-77ABBC9027D3}" presName="childShp" presStyleLbl="bgAccFollowNode1" presStyleIdx="0" presStyleCnt="3">
        <dgm:presLayoutVars>
          <dgm:bulletEnabled val="1"/>
        </dgm:presLayoutVars>
      </dgm:prSet>
      <dgm:spPr/>
    </dgm:pt>
    <dgm:pt modelId="{1E76E966-EA19-4A84-A58F-50E5053B21F9}" type="pres">
      <dgm:prSet presAssocID="{2E288D49-5CCA-4DBD-B9FA-8D6A19CD6A4C}" presName="spacing" presStyleCnt="0"/>
      <dgm:spPr/>
    </dgm:pt>
    <dgm:pt modelId="{CD2B5C36-1D2A-45B8-A3E3-CB45B2DAA5A8}" type="pres">
      <dgm:prSet presAssocID="{05300453-D15C-4B02-B503-DCC27885AB53}" presName="linNode" presStyleCnt="0"/>
      <dgm:spPr/>
    </dgm:pt>
    <dgm:pt modelId="{EF70F8CC-A25E-48DA-B9AB-8961184A5ACD}" type="pres">
      <dgm:prSet presAssocID="{05300453-D15C-4B02-B503-DCC27885AB53}" presName="parentShp" presStyleLbl="node1" presStyleIdx="1" presStyleCnt="3">
        <dgm:presLayoutVars>
          <dgm:bulletEnabled val="1"/>
        </dgm:presLayoutVars>
      </dgm:prSet>
      <dgm:spPr/>
    </dgm:pt>
    <dgm:pt modelId="{EC9CE62F-E019-4439-B252-199AD868DA23}" type="pres">
      <dgm:prSet presAssocID="{05300453-D15C-4B02-B503-DCC27885AB53}" presName="childShp" presStyleLbl="bgAccFollowNode1" presStyleIdx="1" presStyleCnt="3">
        <dgm:presLayoutVars>
          <dgm:bulletEnabled val="1"/>
        </dgm:presLayoutVars>
      </dgm:prSet>
      <dgm:spPr/>
    </dgm:pt>
    <dgm:pt modelId="{5C416368-54EF-4272-A624-1603E560ED22}" type="pres">
      <dgm:prSet presAssocID="{C4BB0F1B-5189-4C60-A227-75B03DDD2DC7}" presName="spacing" presStyleCnt="0"/>
      <dgm:spPr/>
    </dgm:pt>
    <dgm:pt modelId="{F227BCCC-DFD2-4A68-9351-C663C3F0C762}" type="pres">
      <dgm:prSet presAssocID="{F22D7868-E936-4850-BBFD-8273862F0D1A}" presName="linNode" presStyleCnt="0"/>
      <dgm:spPr/>
    </dgm:pt>
    <dgm:pt modelId="{D7E847DD-8F21-4B10-9D17-4B45E80249BE}" type="pres">
      <dgm:prSet presAssocID="{F22D7868-E936-4850-BBFD-8273862F0D1A}" presName="parentShp" presStyleLbl="node1" presStyleIdx="2" presStyleCnt="3">
        <dgm:presLayoutVars>
          <dgm:bulletEnabled val="1"/>
        </dgm:presLayoutVars>
      </dgm:prSet>
      <dgm:spPr/>
    </dgm:pt>
    <dgm:pt modelId="{AFF59097-3356-481E-8B17-DC50E5A24FDB}" type="pres">
      <dgm:prSet presAssocID="{F22D7868-E936-4850-BBFD-8273862F0D1A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FB14109-678F-4AF8-AE58-07A4169A9461}" type="presOf" srcId="{5E8FBE3C-041A-4349-B14B-94DB100FFD6D}" destId="{AFF59097-3356-481E-8B17-DC50E5A24FDB}" srcOrd="0" destOrd="0" presId="urn:microsoft.com/office/officeart/2005/8/layout/vList6"/>
    <dgm:cxn modelId="{DEA3D009-410E-4649-80F7-2C614DEF9C6B}" srcId="{F22D7868-E936-4850-BBFD-8273862F0D1A}" destId="{7C3F1E46-606C-4F89-B529-5FBE5129C212}" srcOrd="1" destOrd="0" parTransId="{6653A954-2428-4B98-8888-22B1D2324C47}" sibTransId="{060C8AFF-AAFD-41EE-BEBD-A2CE486D91AD}"/>
    <dgm:cxn modelId="{C9D29422-2886-4A66-A963-656A5FF9217F}" srcId="{CB9AD207-AA06-4D36-BB79-77ABBC9027D3}" destId="{09399F1C-5186-45EB-A310-758C21DCE638}" srcOrd="0" destOrd="0" parTransId="{05CBA72D-420D-49C5-86CF-17AC3FBC81A8}" sibTransId="{986A4A45-7119-4929-87B2-DC1BC6B47199}"/>
    <dgm:cxn modelId="{CFE7D123-4991-4410-866F-C978EA62AA39}" type="presOf" srcId="{B9A93A8E-71F9-4F67-BE23-9F31A6256BB5}" destId="{1C4B149D-50DB-4D43-8B4B-62172FD56B77}" srcOrd="0" destOrd="0" presId="urn:microsoft.com/office/officeart/2005/8/layout/vList6"/>
    <dgm:cxn modelId="{2A950928-A68E-4624-8D6A-952B450D04EC}" type="presOf" srcId="{05300453-D15C-4B02-B503-DCC27885AB53}" destId="{EF70F8CC-A25E-48DA-B9AB-8961184A5ACD}" srcOrd="0" destOrd="0" presId="urn:microsoft.com/office/officeart/2005/8/layout/vList6"/>
    <dgm:cxn modelId="{4C0C2832-2EB7-4793-9774-EE45B6CD9A30}" srcId="{B9A93A8E-71F9-4F67-BE23-9F31A6256BB5}" destId="{05300453-D15C-4B02-B503-DCC27885AB53}" srcOrd="1" destOrd="0" parTransId="{EF111AAF-B8FD-4E47-AF36-A59201E8DC5F}" sibTransId="{C4BB0F1B-5189-4C60-A227-75B03DDD2DC7}"/>
    <dgm:cxn modelId="{159A1F4C-1730-40F9-ABA5-411235605008}" srcId="{B9A93A8E-71F9-4F67-BE23-9F31A6256BB5}" destId="{F22D7868-E936-4850-BBFD-8273862F0D1A}" srcOrd="2" destOrd="0" parTransId="{D888A6B3-182B-4482-9304-82BC50394A5A}" sibTransId="{4CAEBC9C-5DE2-43EC-815C-945B0A059B4F}"/>
    <dgm:cxn modelId="{ACE12872-097D-42BE-B6DF-983292D00578}" srcId="{B9A93A8E-71F9-4F67-BE23-9F31A6256BB5}" destId="{CB9AD207-AA06-4D36-BB79-77ABBC9027D3}" srcOrd="0" destOrd="0" parTransId="{461E3279-F138-4409-A0BB-382F24A359B8}" sibTransId="{2E288D49-5CCA-4DBD-B9FA-8D6A19CD6A4C}"/>
    <dgm:cxn modelId="{02900053-E67E-4A8F-87CE-3B77565EDD02}" srcId="{F22D7868-E936-4850-BBFD-8273862F0D1A}" destId="{5E8FBE3C-041A-4349-B14B-94DB100FFD6D}" srcOrd="0" destOrd="0" parTransId="{36DE29EE-92C1-4D42-BB10-AFDA09F5650F}" sibTransId="{FA1B3154-6AC4-4F21-8456-8B8FD7625B35}"/>
    <dgm:cxn modelId="{34F27453-8366-4798-81EA-46608FB57F9D}" type="presOf" srcId="{09399F1C-5186-45EB-A310-758C21DCE638}" destId="{DC3EC308-D5A9-455C-87CB-C111DF1A6C2E}" srcOrd="0" destOrd="0" presId="urn:microsoft.com/office/officeart/2005/8/layout/vList6"/>
    <dgm:cxn modelId="{AB873D54-C711-4414-ACBD-C98066EF29AC}" type="presOf" srcId="{1A472A2A-0AFA-46A4-8282-B656FB9C1B68}" destId="{DC3EC308-D5A9-455C-87CB-C111DF1A6C2E}" srcOrd="0" destOrd="1" presId="urn:microsoft.com/office/officeart/2005/8/layout/vList6"/>
    <dgm:cxn modelId="{F2ECC556-A13E-4A72-8BAE-42F9A8B6EDA5}" type="presOf" srcId="{F22D7868-E936-4850-BBFD-8273862F0D1A}" destId="{D7E847DD-8F21-4B10-9D17-4B45E80249BE}" srcOrd="0" destOrd="0" presId="urn:microsoft.com/office/officeart/2005/8/layout/vList6"/>
    <dgm:cxn modelId="{7EEE8990-98B3-47F4-B424-2999528B1DDB}" type="presOf" srcId="{7C3F1E46-606C-4F89-B529-5FBE5129C212}" destId="{AFF59097-3356-481E-8B17-DC50E5A24FDB}" srcOrd="0" destOrd="1" presId="urn:microsoft.com/office/officeart/2005/8/layout/vList6"/>
    <dgm:cxn modelId="{7AB6009B-EB6B-4A83-A9A7-76C185EFC662}" srcId="{05300453-D15C-4B02-B503-DCC27885AB53}" destId="{6DC90C96-E16D-4270-B1BF-EF0309F3A44C}" srcOrd="0" destOrd="0" parTransId="{10B4C684-48C0-47A1-BD30-2C45B7F7F12B}" sibTransId="{4CDB115A-B45C-4B1E-B08A-4B6C758E33D0}"/>
    <dgm:cxn modelId="{5DB2079B-AA96-4AC8-8826-A4381190FD84}" type="presOf" srcId="{6DC90C96-E16D-4270-B1BF-EF0309F3A44C}" destId="{EC9CE62F-E019-4439-B252-199AD868DA23}" srcOrd="0" destOrd="0" presId="urn:microsoft.com/office/officeart/2005/8/layout/vList6"/>
    <dgm:cxn modelId="{EACB7EE1-8904-49B2-BAFC-AE30710E775F}" srcId="{CB9AD207-AA06-4D36-BB79-77ABBC9027D3}" destId="{1A472A2A-0AFA-46A4-8282-B656FB9C1B68}" srcOrd="1" destOrd="0" parTransId="{93034F0F-92B7-4051-8F3C-39BF27D6A924}" sibTransId="{6D4F89AD-614F-41AE-A4E2-055B5FDC3B4A}"/>
    <dgm:cxn modelId="{D3653EF8-F01B-4B30-A881-E9755D80CF79}" type="presOf" srcId="{CB9AD207-AA06-4D36-BB79-77ABBC9027D3}" destId="{D1814D4B-8A70-43BE-8239-3D782E56EF69}" srcOrd="0" destOrd="0" presId="urn:microsoft.com/office/officeart/2005/8/layout/vList6"/>
    <dgm:cxn modelId="{D22B39F5-CF8E-43DC-96B7-F3A7F31EA25E}" type="presParOf" srcId="{1C4B149D-50DB-4D43-8B4B-62172FD56B77}" destId="{EFF307E6-DDC4-4842-9188-35A7276D9D60}" srcOrd="0" destOrd="0" presId="urn:microsoft.com/office/officeart/2005/8/layout/vList6"/>
    <dgm:cxn modelId="{73E2FBC7-B8AE-4A6E-A775-CC396B8C24C6}" type="presParOf" srcId="{EFF307E6-DDC4-4842-9188-35A7276D9D60}" destId="{D1814D4B-8A70-43BE-8239-3D782E56EF69}" srcOrd="0" destOrd="0" presId="urn:microsoft.com/office/officeart/2005/8/layout/vList6"/>
    <dgm:cxn modelId="{2BC58FCC-516B-473D-90E1-A56725637AB2}" type="presParOf" srcId="{EFF307E6-DDC4-4842-9188-35A7276D9D60}" destId="{DC3EC308-D5A9-455C-87CB-C111DF1A6C2E}" srcOrd="1" destOrd="0" presId="urn:microsoft.com/office/officeart/2005/8/layout/vList6"/>
    <dgm:cxn modelId="{7A412DAB-1A49-4ACD-B3FB-CCEA5D54CE6E}" type="presParOf" srcId="{1C4B149D-50DB-4D43-8B4B-62172FD56B77}" destId="{1E76E966-EA19-4A84-A58F-50E5053B21F9}" srcOrd="1" destOrd="0" presId="urn:microsoft.com/office/officeart/2005/8/layout/vList6"/>
    <dgm:cxn modelId="{8F9B147F-4485-4E7D-8634-40B45206171B}" type="presParOf" srcId="{1C4B149D-50DB-4D43-8B4B-62172FD56B77}" destId="{CD2B5C36-1D2A-45B8-A3E3-CB45B2DAA5A8}" srcOrd="2" destOrd="0" presId="urn:microsoft.com/office/officeart/2005/8/layout/vList6"/>
    <dgm:cxn modelId="{0364F601-7FB9-4B79-84FE-F0AEB0F8408E}" type="presParOf" srcId="{CD2B5C36-1D2A-45B8-A3E3-CB45B2DAA5A8}" destId="{EF70F8CC-A25E-48DA-B9AB-8961184A5ACD}" srcOrd="0" destOrd="0" presId="urn:microsoft.com/office/officeart/2005/8/layout/vList6"/>
    <dgm:cxn modelId="{DCD41543-7BE0-489C-97C4-4E428C0F1FC3}" type="presParOf" srcId="{CD2B5C36-1D2A-45B8-A3E3-CB45B2DAA5A8}" destId="{EC9CE62F-E019-4439-B252-199AD868DA23}" srcOrd="1" destOrd="0" presId="urn:microsoft.com/office/officeart/2005/8/layout/vList6"/>
    <dgm:cxn modelId="{0723CFC3-4624-4EB0-B274-2BF65CDC3AEF}" type="presParOf" srcId="{1C4B149D-50DB-4D43-8B4B-62172FD56B77}" destId="{5C416368-54EF-4272-A624-1603E560ED22}" srcOrd="3" destOrd="0" presId="urn:microsoft.com/office/officeart/2005/8/layout/vList6"/>
    <dgm:cxn modelId="{2D3756CE-B821-4355-B224-4F91BBCE0FF3}" type="presParOf" srcId="{1C4B149D-50DB-4D43-8B4B-62172FD56B77}" destId="{F227BCCC-DFD2-4A68-9351-C663C3F0C762}" srcOrd="4" destOrd="0" presId="urn:microsoft.com/office/officeart/2005/8/layout/vList6"/>
    <dgm:cxn modelId="{0CCFAC61-6533-4583-9BDF-C50B69FAA49D}" type="presParOf" srcId="{F227BCCC-DFD2-4A68-9351-C663C3F0C762}" destId="{D7E847DD-8F21-4B10-9D17-4B45E80249BE}" srcOrd="0" destOrd="0" presId="urn:microsoft.com/office/officeart/2005/8/layout/vList6"/>
    <dgm:cxn modelId="{F4F3D06F-5E55-49DF-BCEE-C55EE5C02C06}" type="presParOf" srcId="{F227BCCC-DFD2-4A68-9351-C663C3F0C762}" destId="{AFF59097-3356-481E-8B17-DC50E5A24FD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31DAA-709E-438D-A962-1E704A40AA22}">
      <dsp:nvSpPr>
        <dsp:cNvPr id="0" name=""/>
        <dsp:cNvSpPr/>
      </dsp:nvSpPr>
      <dsp:spPr>
        <a:xfrm rot="2561262">
          <a:off x="2961277" y="3160693"/>
          <a:ext cx="694544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694544" y="23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E5934-3473-4C05-B29F-312718096B72}">
      <dsp:nvSpPr>
        <dsp:cNvPr id="0" name=""/>
        <dsp:cNvSpPr/>
      </dsp:nvSpPr>
      <dsp:spPr>
        <a:xfrm>
          <a:off x="3053283" y="2216941"/>
          <a:ext cx="886327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886327" y="23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58776-41CA-46DC-878F-3E9C5F48BA62}">
      <dsp:nvSpPr>
        <dsp:cNvPr id="0" name=""/>
        <dsp:cNvSpPr/>
      </dsp:nvSpPr>
      <dsp:spPr>
        <a:xfrm rot="19105863">
          <a:off x="2951382" y="1267428"/>
          <a:ext cx="809247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809247" y="23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1C83C-0FEB-4561-B42D-3AA84914B0CB}">
      <dsp:nvSpPr>
        <dsp:cNvPr id="0" name=""/>
        <dsp:cNvSpPr/>
      </dsp:nvSpPr>
      <dsp:spPr>
        <a:xfrm>
          <a:off x="1096587" y="1110563"/>
          <a:ext cx="2377576" cy="22607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AE0A9-E819-49B6-A1FC-A01B61B8DBDA}">
      <dsp:nvSpPr>
        <dsp:cNvPr id="0" name=""/>
        <dsp:cNvSpPr/>
      </dsp:nvSpPr>
      <dsp:spPr>
        <a:xfrm>
          <a:off x="3504068" y="1351"/>
          <a:ext cx="1228231" cy="122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Network Hub</a:t>
          </a:r>
        </a:p>
      </dsp:txBody>
      <dsp:txXfrm>
        <a:off x="3683938" y="181221"/>
        <a:ext cx="868491" cy="868491"/>
      </dsp:txXfrm>
    </dsp:sp>
    <dsp:sp modelId="{55035D43-BB23-4234-A245-DAF868679D15}">
      <dsp:nvSpPr>
        <dsp:cNvPr id="0" name=""/>
        <dsp:cNvSpPr/>
      </dsp:nvSpPr>
      <dsp:spPr>
        <a:xfrm>
          <a:off x="4855122" y="1351"/>
          <a:ext cx="1842347" cy="122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Training and 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Statewide Licensure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Marketing and Outreach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Data and IT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Quality Assurance</a:t>
          </a:r>
        </a:p>
      </dsp:txBody>
      <dsp:txXfrm>
        <a:off x="4855122" y="1351"/>
        <a:ext cx="1842347" cy="1228231"/>
      </dsp:txXfrm>
    </dsp:sp>
    <dsp:sp modelId="{DDBE08F4-870D-430E-B904-71F6B63EA8F7}">
      <dsp:nvSpPr>
        <dsp:cNvPr id="0" name=""/>
        <dsp:cNvSpPr/>
      </dsp:nvSpPr>
      <dsp:spPr>
        <a:xfrm>
          <a:off x="3939611" y="1626820"/>
          <a:ext cx="1228231" cy="122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Community based provider network</a:t>
          </a:r>
        </a:p>
      </dsp:txBody>
      <dsp:txXfrm>
        <a:off x="4119481" y="1806690"/>
        <a:ext cx="868491" cy="868491"/>
      </dsp:txXfrm>
    </dsp:sp>
    <dsp:sp modelId="{143B2976-4972-4D7A-B622-22A038423E2F}">
      <dsp:nvSpPr>
        <dsp:cNvPr id="0" name=""/>
        <dsp:cNvSpPr/>
      </dsp:nvSpPr>
      <dsp:spPr>
        <a:xfrm>
          <a:off x="5290665" y="1626820"/>
          <a:ext cx="1842347" cy="122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90 + EBP providers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Aging and Disability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Multicultural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18+</a:t>
          </a:r>
        </a:p>
      </dsp:txBody>
      <dsp:txXfrm>
        <a:off x="5290665" y="1626820"/>
        <a:ext cx="1842347" cy="1228231"/>
      </dsp:txXfrm>
    </dsp:sp>
    <dsp:sp modelId="{89DD5A1B-5232-46C7-960D-6873C3AE96C1}">
      <dsp:nvSpPr>
        <dsp:cNvPr id="0" name=""/>
        <dsp:cNvSpPr/>
      </dsp:nvSpPr>
      <dsp:spPr>
        <a:xfrm>
          <a:off x="3389430" y="3208196"/>
          <a:ext cx="1316414" cy="1316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Business Development </a:t>
          </a:r>
        </a:p>
      </dsp:txBody>
      <dsp:txXfrm>
        <a:off x="3582214" y="3400980"/>
        <a:ext cx="930846" cy="930846"/>
      </dsp:txXfrm>
    </dsp:sp>
    <dsp:sp modelId="{51CCAA28-07DD-4409-A85B-01205D7A52D7}">
      <dsp:nvSpPr>
        <dsp:cNvPr id="0" name=""/>
        <dsp:cNvSpPr/>
      </dsp:nvSpPr>
      <dsp:spPr>
        <a:xfrm>
          <a:off x="4837486" y="3208196"/>
          <a:ext cx="1974621" cy="13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Grant Writing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Health Care Contracts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Other Contracts (SUA, DPH, Consulting)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EBP Development:  Healthy Eating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EBP administration:  Healthy IDEAS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Innovation Center:  HUD contract</a:t>
          </a:r>
        </a:p>
      </dsp:txBody>
      <dsp:txXfrm>
        <a:off x="4837486" y="3208196"/>
        <a:ext cx="1974621" cy="1316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C93E3-AE4C-4F4C-B9A5-B59675741EF5}">
      <dsp:nvSpPr>
        <dsp:cNvPr id="0" name=""/>
        <dsp:cNvSpPr/>
      </dsp:nvSpPr>
      <dsp:spPr>
        <a:xfrm>
          <a:off x="478714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B5E13-9250-4DA5-B3BD-0137165136D2}">
      <dsp:nvSpPr>
        <dsp:cNvPr id="0" name=""/>
        <dsp:cNvSpPr/>
      </dsp:nvSpPr>
      <dsp:spPr>
        <a:xfrm>
          <a:off x="970686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07FE3-2B55-403A-AEEC-CA1AE78E372F}">
      <dsp:nvSpPr>
        <dsp:cNvPr id="0" name=""/>
        <dsp:cNvSpPr/>
      </dsp:nvSpPr>
      <dsp:spPr>
        <a:xfrm>
          <a:off x="1045464" y="3096768"/>
          <a:ext cx="1111910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045464" y="3096768"/>
        <a:ext cx="1111910" cy="967232"/>
      </dsp:txXfrm>
    </dsp:sp>
    <dsp:sp modelId="{9B2C9235-D0E4-4D9B-A287-361CB1FC842E}">
      <dsp:nvSpPr>
        <dsp:cNvPr id="0" name=""/>
        <dsp:cNvSpPr/>
      </dsp:nvSpPr>
      <dsp:spPr>
        <a:xfrm>
          <a:off x="2027326" y="2076703"/>
          <a:ext cx="260096" cy="260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69A37-E0D4-4079-BC53-C27966C5D5C8}">
      <dsp:nvSpPr>
        <dsp:cNvPr id="0" name=""/>
        <dsp:cNvSpPr/>
      </dsp:nvSpPr>
      <dsp:spPr>
        <a:xfrm>
          <a:off x="2157374" y="2206751"/>
          <a:ext cx="1365504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157374" y="2206751"/>
        <a:ext cx="1365504" cy="1857248"/>
      </dsp:txXfrm>
    </dsp:sp>
    <dsp:sp modelId="{0CE6ECAC-2A8F-44CB-A448-A14A8CBA544A}">
      <dsp:nvSpPr>
        <dsp:cNvPr id="0" name=""/>
        <dsp:cNvSpPr/>
      </dsp:nvSpPr>
      <dsp:spPr>
        <a:xfrm>
          <a:off x="3376574" y="1380134"/>
          <a:ext cx="344627" cy="344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4859-8CA8-4043-A13E-58611E23F830}">
      <dsp:nvSpPr>
        <dsp:cNvPr id="0" name=""/>
        <dsp:cNvSpPr/>
      </dsp:nvSpPr>
      <dsp:spPr>
        <a:xfrm>
          <a:off x="3548888" y="1552447"/>
          <a:ext cx="1365504" cy="2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548888" y="1552447"/>
        <a:ext cx="1365504" cy="2511552"/>
      </dsp:txXfrm>
    </dsp:sp>
    <dsp:sp modelId="{564F68C8-265D-4EFD-B3AF-AE59A2B62980}">
      <dsp:nvSpPr>
        <dsp:cNvPr id="0" name=""/>
        <dsp:cNvSpPr/>
      </dsp:nvSpPr>
      <dsp:spPr>
        <a:xfrm>
          <a:off x="4846116" y="919276"/>
          <a:ext cx="461670" cy="461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00B2D-9F11-4061-B1E7-AB1159CBC00B}">
      <dsp:nvSpPr>
        <dsp:cNvPr id="0" name=""/>
        <dsp:cNvSpPr/>
      </dsp:nvSpPr>
      <dsp:spPr>
        <a:xfrm>
          <a:off x="5076952" y="1150111"/>
          <a:ext cx="1365504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5076952" y="1150111"/>
        <a:ext cx="1365504" cy="2913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F1EE0-FB46-4F13-8DBA-E94F065C2702}">
      <dsp:nvSpPr>
        <dsp:cNvPr id="0" name=""/>
        <dsp:cNvSpPr/>
      </dsp:nvSpPr>
      <dsp:spPr>
        <a:xfrm>
          <a:off x="2520791" y="48954"/>
          <a:ext cx="2349817" cy="23498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Integrated Provider Network</a:t>
          </a:r>
        </a:p>
      </dsp:txBody>
      <dsp:txXfrm>
        <a:off x="2834100" y="460172"/>
        <a:ext cx="1723199" cy="1057418"/>
      </dsp:txXfrm>
    </dsp:sp>
    <dsp:sp modelId="{A9D1E5E6-CAEB-4912-8567-5092EE93DCF1}">
      <dsp:nvSpPr>
        <dsp:cNvPr id="0" name=""/>
        <dsp:cNvSpPr/>
      </dsp:nvSpPr>
      <dsp:spPr>
        <a:xfrm>
          <a:off x="3368683" y="1517590"/>
          <a:ext cx="2349817" cy="2349817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Community Value Proposition</a:t>
          </a:r>
        </a:p>
      </dsp:txBody>
      <dsp:txXfrm>
        <a:off x="4087336" y="2124626"/>
        <a:ext cx="1409890" cy="1292399"/>
      </dsp:txXfrm>
    </dsp:sp>
    <dsp:sp modelId="{3AE2E162-AE03-4226-81E1-436535FEA894}">
      <dsp:nvSpPr>
        <dsp:cNvPr id="0" name=""/>
        <dsp:cNvSpPr/>
      </dsp:nvSpPr>
      <dsp:spPr>
        <a:xfrm>
          <a:off x="1672898" y="1517590"/>
          <a:ext cx="2349817" cy="234981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Defined Service Delivery Package</a:t>
          </a:r>
        </a:p>
      </dsp:txBody>
      <dsp:txXfrm>
        <a:off x="1894173" y="2124626"/>
        <a:ext cx="1409890" cy="1292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28EF0-167E-49D1-BAD8-A5D79C1FB241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Referrals</a:t>
          </a:r>
        </a:p>
      </dsp:txBody>
      <dsp:txXfrm>
        <a:off x="2493357" y="2534415"/>
        <a:ext cx="1109285" cy="1109285"/>
      </dsp:txXfrm>
    </dsp:sp>
    <dsp:sp modelId="{B655C115-8A71-4603-9F32-96DC073D211C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84124-B0FB-4716-9E43-0DD3CAE22F16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Self referral via HLCE website, email or phone</a:t>
          </a:r>
        </a:p>
      </dsp:txBody>
      <dsp:txXfrm>
        <a:off x="35386" y="2527846"/>
        <a:ext cx="1420489" cy="1122423"/>
      </dsp:txXfrm>
    </dsp:sp>
    <dsp:sp modelId="{E1DE6477-A625-4A75-9A90-5B97F4B0B1E7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2CEF3-9F81-4CE2-9631-97B8AACC92EC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Self referral via subcontracted community partners</a:t>
          </a:r>
        </a:p>
      </dsp:txBody>
      <dsp:txXfrm>
        <a:off x="709734" y="899826"/>
        <a:ext cx="1420489" cy="1122423"/>
      </dsp:txXfrm>
    </dsp:sp>
    <dsp:sp modelId="{A55E8A1F-8361-4AA4-9213-FC50F142E7C2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F696-82CB-4C78-929D-6D1BDD2824DF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Provider /plan referral to HLCE website, email or phone</a:t>
          </a:r>
        </a:p>
      </dsp:txBody>
      <dsp:txXfrm>
        <a:off x="2337755" y="225477"/>
        <a:ext cx="1420489" cy="1122423"/>
      </dsp:txXfrm>
    </dsp:sp>
    <dsp:sp modelId="{15CFF7B4-1A4C-4384-918C-6D8DE3BD3C09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3A878-822E-4306-A491-907D776293E8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Provider referral to subcontracted community partners</a:t>
          </a:r>
        </a:p>
      </dsp:txBody>
      <dsp:txXfrm>
        <a:off x="3965775" y="899826"/>
        <a:ext cx="1420489" cy="1122423"/>
      </dsp:txXfrm>
    </dsp:sp>
    <dsp:sp modelId="{20E9D9E0-9908-4581-8D3D-AA9ABAD740DC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03AEF-765B-404E-98F7-4A89EFAD09D5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HLCE direct outreached to identified registry from provider/plan</a:t>
          </a:r>
        </a:p>
      </dsp:txBody>
      <dsp:txXfrm>
        <a:off x="4640124" y="2527846"/>
        <a:ext cx="1420489" cy="1122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C308-D5A9-455C-87CB-C111DF1A6C2E}">
      <dsp:nvSpPr>
        <dsp:cNvPr id="0" name=""/>
        <dsp:cNvSpPr/>
      </dsp:nvSpPr>
      <dsp:spPr>
        <a:xfrm>
          <a:off x="2103120" y="0"/>
          <a:ext cx="3154680" cy="1142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Internal SWH registry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 called with MI techniques</a:t>
          </a:r>
        </a:p>
      </dsp:txBody>
      <dsp:txXfrm>
        <a:off x="2103120" y="142875"/>
        <a:ext cx="2726055" cy="857249"/>
      </dsp:txXfrm>
    </dsp:sp>
    <dsp:sp modelId="{D1814D4B-8A70-43BE-8239-3D782E56EF69}">
      <dsp:nvSpPr>
        <dsp:cNvPr id="0" name=""/>
        <dsp:cNvSpPr/>
      </dsp:nvSpPr>
      <dsp:spPr>
        <a:xfrm>
          <a:off x="0" y="0"/>
          <a:ext cx="2103120" cy="11429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82 referrals</a:t>
          </a:r>
        </a:p>
      </dsp:txBody>
      <dsp:txXfrm>
        <a:off x="55797" y="55797"/>
        <a:ext cx="1991526" cy="1031405"/>
      </dsp:txXfrm>
    </dsp:sp>
    <dsp:sp modelId="{EC9CE62F-E019-4439-B252-199AD868DA23}">
      <dsp:nvSpPr>
        <dsp:cNvPr id="0" name=""/>
        <dsp:cNvSpPr/>
      </dsp:nvSpPr>
      <dsp:spPr>
        <a:xfrm>
          <a:off x="2103120" y="1257300"/>
          <a:ext cx="3154680" cy="1142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17% translation rate from initial referrals</a:t>
          </a:r>
        </a:p>
      </dsp:txBody>
      <dsp:txXfrm>
        <a:off x="2103120" y="1400175"/>
        <a:ext cx="2726055" cy="857249"/>
      </dsp:txXfrm>
    </dsp:sp>
    <dsp:sp modelId="{EF70F8CC-A25E-48DA-B9AB-8961184A5ACD}">
      <dsp:nvSpPr>
        <dsp:cNvPr id="0" name=""/>
        <dsp:cNvSpPr/>
      </dsp:nvSpPr>
      <dsp:spPr>
        <a:xfrm>
          <a:off x="0" y="1257300"/>
          <a:ext cx="2103120" cy="11429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14 attendees</a:t>
          </a:r>
        </a:p>
      </dsp:txBody>
      <dsp:txXfrm>
        <a:off x="55797" y="1313097"/>
        <a:ext cx="1991526" cy="1031405"/>
      </dsp:txXfrm>
    </dsp:sp>
    <dsp:sp modelId="{AFF59097-3356-481E-8B17-DC50E5A24FDB}">
      <dsp:nvSpPr>
        <dsp:cNvPr id="0" name=""/>
        <dsp:cNvSpPr/>
      </dsp:nvSpPr>
      <dsp:spPr>
        <a:xfrm>
          <a:off x="2103120" y="2514599"/>
          <a:ext cx="3154680" cy="1142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13.4% translation from referrals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78% completion rate</a:t>
          </a:r>
        </a:p>
      </dsp:txBody>
      <dsp:txXfrm>
        <a:off x="2103120" y="2657474"/>
        <a:ext cx="2726055" cy="857249"/>
      </dsp:txXfrm>
    </dsp:sp>
    <dsp:sp modelId="{D7E847DD-8F21-4B10-9D17-4B45E80249BE}">
      <dsp:nvSpPr>
        <dsp:cNvPr id="0" name=""/>
        <dsp:cNvSpPr/>
      </dsp:nvSpPr>
      <dsp:spPr>
        <a:xfrm>
          <a:off x="0" y="2514599"/>
          <a:ext cx="2103120" cy="11429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12 completers</a:t>
          </a:r>
        </a:p>
      </dsp:txBody>
      <dsp:txXfrm>
        <a:off x="55797" y="2570396"/>
        <a:ext cx="1991526" cy="103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103E-4CEC-42D3-B378-389F95CEE861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69672-D259-46F5-9532-A901B9D8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7B15C6-3F8C-4AFF-B138-F8F2439595DD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29386D-D0E0-4ED9-9601-ABCFEAAD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386D-D0E0-4ED9-9601-ABCFEAAD2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386D-D0E0-4ED9-9601-ABCFEAAD2F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2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Deliverables</a:t>
            </a:r>
            <a:r>
              <a:rPr lang="en-US" altLang="en-US" baseline="0" dirty="0"/>
              <a:t> at start of project</a:t>
            </a:r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5D74E0-45B9-47F5-93B0-1280A1EB496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3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Deliverables</a:t>
            </a:r>
            <a:r>
              <a:rPr lang="en-US" altLang="en-US" baseline="0" dirty="0"/>
              <a:t> at start of project</a:t>
            </a:r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5D74E0-45B9-47F5-93B0-1280A1EB496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9563-A01A-409C-B022-A8F4053CCA98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lakos.com/lakos-documents/best-practices&amp;ei=rCFJVYvUBcLLsATzy4GgBA&amp;bvm=bv.92291466,d.cWc&amp;psig=AFQjCNGJpo_3shHE1zzNYy0LzXyGw_STQg&amp;ust=143094249314440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healthyliving4me.org/" TargetMode="External"/><Relationship Id="rId4" Type="http://schemas.openxmlformats.org/officeDocument/2006/relationships/hyperlink" Target="mailto:jraymond@esmv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hsl.harvard.edu/OWA/redir.aspx?C=cd56a678ea4b42c9b1a9d9469eb268ab&amp;URL=http://mahealthyagingcollaborative.org/hl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LCE_sample powerpoint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7637" y="-3463"/>
            <a:ext cx="9439275" cy="6864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854190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Finding the Right Pitch to Sell your Program to Health Care Systems or Plans</a:t>
            </a:r>
            <a:endParaRPr lang="en-US" sz="4000" b="1" dirty="0"/>
          </a:p>
        </p:txBody>
      </p:sp>
      <p:sp>
        <p:nvSpPr>
          <p:cNvPr id="23554" name="AutoShape 2" descr="Image result for beautiful bridges in natur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jenniferraymond\AppData\Local\Microsoft\Windows\Temporary Internet Files\Content.IE5\E0ID1879\internet-business-partnership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1336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993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>
          <a:xfrm>
            <a:off x="-10510" y="0"/>
            <a:ext cx="9144000" cy="9906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HLCE Provider Network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317" y="990600"/>
            <a:ext cx="8389883" cy="5919844"/>
            <a:chOff x="449317" y="783431"/>
            <a:chExt cx="8478289" cy="61600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317" y="783431"/>
              <a:ext cx="8478289" cy="529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5-Point Star 6"/>
            <p:cNvSpPr/>
            <p:nvPr/>
          </p:nvSpPr>
          <p:spPr>
            <a:xfrm>
              <a:off x="5791200" y="1524000"/>
              <a:ext cx="457200" cy="5334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96000" y="2590800"/>
              <a:ext cx="457200" cy="4572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4419600" y="2743200"/>
              <a:ext cx="304800" cy="3048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590800" y="2514600"/>
              <a:ext cx="304800" cy="3048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8153400" y="4572000"/>
              <a:ext cx="228600" cy="3810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6248400" y="3733800"/>
              <a:ext cx="304800" cy="3048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029200" y="2667000"/>
              <a:ext cx="304800" cy="2286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2971800"/>
              <a:ext cx="304800" cy="3048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172200" y="1752600"/>
              <a:ext cx="304800" cy="304800"/>
            </a:xfrm>
            <a:prstGeom prst="star5">
              <a:avLst/>
            </a:prstGeom>
            <a:solidFill>
              <a:srgbClr val="F4BA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6553200" y="1066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696200" y="4648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248400" y="1143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6096000" y="1371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6400800" y="1371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6705600" y="1295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6400800" y="1600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705600" y="1600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6477000" y="1828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6781800" y="1905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-Point Star 50"/>
            <p:cNvSpPr/>
            <p:nvPr/>
          </p:nvSpPr>
          <p:spPr>
            <a:xfrm>
              <a:off x="6477000" y="2057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-Point Star 51"/>
            <p:cNvSpPr/>
            <p:nvPr/>
          </p:nvSpPr>
          <p:spPr>
            <a:xfrm>
              <a:off x="5410200" y="1905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5562600" y="1676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6096000" y="2057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6324600" y="2209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7010400" y="1752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7162800" y="396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5638800" y="2209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-Point Star 58"/>
            <p:cNvSpPr/>
            <p:nvPr/>
          </p:nvSpPr>
          <p:spPr>
            <a:xfrm>
              <a:off x="5867400" y="2362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-Point Star 59"/>
            <p:cNvSpPr/>
            <p:nvPr/>
          </p:nvSpPr>
          <p:spPr>
            <a:xfrm>
              <a:off x="5867400" y="2057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5-Point Star 60"/>
            <p:cNvSpPr/>
            <p:nvPr/>
          </p:nvSpPr>
          <p:spPr>
            <a:xfrm>
              <a:off x="5638800" y="1981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5-Point Star 61"/>
            <p:cNvSpPr/>
            <p:nvPr/>
          </p:nvSpPr>
          <p:spPr>
            <a:xfrm>
              <a:off x="6019800" y="3962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5-Point Star 62"/>
            <p:cNvSpPr/>
            <p:nvPr/>
          </p:nvSpPr>
          <p:spPr>
            <a:xfrm>
              <a:off x="6477000" y="2819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5943600" y="2819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6705600" y="3352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5791200" y="3657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5562600" y="3886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5562600" y="3581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6705600" y="2971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6477000" y="3048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5-Point Star 70"/>
            <p:cNvSpPr/>
            <p:nvPr/>
          </p:nvSpPr>
          <p:spPr>
            <a:xfrm>
              <a:off x="6324600" y="3276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5-Point Star 71"/>
            <p:cNvSpPr/>
            <p:nvPr/>
          </p:nvSpPr>
          <p:spPr>
            <a:xfrm>
              <a:off x="5791200" y="3352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5-Point Star 72"/>
            <p:cNvSpPr/>
            <p:nvPr/>
          </p:nvSpPr>
          <p:spPr>
            <a:xfrm>
              <a:off x="6096000" y="3276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5-Point Star 73"/>
            <p:cNvSpPr/>
            <p:nvPr/>
          </p:nvSpPr>
          <p:spPr>
            <a:xfrm>
              <a:off x="5715000" y="4191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5-Point Star 74"/>
            <p:cNvSpPr/>
            <p:nvPr/>
          </p:nvSpPr>
          <p:spPr>
            <a:xfrm>
              <a:off x="6019800" y="4495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5-Point Star 75"/>
            <p:cNvSpPr/>
            <p:nvPr/>
          </p:nvSpPr>
          <p:spPr>
            <a:xfrm>
              <a:off x="6477000" y="4191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5-Point Star 76"/>
            <p:cNvSpPr/>
            <p:nvPr/>
          </p:nvSpPr>
          <p:spPr>
            <a:xfrm>
              <a:off x="6781800" y="3886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>
              <a:off x="6934200" y="4419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5-Point Star 78"/>
            <p:cNvSpPr/>
            <p:nvPr/>
          </p:nvSpPr>
          <p:spPr>
            <a:xfrm>
              <a:off x="8458200" y="5867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5-Point Star 79"/>
            <p:cNvSpPr/>
            <p:nvPr/>
          </p:nvSpPr>
          <p:spPr>
            <a:xfrm>
              <a:off x="7162800" y="5410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5-Point Star 80"/>
            <p:cNvSpPr/>
            <p:nvPr/>
          </p:nvSpPr>
          <p:spPr>
            <a:xfrm>
              <a:off x="7239000" y="4953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5-Point Star 81"/>
            <p:cNvSpPr/>
            <p:nvPr/>
          </p:nvSpPr>
          <p:spPr>
            <a:xfrm>
              <a:off x="7315200" y="4572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5-Point Star 82"/>
            <p:cNvSpPr/>
            <p:nvPr/>
          </p:nvSpPr>
          <p:spPr>
            <a:xfrm>
              <a:off x="8534400" y="4495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5-Point Star 83"/>
            <p:cNvSpPr/>
            <p:nvPr/>
          </p:nvSpPr>
          <p:spPr>
            <a:xfrm>
              <a:off x="5105400" y="2895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5-Point Star 84"/>
            <p:cNvSpPr/>
            <p:nvPr/>
          </p:nvSpPr>
          <p:spPr>
            <a:xfrm>
              <a:off x="5334000" y="2514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5-Point Star 85"/>
            <p:cNvSpPr/>
            <p:nvPr/>
          </p:nvSpPr>
          <p:spPr>
            <a:xfrm>
              <a:off x="4953000" y="3276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5-Point Star 86"/>
            <p:cNvSpPr/>
            <p:nvPr/>
          </p:nvSpPr>
          <p:spPr>
            <a:xfrm>
              <a:off x="5410200" y="3276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5-Point Star 87"/>
            <p:cNvSpPr/>
            <p:nvPr/>
          </p:nvSpPr>
          <p:spPr>
            <a:xfrm>
              <a:off x="5638800" y="2971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5-Point Star 88"/>
            <p:cNvSpPr/>
            <p:nvPr/>
          </p:nvSpPr>
          <p:spPr>
            <a:xfrm>
              <a:off x="5334000" y="2743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5-Point Star 89"/>
            <p:cNvSpPr/>
            <p:nvPr/>
          </p:nvSpPr>
          <p:spPr>
            <a:xfrm>
              <a:off x="5334000" y="2971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5-Point Star 90"/>
            <p:cNvSpPr/>
            <p:nvPr/>
          </p:nvSpPr>
          <p:spPr>
            <a:xfrm>
              <a:off x="5638800" y="2590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5-Point Star 91"/>
            <p:cNvSpPr/>
            <p:nvPr/>
          </p:nvSpPr>
          <p:spPr>
            <a:xfrm>
              <a:off x="4267200" y="3429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5-Point Star 92"/>
            <p:cNvSpPr/>
            <p:nvPr/>
          </p:nvSpPr>
          <p:spPr>
            <a:xfrm>
              <a:off x="4114800" y="3048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4495800" y="3124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5-Point Star 94"/>
            <p:cNvSpPr/>
            <p:nvPr/>
          </p:nvSpPr>
          <p:spPr>
            <a:xfrm>
              <a:off x="4191000" y="2667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5-Point Star 95"/>
            <p:cNvSpPr/>
            <p:nvPr/>
          </p:nvSpPr>
          <p:spPr>
            <a:xfrm>
              <a:off x="4419600" y="2438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5-Point Star 96"/>
            <p:cNvSpPr/>
            <p:nvPr/>
          </p:nvSpPr>
          <p:spPr>
            <a:xfrm>
              <a:off x="4800600" y="2286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4343400" y="2133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5-Point Star 98"/>
            <p:cNvSpPr/>
            <p:nvPr/>
          </p:nvSpPr>
          <p:spPr>
            <a:xfrm>
              <a:off x="4572000" y="1905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5-Point Star 99"/>
            <p:cNvSpPr/>
            <p:nvPr/>
          </p:nvSpPr>
          <p:spPr>
            <a:xfrm>
              <a:off x="3886200" y="1981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5-Point Star 100"/>
            <p:cNvSpPr/>
            <p:nvPr/>
          </p:nvSpPr>
          <p:spPr>
            <a:xfrm>
              <a:off x="4038600" y="2438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5-Point Star 101"/>
            <p:cNvSpPr/>
            <p:nvPr/>
          </p:nvSpPr>
          <p:spPr>
            <a:xfrm>
              <a:off x="3810000" y="2743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5-Point Star 102"/>
            <p:cNvSpPr/>
            <p:nvPr/>
          </p:nvSpPr>
          <p:spPr>
            <a:xfrm>
              <a:off x="2362200" y="3276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5-Point Star 103"/>
            <p:cNvSpPr/>
            <p:nvPr/>
          </p:nvSpPr>
          <p:spPr>
            <a:xfrm>
              <a:off x="2743200" y="3124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5-Point Star 104"/>
            <p:cNvSpPr/>
            <p:nvPr/>
          </p:nvSpPr>
          <p:spPr>
            <a:xfrm>
              <a:off x="3048000" y="2590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5-Point Star 105"/>
            <p:cNvSpPr/>
            <p:nvPr/>
          </p:nvSpPr>
          <p:spPr>
            <a:xfrm>
              <a:off x="3200400" y="3124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3276600" y="1981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2819400" y="1981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2438400" y="1905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5-Point Star 109"/>
            <p:cNvSpPr/>
            <p:nvPr/>
          </p:nvSpPr>
          <p:spPr>
            <a:xfrm>
              <a:off x="1905000" y="3048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5-Point Star 110"/>
            <p:cNvSpPr/>
            <p:nvPr/>
          </p:nvSpPr>
          <p:spPr>
            <a:xfrm>
              <a:off x="1143000" y="2286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5-Point Star 111"/>
            <p:cNvSpPr/>
            <p:nvPr/>
          </p:nvSpPr>
          <p:spPr>
            <a:xfrm>
              <a:off x="1219200" y="1752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5-Point Star 112"/>
            <p:cNvSpPr/>
            <p:nvPr/>
          </p:nvSpPr>
          <p:spPr>
            <a:xfrm>
              <a:off x="1447800" y="1600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5-Point Star 113"/>
            <p:cNvSpPr/>
            <p:nvPr/>
          </p:nvSpPr>
          <p:spPr>
            <a:xfrm>
              <a:off x="990600" y="3048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5-Point Star 114"/>
            <p:cNvSpPr/>
            <p:nvPr/>
          </p:nvSpPr>
          <p:spPr>
            <a:xfrm>
              <a:off x="1676400" y="2057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5-Point Star 115"/>
            <p:cNvSpPr/>
            <p:nvPr/>
          </p:nvSpPr>
          <p:spPr>
            <a:xfrm>
              <a:off x="1752600" y="24384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5-Point Star 116"/>
            <p:cNvSpPr/>
            <p:nvPr/>
          </p:nvSpPr>
          <p:spPr>
            <a:xfrm>
              <a:off x="1447800" y="27432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5-Point Star 117"/>
            <p:cNvSpPr/>
            <p:nvPr/>
          </p:nvSpPr>
          <p:spPr>
            <a:xfrm>
              <a:off x="1981200" y="18288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3429000" y="22860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5-Point Star 119"/>
            <p:cNvSpPr/>
            <p:nvPr/>
          </p:nvSpPr>
          <p:spPr>
            <a:xfrm>
              <a:off x="1447800" y="3276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2209800" y="28194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5-Point Star 121"/>
            <p:cNvSpPr/>
            <p:nvPr/>
          </p:nvSpPr>
          <p:spPr>
            <a:xfrm>
              <a:off x="1371600" y="22098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5-Point Star 122"/>
            <p:cNvSpPr/>
            <p:nvPr/>
          </p:nvSpPr>
          <p:spPr>
            <a:xfrm>
              <a:off x="4648200" y="29718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5-Point Star 123"/>
            <p:cNvSpPr/>
            <p:nvPr/>
          </p:nvSpPr>
          <p:spPr>
            <a:xfrm>
              <a:off x="6324600" y="24384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5-Point Star 124"/>
            <p:cNvSpPr/>
            <p:nvPr/>
          </p:nvSpPr>
          <p:spPr>
            <a:xfrm>
              <a:off x="7315200" y="42672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5-Point Star 125"/>
            <p:cNvSpPr/>
            <p:nvPr/>
          </p:nvSpPr>
          <p:spPr>
            <a:xfrm>
              <a:off x="5562600" y="30480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5-Point Star 126"/>
            <p:cNvSpPr/>
            <p:nvPr/>
          </p:nvSpPr>
          <p:spPr>
            <a:xfrm>
              <a:off x="6477000" y="25908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5-Point Star 127"/>
            <p:cNvSpPr/>
            <p:nvPr/>
          </p:nvSpPr>
          <p:spPr>
            <a:xfrm>
              <a:off x="6324600" y="46482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5-Point Star 128"/>
            <p:cNvSpPr/>
            <p:nvPr/>
          </p:nvSpPr>
          <p:spPr>
            <a:xfrm>
              <a:off x="6096000" y="2362200"/>
              <a:ext cx="304800" cy="304800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5-Point Star 129"/>
            <p:cNvSpPr/>
            <p:nvPr/>
          </p:nvSpPr>
          <p:spPr>
            <a:xfrm>
              <a:off x="2209800" y="16002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5-Point Star 130"/>
            <p:cNvSpPr/>
            <p:nvPr/>
          </p:nvSpPr>
          <p:spPr>
            <a:xfrm>
              <a:off x="3962400" y="16764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5-Point Star 131"/>
            <p:cNvSpPr/>
            <p:nvPr/>
          </p:nvSpPr>
          <p:spPr>
            <a:xfrm>
              <a:off x="838200" y="34290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5-Point Star 132"/>
            <p:cNvSpPr/>
            <p:nvPr/>
          </p:nvSpPr>
          <p:spPr>
            <a:xfrm>
              <a:off x="2057400" y="22860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5-Point Star 133"/>
            <p:cNvSpPr/>
            <p:nvPr/>
          </p:nvSpPr>
          <p:spPr>
            <a:xfrm>
              <a:off x="3124200" y="16764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5-Point Star 134"/>
            <p:cNvSpPr/>
            <p:nvPr/>
          </p:nvSpPr>
          <p:spPr>
            <a:xfrm>
              <a:off x="3429000" y="34290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5-Point Star 135"/>
            <p:cNvSpPr/>
            <p:nvPr/>
          </p:nvSpPr>
          <p:spPr>
            <a:xfrm>
              <a:off x="3352800" y="25146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5-Point Star 136"/>
            <p:cNvSpPr/>
            <p:nvPr/>
          </p:nvSpPr>
          <p:spPr>
            <a:xfrm>
              <a:off x="7086600" y="4191000"/>
              <a:ext cx="228600" cy="22860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5-Point Star 138"/>
            <p:cNvSpPr/>
            <p:nvPr/>
          </p:nvSpPr>
          <p:spPr>
            <a:xfrm>
              <a:off x="1066800" y="4038600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49317" y="3676783"/>
              <a:ext cx="4960883" cy="32667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Statewide Provider Network:  Beyond Aging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AAA/ASAPs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Multicultural Organizations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Faith Based Organizations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YMCA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QIN/QIO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Community Health Centers</a:t>
              </a:r>
            </a:p>
            <a:p>
              <a:pPr marL="285750" indent="-285750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143" name="5-Point Star 142"/>
            <p:cNvSpPr/>
            <p:nvPr/>
          </p:nvSpPr>
          <p:spPr>
            <a:xfrm>
              <a:off x="6553200" y="39624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5-Point Star 143"/>
            <p:cNvSpPr/>
            <p:nvPr/>
          </p:nvSpPr>
          <p:spPr>
            <a:xfrm>
              <a:off x="6096000" y="35052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5-Point Star 144"/>
            <p:cNvSpPr/>
            <p:nvPr/>
          </p:nvSpPr>
          <p:spPr>
            <a:xfrm>
              <a:off x="4419600" y="16764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5-Point Star 145"/>
            <p:cNvSpPr/>
            <p:nvPr/>
          </p:nvSpPr>
          <p:spPr>
            <a:xfrm>
              <a:off x="3276600" y="28194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5-Point Star 146"/>
            <p:cNvSpPr/>
            <p:nvPr/>
          </p:nvSpPr>
          <p:spPr>
            <a:xfrm>
              <a:off x="2057400" y="25908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5-Point Star 147"/>
            <p:cNvSpPr/>
            <p:nvPr/>
          </p:nvSpPr>
          <p:spPr>
            <a:xfrm>
              <a:off x="6477000" y="34290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5-Point Star 148"/>
            <p:cNvSpPr/>
            <p:nvPr/>
          </p:nvSpPr>
          <p:spPr>
            <a:xfrm>
              <a:off x="6629400" y="19050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5-Point Star 149"/>
            <p:cNvSpPr/>
            <p:nvPr/>
          </p:nvSpPr>
          <p:spPr>
            <a:xfrm>
              <a:off x="6705600" y="2743200"/>
              <a:ext cx="228600" cy="228600"/>
            </a:xfrm>
            <a:prstGeom prst="star5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new-logo_colors revers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866" y="6121021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51841" y="248334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Calibri" pitchFamily="34" charset="0"/>
                <a:cs typeface="Times New Roman" pitchFamily="18" charset="0"/>
              </a:rPr>
              <a:t>Our Partnership Path</a:t>
            </a:r>
            <a:endParaRPr kumimoji="0" lang="en-US" sz="360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745129"/>
            <a:ext cx="81534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90245729"/>
              </p:ext>
            </p:extLst>
          </p:nvPr>
        </p:nvGraphicFramePr>
        <p:xfrm>
          <a:off x="152400" y="16764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4114800"/>
            <a:ext cx="1447800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  <a:cs typeface="Times New Roman" panose="02020603050405020304" pitchFamily="18" charset="0"/>
              </a:rPr>
              <a:t>April 2006:  </a:t>
            </a:r>
          </a:p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First CDSMP Master Training</a:t>
            </a:r>
          </a:p>
        </p:txBody>
      </p:sp>
      <p:pic>
        <p:nvPicPr>
          <p:cNvPr id="11" name="Picture 10" descr="HLCE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12" name="Picture 15" descr="ES Logo_2c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959" y="5857383"/>
            <a:ext cx="3657600" cy="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2-Point Star 13"/>
          <p:cNvSpPr/>
          <p:nvPr/>
        </p:nvSpPr>
        <p:spPr>
          <a:xfrm>
            <a:off x="6934200" y="838200"/>
            <a:ext cx="2209800" cy="24384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Statewide capacity:</a:t>
            </a:r>
          </a:p>
          <a:p>
            <a:pPr algn="ctr"/>
            <a:r>
              <a:rPr lang="en-US" sz="1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47,000 + Participants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2600" y="3657600"/>
            <a:ext cx="1447800" cy="1200329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cs typeface="Times New Roman" panose="02020603050405020304" pitchFamily="18" charset="0"/>
              </a:rPr>
              <a:t>2007: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Statewide Community </a:t>
            </a:r>
            <a:r>
              <a:rPr lang="en-US" dirty="0" err="1">
                <a:cs typeface="Times New Roman" panose="02020603050405020304" pitchFamily="18" charset="0"/>
              </a:rPr>
              <a:t>Coaltion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1981200"/>
            <a:ext cx="2590800" cy="1477328"/>
          </a:xfrm>
          <a:prstGeom prst="rect">
            <a:avLst/>
          </a:prstGeom>
          <a:solidFill>
            <a:srgbClr val="FFFF99"/>
          </a:solidFill>
          <a:ln w="88900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cs typeface="Times New Roman" panose="02020603050405020304" pitchFamily="18" charset="0"/>
              </a:rPr>
              <a:t>2013:  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Building a Community Provider Network:  Tufts Health Plan Foundation &amp; Hartford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5800" y="2590800"/>
            <a:ext cx="1447800" cy="1477328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  <a:cs typeface="Times New Roman" panose="02020603050405020304" pitchFamily="18" charset="0"/>
              </a:rPr>
              <a:t>2016:  </a:t>
            </a:r>
          </a:p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First Contract – Senior Whole Health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1524000"/>
            <a:ext cx="1447800" cy="923330"/>
          </a:xfrm>
          <a:prstGeom prst="rect">
            <a:avLst/>
          </a:prstGeom>
          <a:solidFill>
            <a:srgbClr val="FFFF99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+mj-lt"/>
                <a:cs typeface="Times New Roman" panose="02020603050405020304" pitchFamily="18" charset="0"/>
              </a:rPr>
              <a:t>2018:  </a:t>
            </a:r>
          </a:p>
          <a:p>
            <a:pPr algn="ctr"/>
            <a:r>
              <a:rPr lang="en-US" dirty="0">
                <a:latin typeface="+mj-lt"/>
                <a:cs typeface="Times New Roman" panose="02020603050405020304" pitchFamily="18" charset="0"/>
              </a:rPr>
              <a:t>First Housing Contract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Value to </a:t>
            </a:r>
            <a:r>
              <a:rPr lang="en-US" sz="3600" b="1" dirty="0" err="1">
                <a:solidFill>
                  <a:schemeClr val="accent1"/>
                </a:solidFill>
              </a:rPr>
              <a:t>Payors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9" name="Picture 15" descr="ES Logo_2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59" y="5857383"/>
            <a:ext cx="3657600" cy="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02133"/>
              </p:ext>
            </p:extLst>
          </p:nvPr>
        </p:nvGraphicFramePr>
        <p:xfrm>
          <a:off x="876300" y="1824913"/>
          <a:ext cx="73914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4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745129"/>
            <a:ext cx="81534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pic>
        <p:nvPicPr>
          <p:cNvPr id="7" name="Picture 6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524000"/>
            <a:ext cx="2873596" cy="4267200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sp>
      <p:sp>
        <p:nvSpPr>
          <p:cNvPr id="9" name="Rounded Rectangle 4"/>
          <p:cNvSpPr/>
          <p:nvPr/>
        </p:nvSpPr>
        <p:spPr>
          <a:xfrm>
            <a:off x="228600" y="1752600"/>
            <a:ext cx="2824013" cy="37338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Statewide capacity through contracted relationships more than 80 diverse community organizations organized in seven (7) regional collaboratives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Aging Service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Network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  Public Health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Housing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  Faith-based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VNA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</a:rPr>
              <a:t> Community Health Centers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YMCA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4648200" cy="35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83" y="1051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810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+mj-lt"/>
                <a:ea typeface="Calibri" pitchFamily="34" charset="0"/>
                <a:cs typeface="Times New Roman" pitchFamily="18" charset="0"/>
              </a:rPr>
              <a:t>Integrated Provider Network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5" descr="ES Logo_2c.jpg">
            <a:extLst>
              <a:ext uri="{FF2B5EF4-FFF2-40B4-BE49-F238E27FC236}">
                <a16:creationId xmlns:a16="http://schemas.microsoft.com/office/drawing/2014/main" id="{0679577F-13B6-45E3-B425-404C559FE8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745129"/>
            <a:ext cx="81534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pic>
        <p:nvPicPr>
          <p:cNvPr id="7" name="Picture 6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3" y="1051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810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+mj-lt"/>
                <a:ea typeface="Calibri" pitchFamily="34" charset="0"/>
                <a:cs typeface="Times New Roman" pitchFamily="18" charset="0"/>
              </a:rPr>
              <a:t>Defined Delivery Package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3276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Stanford CDSME Suite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CDSMP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Diabetes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/>
              <a:t>Tomando</a:t>
            </a:r>
            <a:endParaRPr lang="en-US" sz="20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Pain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Cancer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Positive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others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1524000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 Matter of Balance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Healthy IDEAS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Powerful Tools for Caregivers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Savvy Caregiver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Walk with Ease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Fit and Strong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Diabetes Prevention Program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Enhanced Wellness/Fitness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Healthy Eating</a:t>
            </a:r>
          </a:p>
        </p:txBody>
      </p:sp>
      <p:pic>
        <p:nvPicPr>
          <p:cNvPr id="12" name="Picture 15" descr="ES Logo_2c.jpg">
            <a:extLst>
              <a:ext uri="{FF2B5EF4-FFF2-40B4-BE49-F238E27FC236}">
                <a16:creationId xmlns:a16="http://schemas.microsoft.com/office/drawing/2014/main" id="{6D9D434E-06FD-45C6-9EA7-D6460FA38E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05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745129"/>
            <a:ext cx="81534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pic>
        <p:nvPicPr>
          <p:cNvPr id="7" name="Picture 6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3" y="1051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810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+mj-lt"/>
                <a:ea typeface="Calibri" pitchFamily="34" charset="0"/>
                <a:cs typeface="Times New Roman" pitchFamily="18" charset="0"/>
              </a:rPr>
              <a:t>Build vs. Buy:  Your Value Proposition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8194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Always ask, “What keeps you up at night?”</a:t>
            </a:r>
          </a:p>
        </p:txBody>
      </p:sp>
      <p:pic>
        <p:nvPicPr>
          <p:cNvPr id="13" name="Picture 6" descr="C:\Users\CustomerSlim\AppData\Local\Microsoft\Windows\Temporary Internet Files\Content.IE5\3OQOX38U\3856291564_3e3616a63a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ES Logo_2c.jpg">
            <a:extLst>
              <a:ext uri="{FF2B5EF4-FFF2-40B4-BE49-F238E27FC236}">
                <a16:creationId xmlns:a16="http://schemas.microsoft.com/office/drawing/2014/main" id="{40B058F5-CB73-42B7-A152-FFCA770EEB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707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745129"/>
            <a:ext cx="81534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1600" dirty="0"/>
          </a:p>
        </p:txBody>
      </p:sp>
      <p:pic>
        <p:nvPicPr>
          <p:cNvPr id="7" name="Picture 6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3" y="1051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810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+mj-lt"/>
                <a:ea typeface="Calibri" pitchFamily="34" charset="0"/>
                <a:cs typeface="Times New Roman" pitchFamily="18" charset="0"/>
              </a:rPr>
              <a:t>Integrated Provider Network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838200" y="1371600"/>
            <a:ext cx="7238255" cy="442242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3020" tIns="24765" rIns="33020" bIns="24765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Solving a problem, not providing a service</a:t>
            </a:r>
            <a:endParaRPr lang="en-US" sz="3600" b="1" dirty="0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COMMUNITY RELATIONSHIPS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Connection to resources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Contract for all regions/programs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 Marketing and Outreach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Feedback loops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&amp; Technical Assistance 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Quality &amp; Efficiency through Centralized Infrastructure</a:t>
            </a:r>
          </a:p>
          <a:p>
            <a:pPr marL="0" marR="0" lvl="0" indent="0" algn="l" defTabSz="577850" eaLnBrk="1" fontAlgn="auto" latinLnBrk="0" hangingPunct="1">
              <a:spcBef>
                <a:spcPct val="0"/>
              </a:spcBef>
              <a:spcAft>
                <a:spcPct val="3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alibri"/>
              </a:rPr>
              <a:t> Continuous Quality Improvement (PDSA)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13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Network Success:  Contracting with Health Care</a:t>
            </a:r>
          </a:p>
        </p:txBody>
      </p:sp>
      <p:pic>
        <p:nvPicPr>
          <p:cNvPr id="8" name="Picture 7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9" name="Picture 15" descr="ES Logo_2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59" y="5857383"/>
            <a:ext cx="3657600" cy="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P:\Logos\Businesses\Senior Whole Health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97" y="2438400"/>
            <a:ext cx="2679192" cy="13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2484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sz="2000" dirty="0"/>
              <a:t>Medicare Advantage Special Needs Plan — A comprehensive health care plan for seniors who have both Medicare and </a:t>
            </a:r>
            <a:r>
              <a:rPr lang="en-US" sz="2000" dirty="0" err="1"/>
              <a:t>MassHealth</a:t>
            </a:r>
            <a:r>
              <a:rPr lang="en-US" sz="2000" dirty="0"/>
              <a:t> Standard.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Senior Care Options — A comprehensive health care plan offering the same benefits as our Medicare Advantage Special Needs Plan for seniors with </a:t>
            </a:r>
            <a:r>
              <a:rPr lang="en-US" sz="2000" dirty="0" err="1"/>
              <a:t>MassHealth</a:t>
            </a:r>
            <a:r>
              <a:rPr lang="en-US" sz="2000" dirty="0"/>
              <a:t> Standard only.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Dual Eligible </a:t>
            </a:r>
          </a:p>
          <a:p>
            <a:pPr>
              <a:buNone/>
            </a:pP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84329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Network Success:  Contracting with Health Care</a:t>
            </a:r>
          </a:p>
        </p:txBody>
      </p:sp>
      <p:pic>
        <p:nvPicPr>
          <p:cNvPr id="8" name="Picture 7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9" name="Picture 15" descr="ES Logo_2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59" y="5857383"/>
            <a:ext cx="3657600" cy="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6812902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600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MCO to reimburse per participant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contract for all regions/programs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Evidence-based Programs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Bifurcated rate  (recognizes cost and value)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when member contacted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upon program completion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and Feedback</a:t>
            </a:r>
          </a:p>
          <a:p>
            <a:pPr>
              <a:buNone/>
            </a:pPr>
            <a:endParaRPr lang="en-US" sz="2400" b="1" i="1" dirty="0"/>
          </a:p>
        </p:txBody>
      </p:sp>
      <p:pic>
        <p:nvPicPr>
          <p:cNvPr id="15" name="Picture 2" descr="P:\Logos\Businesses\Senior Whole Health 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97" y="2438400"/>
            <a:ext cx="2679192" cy="13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7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58063" cy="1714500"/>
          </a:xfrm>
        </p:spPr>
        <p:txBody>
          <a:bodyPr lIns="64291" tIns="32146" rIns="64291" bIns="32146">
            <a:normAutofit/>
          </a:bodyPr>
          <a:lstStyle/>
          <a:p>
            <a:pPr eaLnBrk="1" hangingPunct="1"/>
            <a:r>
              <a:rPr lang="en-US" sz="3200" b="1" dirty="0"/>
              <a:t>Referrals</a:t>
            </a:r>
          </a:p>
        </p:txBody>
      </p:sp>
      <p:pic>
        <p:nvPicPr>
          <p:cNvPr id="9" name="Picture 8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5984939"/>
            <a:ext cx="2667000" cy="87306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5" descr="ES Logo_2c.jpg">
            <a:extLst>
              <a:ext uri="{FF2B5EF4-FFF2-40B4-BE49-F238E27FC236}">
                <a16:creationId xmlns:a16="http://schemas.microsoft.com/office/drawing/2014/main" id="{BB93684C-9ABF-48DC-A5A1-19641FC2F44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 descr="HLCE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352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1295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69AA"/>
                </a:solidFill>
                <a:latin typeface="+mj-lt"/>
              </a:rPr>
              <a:t>Thank You To Our Partners </a:t>
            </a:r>
          </a:p>
        </p:txBody>
      </p:sp>
      <p:pic>
        <p:nvPicPr>
          <p:cNvPr id="2053" name="Picture 6" descr="Tufts Health Foundation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701" y="3703865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JohnHartfordFoundation_logo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62" y="3540292"/>
            <a:ext cx="879308" cy="87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ACL Logo RG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1828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MA DPH 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89" y="5373064"/>
            <a:ext cx="10842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EOEA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19602"/>
            <a:ext cx="1143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HPHCF Logo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821365"/>
            <a:ext cx="274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Senior Whole Health 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1" y="5486400"/>
            <a:ext cx="1831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Mass Home Care 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191002"/>
            <a:ext cx="1219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 descr="ES Logo_2c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3225" y="2519150"/>
            <a:ext cx="3810000" cy="60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" descr="image00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1" y="4367215"/>
            <a:ext cx="10064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04" y="4588795"/>
            <a:ext cx="1581150" cy="458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25" y="5401356"/>
            <a:ext cx="1228672" cy="12286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Network Success:  Increase Outreach</a:t>
            </a:r>
          </a:p>
        </p:txBody>
      </p:sp>
      <p:pic>
        <p:nvPicPr>
          <p:cNvPr id="8" name="Picture 7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9" name="Picture 15" descr="ES Logo_2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59" y="5857383"/>
            <a:ext cx="3657600" cy="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3352800" cy="3048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b="1" u="sng" dirty="0"/>
              <a:t>Recent Workshop:</a:t>
            </a:r>
          </a:p>
          <a:p>
            <a:r>
              <a:rPr lang="en-US" sz="2400" dirty="0"/>
              <a:t>A Matter of Balance</a:t>
            </a:r>
          </a:p>
          <a:p>
            <a:r>
              <a:rPr lang="en-US" sz="2400" dirty="0"/>
              <a:t>Boston, MA</a:t>
            </a:r>
          </a:p>
          <a:p>
            <a:r>
              <a:rPr lang="en-US" sz="2400" dirty="0"/>
              <a:t>Low income housing</a:t>
            </a:r>
          </a:p>
          <a:p>
            <a:r>
              <a:rPr lang="en-US" sz="2400" dirty="0"/>
              <a:t>Chinese Speaking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56788244"/>
              </p:ext>
            </p:extLst>
          </p:nvPr>
        </p:nvGraphicFramePr>
        <p:xfrm>
          <a:off x="3581400" y="1752600"/>
          <a:ext cx="525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621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Network Successes</a:t>
            </a:r>
          </a:p>
        </p:txBody>
      </p:sp>
      <p:pic>
        <p:nvPicPr>
          <p:cNvPr id="8" name="Picture 7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977565"/>
            <a:ext cx="2667000" cy="873061"/>
          </a:xfrm>
          <a:prstGeom prst="rect">
            <a:avLst/>
          </a:prstGeom>
        </p:spPr>
      </p:pic>
      <p:pic>
        <p:nvPicPr>
          <p:cNvPr id="9" name="Picture 15" descr="ES Logo_2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2" y="6151530"/>
            <a:ext cx="3657600" cy="58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6865" y="14478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cs typeface="Times New Roman" panose="02020603050405020304" pitchFamily="18" charset="0"/>
              </a:rPr>
              <a:t>Successful Grant Applications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Times New Roman" panose="02020603050405020304" pitchFamily="18" charset="0"/>
              </a:rPr>
              <a:t>ACL Falls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Times New Roman" panose="02020603050405020304" pitchFamily="18" charset="0"/>
              </a:rPr>
              <a:t>ACL CDSMP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Times New Roman" panose="02020603050405020304" pitchFamily="18" charset="0"/>
              </a:rPr>
              <a:t>AARP Foundation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Times New Roman" panose="02020603050405020304" pitchFamily="18" charset="0"/>
              </a:rPr>
              <a:t>Local Health Plan Foundations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cs typeface="Times New Roman" panose="02020603050405020304" pitchFamily="18" charset="0"/>
              </a:rPr>
              <a:t>Increased reimbursement to Community Partners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Times New Roman" panose="02020603050405020304" pitchFamily="18" charset="0"/>
              </a:rPr>
              <a:t>25% increase in reimbursement rate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cs typeface="Times New Roman" panose="02020603050405020304" pitchFamily="18" charset="0"/>
              </a:rPr>
              <a:t>Expanded Service Package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Caregiver Support Programs 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Nutrition evidence-informed program</a:t>
            </a:r>
          </a:p>
          <a:p>
            <a:pPr lvl="1"/>
            <a:r>
              <a:rPr lang="en-US" sz="1800" dirty="0">
                <a:cs typeface="Times New Roman" panose="02020603050405020304" pitchFamily="18" charset="0"/>
              </a:rPr>
              <a:t>1:1 in home interventions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cs typeface="Times New Roman" panose="02020603050405020304" pitchFamily="18" charset="0"/>
              </a:rPr>
              <a:t>Increased capacity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Times New Roman" panose="02020603050405020304" pitchFamily="18" charset="0"/>
              </a:rPr>
              <a:t>22% increase in # of workshops across the state over 18 month period</a:t>
            </a:r>
          </a:p>
          <a:p>
            <a:pPr marL="0" indent="0">
              <a:buNone/>
            </a:pPr>
            <a:endParaRPr lang="en-US" sz="2400" dirty="0">
              <a:latin typeface="Eras Medium ITC" panose="020B06020305040208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chemeClr val="accent1"/>
                </a:solidFill>
              </a:rPr>
              <a:t>Outcomes:  Towards a More Sustainable Model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54817624"/>
              </p:ext>
            </p:extLst>
          </p:nvPr>
        </p:nvGraphicFramePr>
        <p:xfrm>
          <a:off x="228600" y="1524000"/>
          <a:ext cx="3657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83234927"/>
              </p:ext>
            </p:extLst>
          </p:nvPr>
        </p:nvGraphicFramePr>
        <p:xfrm>
          <a:off x="4343400" y="1371600"/>
          <a:ext cx="4609178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triped Right Arrow 1"/>
          <p:cNvSpPr/>
          <p:nvPr/>
        </p:nvSpPr>
        <p:spPr>
          <a:xfrm>
            <a:off x="3505200" y="3124200"/>
            <a:ext cx="1676400" cy="990600"/>
          </a:xfrm>
          <a:prstGeom prst="strip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-John A. Hartford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-Tufts HPF</a:t>
            </a:r>
          </a:p>
        </p:txBody>
      </p:sp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w-logo_colors reverse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86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Key Learnings:  Health Care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219200"/>
            <a:ext cx="76962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/>
          </a:p>
          <a:p>
            <a:r>
              <a:rPr lang="en-US" sz="2400" dirty="0"/>
              <a:t>Start to build it before they come</a:t>
            </a:r>
          </a:p>
          <a:p>
            <a:r>
              <a:rPr lang="en-US" sz="2400" dirty="0"/>
              <a:t>Address provider’s </a:t>
            </a:r>
            <a:r>
              <a:rPr lang="en-US" sz="2400"/>
              <a:t>core needs/problems</a:t>
            </a:r>
            <a:endParaRPr lang="en-US" sz="2400" dirty="0"/>
          </a:p>
          <a:p>
            <a:r>
              <a:rPr lang="en-US" sz="2400" dirty="0"/>
              <a:t>Diverse referral streams</a:t>
            </a:r>
          </a:p>
          <a:p>
            <a:r>
              <a:rPr lang="en-US" sz="2400" dirty="0"/>
              <a:t>Look at outcomes broadly</a:t>
            </a:r>
          </a:p>
          <a:p>
            <a:pPr lvl="1"/>
            <a:r>
              <a:rPr lang="en-US" sz="2000" dirty="0"/>
              <a:t>Health</a:t>
            </a:r>
          </a:p>
          <a:p>
            <a:pPr lvl="1"/>
            <a:r>
              <a:rPr lang="en-US" sz="2000" dirty="0"/>
              <a:t>Activation</a:t>
            </a:r>
          </a:p>
          <a:p>
            <a:pPr lvl="1"/>
            <a:r>
              <a:rPr lang="en-US" sz="2000" dirty="0"/>
              <a:t>Satisfaction</a:t>
            </a:r>
          </a:p>
          <a:p>
            <a:r>
              <a:rPr lang="en-US" sz="2400" dirty="0" err="1"/>
              <a:t>Ongiong</a:t>
            </a:r>
            <a:r>
              <a:rPr lang="en-US" sz="2400" dirty="0"/>
              <a:t> QI</a:t>
            </a:r>
          </a:p>
          <a:p>
            <a:r>
              <a:rPr lang="en-US" sz="2400" dirty="0"/>
              <a:t>Remain Flexible</a:t>
            </a:r>
          </a:p>
        </p:txBody>
      </p:sp>
      <p:pic>
        <p:nvPicPr>
          <p:cNvPr id="6" name="Picture 5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7" name="Picture 5" descr="http://www.lakos.com/images/IND/best-practices.png?Action=thumbnail&amp;Width=400&amp;Height=3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57400"/>
            <a:ext cx="3114675" cy="3114676"/>
          </a:xfrm>
          <a:prstGeom prst="rect">
            <a:avLst/>
          </a:prstGeom>
          <a:noFill/>
        </p:spPr>
      </p:pic>
      <p:pic>
        <p:nvPicPr>
          <p:cNvPr id="8" name="Picture 15" descr="ES Logo_2c.jpg">
            <a:extLst>
              <a:ext uri="{FF2B5EF4-FFF2-40B4-BE49-F238E27FC236}">
                <a16:creationId xmlns:a16="http://schemas.microsoft.com/office/drawing/2014/main" id="{C5E352FB-4A28-413D-A3DD-8C523997F7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5052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b="1" i="1" dirty="0"/>
          </a:p>
        </p:txBody>
      </p:sp>
      <p:pic>
        <p:nvPicPr>
          <p:cNvPr id="6" name="Picture 5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2057" name="Picture 9" descr="C:\Users\CustomerSlim\AppData\Local\Microsoft\Windows\Temporary Internet Files\Content.IE5\3OQOX38U\Take a Risk Make a Mistake learn somethi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749244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5" descr="ES Logo_2c.jpg">
            <a:extLst>
              <a:ext uri="{FF2B5EF4-FFF2-40B4-BE49-F238E27FC236}">
                <a16:creationId xmlns:a16="http://schemas.microsoft.com/office/drawing/2014/main" id="{126F856D-61F7-45B9-835E-A4477C6C89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074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C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65539" name="Picture 3" descr="C:\Users\jraymond\AppData\Local\Microsoft\Windows\Temporary Internet Files\Content.IE5\7ICE9KH3\Question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80416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762000"/>
            <a:ext cx="624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Information</a:t>
            </a:r>
          </a:p>
          <a:p>
            <a:endParaRPr lang="en-US" sz="2800" b="1" dirty="0"/>
          </a:p>
          <a:p>
            <a:pPr lvl="1" algn="ctr"/>
            <a:endParaRPr lang="en-US" sz="2000" b="1" dirty="0"/>
          </a:p>
          <a:p>
            <a:pPr lvl="1" algn="ctr"/>
            <a:r>
              <a:rPr lang="en-US" sz="2000" b="1" dirty="0"/>
              <a:t>Jennifer Raymond</a:t>
            </a:r>
          </a:p>
          <a:p>
            <a:pPr lvl="1" algn="ctr"/>
            <a:r>
              <a:rPr lang="en-US" sz="2000" dirty="0"/>
              <a:t>Chief Strategy Officer</a:t>
            </a:r>
          </a:p>
          <a:p>
            <a:pPr lvl="1" algn="ctr"/>
            <a:r>
              <a:rPr lang="en-US" sz="2000" dirty="0"/>
              <a:t>Director, Healthy Living Center of Excellence</a:t>
            </a:r>
          </a:p>
          <a:p>
            <a:pPr lvl="1" algn="ctr"/>
            <a:r>
              <a:rPr lang="en-US" sz="2000" dirty="0">
                <a:hlinkClick r:id="rId4"/>
              </a:rPr>
              <a:t>jraymond@esmv.org</a:t>
            </a:r>
            <a:r>
              <a:rPr lang="en-US" sz="2000" dirty="0"/>
              <a:t> </a:t>
            </a:r>
          </a:p>
          <a:p>
            <a:pPr lvl="1" algn="ctr"/>
            <a:endParaRPr lang="en-US" sz="2000" dirty="0"/>
          </a:p>
          <a:p>
            <a:pPr lvl="1" algn="ctr"/>
            <a:r>
              <a:rPr lang="en-US" sz="2000" dirty="0"/>
              <a:t> </a:t>
            </a:r>
          </a:p>
          <a:p>
            <a:pPr lvl="1" algn="ctr"/>
            <a:r>
              <a:rPr lang="en-US" sz="2000" dirty="0">
                <a:hlinkClick r:id="rId5"/>
              </a:rPr>
              <a:t>www.healthyliving4me.org</a:t>
            </a:r>
            <a:r>
              <a:rPr lang="en-US" sz="20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15" descr="ES Logo_2c.jpg">
            <a:extLst>
              <a:ext uri="{FF2B5EF4-FFF2-40B4-BE49-F238E27FC236}">
                <a16:creationId xmlns:a16="http://schemas.microsoft.com/office/drawing/2014/main" id="{9C01CE93-738A-45A4-B555-4CB59147F17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Overview of the HLCE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524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Vision:  Transform the healthcare delivery system.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systems, community-based social services, and older adult will collaborate to achieve better health outcomes and better healthcare, both at sustainable costs.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84582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/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Features: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Statewide Provider network of diverse community based organizations		* Centralized referral, technical assistance, fidelity, &amp; quality assurance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Multi-program, multi-venue, multicultural across the lifespan approach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Centralized entity for contracting with statewide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Diversification of funding for sustainability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EBP integration in medical home, ACO and other shared settings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/>
              <a:t>		</a:t>
            </a:r>
          </a:p>
        </p:txBody>
      </p:sp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80303"/>
            <a:ext cx="8229600" cy="3657600"/>
          </a:xfrm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2400" dirty="0"/>
              <a:t>	</a:t>
            </a:r>
            <a:endParaRPr lang="en-US" sz="2600" dirty="0"/>
          </a:p>
          <a:p>
            <a:pPr>
              <a:lnSpc>
                <a:spcPct val="120000"/>
              </a:lnSpc>
              <a:buNone/>
              <a:defRPr/>
            </a:pPr>
            <a:r>
              <a:rPr lang="en-US" sz="2600" dirty="0"/>
              <a:t>	</a:t>
            </a:r>
            <a:r>
              <a:rPr lang="en-US" sz="2600" b="1" dirty="0"/>
              <a:t>“…creating an integrated delivery system in which </a:t>
            </a:r>
            <a:r>
              <a:rPr lang="en-US" sz="2600" b="1" dirty="0">
                <a:solidFill>
                  <a:srgbClr val="C00000"/>
                </a:solidFill>
              </a:rPr>
              <a:t>health care systems, community-based social services and older adults collaborate </a:t>
            </a:r>
            <a:r>
              <a:rPr lang="en-US" sz="2600" b="1" dirty="0"/>
              <a:t>as partners to improve care and lower costs,”  </a:t>
            </a:r>
            <a:br>
              <a:rPr lang="en-US" sz="2600" dirty="0"/>
            </a:br>
            <a:endParaRPr lang="en-US" sz="2600" dirty="0"/>
          </a:p>
          <a:p>
            <a:pPr algn="r">
              <a:lnSpc>
                <a:spcPct val="120000"/>
              </a:lnSpc>
              <a:buNone/>
              <a:defRPr/>
            </a:pPr>
            <a:r>
              <a:rPr lang="en-US" sz="2600" dirty="0"/>
              <a:t>Jim Roosevelt, CEO Tufts Health Plan</a:t>
            </a:r>
          </a:p>
          <a:p>
            <a:pPr>
              <a:lnSpc>
                <a:spcPct val="120000"/>
              </a:lnSpc>
              <a:buNone/>
              <a:defRPr/>
            </a:pPr>
            <a:br>
              <a:rPr lang="en-US" sz="2600" dirty="0"/>
            </a:br>
            <a:r>
              <a:rPr lang="en-US" sz="2600" b="1" dirty="0"/>
              <a:t>“With all eyes on health care reform, this new model has the potential to set the stage for national change in the way health care is delivered and embraced.” </a:t>
            </a:r>
            <a:r>
              <a:rPr lang="en-US" sz="2600" dirty="0"/>
              <a:t>(</a:t>
            </a:r>
            <a:r>
              <a:rPr lang="en-US" sz="2600" dirty="0">
                <a:hlinkClick r:id="rId3" action="ppaction://hlinkfile"/>
              </a:rPr>
              <a:t>http://mahealthyagingcollaborative.org/hlce/</a:t>
            </a:r>
            <a:r>
              <a:rPr lang="en-US" sz="2600" dirty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4916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Overview of the HLCE</a:t>
            </a:r>
          </a:p>
        </p:txBody>
      </p:sp>
      <p:pic>
        <p:nvPicPr>
          <p:cNvPr id="9" name="Picture 15" descr="ES Logo_2c.jpg">
            <a:extLst>
              <a:ext uri="{FF2B5EF4-FFF2-40B4-BE49-F238E27FC236}">
                <a16:creationId xmlns:a16="http://schemas.microsoft.com/office/drawing/2014/main" id="{53007FD3-0819-4ECE-A73A-476B684DE3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012490"/>
            <a:ext cx="3425456" cy="5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66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4916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Overview of the HLCE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874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Total Program Participants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09800"/>
            <a:ext cx="327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1 – December 31, 2017</a:t>
            </a:r>
          </a:p>
          <a:p>
            <a:endParaRPr lang="en-US" dirty="0"/>
          </a:p>
          <a:p>
            <a:pPr algn="ctr"/>
            <a:r>
              <a:rPr lang="en-US" sz="3200" b="1" dirty="0"/>
              <a:t>7037 Participants </a:t>
            </a:r>
          </a:p>
          <a:p>
            <a:pPr algn="ctr"/>
            <a:r>
              <a:rPr lang="en-US" sz="3200" b="1" dirty="0"/>
              <a:t>596 Workshops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14</a:t>
            </a:r>
            <a:r>
              <a:rPr lang="en-US" i="1" dirty="0"/>
              <a:t>.6% increase in Participants since 2016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72918299"/>
              </p:ext>
            </p:extLst>
          </p:nvPr>
        </p:nvGraphicFramePr>
        <p:xfrm>
          <a:off x="3124200" y="14478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850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Where Workshops happen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" y="1676400"/>
            <a:ext cx="3276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dirty="0"/>
              <a:t>259 sites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91 Community Partners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2.3 workshops per site</a:t>
            </a:r>
          </a:p>
          <a:p>
            <a:pPr algn="ctr"/>
            <a:r>
              <a:rPr lang="en-US" sz="2400" b="1" dirty="0"/>
              <a:t>2.8 workshops per partner</a:t>
            </a:r>
          </a:p>
          <a:p>
            <a:pPr algn="ctr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1632300"/>
              </p:ext>
            </p:extLst>
          </p:nvPr>
        </p:nvGraphicFramePr>
        <p:xfrm>
          <a:off x="3276600" y="15240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314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Additional Outputs</a:t>
            </a:r>
          </a:p>
        </p:txBody>
      </p:sp>
      <p:pic>
        <p:nvPicPr>
          <p:cNvPr id="6" name="Picture 5" descr="new-logo_colors revers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6002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38% of participants come from Health Care Referrals (Up from 27% in 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431 Active Leaders (at least one workshop per year)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leader:  2.7 workshops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62.3% leaders = stipend volunteers (Average $250-$300 per workshop)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Prevalent Chronic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Arthritis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Heart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Diabetes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3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Outcomes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rmAutofit fontScale="32500" lnSpcReduction="20000"/>
          </a:bodyPr>
          <a:lstStyle/>
          <a:p>
            <a:pPr>
              <a:buFont typeface="Arial" pitchFamily="34" charset="0"/>
              <a:buNone/>
              <a:defRPr/>
            </a:pPr>
            <a:endParaRPr lang="en-US" sz="3000" dirty="0"/>
          </a:p>
          <a:p>
            <a:pPr>
              <a:buFont typeface="Arial" charset="0"/>
              <a:buChar char="•"/>
              <a:defRPr/>
            </a:pPr>
            <a:endParaRPr lang="en-US" sz="4500" b="1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 </a:t>
            </a:r>
            <a:r>
              <a:rPr lang="en-US" sz="4900" b="1" dirty="0"/>
              <a:t>Health care utilization savings of $713.80 per patient</a:t>
            </a:r>
          </a:p>
          <a:p>
            <a:pPr marL="0" indent="0">
              <a:buNone/>
              <a:defRPr/>
            </a:pPr>
            <a:endParaRPr lang="en-US" sz="4900" b="1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Significant improvements in self-assessed health, quality of life, fatigue, pain, and shortness of breath  </a:t>
            </a:r>
          </a:p>
          <a:p>
            <a:pPr>
              <a:buFont typeface="Arial" charset="0"/>
              <a:buChar char="•"/>
              <a:defRPr/>
            </a:pPr>
            <a:endParaRPr lang="en-US" sz="4900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Decreased depression symptoms</a:t>
            </a:r>
          </a:p>
          <a:p>
            <a:pPr>
              <a:buFont typeface="Arial" charset="0"/>
              <a:buChar char="•"/>
              <a:defRPr/>
            </a:pPr>
            <a:endParaRPr lang="en-US" sz="4900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Increased odds of participating in physical activity</a:t>
            </a:r>
          </a:p>
          <a:p>
            <a:pPr>
              <a:buFont typeface="Arial" charset="0"/>
              <a:buChar char="•"/>
              <a:defRPr/>
            </a:pPr>
            <a:endParaRPr lang="en-US" sz="4900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Significantly reduced risks of ER visits, from 18-13%</a:t>
            </a:r>
          </a:p>
          <a:p>
            <a:pPr>
              <a:buFont typeface="Arial" charset="0"/>
              <a:buChar char="•"/>
              <a:defRPr/>
            </a:pPr>
            <a:endParaRPr lang="en-US" sz="4900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Significantly lower odds of hospitalization in 6 months from 14-11%</a:t>
            </a:r>
          </a:p>
          <a:p>
            <a:pPr>
              <a:buFont typeface="Arial" charset="0"/>
              <a:buChar char="•"/>
              <a:defRPr/>
            </a:pPr>
            <a:endParaRPr lang="en-US" sz="4900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Improved member compliance with individual care plans</a:t>
            </a:r>
          </a:p>
          <a:p>
            <a:pPr>
              <a:buFont typeface="Arial" charset="0"/>
              <a:buChar char="•"/>
              <a:defRPr/>
            </a:pPr>
            <a:endParaRPr lang="en-US" sz="4900" dirty="0"/>
          </a:p>
          <a:p>
            <a:pPr>
              <a:buFont typeface="Arial" charset="0"/>
              <a:buChar char="•"/>
              <a:defRPr/>
            </a:pPr>
            <a:r>
              <a:rPr lang="en-US" sz="4900" dirty="0"/>
              <a:t>Improved member satisfaction with health care plan </a:t>
            </a:r>
            <a:endParaRPr lang="en-US" sz="4900" i="1" dirty="0"/>
          </a:p>
          <a:p>
            <a:pPr>
              <a:buFont typeface="Arial" pitchFamily="34" charset="0"/>
              <a:buNone/>
              <a:defRPr/>
            </a:pPr>
            <a:endParaRPr lang="en-US" sz="3800" i="1" dirty="0"/>
          </a:p>
          <a:p>
            <a:pPr>
              <a:buFont typeface="Arial" charset="0"/>
              <a:buChar char="•"/>
              <a:defRPr/>
            </a:pPr>
            <a:endParaRPr lang="en-US" sz="1800" dirty="0">
              <a:latin typeface="Trebuchet MS" pitchFamily="34" charset="0"/>
            </a:endParaRPr>
          </a:p>
        </p:txBody>
      </p:sp>
      <p:pic>
        <p:nvPicPr>
          <p:cNvPr id="5" name="Picture 15" descr="ES Logo_2c.jpg">
            <a:extLst>
              <a:ext uri="{FF2B5EF4-FFF2-40B4-BE49-F238E27FC236}">
                <a16:creationId xmlns:a16="http://schemas.microsoft.com/office/drawing/2014/main" id="{1FC64721-BB99-4A8D-82AE-9306F7F60F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60358"/>
            <a:ext cx="3124200" cy="49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74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909</Words>
  <Application>Microsoft Office PowerPoint</Application>
  <PresentationFormat>On-screen Show (4:3)</PresentationFormat>
  <Paragraphs>268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Eras Medium ITC</vt:lpstr>
      <vt:lpstr>Times New Roman</vt:lpstr>
      <vt:lpstr>Trebuchet MS</vt:lpstr>
      <vt:lpstr>Office Theme</vt:lpstr>
      <vt:lpstr>PowerPoint Presentation</vt:lpstr>
      <vt:lpstr>PowerPoint Presentation</vt:lpstr>
      <vt:lpstr>Overview of the HLCE</vt:lpstr>
      <vt:lpstr>Overview of the HLCE</vt:lpstr>
      <vt:lpstr>Overview of the HLCE</vt:lpstr>
      <vt:lpstr>Total Program Participants</vt:lpstr>
      <vt:lpstr>Where Workshops happen</vt:lpstr>
      <vt:lpstr>Additional Outputs</vt:lpstr>
      <vt:lpstr>Outcomes</vt:lpstr>
      <vt:lpstr>HLCE Provider Network</vt:lpstr>
      <vt:lpstr>PowerPoint Presentation</vt:lpstr>
      <vt:lpstr>Value to Payors</vt:lpstr>
      <vt:lpstr>PowerPoint Presentation</vt:lpstr>
      <vt:lpstr>PowerPoint Presentation</vt:lpstr>
      <vt:lpstr>PowerPoint Presentation</vt:lpstr>
      <vt:lpstr>PowerPoint Presentation</vt:lpstr>
      <vt:lpstr>Network Success:  Contracting with Health Care</vt:lpstr>
      <vt:lpstr>Network Success:  Contracting with Health Care</vt:lpstr>
      <vt:lpstr>Referrals</vt:lpstr>
      <vt:lpstr>Network Success:  Increase Outreach</vt:lpstr>
      <vt:lpstr>Network Successes</vt:lpstr>
      <vt:lpstr>Outcomes:  Towards a More Sustainable Model</vt:lpstr>
      <vt:lpstr>Key Learnings:  Health Care Partnerships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Karchmer, Ana (ELD)</dc:creator>
  <cp:lastModifiedBy>Jennifer Raymond</cp:lastModifiedBy>
  <cp:revision>389</cp:revision>
  <cp:lastPrinted>2015-10-26T16:23:47Z</cp:lastPrinted>
  <dcterms:created xsi:type="dcterms:W3CDTF">2014-10-10T16:14:12Z</dcterms:created>
  <dcterms:modified xsi:type="dcterms:W3CDTF">2019-04-04T07:06:58Z</dcterms:modified>
</cp:coreProperties>
</file>