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/>
    <p:restoredTop sz="94694"/>
  </p:normalViewPr>
  <p:slideViewPr>
    <p:cSldViewPr>
      <p:cViewPr varScale="1">
        <p:scale>
          <a:sx n="74" d="100"/>
          <a:sy n="74" d="100"/>
        </p:scale>
        <p:origin x="1452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774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4400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2467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2469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0665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0756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9032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193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2203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5760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51897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9894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14961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6953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64101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95393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72314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08501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60961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33920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72297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1190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384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49431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70843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51571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20060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8423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78298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07106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58455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29079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18988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1667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24568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1893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08929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34632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96549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241730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552846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740636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810455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267915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1468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259502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550359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351702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968345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465048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913265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889822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198600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87032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4627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8268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1654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584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984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>
                <a:latin typeface="Arial"/>
                <a:cs typeface="Arial"/>
              </a:rPr>
              <a:t>www.</a:t>
            </a:r>
            <a:r>
              <a:rPr spc="-10" dirty="0">
                <a:latin typeface="Arial"/>
                <a:cs typeface="Arial"/>
              </a:rPr>
              <a:t>u</a:t>
            </a:r>
            <a:r>
              <a:rPr spc="-5" dirty="0">
                <a:latin typeface="Arial"/>
                <a:cs typeface="Arial"/>
              </a:rPr>
              <a:t>m</a:t>
            </a:r>
            <a:r>
              <a:rPr spc="-10" dirty="0">
                <a:latin typeface="Arial"/>
                <a:cs typeface="Arial"/>
              </a:rPr>
              <a:t>l.</a:t>
            </a:r>
            <a:r>
              <a:rPr spc="-20" dirty="0">
                <a:latin typeface="Arial"/>
                <a:cs typeface="Arial"/>
              </a:rPr>
              <a:t>e</a:t>
            </a:r>
            <a:r>
              <a:rPr spc="-10" dirty="0">
                <a:latin typeface="Arial"/>
                <a:cs typeface="Arial"/>
              </a:rPr>
              <a:t>du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008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>
                <a:latin typeface="Arial"/>
                <a:cs typeface="Arial"/>
              </a:rPr>
              <a:t>www.</a:t>
            </a:r>
            <a:r>
              <a:rPr spc="-10" dirty="0">
                <a:latin typeface="Arial"/>
                <a:cs typeface="Arial"/>
              </a:rPr>
              <a:t>u</a:t>
            </a:r>
            <a:r>
              <a:rPr spc="-5" dirty="0">
                <a:latin typeface="Arial"/>
                <a:cs typeface="Arial"/>
              </a:rPr>
              <a:t>m</a:t>
            </a:r>
            <a:r>
              <a:rPr spc="-10" dirty="0">
                <a:latin typeface="Arial"/>
                <a:cs typeface="Arial"/>
              </a:rPr>
              <a:t>l.</a:t>
            </a:r>
            <a:r>
              <a:rPr spc="-20" dirty="0">
                <a:latin typeface="Arial"/>
                <a:cs typeface="Arial"/>
              </a:rPr>
              <a:t>e</a:t>
            </a:r>
            <a:r>
              <a:rPr spc="-10" dirty="0">
                <a:latin typeface="Arial"/>
                <a:cs typeface="Arial"/>
              </a:rPr>
              <a:t>du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292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0"/>
                </a:moveTo>
                <a:lnTo>
                  <a:pt x="7848600" y="0"/>
                </a:lnTo>
              </a:path>
              <a:path w="7848600" h="3505200">
                <a:moveTo>
                  <a:pt x="7848600" y="3505200"/>
                </a:moveTo>
                <a:lnTo>
                  <a:pt x="0" y="3505200"/>
                </a:ln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0" y="244475"/>
                </a:moveTo>
                <a:lnTo>
                  <a:pt x="9144000" y="244475"/>
                </a:lnTo>
                <a:lnTo>
                  <a:pt x="9144000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>
                <a:latin typeface="Arial"/>
                <a:cs typeface="Arial"/>
              </a:rPr>
              <a:t>www.</a:t>
            </a:r>
            <a:r>
              <a:rPr spc="-10" dirty="0">
                <a:latin typeface="Arial"/>
                <a:cs typeface="Arial"/>
              </a:rPr>
              <a:t>u</a:t>
            </a:r>
            <a:r>
              <a:rPr spc="-5" dirty="0">
                <a:latin typeface="Arial"/>
                <a:cs typeface="Arial"/>
              </a:rPr>
              <a:t>m</a:t>
            </a:r>
            <a:r>
              <a:rPr spc="-10" dirty="0">
                <a:latin typeface="Arial"/>
                <a:cs typeface="Arial"/>
              </a:rPr>
              <a:t>l.</a:t>
            </a:r>
            <a:r>
              <a:rPr spc="-20" dirty="0">
                <a:latin typeface="Arial"/>
                <a:cs typeface="Arial"/>
              </a:rPr>
              <a:t>e</a:t>
            </a:r>
            <a:r>
              <a:rPr spc="-10" dirty="0">
                <a:latin typeface="Arial"/>
                <a:cs typeface="Arial"/>
              </a:rPr>
              <a:t>du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>
                <a:latin typeface="Arial"/>
                <a:cs typeface="Arial"/>
              </a:rPr>
              <a:t>www.</a:t>
            </a:r>
            <a:r>
              <a:rPr spc="-10" dirty="0">
                <a:latin typeface="Arial"/>
                <a:cs typeface="Arial"/>
              </a:rPr>
              <a:t>u</a:t>
            </a:r>
            <a:r>
              <a:rPr spc="-5" dirty="0">
                <a:latin typeface="Arial"/>
                <a:cs typeface="Arial"/>
              </a:rPr>
              <a:t>m</a:t>
            </a:r>
            <a:r>
              <a:rPr spc="-10" dirty="0">
                <a:latin typeface="Arial"/>
                <a:cs typeface="Arial"/>
              </a:rPr>
              <a:t>l.</a:t>
            </a:r>
            <a:r>
              <a:rPr spc="-20" dirty="0">
                <a:latin typeface="Arial"/>
                <a:cs typeface="Arial"/>
              </a:rPr>
              <a:t>e</a:t>
            </a:r>
            <a:r>
              <a:rPr spc="-10" dirty="0">
                <a:latin typeface="Arial"/>
                <a:cs typeface="Arial"/>
              </a:rPr>
              <a:t>du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292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0"/>
                </a:moveTo>
                <a:lnTo>
                  <a:pt x="7848600" y="0"/>
                </a:lnTo>
              </a:path>
              <a:path w="7848600" h="3505200">
                <a:moveTo>
                  <a:pt x="7848600" y="3505200"/>
                </a:moveTo>
                <a:lnTo>
                  <a:pt x="0" y="3505200"/>
                </a:ln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0" y="244475"/>
                </a:moveTo>
                <a:lnTo>
                  <a:pt x="9144000" y="244475"/>
                </a:lnTo>
                <a:lnTo>
                  <a:pt x="9144000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>
                <a:latin typeface="Arial"/>
                <a:cs typeface="Arial"/>
              </a:rPr>
              <a:t>www.</a:t>
            </a:r>
            <a:r>
              <a:rPr spc="-10" dirty="0">
                <a:latin typeface="Arial"/>
                <a:cs typeface="Arial"/>
              </a:rPr>
              <a:t>u</a:t>
            </a:r>
            <a:r>
              <a:rPr spc="-5" dirty="0">
                <a:latin typeface="Arial"/>
                <a:cs typeface="Arial"/>
              </a:rPr>
              <a:t>m</a:t>
            </a:r>
            <a:r>
              <a:rPr spc="-10" dirty="0">
                <a:latin typeface="Arial"/>
                <a:cs typeface="Arial"/>
              </a:rPr>
              <a:t>l.</a:t>
            </a:r>
            <a:r>
              <a:rPr spc="-20" dirty="0">
                <a:latin typeface="Arial"/>
                <a:cs typeface="Arial"/>
              </a:rPr>
              <a:t>e</a:t>
            </a:r>
            <a:r>
              <a:rPr spc="-10" dirty="0">
                <a:latin typeface="Arial"/>
                <a:cs typeface="Arial"/>
              </a:rPr>
              <a:t>du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292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951" y="1131187"/>
            <a:ext cx="8978097" cy="1035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1026" y="1930407"/>
            <a:ext cx="8101946" cy="3963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rgbClr val="008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222615" y="6674660"/>
            <a:ext cx="841375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>
                <a:latin typeface="Arial"/>
                <a:cs typeface="Arial"/>
              </a:rPr>
              <a:t>www.</a:t>
            </a:r>
            <a:r>
              <a:rPr spc="-10" dirty="0">
                <a:latin typeface="Arial"/>
                <a:cs typeface="Arial"/>
              </a:rPr>
              <a:t>u</a:t>
            </a:r>
            <a:r>
              <a:rPr spc="-5" dirty="0">
                <a:latin typeface="Arial"/>
                <a:cs typeface="Arial"/>
              </a:rPr>
              <a:t>m</a:t>
            </a:r>
            <a:r>
              <a:rPr spc="-10" dirty="0">
                <a:latin typeface="Arial"/>
                <a:cs typeface="Arial"/>
              </a:rPr>
              <a:t>l.</a:t>
            </a:r>
            <a:r>
              <a:rPr spc="-20" dirty="0">
                <a:latin typeface="Arial"/>
                <a:cs typeface="Arial"/>
              </a:rPr>
              <a:t>e</a:t>
            </a:r>
            <a:r>
              <a:rPr spc="-10" dirty="0">
                <a:latin typeface="Arial"/>
                <a:cs typeface="Arial"/>
              </a:rPr>
              <a:t>du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ml.ed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ml.ed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uml.edu/" TargetMode="Externa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ml.ed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ml.edu/" TargetMode="Externa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ml.ed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uml.edu/" TargetMode="Externa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ml.edu/" TargetMode="Externa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l.edu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l.edu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uml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ml.edu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uml.edu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ml.edu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ml.edu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uml.edu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ml.edu/" TargetMode="Externa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ml.edu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l.edu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ml.edu/" TargetMode="Externa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uml.edu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uml.ed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ml.edu/" TargetMode="Externa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l.edu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ml.edu/" TargetMode="Externa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uml.edu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uml.edu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ml.edu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ml.edu/" TargetMode="Externa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uml.edu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l.edu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ml.edu/" TargetMode="Externa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ml.edu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uml.edu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ml.edu/" TargetMode="External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uml.edu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ml.edu/" TargetMode="External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uml.edu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ml.edu/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uml.edu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uml.edu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ml.edu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l.edu/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npp.usda.gov/healthyeatingindex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ml.edu/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l.edu/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l.edu/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hnrca.tufts.edu/myplate/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l.edu/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l.edu/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g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uml.edu/" TargetMode="External"/><Relationship Id="rId4" Type="http://schemas.openxmlformats.org/officeDocument/2006/relationships/image" Target="../media/image31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ml.edu/" TargetMode="External"/><Relationship Id="rId4" Type="http://schemas.openxmlformats.org/officeDocument/2006/relationships/image" Target="../media/image3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ml.edu/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l.edu/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l.edu/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ml.ed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ml.edu/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ml.ed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ml.edu/" TargetMode="Externa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0"/>
                </a:moveTo>
                <a:lnTo>
                  <a:pt x="7848600" y="0"/>
                </a:lnTo>
              </a:path>
              <a:path w="7848600" h="3505200">
                <a:moveTo>
                  <a:pt x="7848600" y="3505200"/>
                </a:moveTo>
                <a:lnTo>
                  <a:pt x="0" y="3505200"/>
                </a:ln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0" y="244475"/>
                </a:moveTo>
                <a:lnTo>
                  <a:pt x="9144000" y="244475"/>
                </a:lnTo>
                <a:lnTo>
                  <a:pt x="9144000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67743" y="1628800"/>
            <a:ext cx="6876415" cy="1575435"/>
          </a:xfrm>
          <a:custGeom>
            <a:avLst/>
            <a:gdLst/>
            <a:ahLst/>
            <a:cxnLst/>
            <a:rect l="l" t="t" r="r" b="b"/>
            <a:pathLst>
              <a:path w="6876415" h="1575435">
                <a:moveTo>
                  <a:pt x="0" y="1575047"/>
                </a:moveTo>
                <a:lnTo>
                  <a:pt x="6876256" y="1575047"/>
                </a:lnTo>
                <a:lnTo>
                  <a:pt x="6876256" y="0"/>
                </a:lnTo>
                <a:lnTo>
                  <a:pt x="0" y="0"/>
                </a:lnTo>
                <a:lnTo>
                  <a:pt x="0" y="1575047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453044" y="1870126"/>
            <a:ext cx="6325235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4000" spc="-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ood</a:t>
            </a:r>
            <a:r>
              <a:rPr sz="4000" spc="-20" dirty="0">
                <a:solidFill>
                  <a:srgbClr val="FFFFFF"/>
                </a:solidFill>
                <a:latin typeface="Arial"/>
                <a:cs typeface="Arial"/>
              </a:rPr>
              <a:t>s,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 nu</a:t>
            </a:r>
            <a:r>
              <a:rPr sz="40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0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40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s and d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0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0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y pa</a:t>
            </a:r>
            <a:r>
              <a:rPr sz="4000" spc="-15" dirty="0">
                <a:solidFill>
                  <a:srgbClr val="FFFFFF"/>
                </a:solidFill>
                <a:latin typeface="Arial"/>
                <a:cs typeface="Arial"/>
              </a:rPr>
              <a:t>tt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0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ns </a:t>
            </a:r>
            <a:r>
              <a:rPr sz="4000" spc="-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4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hea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40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hy ag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endParaRPr sz="40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>
                <a:latin typeface="Arial"/>
                <a:cs typeface="Arial"/>
                <a:hlinkClick r:id="rId4"/>
              </a:rPr>
              <a:t>www.</a:t>
            </a:r>
            <a:r>
              <a:rPr spc="-10" dirty="0">
                <a:latin typeface="Arial"/>
                <a:cs typeface="Arial"/>
                <a:hlinkClick r:id="rId4"/>
              </a:rPr>
              <a:t>u</a:t>
            </a:r>
            <a:r>
              <a:rPr spc="-5" dirty="0">
                <a:latin typeface="Arial"/>
                <a:cs typeface="Arial"/>
                <a:hlinkClick r:id="rId4"/>
              </a:rPr>
              <a:t>m</a:t>
            </a:r>
            <a:r>
              <a:rPr spc="-10" dirty="0">
                <a:latin typeface="Arial"/>
                <a:cs typeface="Arial"/>
                <a:hlinkClick r:id="rId4"/>
              </a:rPr>
              <a:t>l.</a:t>
            </a:r>
            <a:r>
              <a:rPr spc="-20" dirty="0">
                <a:latin typeface="Arial"/>
                <a:cs typeface="Arial"/>
                <a:hlinkClick r:id="rId4"/>
              </a:rPr>
              <a:t>e</a:t>
            </a:r>
            <a:r>
              <a:rPr spc="-10" dirty="0">
                <a:latin typeface="Arial"/>
                <a:cs typeface="Arial"/>
                <a:hlinkClick r:id="rId4"/>
              </a:rPr>
              <a:t>du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674990" y="4153167"/>
            <a:ext cx="3932554" cy="1252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ct val="146800"/>
              </a:lnSpc>
            </a:pP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K</a:t>
            </a:r>
            <a:r>
              <a:rPr sz="2400" spc="-15" dirty="0">
                <a:solidFill>
                  <a:srgbClr val="183883"/>
                </a:solidFill>
                <a:latin typeface="Times New Roman"/>
                <a:cs typeface="Times New Roman"/>
              </a:rPr>
              <a:t>ath</a:t>
            </a:r>
            <a:r>
              <a:rPr sz="2400" spc="-20" dirty="0">
                <a:solidFill>
                  <a:srgbClr val="183883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r</a:t>
            </a:r>
            <a:r>
              <a:rPr sz="2400" spc="-15" dirty="0">
                <a:solidFill>
                  <a:srgbClr val="183883"/>
                </a:solidFill>
                <a:latin typeface="Times New Roman"/>
                <a:cs typeface="Times New Roman"/>
              </a:rPr>
              <a:t>ine</a:t>
            </a:r>
            <a:r>
              <a:rPr sz="2400" spc="-5" dirty="0">
                <a:solidFill>
                  <a:srgbClr val="18388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183883"/>
                </a:solidFill>
                <a:latin typeface="Times New Roman"/>
                <a:cs typeface="Times New Roman"/>
              </a:rPr>
              <a:t>L</a:t>
            </a:r>
            <a:r>
              <a:rPr sz="2400" spc="-140" dirty="0">
                <a:solidFill>
                  <a:srgbClr val="183883"/>
                </a:solidFill>
                <a:latin typeface="Times New Roman"/>
                <a:cs typeface="Times New Roman"/>
              </a:rPr>
              <a:t> </a:t>
            </a:r>
            <a:r>
              <a:rPr sz="2400" spc="-105" dirty="0">
                <a:solidFill>
                  <a:srgbClr val="183883"/>
                </a:solidFill>
                <a:latin typeface="Times New Roman"/>
                <a:cs typeface="Times New Roman"/>
              </a:rPr>
              <a:t>T</a:t>
            </a:r>
            <a:r>
              <a:rPr sz="2400" spc="-15" dirty="0">
                <a:solidFill>
                  <a:srgbClr val="183883"/>
                </a:solidFill>
                <a:latin typeface="Times New Roman"/>
                <a:cs typeface="Times New Roman"/>
              </a:rPr>
              <a:t>u</a:t>
            </a:r>
            <a:r>
              <a:rPr sz="2400" spc="-20" dirty="0">
                <a:solidFill>
                  <a:srgbClr val="183883"/>
                </a:solidFill>
                <a:latin typeface="Times New Roman"/>
                <a:cs typeface="Times New Roman"/>
              </a:rPr>
              <a:t>c</a:t>
            </a:r>
            <a:r>
              <a:rPr sz="2400" spc="-15" dirty="0">
                <a:solidFill>
                  <a:srgbClr val="183883"/>
                </a:solidFill>
                <a:latin typeface="Times New Roman"/>
                <a:cs typeface="Times New Roman"/>
              </a:rPr>
              <a:t>k</a:t>
            </a:r>
            <a:r>
              <a:rPr sz="2400" spc="-20" dirty="0">
                <a:solidFill>
                  <a:srgbClr val="183883"/>
                </a:solidFill>
                <a:latin typeface="Times New Roman"/>
                <a:cs typeface="Times New Roman"/>
              </a:rPr>
              <a:t>e</a:t>
            </a:r>
            <a:r>
              <a:rPr sz="2400" spc="-100" dirty="0">
                <a:solidFill>
                  <a:srgbClr val="183883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, PhD </a:t>
            </a:r>
            <a:r>
              <a:rPr sz="2000" dirty="0">
                <a:solidFill>
                  <a:srgbClr val="183883"/>
                </a:solidFill>
                <a:latin typeface="Times New Roman"/>
                <a:cs typeface="Times New Roman"/>
              </a:rPr>
              <a:t>P</a:t>
            </a:r>
            <a:r>
              <a:rPr sz="2000" spc="-5" dirty="0">
                <a:solidFill>
                  <a:srgbClr val="183883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srgbClr val="183883"/>
                </a:solidFill>
                <a:latin typeface="Times New Roman"/>
                <a:cs typeface="Times New Roman"/>
              </a:rPr>
              <a:t>o</a:t>
            </a:r>
            <a:r>
              <a:rPr sz="2000" spc="-5" dirty="0">
                <a:solidFill>
                  <a:srgbClr val="183883"/>
                </a:solidFill>
                <a:latin typeface="Times New Roman"/>
                <a:cs typeface="Times New Roman"/>
              </a:rPr>
              <a:t>f</a:t>
            </a:r>
            <a:r>
              <a:rPr sz="2000" spc="-15" dirty="0">
                <a:solidFill>
                  <a:srgbClr val="183883"/>
                </a:solidFill>
                <a:latin typeface="Times New Roman"/>
                <a:cs typeface="Times New Roman"/>
              </a:rPr>
              <a:t>e</a:t>
            </a:r>
            <a:r>
              <a:rPr sz="2000" spc="-5" dirty="0">
                <a:solidFill>
                  <a:srgbClr val="183883"/>
                </a:solidFill>
                <a:latin typeface="Times New Roman"/>
                <a:cs typeface="Times New Roman"/>
              </a:rPr>
              <a:t>ss</a:t>
            </a:r>
            <a:r>
              <a:rPr sz="2000" dirty="0">
                <a:solidFill>
                  <a:srgbClr val="183883"/>
                </a:solidFill>
                <a:latin typeface="Times New Roman"/>
                <a:cs typeface="Times New Roman"/>
              </a:rPr>
              <a:t>or</a:t>
            </a:r>
            <a:r>
              <a:rPr sz="2000" spc="-5" dirty="0">
                <a:solidFill>
                  <a:srgbClr val="18388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83883"/>
                </a:solidFill>
                <a:latin typeface="Times New Roman"/>
                <a:cs typeface="Times New Roman"/>
              </a:rPr>
              <a:t>of</a:t>
            </a:r>
            <a:r>
              <a:rPr sz="2000" spc="-5" dirty="0">
                <a:solidFill>
                  <a:srgbClr val="183883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183883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183883"/>
                </a:solidFill>
                <a:latin typeface="Times New Roman"/>
                <a:cs typeface="Times New Roman"/>
              </a:rPr>
              <a:t>u</a:t>
            </a:r>
            <a:r>
              <a:rPr sz="2000" spc="-20" dirty="0">
                <a:solidFill>
                  <a:srgbClr val="183883"/>
                </a:solidFill>
                <a:latin typeface="Times New Roman"/>
                <a:cs typeface="Times New Roman"/>
              </a:rPr>
              <a:t>t</a:t>
            </a:r>
            <a:r>
              <a:rPr sz="2000" spc="-5" dirty="0">
                <a:solidFill>
                  <a:srgbClr val="183883"/>
                </a:solidFill>
                <a:latin typeface="Times New Roman"/>
                <a:cs typeface="Times New Roman"/>
              </a:rPr>
              <a:t>r</a:t>
            </a:r>
            <a:r>
              <a:rPr sz="2000" spc="-20" dirty="0">
                <a:solidFill>
                  <a:srgbClr val="183883"/>
                </a:solidFill>
                <a:latin typeface="Times New Roman"/>
                <a:cs typeface="Times New Roman"/>
              </a:rPr>
              <a:t>iti</a:t>
            </a:r>
            <a:r>
              <a:rPr sz="2000" spc="-10" dirty="0">
                <a:solidFill>
                  <a:srgbClr val="183883"/>
                </a:solidFill>
                <a:latin typeface="Times New Roman"/>
                <a:cs typeface="Times New Roman"/>
              </a:rPr>
              <a:t>on</a:t>
            </a:r>
            <a:r>
              <a:rPr sz="2000" spc="-15" dirty="0">
                <a:solidFill>
                  <a:srgbClr val="183883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183883"/>
                </a:solidFill>
                <a:latin typeface="Times New Roman"/>
                <a:cs typeface="Times New Roman"/>
              </a:rPr>
              <a:t>l </a:t>
            </a:r>
            <a:r>
              <a:rPr sz="2000" spc="-15" dirty="0">
                <a:solidFill>
                  <a:srgbClr val="183883"/>
                </a:solidFill>
                <a:latin typeface="Times New Roman"/>
                <a:cs typeface="Times New Roman"/>
              </a:rPr>
              <a:t>Ep</a:t>
            </a:r>
            <a:r>
              <a:rPr sz="2000" spc="-20" dirty="0">
                <a:solidFill>
                  <a:srgbClr val="183883"/>
                </a:solidFill>
                <a:latin typeface="Times New Roman"/>
                <a:cs typeface="Times New Roman"/>
              </a:rPr>
              <a:t>i</a:t>
            </a:r>
            <a:r>
              <a:rPr sz="2000" spc="-10" dirty="0">
                <a:solidFill>
                  <a:srgbClr val="183883"/>
                </a:solidFill>
                <a:latin typeface="Times New Roman"/>
                <a:cs typeface="Times New Roman"/>
              </a:rPr>
              <a:t>d</a:t>
            </a:r>
            <a:r>
              <a:rPr sz="2000" spc="-15" dirty="0">
                <a:solidFill>
                  <a:srgbClr val="183883"/>
                </a:solidFill>
                <a:latin typeface="Times New Roman"/>
                <a:cs typeface="Times New Roman"/>
              </a:rPr>
              <a:t>e</a:t>
            </a:r>
            <a:r>
              <a:rPr sz="2000" spc="-25" dirty="0">
                <a:solidFill>
                  <a:srgbClr val="183883"/>
                </a:solidFill>
                <a:latin typeface="Times New Roman"/>
                <a:cs typeface="Times New Roman"/>
              </a:rPr>
              <a:t>mi</a:t>
            </a:r>
            <a:r>
              <a:rPr sz="2000" spc="-10" dirty="0">
                <a:solidFill>
                  <a:srgbClr val="183883"/>
                </a:solidFill>
                <a:latin typeface="Times New Roman"/>
                <a:cs typeface="Times New Roman"/>
              </a:rPr>
              <a:t>o</a:t>
            </a:r>
            <a:r>
              <a:rPr sz="2000" spc="-20" dirty="0">
                <a:solidFill>
                  <a:srgbClr val="183883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rgbClr val="183883"/>
                </a:solidFill>
                <a:latin typeface="Times New Roman"/>
                <a:cs typeface="Times New Roman"/>
              </a:rPr>
              <a:t>ogy </a:t>
            </a:r>
            <a:r>
              <a:rPr sz="2000" spc="5" dirty="0">
                <a:solidFill>
                  <a:srgbClr val="183883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183883"/>
                </a:solidFill>
                <a:latin typeface="Times New Roman"/>
                <a:cs typeface="Times New Roman"/>
              </a:rPr>
              <a:t>n</a:t>
            </a:r>
            <a:r>
              <a:rPr sz="2000" spc="-20" dirty="0">
                <a:solidFill>
                  <a:srgbClr val="183883"/>
                </a:solidFill>
                <a:latin typeface="Times New Roman"/>
                <a:cs typeface="Times New Roman"/>
              </a:rPr>
              <a:t>i</a:t>
            </a:r>
            <a:r>
              <a:rPr sz="2000" spc="-10" dirty="0">
                <a:solidFill>
                  <a:srgbClr val="183883"/>
                </a:solidFill>
                <a:latin typeface="Times New Roman"/>
                <a:cs typeface="Times New Roman"/>
              </a:rPr>
              <a:t>v</a:t>
            </a:r>
            <a:r>
              <a:rPr sz="2000" spc="-15" dirty="0">
                <a:solidFill>
                  <a:srgbClr val="183883"/>
                </a:solidFill>
                <a:latin typeface="Times New Roman"/>
                <a:cs typeface="Times New Roman"/>
              </a:rPr>
              <a:t>e</a:t>
            </a:r>
            <a:r>
              <a:rPr sz="2000" spc="-5" dirty="0">
                <a:solidFill>
                  <a:srgbClr val="183883"/>
                </a:solidFill>
                <a:latin typeface="Times New Roman"/>
                <a:cs typeface="Times New Roman"/>
              </a:rPr>
              <a:t>rs</a:t>
            </a:r>
            <a:r>
              <a:rPr sz="2000" spc="-20" dirty="0">
                <a:solidFill>
                  <a:srgbClr val="183883"/>
                </a:solidFill>
                <a:latin typeface="Times New Roman"/>
                <a:cs typeface="Times New Roman"/>
              </a:rPr>
              <a:t>it</a:t>
            </a:r>
            <a:r>
              <a:rPr sz="2000" dirty="0">
                <a:solidFill>
                  <a:srgbClr val="183883"/>
                </a:solidFill>
                <a:latin typeface="Times New Roman"/>
                <a:cs typeface="Times New Roman"/>
              </a:rPr>
              <a:t>y of</a:t>
            </a:r>
            <a:r>
              <a:rPr sz="2000" spc="-5" dirty="0">
                <a:solidFill>
                  <a:srgbClr val="183883"/>
                </a:solidFill>
                <a:latin typeface="Times New Roman"/>
                <a:cs typeface="Times New Roman"/>
              </a:rPr>
              <a:t> M</a:t>
            </a:r>
            <a:r>
              <a:rPr sz="2000" spc="-15" dirty="0">
                <a:solidFill>
                  <a:srgbClr val="183883"/>
                </a:solidFill>
                <a:latin typeface="Times New Roman"/>
                <a:cs typeface="Times New Roman"/>
              </a:rPr>
              <a:t>a</a:t>
            </a:r>
            <a:r>
              <a:rPr sz="2000" spc="-5" dirty="0">
                <a:solidFill>
                  <a:srgbClr val="183883"/>
                </a:solidFill>
                <a:latin typeface="Times New Roman"/>
                <a:cs typeface="Times New Roman"/>
              </a:rPr>
              <a:t>ss</a:t>
            </a:r>
            <a:r>
              <a:rPr sz="2000" spc="-15" dirty="0">
                <a:solidFill>
                  <a:srgbClr val="183883"/>
                </a:solidFill>
                <a:latin typeface="Times New Roman"/>
                <a:cs typeface="Times New Roman"/>
              </a:rPr>
              <a:t>ac</a:t>
            </a:r>
            <a:r>
              <a:rPr sz="2000" dirty="0">
                <a:solidFill>
                  <a:srgbClr val="183883"/>
                </a:solidFill>
                <a:latin typeface="Times New Roman"/>
                <a:cs typeface="Times New Roman"/>
              </a:rPr>
              <a:t>hu</a:t>
            </a:r>
            <a:r>
              <a:rPr sz="2000" spc="-5" dirty="0">
                <a:solidFill>
                  <a:srgbClr val="183883"/>
                </a:solidFill>
                <a:latin typeface="Times New Roman"/>
                <a:cs typeface="Times New Roman"/>
              </a:rPr>
              <a:t>s</a:t>
            </a:r>
            <a:r>
              <a:rPr sz="2000" spc="-15" dirty="0">
                <a:solidFill>
                  <a:srgbClr val="183883"/>
                </a:solidFill>
                <a:latin typeface="Times New Roman"/>
                <a:cs typeface="Times New Roman"/>
              </a:rPr>
              <a:t>e</a:t>
            </a:r>
            <a:r>
              <a:rPr sz="2000" spc="-20" dirty="0">
                <a:solidFill>
                  <a:srgbClr val="183883"/>
                </a:solidFill>
                <a:latin typeface="Times New Roman"/>
                <a:cs typeface="Times New Roman"/>
              </a:rPr>
              <a:t>tt</a:t>
            </a:r>
            <a:r>
              <a:rPr sz="2000" dirty="0">
                <a:solidFill>
                  <a:srgbClr val="183883"/>
                </a:solidFill>
                <a:latin typeface="Times New Roman"/>
                <a:cs typeface="Times New Roman"/>
              </a:rPr>
              <a:t>s</a:t>
            </a:r>
            <a:r>
              <a:rPr sz="2000" spc="-5" dirty="0">
                <a:solidFill>
                  <a:srgbClr val="183883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183883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rgbClr val="183883"/>
                </a:solidFill>
                <a:latin typeface="Times New Roman"/>
                <a:cs typeface="Times New Roman"/>
              </a:rPr>
              <a:t>o</a:t>
            </a:r>
            <a:r>
              <a:rPr sz="2000" spc="5" dirty="0">
                <a:solidFill>
                  <a:srgbClr val="183883"/>
                </a:solidFill>
                <a:latin typeface="Times New Roman"/>
                <a:cs typeface="Times New Roman"/>
              </a:rPr>
              <a:t>w</a:t>
            </a:r>
            <a:r>
              <a:rPr sz="2000" spc="-15" dirty="0">
                <a:solidFill>
                  <a:srgbClr val="183883"/>
                </a:solidFill>
                <a:latin typeface="Times New Roman"/>
                <a:cs typeface="Times New Roman"/>
              </a:rPr>
              <a:t>e</a:t>
            </a:r>
            <a:r>
              <a:rPr sz="2000" spc="-20" dirty="0">
                <a:solidFill>
                  <a:srgbClr val="183883"/>
                </a:solidFill>
                <a:latin typeface="Times New Roman"/>
                <a:cs typeface="Times New Roman"/>
              </a:rPr>
              <a:t>l</a:t>
            </a:r>
            <a:r>
              <a:rPr sz="2000" spc="-10" dirty="0">
                <a:solidFill>
                  <a:srgbClr val="183883"/>
                </a:solidFill>
                <a:latin typeface="Times New Roman"/>
                <a:cs typeface="Times New Roman"/>
              </a:rPr>
              <a:t>l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0"/>
                </a:moveTo>
                <a:lnTo>
                  <a:pt x="7848600" y="0"/>
                </a:lnTo>
              </a:path>
              <a:path w="7848600" h="3505200">
                <a:moveTo>
                  <a:pt x="7848600" y="3505200"/>
                </a:moveTo>
                <a:lnTo>
                  <a:pt x="0" y="3505200"/>
                </a:ln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0" y="244475"/>
                </a:moveTo>
                <a:lnTo>
                  <a:pt x="9144000" y="244475"/>
                </a:lnTo>
                <a:lnTo>
                  <a:pt x="9144000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92137" y="5003997"/>
            <a:ext cx="1717039" cy="0"/>
          </a:xfrm>
          <a:custGeom>
            <a:avLst/>
            <a:gdLst/>
            <a:ahLst/>
            <a:cxnLst/>
            <a:rect l="l" t="t" r="r" b="b"/>
            <a:pathLst>
              <a:path w="1717040">
                <a:moveTo>
                  <a:pt x="0" y="0"/>
                </a:moveTo>
                <a:lnTo>
                  <a:pt x="1716626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80164" y="5003997"/>
            <a:ext cx="4230370" cy="0"/>
          </a:xfrm>
          <a:custGeom>
            <a:avLst/>
            <a:gdLst/>
            <a:ahLst/>
            <a:cxnLst/>
            <a:rect l="l" t="t" r="r" b="b"/>
            <a:pathLst>
              <a:path w="4230370">
                <a:moveTo>
                  <a:pt x="0" y="0"/>
                </a:moveTo>
                <a:lnTo>
                  <a:pt x="4229801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80164" y="4368972"/>
            <a:ext cx="6929120" cy="0"/>
          </a:xfrm>
          <a:custGeom>
            <a:avLst/>
            <a:gdLst/>
            <a:ahLst/>
            <a:cxnLst/>
            <a:rect l="l" t="t" r="r" b="b"/>
            <a:pathLst>
              <a:path w="6929120">
                <a:moveTo>
                  <a:pt x="0" y="0"/>
                </a:moveTo>
                <a:lnTo>
                  <a:pt x="6928600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80164" y="3725480"/>
            <a:ext cx="6929120" cy="0"/>
          </a:xfrm>
          <a:custGeom>
            <a:avLst/>
            <a:gdLst/>
            <a:ahLst/>
            <a:cxnLst/>
            <a:rect l="l" t="t" r="r" b="b"/>
            <a:pathLst>
              <a:path w="6929120">
                <a:moveTo>
                  <a:pt x="0" y="0"/>
                </a:moveTo>
                <a:lnTo>
                  <a:pt x="6928600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80164" y="3090455"/>
            <a:ext cx="6929120" cy="0"/>
          </a:xfrm>
          <a:custGeom>
            <a:avLst/>
            <a:gdLst/>
            <a:ahLst/>
            <a:cxnLst/>
            <a:rect l="l" t="t" r="r" b="b"/>
            <a:pathLst>
              <a:path w="6929120">
                <a:moveTo>
                  <a:pt x="0" y="0"/>
                </a:moveTo>
                <a:lnTo>
                  <a:pt x="6928600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80164" y="2447221"/>
            <a:ext cx="6929120" cy="0"/>
          </a:xfrm>
          <a:custGeom>
            <a:avLst/>
            <a:gdLst/>
            <a:ahLst/>
            <a:cxnLst/>
            <a:rect l="l" t="t" r="r" b="b"/>
            <a:pathLst>
              <a:path w="6929120">
                <a:moveTo>
                  <a:pt x="0" y="0"/>
                </a:moveTo>
                <a:lnTo>
                  <a:pt x="6928600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72363" y="5071732"/>
            <a:ext cx="982344" cy="572770"/>
          </a:xfrm>
          <a:custGeom>
            <a:avLst/>
            <a:gdLst/>
            <a:ahLst/>
            <a:cxnLst/>
            <a:rect l="l" t="t" r="r" b="b"/>
            <a:pathLst>
              <a:path w="982345" h="572770">
                <a:moveTo>
                  <a:pt x="982172" y="0"/>
                </a:moveTo>
                <a:lnTo>
                  <a:pt x="0" y="0"/>
                </a:lnTo>
                <a:lnTo>
                  <a:pt x="0" y="572230"/>
                </a:lnTo>
                <a:lnTo>
                  <a:pt x="982172" y="572230"/>
                </a:lnTo>
                <a:lnTo>
                  <a:pt x="982172" y="0"/>
                </a:lnTo>
                <a:close/>
              </a:path>
            </a:pathLst>
          </a:custGeom>
          <a:solidFill>
            <a:srgbClr val="B9E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09965" y="4495976"/>
            <a:ext cx="982344" cy="1148080"/>
          </a:xfrm>
          <a:custGeom>
            <a:avLst/>
            <a:gdLst/>
            <a:ahLst/>
            <a:cxnLst/>
            <a:rect l="l" t="t" r="r" b="b"/>
            <a:pathLst>
              <a:path w="982345" h="1148079">
                <a:moveTo>
                  <a:pt x="982172" y="0"/>
                </a:moveTo>
                <a:lnTo>
                  <a:pt x="0" y="0"/>
                </a:lnTo>
                <a:lnTo>
                  <a:pt x="0" y="1147986"/>
                </a:lnTo>
                <a:lnTo>
                  <a:pt x="982172" y="1147986"/>
                </a:lnTo>
                <a:lnTo>
                  <a:pt x="982172" y="0"/>
                </a:lnTo>
                <a:close/>
              </a:path>
            </a:pathLst>
          </a:custGeom>
          <a:solidFill>
            <a:srgbClr val="B9E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72364" y="5071733"/>
            <a:ext cx="982344" cy="572770"/>
          </a:xfrm>
          <a:custGeom>
            <a:avLst/>
            <a:gdLst/>
            <a:ahLst/>
            <a:cxnLst/>
            <a:rect l="l" t="t" r="r" b="b"/>
            <a:pathLst>
              <a:path w="982345" h="572770">
                <a:moveTo>
                  <a:pt x="0" y="0"/>
                </a:moveTo>
                <a:lnTo>
                  <a:pt x="982172" y="0"/>
                </a:lnTo>
                <a:lnTo>
                  <a:pt x="982172" y="572230"/>
                </a:lnTo>
                <a:lnTo>
                  <a:pt x="0" y="57223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09966" y="4495977"/>
            <a:ext cx="982344" cy="1148080"/>
          </a:xfrm>
          <a:custGeom>
            <a:avLst/>
            <a:gdLst/>
            <a:ahLst/>
            <a:cxnLst/>
            <a:rect l="l" t="t" r="r" b="b"/>
            <a:pathLst>
              <a:path w="982345" h="1148079">
                <a:moveTo>
                  <a:pt x="0" y="0"/>
                </a:moveTo>
                <a:lnTo>
                  <a:pt x="982172" y="0"/>
                </a:lnTo>
                <a:lnTo>
                  <a:pt x="982172" y="1147986"/>
                </a:lnTo>
                <a:lnTo>
                  <a:pt x="0" y="114798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54536" y="5164870"/>
            <a:ext cx="982344" cy="479425"/>
          </a:xfrm>
          <a:custGeom>
            <a:avLst/>
            <a:gdLst/>
            <a:ahLst/>
            <a:cxnLst/>
            <a:rect l="l" t="t" r="r" b="b"/>
            <a:pathLst>
              <a:path w="982345" h="479425">
                <a:moveTo>
                  <a:pt x="982172" y="0"/>
                </a:moveTo>
                <a:lnTo>
                  <a:pt x="0" y="0"/>
                </a:lnTo>
                <a:lnTo>
                  <a:pt x="0" y="479092"/>
                </a:lnTo>
                <a:lnTo>
                  <a:pt x="982172" y="479092"/>
                </a:lnTo>
                <a:lnTo>
                  <a:pt x="982172" y="0"/>
                </a:lnTo>
                <a:close/>
              </a:path>
            </a:pathLst>
          </a:custGeom>
          <a:solidFill>
            <a:srgbClr val="005D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92137" y="5071732"/>
            <a:ext cx="982344" cy="572770"/>
          </a:xfrm>
          <a:custGeom>
            <a:avLst/>
            <a:gdLst/>
            <a:ahLst/>
            <a:cxnLst/>
            <a:rect l="l" t="t" r="r" b="b"/>
            <a:pathLst>
              <a:path w="982345" h="572770">
                <a:moveTo>
                  <a:pt x="982172" y="0"/>
                </a:moveTo>
                <a:lnTo>
                  <a:pt x="0" y="0"/>
                </a:lnTo>
                <a:lnTo>
                  <a:pt x="0" y="572230"/>
                </a:lnTo>
                <a:lnTo>
                  <a:pt x="982172" y="572230"/>
                </a:lnTo>
                <a:lnTo>
                  <a:pt x="982172" y="0"/>
                </a:lnTo>
                <a:close/>
              </a:path>
            </a:pathLst>
          </a:custGeom>
          <a:solidFill>
            <a:srgbClr val="005D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54536" y="5164870"/>
            <a:ext cx="982344" cy="479425"/>
          </a:xfrm>
          <a:custGeom>
            <a:avLst/>
            <a:gdLst/>
            <a:ahLst/>
            <a:cxnLst/>
            <a:rect l="l" t="t" r="r" b="b"/>
            <a:pathLst>
              <a:path w="982345" h="479425">
                <a:moveTo>
                  <a:pt x="0" y="0"/>
                </a:moveTo>
                <a:lnTo>
                  <a:pt x="982172" y="0"/>
                </a:lnTo>
                <a:lnTo>
                  <a:pt x="982172" y="479093"/>
                </a:lnTo>
                <a:lnTo>
                  <a:pt x="0" y="47909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92138" y="5071733"/>
            <a:ext cx="982344" cy="572770"/>
          </a:xfrm>
          <a:custGeom>
            <a:avLst/>
            <a:gdLst/>
            <a:ahLst/>
            <a:cxnLst/>
            <a:rect l="l" t="t" r="r" b="b"/>
            <a:pathLst>
              <a:path w="982345" h="572770">
                <a:moveTo>
                  <a:pt x="0" y="0"/>
                </a:moveTo>
                <a:lnTo>
                  <a:pt x="982172" y="0"/>
                </a:lnTo>
                <a:lnTo>
                  <a:pt x="982172" y="572230"/>
                </a:lnTo>
                <a:lnTo>
                  <a:pt x="0" y="57223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33800" y="2447220"/>
            <a:ext cx="0" cy="3250565"/>
          </a:xfrm>
          <a:custGeom>
            <a:avLst/>
            <a:gdLst/>
            <a:ahLst/>
            <a:cxnLst/>
            <a:rect l="l" t="t" r="r" b="b"/>
            <a:pathLst>
              <a:path h="3250565">
                <a:moveTo>
                  <a:pt x="0" y="0"/>
                </a:moveTo>
                <a:lnTo>
                  <a:pt x="0" y="3250378"/>
                </a:lnTo>
              </a:path>
            </a:pathLst>
          </a:custGeom>
          <a:ln w="8467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80164" y="5643963"/>
            <a:ext cx="6929120" cy="0"/>
          </a:xfrm>
          <a:custGeom>
            <a:avLst/>
            <a:gdLst/>
            <a:ahLst/>
            <a:cxnLst/>
            <a:rect l="l" t="t" r="r" b="b"/>
            <a:pathLst>
              <a:path w="6929120">
                <a:moveTo>
                  <a:pt x="0" y="0"/>
                </a:moveTo>
                <a:lnTo>
                  <a:pt x="6928600" y="0"/>
                </a:lnTo>
              </a:path>
            </a:pathLst>
          </a:custGeom>
          <a:ln w="8467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73337" y="5643962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636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608764" y="5643962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636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815061" y="4779292"/>
            <a:ext cx="38163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18%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230435" y="4279758"/>
            <a:ext cx="38163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36%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752983" y="4948625"/>
            <a:ext cx="38163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15%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201518" y="4745425"/>
            <a:ext cx="38163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18%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311197" y="5541292"/>
            <a:ext cx="28829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212326" y="4897825"/>
            <a:ext cx="37846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2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212326" y="4262825"/>
            <a:ext cx="37846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4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13457" y="2020328"/>
            <a:ext cx="6606540" cy="18027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42390">
              <a:lnSpc>
                <a:spcPct val="100000"/>
              </a:lnSpc>
            </a:pPr>
            <a:r>
              <a:rPr sz="1800" b="1" dirty="0">
                <a:solidFill>
                  <a:srgbClr val="183883"/>
                </a:solidFill>
                <a:latin typeface="Arial"/>
                <a:cs typeface="Arial"/>
              </a:rPr>
              <a:t>% </a:t>
            </a:r>
            <a:r>
              <a:rPr sz="1800" b="1" spc="-15" dirty="0">
                <a:solidFill>
                  <a:srgbClr val="183883"/>
                </a:solidFill>
                <a:latin typeface="Arial"/>
                <a:cs typeface="Arial"/>
              </a:rPr>
              <a:t>Below</a:t>
            </a:r>
            <a:r>
              <a:rPr sz="1800" b="1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1800" b="1" spc="-6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83883"/>
                </a:solidFill>
                <a:latin typeface="Arial"/>
                <a:cs typeface="Arial"/>
              </a:rPr>
              <a:t>Adequat</a:t>
            </a:r>
            <a:r>
              <a:rPr sz="1800" b="1" dirty="0">
                <a:solidFill>
                  <a:srgbClr val="183883"/>
                </a:solidFill>
                <a:latin typeface="Arial"/>
                <a:cs typeface="Arial"/>
              </a:rPr>
              <a:t>e Intake</a:t>
            </a:r>
            <a:r>
              <a:rPr sz="1800" b="1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83883"/>
                </a:solidFill>
                <a:latin typeface="Arial"/>
                <a:cs typeface="Arial"/>
              </a:rPr>
              <a:t>(AI),</a:t>
            </a:r>
            <a:r>
              <a:rPr sz="1800" b="1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83883"/>
                </a:solidFill>
                <a:latin typeface="Arial"/>
                <a:cs typeface="Arial"/>
              </a:rPr>
              <a:t>NHANE</a:t>
            </a:r>
            <a:r>
              <a:rPr sz="1800" b="1" dirty="0">
                <a:solidFill>
                  <a:srgbClr val="183883"/>
                </a:solidFill>
                <a:latin typeface="Arial"/>
                <a:cs typeface="Arial"/>
              </a:rPr>
              <a:t>S 20</a:t>
            </a:r>
            <a:r>
              <a:rPr sz="1800" b="1" spc="-10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800" b="1" spc="-15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800" b="1" dirty="0">
                <a:solidFill>
                  <a:srgbClr val="183883"/>
                </a:solidFill>
                <a:latin typeface="Arial"/>
                <a:cs typeface="Arial"/>
              </a:rPr>
              <a:t>-12</a:t>
            </a:r>
            <a:endParaRPr sz="1800">
              <a:latin typeface="Arial"/>
              <a:cs typeface="Arial"/>
            </a:endParaRPr>
          </a:p>
          <a:p>
            <a:pPr marR="6115685" algn="ctr">
              <a:lnSpc>
                <a:spcPct val="100000"/>
              </a:lnSpc>
              <a:spcBef>
                <a:spcPts val="439"/>
              </a:spcBef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0%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1500">
              <a:latin typeface="Times New Roman"/>
              <a:cs typeface="Times New Roman"/>
            </a:endParaRPr>
          </a:p>
          <a:p>
            <a:pPr marR="6022340" algn="ctr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8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1450">
              <a:latin typeface="Times New Roman"/>
              <a:cs typeface="Times New Roman"/>
            </a:endParaRPr>
          </a:p>
          <a:p>
            <a:pPr marR="6022340" algn="ctr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6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212510" y="5752954"/>
            <a:ext cx="48260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5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-</a:t>
            </a: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70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726542" y="5752954"/>
            <a:ext cx="32448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7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400" spc="-10" dirty="0">
                <a:solidFill>
                  <a:srgbClr val="183883"/>
                </a:solidFill>
                <a:latin typeface="Arial"/>
                <a:cs typeface="Arial"/>
              </a:rPr>
              <a:t>+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7995" rIns="0" bIns="0" rtlCol="0">
            <a:spAutoFit/>
          </a:bodyPr>
          <a:lstStyle/>
          <a:p>
            <a:pPr marL="3390900">
              <a:lnSpc>
                <a:spcPct val="100000"/>
              </a:lnSpc>
            </a:pPr>
            <a:r>
              <a:rPr sz="2400" b="1" spc="-5" dirty="0">
                <a:solidFill>
                  <a:srgbClr val="183883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183883"/>
                </a:solidFill>
                <a:latin typeface="Arial"/>
                <a:cs typeface="Arial"/>
              </a:rPr>
              <a:t>3</a:t>
            </a:r>
            <a:r>
              <a:rPr sz="2400" b="1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183883"/>
                </a:solidFill>
                <a:latin typeface="Arial"/>
                <a:cs typeface="Arial"/>
              </a:rPr>
              <a:t>=</a:t>
            </a:r>
            <a:r>
              <a:rPr sz="2400" b="1" spc="-9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183883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2400" b="1" spc="-9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183883"/>
                </a:solidFill>
                <a:latin typeface="Arial"/>
                <a:cs typeface="Arial"/>
              </a:rPr>
              <a:t>+</a:t>
            </a:r>
            <a:r>
              <a:rPr sz="2400" b="1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2400" b="1" spc="-200" dirty="0">
                <a:solidFill>
                  <a:srgbClr val="183883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183883"/>
                </a:solidFill>
                <a:latin typeface="Arial"/>
                <a:cs typeface="Arial"/>
              </a:rPr>
              <a:t>+</a:t>
            </a:r>
            <a:r>
              <a:rPr sz="2400" b="1" spc="-5" dirty="0">
                <a:solidFill>
                  <a:srgbClr val="183883"/>
                </a:solidFill>
                <a:latin typeface="Arial"/>
                <a:cs typeface="Arial"/>
              </a:rPr>
              <a:t> DH</a:t>
            </a:r>
            <a:r>
              <a:rPr sz="2400" b="1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237964" y="6124061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89353"/>
                </a:moveTo>
                <a:lnTo>
                  <a:pt x="89353" y="89353"/>
                </a:lnTo>
                <a:lnTo>
                  <a:pt x="89353" y="0"/>
                </a:lnTo>
                <a:lnTo>
                  <a:pt x="0" y="0"/>
                </a:lnTo>
                <a:lnTo>
                  <a:pt x="0" y="89353"/>
                </a:lnTo>
                <a:close/>
              </a:path>
            </a:pathLst>
          </a:custGeom>
          <a:solidFill>
            <a:srgbClr val="B9E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237964" y="6124061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0"/>
                </a:moveTo>
                <a:lnTo>
                  <a:pt x="89354" y="0"/>
                </a:lnTo>
                <a:lnTo>
                  <a:pt x="89354" y="89354"/>
                </a:lnTo>
                <a:lnTo>
                  <a:pt x="0" y="8935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354532" y="6066225"/>
            <a:ext cx="41275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35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al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891023" y="6124061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89353"/>
                </a:moveTo>
                <a:lnTo>
                  <a:pt x="89353" y="89353"/>
                </a:lnTo>
                <a:lnTo>
                  <a:pt x="89353" y="0"/>
                </a:lnTo>
                <a:lnTo>
                  <a:pt x="0" y="0"/>
                </a:lnTo>
                <a:lnTo>
                  <a:pt x="0" y="89353"/>
                </a:lnTo>
                <a:close/>
              </a:path>
            </a:pathLst>
          </a:custGeom>
          <a:solidFill>
            <a:srgbClr val="005D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891023" y="6124061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0"/>
                </a:moveTo>
                <a:lnTo>
                  <a:pt x="89354" y="0"/>
                </a:lnTo>
                <a:lnTo>
                  <a:pt x="89354" y="89354"/>
                </a:lnTo>
                <a:lnTo>
                  <a:pt x="0" y="8935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007592" y="6066225"/>
            <a:ext cx="61531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1400" spc="5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1400" spc="-35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1400" spc="-45" dirty="0">
                <a:solidFill>
                  <a:srgbClr val="183883"/>
                </a:solidFill>
                <a:latin typeface="Arial"/>
                <a:cs typeface="Arial"/>
              </a:rPr>
              <a:t>l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>
                <a:latin typeface="Arial"/>
                <a:cs typeface="Arial"/>
                <a:hlinkClick r:id="rId4"/>
              </a:rPr>
              <a:t>www.</a:t>
            </a:r>
            <a:r>
              <a:rPr spc="-10" dirty="0">
                <a:latin typeface="Arial"/>
                <a:cs typeface="Arial"/>
                <a:hlinkClick r:id="rId4"/>
              </a:rPr>
              <a:t>u</a:t>
            </a:r>
            <a:r>
              <a:rPr spc="-5" dirty="0">
                <a:latin typeface="Arial"/>
                <a:cs typeface="Arial"/>
                <a:hlinkClick r:id="rId4"/>
              </a:rPr>
              <a:t>m</a:t>
            </a:r>
            <a:r>
              <a:rPr spc="-10" dirty="0">
                <a:latin typeface="Arial"/>
                <a:cs typeface="Arial"/>
                <a:hlinkClick r:id="rId4"/>
              </a:rPr>
              <a:t>l.</a:t>
            </a:r>
            <a:r>
              <a:rPr spc="-20" dirty="0">
                <a:latin typeface="Arial"/>
                <a:cs typeface="Arial"/>
                <a:hlinkClick r:id="rId4"/>
              </a:rPr>
              <a:t>e</a:t>
            </a:r>
            <a:r>
              <a:rPr spc="-10" dirty="0">
                <a:latin typeface="Arial"/>
                <a:cs typeface="Arial"/>
                <a:hlinkClick r:id="rId4"/>
              </a:rPr>
              <a:t>du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35696" y="1052736"/>
            <a:ext cx="6209753" cy="533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30260" y="6625025"/>
            <a:ext cx="390397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hae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E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et a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euro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. 2006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;6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:1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54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-1550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>
                <a:latin typeface="Arial"/>
                <a:cs typeface="Arial"/>
                <a:hlinkClick r:id="rId5"/>
              </a:rPr>
              <a:t>www.</a:t>
            </a:r>
            <a:r>
              <a:rPr spc="-10" dirty="0">
                <a:latin typeface="Arial"/>
                <a:cs typeface="Arial"/>
                <a:hlinkClick r:id="rId5"/>
              </a:rPr>
              <a:t>u</a:t>
            </a:r>
            <a:r>
              <a:rPr spc="-5" dirty="0">
                <a:latin typeface="Arial"/>
                <a:cs typeface="Arial"/>
                <a:hlinkClick r:id="rId5"/>
              </a:rPr>
              <a:t>m</a:t>
            </a:r>
            <a:r>
              <a:rPr spc="-10" dirty="0">
                <a:latin typeface="Arial"/>
                <a:cs typeface="Arial"/>
                <a:hlinkClick r:id="rId5"/>
              </a:rPr>
              <a:t>l.</a:t>
            </a:r>
            <a:r>
              <a:rPr spc="-20" dirty="0">
                <a:latin typeface="Arial"/>
                <a:cs typeface="Arial"/>
                <a:hlinkClick r:id="rId5"/>
              </a:rPr>
              <a:t>e</a:t>
            </a:r>
            <a:r>
              <a:rPr spc="-10" dirty="0">
                <a:latin typeface="Arial"/>
                <a:cs typeface="Arial"/>
                <a:hlinkClick r:id="rId5"/>
              </a:rPr>
              <a:t>du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0"/>
                </a:moveTo>
                <a:lnTo>
                  <a:pt x="7848600" y="0"/>
                </a:lnTo>
              </a:path>
              <a:path w="7848600" h="3505200">
                <a:moveTo>
                  <a:pt x="7848600" y="3505200"/>
                </a:moveTo>
                <a:lnTo>
                  <a:pt x="0" y="3505200"/>
                </a:ln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0" y="244475"/>
                </a:moveTo>
                <a:lnTo>
                  <a:pt x="9144000" y="244475"/>
                </a:lnTo>
                <a:lnTo>
                  <a:pt x="9144000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51519" y="188639"/>
            <a:ext cx="8308975" cy="1143000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0" rIns="0" bIns="0" rtlCol="0">
            <a:spAutoFit/>
          </a:bodyPr>
          <a:lstStyle/>
          <a:p>
            <a:pPr marL="197485" marR="285750">
              <a:lnSpc>
                <a:spcPts val="3329"/>
              </a:lnSpc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ogn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ive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ct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ore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n-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3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tt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8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cid i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ke in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homeboun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95536" y="1772816"/>
            <a:ext cx="2769870" cy="457200"/>
          </a:xfrm>
          <a:custGeom>
            <a:avLst/>
            <a:gdLst/>
            <a:ahLst/>
            <a:cxnLst/>
            <a:rect l="l" t="t" r="r" b="b"/>
            <a:pathLst>
              <a:path w="2769870" h="457200">
                <a:moveTo>
                  <a:pt x="0" y="457205"/>
                </a:moveTo>
                <a:lnTo>
                  <a:pt x="2769657" y="457205"/>
                </a:lnTo>
                <a:lnTo>
                  <a:pt x="2769657" y="0"/>
                </a:lnTo>
                <a:lnTo>
                  <a:pt x="0" y="0"/>
                </a:lnTo>
                <a:lnTo>
                  <a:pt x="0" y="457205"/>
                </a:lnTo>
                <a:close/>
              </a:path>
            </a:pathLst>
          </a:custGeom>
          <a:solidFill>
            <a:srgbClr val="D4E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65194" y="1772816"/>
            <a:ext cx="2769870" cy="457200"/>
          </a:xfrm>
          <a:custGeom>
            <a:avLst/>
            <a:gdLst/>
            <a:ahLst/>
            <a:cxnLst/>
            <a:rect l="l" t="t" r="r" b="b"/>
            <a:pathLst>
              <a:path w="2769870" h="457200">
                <a:moveTo>
                  <a:pt x="0" y="457205"/>
                </a:moveTo>
                <a:lnTo>
                  <a:pt x="2769657" y="457205"/>
                </a:lnTo>
                <a:lnTo>
                  <a:pt x="2769657" y="0"/>
                </a:lnTo>
                <a:lnTo>
                  <a:pt x="0" y="0"/>
                </a:lnTo>
                <a:lnTo>
                  <a:pt x="0" y="457205"/>
                </a:lnTo>
                <a:close/>
              </a:path>
            </a:pathLst>
          </a:custGeom>
          <a:solidFill>
            <a:srgbClr val="D4E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34852" y="1772816"/>
            <a:ext cx="2769870" cy="457200"/>
          </a:xfrm>
          <a:custGeom>
            <a:avLst/>
            <a:gdLst/>
            <a:ahLst/>
            <a:cxnLst/>
            <a:rect l="l" t="t" r="r" b="b"/>
            <a:pathLst>
              <a:path w="2769870" h="457200">
                <a:moveTo>
                  <a:pt x="0" y="457205"/>
                </a:moveTo>
                <a:lnTo>
                  <a:pt x="2769657" y="457205"/>
                </a:lnTo>
                <a:lnTo>
                  <a:pt x="2769657" y="0"/>
                </a:lnTo>
                <a:lnTo>
                  <a:pt x="0" y="0"/>
                </a:lnTo>
                <a:lnTo>
                  <a:pt x="0" y="457205"/>
                </a:lnTo>
                <a:close/>
              </a:path>
            </a:pathLst>
          </a:custGeom>
          <a:solidFill>
            <a:srgbClr val="D4E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5536" y="2230021"/>
            <a:ext cx="2769870" cy="597535"/>
          </a:xfrm>
          <a:custGeom>
            <a:avLst/>
            <a:gdLst/>
            <a:ahLst/>
            <a:cxnLst/>
            <a:rect l="l" t="t" r="r" b="b"/>
            <a:pathLst>
              <a:path w="2769870" h="597535">
                <a:moveTo>
                  <a:pt x="0" y="596944"/>
                </a:moveTo>
                <a:lnTo>
                  <a:pt x="2769657" y="596944"/>
                </a:lnTo>
                <a:lnTo>
                  <a:pt x="2769657" y="0"/>
                </a:lnTo>
                <a:lnTo>
                  <a:pt x="0" y="0"/>
                </a:lnTo>
                <a:lnTo>
                  <a:pt x="0" y="596944"/>
                </a:lnTo>
                <a:close/>
              </a:path>
            </a:pathLst>
          </a:custGeom>
          <a:solidFill>
            <a:srgbClr val="EFF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65194" y="2230021"/>
            <a:ext cx="2769870" cy="597535"/>
          </a:xfrm>
          <a:custGeom>
            <a:avLst/>
            <a:gdLst/>
            <a:ahLst/>
            <a:cxnLst/>
            <a:rect l="l" t="t" r="r" b="b"/>
            <a:pathLst>
              <a:path w="2769870" h="597535">
                <a:moveTo>
                  <a:pt x="0" y="596944"/>
                </a:moveTo>
                <a:lnTo>
                  <a:pt x="2769657" y="596944"/>
                </a:lnTo>
                <a:lnTo>
                  <a:pt x="2769657" y="0"/>
                </a:lnTo>
                <a:lnTo>
                  <a:pt x="0" y="0"/>
                </a:lnTo>
                <a:lnTo>
                  <a:pt x="0" y="596944"/>
                </a:lnTo>
                <a:close/>
              </a:path>
            </a:pathLst>
          </a:custGeom>
          <a:solidFill>
            <a:srgbClr val="EFF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34852" y="2230021"/>
            <a:ext cx="2769870" cy="597535"/>
          </a:xfrm>
          <a:custGeom>
            <a:avLst/>
            <a:gdLst/>
            <a:ahLst/>
            <a:cxnLst/>
            <a:rect l="l" t="t" r="r" b="b"/>
            <a:pathLst>
              <a:path w="2769870" h="597535">
                <a:moveTo>
                  <a:pt x="0" y="596944"/>
                </a:moveTo>
                <a:lnTo>
                  <a:pt x="2769657" y="596944"/>
                </a:lnTo>
                <a:lnTo>
                  <a:pt x="2769657" y="0"/>
                </a:lnTo>
                <a:lnTo>
                  <a:pt x="0" y="0"/>
                </a:lnTo>
                <a:lnTo>
                  <a:pt x="0" y="596944"/>
                </a:lnTo>
                <a:close/>
              </a:path>
            </a:pathLst>
          </a:custGeom>
          <a:solidFill>
            <a:srgbClr val="EFF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5536" y="2826966"/>
            <a:ext cx="2769870" cy="701675"/>
          </a:xfrm>
          <a:custGeom>
            <a:avLst/>
            <a:gdLst/>
            <a:ahLst/>
            <a:cxnLst/>
            <a:rect l="l" t="t" r="r" b="b"/>
            <a:pathLst>
              <a:path w="2769870" h="701675">
                <a:moveTo>
                  <a:pt x="0" y="701092"/>
                </a:moveTo>
                <a:lnTo>
                  <a:pt x="2769657" y="701092"/>
                </a:lnTo>
                <a:lnTo>
                  <a:pt x="2769657" y="0"/>
                </a:lnTo>
                <a:lnTo>
                  <a:pt x="0" y="0"/>
                </a:lnTo>
                <a:lnTo>
                  <a:pt x="0" y="701092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65194" y="2826966"/>
            <a:ext cx="2769870" cy="701675"/>
          </a:xfrm>
          <a:custGeom>
            <a:avLst/>
            <a:gdLst/>
            <a:ahLst/>
            <a:cxnLst/>
            <a:rect l="l" t="t" r="r" b="b"/>
            <a:pathLst>
              <a:path w="2769870" h="701675">
                <a:moveTo>
                  <a:pt x="0" y="701092"/>
                </a:moveTo>
                <a:lnTo>
                  <a:pt x="2769657" y="701092"/>
                </a:lnTo>
                <a:lnTo>
                  <a:pt x="2769657" y="0"/>
                </a:lnTo>
                <a:lnTo>
                  <a:pt x="0" y="0"/>
                </a:lnTo>
                <a:lnTo>
                  <a:pt x="0" y="701092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34852" y="2826966"/>
            <a:ext cx="2769870" cy="701675"/>
          </a:xfrm>
          <a:custGeom>
            <a:avLst/>
            <a:gdLst/>
            <a:ahLst/>
            <a:cxnLst/>
            <a:rect l="l" t="t" r="r" b="b"/>
            <a:pathLst>
              <a:path w="2769870" h="701675">
                <a:moveTo>
                  <a:pt x="0" y="701092"/>
                </a:moveTo>
                <a:lnTo>
                  <a:pt x="2769657" y="701092"/>
                </a:lnTo>
                <a:lnTo>
                  <a:pt x="2769657" y="0"/>
                </a:lnTo>
                <a:lnTo>
                  <a:pt x="0" y="0"/>
                </a:lnTo>
                <a:lnTo>
                  <a:pt x="0" y="701092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5536" y="3528060"/>
            <a:ext cx="2769870" cy="396875"/>
          </a:xfrm>
          <a:custGeom>
            <a:avLst/>
            <a:gdLst/>
            <a:ahLst/>
            <a:cxnLst/>
            <a:rect l="l" t="t" r="r" b="b"/>
            <a:pathLst>
              <a:path w="2769870" h="396875">
                <a:moveTo>
                  <a:pt x="0" y="396269"/>
                </a:moveTo>
                <a:lnTo>
                  <a:pt x="2769657" y="396269"/>
                </a:lnTo>
                <a:lnTo>
                  <a:pt x="2769657" y="0"/>
                </a:lnTo>
                <a:lnTo>
                  <a:pt x="0" y="0"/>
                </a:lnTo>
                <a:lnTo>
                  <a:pt x="0" y="396269"/>
                </a:lnTo>
                <a:close/>
              </a:path>
            </a:pathLst>
          </a:custGeom>
          <a:solidFill>
            <a:srgbClr val="EFF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65194" y="3528060"/>
            <a:ext cx="2769870" cy="396875"/>
          </a:xfrm>
          <a:custGeom>
            <a:avLst/>
            <a:gdLst/>
            <a:ahLst/>
            <a:cxnLst/>
            <a:rect l="l" t="t" r="r" b="b"/>
            <a:pathLst>
              <a:path w="2769870" h="396875">
                <a:moveTo>
                  <a:pt x="0" y="396269"/>
                </a:moveTo>
                <a:lnTo>
                  <a:pt x="2769657" y="396269"/>
                </a:lnTo>
                <a:lnTo>
                  <a:pt x="2769657" y="0"/>
                </a:lnTo>
                <a:lnTo>
                  <a:pt x="0" y="0"/>
                </a:lnTo>
                <a:lnTo>
                  <a:pt x="0" y="396269"/>
                </a:lnTo>
                <a:close/>
              </a:path>
            </a:pathLst>
          </a:custGeom>
          <a:solidFill>
            <a:srgbClr val="EFF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34852" y="3528060"/>
            <a:ext cx="2769870" cy="396875"/>
          </a:xfrm>
          <a:custGeom>
            <a:avLst/>
            <a:gdLst/>
            <a:ahLst/>
            <a:cxnLst/>
            <a:rect l="l" t="t" r="r" b="b"/>
            <a:pathLst>
              <a:path w="2769870" h="396875">
                <a:moveTo>
                  <a:pt x="0" y="396269"/>
                </a:moveTo>
                <a:lnTo>
                  <a:pt x="2769657" y="396269"/>
                </a:lnTo>
                <a:lnTo>
                  <a:pt x="2769657" y="0"/>
                </a:lnTo>
                <a:lnTo>
                  <a:pt x="0" y="0"/>
                </a:lnTo>
                <a:lnTo>
                  <a:pt x="0" y="396269"/>
                </a:lnTo>
                <a:close/>
              </a:path>
            </a:pathLst>
          </a:custGeom>
          <a:solidFill>
            <a:srgbClr val="EFF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5536" y="3924331"/>
            <a:ext cx="2769870" cy="396875"/>
          </a:xfrm>
          <a:custGeom>
            <a:avLst/>
            <a:gdLst/>
            <a:ahLst/>
            <a:cxnLst/>
            <a:rect l="l" t="t" r="r" b="b"/>
            <a:pathLst>
              <a:path w="2769870" h="396875">
                <a:moveTo>
                  <a:pt x="0" y="396269"/>
                </a:moveTo>
                <a:lnTo>
                  <a:pt x="2769657" y="396269"/>
                </a:lnTo>
                <a:lnTo>
                  <a:pt x="2769657" y="0"/>
                </a:lnTo>
                <a:lnTo>
                  <a:pt x="0" y="0"/>
                </a:lnTo>
                <a:lnTo>
                  <a:pt x="0" y="396269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65194" y="3924331"/>
            <a:ext cx="2769870" cy="396875"/>
          </a:xfrm>
          <a:custGeom>
            <a:avLst/>
            <a:gdLst/>
            <a:ahLst/>
            <a:cxnLst/>
            <a:rect l="l" t="t" r="r" b="b"/>
            <a:pathLst>
              <a:path w="2769870" h="396875">
                <a:moveTo>
                  <a:pt x="0" y="396269"/>
                </a:moveTo>
                <a:lnTo>
                  <a:pt x="2769657" y="396269"/>
                </a:lnTo>
                <a:lnTo>
                  <a:pt x="2769657" y="0"/>
                </a:lnTo>
                <a:lnTo>
                  <a:pt x="0" y="0"/>
                </a:lnTo>
                <a:lnTo>
                  <a:pt x="0" y="396269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34852" y="3924331"/>
            <a:ext cx="2769870" cy="396875"/>
          </a:xfrm>
          <a:custGeom>
            <a:avLst/>
            <a:gdLst/>
            <a:ahLst/>
            <a:cxnLst/>
            <a:rect l="l" t="t" r="r" b="b"/>
            <a:pathLst>
              <a:path w="2769870" h="396875">
                <a:moveTo>
                  <a:pt x="0" y="396269"/>
                </a:moveTo>
                <a:lnTo>
                  <a:pt x="2769657" y="396269"/>
                </a:lnTo>
                <a:lnTo>
                  <a:pt x="2769657" y="0"/>
                </a:lnTo>
                <a:lnTo>
                  <a:pt x="0" y="0"/>
                </a:lnTo>
                <a:lnTo>
                  <a:pt x="0" y="396269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5536" y="4320600"/>
            <a:ext cx="2769870" cy="701675"/>
          </a:xfrm>
          <a:custGeom>
            <a:avLst/>
            <a:gdLst/>
            <a:ahLst/>
            <a:cxnLst/>
            <a:rect l="l" t="t" r="r" b="b"/>
            <a:pathLst>
              <a:path w="2769870" h="701675">
                <a:moveTo>
                  <a:pt x="0" y="701092"/>
                </a:moveTo>
                <a:lnTo>
                  <a:pt x="2769657" y="701092"/>
                </a:lnTo>
                <a:lnTo>
                  <a:pt x="2769657" y="0"/>
                </a:lnTo>
                <a:lnTo>
                  <a:pt x="0" y="0"/>
                </a:lnTo>
                <a:lnTo>
                  <a:pt x="0" y="701092"/>
                </a:lnTo>
                <a:close/>
              </a:path>
            </a:pathLst>
          </a:custGeom>
          <a:solidFill>
            <a:srgbClr val="EFF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65194" y="4320600"/>
            <a:ext cx="2769870" cy="701675"/>
          </a:xfrm>
          <a:custGeom>
            <a:avLst/>
            <a:gdLst/>
            <a:ahLst/>
            <a:cxnLst/>
            <a:rect l="l" t="t" r="r" b="b"/>
            <a:pathLst>
              <a:path w="2769870" h="701675">
                <a:moveTo>
                  <a:pt x="0" y="701092"/>
                </a:moveTo>
                <a:lnTo>
                  <a:pt x="2769657" y="701092"/>
                </a:lnTo>
                <a:lnTo>
                  <a:pt x="2769657" y="0"/>
                </a:lnTo>
                <a:lnTo>
                  <a:pt x="0" y="0"/>
                </a:lnTo>
                <a:lnTo>
                  <a:pt x="0" y="701092"/>
                </a:lnTo>
                <a:close/>
              </a:path>
            </a:pathLst>
          </a:custGeom>
          <a:solidFill>
            <a:srgbClr val="EFF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34852" y="4320600"/>
            <a:ext cx="2769870" cy="701675"/>
          </a:xfrm>
          <a:custGeom>
            <a:avLst/>
            <a:gdLst/>
            <a:ahLst/>
            <a:cxnLst/>
            <a:rect l="l" t="t" r="r" b="b"/>
            <a:pathLst>
              <a:path w="2769870" h="701675">
                <a:moveTo>
                  <a:pt x="0" y="701092"/>
                </a:moveTo>
                <a:lnTo>
                  <a:pt x="2769657" y="701092"/>
                </a:lnTo>
                <a:lnTo>
                  <a:pt x="2769657" y="0"/>
                </a:lnTo>
                <a:lnTo>
                  <a:pt x="0" y="0"/>
                </a:lnTo>
                <a:lnTo>
                  <a:pt x="0" y="701092"/>
                </a:lnTo>
                <a:close/>
              </a:path>
            </a:pathLst>
          </a:custGeom>
          <a:solidFill>
            <a:srgbClr val="EFF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5536" y="5021693"/>
            <a:ext cx="8308975" cy="1188720"/>
          </a:xfrm>
          <a:custGeom>
            <a:avLst/>
            <a:gdLst/>
            <a:ahLst/>
            <a:cxnLst/>
            <a:rect l="l" t="t" r="r" b="b"/>
            <a:pathLst>
              <a:path w="8308975" h="1188720">
                <a:moveTo>
                  <a:pt x="0" y="1188725"/>
                </a:moveTo>
                <a:lnTo>
                  <a:pt x="8308973" y="1188725"/>
                </a:lnTo>
                <a:lnTo>
                  <a:pt x="8308973" y="0"/>
                </a:lnTo>
                <a:lnTo>
                  <a:pt x="0" y="0"/>
                </a:lnTo>
                <a:lnTo>
                  <a:pt x="0" y="1188725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65194" y="1766465"/>
            <a:ext cx="0" cy="3261995"/>
          </a:xfrm>
          <a:custGeom>
            <a:avLst/>
            <a:gdLst/>
            <a:ahLst/>
            <a:cxnLst/>
            <a:rect l="l" t="t" r="r" b="b"/>
            <a:pathLst>
              <a:path h="3261995">
                <a:moveTo>
                  <a:pt x="0" y="0"/>
                </a:moveTo>
                <a:lnTo>
                  <a:pt x="0" y="326157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34852" y="1766465"/>
            <a:ext cx="0" cy="3261995"/>
          </a:xfrm>
          <a:custGeom>
            <a:avLst/>
            <a:gdLst/>
            <a:ahLst/>
            <a:cxnLst/>
            <a:rect l="l" t="t" r="r" b="b"/>
            <a:pathLst>
              <a:path h="3261995">
                <a:moveTo>
                  <a:pt x="0" y="0"/>
                </a:moveTo>
                <a:lnTo>
                  <a:pt x="0" y="326157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9186" y="2230021"/>
            <a:ext cx="8321675" cy="0"/>
          </a:xfrm>
          <a:custGeom>
            <a:avLst/>
            <a:gdLst/>
            <a:ahLst/>
            <a:cxnLst/>
            <a:rect l="l" t="t" r="r" b="b"/>
            <a:pathLst>
              <a:path w="8321675">
                <a:moveTo>
                  <a:pt x="0" y="0"/>
                </a:moveTo>
                <a:lnTo>
                  <a:pt x="8321674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9186" y="2826966"/>
            <a:ext cx="8321675" cy="0"/>
          </a:xfrm>
          <a:custGeom>
            <a:avLst/>
            <a:gdLst/>
            <a:ahLst/>
            <a:cxnLst/>
            <a:rect l="l" t="t" r="r" b="b"/>
            <a:pathLst>
              <a:path w="8321675">
                <a:moveTo>
                  <a:pt x="0" y="0"/>
                </a:moveTo>
                <a:lnTo>
                  <a:pt x="832167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9186" y="3528059"/>
            <a:ext cx="8321675" cy="0"/>
          </a:xfrm>
          <a:custGeom>
            <a:avLst/>
            <a:gdLst/>
            <a:ahLst/>
            <a:cxnLst/>
            <a:rect l="l" t="t" r="r" b="b"/>
            <a:pathLst>
              <a:path w="8321675">
                <a:moveTo>
                  <a:pt x="0" y="0"/>
                </a:moveTo>
                <a:lnTo>
                  <a:pt x="832167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9186" y="3924329"/>
            <a:ext cx="8321675" cy="0"/>
          </a:xfrm>
          <a:custGeom>
            <a:avLst/>
            <a:gdLst/>
            <a:ahLst/>
            <a:cxnLst/>
            <a:rect l="l" t="t" r="r" b="b"/>
            <a:pathLst>
              <a:path w="8321675">
                <a:moveTo>
                  <a:pt x="0" y="0"/>
                </a:moveTo>
                <a:lnTo>
                  <a:pt x="832167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9186" y="4320599"/>
            <a:ext cx="8321675" cy="0"/>
          </a:xfrm>
          <a:custGeom>
            <a:avLst/>
            <a:gdLst/>
            <a:ahLst/>
            <a:cxnLst/>
            <a:rect l="l" t="t" r="r" b="b"/>
            <a:pathLst>
              <a:path w="8321675">
                <a:moveTo>
                  <a:pt x="0" y="0"/>
                </a:moveTo>
                <a:lnTo>
                  <a:pt x="832167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9186" y="5021693"/>
            <a:ext cx="8321675" cy="0"/>
          </a:xfrm>
          <a:custGeom>
            <a:avLst/>
            <a:gdLst/>
            <a:ahLst/>
            <a:cxnLst/>
            <a:rect l="l" t="t" r="r" b="b"/>
            <a:pathLst>
              <a:path w="8321675">
                <a:moveTo>
                  <a:pt x="0" y="0"/>
                </a:moveTo>
                <a:lnTo>
                  <a:pt x="832167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5536" y="1766465"/>
            <a:ext cx="0" cy="4450715"/>
          </a:xfrm>
          <a:custGeom>
            <a:avLst/>
            <a:gdLst/>
            <a:ahLst/>
            <a:cxnLst/>
            <a:rect l="l" t="t" r="r" b="b"/>
            <a:pathLst>
              <a:path h="4450715">
                <a:moveTo>
                  <a:pt x="0" y="0"/>
                </a:moveTo>
                <a:lnTo>
                  <a:pt x="0" y="445030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704510" y="1766465"/>
            <a:ext cx="0" cy="4450715"/>
          </a:xfrm>
          <a:custGeom>
            <a:avLst/>
            <a:gdLst/>
            <a:ahLst/>
            <a:cxnLst/>
            <a:rect l="l" t="t" r="r" b="b"/>
            <a:pathLst>
              <a:path h="4450715">
                <a:moveTo>
                  <a:pt x="0" y="0"/>
                </a:moveTo>
                <a:lnTo>
                  <a:pt x="0" y="445030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89186" y="1772815"/>
            <a:ext cx="8321675" cy="0"/>
          </a:xfrm>
          <a:custGeom>
            <a:avLst/>
            <a:gdLst/>
            <a:ahLst/>
            <a:cxnLst/>
            <a:rect l="l" t="t" r="r" b="b"/>
            <a:pathLst>
              <a:path w="8321675">
                <a:moveTo>
                  <a:pt x="0" y="0"/>
                </a:moveTo>
                <a:lnTo>
                  <a:pt x="832167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89186" y="6210418"/>
            <a:ext cx="8321675" cy="0"/>
          </a:xfrm>
          <a:custGeom>
            <a:avLst/>
            <a:gdLst/>
            <a:ahLst/>
            <a:cxnLst/>
            <a:rect l="l" t="t" r="r" b="b"/>
            <a:pathLst>
              <a:path w="8321675">
                <a:moveTo>
                  <a:pt x="0" y="0"/>
                </a:moveTo>
                <a:lnTo>
                  <a:pt x="832167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4459535" y="1858702"/>
            <a:ext cx="1809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5" dirty="0">
                <a:solidFill>
                  <a:srgbClr val="005D9E"/>
                </a:solidFill>
                <a:latin typeface="Times New Roman"/>
                <a:cs typeface="Times New Roman"/>
              </a:rPr>
              <a:t>β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86243" y="6604443"/>
            <a:ext cx="47434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rs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enau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L,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rt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on,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fts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rs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-1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200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600">
              <a:latin typeface="Arial"/>
              <a:cs typeface="Arial"/>
            </a:endParaRPr>
          </a:p>
        </p:txBody>
      </p:sp>
      <p:sp>
        <p:nvSpPr>
          <p:cNvPr id="59" name="object 5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>
                <a:latin typeface="Arial"/>
                <a:cs typeface="Arial"/>
                <a:hlinkClick r:id="rId4"/>
              </a:rPr>
              <a:t>www.</a:t>
            </a:r>
            <a:r>
              <a:rPr spc="-10" dirty="0">
                <a:latin typeface="Arial"/>
                <a:cs typeface="Arial"/>
                <a:hlinkClick r:id="rId4"/>
              </a:rPr>
              <a:t>u</a:t>
            </a:r>
            <a:r>
              <a:rPr spc="-5" dirty="0">
                <a:latin typeface="Arial"/>
                <a:cs typeface="Arial"/>
                <a:hlinkClick r:id="rId4"/>
              </a:rPr>
              <a:t>m</a:t>
            </a:r>
            <a:r>
              <a:rPr spc="-10" dirty="0">
                <a:latin typeface="Arial"/>
                <a:cs typeface="Arial"/>
                <a:hlinkClick r:id="rId4"/>
              </a:rPr>
              <a:t>l.</a:t>
            </a:r>
            <a:r>
              <a:rPr spc="-20" dirty="0">
                <a:latin typeface="Arial"/>
                <a:cs typeface="Arial"/>
                <a:hlinkClick r:id="rId4"/>
              </a:rPr>
              <a:t>e</a:t>
            </a:r>
            <a:r>
              <a:rPr spc="-10" dirty="0">
                <a:latin typeface="Arial"/>
                <a:cs typeface="Arial"/>
                <a:hlinkClick r:id="rId4"/>
              </a:rPr>
              <a:t>du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7222049" y="1858702"/>
            <a:ext cx="19494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5D9E"/>
                </a:solidFill>
                <a:latin typeface="Times New Roman"/>
                <a:cs typeface="Times New Roman"/>
              </a:rPr>
              <a:t>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16776" y="2411401"/>
            <a:ext cx="152717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spc="-5" dirty="0">
                <a:solidFill>
                  <a:srgbClr val="8A6602"/>
                </a:solidFill>
                <a:latin typeface="Arial"/>
                <a:cs typeface="Arial"/>
              </a:rPr>
              <a:t>Memo</a:t>
            </a:r>
            <a:r>
              <a:rPr sz="1850" dirty="0">
                <a:solidFill>
                  <a:srgbClr val="8A6602"/>
                </a:solidFill>
                <a:latin typeface="Arial"/>
                <a:cs typeface="Arial"/>
              </a:rPr>
              <a:t>ry sc</a:t>
            </a:r>
            <a:r>
              <a:rPr sz="1850" spc="-5" dirty="0">
                <a:solidFill>
                  <a:srgbClr val="8A6602"/>
                </a:solidFill>
                <a:latin typeface="Arial"/>
                <a:cs typeface="Arial"/>
              </a:rPr>
              <a:t>o</a:t>
            </a:r>
            <a:r>
              <a:rPr sz="1850" dirty="0">
                <a:solidFill>
                  <a:srgbClr val="8A6602"/>
                </a:solidFill>
                <a:latin typeface="Arial"/>
                <a:cs typeface="Arial"/>
              </a:rPr>
              <a:t>re</a:t>
            </a:r>
            <a:endParaRPr sz="18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16567" y="3210479"/>
            <a:ext cx="132715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5" dirty="0">
                <a:solidFill>
                  <a:srgbClr val="8A6602"/>
                </a:solidFill>
                <a:latin typeface="Arial"/>
                <a:cs typeface="Arial"/>
              </a:rPr>
              <a:t>E</a:t>
            </a:r>
            <a:r>
              <a:rPr sz="2000" spc="-160" dirty="0">
                <a:solidFill>
                  <a:srgbClr val="8A6602"/>
                </a:solidFill>
                <a:latin typeface="Arial"/>
                <a:cs typeface="Arial"/>
              </a:rPr>
              <a:t>P</a:t>
            </a:r>
            <a:r>
              <a:rPr sz="2000" spc="-15" dirty="0">
                <a:solidFill>
                  <a:srgbClr val="8A6602"/>
                </a:solidFill>
                <a:latin typeface="Arial"/>
                <a:cs typeface="Arial"/>
              </a:rPr>
              <a:t>A</a:t>
            </a:r>
            <a:r>
              <a:rPr sz="2000" spc="-114" dirty="0">
                <a:solidFill>
                  <a:srgbClr val="8A6602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A6602"/>
                </a:solidFill>
                <a:latin typeface="Arial"/>
                <a:cs typeface="Arial"/>
              </a:rPr>
              <a:t>+ </a:t>
            </a:r>
            <a:r>
              <a:rPr sz="2000" spc="5" dirty="0">
                <a:solidFill>
                  <a:srgbClr val="8A6602"/>
                </a:solidFill>
                <a:latin typeface="Arial"/>
                <a:cs typeface="Arial"/>
              </a:rPr>
              <a:t>DH</a:t>
            </a:r>
            <a:r>
              <a:rPr sz="2000" spc="-15" dirty="0">
                <a:solidFill>
                  <a:srgbClr val="8A6602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744366" y="2905679"/>
            <a:ext cx="1611630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950594" algn="l"/>
              </a:tabLst>
            </a:pPr>
            <a:r>
              <a:rPr sz="2000" spc="-15" dirty="0">
                <a:solidFill>
                  <a:srgbClr val="8A6602"/>
                </a:solidFill>
                <a:latin typeface="Arial"/>
                <a:cs typeface="Arial"/>
              </a:rPr>
              <a:t>Bas</a:t>
            </a:r>
            <a:r>
              <a:rPr sz="2000" spc="5" dirty="0">
                <a:solidFill>
                  <a:srgbClr val="8A6602"/>
                </a:solidFill>
                <a:latin typeface="Arial"/>
                <a:cs typeface="Arial"/>
              </a:rPr>
              <a:t>i</a:t>
            </a:r>
            <a:r>
              <a:rPr sz="2000" spc="-5" dirty="0">
                <a:solidFill>
                  <a:srgbClr val="8A6602"/>
                </a:solidFill>
                <a:latin typeface="Arial"/>
                <a:cs typeface="Arial"/>
              </a:rPr>
              <a:t>c</a:t>
            </a:r>
            <a:r>
              <a:rPr sz="1950" spc="15" baseline="23504" dirty="0">
                <a:solidFill>
                  <a:srgbClr val="8A6602"/>
                </a:solidFill>
                <a:latin typeface="Arial"/>
                <a:cs typeface="Arial"/>
              </a:rPr>
              <a:t>1</a:t>
            </a:r>
            <a:r>
              <a:rPr sz="1950" baseline="23504" dirty="0">
                <a:solidFill>
                  <a:srgbClr val="8A6602"/>
                </a:solidFill>
                <a:latin typeface="Arial"/>
                <a:cs typeface="Arial"/>
              </a:rPr>
              <a:t>	</a:t>
            </a:r>
            <a:r>
              <a:rPr sz="2000" spc="-15" dirty="0">
                <a:solidFill>
                  <a:srgbClr val="8A6602"/>
                </a:solidFill>
                <a:latin typeface="Arial"/>
                <a:cs typeface="Arial"/>
              </a:rPr>
              <a:t>0.</a:t>
            </a:r>
            <a:r>
              <a:rPr sz="2000" dirty="0">
                <a:solidFill>
                  <a:srgbClr val="8A6602"/>
                </a:solidFill>
                <a:latin typeface="Arial"/>
                <a:cs typeface="Arial"/>
              </a:rPr>
              <a:t>093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tabLst>
                <a:tab pos="713740" algn="l"/>
              </a:tabLst>
            </a:pPr>
            <a:r>
              <a:rPr sz="2000" spc="-15" dirty="0">
                <a:solidFill>
                  <a:srgbClr val="8A6602"/>
                </a:solidFill>
                <a:latin typeface="Arial"/>
                <a:cs typeface="Arial"/>
              </a:rPr>
              <a:t>Fu</a:t>
            </a:r>
            <a:r>
              <a:rPr sz="2000" spc="5" dirty="0">
                <a:solidFill>
                  <a:srgbClr val="8A6602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8A6602"/>
                </a:solidFill>
                <a:latin typeface="Arial"/>
                <a:cs typeface="Arial"/>
              </a:rPr>
              <a:t>l</a:t>
            </a:r>
            <a:r>
              <a:rPr sz="1950" spc="15" baseline="23504" dirty="0">
                <a:solidFill>
                  <a:srgbClr val="8A6602"/>
                </a:solidFill>
                <a:latin typeface="Arial"/>
                <a:cs typeface="Arial"/>
              </a:rPr>
              <a:t>2</a:t>
            </a:r>
            <a:r>
              <a:rPr sz="1950" baseline="23504" dirty="0">
                <a:solidFill>
                  <a:srgbClr val="8A6602"/>
                </a:solidFill>
                <a:latin typeface="Arial"/>
                <a:cs typeface="Arial"/>
              </a:rPr>
              <a:t>	</a:t>
            </a:r>
            <a:r>
              <a:rPr sz="2000" spc="-15" dirty="0">
                <a:solidFill>
                  <a:srgbClr val="8A6602"/>
                </a:solidFill>
                <a:latin typeface="Arial"/>
                <a:cs typeface="Arial"/>
              </a:rPr>
              <a:t>0.</a:t>
            </a:r>
            <a:r>
              <a:rPr sz="2000" dirty="0">
                <a:solidFill>
                  <a:srgbClr val="8A6602"/>
                </a:solidFill>
                <a:latin typeface="Arial"/>
                <a:cs typeface="Arial"/>
              </a:rPr>
              <a:t>084</a:t>
            </a:r>
            <a:endParaRPr sz="20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060124" y="2905679"/>
            <a:ext cx="519430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5" dirty="0">
                <a:solidFill>
                  <a:srgbClr val="8A6602"/>
                </a:solidFill>
                <a:latin typeface="Arial"/>
                <a:cs typeface="Arial"/>
              </a:rPr>
              <a:t>0.</a:t>
            </a:r>
            <a:r>
              <a:rPr sz="2000" dirty="0">
                <a:solidFill>
                  <a:srgbClr val="8A6602"/>
                </a:solidFill>
                <a:latin typeface="Arial"/>
                <a:cs typeface="Arial"/>
              </a:rPr>
              <a:t>04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15" dirty="0">
                <a:solidFill>
                  <a:srgbClr val="8A6602"/>
                </a:solidFill>
                <a:latin typeface="Arial"/>
                <a:cs typeface="Arial"/>
              </a:rPr>
              <a:t>0.</a:t>
            </a:r>
            <a:r>
              <a:rPr sz="2000" dirty="0">
                <a:solidFill>
                  <a:srgbClr val="8A6602"/>
                </a:solidFill>
                <a:latin typeface="Arial"/>
                <a:cs typeface="Arial"/>
              </a:rPr>
              <a:t>07</a:t>
            </a:r>
            <a:endParaRPr sz="20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21526" y="4006346"/>
            <a:ext cx="171831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5" dirty="0">
                <a:solidFill>
                  <a:srgbClr val="8A6602"/>
                </a:solidFill>
                <a:latin typeface="Arial"/>
                <a:cs typeface="Arial"/>
              </a:rPr>
              <a:t>A</a:t>
            </a:r>
            <a:r>
              <a:rPr sz="2000" spc="-20" dirty="0">
                <a:solidFill>
                  <a:srgbClr val="8A6602"/>
                </a:solidFill>
                <a:latin typeface="Arial"/>
                <a:cs typeface="Arial"/>
              </a:rPr>
              <a:t>tt</a:t>
            </a:r>
            <a:r>
              <a:rPr sz="2000" dirty="0">
                <a:solidFill>
                  <a:srgbClr val="8A6602"/>
                </a:solidFill>
                <a:latin typeface="Arial"/>
                <a:cs typeface="Arial"/>
              </a:rPr>
              <a:t>en</a:t>
            </a:r>
            <a:r>
              <a:rPr sz="2000" spc="-20" dirty="0">
                <a:solidFill>
                  <a:srgbClr val="8A6602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8A6602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8A6602"/>
                </a:solidFill>
                <a:latin typeface="Arial"/>
                <a:cs typeface="Arial"/>
              </a:rPr>
              <a:t>on</a:t>
            </a:r>
            <a:r>
              <a:rPr sz="2000" spc="-10" dirty="0">
                <a:solidFill>
                  <a:srgbClr val="8A660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A6602"/>
                </a:solidFill>
                <a:latin typeface="Arial"/>
                <a:cs typeface="Arial"/>
              </a:rPr>
              <a:t>sco</a:t>
            </a:r>
            <a:r>
              <a:rPr sz="2000" spc="-5" dirty="0">
                <a:solidFill>
                  <a:srgbClr val="8A6602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8A6602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116567" y="4404279"/>
            <a:ext cx="4180840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98750">
              <a:lnSpc>
                <a:spcPct val="100000"/>
              </a:lnSpc>
            </a:pPr>
            <a:r>
              <a:rPr sz="2000" spc="-15" dirty="0">
                <a:solidFill>
                  <a:srgbClr val="8A6602"/>
                </a:solidFill>
                <a:latin typeface="Arial"/>
                <a:cs typeface="Arial"/>
              </a:rPr>
              <a:t>Bas</a:t>
            </a:r>
            <a:r>
              <a:rPr sz="2000" spc="5" dirty="0">
                <a:solidFill>
                  <a:srgbClr val="8A6602"/>
                </a:solidFill>
                <a:latin typeface="Arial"/>
                <a:cs typeface="Arial"/>
              </a:rPr>
              <a:t>i</a:t>
            </a:r>
            <a:r>
              <a:rPr sz="2000" spc="-5" dirty="0">
                <a:solidFill>
                  <a:srgbClr val="8A6602"/>
                </a:solidFill>
                <a:latin typeface="Arial"/>
                <a:cs typeface="Arial"/>
              </a:rPr>
              <a:t>c</a:t>
            </a:r>
            <a:r>
              <a:rPr sz="1950" spc="15" baseline="23504" dirty="0">
                <a:solidFill>
                  <a:srgbClr val="8A6602"/>
                </a:solidFill>
                <a:latin typeface="Arial"/>
                <a:cs typeface="Arial"/>
              </a:rPr>
              <a:t>1</a:t>
            </a:r>
            <a:r>
              <a:rPr sz="1950" baseline="23504" dirty="0">
                <a:solidFill>
                  <a:srgbClr val="8A6602"/>
                </a:solidFill>
                <a:latin typeface="Arial"/>
                <a:cs typeface="Arial"/>
              </a:rPr>
              <a:t>  </a:t>
            </a:r>
            <a:r>
              <a:rPr sz="1950" spc="-247" baseline="23504" dirty="0">
                <a:solidFill>
                  <a:srgbClr val="8A6602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A6602"/>
                </a:solidFill>
                <a:latin typeface="Arial"/>
                <a:cs typeface="Arial"/>
              </a:rPr>
              <a:t>0.</a:t>
            </a:r>
            <a:r>
              <a:rPr sz="2000" dirty="0">
                <a:solidFill>
                  <a:srgbClr val="8A6602"/>
                </a:solidFill>
                <a:latin typeface="Arial"/>
                <a:cs typeface="Arial"/>
              </a:rPr>
              <a:t>131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758440" algn="l"/>
                <a:tab pos="3472815" algn="l"/>
              </a:tabLst>
            </a:pPr>
            <a:r>
              <a:rPr sz="2000" spc="-15" dirty="0">
                <a:solidFill>
                  <a:srgbClr val="8A6602"/>
                </a:solidFill>
                <a:latin typeface="Arial"/>
                <a:cs typeface="Arial"/>
              </a:rPr>
              <a:t>E</a:t>
            </a:r>
            <a:r>
              <a:rPr sz="2000" spc="-160" dirty="0">
                <a:solidFill>
                  <a:srgbClr val="8A6602"/>
                </a:solidFill>
                <a:latin typeface="Arial"/>
                <a:cs typeface="Arial"/>
              </a:rPr>
              <a:t>P</a:t>
            </a:r>
            <a:r>
              <a:rPr sz="2000" spc="-15" dirty="0">
                <a:solidFill>
                  <a:srgbClr val="8A6602"/>
                </a:solidFill>
                <a:latin typeface="Arial"/>
                <a:cs typeface="Arial"/>
              </a:rPr>
              <a:t>A</a:t>
            </a:r>
            <a:r>
              <a:rPr sz="2000" spc="-114" dirty="0">
                <a:solidFill>
                  <a:srgbClr val="8A6602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8A6602"/>
                </a:solidFill>
                <a:latin typeface="Arial"/>
                <a:cs typeface="Arial"/>
              </a:rPr>
              <a:t>+ </a:t>
            </a:r>
            <a:r>
              <a:rPr sz="2000" spc="5" dirty="0">
                <a:solidFill>
                  <a:srgbClr val="8A6602"/>
                </a:solidFill>
                <a:latin typeface="Arial"/>
                <a:cs typeface="Arial"/>
              </a:rPr>
              <a:t>DH</a:t>
            </a:r>
            <a:r>
              <a:rPr sz="2000" spc="-15" dirty="0">
                <a:solidFill>
                  <a:srgbClr val="8A6602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8A6602"/>
                </a:solidFill>
                <a:latin typeface="Arial"/>
                <a:cs typeface="Arial"/>
              </a:rPr>
              <a:t>	</a:t>
            </a:r>
            <a:r>
              <a:rPr sz="2000" spc="-15" dirty="0">
                <a:solidFill>
                  <a:srgbClr val="8A6602"/>
                </a:solidFill>
                <a:latin typeface="Arial"/>
                <a:cs typeface="Arial"/>
              </a:rPr>
              <a:t>Fu</a:t>
            </a:r>
            <a:r>
              <a:rPr sz="2000" spc="5" dirty="0">
                <a:solidFill>
                  <a:srgbClr val="8A6602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8A6602"/>
                </a:solidFill>
                <a:latin typeface="Arial"/>
                <a:cs typeface="Arial"/>
              </a:rPr>
              <a:t>l</a:t>
            </a:r>
            <a:r>
              <a:rPr sz="1950" spc="15" baseline="23504" dirty="0">
                <a:solidFill>
                  <a:srgbClr val="8A6602"/>
                </a:solidFill>
                <a:latin typeface="Arial"/>
                <a:cs typeface="Arial"/>
              </a:rPr>
              <a:t>3</a:t>
            </a:r>
            <a:r>
              <a:rPr sz="1950" baseline="23504" dirty="0">
                <a:solidFill>
                  <a:srgbClr val="8A6602"/>
                </a:solidFill>
                <a:latin typeface="Arial"/>
                <a:cs typeface="Arial"/>
              </a:rPr>
              <a:t>	</a:t>
            </a:r>
            <a:r>
              <a:rPr sz="2000" spc="-15" dirty="0">
                <a:solidFill>
                  <a:srgbClr val="8A6602"/>
                </a:solidFill>
                <a:latin typeface="Arial"/>
                <a:cs typeface="Arial"/>
              </a:rPr>
              <a:t>0.</a:t>
            </a:r>
            <a:r>
              <a:rPr sz="2000" dirty="0">
                <a:solidFill>
                  <a:srgbClr val="8A6602"/>
                </a:solidFill>
                <a:latin typeface="Arial"/>
                <a:cs typeface="Arial"/>
              </a:rPr>
              <a:t>128</a:t>
            </a:r>
            <a:endParaRPr sz="20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989481" y="4404279"/>
            <a:ext cx="661035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5" dirty="0">
                <a:solidFill>
                  <a:srgbClr val="8A6602"/>
                </a:solidFill>
                <a:latin typeface="Arial"/>
                <a:cs typeface="Arial"/>
              </a:rPr>
              <a:t>0.</a:t>
            </a:r>
            <a:r>
              <a:rPr sz="2000" dirty="0">
                <a:solidFill>
                  <a:srgbClr val="8A6602"/>
                </a:solidFill>
                <a:latin typeface="Arial"/>
                <a:cs typeface="Arial"/>
              </a:rPr>
              <a:t>003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15" dirty="0">
                <a:solidFill>
                  <a:srgbClr val="8A6602"/>
                </a:solidFill>
                <a:latin typeface="Arial"/>
                <a:cs typeface="Arial"/>
              </a:rPr>
              <a:t>0.</a:t>
            </a:r>
            <a:r>
              <a:rPr sz="2000" dirty="0">
                <a:solidFill>
                  <a:srgbClr val="8A6602"/>
                </a:solidFill>
                <a:latin typeface="Arial"/>
                <a:cs typeface="Arial"/>
              </a:rPr>
              <a:t>005</a:t>
            </a:r>
            <a:endParaRPr sz="20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74276" y="5081317"/>
            <a:ext cx="8150859" cy="1091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Clr>
                <a:srgbClr val="2468C1"/>
              </a:buClr>
              <a:buSzPct val="64285"/>
              <a:buFont typeface="Arial"/>
              <a:buAutoNum type="arabicPlain"/>
              <a:tabLst>
                <a:tab pos="113030" algn="l"/>
              </a:tabLst>
            </a:pP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ad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j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u</a:t>
            </a:r>
            <a:r>
              <a:rPr sz="1400" spc="-10" dirty="0">
                <a:solidFill>
                  <a:srgbClr val="2468C1"/>
                </a:solidFill>
                <a:latin typeface="Arial"/>
                <a:cs typeface="Arial"/>
              </a:rPr>
              <a:t>st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d</a:t>
            </a:r>
            <a:r>
              <a:rPr sz="1400" spc="-10" dirty="0">
                <a:solidFill>
                  <a:srgbClr val="2468C1"/>
                </a:solidFill>
                <a:latin typeface="Arial"/>
                <a:cs typeface="Arial"/>
              </a:rPr>
              <a:t> f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r</a:t>
            </a:r>
            <a:r>
              <a:rPr sz="1400" spc="-10" dirty="0">
                <a:solidFill>
                  <a:srgbClr val="2468C1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ag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2468C1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an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d</a:t>
            </a:r>
            <a:r>
              <a:rPr sz="1400" spc="-10" dirty="0">
                <a:solidFill>
                  <a:srgbClr val="2468C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s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2468C1"/>
                </a:solidFill>
                <a:latin typeface="Arial"/>
                <a:cs typeface="Arial"/>
              </a:rPr>
              <a:t>x,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 edu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c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2468C1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i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n</a:t>
            </a:r>
            <a:r>
              <a:rPr sz="1400" spc="-10" dirty="0">
                <a:solidFill>
                  <a:srgbClr val="2468C1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an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d</a:t>
            </a:r>
            <a:r>
              <a:rPr sz="1400" spc="-10" dirty="0">
                <a:solidFill>
                  <a:srgbClr val="2468C1"/>
                </a:solidFill>
                <a:latin typeface="Arial"/>
                <a:cs typeface="Arial"/>
              </a:rPr>
              <a:t> t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o</a:t>
            </a:r>
            <a:r>
              <a:rPr sz="1400" spc="-10" dirty="0">
                <a:solidFill>
                  <a:srgbClr val="2468C1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l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 energ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y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i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n</a:t>
            </a:r>
            <a:r>
              <a:rPr sz="1400" spc="-10" dirty="0">
                <a:solidFill>
                  <a:srgbClr val="2468C1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k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e, u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se</a:t>
            </a:r>
            <a:r>
              <a:rPr sz="1400" spc="-10" dirty="0">
                <a:solidFill>
                  <a:srgbClr val="2468C1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of </a:t>
            </a:r>
            <a:r>
              <a:rPr sz="1400" spc="-10" dirty="0">
                <a:solidFill>
                  <a:srgbClr val="2468C1"/>
                </a:solidFill>
                <a:latin typeface="Arial"/>
                <a:cs typeface="Arial"/>
              </a:rPr>
              <a:t>f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ish</a:t>
            </a:r>
            <a:r>
              <a:rPr sz="1400" spc="-10" dirty="0">
                <a:solidFill>
                  <a:srgbClr val="2468C1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il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s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upp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l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ement</a:t>
            </a:r>
            <a:endParaRPr sz="1400">
              <a:latin typeface="Arial"/>
              <a:cs typeface="Arial"/>
            </a:endParaRPr>
          </a:p>
          <a:p>
            <a:pPr marL="112395" indent="-99695">
              <a:lnSpc>
                <a:spcPts val="1675"/>
              </a:lnSpc>
              <a:spcBef>
                <a:spcPts val="50"/>
              </a:spcBef>
              <a:buClr>
                <a:srgbClr val="2468C1"/>
              </a:buClr>
              <a:buSzPct val="64285"/>
              <a:buFont typeface="Arial"/>
              <a:buAutoNum type="arabicPlain"/>
              <a:tabLst>
                <a:tab pos="113030" algn="l"/>
              </a:tabLst>
            </a:pP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mode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l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 1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+</a:t>
            </a:r>
            <a:r>
              <a:rPr sz="1400" spc="-10" dirty="0">
                <a:solidFill>
                  <a:srgbClr val="2468C1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b-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vi</a:t>
            </a:r>
            <a:r>
              <a:rPr sz="1400" spc="-10" dirty="0">
                <a:solidFill>
                  <a:srgbClr val="2468C1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am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in</a:t>
            </a:r>
            <a:r>
              <a:rPr sz="1400" spc="-10" dirty="0">
                <a:solidFill>
                  <a:srgbClr val="2468C1"/>
                </a:solidFill>
                <a:latin typeface="Arial"/>
                <a:cs typeface="Arial"/>
              </a:rPr>
              <a:t> st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2468C1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u</a:t>
            </a:r>
            <a:r>
              <a:rPr sz="1400" spc="-10" dirty="0">
                <a:solidFill>
                  <a:srgbClr val="2468C1"/>
                </a:solidFill>
                <a:latin typeface="Arial"/>
                <a:cs typeface="Arial"/>
              </a:rPr>
              <a:t>s,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s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at </a:t>
            </a:r>
            <a:r>
              <a:rPr sz="1400" spc="-10" dirty="0">
                <a:solidFill>
                  <a:srgbClr val="2468C1"/>
                </a:solidFill>
                <a:latin typeface="Arial"/>
                <a:cs typeface="Arial"/>
              </a:rPr>
              <a:t>f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at 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i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n</a:t>
            </a:r>
            <a:r>
              <a:rPr sz="1400" spc="-10" dirty="0">
                <a:solidFill>
                  <a:srgbClr val="2468C1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k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e, 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HD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L, a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cc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u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l</a:t>
            </a:r>
            <a:r>
              <a:rPr sz="1400" spc="-10" dirty="0">
                <a:solidFill>
                  <a:srgbClr val="2468C1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ura</a:t>
            </a:r>
            <a:r>
              <a:rPr sz="1400" spc="-10" dirty="0">
                <a:solidFill>
                  <a:srgbClr val="2468C1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i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on, an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d</a:t>
            </a:r>
            <a:r>
              <a:rPr sz="1400" spc="-10" dirty="0">
                <a:solidFill>
                  <a:srgbClr val="2468C1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apoe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4</a:t>
            </a:r>
            <a:r>
              <a:rPr sz="1400" spc="-10" dirty="0">
                <a:solidFill>
                  <a:srgbClr val="2468C1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ll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l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e.</a:t>
            </a:r>
            <a:endParaRPr sz="1400">
              <a:latin typeface="Arial"/>
              <a:cs typeface="Arial"/>
            </a:endParaRPr>
          </a:p>
          <a:p>
            <a:pPr marL="12700" marR="398145">
              <a:lnSpc>
                <a:spcPts val="1670"/>
              </a:lnSpc>
              <a:spcBef>
                <a:spcPts val="55"/>
              </a:spcBef>
              <a:buClr>
                <a:srgbClr val="2468C1"/>
              </a:buClr>
              <a:buSzPct val="64285"/>
              <a:buFont typeface="Arial"/>
              <a:buAutoNum type="arabicPlain"/>
              <a:tabLst>
                <a:tab pos="113030" algn="l"/>
              </a:tabLst>
            </a:pP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mode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l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 1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+</a:t>
            </a:r>
            <a:r>
              <a:rPr sz="1400" spc="-10" dirty="0">
                <a:solidFill>
                  <a:srgbClr val="2468C1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b-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vi</a:t>
            </a:r>
            <a:r>
              <a:rPr sz="1400" spc="-10" dirty="0">
                <a:solidFill>
                  <a:srgbClr val="2468C1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am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in</a:t>
            </a:r>
            <a:r>
              <a:rPr sz="1400" spc="-10" dirty="0">
                <a:solidFill>
                  <a:srgbClr val="2468C1"/>
                </a:solidFill>
                <a:latin typeface="Arial"/>
                <a:cs typeface="Arial"/>
              </a:rPr>
              <a:t> st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2468C1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u</a:t>
            </a:r>
            <a:r>
              <a:rPr sz="1400" spc="-10" dirty="0">
                <a:solidFill>
                  <a:srgbClr val="2468C1"/>
                </a:solidFill>
                <a:latin typeface="Arial"/>
                <a:cs typeface="Arial"/>
              </a:rPr>
              <a:t>s,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s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at </a:t>
            </a:r>
            <a:r>
              <a:rPr sz="1400" spc="-10" dirty="0">
                <a:solidFill>
                  <a:srgbClr val="2468C1"/>
                </a:solidFill>
                <a:latin typeface="Arial"/>
                <a:cs typeface="Arial"/>
              </a:rPr>
              <a:t>f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at 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i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n</a:t>
            </a:r>
            <a:r>
              <a:rPr sz="1400" spc="-10" dirty="0">
                <a:solidFill>
                  <a:srgbClr val="2468C1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k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e, 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HD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L, a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cc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u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l</a:t>
            </a:r>
            <a:r>
              <a:rPr sz="1400" spc="-10" dirty="0">
                <a:solidFill>
                  <a:srgbClr val="2468C1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ura</a:t>
            </a:r>
            <a:r>
              <a:rPr sz="1400" spc="-10" dirty="0">
                <a:solidFill>
                  <a:srgbClr val="2468C1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i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on, a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lc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oho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l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i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n</a:t>
            </a:r>
            <a:r>
              <a:rPr sz="1400" spc="-10" dirty="0">
                <a:solidFill>
                  <a:srgbClr val="2468C1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k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e, mu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l</a:t>
            </a:r>
            <a:r>
              <a:rPr sz="1400" spc="-10" dirty="0">
                <a:solidFill>
                  <a:srgbClr val="2468C1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ivi</a:t>
            </a:r>
            <a:r>
              <a:rPr sz="1400" spc="-10" dirty="0">
                <a:solidFill>
                  <a:srgbClr val="2468C1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am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in</a:t>
            </a:r>
            <a:r>
              <a:rPr sz="1400" spc="-10" dirty="0">
                <a:solidFill>
                  <a:srgbClr val="2468C1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u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s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e, an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d 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apoe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4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 a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ll</a:t>
            </a:r>
            <a:r>
              <a:rPr sz="1400" spc="-5" dirty="0">
                <a:solidFill>
                  <a:srgbClr val="2468C1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2468C1"/>
                </a:solidFill>
                <a:latin typeface="Arial"/>
                <a:cs typeface="Arial"/>
              </a:rPr>
              <a:t>l</a:t>
            </a:r>
            <a:r>
              <a:rPr sz="1400" spc="-15" dirty="0">
                <a:solidFill>
                  <a:srgbClr val="2468C1"/>
                </a:solidFill>
                <a:latin typeface="Arial"/>
                <a:cs typeface="Arial"/>
              </a:rPr>
              <a:t>e.</a:t>
            </a:r>
            <a:endParaRPr sz="1400">
              <a:latin typeface="Arial"/>
              <a:cs typeface="Arial"/>
            </a:endParaRPr>
          </a:p>
          <a:p>
            <a:pPr marL="3326129">
              <a:lnSpc>
                <a:spcPts val="1855"/>
              </a:lnSpc>
            </a:pPr>
            <a:r>
              <a:rPr sz="1400" spc="-10" dirty="0">
                <a:solidFill>
                  <a:srgbClr val="8A6602"/>
                </a:solidFill>
                <a:latin typeface="Arial"/>
                <a:cs typeface="Arial"/>
              </a:rPr>
              <a:t>E</a:t>
            </a:r>
            <a:r>
              <a:rPr sz="1400" spc="-110" dirty="0">
                <a:solidFill>
                  <a:srgbClr val="8A6602"/>
                </a:solidFill>
                <a:latin typeface="Arial"/>
                <a:cs typeface="Arial"/>
              </a:rPr>
              <a:t>P</a:t>
            </a:r>
            <a:r>
              <a:rPr sz="1400" spc="-10" dirty="0">
                <a:solidFill>
                  <a:srgbClr val="8A6602"/>
                </a:solidFill>
                <a:latin typeface="Arial"/>
                <a:cs typeface="Arial"/>
              </a:rPr>
              <a:t>A= E</a:t>
            </a:r>
            <a:r>
              <a:rPr sz="1400" dirty="0">
                <a:solidFill>
                  <a:srgbClr val="8A6602"/>
                </a:solidFill>
                <a:latin typeface="Arial"/>
                <a:cs typeface="Arial"/>
              </a:rPr>
              <a:t>ic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8A6602"/>
                </a:solidFill>
                <a:latin typeface="Arial"/>
                <a:cs typeface="Arial"/>
              </a:rPr>
              <a:t>s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apen</a:t>
            </a:r>
            <a:r>
              <a:rPr sz="1400" spc="-10" dirty="0">
                <a:solidFill>
                  <a:srgbClr val="8A6602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aeno</a:t>
            </a:r>
            <a:r>
              <a:rPr sz="1400" dirty="0">
                <a:solidFill>
                  <a:srgbClr val="8A6602"/>
                </a:solidFill>
                <a:latin typeface="Arial"/>
                <a:cs typeface="Arial"/>
              </a:rPr>
              <a:t>ic</a:t>
            </a:r>
            <a:r>
              <a:rPr sz="1400" spc="-80" dirty="0">
                <a:solidFill>
                  <a:srgbClr val="8A6602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8A6602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8A6602"/>
                </a:solidFill>
                <a:latin typeface="Arial"/>
                <a:cs typeface="Arial"/>
              </a:rPr>
              <a:t>cid</a:t>
            </a:r>
            <a:r>
              <a:rPr sz="1400" spc="-10" dirty="0">
                <a:solidFill>
                  <a:srgbClr val="8A660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; </a:t>
            </a:r>
            <a:r>
              <a:rPr sz="1400" dirty="0">
                <a:solidFill>
                  <a:srgbClr val="8A6602"/>
                </a:solidFill>
                <a:latin typeface="Arial"/>
                <a:cs typeface="Arial"/>
              </a:rPr>
              <a:t>DH</a:t>
            </a:r>
            <a:r>
              <a:rPr sz="1400" spc="-10" dirty="0">
                <a:solidFill>
                  <a:srgbClr val="8A6602"/>
                </a:solidFill>
                <a:latin typeface="Arial"/>
                <a:cs typeface="Arial"/>
              </a:rPr>
              <a:t>A= </a:t>
            </a:r>
            <a:r>
              <a:rPr sz="1400" dirty="0">
                <a:solidFill>
                  <a:srgbClr val="8A6602"/>
                </a:solidFill>
                <a:latin typeface="Arial"/>
                <a:cs typeface="Arial"/>
              </a:rPr>
              <a:t>D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8A6602"/>
                </a:solidFill>
                <a:latin typeface="Arial"/>
                <a:cs typeface="Arial"/>
              </a:rPr>
              <a:t>c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8A6602"/>
                </a:solidFill>
                <a:latin typeface="Arial"/>
                <a:cs typeface="Arial"/>
              </a:rPr>
              <a:t>s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ahe</a:t>
            </a:r>
            <a:r>
              <a:rPr sz="1400" dirty="0">
                <a:solidFill>
                  <a:srgbClr val="8A6602"/>
                </a:solidFill>
                <a:latin typeface="Arial"/>
                <a:cs typeface="Arial"/>
              </a:rPr>
              <a:t>x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aeno</a:t>
            </a:r>
            <a:r>
              <a:rPr sz="1400" dirty="0">
                <a:solidFill>
                  <a:srgbClr val="8A6602"/>
                </a:solidFill>
                <a:latin typeface="Arial"/>
                <a:cs typeface="Arial"/>
              </a:rPr>
              <a:t>ic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8A6602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8A6602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8A6602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8A6602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0"/>
                </a:moveTo>
                <a:lnTo>
                  <a:pt x="7848600" y="0"/>
                </a:lnTo>
              </a:path>
              <a:path w="7848600" h="3505200">
                <a:moveTo>
                  <a:pt x="7848600" y="3505200"/>
                </a:moveTo>
                <a:lnTo>
                  <a:pt x="0" y="3505200"/>
                </a:ln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0" y="244475"/>
                </a:moveTo>
                <a:lnTo>
                  <a:pt x="9144000" y="244475"/>
                </a:lnTo>
                <a:lnTo>
                  <a:pt x="9144000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32427" y="1124743"/>
            <a:ext cx="7596505" cy="1080135"/>
          </a:xfrm>
          <a:custGeom>
            <a:avLst/>
            <a:gdLst/>
            <a:ahLst/>
            <a:cxnLst/>
            <a:rect l="l" t="t" r="r" b="b"/>
            <a:pathLst>
              <a:path w="7596505" h="1080135">
                <a:moveTo>
                  <a:pt x="0" y="1080120"/>
                </a:moveTo>
                <a:lnTo>
                  <a:pt x="7596336" y="1080120"/>
                </a:lnTo>
                <a:lnTo>
                  <a:pt x="7596336" y="0"/>
                </a:lnTo>
                <a:lnTo>
                  <a:pt x="0" y="0"/>
                </a:lnTo>
                <a:lnTo>
                  <a:pt x="0" y="108012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7368" rIns="0" bIns="0" rtlCol="0">
            <a:spAutoFit/>
          </a:bodyPr>
          <a:lstStyle/>
          <a:p>
            <a:pPr marL="1647189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Hi</a:t>
            </a:r>
            <a:r>
              <a:rPr spc="-5" dirty="0">
                <a:latin typeface="Arial"/>
                <a:cs typeface="Arial"/>
              </a:rPr>
              <a:t>ppo</a:t>
            </a:r>
            <a:r>
              <a:rPr dirty="0">
                <a:latin typeface="Arial"/>
                <a:cs typeface="Arial"/>
              </a:rPr>
              <a:t>c</a:t>
            </a:r>
            <a:r>
              <a:rPr spc="-5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m</a:t>
            </a:r>
            <a:r>
              <a:rPr spc="-5" dirty="0">
                <a:latin typeface="Arial"/>
                <a:cs typeface="Arial"/>
              </a:rPr>
              <a:t>pa</a:t>
            </a:r>
            <a:r>
              <a:rPr dirty="0">
                <a:latin typeface="Arial"/>
                <a:cs typeface="Arial"/>
              </a:rPr>
              <a:t>l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225" dirty="0">
                <a:latin typeface="Arial"/>
                <a:cs typeface="Arial"/>
              </a:rPr>
              <a:t>V</a:t>
            </a:r>
            <a:r>
              <a:rPr spc="-5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l</a:t>
            </a:r>
            <a:r>
              <a:rPr spc="-5" dirty="0">
                <a:latin typeface="Arial"/>
                <a:cs typeface="Arial"/>
              </a:rPr>
              <a:t>u</a:t>
            </a:r>
            <a:r>
              <a:rPr dirty="0">
                <a:latin typeface="Arial"/>
                <a:cs typeface="Arial"/>
              </a:rPr>
              <a:t>me</a:t>
            </a:r>
            <a:r>
              <a:rPr spc="-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(a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% </a:t>
            </a:r>
            <a:r>
              <a:rPr sz="3200" spc="-1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C</a:t>
            </a:r>
            <a:r>
              <a:rPr sz="3200" spc="-25" dirty="0">
                <a:latin typeface="Arial"/>
                <a:cs typeface="Arial"/>
              </a:rPr>
              <a:t>V</a:t>
            </a:r>
            <a:r>
              <a:rPr sz="3200" dirty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17728" y="1740787"/>
            <a:ext cx="438213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ud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286)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67544" y="2636912"/>
            <a:ext cx="1368425" cy="1310640"/>
          </a:xfrm>
          <a:custGeom>
            <a:avLst/>
            <a:gdLst/>
            <a:ahLst/>
            <a:cxnLst/>
            <a:rect l="l" t="t" r="r" b="b"/>
            <a:pathLst>
              <a:path w="1368425" h="1310639">
                <a:moveTo>
                  <a:pt x="0" y="1310643"/>
                </a:moveTo>
                <a:lnTo>
                  <a:pt x="1368151" y="1310643"/>
                </a:lnTo>
                <a:lnTo>
                  <a:pt x="1368151" y="0"/>
                </a:lnTo>
                <a:lnTo>
                  <a:pt x="0" y="0"/>
                </a:lnTo>
                <a:lnTo>
                  <a:pt x="0" y="1310643"/>
                </a:lnTo>
                <a:close/>
              </a:path>
            </a:pathLst>
          </a:custGeom>
          <a:solidFill>
            <a:srgbClr val="D4E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35696" y="2636912"/>
            <a:ext cx="2299335" cy="1310640"/>
          </a:xfrm>
          <a:custGeom>
            <a:avLst/>
            <a:gdLst/>
            <a:ahLst/>
            <a:cxnLst/>
            <a:rect l="l" t="t" r="r" b="b"/>
            <a:pathLst>
              <a:path w="2299335" h="1310639">
                <a:moveTo>
                  <a:pt x="0" y="1310643"/>
                </a:moveTo>
                <a:lnTo>
                  <a:pt x="2298927" y="1310643"/>
                </a:lnTo>
                <a:lnTo>
                  <a:pt x="2298927" y="0"/>
                </a:lnTo>
                <a:lnTo>
                  <a:pt x="0" y="0"/>
                </a:lnTo>
                <a:lnTo>
                  <a:pt x="0" y="1310643"/>
                </a:lnTo>
                <a:close/>
              </a:path>
            </a:pathLst>
          </a:custGeom>
          <a:solidFill>
            <a:srgbClr val="D4E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34623" y="2636912"/>
            <a:ext cx="849630" cy="1310640"/>
          </a:xfrm>
          <a:custGeom>
            <a:avLst/>
            <a:gdLst/>
            <a:ahLst/>
            <a:cxnLst/>
            <a:rect l="l" t="t" r="r" b="b"/>
            <a:pathLst>
              <a:path w="849629" h="1310639">
                <a:moveTo>
                  <a:pt x="0" y="1310643"/>
                </a:moveTo>
                <a:lnTo>
                  <a:pt x="849036" y="1310643"/>
                </a:lnTo>
                <a:lnTo>
                  <a:pt x="849036" y="0"/>
                </a:lnTo>
                <a:lnTo>
                  <a:pt x="0" y="0"/>
                </a:lnTo>
                <a:lnTo>
                  <a:pt x="0" y="1310643"/>
                </a:lnTo>
                <a:close/>
              </a:path>
            </a:pathLst>
          </a:custGeom>
          <a:solidFill>
            <a:srgbClr val="D4E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7544" y="3947556"/>
            <a:ext cx="1368425" cy="371475"/>
          </a:xfrm>
          <a:custGeom>
            <a:avLst/>
            <a:gdLst/>
            <a:ahLst/>
            <a:cxnLst/>
            <a:rect l="l" t="t" r="r" b="b"/>
            <a:pathLst>
              <a:path w="1368425" h="371475">
                <a:moveTo>
                  <a:pt x="0" y="370854"/>
                </a:moveTo>
                <a:lnTo>
                  <a:pt x="1368151" y="370854"/>
                </a:lnTo>
                <a:lnTo>
                  <a:pt x="1368151" y="0"/>
                </a:lnTo>
                <a:lnTo>
                  <a:pt x="0" y="0"/>
                </a:lnTo>
                <a:lnTo>
                  <a:pt x="0" y="370854"/>
                </a:lnTo>
                <a:close/>
              </a:path>
            </a:pathLst>
          </a:custGeom>
          <a:solidFill>
            <a:srgbClr val="EFF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35696" y="3947556"/>
            <a:ext cx="2299335" cy="371475"/>
          </a:xfrm>
          <a:custGeom>
            <a:avLst/>
            <a:gdLst/>
            <a:ahLst/>
            <a:cxnLst/>
            <a:rect l="l" t="t" r="r" b="b"/>
            <a:pathLst>
              <a:path w="2299335" h="371475">
                <a:moveTo>
                  <a:pt x="0" y="370854"/>
                </a:moveTo>
                <a:lnTo>
                  <a:pt x="2298927" y="370854"/>
                </a:lnTo>
                <a:lnTo>
                  <a:pt x="2298927" y="0"/>
                </a:lnTo>
                <a:lnTo>
                  <a:pt x="0" y="0"/>
                </a:lnTo>
                <a:lnTo>
                  <a:pt x="0" y="370854"/>
                </a:lnTo>
                <a:close/>
              </a:path>
            </a:pathLst>
          </a:custGeom>
          <a:solidFill>
            <a:srgbClr val="EFF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34623" y="3947556"/>
            <a:ext cx="849630" cy="371475"/>
          </a:xfrm>
          <a:custGeom>
            <a:avLst/>
            <a:gdLst/>
            <a:ahLst/>
            <a:cxnLst/>
            <a:rect l="l" t="t" r="r" b="b"/>
            <a:pathLst>
              <a:path w="849629" h="371475">
                <a:moveTo>
                  <a:pt x="0" y="370854"/>
                </a:moveTo>
                <a:lnTo>
                  <a:pt x="849036" y="370854"/>
                </a:lnTo>
                <a:lnTo>
                  <a:pt x="849036" y="0"/>
                </a:lnTo>
                <a:lnTo>
                  <a:pt x="0" y="0"/>
                </a:lnTo>
                <a:lnTo>
                  <a:pt x="0" y="370854"/>
                </a:lnTo>
                <a:close/>
              </a:path>
            </a:pathLst>
          </a:custGeom>
          <a:solidFill>
            <a:srgbClr val="EFF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7544" y="4318411"/>
            <a:ext cx="4516120" cy="1201420"/>
          </a:xfrm>
          <a:custGeom>
            <a:avLst/>
            <a:gdLst/>
            <a:ahLst/>
            <a:cxnLst/>
            <a:rect l="l" t="t" r="r" b="b"/>
            <a:pathLst>
              <a:path w="4516120" h="1201420">
                <a:moveTo>
                  <a:pt x="0" y="1200915"/>
                </a:moveTo>
                <a:lnTo>
                  <a:pt x="4516114" y="1200915"/>
                </a:lnTo>
                <a:lnTo>
                  <a:pt x="4516114" y="0"/>
                </a:lnTo>
                <a:lnTo>
                  <a:pt x="0" y="0"/>
                </a:lnTo>
                <a:lnTo>
                  <a:pt x="0" y="1200915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35696" y="2630562"/>
            <a:ext cx="0" cy="1694814"/>
          </a:xfrm>
          <a:custGeom>
            <a:avLst/>
            <a:gdLst/>
            <a:ahLst/>
            <a:cxnLst/>
            <a:rect l="l" t="t" r="r" b="b"/>
            <a:pathLst>
              <a:path h="1694814">
                <a:moveTo>
                  <a:pt x="0" y="0"/>
                </a:moveTo>
                <a:lnTo>
                  <a:pt x="0" y="16941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34623" y="2630562"/>
            <a:ext cx="0" cy="1694814"/>
          </a:xfrm>
          <a:custGeom>
            <a:avLst/>
            <a:gdLst/>
            <a:ahLst/>
            <a:cxnLst/>
            <a:rect l="l" t="t" r="r" b="b"/>
            <a:pathLst>
              <a:path h="1694814">
                <a:moveTo>
                  <a:pt x="0" y="0"/>
                </a:moveTo>
                <a:lnTo>
                  <a:pt x="0" y="16941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1194" y="3947556"/>
            <a:ext cx="4528820" cy="0"/>
          </a:xfrm>
          <a:custGeom>
            <a:avLst/>
            <a:gdLst/>
            <a:ahLst/>
            <a:cxnLst/>
            <a:rect l="l" t="t" r="r" b="b"/>
            <a:pathLst>
              <a:path w="4528820">
                <a:moveTo>
                  <a:pt x="0" y="0"/>
                </a:moveTo>
                <a:lnTo>
                  <a:pt x="4528815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1194" y="4318411"/>
            <a:ext cx="4528820" cy="0"/>
          </a:xfrm>
          <a:custGeom>
            <a:avLst/>
            <a:gdLst/>
            <a:ahLst/>
            <a:cxnLst/>
            <a:rect l="l" t="t" r="r" b="b"/>
            <a:pathLst>
              <a:path w="4528820">
                <a:moveTo>
                  <a:pt x="0" y="0"/>
                </a:moveTo>
                <a:lnTo>
                  <a:pt x="452881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7544" y="2630562"/>
            <a:ext cx="0" cy="2895600"/>
          </a:xfrm>
          <a:custGeom>
            <a:avLst/>
            <a:gdLst/>
            <a:ahLst/>
            <a:cxnLst/>
            <a:rect l="l" t="t" r="r" b="b"/>
            <a:pathLst>
              <a:path h="2895600">
                <a:moveTo>
                  <a:pt x="0" y="0"/>
                </a:moveTo>
                <a:lnTo>
                  <a:pt x="0" y="28951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83658" y="2630562"/>
            <a:ext cx="0" cy="2895600"/>
          </a:xfrm>
          <a:custGeom>
            <a:avLst/>
            <a:gdLst/>
            <a:ahLst/>
            <a:cxnLst/>
            <a:rect l="l" t="t" r="r" b="b"/>
            <a:pathLst>
              <a:path h="2895600">
                <a:moveTo>
                  <a:pt x="0" y="0"/>
                </a:moveTo>
                <a:lnTo>
                  <a:pt x="0" y="28951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1194" y="2636912"/>
            <a:ext cx="4528820" cy="0"/>
          </a:xfrm>
          <a:custGeom>
            <a:avLst/>
            <a:gdLst/>
            <a:ahLst/>
            <a:cxnLst/>
            <a:rect l="l" t="t" r="r" b="b"/>
            <a:pathLst>
              <a:path w="4528820">
                <a:moveTo>
                  <a:pt x="0" y="0"/>
                </a:moveTo>
                <a:lnTo>
                  <a:pt x="452881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1194" y="5519327"/>
            <a:ext cx="4528820" cy="0"/>
          </a:xfrm>
          <a:custGeom>
            <a:avLst/>
            <a:gdLst/>
            <a:ahLst/>
            <a:cxnLst/>
            <a:rect l="l" t="t" r="r" b="b"/>
            <a:pathLst>
              <a:path w="4528820">
                <a:moveTo>
                  <a:pt x="0" y="0"/>
                </a:moveTo>
                <a:lnTo>
                  <a:pt x="452881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46284" y="2710946"/>
            <a:ext cx="1201420" cy="1193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spc="5" dirty="0">
                <a:solidFill>
                  <a:srgbClr val="8A6602"/>
                </a:solidFill>
                <a:latin typeface="Arial"/>
                <a:cs typeface="Arial"/>
              </a:rPr>
              <a:t>Di</a:t>
            </a:r>
            <a:r>
              <a:rPr sz="2000" dirty="0">
                <a:solidFill>
                  <a:srgbClr val="8A6602"/>
                </a:solidFill>
                <a:latin typeface="Arial"/>
                <a:cs typeface="Arial"/>
              </a:rPr>
              <a:t>e</a:t>
            </a:r>
            <a:r>
              <a:rPr sz="2000" spc="-20" dirty="0">
                <a:solidFill>
                  <a:srgbClr val="8A6602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8A6602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8A6602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8A6602"/>
                </a:solidFill>
                <a:latin typeface="Arial"/>
                <a:cs typeface="Arial"/>
              </a:rPr>
              <a:t>y </a:t>
            </a:r>
            <a:r>
              <a:rPr sz="2000" spc="-20" dirty="0">
                <a:solidFill>
                  <a:srgbClr val="8A6602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8A6602"/>
                </a:solidFill>
                <a:latin typeface="Arial"/>
                <a:cs typeface="Arial"/>
              </a:rPr>
              <a:t>n</a:t>
            </a:r>
            <a:r>
              <a:rPr sz="2000" spc="-20" dirty="0">
                <a:solidFill>
                  <a:srgbClr val="8A6602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8A6602"/>
                </a:solidFill>
                <a:latin typeface="Arial"/>
                <a:cs typeface="Arial"/>
              </a:rPr>
              <a:t>ake</a:t>
            </a:r>
            <a:r>
              <a:rPr sz="2000" spc="-10" dirty="0">
                <a:solidFill>
                  <a:srgbClr val="8A660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A6602"/>
                </a:solidFill>
                <a:latin typeface="Arial"/>
                <a:cs typeface="Arial"/>
              </a:rPr>
              <a:t>o</a:t>
            </a:r>
            <a:r>
              <a:rPr sz="2000" spc="-10" dirty="0">
                <a:solidFill>
                  <a:srgbClr val="8A6602"/>
                </a:solidFill>
                <a:latin typeface="Arial"/>
                <a:cs typeface="Arial"/>
              </a:rPr>
              <a:t>f </a:t>
            </a:r>
            <a:r>
              <a:rPr sz="2000" spc="5" dirty="0">
                <a:solidFill>
                  <a:srgbClr val="8A6602"/>
                </a:solidFill>
                <a:latin typeface="Arial"/>
                <a:cs typeface="Arial"/>
              </a:rPr>
              <a:t>DH</a:t>
            </a:r>
            <a:r>
              <a:rPr sz="2000" dirty="0">
                <a:solidFill>
                  <a:srgbClr val="8A6602"/>
                </a:solidFill>
                <a:latin typeface="Arial"/>
                <a:cs typeface="Arial"/>
              </a:rPr>
              <a:t>A</a:t>
            </a:r>
            <a:r>
              <a:rPr sz="2000" spc="-25" dirty="0">
                <a:solidFill>
                  <a:srgbClr val="8A6602"/>
                </a:solidFill>
                <a:latin typeface="Arial"/>
                <a:cs typeface="Arial"/>
              </a:rPr>
              <a:t>+</a:t>
            </a:r>
            <a:r>
              <a:rPr sz="2000" spc="-15" dirty="0">
                <a:solidFill>
                  <a:srgbClr val="8A6602"/>
                </a:solidFill>
                <a:latin typeface="Arial"/>
                <a:cs typeface="Arial"/>
              </a:rPr>
              <a:t>E</a:t>
            </a:r>
            <a:r>
              <a:rPr sz="2000" spc="-165" dirty="0">
                <a:solidFill>
                  <a:srgbClr val="8A6602"/>
                </a:solidFill>
                <a:latin typeface="Arial"/>
                <a:cs typeface="Arial"/>
              </a:rPr>
              <a:t>P</a:t>
            </a:r>
            <a:r>
              <a:rPr sz="2000" spc="-15" dirty="0">
                <a:solidFill>
                  <a:srgbClr val="8A6602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8A6602"/>
                </a:solidFill>
                <a:latin typeface="Arial"/>
                <a:cs typeface="Arial"/>
              </a:rPr>
              <a:t>(m</a:t>
            </a:r>
            <a:r>
              <a:rPr sz="2000" dirty="0">
                <a:solidFill>
                  <a:srgbClr val="8A6602"/>
                </a:solidFill>
                <a:latin typeface="Arial"/>
                <a:cs typeface="Arial"/>
              </a:rPr>
              <a:t>g</a:t>
            </a:r>
            <a:r>
              <a:rPr sz="2000" spc="-20" dirty="0">
                <a:solidFill>
                  <a:srgbClr val="8A6602"/>
                </a:solidFill>
                <a:latin typeface="Arial"/>
                <a:cs typeface="Arial"/>
              </a:rPr>
              <a:t>/</a:t>
            </a:r>
            <a:r>
              <a:rPr sz="2000" dirty="0">
                <a:solidFill>
                  <a:srgbClr val="8A6602"/>
                </a:solidFill>
                <a:latin typeface="Arial"/>
                <a:cs typeface="Arial"/>
              </a:rPr>
              <a:t>day)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062821" y="2710946"/>
            <a:ext cx="1845310" cy="948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dirty="0">
                <a:solidFill>
                  <a:srgbClr val="005D9E"/>
                </a:solidFill>
                <a:latin typeface="Arial"/>
                <a:cs typeface="Arial"/>
              </a:rPr>
              <a:t>β</a:t>
            </a:r>
            <a:r>
              <a:rPr sz="2000" spc="-10" dirty="0">
                <a:solidFill>
                  <a:srgbClr val="005D9E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5D9E"/>
                </a:solidFill>
                <a:latin typeface="Arial"/>
                <a:cs typeface="Arial"/>
              </a:rPr>
              <a:t>(</a:t>
            </a:r>
            <a:r>
              <a:rPr sz="2000" dirty="0">
                <a:solidFill>
                  <a:srgbClr val="005D9E"/>
                </a:solidFill>
                <a:latin typeface="Arial"/>
                <a:cs typeface="Arial"/>
              </a:rPr>
              <a:t>95%</a:t>
            </a:r>
            <a:r>
              <a:rPr sz="2000" spc="-10" dirty="0">
                <a:solidFill>
                  <a:srgbClr val="005D9E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5D9E"/>
                </a:solidFill>
                <a:latin typeface="Arial"/>
                <a:cs typeface="Arial"/>
              </a:rPr>
              <a:t>C</a:t>
            </a:r>
            <a:r>
              <a:rPr sz="2000" spc="-20" dirty="0">
                <a:solidFill>
                  <a:srgbClr val="005D9E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5D9E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465"/>
              </a:spcBef>
            </a:pPr>
            <a:r>
              <a:rPr sz="2000" spc="-20" dirty="0">
                <a:solidFill>
                  <a:srgbClr val="005D9E"/>
                </a:solidFill>
                <a:latin typeface="Arial"/>
                <a:cs typeface="Arial"/>
              </a:rPr>
              <a:t>f</a:t>
            </a:r>
            <a:r>
              <a:rPr sz="2000" spc="-5" dirty="0">
                <a:solidFill>
                  <a:srgbClr val="005D9E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5D9E"/>
                </a:solidFill>
                <a:latin typeface="Arial"/>
                <a:cs typeface="Arial"/>
              </a:rPr>
              <a:t>r</a:t>
            </a:r>
            <a:r>
              <a:rPr sz="2000" spc="-10" dirty="0">
                <a:solidFill>
                  <a:srgbClr val="005D9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5D9E"/>
                </a:solidFill>
                <a:latin typeface="Arial"/>
                <a:cs typeface="Arial"/>
              </a:rPr>
              <a:t>a</a:t>
            </a:r>
            <a:r>
              <a:rPr sz="2000" spc="-10" dirty="0">
                <a:solidFill>
                  <a:srgbClr val="005D9E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5D9E"/>
                </a:solidFill>
                <a:latin typeface="Arial"/>
                <a:cs typeface="Arial"/>
              </a:rPr>
              <a:t>doub</a:t>
            </a:r>
            <a:r>
              <a:rPr sz="2000" spc="5" dirty="0">
                <a:solidFill>
                  <a:srgbClr val="005D9E"/>
                </a:solidFill>
                <a:latin typeface="Arial"/>
                <a:cs typeface="Arial"/>
              </a:rPr>
              <a:t>li</a:t>
            </a:r>
            <a:r>
              <a:rPr sz="2000" spc="-5" dirty="0">
                <a:solidFill>
                  <a:srgbClr val="005D9E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005D9E"/>
                </a:solidFill>
                <a:latin typeface="Arial"/>
                <a:cs typeface="Arial"/>
              </a:rPr>
              <a:t>g</a:t>
            </a:r>
            <a:r>
              <a:rPr sz="2000" spc="-10" dirty="0">
                <a:solidFill>
                  <a:srgbClr val="005D9E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5D9E"/>
                </a:solidFill>
                <a:latin typeface="Arial"/>
                <a:cs typeface="Arial"/>
              </a:rPr>
              <a:t>of </a:t>
            </a:r>
            <a:r>
              <a:rPr sz="2000" dirty="0">
                <a:solidFill>
                  <a:srgbClr val="005D9E"/>
                </a:solidFill>
                <a:latin typeface="Arial"/>
                <a:cs typeface="Arial"/>
              </a:rPr>
              <a:t>exposu</a:t>
            </a:r>
            <a:r>
              <a:rPr sz="2000" spc="-5" dirty="0">
                <a:solidFill>
                  <a:srgbClr val="005D9E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5D9E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461509" y="3075012"/>
            <a:ext cx="19494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5" dirty="0">
                <a:solidFill>
                  <a:srgbClr val="005D9E"/>
                </a:solidFill>
                <a:latin typeface="Arial"/>
                <a:cs typeface="Arial"/>
              </a:rPr>
              <a:t>P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46284" y="4018461"/>
            <a:ext cx="4264025" cy="1201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0490">
              <a:lnSpc>
                <a:spcPct val="100000"/>
              </a:lnSpc>
              <a:tabLst>
                <a:tab pos="3679190" algn="l"/>
              </a:tabLst>
            </a:pPr>
            <a:r>
              <a:rPr sz="1800" spc="-5" dirty="0">
                <a:solidFill>
                  <a:srgbClr val="8A6602"/>
                </a:solidFill>
                <a:latin typeface="Arial"/>
                <a:cs typeface="Arial"/>
              </a:rPr>
              <a:t>0.00</a:t>
            </a:r>
            <a:r>
              <a:rPr sz="1800" dirty="0">
                <a:solidFill>
                  <a:srgbClr val="8A6602"/>
                </a:solidFill>
                <a:latin typeface="Arial"/>
                <a:cs typeface="Arial"/>
              </a:rPr>
              <a:t>5 (</a:t>
            </a:r>
            <a:r>
              <a:rPr sz="1800" spc="-5" dirty="0">
                <a:solidFill>
                  <a:srgbClr val="8A6602"/>
                </a:solidFill>
                <a:latin typeface="Arial"/>
                <a:cs typeface="Arial"/>
              </a:rPr>
              <a:t>0.00</a:t>
            </a:r>
            <a:r>
              <a:rPr sz="1800" dirty="0">
                <a:solidFill>
                  <a:srgbClr val="8A6602"/>
                </a:solidFill>
                <a:latin typeface="Arial"/>
                <a:cs typeface="Arial"/>
              </a:rPr>
              <a:t>1 –</a:t>
            </a:r>
            <a:r>
              <a:rPr sz="1800" spc="-5" dirty="0">
                <a:solidFill>
                  <a:srgbClr val="8A6602"/>
                </a:solidFill>
                <a:latin typeface="Arial"/>
                <a:cs typeface="Arial"/>
              </a:rPr>
              <a:t> 0.01</a:t>
            </a:r>
            <a:r>
              <a:rPr sz="1800" dirty="0">
                <a:solidFill>
                  <a:srgbClr val="8A6602"/>
                </a:solidFill>
                <a:latin typeface="Arial"/>
                <a:cs typeface="Arial"/>
              </a:rPr>
              <a:t>)	</a:t>
            </a:r>
            <a:r>
              <a:rPr sz="1800" spc="-5" dirty="0">
                <a:solidFill>
                  <a:srgbClr val="8A6602"/>
                </a:solidFill>
                <a:latin typeface="Arial"/>
                <a:cs typeface="Arial"/>
              </a:rPr>
              <a:t>0.023</a:t>
            </a:r>
            <a:endParaRPr sz="1800">
              <a:latin typeface="Arial"/>
              <a:cs typeface="Arial"/>
            </a:endParaRPr>
          </a:p>
          <a:p>
            <a:pPr marL="12700" marR="265430">
              <a:lnSpc>
                <a:spcPct val="100499"/>
              </a:lnSpc>
              <a:spcBef>
                <a:spcPts val="695"/>
              </a:spcBef>
            </a:pPr>
            <a:r>
              <a:rPr sz="1400" spc="-10" dirty="0">
                <a:solidFill>
                  <a:srgbClr val="8A6602"/>
                </a:solidFill>
                <a:latin typeface="Arial"/>
                <a:cs typeface="Arial"/>
              </a:rPr>
              <a:t>A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d</a:t>
            </a:r>
            <a:r>
              <a:rPr sz="1400" dirty="0">
                <a:solidFill>
                  <a:srgbClr val="8A6602"/>
                </a:solidFill>
                <a:latin typeface="Arial"/>
                <a:cs typeface="Arial"/>
              </a:rPr>
              <a:t>j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u</a:t>
            </a:r>
            <a:r>
              <a:rPr sz="1400" spc="-10" dirty="0">
                <a:solidFill>
                  <a:srgbClr val="8A6602"/>
                </a:solidFill>
                <a:latin typeface="Arial"/>
                <a:cs typeface="Arial"/>
              </a:rPr>
              <a:t>st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8A6602"/>
                </a:solidFill>
                <a:latin typeface="Arial"/>
                <a:cs typeface="Arial"/>
              </a:rPr>
              <a:t>d</a:t>
            </a:r>
            <a:r>
              <a:rPr sz="1400" spc="-10" dirty="0">
                <a:solidFill>
                  <a:srgbClr val="8A6602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8A6602"/>
                </a:solidFill>
                <a:latin typeface="Arial"/>
                <a:cs typeface="Arial"/>
              </a:rPr>
              <a:t>fo</a:t>
            </a:r>
            <a:r>
              <a:rPr sz="1400" dirty="0">
                <a:solidFill>
                  <a:srgbClr val="8A6602"/>
                </a:solidFill>
                <a:latin typeface="Arial"/>
                <a:cs typeface="Arial"/>
              </a:rPr>
              <a:t>r</a:t>
            </a:r>
            <a:r>
              <a:rPr sz="1400" spc="-10" dirty="0">
                <a:solidFill>
                  <a:srgbClr val="8A660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age, </a:t>
            </a:r>
            <a:r>
              <a:rPr sz="1400" dirty="0">
                <a:solidFill>
                  <a:srgbClr val="8A6602"/>
                </a:solidFill>
                <a:latin typeface="Arial"/>
                <a:cs typeface="Arial"/>
              </a:rPr>
              <a:t>s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8A6602"/>
                </a:solidFill>
                <a:latin typeface="Arial"/>
                <a:cs typeface="Arial"/>
              </a:rPr>
              <a:t>x,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 ra</a:t>
            </a:r>
            <a:r>
              <a:rPr sz="1400" dirty="0">
                <a:solidFill>
                  <a:srgbClr val="8A6602"/>
                </a:solidFill>
                <a:latin typeface="Arial"/>
                <a:cs typeface="Arial"/>
              </a:rPr>
              <a:t>c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e, edu</a:t>
            </a:r>
            <a:r>
              <a:rPr sz="1400" dirty="0">
                <a:solidFill>
                  <a:srgbClr val="8A6602"/>
                </a:solidFill>
                <a:latin typeface="Arial"/>
                <a:cs typeface="Arial"/>
              </a:rPr>
              <a:t>c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8A6602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8A6602"/>
                </a:solidFill>
                <a:latin typeface="Arial"/>
                <a:cs typeface="Arial"/>
              </a:rPr>
              <a:t>i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on, home</a:t>
            </a:r>
            <a:r>
              <a:rPr sz="1400" dirty="0">
                <a:solidFill>
                  <a:srgbClr val="8A6602"/>
                </a:solidFill>
                <a:latin typeface="Arial"/>
                <a:cs typeface="Arial"/>
              </a:rPr>
              <a:t>c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ar</a:t>
            </a:r>
            <a:r>
              <a:rPr sz="1400" dirty="0">
                <a:solidFill>
                  <a:srgbClr val="8A6602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agen</a:t>
            </a:r>
            <a:r>
              <a:rPr sz="1400" dirty="0">
                <a:solidFill>
                  <a:srgbClr val="8A6602"/>
                </a:solidFill>
                <a:latin typeface="Arial"/>
                <a:cs typeface="Arial"/>
              </a:rPr>
              <a:t>c</a:t>
            </a:r>
            <a:r>
              <a:rPr sz="1400" spc="-105" dirty="0">
                <a:solidFill>
                  <a:srgbClr val="8A6602"/>
                </a:solidFill>
                <a:latin typeface="Arial"/>
                <a:cs typeface="Arial"/>
              </a:rPr>
              <a:t>y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, </a:t>
            </a:r>
            <a:r>
              <a:rPr sz="1400" spc="-10" dirty="0">
                <a:solidFill>
                  <a:srgbClr val="8A6602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o</a:t>
            </a:r>
            <a:r>
              <a:rPr sz="1400" spc="-10" dirty="0">
                <a:solidFill>
                  <a:srgbClr val="8A6602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8A6602"/>
                </a:solidFill>
                <a:latin typeface="Arial"/>
                <a:cs typeface="Arial"/>
              </a:rPr>
              <a:t>l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 energ</a:t>
            </a:r>
            <a:r>
              <a:rPr sz="1400" spc="-105" dirty="0">
                <a:solidFill>
                  <a:srgbClr val="8A6602"/>
                </a:solidFill>
                <a:latin typeface="Arial"/>
                <a:cs typeface="Arial"/>
              </a:rPr>
              <a:t>y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, </a:t>
            </a:r>
            <a:r>
              <a:rPr sz="1400" spc="-10" dirty="0">
                <a:solidFill>
                  <a:srgbClr val="8A6602"/>
                </a:solidFill>
                <a:latin typeface="Arial"/>
                <a:cs typeface="Arial"/>
              </a:rPr>
              <a:t>f</a:t>
            </a:r>
            <a:r>
              <a:rPr sz="1400" dirty="0">
                <a:solidFill>
                  <a:srgbClr val="8A6602"/>
                </a:solidFill>
                <a:latin typeface="Arial"/>
                <a:cs typeface="Arial"/>
              </a:rPr>
              <a:t>is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h-o</a:t>
            </a:r>
            <a:r>
              <a:rPr sz="1400" dirty="0">
                <a:solidFill>
                  <a:srgbClr val="8A6602"/>
                </a:solidFill>
                <a:latin typeface="Arial"/>
                <a:cs typeface="Arial"/>
              </a:rPr>
              <a:t>il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, apo</a:t>
            </a:r>
            <a:r>
              <a:rPr sz="1400" spc="-10" dirty="0">
                <a:solidFill>
                  <a:srgbClr val="8A6602"/>
                </a:solidFill>
                <a:latin typeface="Arial"/>
                <a:cs typeface="Arial"/>
              </a:rPr>
              <a:t>E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4, </a:t>
            </a:r>
            <a:r>
              <a:rPr sz="1400" dirty="0">
                <a:solidFill>
                  <a:srgbClr val="8A6602"/>
                </a:solidFill>
                <a:latin typeface="Arial"/>
                <a:cs typeface="Arial"/>
              </a:rPr>
              <a:t>s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mo</a:t>
            </a:r>
            <a:r>
              <a:rPr sz="1400" dirty="0">
                <a:solidFill>
                  <a:srgbClr val="8A6602"/>
                </a:solidFill>
                <a:latin typeface="Arial"/>
                <a:cs typeface="Arial"/>
              </a:rPr>
              <a:t>ki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8A6602"/>
                </a:solidFill>
                <a:latin typeface="Arial"/>
                <a:cs typeface="Arial"/>
              </a:rPr>
              <a:t>g</a:t>
            </a:r>
            <a:r>
              <a:rPr sz="1400" spc="-10" dirty="0">
                <a:solidFill>
                  <a:srgbClr val="8A660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an</a:t>
            </a:r>
            <a:r>
              <a:rPr sz="1400" dirty="0">
                <a:solidFill>
                  <a:srgbClr val="8A6602"/>
                </a:solidFill>
                <a:latin typeface="Arial"/>
                <a:cs typeface="Arial"/>
              </a:rPr>
              <a:t>d 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dr</a:t>
            </a:r>
            <a:r>
              <a:rPr sz="1400" dirty="0">
                <a:solidFill>
                  <a:srgbClr val="8A6602"/>
                </a:solidFill>
                <a:latin typeface="Arial"/>
                <a:cs typeface="Arial"/>
              </a:rPr>
              <a:t>i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8A6602"/>
                </a:solidFill>
                <a:latin typeface="Arial"/>
                <a:cs typeface="Arial"/>
              </a:rPr>
              <a:t>ki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8A6602"/>
                </a:solidFill>
                <a:latin typeface="Arial"/>
                <a:cs typeface="Arial"/>
              </a:rPr>
              <a:t>g</a:t>
            </a:r>
            <a:r>
              <a:rPr sz="1400" spc="-10" dirty="0">
                <a:solidFill>
                  <a:srgbClr val="8A6602"/>
                </a:solidFill>
                <a:latin typeface="Arial"/>
                <a:cs typeface="Arial"/>
              </a:rPr>
              <a:t> st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8A6602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u</a:t>
            </a:r>
            <a:r>
              <a:rPr sz="1400" spc="-10" dirty="0">
                <a:solidFill>
                  <a:srgbClr val="8A6602"/>
                </a:solidFill>
                <a:latin typeface="Arial"/>
                <a:cs typeface="Arial"/>
              </a:rPr>
              <a:t>s,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 ph</a:t>
            </a:r>
            <a:r>
              <a:rPr sz="1400" dirty="0">
                <a:solidFill>
                  <a:srgbClr val="8A6602"/>
                </a:solidFill>
                <a:latin typeface="Arial"/>
                <a:cs typeface="Arial"/>
              </a:rPr>
              <a:t>ysic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8A6602"/>
                </a:solidFill>
                <a:latin typeface="Arial"/>
                <a:cs typeface="Arial"/>
              </a:rPr>
              <a:t>l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 a</a:t>
            </a:r>
            <a:r>
              <a:rPr sz="1400" spc="-10" dirty="0">
                <a:solidFill>
                  <a:srgbClr val="8A6602"/>
                </a:solidFill>
                <a:latin typeface="Arial"/>
                <a:cs typeface="Arial"/>
              </a:rPr>
              <a:t>ct</a:t>
            </a:r>
            <a:r>
              <a:rPr sz="1400" dirty="0">
                <a:solidFill>
                  <a:srgbClr val="8A6602"/>
                </a:solidFill>
                <a:latin typeface="Arial"/>
                <a:cs typeface="Arial"/>
              </a:rPr>
              <a:t>ivi</a:t>
            </a:r>
            <a:r>
              <a:rPr sz="1400" spc="-10" dirty="0">
                <a:solidFill>
                  <a:srgbClr val="8A6602"/>
                </a:solidFill>
                <a:latin typeface="Arial"/>
                <a:cs typeface="Arial"/>
              </a:rPr>
              <a:t>t</a:t>
            </a:r>
            <a:r>
              <a:rPr sz="1400" spc="-105" dirty="0">
                <a:solidFill>
                  <a:srgbClr val="8A6602"/>
                </a:solidFill>
                <a:latin typeface="Arial"/>
                <a:cs typeface="Arial"/>
              </a:rPr>
              <a:t>y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, </a:t>
            </a:r>
            <a:r>
              <a:rPr sz="1400" dirty="0">
                <a:solidFill>
                  <a:srgbClr val="8A6602"/>
                </a:solidFill>
                <a:latin typeface="Arial"/>
                <a:cs typeface="Arial"/>
              </a:rPr>
              <a:t>s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8A6602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ura</a:t>
            </a:r>
            <a:r>
              <a:rPr sz="1400" spc="-10" dirty="0">
                <a:solidFill>
                  <a:srgbClr val="8A6602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8A6602"/>
                </a:solidFill>
                <a:latin typeface="Arial"/>
                <a:cs typeface="Arial"/>
              </a:rPr>
              <a:t>d</a:t>
            </a:r>
            <a:r>
              <a:rPr sz="1400" spc="-10" dirty="0">
                <a:solidFill>
                  <a:srgbClr val="8A6602"/>
                </a:solidFill>
                <a:latin typeface="Arial"/>
                <a:cs typeface="Arial"/>
              </a:rPr>
              <a:t> f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8A6602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, </a:t>
            </a:r>
            <a:r>
              <a:rPr sz="1400" spc="-10" dirty="0">
                <a:solidFill>
                  <a:srgbClr val="8A6602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o</a:t>
            </a:r>
            <a:r>
              <a:rPr sz="1400" spc="-10" dirty="0">
                <a:solidFill>
                  <a:srgbClr val="8A6602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8A6602"/>
                </a:solidFill>
                <a:latin typeface="Arial"/>
                <a:cs typeface="Arial"/>
              </a:rPr>
              <a:t>l c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ho</a:t>
            </a:r>
            <a:r>
              <a:rPr sz="1400" dirty="0">
                <a:solidFill>
                  <a:srgbClr val="8A6602"/>
                </a:solidFill>
                <a:latin typeface="Arial"/>
                <a:cs typeface="Arial"/>
              </a:rPr>
              <a:t>l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8A6602"/>
                </a:solidFill>
                <a:latin typeface="Arial"/>
                <a:cs typeface="Arial"/>
              </a:rPr>
              <a:t>st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ero</a:t>
            </a:r>
            <a:r>
              <a:rPr sz="1400" dirty="0">
                <a:solidFill>
                  <a:srgbClr val="8A6602"/>
                </a:solidFill>
                <a:latin typeface="Arial"/>
                <a:cs typeface="Arial"/>
              </a:rPr>
              <a:t>l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8A6602"/>
                </a:solidFill>
                <a:latin typeface="Arial"/>
                <a:cs typeface="Arial"/>
              </a:rPr>
              <a:t>+ 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p</a:t>
            </a:r>
            <a:r>
              <a:rPr sz="1400" dirty="0">
                <a:solidFill>
                  <a:srgbClr val="8A6602"/>
                </a:solidFill>
                <a:latin typeface="Arial"/>
                <a:cs typeface="Arial"/>
              </a:rPr>
              <a:t>l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8A6602"/>
                </a:solidFill>
                <a:latin typeface="Arial"/>
                <a:cs typeface="Arial"/>
              </a:rPr>
              <a:t>s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8A6602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8A6602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8A6602"/>
                </a:solidFill>
                <a:latin typeface="Arial"/>
                <a:cs typeface="Arial"/>
              </a:rPr>
              <a:t>fo</a:t>
            </a:r>
            <a:r>
              <a:rPr sz="1400" dirty="0">
                <a:solidFill>
                  <a:srgbClr val="8A6602"/>
                </a:solidFill>
                <a:latin typeface="Arial"/>
                <a:cs typeface="Arial"/>
              </a:rPr>
              <a:t>l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a</a:t>
            </a:r>
            <a:r>
              <a:rPr sz="1400" spc="-15" dirty="0">
                <a:solidFill>
                  <a:srgbClr val="8A6602"/>
                </a:solidFill>
                <a:latin typeface="Arial"/>
                <a:cs typeface="Arial"/>
              </a:rPr>
              <a:t>te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, </a:t>
            </a:r>
            <a:r>
              <a:rPr sz="1400" spc="-10" dirty="0">
                <a:solidFill>
                  <a:srgbClr val="8A6602"/>
                </a:solidFill>
                <a:latin typeface="Arial"/>
                <a:cs typeface="Arial"/>
              </a:rPr>
              <a:t>B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6, </a:t>
            </a:r>
            <a:r>
              <a:rPr sz="1400" spc="-10" dirty="0">
                <a:solidFill>
                  <a:srgbClr val="8A6602"/>
                </a:solidFill>
                <a:latin typeface="Arial"/>
                <a:cs typeface="Arial"/>
              </a:rPr>
              <a:t>B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12, </a:t>
            </a:r>
            <a:r>
              <a:rPr sz="1400" dirty="0">
                <a:solidFill>
                  <a:srgbClr val="8A6602"/>
                </a:solidFill>
                <a:latin typeface="Arial"/>
                <a:cs typeface="Arial"/>
              </a:rPr>
              <a:t>C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, an</a:t>
            </a:r>
            <a:r>
              <a:rPr sz="1400" dirty="0">
                <a:solidFill>
                  <a:srgbClr val="8A6602"/>
                </a:solidFill>
                <a:latin typeface="Arial"/>
                <a:cs typeface="Arial"/>
              </a:rPr>
              <a:t>d</a:t>
            </a:r>
            <a:r>
              <a:rPr sz="1400" spc="-5" dirty="0">
                <a:solidFill>
                  <a:srgbClr val="8A6602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8A6602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911067" y="3429000"/>
            <a:ext cx="4218416" cy="3162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86243" y="6604443"/>
            <a:ext cx="47434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rs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enau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L,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rt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on,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fts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rs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-1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200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>
                <a:latin typeface="Arial"/>
                <a:cs typeface="Arial"/>
                <a:hlinkClick r:id="rId5"/>
              </a:rPr>
              <a:t>www.</a:t>
            </a:r>
            <a:r>
              <a:rPr spc="-10" dirty="0">
                <a:latin typeface="Arial"/>
                <a:cs typeface="Arial"/>
                <a:hlinkClick r:id="rId5"/>
              </a:rPr>
              <a:t>u</a:t>
            </a:r>
            <a:r>
              <a:rPr spc="-5" dirty="0">
                <a:latin typeface="Arial"/>
                <a:cs typeface="Arial"/>
                <a:hlinkClick r:id="rId5"/>
              </a:rPr>
              <a:t>m</a:t>
            </a:r>
            <a:r>
              <a:rPr spc="-10" dirty="0">
                <a:latin typeface="Arial"/>
                <a:cs typeface="Arial"/>
                <a:hlinkClick r:id="rId5"/>
              </a:rPr>
              <a:t>l.</a:t>
            </a:r>
            <a:r>
              <a:rPr spc="-20" dirty="0">
                <a:latin typeface="Arial"/>
                <a:cs typeface="Arial"/>
                <a:hlinkClick r:id="rId5"/>
              </a:rPr>
              <a:t>e</a:t>
            </a:r>
            <a:r>
              <a:rPr spc="-10" dirty="0">
                <a:latin typeface="Arial"/>
                <a:cs typeface="Arial"/>
                <a:hlinkClick r:id="rId5"/>
              </a:rPr>
              <a:t>du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0"/>
                </a:moveTo>
                <a:lnTo>
                  <a:pt x="7848600" y="0"/>
                </a:lnTo>
              </a:path>
              <a:path w="7848600" h="3505200">
                <a:moveTo>
                  <a:pt x="7848600" y="3505200"/>
                </a:moveTo>
                <a:lnTo>
                  <a:pt x="0" y="3505200"/>
                </a:ln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0" y="244475"/>
                </a:moveTo>
                <a:lnTo>
                  <a:pt x="9144000" y="244475"/>
                </a:lnTo>
                <a:lnTo>
                  <a:pt x="9144000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81000" y="762000"/>
            <a:ext cx="8308975" cy="1143000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0" rIns="0" bIns="0" rtlCol="0">
            <a:spAutoFit/>
          </a:bodyPr>
          <a:lstStyle/>
          <a:p>
            <a:pPr marL="197485">
              <a:lnSpc>
                <a:spcPct val="100000"/>
              </a:lnSpc>
            </a:pPr>
            <a:r>
              <a:rPr sz="3600" spc="-28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600" spc="-2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600" spc="-15" dirty="0">
                <a:solidFill>
                  <a:srgbClr val="FFFFFF"/>
                </a:solidFill>
                <a:latin typeface="Times New Roman"/>
                <a:cs typeface="Times New Roman"/>
              </a:rPr>
              <a:t>tal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600" spc="-2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600" spc="-1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6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465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3600" spc="-2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600" spc="-1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3600" spc="-2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3600" spc="-3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3600" spc="-2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 (</a:t>
            </a:r>
            <a:r>
              <a:rPr sz="3600" spc="-2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% I</a:t>
            </a:r>
            <a:r>
              <a:rPr sz="3600" spc="-3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V)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4800" y="1981199"/>
            <a:ext cx="3698875" cy="896619"/>
          </a:xfrm>
          <a:custGeom>
            <a:avLst/>
            <a:gdLst/>
            <a:ahLst/>
            <a:cxnLst/>
            <a:rect l="l" t="t" r="r" b="b"/>
            <a:pathLst>
              <a:path w="3698875" h="896619">
                <a:moveTo>
                  <a:pt x="0" y="896138"/>
                </a:moveTo>
                <a:lnTo>
                  <a:pt x="3698875" y="896138"/>
                </a:lnTo>
                <a:lnTo>
                  <a:pt x="3698875" y="0"/>
                </a:lnTo>
                <a:lnTo>
                  <a:pt x="0" y="0"/>
                </a:lnTo>
                <a:lnTo>
                  <a:pt x="0" y="896138"/>
                </a:lnTo>
                <a:close/>
              </a:path>
            </a:pathLst>
          </a:custGeom>
          <a:solidFill>
            <a:srgbClr val="D4E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03675" y="1981199"/>
            <a:ext cx="3616325" cy="896619"/>
          </a:xfrm>
          <a:custGeom>
            <a:avLst/>
            <a:gdLst/>
            <a:ahLst/>
            <a:cxnLst/>
            <a:rect l="l" t="t" r="r" b="b"/>
            <a:pathLst>
              <a:path w="3616325" h="896619">
                <a:moveTo>
                  <a:pt x="0" y="896138"/>
                </a:moveTo>
                <a:lnTo>
                  <a:pt x="3616325" y="896138"/>
                </a:lnTo>
                <a:lnTo>
                  <a:pt x="3616325" y="0"/>
                </a:lnTo>
                <a:lnTo>
                  <a:pt x="0" y="0"/>
                </a:lnTo>
                <a:lnTo>
                  <a:pt x="0" y="896138"/>
                </a:lnTo>
                <a:close/>
              </a:path>
            </a:pathLst>
          </a:custGeom>
          <a:solidFill>
            <a:srgbClr val="D4E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00" y="1981199"/>
            <a:ext cx="993775" cy="896619"/>
          </a:xfrm>
          <a:custGeom>
            <a:avLst/>
            <a:gdLst/>
            <a:ahLst/>
            <a:cxnLst/>
            <a:rect l="l" t="t" r="r" b="b"/>
            <a:pathLst>
              <a:path w="993775" h="896619">
                <a:moveTo>
                  <a:pt x="0" y="896138"/>
                </a:moveTo>
                <a:lnTo>
                  <a:pt x="993773" y="896138"/>
                </a:lnTo>
                <a:lnTo>
                  <a:pt x="993773" y="0"/>
                </a:lnTo>
                <a:lnTo>
                  <a:pt x="0" y="0"/>
                </a:lnTo>
                <a:lnTo>
                  <a:pt x="0" y="896138"/>
                </a:lnTo>
                <a:close/>
              </a:path>
            </a:pathLst>
          </a:custGeom>
          <a:solidFill>
            <a:srgbClr val="D4E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4800" y="2877338"/>
            <a:ext cx="3698875" cy="695325"/>
          </a:xfrm>
          <a:custGeom>
            <a:avLst/>
            <a:gdLst/>
            <a:ahLst/>
            <a:cxnLst/>
            <a:rect l="l" t="t" r="r" b="b"/>
            <a:pathLst>
              <a:path w="3698875" h="695325">
                <a:moveTo>
                  <a:pt x="0" y="694964"/>
                </a:moveTo>
                <a:lnTo>
                  <a:pt x="3698875" y="694964"/>
                </a:lnTo>
                <a:lnTo>
                  <a:pt x="3698875" y="0"/>
                </a:lnTo>
                <a:lnTo>
                  <a:pt x="0" y="0"/>
                </a:lnTo>
                <a:lnTo>
                  <a:pt x="0" y="694964"/>
                </a:lnTo>
                <a:close/>
              </a:path>
            </a:pathLst>
          </a:custGeom>
          <a:solidFill>
            <a:srgbClr val="EFF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03675" y="2877338"/>
            <a:ext cx="3616325" cy="695325"/>
          </a:xfrm>
          <a:custGeom>
            <a:avLst/>
            <a:gdLst/>
            <a:ahLst/>
            <a:cxnLst/>
            <a:rect l="l" t="t" r="r" b="b"/>
            <a:pathLst>
              <a:path w="3616325" h="695325">
                <a:moveTo>
                  <a:pt x="0" y="694964"/>
                </a:moveTo>
                <a:lnTo>
                  <a:pt x="3616325" y="694964"/>
                </a:lnTo>
                <a:lnTo>
                  <a:pt x="3616325" y="0"/>
                </a:lnTo>
                <a:lnTo>
                  <a:pt x="0" y="0"/>
                </a:lnTo>
                <a:lnTo>
                  <a:pt x="0" y="694964"/>
                </a:lnTo>
                <a:close/>
              </a:path>
            </a:pathLst>
          </a:custGeom>
          <a:solidFill>
            <a:srgbClr val="EFF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00" y="2877338"/>
            <a:ext cx="993775" cy="695325"/>
          </a:xfrm>
          <a:custGeom>
            <a:avLst/>
            <a:gdLst/>
            <a:ahLst/>
            <a:cxnLst/>
            <a:rect l="l" t="t" r="r" b="b"/>
            <a:pathLst>
              <a:path w="993775" h="695325">
                <a:moveTo>
                  <a:pt x="0" y="694964"/>
                </a:moveTo>
                <a:lnTo>
                  <a:pt x="993773" y="694964"/>
                </a:lnTo>
                <a:lnTo>
                  <a:pt x="993773" y="0"/>
                </a:lnTo>
                <a:lnTo>
                  <a:pt x="0" y="0"/>
                </a:lnTo>
                <a:lnTo>
                  <a:pt x="0" y="694964"/>
                </a:lnTo>
                <a:close/>
              </a:path>
            </a:pathLst>
          </a:custGeom>
          <a:solidFill>
            <a:srgbClr val="EFF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4800" y="3572304"/>
            <a:ext cx="3698875" cy="370840"/>
          </a:xfrm>
          <a:custGeom>
            <a:avLst/>
            <a:gdLst/>
            <a:ahLst/>
            <a:cxnLst/>
            <a:rect l="l" t="t" r="r" b="b"/>
            <a:pathLst>
              <a:path w="3698875" h="370839">
                <a:moveTo>
                  <a:pt x="0" y="370851"/>
                </a:moveTo>
                <a:lnTo>
                  <a:pt x="3698875" y="370851"/>
                </a:lnTo>
                <a:lnTo>
                  <a:pt x="3698875" y="0"/>
                </a:lnTo>
                <a:lnTo>
                  <a:pt x="0" y="0"/>
                </a:lnTo>
                <a:lnTo>
                  <a:pt x="0" y="370851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03675" y="3572304"/>
            <a:ext cx="3616325" cy="370840"/>
          </a:xfrm>
          <a:custGeom>
            <a:avLst/>
            <a:gdLst/>
            <a:ahLst/>
            <a:cxnLst/>
            <a:rect l="l" t="t" r="r" b="b"/>
            <a:pathLst>
              <a:path w="3616325" h="370839">
                <a:moveTo>
                  <a:pt x="0" y="370851"/>
                </a:moveTo>
                <a:lnTo>
                  <a:pt x="3616325" y="370851"/>
                </a:lnTo>
                <a:lnTo>
                  <a:pt x="3616325" y="0"/>
                </a:lnTo>
                <a:lnTo>
                  <a:pt x="0" y="0"/>
                </a:lnTo>
                <a:lnTo>
                  <a:pt x="0" y="370851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00" y="3572304"/>
            <a:ext cx="993775" cy="370840"/>
          </a:xfrm>
          <a:custGeom>
            <a:avLst/>
            <a:gdLst/>
            <a:ahLst/>
            <a:cxnLst/>
            <a:rect l="l" t="t" r="r" b="b"/>
            <a:pathLst>
              <a:path w="993775" h="370839">
                <a:moveTo>
                  <a:pt x="0" y="370851"/>
                </a:moveTo>
                <a:lnTo>
                  <a:pt x="993773" y="370851"/>
                </a:lnTo>
                <a:lnTo>
                  <a:pt x="993773" y="0"/>
                </a:lnTo>
                <a:lnTo>
                  <a:pt x="0" y="0"/>
                </a:lnTo>
                <a:lnTo>
                  <a:pt x="0" y="370851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4800" y="3943155"/>
            <a:ext cx="3698875" cy="695325"/>
          </a:xfrm>
          <a:custGeom>
            <a:avLst/>
            <a:gdLst/>
            <a:ahLst/>
            <a:cxnLst/>
            <a:rect l="l" t="t" r="r" b="b"/>
            <a:pathLst>
              <a:path w="3698875" h="695325">
                <a:moveTo>
                  <a:pt x="0" y="694964"/>
                </a:moveTo>
                <a:lnTo>
                  <a:pt x="3698875" y="694964"/>
                </a:lnTo>
                <a:lnTo>
                  <a:pt x="3698875" y="0"/>
                </a:lnTo>
                <a:lnTo>
                  <a:pt x="0" y="0"/>
                </a:lnTo>
                <a:lnTo>
                  <a:pt x="0" y="694964"/>
                </a:lnTo>
                <a:close/>
              </a:path>
            </a:pathLst>
          </a:custGeom>
          <a:solidFill>
            <a:srgbClr val="EFF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03675" y="3943155"/>
            <a:ext cx="3616325" cy="695325"/>
          </a:xfrm>
          <a:custGeom>
            <a:avLst/>
            <a:gdLst/>
            <a:ahLst/>
            <a:cxnLst/>
            <a:rect l="l" t="t" r="r" b="b"/>
            <a:pathLst>
              <a:path w="3616325" h="695325">
                <a:moveTo>
                  <a:pt x="0" y="694964"/>
                </a:moveTo>
                <a:lnTo>
                  <a:pt x="3616325" y="694964"/>
                </a:lnTo>
                <a:lnTo>
                  <a:pt x="3616325" y="0"/>
                </a:lnTo>
                <a:lnTo>
                  <a:pt x="0" y="0"/>
                </a:lnTo>
                <a:lnTo>
                  <a:pt x="0" y="694964"/>
                </a:lnTo>
                <a:close/>
              </a:path>
            </a:pathLst>
          </a:custGeom>
          <a:solidFill>
            <a:srgbClr val="EFF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00" y="3943155"/>
            <a:ext cx="993775" cy="695325"/>
          </a:xfrm>
          <a:custGeom>
            <a:avLst/>
            <a:gdLst/>
            <a:ahLst/>
            <a:cxnLst/>
            <a:rect l="l" t="t" r="r" b="b"/>
            <a:pathLst>
              <a:path w="993775" h="695325">
                <a:moveTo>
                  <a:pt x="0" y="694964"/>
                </a:moveTo>
                <a:lnTo>
                  <a:pt x="993773" y="694964"/>
                </a:lnTo>
                <a:lnTo>
                  <a:pt x="993773" y="0"/>
                </a:lnTo>
                <a:lnTo>
                  <a:pt x="0" y="0"/>
                </a:lnTo>
                <a:lnTo>
                  <a:pt x="0" y="694964"/>
                </a:lnTo>
                <a:close/>
              </a:path>
            </a:pathLst>
          </a:custGeom>
          <a:solidFill>
            <a:srgbClr val="EFF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4800" y="4638120"/>
            <a:ext cx="3698875" cy="370840"/>
          </a:xfrm>
          <a:custGeom>
            <a:avLst/>
            <a:gdLst/>
            <a:ahLst/>
            <a:cxnLst/>
            <a:rect l="l" t="t" r="r" b="b"/>
            <a:pathLst>
              <a:path w="3698875" h="370839">
                <a:moveTo>
                  <a:pt x="0" y="370851"/>
                </a:moveTo>
                <a:lnTo>
                  <a:pt x="3698875" y="370851"/>
                </a:lnTo>
                <a:lnTo>
                  <a:pt x="3698875" y="0"/>
                </a:lnTo>
                <a:lnTo>
                  <a:pt x="0" y="0"/>
                </a:lnTo>
                <a:lnTo>
                  <a:pt x="0" y="370851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03675" y="4638120"/>
            <a:ext cx="3616325" cy="370840"/>
          </a:xfrm>
          <a:custGeom>
            <a:avLst/>
            <a:gdLst/>
            <a:ahLst/>
            <a:cxnLst/>
            <a:rect l="l" t="t" r="r" b="b"/>
            <a:pathLst>
              <a:path w="3616325" h="370839">
                <a:moveTo>
                  <a:pt x="0" y="370851"/>
                </a:moveTo>
                <a:lnTo>
                  <a:pt x="3616325" y="370851"/>
                </a:lnTo>
                <a:lnTo>
                  <a:pt x="3616325" y="0"/>
                </a:lnTo>
                <a:lnTo>
                  <a:pt x="0" y="0"/>
                </a:lnTo>
                <a:lnTo>
                  <a:pt x="0" y="370851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20000" y="4638120"/>
            <a:ext cx="993775" cy="370840"/>
          </a:xfrm>
          <a:custGeom>
            <a:avLst/>
            <a:gdLst/>
            <a:ahLst/>
            <a:cxnLst/>
            <a:rect l="l" t="t" r="r" b="b"/>
            <a:pathLst>
              <a:path w="993775" h="370839">
                <a:moveTo>
                  <a:pt x="0" y="370851"/>
                </a:moveTo>
                <a:lnTo>
                  <a:pt x="993773" y="370851"/>
                </a:lnTo>
                <a:lnTo>
                  <a:pt x="993773" y="0"/>
                </a:lnTo>
                <a:lnTo>
                  <a:pt x="0" y="0"/>
                </a:lnTo>
                <a:lnTo>
                  <a:pt x="0" y="370851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4800" y="5008971"/>
            <a:ext cx="3698875" cy="370840"/>
          </a:xfrm>
          <a:custGeom>
            <a:avLst/>
            <a:gdLst/>
            <a:ahLst/>
            <a:cxnLst/>
            <a:rect l="l" t="t" r="r" b="b"/>
            <a:pathLst>
              <a:path w="3698875" h="370839">
                <a:moveTo>
                  <a:pt x="0" y="370851"/>
                </a:moveTo>
                <a:lnTo>
                  <a:pt x="3698875" y="370851"/>
                </a:lnTo>
                <a:lnTo>
                  <a:pt x="3698875" y="0"/>
                </a:lnTo>
                <a:lnTo>
                  <a:pt x="0" y="0"/>
                </a:lnTo>
                <a:lnTo>
                  <a:pt x="0" y="370851"/>
                </a:lnTo>
                <a:close/>
              </a:path>
            </a:pathLst>
          </a:custGeom>
          <a:solidFill>
            <a:srgbClr val="EFF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03675" y="5008971"/>
            <a:ext cx="3616325" cy="370840"/>
          </a:xfrm>
          <a:custGeom>
            <a:avLst/>
            <a:gdLst/>
            <a:ahLst/>
            <a:cxnLst/>
            <a:rect l="l" t="t" r="r" b="b"/>
            <a:pathLst>
              <a:path w="3616325" h="370839">
                <a:moveTo>
                  <a:pt x="0" y="370851"/>
                </a:moveTo>
                <a:lnTo>
                  <a:pt x="3616325" y="370851"/>
                </a:lnTo>
                <a:lnTo>
                  <a:pt x="3616325" y="0"/>
                </a:lnTo>
                <a:lnTo>
                  <a:pt x="0" y="0"/>
                </a:lnTo>
                <a:lnTo>
                  <a:pt x="0" y="370851"/>
                </a:lnTo>
                <a:close/>
              </a:path>
            </a:pathLst>
          </a:custGeom>
          <a:solidFill>
            <a:srgbClr val="EFF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620000" y="5008971"/>
            <a:ext cx="993775" cy="370840"/>
          </a:xfrm>
          <a:custGeom>
            <a:avLst/>
            <a:gdLst/>
            <a:ahLst/>
            <a:cxnLst/>
            <a:rect l="l" t="t" r="r" b="b"/>
            <a:pathLst>
              <a:path w="993775" h="370839">
                <a:moveTo>
                  <a:pt x="0" y="370851"/>
                </a:moveTo>
                <a:lnTo>
                  <a:pt x="993773" y="370851"/>
                </a:lnTo>
                <a:lnTo>
                  <a:pt x="993773" y="0"/>
                </a:lnTo>
                <a:lnTo>
                  <a:pt x="0" y="0"/>
                </a:lnTo>
                <a:lnTo>
                  <a:pt x="0" y="370851"/>
                </a:lnTo>
                <a:close/>
              </a:path>
            </a:pathLst>
          </a:custGeom>
          <a:solidFill>
            <a:srgbClr val="EFF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4800" y="5379821"/>
            <a:ext cx="8308975" cy="871855"/>
          </a:xfrm>
          <a:custGeom>
            <a:avLst/>
            <a:gdLst/>
            <a:ahLst/>
            <a:cxnLst/>
            <a:rect l="l" t="t" r="r" b="b"/>
            <a:pathLst>
              <a:path w="8308975" h="871854">
                <a:moveTo>
                  <a:pt x="0" y="871754"/>
                </a:moveTo>
                <a:lnTo>
                  <a:pt x="8308973" y="871754"/>
                </a:lnTo>
                <a:lnTo>
                  <a:pt x="8308973" y="0"/>
                </a:lnTo>
                <a:lnTo>
                  <a:pt x="0" y="0"/>
                </a:lnTo>
                <a:lnTo>
                  <a:pt x="0" y="871754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03675" y="1974850"/>
            <a:ext cx="0" cy="3411854"/>
          </a:xfrm>
          <a:custGeom>
            <a:avLst/>
            <a:gdLst/>
            <a:ahLst/>
            <a:cxnLst/>
            <a:rect l="l" t="t" r="r" b="b"/>
            <a:pathLst>
              <a:path h="3411854">
                <a:moveTo>
                  <a:pt x="0" y="0"/>
                </a:moveTo>
                <a:lnTo>
                  <a:pt x="0" y="341132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20000" y="1974850"/>
            <a:ext cx="0" cy="3411854"/>
          </a:xfrm>
          <a:custGeom>
            <a:avLst/>
            <a:gdLst/>
            <a:ahLst/>
            <a:cxnLst/>
            <a:rect l="l" t="t" r="r" b="b"/>
            <a:pathLst>
              <a:path h="3411854">
                <a:moveTo>
                  <a:pt x="0" y="0"/>
                </a:moveTo>
                <a:lnTo>
                  <a:pt x="0" y="341132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8450" y="2877339"/>
            <a:ext cx="8321675" cy="0"/>
          </a:xfrm>
          <a:custGeom>
            <a:avLst/>
            <a:gdLst/>
            <a:ahLst/>
            <a:cxnLst/>
            <a:rect l="l" t="t" r="r" b="b"/>
            <a:pathLst>
              <a:path w="8321675">
                <a:moveTo>
                  <a:pt x="0" y="0"/>
                </a:moveTo>
                <a:lnTo>
                  <a:pt x="8321674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98450" y="3572304"/>
            <a:ext cx="8321675" cy="0"/>
          </a:xfrm>
          <a:custGeom>
            <a:avLst/>
            <a:gdLst/>
            <a:ahLst/>
            <a:cxnLst/>
            <a:rect l="l" t="t" r="r" b="b"/>
            <a:pathLst>
              <a:path w="8321675">
                <a:moveTo>
                  <a:pt x="0" y="0"/>
                </a:moveTo>
                <a:lnTo>
                  <a:pt x="832167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98450" y="3943155"/>
            <a:ext cx="8321675" cy="0"/>
          </a:xfrm>
          <a:custGeom>
            <a:avLst/>
            <a:gdLst/>
            <a:ahLst/>
            <a:cxnLst/>
            <a:rect l="l" t="t" r="r" b="b"/>
            <a:pathLst>
              <a:path w="8321675">
                <a:moveTo>
                  <a:pt x="0" y="0"/>
                </a:moveTo>
                <a:lnTo>
                  <a:pt x="832167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8450" y="4638119"/>
            <a:ext cx="8321675" cy="0"/>
          </a:xfrm>
          <a:custGeom>
            <a:avLst/>
            <a:gdLst/>
            <a:ahLst/>
            <a:cxnLst/>
            <a:rect l="l" t="t" r="r" b="b"/>
            <a:pathLst>
              <a:path w="8321675">
                <a:moveTo>
                  <a:pt x="0" y="0"/>
                </a:moveTo>
                <a:lnTo>
                  <a:pt x="832167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98450" y="5008971"/>
            <a:ext cx="8321675" cy="0"/>
          </a:xfrm>
          <a:custGeom>
            <a:avLst/>
            <a:gdLst/>
            <a:ahLst/>
            <a:cxnLst/>
            <a:rect l="l" t="t" r="r" b="b"/>
            <a:pathLst>
              <a:path w="8321675">
                <a:moveTo>
                  <a:pt x="0" y="0"/>
                </a:moveTo>
                <a:lnTo>
                  <a:pt x="832167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98450" y="5379822"/>
            <a:ext cx="8321675" cy="0"/>
          </a:xfrm>
          <a:custGeom>
            <a:avLst/>
            <a:gdLst/>
            <a:ahLst/>
            <a:cxnLst/>
            <a:rect l="l" t="t" r="r" b="b"/>
            <a:pathLst>
              <a:path w="8321675">
                <a:moveTo>
                  <a:pt x="0" y="0"/>
                </a:moveTo>
                <a:lnTo>
                  <a:pt x="832167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04800" y="1974850"/>
            <a:ext cx="0" cy="4283075"/>
          </a:xfrm>
          <a:custGeom>
            <a:avLst/>
            <a:gdLst/>
            <a:ahLst/>
            <a:cxnLst/>
            <a:rect l="l" t="t" r="r" b="b"/>
            <a:pathLst>
              <a:path h="4283075">
                <a:moveTo>
                  <a:pt x="0" y="0"/>
                </a:moveTo>
                <a:lnTo>
                  <a:pt x="0" y="428307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613774" y="1974850"/>
            <a:ext cx="0" cy="4283075"/>
          </a:xfrm>
          <a:custGeom>
            <a:avLst/>
            <a:gdLst/>
            <a:ahLst/>
            <a:cxnLst/>
            <a:rect l="l" t="t" r="r" b="b"/>
            <a:pathLst>
              <a:path h="4283075">
                <a:moveTo>
                  <a:pt x="0" y="0"/>
                </a:moveTo>
                <a:lnTo>
                  <a:pt x="0" y="428307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98450" y="1981200"/>
            <a:ext cx="8321675" cy="0"/>
          </a:xfrm>
          <a:custGeom>
            <a:avLst/>
            <a:gdLst/>
            <a:ahLst/>
            <a:cxnLst/>
            <a:rect l="l" t="t" r="r" b="b"/>
            <a:pathLst>
              <a:path w="8321675">
                <a:moveTo>
                  <a:pt x="0" y="0"/>
                </a:moveTo>
                <a:lnTo>
                  <a:pt x="832167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8450" y="6251576"/>
            <a:ext cx="8321675" cy="0"/>
          </a:xfrm>
          <a:custGeom>
            <a:avLst/>
            <a:gdLst/>
            <a:ahLst/>
            <a:cxnLst/>
            <a:rect l="l" t="t" r="r" b="b"/>
            <a:pathLst>
              <a:path w="8321675">
                <a:moveTo>
                  <a:pt x="0" y="0"/>
                </a:moveTo>
                <a:lnTo>
                  <a:pt x="832167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023111" y="2502168"/>
            <a:ext cx="226187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0" dirty="0">
                <a:solidFill>
                  <a:srgbClr val="183883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xposur</a:t>
            </a:r>
            <a:r>
              <a:rPr sz="2400" spc="-15" dirty="0">
                <a:solidFill>
                  <a:srgbClr val="183883"/>
                </a:solidFill>
                <a:latin typeface="Times New Roman"/>
                <a:cs typeface="Times New Roman"/>
              </a:rPr>
              <a:t>e</a:t>
            </a:r>
            <a:r>
              <a:rPr sz="2400" spc="-50" dirty="0">
                <a:solidFill>
                  <a:srgbClr val="183883"/>
                </a:solidFill>
                <a:latin typeface="Times New Roman"/>
                <a:cs typeface="Times New Roman"/>
              </a:rPr>
              <a:t> </a:t>
            </a:r>
            <a:r>
              <a:rPr sz="2400" spc="-265" dirty="0">
                <a:solidFill>
                  <a:srgbClr val="183883"/>
                </a:solidFill>
                <a:latin typeface="Times New Roman"/>
                <a:cs typeface="Times New Roman"/>
              </a:rPr>
              <a:t>V</a:t>
            </a:r>
            <a:r>
              <a:rPr sz="2400" spc="-20" dirty="0">
                <a:solidFill>
                  <a:srgbClr val="183883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r</a:t>
            </a:r>
            <a:r>
              <a:rPr sz="2400" spc="-15" dirty="0">
                <a:solidFill>
                  <a:srgbClr val="183883"/>
                </a:solidFill>
                <a:latin typeface="Times New Roman"/>
                <a:cs typeface="Times New Roman"/>
              </a:rPr>
              <a:t>iable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74276" y="6608096"/>
            <a:ext cx="41433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enau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t L,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Diss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on,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ft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iv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si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10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, 200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sp>
        <p:nvSpPr>
          <p:cNvPr id="69" name="object 6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>
                <a:latin typeface="Arial"/>
                <a:cs typeface="Arial"/>
                <a:hlinkClick r:id="rId4"/>
              </a:rPr>
              <a:t>www.</a:t>
            </a:r>
            <a:r>
              <a:rPr spc="-10" dirty="0">
                <a:latin typeface="Arial"/>
                <a:cs typeface="Arial"/>
                <a:hlinkClick r:id="rId4"/>
              </a:rPr>
              <a:t>u</a:t>
            </a:r>
            <a:r>
              <a:rPr spc="-5" dirty="0">
                <a:latin typeface="Arial"/>
                <a:cs typeface="Arial"/>
                <a:hlinkClick r:id="rId4"/>
              </a:rPr>
              <a:t>m</a:t>
            </a:r>
            <a:r>
              <a:rPr spc="-10" dirty="0">
                <a:latin typeface="Arial"/>
                <a:cs typeface="Arial"/>
                <a:hlinkClick r:id="rId4"/>
              </a:rPr>
              <a:t>l.</a:t>
            </a:r>
            <a:r>
              <a:rPr spc="-20" dirty="0">
                <a:latin typeface="Arial"/>
                <a:cs typeface="Arial"/>
                <a:hlinkClick r:id="rId4"/>
              </a:rPr>
              <a:t>e</a:t>
            </a:r>
            <a:r>
              <a:rPr spc="-10" dirty="0">
                <a:latin typeface="Arial"/>
                <a:cs typeface="Arial"/>
                <a:hlinkClick r:id="rId4"/>
              </a:rPr>
              <a:t>du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4183062" y="2061902"/>
            <a:ext cx="3258185" cy="770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spc="-15" dirty="0">
                <a:solidFill>
                  <a:srgbClr val="183883"/>
                </a:solidFill>
                <a:latin typeface="Times New Roman"/>
                <a:cs typeface="Times New Roman"/>
              </a:rPr>
              <a:t>β (95% </a:t>
            </a:r>
            <a:r>
              <a:rPr sz="2400" spc="-25" dirty="0">
                <a:solidFill>
                  <a:srgbClr val="183883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I)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85"/>
              </a:spcBef>
            </a:pP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for </a:t>
            </a:r>
            <a:r>
              <a:rPr sz="2400" spc="-15" dirty="0">
                <a:solidFill>
                  <a:srgbClr val="183883"/>
                </a:solidFill>
                <a:latin typeface="Times New Roman"/>
                <a:cs typeface="Times New Roman"/>
              </a:rPr>
              <a:t>a</a:t>
            </a:r>
            <a:r>
              <a:rPr sz="2400" spc="-5" dirty="0">
                <a:solidFill>
                  <a:srgbClr val="18388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183883"/>
                </a:solidFill>
                <a:latin typeface="Times New Roman"/>
                <a:cs typeface="Times New Roman"/>
              </a:rPr>
              <a:t>doubli</a:t>
            </a: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ng of </a:t>
            </a:r>
            <a:r>
              <a:rPr sz="2400" spc="-20" dirty="0">
                <a:solidFill>
                  <a:srgbClr val="183883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xposur</a:t>
            </a:r>
            <a:r>
              <a:rPr sz="2400" spc="-15" dirty="0">
                <a:solidFill>
                  <a:srgbClr val="183883"/>
                </a:solidFill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019256" y="2502168"/>
            <a:ext cx="19494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83540" y="2944484"/>
            <a:ext cx="22352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8A6602"/>
                </a:solidFill>
                <a:latin typeface="Times New Roman"/>
                <a:cs typeface="Times New Roman"/>
              </a:rPr>
              <a:t>D</a:t>
            </a:r>
            <a:r>
              <a:rPr sz="1800" spc="-10" dirty="0">
                <a:solidFill>
                  <a:srgbClr val="8A6602"/>
                </a:solidFill>
                <a:latin typeface="Times New Roman"/>
                <a:cs typeface="Times New Roman"/>
              </a:rPr>
              <a:t>ietary Intake (mg/day)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40739" y="3274684"/>
            <a:ext cx="10604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8A6602"/>
                </a:solidFill>
                <a:latin typeface="Times New Roman"/>
                <a:cs typeface="Times New Roman"/>
              </a:rPr>
              <a:t>E</a:t>
            </a:r>
            <a:r>
              <a:rPr sz="1800" spc="-170" dirty="0">
                <a:solidFill>
                  <a:srgbClr val="8A6602"/>
                </a:solidFill>
                <a:latin typeface="Times New Roman"/>
                <a:cs typeface="Times New Roman"/>
              </a:rPr>
              <a:t>P</a:t>
            </a:r>
            <a:r>
              <a:rPr sz="1800" dirty="0">
                <a:solidFill>
                  <a:srgbClr val="8A6602"/>
                </a:solidFill>
                <a:latin typeface="Times New Roman"/>
                <a:cs typeface="Times New Roman"/>
              </a:rPr>
              <a:t>A</a:t>
            </a:r>
            <a:r>
              <a:rPr sz="1800" spc="-20" dirty="0">
                <a:solidFill>
                  <a:srgbClr val="8A6602"/>
                </a:solidFill>
                <a:latin typeface="Times New Roman"/>
                <a:cs typeface="Times New Roman"/>
              </a:rPr>
              <a:t>+</a:t>
            </a:r>
            <a:r>
              <a:rPr sz="1800" dirty="0">
                <a:solidFill>
                  <a:srgbClr val="8A6602"/>
                </a:solidFill>
                <a:latin typeface="Times New Roman"/>
                <a:cs typeface="Times New Roman"/>
              </a:rPr>
              <a:t>DHA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034260" y="3274684"/>
            <a:ext cx="164655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8A6602"/>
                </a:solidFill>
                <a:latin typeface="Times New Roman"/>
                <a:cs typeface="Times New Roman"/>
              </a:rPr>
              <a:t>M</a:t>
            </a:r>
            <a:r>
              <a:rPr sz="1800" spc="-10" dirty="0">
                <a:solidFill>
                  <a:srgbClr val="8A6602"/>
                </a:solidFill>
                <a:latin typeface="Times New Roman"/>
                <a:cs typeface="Times New Roman"/>
              </a:rPr>
              <a:t>odel</a:t>
            </a:r>
            <a:r>
              <a:rPr sz="1800" dirty="0">
                <a:solidFill>
                  <a:srgbClr val="8A6602"/>
                </a:solidFill>
                <a:latin typeface="Times New Roman"/>
                <a:cs typeface="Times New Roman"/>
              </a:rPr>
              <a:t> 1  (</a:t>
            </a:r>
            <a:r>
              <a:rPr sz="1800" spc="-10" dirty="0">
                <a:solidFill>
                  <a:srgbClr val="8A6602"/>
                </a:solidFill>
                <a:latin typeface="Times New Roman"/>
                <a:cs typeface="Times New Roman"/>
              </a:rPr>
              <a:t>n</a:t>
            </a:r>
            <a:r>
              <a:rPr sz="1800" spc="-20" dirty="0">
                <a:solidFill>
                  <a:srgbClr val="8A6602"/>
                </a:solidFill>
                <a:latin typeface="Times New Roman"/>
                <a:cs typeface="Times New Roman"/>
              </a:rPr>
              <a:t>=</a:t>
            </a:r>
            <a:r>
              <a:rPr sz="1800" dirty="0">
                <a:solidFill>
                  <a:srgbClr val="8A6602"/>
                </a:solidFill>
                <a:latin typeface="Times New Roman"/>
                <a:cs typeface="Times New Roman"/>
              </a:rPr>
              <a:t>303)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979987" y="3274684"/>
            <a:ext cx="16637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8A6602"/>
                </a:solidFill>
                <a:latin typeface="Times New Roman"/>
                <a:cs typeface="Times New Roman"/>
              </a:rPr>
              <a:t>0.52 (0.04 – 0.99)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847012" y="3274684"/>
            <a:ext cx="5397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8A6602"/>
                </a:solidFill>
                <a:latin typeface="Times New Roman"/>
                <a:cs typeface="Times New Roman"/>
              </a:rPr>
              <a:t>0.033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098039" y="3638751"/>
            <a:ext cx="164655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8A6602"/>
                </a:solidFill>
                <a:latin typeface="Times New Roman"/>
                <a:cs typeface="Times New Roman"/>
              </a:rPr>
              <a:t>M</a:t>
            </a:r>
            <a:r>
              <a:rPr sz="1800" spc="-10" dirty="0">
                <a:solidFill>
                  <a:srgbClr val="8A6602"/>
                </a:solidFill>
                <a:latin typeface="Times New Roman"/>
                <a:cs typeface="Times New Roman"/>
              </a:rPr>
              <a:t>odel</a:t>
            </a:r>
            <a:r>
              <a:rPr sz="1800" dirty="0">
                <a:solidFill>
                  <a:srgbClr val="8A6602"/>
                </a:solidFill>
                <a:latin typeface="Times New Roman"/>
                <a:cs typeface="Times New Roman"/>
              </a:rPr>
              <a:t> 2  (</a:t>
            </a:r>
            <a:r>
              <a:rPr sz="1800" spc="-10" dirty="0">
                <a:solidFill>
                  <a:srgbClr val="8A6602"/>
                </a:solidFill>
                <a:latin typeface="Times New Roman"/>
                <a:cs typeface="Times New Roman"/>
              </a:rPr>
              <a:t>n</a:t>
            </a:r>
            <a:r>
              <a:rPr sz="1800" spc="-20" dirty="0">
                <a:solidFill>
                  <a:srgbClr val="8A6602"/>
                </a:solidFill>
                <a:latin typeface="Times New Roman"/>
                <a:cs typeface="Times New Roman"/>
              </a:rPr>
              <a:t>=</a:t>
            </a:r>
            <a:r>
              <a:rPr sz="1800" dirty="0">
                <a:solidFill>
                  <a:srgbClr val="8A6602"/>
                </a:solidFill>
                <a:latin typeface="Times New Roman"/>
                <a:cs typeface="Times New Roman"/>
              </a:rPr>
              <a:t>288)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979987" y="3638751"/>
            <a:ext cx="16637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8A6602"/>
                </a:solidFill>
                <a:latin typeface="Times New Roman"/>
                <a:cs typeface="Times New Roman"/>
              </a:rPr>
              <a:t>0.57 (0.09 – 1.05)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847012" y="3638751"/>
            <a:ext cx="5397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8A6602"/>
                </a:solidFill>
                <a:latin typeface="Times New Roman"/>
                <a:cs typeface="Times New Roman"/>
              </a:rPr>
              <a:t>0.020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83540" y="4011284"/>
            <a:ext cx="27051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8A6602"/>
                </a:solidFill>
                <a:latin typeface="Times New Roman"/>
                <a:cs typeface="Times New Roman"/>
              </a:rPr>
              <a:t>P</a:t>
            </a:r>
            <a:r>
              <a:rPr sz="1800" spc="-10" dirty="0">
                <a:solidFill>
                  <a:srgbClr val="8A6602"/>
                </a:solidFill>
                <a:latin typeface="Times New Roman"/>
                <a:cs typeface="Times New Roman"/>
              </a:rPr>
              <a:t>la</a:t>
            </a:r>
            <a:r>
              <a:rPr sz="1800" spc="-5" dirty="0">
                <a:solidFill>
                  <a:srgbClr val="8A6602"/>
                </a:solidFill>
                <a:latin typeface="Times New Roman"/>
                <a:cs typeface="Times New Roman"/>
              </a:rPr>
              <a:t>s</a:t>
            </a:r>
            <a:r>
              <a:rPr sz="1800" spc="-15" dirty="0">
                <a:solidFill>
                  <a:srgbClr val="8A6602"/>
                </a:solidFill>
                <a:latin typeface="Times New Roman"/>
                <a:cs typeface="Times New Roman"/>
              </a:rPr>
              <a:t>ma</a:t>
            </a:r>
            <a:r>
              <a:rPr sz="1800" dirty="0">
                <a:solidFill>
                  <a:srgbClr val="8A6602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8A6602"/>
                </a:solidFill>
                <a:latin typeface="Times New Roman"/>
                <a:cs typeface="Times New Roman"/>
              </a:rPr>
              <a:t>P</a:t>
            </a:r>
            <a:r>
              <a:rPr sz="1800" dirty="0">
                <a:solidFill>
                  <a:srgbClr val="8A6602"/>
                </a:solidFill>
                <a:latin typeface="Times New Roman"/>
                <a:cs typeface="Times New Roman"/>
              </a:rPr>
              <a:t>ho</a:t>
            </a:r>
            <a:r>
              <a:rPr sz="1800" spc="-5" dirty="0">
                <a:solidFill>
                  <a:srgbClr val="8A6602"/>
                </a:solidFill>
                <a:latin typeface="Times New Roman"/>
                <a:cs typeface="Times New Roman"/>
              </a:rPr>
              <a:t>s</a:t>
            </a:r>
            <a:r>
              <a:rPr sz="1800" spc="-10" dirty="0">
                <a:solidFill>
                  <a:srgbClr val="8A6602"/>
                </a:solidFill>
                <a:latin typeface="Times New Roman"/>
                <a:cs typeface="Times New Roman"/>
              </a:rPr>
              <a:t>pholipi</a:t>
            </a:r>
            <a:r>
              <a:rPr sz="1800" dirty="0">
                <a:solidFill>
                  <a:srgbClr val="8A6602"/>
                </a:solidFill>
                <a:latin typeface="Times New Roman"/>
                <a:cs typeface="Times New Roman"/>
              </a:rPr>
              <a:t>d (</a:t>
            </a:r>
            <a:r>
              <a:rPr sz="1800" spc="-10" dirty="0">
                <a:solidFill>
                  <a:srgbClr val="8A6602"/>
                </a:solidFill>
                <a:latin typeface="Times New Roman"/>
                <a:cs typeface="Times New Roman"/>
              </a:rPr>
              <a:t>mol</a:t>
            </a:r>
            <a:r>
              <a:rPr sz="1800" dirty="0">
                <a:solidFill>
                  <a:srgbClr val="8A6602"/>
                </a:solidFill>
                <a:latin typeface="Times New Roman"/>
                <a:cs typeface="Times New Roman"/>
              </a:rPr>
              <a:t>%)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97889" y="4341484"/>
            <a:ext cx="5207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8A6602"/>
                </a:solidFill>
                <a:latin typeface="Times New Roman"/>
                <a:cs typeface="Times New Roman"/>
              </a:rPr>
              <a:t>DHA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066333" y="4341484"/>
            <a:ext cx="15894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8A6602"/>
                </a:solidFill>
                <a:latin typeface="Times New Roman"/>
                <a:cs typeface="Times New Roman"/>
              </a:rPr>
              <a:t>M</a:t>
            </a:r>
            <a:r>
              <a:rPr sz="1800" spc="-10" dirty="0">
                <a:solidFill>
                  <a:srgbClr val="8A6602"/>
                </a:solidFill>
                <a:latin typeface="Times New Roman"/>
                <a:cs typeface="Times New Roman"/>
              </a:rPr>
              <a:t>odel</a:t>
            </a:r>
            <a:r>
              <a:rPr sz="1800" dirty="0">
                <a:solidFill>
                  <a:srgbClr val="8A6602"/>
                </a:solidFill>
                <a:latin typeface="Times New Roman"/>
                <a:cs typeface="Times New Roman"/>
              </a:rPr>
              <a:t> 1 (</a:t>
            </a:r>
            <a:r>
              <a:rPr sz="1800" spc="-10" dirty="0">
                <a:solidFill>
                  <a:srgbClr val="8A6602"/>
                </a:solidFill>
                <a:latin typeface="Times New Roman"/>
                <a:cs typeface="Times New Roman"/>
              </a:rPr>
              <a:t>n</a:t>
            </a:r>
            <a:r>
              <a:rPr sz="1800" spc="-20" dirty="0">
                <a:solidFill>
                  <a:srgbClr val="8A6602"/>
                </a:solidFill>
                <a:latin typeface="Times New Roman"/>
                <a:cs typeface="Times New Roman"/>
              </a:rPr>
              <a:t>=</a:t>
            </a:r>
            <a:r>
              <a:rPr sz="1800" dirty="0">
                <a:solidFill>
                  <a:srgbClr val="8A6602"/>
                </a:solidFill>
                <a:latin typeface="Times New Roman"/>
                <a:cs typeface="Times New Roman"/>
              </a:rPr>
              <a:t>247)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979987" y="4341484"/>
            <a:ext cx="16637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8A6602"/>
                </a:solidFill>
                <a:latin typeface="Times New Roman"/>
                <a:cs typeface="Times New Roman"/>
              </a:rPr>
              <a:t>1.42 (0.02 – 2.81)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847012" y="4341484"/>
            <a:ext cx="5397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8A6602"/>
                </a:solidFill>
                <a:latin typeface="Times New Roman"/>
                <a:cs typeface="Times New Roman"/>
              </a:rPr>
              <a:t>0.046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098039" y="4705551"/>
            <a:ext cx="15894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8A6602"/>
                </a:solidFill>
                <a:latin typeface="Times New Roman"/>
                <a:cs typeface="Times New Roman"/>
              </a:rPr>
              <a:t>M</a:t>
            </a:r>
            <a:r>
              <a:rPr sz="1800" spc="-10" dirty="0">
                <a:solidFill>
                  <a:srgbClr val="8A6602"/>
                </a:solidFill>
                <a:latin typeface="Times New Roman"/>
                <a:cs typeface="Times New Roman"/>
              </a:rPr>
              <a:t>odel</a:t>
            </a:r>
            <a:r>
              <a:rPr sz="1800" dirty="0">
                <a:solidFill>
                  <a:srgbClr val="8A6602"/>
                </a:solidFill>
                <a:latin typeface="Times New Roman"/>
                <a:cs typeface="Times New Roman"/>
              </a:rPr>
              <a:t> 2 (</a:t>
            </a:r>
            <a:r>
              <a:rPr sz="1800" spc="-10" dirty="0">
                <a:solidFill>
                  <a:srgbClr val="8A6602"/>
                </a:solidFill>
                <a:latin typeface="Times New Roman"/>
                <a:cs typeface="Times New Roman"/>
              </a:rPr>
              <a:t>n</a:t>
            </a:r>
            <a:r>
              <a:rPr sz="1800" spc="-20" dirty="0">
                <a:solidFill>
                  <a:srgbClr val="8A6602"/>
                </a:solidFill>
                <a:latin typeface="Times New Roman"/>
                <a:cs typeface="Times New Roman"/>
              </a:rPr>
              <a:t>=</a:t>
            </a:r>
            <a:r>
              <a:rPr sz="1800" dirty="0">
                <a:solidFill>
                  <a:srgbClr val="8A6602"/>
                </a:solidFill>
                <a:latin typeface="Times New Roman"/>
                <a:cs typeface="Times New Roman"/>
              </a:rPr>
              <a:t>242)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979987" y="4705551"/>
            <a:ext cx="16637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8A6602"/>
                </a:solidFill>
                <a:latin typeface="Times New Roman"/>
                <a:cs typeface="Times New Roman"/>
              </a:rPr>
              <a:t>1.56 (0.17 – 2.95)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847012" y="4705551"/>
            <a:ext cx="5397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8A6602"/>
                </a:solidFill>
                <a:latin typeface="Times New Roman"/>
                <a:cs typeface="Times New Roman"/>
              </a:rPr>
              <a:t>0.028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83540" y="5445657"/>
            <a:ext cx="7915909" cy="770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699"/>
              </a:lnSpc>
            </a:pPr>
            <a:r>
              <a:rPr sz="1600" dirty="0">
                <a:solidFill>
                  <a:srgbClr val="8A6602"/>
                </a:solidFill>
                <a:latin typeface="Times New Roman"/>
                <a:cs typeface="Times New Roman"/>
              </a:rPr>
              <a:t>M</a:t>
            </a:r>
            <a:r>
              <a:rPr sz="1600" spc="-10" dirty="0">
                <a:solidFill>
                  <a:srgbClr val="8A6602"/>
                </a:solidFill>
                <a:latin typeface="Times New Roman"/>
                <a:cs typeface="Times New Roman"/>
              </a:rPr>
              <a:t>odel</a:t>
            </a:r>
            <a:r>
              <a:rPr sz="1600" spc="5" dirty="0">
                <a:solidFill>
                  <a:srgbClr val="8A660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A6602"/>
                </a:solidFill>
                <a:latin typeface="Times New Roman"/>
                <a:cs typeface="Times New Roman"/>
              </a:rPr>
              <a:t>1 </a:t>
            </a:r>
            <a:r>
              <a:rPr sz="1600" spc="-10" dirty="0">
                <a:solidFill>
                  <a:srgbClr val="8A6602"/>
                </a:solidFill>
                <a:latin typeface="Times New Roman"/>
                <a:cs typeface="Times New Roman"/>
              </a:rPr>
              <a:t>=</a:t>
            </a:r>
            <a:r>
              <a:rPr sz="1600" spc="-5" dirty="0">
                <a:solidFill>
                  <a:srgbClr val="8A6602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8A6602"/>
                </a:solidFill>
                <a:latin typeface="Times New Roman"/>
                <a:cs typeface="Times New Roman"/>
              </a:rPr>
              <a:t>age</a:t>
            </a:r>
            <a:r>
              <a:rPr sz="1600" dirty="0">
                <a:solidFill>
                  <a:srgbClr val="8A6602"/>
                </a:solidFill>
                <a:latin typeface="Times New Roman"/>
                <a:cs typeface="Times New Roman"/>
              </a:rPr>
              <a:t>, s</a:t>
            </a:r>
            <a:r>
              <a:rPr sz="1600" spc="-10" dirty="0">
                <a:solidFill>
                  <a:srgbClr val="8A6602"/>
                </a:solidFill>
                <a:latin typeface="Times New Roman"/>
                <a:cs typeface="Times New Roman"/>
              </a:rPr>
              <a:t>e</a:t>
            </a:r>
            <a:r>
              <a:rPr sz="1600" dirty="0">
                <a:solidFill>
                  <a:srgbClr val="8A6602"/>
                </a:solidFill>
                <a:latin typeface="Times New Roman"/>
                <a:cs typeface="Times New Roman"/>
              </a:rPr>
              <a:t>x, r</a:t>
            </a:r>
            <a:r>
              <a:rPr sz="1600" spc="-10" dirty="0">
                <a:solidFill>
                  <a:srgbClr val="8A6602"/>
                </a:solidFill>
                <a:latin typeface="Times New Roman"/>
                <a:cs typeface="Times New Roman"/>
              </a:rPr>
              <a:t>ace</a:t>
            </a:r>
            <a:r>
              <a:rPr sz="1600" dirty="0">
                <a:solidFill>
                  <a:srgbClr val="8A6602"/>
                </a:solidFill>
                <a:latin typeface="Times New Roman"/>
                <a:cs typeface="Times New Roman"/>
              </a:rPr>
              <a:t>, </a:t>
            </a:r>
            <a:r>
              <a:rPr sz="1600" spc="-10" dirty="0">
                <a:solidFill>
                  <a:srgbClr val="8A6602"/>
                </a:solidFill>
                <a:latin typeface="Times New Roman"/>
                <a:cs typeface="Times New Roman"/>
              </a:rPr>
              <a:t>educa</a:t>
            </a:r>
            <a:r>
              <a:rPr sz="1600" dirty="0">
                <a:solidFill>
                  <a:srgbClr val="8A6602"/>
                </a:solidFill>
                <a:latin typeface="Times New Roman"/>
                <a:cs typeface="Times New Roman"/>
              </a:rPr>
              <a:t>tion, </a:t>
            </a:r>
            <a:r>
              <a:rPr sz="1600" spc="-10" dirty="0">
                <a:solidFill>
                  <a:srgbClr val="8A6602"/>
                </a:solidFill>
                <a:latin typeface="Times New Roman"/>
                <a:cs typeface="Times New Roman"/>
              </a:rPr>
              <a:t>homeca</a:t>
            </a:r>
            <a:r>
              <a:rPr sz="1600" dirty="0">
                <a:solidFill>
                  <a:srgbClr val="8A6602"/>
                </a:solidFill>
                <a:latin typeface="Times New Roman"/>
                <a:cs typeface="Times New Roman"/>
              </a:rPr>
              <a:t>r</a:t>
            </a:r>
            <a:r>
              <a:rPr sz="1600" spc="-10" dirty="0">
                <a:solidFill>
                  <a:srgbClr val="8A6602"/>
                </a:solidFill>
                <a:latin typeface="Times New Roman"/>
                <a:cs typeface="Times New Roman"/>
              </a:rPr>
              <a:t>e</a:t>
            </a:r>
            <a:r>
              <a:rPr sz="1600" dirty="0">
                <a:solidFill>
                  <a:srgbClr val="8A6602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8A6602"/>
                </a:solidFill>
                <a:latin typeface="Times New Roman"/>
                <a:cs typeface="Times New Roman"/>
              </a:rPr>
              <a:t>agenc</a:t>
            </a:r>
            <a:r>
              <a:rPr sz="1600" spc="-105" dirty="0">
                <a:solidFill>
                  <a:srgbClr val="8A6602"/>
                </a:solidFill>
                <a:latin typeface="Times New Roman"/>
                <a:cs typeface="Times New Roman"/>
              </a:rPr>
              <a:t>y</a:t>
            </a:r>
            <a:r>
              <a:rPr sz="1600" dirty="0">
                <a:solidFill>
                  <a:srgbClr val="8A6602"/>
                </a:solidFill>
                <a:latin typeface="Times New Roman"/>
                <a:cs typeface="Times New Roman"/>
              </a:rPr>
              <a:t>, t</a:t>
            </a:r>
            <a:r>
              <a:rPr sz="1600" spc="-10" dirty="0">
                <a:solidFill>
                  <a:srgbClr val="8A6602"/>
                </a:solidFill>
                <a:latin typeface="Times New Roman"/>
                <a:cs typeface="Times New Roman"/>
              </a:rPr>
              <a:t>o</a:t>
            </a:r>
            <a:r>
              <a:rPr sz="1600" dirty="0">
                <a:solidFill>
                  <a:srgbClr val="8A6602"/>
                </a:solidFill>
                <a:latin typeface="Times New Roman"/>
                <a:cs typeface="Times New Roman"/>
              </a:rPr>
              <a:t>t</a:t>
            </a:r>
            <a:r>
              <a:rPr sz="1600" spc="-10" dirty="0">
                <a:solidFill>
                  <a:srgbClr val="8A6602"/>
                </a:solidFill>
                <a:latin typeface="Times New Roman"/>
                <a:cs typeface="Times New Roman"/>
              </a:rPr>
              <a:t>al</a:t>
            </a:r>
            <a:r>
              <a:rPr sz="1600" spc="5" dirty="0">
                <a:solidFill>
                  <a:srgbClr val="8A6602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8A6602"/>
                </a:solidFill>
                <a:latin typeface="Times New Roman"/>
                <a:cs typeface="Times New Roman"/>
              </a:rPr>
              <a:t>ene</a:t>
            </a:r>
            <a:r>
              <a:rPr sz="1600" spc="-25" dirty="0">
                <a:solidFill>
                  <a:srgbClr val="8A6602"/>
                </a:solidFill>
                <a:latin typeface="Times New Roman"/>
                <a:cs typeface="Times New Roman"/>
              </a:rPr>
              <a:t>r</a:t>
            </a:r>
            <a:r>
              <a:rPr sz="1600" dirty="0">
                <a:solidFill>
                  <a:srgbClr val="8A6602"/>
                </a:solidFill>
                <a:latin typeface="Times New Roman"/>
                <a:cs typeface="Times New Roman"/>
              </a:rPr>
              <a:t>g</a:t>
            </a:r>
            <a:r>
              <a:rPr sz="1600" spc="-105" dirty="0">
                <a:solidFill>
                  <a:srgbClr val="8A6602"/>
                </a:solidFill>
                <a:latin typeface="Times New Roman"/>
                <a:cs typeface="Times New Roman"/>
              </a:rPr>
              <a:t>y</a:t>
            </a:r>
            <a:r>
              <a:rPr sz="1600" dirty="0">
                <a:solidFill>
                  <a:srgbClr val="8A6602"/>
                </a:solidFill>
                <a:latin typeface="Times New Roman"/>
                <a:cs typeface="Times New Roman"/>
              </a:rPr>
              <a:t>, fish-</a:t>
            </a:r>
            <a:r>
              <a:rPr sz="1600" spc="-10" dirty="0">
                <a:solidFill>
                  <a:srgbClr val="8A6602"/>
                </a:solidFill>
                <a:latin typeface="Times New Roman"/>
                <a:cs typeface="Times New Roman"/>
              </a:rPr>
              <a:t>o</a:t>
            </a:r>
            <a:r>
              <a:rPr sz="1600" dirty="0">
                <a:solidFill>
                  <a:srgbClr val="8A6602"/>
                </a:solidFill>
                <a:latin typeface="Times New Roman"/>
                <a:cs typeface="Times New Roman"/>
              </a:rPr>
              <a:t>i</a:t>
            </a:r>
            <a:r>
              <a:rPr sz="1600" spc="-5" dirty="0">
                <a:solidFill>
                  <a:srgbClr val="8A6602"/>
                </a:solidFill>
                <a:latin typeface="Times New Roman"/>
                <a:cs typeface="Times New Roman"/>
              </a:rPr>
              <a:t>l</a:t>
            </a:r>
            <a:r>
              <a:rPr sz="1600" spc="5" dirty="0">
                <a:solidFill>
                  <a:srgbClr val="8A660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A6602"/>
                </a:solidFill>
                <a:latin typeface="Times New Roman"/>
                <a:cs typeface="Times New Roman"/>
              </a:rPr>
              <a:t>us</a:t>
            </a:r>
            <a:r>
              <a:rPr sz="1600" spc="-10" dirty="0">
                <a:solidFill>
                  <a:srgbClr val="8A6602"/>
                </a:solidFill>
                <a:latin typeface="Times New Roman"/>
                <a:cs typeface="Times New Roman"/>
              </a:rPr>
              <a:t>e</a:t>
            </a:r>
            <a:r>
              <a:rPr sz="1600" dirty="0">
                <a:solidFill>
                  <a:srgbClr val="8A6602"/>
                </a:solidFill>
                <a:latin typeface="Times New Roman"/>
                <a:cs typeface="Times New Roman"/>
              </a:rPr>
              <a:t>, </a:t>
            </a:r>
            <a:r>
              <a:rPr sz="1600" spc="-10" dirty="0">
                <a:solidFill>
                  <a:srgbClr val="8A6602"/>
                </a:solidFill>
                <a:latin typeface="Times New Roman"/>
                <a:cs typeface="Times New Roman"/>
              </a:rPr>
              <a:t>apo</a:t>
            </a:r>
            <a:r>
              <a:rPr sz="1600" spc="-15" dirty="0">
                <a:solidFill>
                  <a:srgbClr val="8A6602"/>
                </a:solidFill>
                <a:latin typeface="Times New Roman"/>
                <a:cs typeface="Times New Roman"/>
              </a:rPr>
              <a:t>E</a:t>
            </a:r>
            <a:r>
              <a:rPr sz="1600" dirty="0">
                <a:solidFill>
                  <a:srgbClr val="8A6602"/>
                </a:solidFill>
                <a:latin typeface="Times New Roman"/>
                <a:cs typeface="Times New Roman"/>
              </a:rPr>
              <a:t>4, s</a:t>
            </a:r>
            <a:r>
              <a:rPr sz="1600" spc="-10" dirty="0">
                <a:solidFill>
                  <a:srgbClr val="8A6602"/>
                </a:solidFill>
                <a:latin typeface="Times New Roman"/>
                <a:cs typeface="Times New Roman"/>
              </a:rPr>
              <a:t>mok</a:t>
            </a:r>
            <a:r>
              <a:rPr sz="1600" dirty="0">
                <a:solidFill>
                  <a:srgbClr val="8A6602"/>
                </a:solidFill>
                <a:latin typeface="Times New Roman"/>
                <a:cs typeface="Times New Roman"/>
              </a:rPr>
              <a:t>ing </a:t>
            </a:r>
            <a:r>
              <a:rPr sz="1600" spc="-10" dirty="0">
                <a:solidFill>
                  <a:srgbClr val="8A6602"/>
                </a:solidFill>
                <a:latin typeface="Times New Roman"/>
                <a:cs typeface="Times New Roman"/>
              </a:rPr>
              <a:t>a</a:t>
            </a:r>
            <a:r>
              <a:rPr sz="1600" dirty="0">
                <a:solidFill>
                  <a:srgbClr val="8A6602"/>
                </a:solidFill>
                <a:latin typeface="Times New Roman"/>
                <a:cs typeface="Times New Roman"/>
              </a:rPr>
              <a:t>nd dri</a:t>
            </a:r>
            <a:r>
              <a:rPr sz="1600" spc="-10" dirty="0">
                <a:solidFill>
                  <a:srgbClr val="8A6602"/>
                </a:solidFill>
                <a:latin typeface="Times New Roman"/>
                <a:cs typeface="Times New Roman"/>
              </a:rPr>
              <a:t>nk</a:t>
            </a:r>
            <a:r>
              <a:rPr sz="1600" dirty="0">
                <a:solidFill>
                  <a:srgbClr val="8A6602"/>
                </a:solidFill>
                <a:latin typeface="Times New Roman"/>
                <a:cs typeface="Times New Roman"/>
              </a:rPr>
              <a:t>ing st</a:t>
            </a:r>
            <a:r>
              <a:rPr sz="1600" spc="-10" dirty="0">
                <a:solidFill>
                  <a:srgbClr val="8A6602"/>
                </a:solidFill>
                <a:latin typeface="Times New Roman"/>
                <a:cs typeface="Times New Roman"/>
              </a:rPr>
              <a:t>a</a:t>
            </a:r>
            <a:r>
              <a:rPr sz="1600" dirty="0">
                <a:solidFill>
                  <a:srgbClr val="8A6602"/>
                </a:solidFill>
                <a:latin typeface="Times New Roman"/>
                <a:cs typeface="Times New Roman"/>
              </a:rPr>
              <a:t>tus, physi</a:t>
            </a:r>
            <a:r>
              <a:rPr sz="1600" spc="-10" dirty="0">
                <a:solidFill>
                  <a:srgbClr val="8A6602"/>
                </a:solidFill>
                <a:latin typeface="Times New Roman"/>
                <a:cs typeface="Times New Roman"/>
              </a:rPr>
              <a:t>cal</a:t>
            </a:r>
            <a:r>
              <a:rPr sz="1600" spc="5" dirty="0">
                <a:solidFill>
                  <a:srgbClr val="8A6602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8A6602"/>
                </a:solidFill>
                <a:latin typeface="Times New Roman"/>
                <a:cs typeface="Times New Roman"/>
              </a:rPr>
              <a:t>ac</a:t>
            </a:r>
            <a:r>
              <a:rPr sz="1600" dirty="0">
                <a:solidFill>
                  <a:srgbClr val="8A6602"/>
                </a:solidFill>
                <a:latin typeface="Times New Roman"/>
                <a:cs typeface="Times New Roman"/>
              </a:rPr>
              <a:t>ti</a:t>
            </a:r>
            <a:r>
              <a:rPr sz="1600" spc="-10" dirty="0">
                <a:solidFill>
                  <a:srgbClr val="8A6602"/>
                </a:solidFill>
                <a:latin typeface="Times New Roman"/>
                <a:cs typeface="Times New Roman"/>
              </a:rPr>
              <a:t>v</a:t>
            </a:r>
            <a:r>
              <a:rPr sz="1600" dirty="0">
                <a:solidFill>
                  <a:srgbClr val="8A6602"/>
                </a:solidFill>
                <a:latin typeface="Times New Roman"/>
                <a:cs typeface="Times New Roman"/>
              </a:rPr>
              <a:t>it</a:t>
            </a:r>
            <a:r>
              <a:rPr sz="1600" spc="-105" dirty="0">
                <a:solidFill>
                  <a:srgbClr val="8A6602"/>
                </a:solidFill>
                <a:latin typeface="Times New Roman"/>
                <a:cs typeface="Times New Roman"/>
              </a:rPr>
              <a:t>y</a:t>
            </a:r>
            <a:r>
              <a:rPr sz="1600" dirty="0">
                <a:solidFill>
                  <a:srgbClr val="8A6602"/>
                </a:solidFill>
                <a:latin typeface="Times New Roman"/>
                <a:cs typeface="Times New Roman"/>
              </a:rPr>
              <a:t>, s</a:t>
            </a:r>
            <a:r>
              <a:rPr sz="1600" spc="-10" dirty="0">
                <a:solidFill>
                  <a:srgbClr val="8A6602"/>
                </a:solidFill>
                <a:latin typeface="Times New Roman"/>
                <a:cs typeface="Times New Roman"/>
              </a:rPr>
              <a:t>a</a:t>
            </a:r>
            <a:r>
              <a:rPr sz="1600" dirty="0">
                <a:solidFill>
                  <a:srgbClr val="8A6602"/>
                </a:solidFill>
                <a:latin typeface="Times New Roman"/>
                <a:cs typeface="Times New Roman"/>
              </a:rPr>
              <a:t>tur</a:t>
            </a:r>
            <a:r>
              <a:rPr sz="1600" spc="-10" dirty="0">
                <a:solidFill>
                  <a:srgbClr val="8A6602"/>
                </a:solidFill>
                <a:latin typeface="Times New Roman"/>
                <a:cs typeface="Times New Roman"/>
              </a:rPr>
              <a:t>a</a:t>
            </a:r>
            <a:r>
              <a:rPr sz="1600" dirty="0">
                <a:solidFill>
                  <a:srgbClr val="8A6602"/>
                </a:solidFill>
                <a:latin typeface="Times New Roman"/>
                <a:cs typeface="Times New Roman"/>
              </a:rPr>
              <a:t>t</a:t>
            </a:r>
            <a:r>
              <a:rPr sz="1600" spc="-10" dirty="0">
                <a:solidFill>
                  <a:srgbClr val="8A6602"/>
                </a:solidFill>
                <a:latin typeface="Times New Roman"/>
                <a:cs typeface="Times New Roman"/>
              </a:rPr>
              <a:t>e</a:t>
            </a:r>
            <a:r>
              <a:rPr sz="1600" dirty="0">
                <a:solidFill>
                  <a:srgbClr val="8A6602"/>
                </a:solidFill>
                <a:latin typeface="Times New Roman"/>
                <a:cs typeface="Times New Roman"/>
              </a:rPr>
              <a:t>d f</a:t>
            </a:r>
            <a:r>
              <a:rPr sz="1600" spc="-10" dirty="0">
                <a:solidFill>
                  <a:srgbClr val="8A6602"/>
                </a:solidFill>
                <a:latin typeface="Times New Roman"/>
                <a:cs typeface="Times New Roman"/>
              </a:rPr>
              <a:t>a</a:t>
            </a:r>
            <a:r>
              <a:rPr sz="1600" dirty="0">
                <a:solidFill>
                  <a:srgbClr val="8A6602"/>
                </a:solidFill>
                <a:latin typeface="Times New Roman"/>
                <a:cs typeface="Times New Roman"/>
              </a:rPr>
              <a:t>t, t</a:t>
            </a:r>
            <a:r>
              <a:rPr sz="1600" spc="-10" dirty="0">
                <a:solidFill>
                  <a:srgbClr val="8A6602"/>
                </a:solidFill>
                <a:latin typeface="Times New Roman"/>
                <a:cs typeface="Times New Roman"/>
              </a:rPr>
              <a:t>o</a:t>
            </a:r>
            <a:r>
              <a:rPr sz="1600" dirty="0">
                <a:solidFill>
                  <a:srgbClr val="8A6602"/>
                </a:solidFill>
                <a:latin typeface="Times New Roman"/>
                <a:cs typeface="Times New Roman"/>
              </a:rPr>
              <a:t>t</a:t>
            </a:r>
            <a:r>
              <a:rPr sz="1600" spc="-10" dirty="0">
                <a:solidFill>
                  <a:srgbClr val="8A6602"/>
                </a:solidFill>
                <a:latin typeface="Times New Roman"/>
                <a:cs typeface="Times New Roman"/>
              </a:rPr>
              <a:t>al</a:t>
            </a:r>
            <a:r>
              <a:rPr sz="1600" spc="5" dirty="0">
                <a:solidFill>
                  <a:srgbClr val="8A6602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8A6602"/>
                </a:solidFill>
                <a:latin typeface="Times New Roman"/>
                <a:cs typeface="Times New Roman"/>
              </a:rPr>
              <a:t>cho</a:t>
            </a:r>
            <a:r>
              <a:rPr sz="1600" dirty="0">
                <a:solidFill>
                  <a:srgbClr val="8A6602"/>
                </a:solidFill>
                <a:latin typeface="Times New Roman"/>
                <a:cs typeface="Times New Roman"/>
              </a:rPr>
              <a:t>l</a:t>
            </a:r>
            <a:r>
              <a:rPr sz="1600" spc="-10" dirty="0">
                <a:solidFill>
                  <a:srgbClr val="8A6602"/>
                </a:solidFill>
                <a:latin typeface="Times New Roman"/>
                <a:cs typeface="Times New Roman"/>
              </a:rPr>
              <a:t>e</a:t>
            </a:r>
            <a:r>
              <a:rPr sz="1600" dirty="0">
                <a:solidFill>
                  <a:srgbClr val="8A6602"/>
                </a:solidFill>
                <a:latin typeface="Times New Roman"/>
                <a:cs typeface="Times New Roman"/>
              </a:rPr>
              <a:t>st</a:t>
            </a:r>
            <a:r>
              <a:rPr sz="1600" spc="-10" dirty="0">
                <a:solidFill>
                  <a:srgbClr val="8A6602"/>
                </a:solidFill>
                <a:latin typeface="Times New Roman"/>
                <a:cs typeface="Times New Roman"/>
              </a:rPr>
              <a:t>e</a:t>
            </a:r>
            <a:r>
              <a:rPr sz="1600" dirty="0">
                <a:solidFill>
                  <a:srgbClr val="8A6602"/>
                </a:solidFill>
                <a:latin typeface="Times New Roman"/>
                <a:cs typeface="Times New Roman"/>
              </a:rPr>
              <a:t>r</a:t>
            </a:r>
            <a:r>
              <a:rPr sz="1600" spc="-10" dirty="0">
                <a:solidFill>
                  <a:srgbClr val="8A6602"/>
                </a:solidFill>
                <a:latin typeface="Times New Roman"/>
                <a:cs typeface="Times New Roman"/>
              </a:rPr>
              <a:t>ol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600" dirty="0">
                <a:solidFill>
                  <a:srgbClr val="8A6602"/>
                </a:solidFill>
                <a:latin typeface="Times New Roman"/>
                <a:cs typeface="Times New Roman"/>
              </a:rPr>
              <a:t>M</a:t>
            </a:r>
            <a:r>
              <a:rPr sz="1600" spc="-10" dirty="0">
                <a:solidFill>
                  <a:srgbClr val="8A6602"/>
                </a:solidFill>
                <a:latin typeface="Times New Roman"/>
                <a:cs typeface="Times New Roman"/>
              </a:rPr>
              <a:t>odel</a:t>
            </a:r>
            <a:r>
              <a:rPr sz="1600" spc="5" dirty="0">
                <a:solidFill>
                  <a:srgbClr val="8A660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A6602"/>
                </a:solidFill>
                <a:latin typeface="Times New Roman"/>
                <a:cs typeface="Times New Roman"/>
              </a:rPr>
              <a:t>2 </a:t>
            </a:r>
            <a:r>
              <a:rPr sz="1600" spc="-10" dirty="0">
                <a:solidFill>
                  <a:srgbClr val="8A6602"/>
                </a:solidFill>
                <a:latin typeface="Times New Roman"/>
                <a:cs typeface="Times New Roman"/>
              </a:rPr>
              <a:t>=</a:t>
            </a:r>
            <a:r>
              <a:rPr sz="1600" spc="-5" dirty="0">
                <a:solidFill>
                  <a:srgbClr val="8A6602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8A6602"/>
                </a:solidFill>
                <a:latin typeface="Times New Roman"/>
                <a:cs typeface="Times New Roman"/>
              </a:rPr>
              <a:t>model</a:t>
            </a:r>
            <a:r>
              <a:rPr sz="1600" spc="5" dirty="0">
                <a:solidFill>
                  <a:srgbClr val="8A660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A6602"/>
                </a:solidFill>
                <a:latin typeface="Times New Roman"/>
                <a:cs typeface="Times New Roman"/>
              </a:rPr>
              <a:t>1 </a:t>
            </a:r>
            <a:r>
              <a:rPr sz="1600" spc="-10" dirty="0">
                <a:solidFill>
                  <a:srgbClr val="8A6602"/>
                </a:solidFill>
                <a:latin typeface="Times New Roman"/>
                <a:cs typeface="Times New Roman"/>
              </a:rPr>
              <a:t>+</a:t>
            </a:r>
            <a:r>
              <a:rPr sz="1600" spc="-5" dirty="0">
                <a:solidFill>
                  <a:srgbClr val="8A6602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8A6602"/>
                </a:solidFill>
                <a:latin typeface="Times New Roman"/>
                <a:cs typeface="Times New Roman"/>
              </a:rPr>
              <a:t>p</a:t>
            </a:r>
            <a:r>
              <a:rPr sz="1600" dirty="0">
                <a:solidFill>
                  <a:srgbClr val="8A6602"/>
                </a:solidFill>
                <a:latin typeface="Times New Roman"/>
                <a:cs typeface="Times New Roman"/>
              </a:rPr>
              <a:t>l</a:t>
            </a:r>
            <a:r>
              <a:rPr sz="1600" spc="-10" dirty="0">
                <a:solidFill>
                  <a:srgbClr val="8A6602"/>
                </a:solidFill>
                <a:latin typeface="Times New Roman"/>
                <a:cs typeface="Times New Roman"/>
              </a:rPr>
              <a:t>a</a:t>
            </a:r>
            <a:r>
              <a:rPr sz="1600" dirty="0">
                <a:solidFill>
                  <a:srgbClr val="8A6602"/>
                </a:solidFill>
                <a:latin typeface="Times New Roman"/>
                <a:cs typeface="Times New Roman"/>
              </a:rPr>
              <a:t>s</a:t>
            </a:r>
            <a:r>
              <a:rPr sz="1600" spc="-10" dirty="0">
                <a:solidFill>
                  <a:srgbClr val="8A6602"/>
                </a:solidFill>
                <a:latin typeface="Times New Roman"/>
                <a:cs typeface="Times New Roman"/>
              </a:rPr>
              <a:t>ma</a:t>
            </a:r>
            <a:r>
              <a:rPr sz="1600" dirty="0">
                <a:solidFill>
                  <a:srgbClr val="8A6602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8A6602"/>
                </a:solidFill>
                <a:latin typeface="Times New Roman"/>
                <a:cs typeface="Times New Roman"/>
              </a:rPr>
              <a:t>concen</a:t>
            </a:r>
            <a:r>
              <a:rPr sz="1600" dirty="0">
                <a:solidFill>
                  <a:srgbClr val="8A6602"/>
                </a:solidFill>
                <a:latin typeface="Times New Roman"/>
                <a:cs typeface="Times New Roman"/>
              </a:rPr>
              <a:t>tr</a:t>
            </a:r>
            <a:r>
              <a:rPr sz="1600" spc="-10" dirty="0">
                <a:solidFill>
                  <a:srgbClr val="8A6602"/>
                </a:solidFill>
                <a:latin typeface="Times New Roman"/>
                <a:cs typeface="Times New Roman"/>
              </a:rPr>
              <a:t>a</a:t>
            </a:r>
            <a:r>
              <a:rPr sz="1600" dirty="0">
                <a:solidFill>
                  <a:srgbClr val="8A6602"/>
                </a:solidFill>
                <a:latin typeface="Times New Roman"/>
                <a:cs typeface="Times New Roman"/>
              </a:rPr>
              <a:t>tions of f</a:t>
            </a:r>
            <a:r>
              <a:rPr sz="1600" spc="-10" dirty="0">
                <a:solidFill>
                  <a:srgbClr val="8A6602"/>
                </a:solidFill>
                <a:latin typeface="Times New Roman"/>
                <a:cs typeface="Times New Roman"/>
              </a:rPr>
              <a:t>o</a:t>
            </a:r>
            <a:r>
              <a:rPr sz="1600" dirty="0">
                <a:solidFill>
                  <a:srgbClr val="8A6602"/>
                </a:solidFill>
                <a:latin typeface="Times New Roman"/>
                <a:cs typeface="Times New Roman"/>
              </a:rPr>
              <a:t>l</a:t>
            </a:r>
            <a:r>
              <a:rPr sz="1600" spc="-10" dirty="0">
                <a:solidFill>
                  <a:srgbClr val="8A6602"/>
                </a:solidFill>
                <a:latin typeface="Times New Roman"/>
                <a:cs typeface="Times New Roman"/>
              </a:rPr>
              <a:t>a</a:t>
            </a:r>
            <a:r>
              <a:rPr sz="1600" dirty="0">
                <a:solidFill>
                  <a:srgbClr val="8A6602"/>
                </a:solidFill>
                <a:latin typeface="Times New Roman"/>
                <a:cs typeface="Times New Roman"/>
              </a:rPr>
              <a:t>t</a:t>
            </a:r>
            <a:r>
              <a:rPr sz="1600" spc="-10" dirty="0">
                <a:solidFill>
                  <a:srgbClr val="8A6602"/>
                </a:solidFill>
                <a:latin typeface="Times New Roman"/>
                <a:cs typeface="Times New Roman"/>
              </a:rPr>
              <a:t>e</a:t>
            </a:r>
            <a:r>
              <a:rPr sz="1600" dirty="0">
                <a:solidFill>
                  <a:srgbClr val="8A6602"/>
                </a:solidFill>
                <a:latin typeface="Times New Roman"/>
                <a:cs typeface="Times New Roman"/>
              </a:rPr>
              <a:t>, </a:t>
            </a:r>
            <a:r>
              <a:rPr sz="1600" spc="-20" dirty="0">
                <a:solidFill>
                  <a:srgbClr val="8A6602"/>
                </a:solidFill>
                <a:latin typeface="Times New Roman"/>
                <a:cs typeface="Times New Roman"/>
              </a:rPr>
              <a:t>B</a:t>
            </a:r>
            <a:r>
              <a:rPr sz="1600" dirty="0">
                <a:solidFill>
                  <a:srgbClr val="8A6602"/>
                </a:solidFill>
                <a:latin typeface="Times New Roman"/>
                <a:cs typeface="Times New Roman"/>
              </a:rPr>
              <a:t>6, </a:t>
            </a:r>
            <a:r>
              <a:rPr sz="1600" spc="-20" dirty="0">
                <a:solidFill>
                  <a:srgbClr val="8A6602"/>
                </a:solidFill>
                <a:latin typeface="Times New Roman"/>
                <a:cs typeface="Times New Roman"/>
              </a:rPr>
              <a:t>B</a:t>
            </a:r>
            <a:r>
              <a:rPr sz="1600" dirty="0">
                <a:solidFill>
                  <a:srgbClr val="8A6602"/>
                </a:solidFill>
                <a:latin typeface="Times New Roman"/>
                <a:cs typeface="Times New Roman"/>
              </a:rPr>
              <a:t>12, </a:t>
            </a:r>
            <a:r>
              <a:rPr sz="1600" spc="-20" dirty="0">
                <a:solidFill>
                  <a:srgbClr val="8A6602"/>
                </a:solidFill>
                <a:latin typeface="Times New Roman"/>
                <a:cs typeface="Times New Roman"/>
              </a:rPr>
              <a:t>C</a:t>
            </a:r>
            <a:r>
              <a:rPr sz="1600" dirty="0">
                <a:solidFill>
                  <a:srgbClr val="8A6602"/>
                </a:solidFill>
                <a:latin typeface="Times New Roman"/>
                <a:cs typeface="Times New Roman"/>
              </a:rPr>
              <a:t>, </a:t>
            </a:r>
            <a:r>
              <a:rPr sz="1600" spc="-10" dirty="0">
                <a:solidFill>
                  <a:srgbClr val="8A6602"/>
                </a:solidFill>
                <a:latin typeface="Times New Roman"/>
                <a:cs typeface="Times New Roman"/>
              </a:rPr>
              <a:t>a</a:t>
            </a:r>
            <a:r>
              <a:rPr sz="1600" dirty="0">
                <a:solidFill>
                  <a:srgbClr val="8A6602"/>
                </a:solidFill>
                <a:latin typeface="Times New Roman"/>
                <a:cs typeface="Times New Roman"/>
              </a:rPr>
              <a:t>nd </a:t>
            </a:r>
            <a:r>
              <a:rPr sz="1600" spc="-10" dirty="0">
                <a:solidFill>
                  <a:srgbClr val="8A6602"/>
                </a:solidFill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91679" y="1132383"/>
            <a:ext cx="7315200" cy="1000760"/>
          </a:xfrm>
          <a:custGeom>
            <a:avLst/>
            <a:gdLst/>
            <a:ahLst/>
            <a:cxnLst/>
            <a:rect l="l" t="t" r="r" b="b"/>
            <a:pathLst>
              <a:path w="7315200" h="1000760">
                <a:moveTo>
                  <a:pt x="0" y="1000471"/>
                </a:moveTo>
                <a:lnTo>
                  <a:pt x="7315200" y="1000471"/>
                </a:lnTo>
                <a:lnTo>
                  <a:pt x="7315200" y="0"/>
                </a:lnTo>
                <a:lnTo>
                  <a:pt x="0" y="0"/>
                </a:lnTo>
                <a:lnTo>
                  <a:pt x="0" y="1000471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876980" y="1149290"/>
            <a:ext cx="6045835" cy="1024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270"/>
              </a:lnSpc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N-3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spc="-15" dirty="0">
                <a:solidFill>
                  <a:srgbClr val="FFFFFF"/>
                </a:solidFill>
                <a:latin typeface="Arial"/>
                <a:cs typeface="Arial"/>
              </a:rPr>
              <a:t>tt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 a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cid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6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ke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 an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60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D m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36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ngapo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endParaRPr sz="3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85333" y="2159000"/>
            <a:ext cx="7814732" cy="43010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76000" y="6658896"/>
            <a:ext cx="232219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201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5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ard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>
                <a:latin typeface="Arial"/>
                <a:cs typeface="Arial"/>
                <a:hlinkClick r:id="rId5"/>
              </a:rPr>
              <a:t>www.</a:t>
            </a:r>
            <a:r>
              <a:rPr spc="-10" dirty="0">
                <a:latin typeface="Arial"/>
                <a:cs typeface="Arial"/>
                <a:hlinkClick r:id="rId5"/>
              </a:rPr>
              <a:t>u</a:t>
            </a:r>
            <a:r>
              <a:rPr spc="-5" dirty="0">
                <a:latin typeface="Arial"/>
                <a:cs typeface="Arial"/>
                <a:hlinkClick r:id="rId5"/>
              </a:rPr>
              <a:t>m</a:t>
            </a:r>
            <a:r>
              <a:rPr spc="-10" dirty="0">
                <a:latin typeface="Arial"/>
                <a:cs typeface="Arial"/>
                <a:hlinkClick r:id="rId5"/>
              </a:rPr>
              <a:t>l.</a:t>
            </a:r>
            <a:r>
              <a:rPr spc="-20" dirty="0">
                <a:latin typeface="Arial"/>
                <a:cs typeface="Arial"/>
                <a:hlinkClick r:id="rId5"/>
              </a:rPr>
              <a:t>e</a:t>
            </a:r>
            <a:r>
              <a:rPr spc="-10" dirty="0">
                <a:latin typeface="Arial"/>
                <a:cs typeface="Arial"/>
                <a:hlinkClick r:id="rId5"/>
              </a:rPr>
              <a:t>du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0"/>
                </a:moveTo>
                <a:lnTo>
                  <a:pt x="7848600" y="0"/>
                </a:lnTo>
              </a:path>
              <a:path w="7848600" h="3505200">
                <a:moveTo>
                  <a:pt x="7848600" y="3505200"/>
                </a:moveTo>
                <a:lnTo>
                  <a:pt x="0" y="3505200"/>
                </a:ln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0" y="244475"/>
                </a:moveTo>
                <a:lnTo>
                  <a:pt x="9144000" y="244475"/>
                </a:lnTo>
                <a:lnTo>
                  <a:pt x="9144000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28800" y="1400175"/>
            <a:ext cx="7315200" cy="581025"/>
          </a:xfrm>
          <a:custGeom>
            <a:avLst/>
            <a:gdLst/>
            <a:ahLst/>
            <a:cxnLst/>
            <a:rect l="l" t="t" r="r" b="b"/>
            <a:pathLst>
              <a:path w="7315200" h="581025">
                <a:moveTo>
                  <a:pt x="0" y="581025"/>
                </a:moveTo>
                <a:lnTo>
                  <a:pt x="7315200" y="581025"/>
                </a:lnTo>
                <a:lnTo>
                  <a:pt x="7315200" y="0"/>
                </a:lnTo>
                <a:lnTo>
                  <a:pt x="0" y="0"/>
                </a:lnTo>
                <a:lnTo>
                  <a:pt x="0" y="58102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2903" rIns="0" bIns="0" rtlCol="0">
            <a:spAutoFit/>
          </a:bodyPr>
          <a:lstStyle/>
          <a:p>
            <a:pPr marL="1943735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Di</a:t>
            </a:r>
            <a:r>
              <a:rPr spc="-5" dirty="0">
                <a:latin typeface="Arial"/>
                <a:cs typeface="Arial"/>
              </a:rPr>
              <a:t>e</a:t>
            </a:r>
            <a:r>
              <a:rPr spc="-15"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ry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f</a:t>
            </a:r>
            <a:r>
              <a:rPr dirty="0">
                <a:latin typeface="Arial"/>
                <a:cs typeface="Arial"/>
              </a:rPr>
              <a:t>i</a:t>
            </a:r>
            <a:r>
              <a:rPr spc="-5" dirty="0">
                <a:latin typeface="Arial"/>
                <a:cs typeface="Arial"/>
              </a:rPr>
              <a:t>be</a:t>
            </a:r>
            <a:r>
              <a:rPr dirty="0">
                <a:latin typeface="Arial"/>
                <a:cs typeface="Arial"/>
              </a:rPr>
              <a:t>r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364739" y="2178715"/>
            <a:ext cx="6042025" cy="146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Clr>
                <a:srgbClr val="B4CCE2"/>
              </a:buClr>
              <a:buFont typeface="Arial"/>
              <a:buChar char="–"/>
              <a:tabLst>
                <a:tab pos="298450" algn="l"/>
              </a:tabLst>
            </a:pP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mpor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an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t 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or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in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st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inal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heal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h</a:t>
            </a:r>
            <a:endParaRPr sz="2400">
              <a:latin typeface="Arial"/>
              <a:cs typeface="Arial"/>
            </a:endParaRPr>
          </a:p>
          <a:p>
            <a:pPr marL="298450" marR="5080" indent="-285750">
              <a:lnSpc>
                <a:spcPts val="2600"/>
              </a:lnSpc>
              <a:spcBef>
                <a:spcPts val="570"/>
              </a:spcBef>
              <a:buClr>
                <a:srgbClr val="B4CCE2"/>
              </a:buClr>
              <a:buFont typeface="Arial"/>
              <a:buChar char="–"/>
              <a:tabLst>
                <a:tab pos="298450" algn="l"/>
              </a:tabLst>
            </a:pPr>
            <a:r>
              <a:rPr sz="2400" spc="-25" dirty="0">
                <a:solidFill>
                  <a:srgbClr val="183883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ro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ct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ion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again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st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hear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t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disease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and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o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her me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abolic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condi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ions</a:t>
            </a:r>
            <a:endParaRPr sz="2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80"/>
              </a:spcBef>
              <a:buClr>
                <a:srgbClr val="B4CCE2"/>
              </a:buClr>
              <a:buFont typeface="Arial"/>
              <a:buChar char="–"/>
              <a:tabLst>
                <a:tab pos="298450" algn="l"/>
              </a:tabLst>
            </a:pP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Main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aining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heal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hy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microbiome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53533" y="4072466"/>
            <a:ext cx="3361267" cy="2260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>
                <a:latin typeface="Arial"/>
                <a:cs typeface="Arial"/>
                <a:hlinkClick r:id="rId5"/>
              </a:rPr>
              <a:t>www.</a:t>
            </a:r>
            <a:r>
              <a:rPr spc="-10" dirty="0">
                <a:latin typeface="Arial"/>
                <a:cs typeface="Arial"/>
                <a:hlinkClick r:id="rId5"/>
              </a:rPr>
              <a:t>u</a:t>
            </a:r>
            <a:r>
              <a:rPr spc="-5" dirty="0">
                <a:latin typeface="Arial"/>
                <a:cs typeface="Arial"/>
                <a:hlinkClick r:id="rId5"/>
              </a:rPr>
              <a:t>m</a:t>
            </a:r>
            <a:r>
              <a:rPr spc="-10" dirty="0">
                <a:latin typeface="Arial"/>
                <a:cs typeface="Arial"/>
                <a:hlinkClick r:id="rId5"/>
              </a:rPr>
              <a:t>l.</a:t>
            </a:r>
            <a:r>
              <a:rPr spc="-20" dirty="0">
                <a:latin typeface="Arial"/>
                <a:cs typeface="Arial"/>
                <a:hlinkClick r:id="rId5"/>
              </a:rPr>
              <a:t>e</a:t>
            </a:r>
            <a:r>
              <a:rPr spc="-10" dirty="0">
                <a:latin typeface="Arial"/>
                <a:cs typeface="Arial"/>
                <a:hlinkClick r:id="rId5"/>
              </a:rPr>
              <a:t>du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22615" y="6674660"/>
            <a:ext cx="8413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www.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u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m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l.</a:t>
            </a: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e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du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13436" y="4817722"/>
            <a:ext cx="751840" cy="0"/>
          </a:xfrm>
          <a:custGeom>
            <a:avLst/>
            <a:gdLst/>
            <a:ahLst/>
            <a:cxnLst/>
            <a:rect l="l" t="t" r="r" b="b"/>
            <a:pathLst>
              <a:path w="751840">
                <a:moveTo>
                  <a:pt x="0" y="0"/>
                </a:moveTo>
                <a:lnTo>
                  <a:pt x="751311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99632" y="4817722"/>
            <a:ext cx="1507490" cy="0"/>
          </a:xfrm>
          <a:custGeom>
            <a:avLst/>
            <a:gdLst/>
            <a:ahLst/>
            <a:cxnLst/>
            <a:rect l="l" t="t" r="r" b="b"/>
            <a:pathLst>
              <a:path w="1507489">
                <a:moveTo>
                  <a:pt x="0" y="0"/>
                </a:moveTo>
                <a:lnTo>
                  <a:pt x="1507125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92133" y="4817722"/>
            <a:ext cx="809625" cy="0"/>
          </a:xfrm>
          <a:custGeom>
            <a:avLst/>
            <a:gdLst/>
            <a:ahLst/>
            <a:cxnLst/>
            <a:rect l="l" t="t" r="r" b="b"/>
            <a:pathLst>
              <a:path w="809625">
                <a:moveTo>
                  <a:pt x="0" y="0"/>
                </a:moveTo>
                <a:lnTo>
                  <a:pt x="809287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13436" y="4258901"/>
            <a:ext cx="751840" cy="0"/>
          </a:xfrm>
          <a:custGeom>
            <a:avLst/>
            <a:gdLst/>
            <a:ahLst/>
            <a:cxnLst/>
            <a:rect l="l" t="t" r="r" b="b"/>
            <a:pathLst>
              <a:path w="751840">
                <a:moveTo>
                  <a:pt x="0" y="0"/>
                </a:moveTo>
                <a:lnTo>
                  <a:pt x="751311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99632" y="4258901"/>
            <a:ext cx="1507490" cy="0"/>
          </a:xfrm>
          <a:custGeom>
            <a:avLst/>
            <a:gdLst/>
            <a:ahLst/>
            <a:cxnLst/>
            <a:rect l="l" t="t" r="r" b="b"/>
            <a:pathLst>
              <a:path w="1507489">
                <a:moveTo>
                  <a:pt x="0" y="0"/>
                </a:moveTo>
                <a:lnTo>
                  <a:pt x="1507125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92133" y="4258900"/>
            <a:ext cx="809625" cy="0"/>
          </a:xfrm>
          <a:custGeom>
            <a:avLst/>
            <a:gdLst/>
            <a:ahLst/>
            <a:cxnLst/>
            <a:rect l="l" t="t" r="r" b="b"/>
            <a:pathLst>
              <a:path w="809625">
                <a:moveTo>
                  <a:pt x="0" y="0"/>
                </a:moveTo>
                <a:lnTo>
                  <a:pt x="809287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13436" y="3708546"/>
            <a:ext cx="751840" cy="0"/>
          </a:xfrm>
          <a:custGeom>
            <a:avLst/>
            <a:gdLst/>
            <a:ahLst/>
            <a:cxnLst/>
            <a:rect l="l" t="t" r="r" b="b"/>
            <a:pathLst>
              <a:path w="751840">
                <a:moveTo>
                  <a:pt x="0" y="0"/>
                </a:moveTo>
                <a:lnTo>
                  <a:pt x="751311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99632" y="3708546"/>
            <a:ext cx="1507490" cy="0"/>
          </a:xfrm>
          <a:custGeom>
            <a:avLst/>
            <a:gdLst/>
            <a:ahLst/>
            <a:cxnLst/>
            <a:rect l="l" t="t" r="r" b="b"/>
            <a:pathLst>
              <a:path w="1507489">
                <a:moveTo>
                  <a:pt x="0" y="0"/>
                </a:moveTo>
                <a:lnTo>
                  <a:pt x="1507125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92133" y="3708546"/>
            <a:ext cx="809625" cy="0"/>
          </a:xfrm>
          <a:custGeom>
            <a:avLst/>
            <a:gdLst/>
            <a:ahLst/>
            <a:cxnLst/>
            <a:rect l="l" t="t" r="r" b="b"/>
            <a:pathLst>
              <a:path w="809625">
                <a:moveTo>
                  <a:pt x="0" y="0"/>
                </a:moveTo>
                <a:lnTo>
                  <a:pt x="809287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13436" y="3149724"/>
            <a:ext cx="751840" cy="0"/>
          </a:xfrm>
          <a:custGeom>
            <a:avLst/>
            <a:gdLst/>
            <a:ahLst/>
            <a:cxnLst/>
            <a:rect l="l" t="t" r="r" b="b"/>
            <a:pathLst>
              <a:path w="751840">
                <a:moveTo>
                  <a:pt x="0" y="0"/>
                </a:moveTo>
                <a:lnTo>
                  <a:pt x="751311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00525" y="3149724"/>
            <a:ext cx="2506345" cy="0"/>
          </a:xfrm>
          <a:custGeom>
            <a:avLst/>
            <a:gdLst/>
            <a:ahLst/>
            <a:cxnLst/>
            <a:rect l="l" t="t" r="r" b="b"/>
            <a:pathLst>
              <a:path w="2506345">
                <a:moveTo>
                  <a:pt x="0" y="0"/>
                </a:moveTo>
                <a:lnTo>
                  <a:pt x="2506232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92133" y="3149724"/>
            <a:ext cx="809625" cy="0"/>
          </a:xfrm>
          <a:custGeom>
            <a:avLst/>
            <a:gdLst/>
            <a:ahLst/>
            <a:cxnLst/>
            <a:rect l="l" t="t" r="r" b="b"/>
            <a:pathLst>
              <a:path w="809625">
                <a:moveTo>
                  <a:pt x="0" y="0"/>
                </a:moveTo>
                <a:lnTo>
                  <a:pt x="809287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92133" y="2591236"/>
            <a:ext cx="7072630" cy="0"/>
          </a:xfrm>
          <a:custGeom>
            <a:avLst/>
            <a:gdLst/>
            <a:ahLst/>
            <a:cxnLst/>
            <a:rect l="l" t="t" r="r" b="b"/>
            <a:pathLst>
              <a:path w="7072630">
                <a:moveTo>
                  <a:pt x="0" y="0"/>
                </a:moveTo>
                <a:lnTo>
                  <a:pt x="7072615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01420" y="2895714"/>
            <a:ext cx="999490" cy="2482215"/>
          </a:xfrm>
          <a:custGeom>
            <a:avLst/>
            <a:gdLst/>
            <a:ahLst/>
            <a:cxnLst/>
            <a:rect l="l" t="t" r="r" b="b"/>
            <a:pathLst>
              <a:path w="999489" h="2482215">
                <a:moveTo>
                  <a:pt x="999105" y="0"/>
                </a:moveTo>
                <a:lnTo>
                  <a:pt x="0" y="0"/>
                </a:lnTo>
                <a:lnTo>
                  <a:pt x="0" y="2481971"/>
                </a:lnTo>
                <a:lnTo>
                  <a:pt x="999105" y="2481971"/>
                </a:lnTo>
                <a:lnTo>
                  <a:pt x="999105" y="0"/>
                </a:lnTo>
                <a:close/>
              </a:path>
            </a:pathLst>
          </a:custGeom>
          <a:solidFill>
            <a:srgbClr val="D4E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06757" y="2811043"/>
            <a:ext cx="999490" cy="2566670"/>
          </a:xfrm>
          <a:custGeom>
            <a:avLst/>
            <a:gdLst/>
            <a:ahLst/>
            <a:cxnLst/>
            <a:rect l="l" t="t" r="r" b="b"/>
            <a:pathLst>
              <a:path w="999490" h="2566670">
                <a:moveTo>
                  <a:pt x="999106" y="0"/>
                </a:moveTo>
                <a:lnTo>
                  <a:pt x="0" y="0"/>
                </a:lnTo>
                <a:lnTo>
                  <a:pt x="0" y="2566642"/>
                </a:lnTo>
                <a:lnTo>
                  <a:pt x="999106" y="2566642"/>
                </a:lnTo>
                <a:lnTo>
                  <a:pt x="999106" y="0"/>
                </a:lnTo>
                <a:close/>
              </a:path>
            </a:pathLst>
          </a:custGeom>
          <a:solidFill>
            <a:srgbClr val="D4E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01420" y="2895713"/>
            <a:ext cx="999490" cy="2482215"/>
          </a:xfrm>
          <a:custGeom>
            <a:avLst/>
            <a:gdLst/>
            <a:ahLst/>
            <a:cxnLst/>
            <a:rect l="l" t="t" r="r" b="b"/>
            <a:pathLst>
              <a:path w="999489" h="2482215">
                <a:moveTo>
                  <a:pt x="0" y="0"/>
                </a:moveTo>
                <a:lnTo>
                  <a:pt x="999106" y="0"/>
                </a:lnTo>
                <a:lnTo>
                  <a:pt x="999106" y="2481971"/>
                </a:lnTo>
                <a:lnTo>
                  <a:pt x="0" y="248197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06758" y="2811043"/>
            <a:ext cx="999490" cy="2566670"/>
          </a:xfrm>
          <a:custGeom>
            <a:avLst/>
            <a:gdLst/>
            <a:ahLst/>
            <a:cxnLst/>
            <a:rect l="l" t="t" r="r" b="b"/>
            <a:pathLst>
              <a:path w="999490" h="2566670">
                <a:moveTo>
                  <a:pt x="0" y="0"/>
                </a:moveTo>
                <a:lnTo>
                  <a:pt x="999106" y="0"/>
                </a:lnTo>
                <a:lnTo>
                  <a:pt x="999106" y="2566641"/>
                </a:lnTo>
                <a:lnTo>
                  <a:pt x="0" y="256664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00525" y="3234394"/>
            <a:ext cx="999490" cy="2143760"/>
          </a:xfrm>
          <a:custGeom>
            <a:avLst/>
            <a:gdLst/>
            <a:ahLst/>
            <a:cxnLst/>
            <a:rect l="l" t="t" r="r" b="b"/>
            <a:pathLst>
              <a:path w="999489" h="2143760">
                <a:moveTo>
                  <a:pt x="999106" y="0"/>
                </a:moveTo>
                <a:lnTo>
                  <a:pt x="0" y="0"/>
                </a:lnTo>
                <a:lnTo>
                  <a:pt x="0" y="2143291"/>
                </a:lnTo>
                <a:lnTo>
                  <a:pt x="999106" y="2143291"/>
                </a:lnTo>
                <a:lnTo>
                  <a:pt x="999106" y="0"/>
                </a:lnTo>
                <a:close/>
              </a:path>
            </a:pathLst>
          </a:custGeom>
          <a:solidFill>
            <a:srgbClr val="005D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705864" y="2870312"/>
            <a:ext cx="1007744" cy="2507615"/>
          </a:xfrm>
          <a:custGeom>
            <a:avLst/>
            <a:gdLst/>
            <a:ahLst/>
            <a:cxnLst/>
            <a:rect l="l" t="t" r="r" b="b"/>
            <a:pathLst>
              <a:path w="1007745" h="2507615">
                <a:moveTo>
                  <a:pt x="1007572" y="0"/>
                </a:moveTo>
                <a:lnTo>
                  <a:pt x="0" y="0"/>
                </a:lnTo>
                <a:lnTo>
                  <a:pt x="0" y="2507372"/>
                </a:lnTo>
                <a:lnTo>
                  <a:pt x="1007572" y="2507372"/>
                </a:lnTo>
                <a:lnTo>
                  <a:pt x="1007572" y="0"/>
                </a:lnTo>
                <a:close/>
              </a:path>
            </a:pathLst>
          </a:custGeom>
          <a:solidFill>
            <a:srgbClr val="005D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00526" y="3234393"/>
            <a:ext cx="999490" cy="2143760"/>
          </a:xfrm>
          <a:custGeom>
            <a:avLst/>
            <a:gdLst/>
            <a:ahLst/>
            <a:cxnLst/>
            <a:rect l="l" t="t" r="r" b="b"/>
            <a:pathLst>
              <a:path w="999489" h="2143760">
                <a:moveTo>
                  <a:pt x="0" y="0"/>
                </a:moveTo>
                <a:lnTo>
                  <a:pt x="999106" y="0"/>
                </a:lnTo>
                <a:lnTo>
                  <a:pt x="999106" y="2143291"/>
                </a:lnTo>
                <a:lnTo>
                  <a:pt x="0" y="214329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05864" y="2870312"/>
            <a:ext cx="1007744" cy="2507615"/>
          </a:xfrm>
          <a:custGeom>
            <a:avLst/>
            <a:gdLst/>
            <a:ahLst/>
            <a:cxnLst/>
            <a:rect l="l" t="t" r="r" b="b"/>
            <a:pathLst>
              <a:path w="1007745" h="2507615">
                <a:moveTo>
                  <a:pt x="0" y="0"/>
                </a:moveTo>
                <a:lnTo>
                  <a:pt x="1007573" y="0"/>
                </a:lnTo>
                <a:lnTo>
                  <a:pt x="1007573" y="2507372"/>
                </a:lnTo>
                <a:lnTo>
                  <a:pt x="0" y="250737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45769" y="2591237"/>
            <a:ext cx="0" cy="2840355"/>
          </a:xfrm>
          <a:custGeom>
            <a:avLst/>
            <a:gdLst/>
            <a:ahLst/>
            <a:cxnLst/>
            <a:rect l="l" t="t" r="r" b="b"/>
            <a:pathLst>
              <a:path h="2840354">
                <a:moveTo>
                  <a:pt x="0" y="0"/>
                </a:moveTo>
                <a:lnTo>
                  <a:pt x="0" y="2840084"/>
                </a:lnTo>
              </a:path>
            </a:pathLst>
          </a:custGeom>
          <a:ln w="8467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92133" y="5377685"/>
            <a:ext cx="7072630" cy="0"/>
          </a:xfrm>
          <a:custGeom>
            <a:avLst/>
            <a:gdLst/>
            <a:ahLst/>
            <a:cxnLst/>
            <a:rect l="l" t="t" r="r" b="b"/>
            <a:pathLst>
              <a:path w="7072630">
                <a:moveTo>
                  <a:pt x="0" y="0"/>
                </a:moveTo>
                <a:lnTo>
                  <a:pt x="7072615" y="0"/>
                </a:lnTo>
              </a:path>
            </a:pathLst>
          </a:custGeom>
          <a:ln w="8467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53195" y="5377685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636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464748" y="5377685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636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508530" y="2645692"/>
            <a:ext cx="38163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89%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018020" y="2561025"/>
            <a:ext cx="38163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92%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511241" y="2984358"/>
            <a:ext cx="38163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77%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020732" y="2620292"/>
            <a:ext cx="38163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90%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23165" y="5270358"/>
            <a:ext cx="28829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24296" y="4720025"/>
            <a:ext cx="37846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2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24296" y="4161225"/>
            <a:ext cx="37846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4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24296" y="3602425"/>
            <a:ext cx="37846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6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24296" y="3043625"/>
            <a:ext cx="37846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8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25426" y="2484825"/>
            <a:ext cx="48260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960483" y="5490492"/>
            <a:ext cx="48260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5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-</a:t>
            </a: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70</a:t>
            </a:r>
            <a:endParaRPr sz="14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546522" y="5490492"/>
            <a:ext cx="32448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7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400" spc="-10" dirty="0">
                <a:solidFill>
                  <a:srgbClr val="183883"/>
                </a:solidFill>
                <a:latin typeface="Arial"/>
                <a:cs typeface="Arial"/>
              </a:rPr>
              <a:t>+</a:t>
            </a:r>
            <a:endParaRPr sz="1400">
              <a:latin typeface="Arial"/>
              <a:cs typeface="Arial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1560" rIns="0" bIns="0" rtlCol="0">
            <a:spAutoFit/>
          </a:bodyPr>
          <a:lstStyle/>
          <a:p>
            <a:pPr marL="4915535">
              <a:lnSpc>
                <a:spcPts val="2855"/>
              </a:lnSpc>
            </a:pPr>
            <a:r>
              <a:rPr sz="2400" b="1" spc="-5" dirty="0">
                <a:solidFill>
                  <a:srgbClr val="183883"/>
                </a:solidFill>
                <a:latin typeface="Arial"/>
                <a:cs typeface="Arial"/>
              </a:rPr>
              <a:t>Dietar</a:t>
            </a:r>
            <a:r>
              <a:rPr sz="2400" b="1" dirty="0">
                <a:solidFill>
                  <a:srgbClr val="183883"/>
                </a:solidFill>
                <a:latin typeface="Arial"/>
                <a:cs typeface="Arial"/>
              </a:rPr>
              <a:t>y </a:t>
            </a:r>
            <a:r>
              <a:rPr sz="2400" b="1" spc="-15" dirty="0">
                <a:solidFill>
                  <a:srgbClr val="183883"/>
                </a:solidFill>
                <a:latin typeface="Arial"/>
                <a:cs typeface="Arial"/>
              </a:rPr>
              <a:t>Fiber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314899" y="2193894"/>
            <a:ext cx="32315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0"/>
              </a:lnSpc>
            </a:pPr>
            <a:r>
              <a:rPr sz="1800" b="1" dirty="0">
                <a:solidFill>
                  <a:srgbClr val="183883"/>
                </a:solidFill>
                <a:latin typeface="Arial"/>
                <a:cs typeface="Arial"/>
              </a:rPr>
              <a:t>% </a:t>
            </a:r>
            <a:r>
              <a:rPr sz="1800" b="1" spc="-15" dirty="0">
                <a:solidFill>
                  <a:srgbClr val="183883"/>
                </a:solidFill>
                <a:latin typeface="Arial"/>
                <a:cs typeface="Arial"/>
              </a:rPr>
              <a:t>Below</a:t>
            </a:r>
            <a:r>
              <a:rPr sz="1800" b="1" spc="-6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183883"/>
                </a:solidFill>
                <a:latin typeface="Arial"/>
                <a:cs typeface="Arial"/>
              </a:rPr>
              <a:t>AI</a:t>
            </a:r>
            <a:r>
              <a:rPr sz="1800" b="1" spc="-5" dirty="0">
                <a:solidFill>
                  <a:srgbClr val="183883"/>
                </a:solidFill>
                <a:latin typeface="Arial"/>
                <a:cs typeface="Arial"/>
              </a:rPr>
              <a:t>,</a:t>
            </a:r>
            <a:r>
              <a:rPr sz="1800" b="1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83883"/>
                </a:solidFill>
                <a:latin typeface="Arial"/>
                <a:cs typeface="Arial"/>
              </a:rPr>
              <a:t>NHANE</a:t>
            </a:r>
            <a:r>
              <a:rPr sz="1800" b="1" dirty="0">
                <a:solidFill>
                  <a:srgbClr val="183883"/>
                </a:solidFill>
                <a:latin typeface="Arial"/>
                <a:cs typeface="Arial"/>
              </a:rPr>
              <a:t>S 20</a:t>
            </a:r>
            <a:r>
              <a:rPr sz="1800" b="1" spc="-10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800" b="1" spc="-1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800" b="1" dirty="0">
                <a:solidFill>
                  <a:srgbClr val="183883"/>
                </a:solidFill>
                <a:latin typeface="Arial"/>
                <a:cs typeface="Arial"/>
              </a:rPr>
              <a:t>-12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021942" y="5857783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89353"/>
                </a:moveTo>
                <a:lnTo>
                  <a:pt x="89353" y="89353"/>
                </a:lnTo>
                <a:lnTo>
                  <a:pt x="89353" y="0"/>
                </a:lnTo>
                <a:lnTo>
                  <a:pt x="0" y="0"/>
                </a:lnTo>
                <a:lnTo>
                  <a:pt x="0" y="89353"/>
                </a:lnTo>
                <a:close/>
              </a:path>
            </a:pathLst>
          </a:custGeom>
          <a:solidFill>
            <a:srgbClr val="D4E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021942" y="5857783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0"/>
                </a:moveTo>
                <a:lnTo>
                  <a:pt x="89354" y="0"/>
                </a:lnTo>
                <a:lnTo>
                  <a:pt x="89354" y="89354"/>
                </a:lnTo>
                <a:lnTo>
                  <a:pt x="0" y="8935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4138509" y="5795296"/>
            <a:ext cx="41275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35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al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675000" y="5857783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89353"/>
                </a:moveTo>
                <a:lnTo>
                  <a:pt x="89353" y="89353"/>
                </a:lnTo>
                <a:lnTo>
                  <a:pt x="89353" y="0"/>
                </a:lnTo>
                <a:lnTo>
                  <a:pt x="0" y="0"/>
                </a:lnTo>
                <a:lnTo>
                  <a:pt x="0" y="89353"/>
                </a:lnTo>
                <a:close/>
              </a:path>
            </a:pathLst>
          </a:custGeom>
          <a:solidFill>
            <a:srgbClr val="005D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675000" y="5857783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0"/>
                </a:moveTo>
                <a:lnTo>
                  <a:pt x="89354" y="0"/>
                </a:lnTo>
                <a:lnTo>
                  <a:pt x="89354" y="89354"/>
                </a:lnTo>
                <a:lnTo>
                  <a:pt x="0" y="8935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4791569" y="5795296"/>
            <a:ext cx="61531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1400" spc="5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1400" spc="-35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1400" spc="-45" dirty="0">
                <a:solidFill>
                  <a:srgbClr val="183883"/>
                </a:solidFill>
                <a:latin typeface="Arial"/>
                <a:cs typeface="Arial"/>
              </a:rPr>
              <a:t>l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86243" y="6609099"/>
            <a:ext cx="155448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NHAN</a:t>
            </a:r>
            <a:r>
              <a:rPr sz="1400" spc="-2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20</a:t>
            </a:r>
            <a:r>
              <a:rPr sz="1400" spc="-5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2012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0"/>
                </a:moveTo>
                <a:lnTo>
                  <a:pt x="7848600" y="0"/>
                </a:lnTo>
              </a:path>
              <a:path w="7848600" h="3505200">
                <a:moveTo>
                  <a:pt x="7848600" y="3505200"/>
                </a:moveTo>
                <a:lnTo>
                  <a:pt x="0" y="3505200"/>
                </a:ln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0" y="244475"/>
                </a:moveTo>
                <a:lnTo>
                  <a:pt x="9144000" y="244475"/>
                </a:lnTo>
                <a:lnTo>
                  <a:pt x="9144000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22615" y="6674660"/>
            <a:ext cx="8413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www.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u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m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l.</a:t>
            </a: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e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du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28800" y="1400175"/>
            <a:ext cx="7315200" cy="581025"/>
          </a:xfrm>
          <a:custGeom>
            <a:avLst/>
            <a:gdLst/>
            <a:ahLst/>
            <a:cxnLst/>
            <a:rect l="l" t="t" r="r" b="b"/>
            <a:pathLst>
              <a:path w="7315200" h="581025">
                <a:moveTo>
                  <a:pt x="0" y="581025"/>
                </a:moveTo>
                <a:lnTo>
                  <a:pt x="7315200" y="581025"/>
                </a:lnTo>
                <a:lnTo>
                  <a:pt x="7315200" y="0"/>
                </a:lnTo>
                <a:lnTo>
                  <a:pt x="0" y="0"/>
                </a:lnTo>
                <a:lnTo>
                  <a:pt x="0" y="58102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8303" rIns="0" bIns="0" rtlCol="0">
            <a:spAutoFit/>
          </a:bodyPr>
          <a:lstStyle/>
          <a:p>
            <a:pPr marL="1943735">
              <a:lnSpc>
                <a:spcPct val="100000"/>
              </a:lnSpc>
            </a:pPr>
            <a:r>
              <a:rPr spc="-25" dirty="0">
                <a:latin typeface="Arial"/>
                <a:cs typeface="Arial"/>
              </a:rPr>
              <a:t>Fo</a:t>
            </a:r>
            <a:r>
              <a:rPr spc="-5" dirty="0">
                <a:latin typeface="Arial"/>
                <a:cs typeface="Arial"/>
              </a:rPr>
              <a:t>la</a:t>
            </a:r>
            <a:r>
              <a:rPr spc="-15" dirty="0">
                <a:latin typeface="Arial"/>
                <a:cs typeface="Arial"/>
              </a:rPr>
              <a:t>te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426603" y="2212582"/>
            <a:ext cx="5371465" cy="398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30200" indent="-342900">
              <a:lnSpc>
                <a:spcPts val="2870"/>
              </a:lnSpc>
              <a:buClr>
                <a:srgbClr val="B4CCE2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mpor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an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t 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or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DN</a:t>
            </a:r>
            <a:r>
              <a:rPr sz="2400" spc="-20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2400" spc="-14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me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hyla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ion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and preven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ing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high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homo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cyst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eine</a:t>
            </a:r>
            <a:endParaRPr sz="2400">
              <a:latin typeface="Arial"/>
              <a:cs typeface="Arial"/>
            </a:endParaRPr>
          </a:p>
          <a:p>
            <a:pPr marL="355600" marR="346710" indent="-342900">
              <a:lnSpc>
                <a:spcPts val="2870"/>
              </a:lnSpc>
              <a:spcBef>
                <a:spcPts val="595"/>
              </a:spcBef>
              <a:buClr>
                <a:srgbClr val="B4CCE2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25" dirty="0">
                <a:solidFill>
                  <a:srgbClr val="183883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ome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older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adul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do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no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t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mee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t 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he RDA</a:t>
            </a:r>
            <a:endParaRPr sz="2400">
              <a:latin typeface="Arial"/>
              <a:cs typeface="Arial"/>
            </a:endParaRPr>
          </a:p>
          <a:p>
            <a:pPr marL="355600" marR="154940" indent="-342900">
              <a:lnSpc>
                <a:spcPts val="2870"/>
              </a:lnSpc>
              <a:spcBef>
                <a:spcPts val="595"/>
              </a:spcBef>
              <a:buClr>
                <a:srgbClr val="B4CCE2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o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hers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exceed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he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UL</a:t>
            </a:r>
            <a:r>
              <a:rPr sz="2400" spc="-9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f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1000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ug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or 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olic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acid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755650" marR="5080" lvl="1" indent="-285750">
              <a:lnSpc>
                <a:spcPts val="2870"/>
              </a:lnSpc>
              <a:spcBef>
                <a:spcPts val="595"/>
              </a:spcBef>
              <a:buClr>
                <a:srgbClr val="B4CCE2"/>
              </a:buClr>
              <a:buFont typeface="Arial"/>
              <a:buChar char="–"/>
              <a:tabLst>
                <a:tab pos="755650" algn="l"/>
              </a:tabLst>
            </a:pPr>
            <a:r>
              <a:rPr sz="2400" spc="-25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ccelera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ed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2400" spc="-60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ct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f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vi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amin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183883"/>
                </a:solidFill>
                <a:latin typeface="Arial"/>
                <a:cs typeface="Arial"/>
              </a:rPr>
              <a:t>B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12 de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iciency</a:t>
            </a:r>
            <a:endParaRPr sz="24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490"/>
              </a:spcBef>
              <a:buClr>
                <a:srgbClr val="B4CCE2"/>
              </a:buClr>
              <a:buFont typeface="Arial"/>
              <a:buChar char="–"/>
              <a:tabLst>
                <a:tab pos="755650" algn="l"/>
              </a:tabLst>
            </a:pP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ncreased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risk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f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some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cancers</a:t>
            </a:r>
            <a:endParaRPr sz="24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585"/>
              </a:spcBef>
              <a:buClr>
                <a:srgbClr val="B4CCE2"/>
              </a:buClr>
              <a:buFont typeface="Arial"/>
              <a:buChar char="–"/>
              <a:tabLst>
                <a:tab pos="755650" algn="l"/>
              </a:tabLst>
            </a:pP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ncreased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risk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f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cogni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ive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decline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45533" y="3132665"/>
            <a:ext cx="3251200" cy="33104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03648" y="1196752"/>
            <a:ext cx="7740650" cy="1008380"/>
          </a:xfrm>
          <a:custGeom>
            <a:avLst/>
            <a:gdLst/>
            <a:ahLst/>
            <a:cxnLst/>
            <a:rect l="l" t="t" r="r" b="b"/>
            <a:pathLst>
              <a:path w="7740650" h="1008380">
                <a:moveTo>
                  <a:pt x="0" y="1008111"/>
                </a:moveTo>
                <a:lnTo>
                  <a:pt x="7740351" y="1008111"/>
                </a:lnTo>
                <a:lnTo>
                  <a:pt x="7740351" y="0"/>
                </a:lnTo>
                <a:lnTo>
                  <a:pt x="0" y="0"/>
                </a:lnTo>
                <a:lnTo>
                  <a:pt x="0" y="1008111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5836" rIns="0" bIns="0" rtlCol="0">
            <a:spAutoFit/>
          </a:bodyPr>
          <a:lstStyle/>
          <a:p>
            <a:pPr marL="1518285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C</a:t>
            </a:r>
            <a:r>
              <a:rPr spc="-5" dirty="0">
                <a:latin typeface="Arial"/>
                <a:cs typeface="Arial"/>
              </a:rPr>
              <a:t>hang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in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25" dirty="0">
                <a:latin typeface="Arial"/>
                <a:cs typeface="Arial"/>
              </a:rPr>
              <a:t>F</a:t>
            </a:r>
            <a:r>
              <a:rPr dirty="0">
                <a:latin typeface="Arial"/>
                <a:cs typeface="Arial"/>
              </a:rPr>
              <a:t>i</a:t>
            </a:r>
            <a:r>
              <a:rPr spc="-5" dirty="0">
                <a:latin typeface="Arial"/>
                <a:cs typeface="Arial"/>
              </a:rPr>
              <a:t>gu</a:t>
            </a:r>
            <a:r>
              <a:rPr dirty="0">
                <a:latin typeface="Arial"/>
                <a:cs typeface="Arial"/>
              </a:rPr>
              <a:t>re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</a:t>
            </a:r>
            <a:r>
              <a:rPr spc="-5" dirty="0">
                <a:latin typeface="Arial"/>
                <a:cs typeface="Arial"/>
              </a:rPr>
              <a:t>op</a:t>
            </a:r>
            <a:r>
              <a:rPr dirty="0">
                <a:latin typeface="Arial"/>
                <a:cs typeface="Arial"/>
              </a:rPr>
              <a:t>yi</a:t>
            </a:r>
            <a:r>
              <a:rPr spc="-5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g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30" dirty="0">
                <a:latin typeface="Arial"/>
                <a:cs typeface="Arial"/>
              </a:rPr>
              <a:t>S</a:t>
            </a:r>
            <a:r>
              <a:rPr dirty="0">
                <a:latin typeface="Arial"/>
                <a:cs typeface="Arial"/>
              </a:rPr>
              <a:t>c</a:t>
            </a:r>
            <a:r>
              <a:rPr spc="-5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re</a:t>
            </a:r>
            <a:r>
              <a:rPr spc="-5" dirty="0">
                <a:latin typeface="Arial"/>
                <a:cs typeface="Arial"/>
              </a:rPr>
              <a:t> b</a:t>
            </a:r>
            <a:r>
              <a:rPr dirty="0">
                <a:latin typeface="Arial"/>
                <a:cs typeface="Arial"/>
              </a:rPr>
              <a:t>y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588947" y="1758890"/>
            <a:ext cx="302323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25" dirty="0">
                <a:solidFill>
                  <a:srgbClr val="FFFFFF"/>
                </a:solidFill>
                <a:latin typeface="Arial"/>
                <a:cs typeface="Arial"/>
              </a:rPr>
              <a:t>Fo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3600" spc="-15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 Qua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tile</a:t>
            </a:r>
            <a:endParaRPr sz="3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428789" y="4980075"/>
            <a:ext cx="3876675" cy="0"/>
          </a:xfrm>
          <a:custGeom>
            <a:avLst/>
            <a:gdLst/>
            <a:ahLst/>
            <a:cxnLst/>
            <a:rect l="l" t="t" r="r" b="b"/>
            <a:pathLst>
              <a:path w="3876675">
                <a:moveTo>
                  <a:pt x="0" y="0"/>
                </a:moveTo>
                <a:lnTo>
                  <a:pt x="3876483" y="0"/>
                </a:lnTo>
              </a:path>
            </a:pathLst>
          </a:custGeom>
          <a:ln w="1258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23286" y="4980075"/>
            <a:ext cx="352425" cy="0"/>
          </a:xfrm>
          <a:custGeom>
            <a:avLst/>
            <a:gdLst/>
            <a:ahLst/>
            <a:cxnLst/>
            <a:rect l="l" t="t" r="r" b="b"/>
            <a:pathLst>
              <a:path w="352425">
                <a:moveTo>
                  <a:pt x="0" y="0"/>
                </a:moveTo>
                <a:lnTo>
                  <a:pt x="352407" y="0"/>
                </a:lnTo>
              </a:path>
            </a:pathLst>
          </a:custGeom>
          <a:ln w="1258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28789" y="4489221"/>
            <a:ext cx="3876675" cy="0"/>
          </a:xfrm>
          <a:custGeom>
            <a:avLst/>
            <a:gdLst/>
            <a:ahLst/>
            <a:cxnLst/>
            <a:rect l="l" t="t" r="r" b="b"/>
            <a:pathLst>
              <a:path w="3876675">
                <a:moveTo>
                  <a:pt x="0" y="0"/>
                </a:moveTo>
                <a:lnTo>
                  <a:pt x="3876483" y="0"/>
                </a:lnTo>
              </a:path>
            </a:pathLst>
          </a:custGeom>
          <a:ln w="1258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23286" y="4489221"/>
            <a:ext cx="352425" cy="0"/>
          </a:xfrm>
          <a:custGeom>
            <a:avLst/>
            <a:gdLst/>
            <a:ahLst/>
            <a:cxnLst/>
            <a:rect l="l" t="t" r="r" b="b"/>
            <a:pathLst>
              <a:path w="352425">
                <a:moveTo>
                  <a:pt x="0" y="0"/>
                </a:moveTo>
                <a:lnTo>
                  <a:pt x="352407" y="0"/>
                </a:lnTo>
              </a:path>
            </a:pathLst>
          </a:custGeom>
          <a:ln w="1258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99286" y="4010954"/>
            <a:ext cx="2706370" cy="0"/>
          </a:xfrm>
          <a:custGeom>
            <a:avLst/>
            <a:gdLst/>
            <a:ahLst/>
            <a:cxnLst/>
            <a:rect l="l" t="t" r="r" b="b"/>
            <a:pathLst>
              <a:path w="2706370">
                <a:moveTo>
                  <a:pt x="0" y="0"/>
                </a:moveTo>
                <a:lnTo>
                  <a:pt x="2705987" y="0"/>
                </a:lnTo>
              </a:path>
            </a:pathLst>
          </a:custGeom>
          <a:ln w="1258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28789" y="4010954"/>
            <a:ext cx="717550" cy="0"/>
          </a:xfrm>
          <a:custGeom>
            <a:avLst/>
            <a:gdLst/>
            <a:ahLst/>
            <a:cxnLst/>
            <a:rect l="l" t="t" r="r" b="b"/>
            <a:pathLst>
              <a:path w="717550">
                <a:moveTo>
                  <a:pt x="0" y="0"/>
                </a:moveTo>
                <a:lnTo>
                  <a:pt x="717401" y="0"/>
                </a:lnTo>
              </a:path>
            </a:pathLst>
          </a:custGeom>
          <a:ln w="1258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23286" y="4010954"/>
            <a:ext cx="352425" cy="0"/>
          </a:xfrm>
          <a:custGeom>
            <a:avLst/>
            <a:gdLst/>
            <a:ahLst/>
            <a:cxnLst/>
            <a:rect l="l" t="t" r="r" b="b"/>
            <a:pathLst>
              <a:path w="352425">
                <a:moveTo>
                  <a:pt x="0" y="0"/>
                </a:moveTo>
                <a:lnTo>
                  <a:pt x="352407" y="0"/>
                </a:lnTo>
              </a:path>
            </a:pathLst>
          </a:custGeom>
          <a:ln w="1258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40279" y="3029247"/>
            <a:ext cx="365125" cy="0"/>
          </a:xfrm>
          <a:custGeom>
            <a:avLst/>
            <a:gdLst/>
            <a:ahLst/>
            <a:cxnLst/>
            <a:rect l="l" t="t" r="r" b="b"/>
            <a:pathLst>
              <a:path w="365125">
                <a:moveTo>
                  <a:pt x="0" y="0"/>
                </a:moveTo>
                <a:lnTo>
                  <a:pt x="364993" y="0"/>
                </a:lnTo>
              </a:path>
            </a:pathLst>
          </a:custGeom>
          <a:ln w="1258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23286" y="3029247"/>
            <a:ext cx="3863975" cy="0"/>
          </a:xfrm>
          <a:custGeom>
            <a:avLst/>
            <a:gdLst/>
            <a:ahLst/>
            <a:cxnLst/>
            <a:rect l="l" t="t" r="r" b="b"/>
            <a:pathLst>
              <a:path w="3863975">
                <a:moveTo>
                  <a:pt x="0" y="0"/>
                </a:moveTo>
                <a:lnTo>
                  <a:pt x="3863897" y="0"/>
                </a:lnTo>
              </a:path>
            </a:pathLst>
          </a:custGeom>
          <a:ln w="1258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23286" y="2538393"/>
            <a:ext cx="4682490" cy="0"/>
          </a:xfrm>
          <a:custGeom>
            <a:avLst/>
            <a:gdLst/>
            <a:ahLst/>
            <a:cxnLst/>
            <a:rect l="l" t="t" r="r" b="b"/>
            <a:pathLst>
              <a:path w="4682490">
                <a:moveTo>
                  <a:pt x="0" y="0"/>
                </a:moveTo>
                <a:lnTo>
                  <a:pt x="4681987" y="0"/>
                </a:lnTo>
              </a:path>
            </a:pathLst>
          </a:custGeom>
          <a:ln w="1258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23286" y="2538393"/>
            <a:ext cx="4669790" cy="3411220"/>
          </a:xfrm>
          <a:custGeom>
            <a:avLst/>
            <a:gdLst/>
            <a:ahLst/>
            <a:cxnLst/>
            <a:rect l="l" t="t" r="r" b="b"/>
            <a:pathLst>
              <a:path w="4669790" h="3411220">
                <a:moveTo>
                  <a:pt x="0" y="0"/>
                </a:moveTo>
                <a:lnTo>
                  <a:pt x="4669401" y="0"/>
                </a:lnTo>
                <a:lnTo>
                  <a:pt x="4669401" y="3410802"/>
                </a:lnTo>
                <a:lnTo>
                  <a:pt x="0" y="3410802"/>
                </a:lnTo>
                <a:lnTo>
                  <a:pt x="0" y="0"/>
                </a:lnTo>
              </a:path>
            </a:pathLst>
          </a:custGeom>
          <a:ln w="1258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75693" y="3520100"/>
            <a:ext cx="453390" cy="1976120"/>
          </a:xfrm>
          <a:custGeom>
            <a:avLst/>
            <a:gdLst/>
            <a:ahLst/>
            <a:cxnLst/>
            <a:rect l="l" t="t" r="r" b="b"/>
            <a:pathLst>
              <a:path w="453389" h="1976120">
                <a:moveTo>
                  <a:pt x="0" y="0"/>
                </a:moveTo>
                <a:lnTo>
                  <a:pt x="453095" y="0"/>
                </a:lnTo>
                <a:lnTo>
                  <a:pt x="453095" y="1976000"/>
                </a:lnTo>
                <a:lnTo>
                  <a:pt x="0" y="1976000"/>
                </a:lnTo>
                <a:lnTo>
                  <a:pt x="0" y="0"/>
                </a:lnTo>
                <a:close/>
              </a:path>
            </a:pathLst>
          </a:custGeom>
          <a:solidFill>
            <a:srgbClr val="D4E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75693" y="3520100"/>
            <a:ext cx="453390" cy="1976120"/>
          </a:xfrm>
          <a:custGeom>
            <a:avLst/>
            <a:gdLst/>
            <a:ahLst/>
            <a:cxnLst/>
            <a:rect l="l" t="t" r="r" b="b"/>
            <a:pathLst>
              <a:path w="453389" h="1976120">
                <a:moveTo>
                  <a:pt x="0" y="0"/>
                </a:moveTo>
                <a:lnTo>
                  <a:pt x="453095" y="0"/>
                </a:lnTo>
                <a:lnTo>
                  <a:pt x="453095" y="1976000"/>
                </a:lnTo>
                <a:lnTo>
                  <a:pt x="0" y="1976000"/>
                </a:lnTo>
                <a:lnTo>
                  <a:pt x="0" y="0"/>
                </a:lnTo>
                <a:close/>
              </a:path>
            </a:pathLst>
          </a:custGeom>
          <a:ln w="1258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46190" y="3520100"/>
            <a:ext cx="453390" cy="780415"/>
          </a:xfrm>
          <a:custGeom>
            <a:avLst/>
            <a:gdLst/>
            <a:ahLst/>
            <a:cxnLst/>
            <a:rect l="l" t="t" r="r" b="b"/>
            <a:pathLst>
              <a:path w="453389" h="780414">
                <a:moveTo>
                  <a:pt x="0" y="0"/>
                </a:moveTo>
                <a:lnTo>
                  <a:pt x="453095" y="0"/>
                </a:lnTo>
                <a:lnTo>
                  <a:pt x="453095" y="780331"/>
                </a:lnTo>
                <a:lnTo>
                  <a:pt x="0" y="780331"/>
                </a:lnTo>
                <a:lnTo>
                  <a:pt x="0" y="0"/>
                </a:lnTo>
                <a:close/>
              </a:path>
            </a:pathLst>
          </a:custGeom>
          <a:solidFill>
            <a:srgbClr val="D4E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46190" y="3520100"/>
            <a:ext cx="453390" cy="780415"/>
          </a:xfrm>
          <a:custGeom>
            <a:avLst/>
            <a:gdLst/>
            <a:ahLst/>
            <a:cxnLst/>
            <a:rect l="l" t="t" r="r" b="b"/>
            <a:pathLst>
              <a:path w="453389" h="780414">
                <a:moveTo>
                  <a:pt x="0" y="0"/>
                </a:moveTo>
                <a:lnTo>
                  <a:pt x="453095" y="0"/>
                </a:lnTo>
                <a:lnTo>
                  <a:pt x="453095" y="780331"/>
                </a:lnTo>
                <a:lnTo>
                  <a:pt x="0" y="780331"/>
                </a:lnTo>
                <a:lnTo>
                  <a:pt x="0" y="0"/>
                </a:lnTo>
                <a:close/>
              </a:path>
            </a:pathLst>
          </a:custGeom>
          <a:ln w="1258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16687" y="3520100"/>
            <a:ext cx="453390" cy="88265"/>
          </a:xfrm>
          <a:custGeom>
            <a:avLst/>
            <a:gdLst/>
            <a:ahLst/>
            <a:cxnLst/>
            <a:rect l="l" t="t" r="r" b="b"/>
            <a:pathLst>
              <a:path w="453389" h="88264">
                <a:moveTo>
                  <a:pt x="0" y="0"/>
                </a:moveTo>
                <a:lnTo>
                  <a:pt x="453095" y="0"/>
                </a:lnTo>
                <a:lnTo>
                  <a:pt x="453095" y="88101"/>
                </a:lnTo>
                <a:lnTo>
                  <a:pt x="0" y="88101"/>
                </a:lnTo>
                <a:lnTo>
                  <a:pt x="0" y="0"/>
                </a:lnTo>
                <a:close/>
              </a:path>
            </a:pathLst>
          </a:custGeom>
          <a:solidFill>
            <a:srgbClr val="D4E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16687" y="3520100"/>
            <a:ext cx="453390" cy="88265"/>
          </a:xfrm>
          <a:custGeom>
            <a:avLst/>
            <a:gdLst/>
            <a:ahLst/>
            <a:cxnLst/>
            <a:rect l="l" t="t" r="r" b="b"/>
            <a:pathLst>
              <a:path w="453389" h="88264">
                <a:moveTo>
                  <a:pt x="0" y="0"/>
                </a:moveTo>
                <a:lnTo>
                  <a:pt x="453095" y="0"/>
                </a:lnTo>
                <a:lnTo>
                  <a:pt x="453095" y="88101"/>
                </a:lnTo>
                <a:lnTo>
                  <a:pt x="0" y="88101"/>
                </a:lnTo>
                <a:lnTo>
                  <a:pt x="0" y="0"/>
                </a:lnTo>
                <a:close/>
              </a:path>
            </a:pathLst>
          </a:custGeom>
          <a:ln w="1258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87184" y="3004074"/>
            <a:ext cx="453390" cy="516255"/>
          </a:xfrm>
          <a:custGeom>
            <a:avLst/>
            <a:gdLst/>
            <a:ahLst/>
            <a:cxnLst/>
            <a:rect l="l" t="t" r="r" b="b"/>
            <a:pathLst>
              <a:path w="453389" h="516254">
                <a:moveTo>
                  <a:pt x="0" y="0"/>
                </a:moveTo>
                <a:lnTo>
                  <a:pt x="453095" y="0"/>
                </a:lnTo>
                <a:lnTo>
                  <a:pt x="453095" y="516025"/>
                </a:lnTo>
                <a:lnTo>
                  <a:pt x="0" y="516025"/>
                </a:lnTo>
                <a:lnTo>
                  <a:pt x="0" y="0"/>
                </a:lnTo>
                <a:close/>
              </a:path>
            </a:pathLst>
          </a:custGeom>
          <a:solidFill>
            <a:srgbClr val="D4E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487184" y="3004074"/>
            <a:ext cx="453390" cy="516255"/>
          </a:xfrm>
          <a:custGeom>
            <a:avLst/>
            <a:gdLst/>
            <a:ahLst/>
            <a:cxnLst/>
            <a:rect l="l" t="t" r="r" b="b"/>
            <a:pathLst>
              <a:path w="453389" h="516254">
                <a:moveTo>
                  <a:pt x="0" y="0"/>
                </a:moveTo>
                <a:lnTo>
                  <a:pt x="453095" y="0"/>
                </a:lnTo>
                <a:lnTo>
                  <a:pt x="453095" y="516025"/>
                </a:lnTo>
                <a:lnTo>
                  <a:pt x="0" y="516025"/>
                </a:lnTo>
                <a:lnTo>
                  <a:pt x="0" y="0"/>
                </a:lnTo>
                <a:close/>
              </a:path>
            </a:pathLst>
          </a:custGeom>
          <a:ln w="1258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23286" y="2538393"/>
            <a:ext cx="0" cy="3423920"/>
          </a:xfrm>
          <a:custGeom>
            <a:avLst/>
            <a:gdLst/>
            <a:ahLst/>
            <a:cxnLst/>
            <a:rect l="l" t="t" r="r" b="b"/>
            <a:pathLst>
              <a:path h="3423920">
                <a:moveTo>
                  <a:pt x="0" y="3423388"/>
                </a:moveTo>
                <a:lnTo>
                  <a:pt x="0" y="0"/>
                </a:lnTo>
              </a:path>
            </a:pathLst>
          </a:custGeom>
          <a:ln w="1258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60356" y="596178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2929" y="0"/>
                </a:lnTo>
              </a:path>
            </a:pathLst>
          </a:custGeom>
          <a:ln w="1258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0356" y="5470928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2929" y="0"/>
                </a:lnTo>
              </a:path>
            </a:pathLst>
          </a:custGeom>
          <a:ln w="1258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60356" y="498007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2929" y="0"/>
                </a:lnTo>
              </a:path>
            </a:pathLst>
          </a:custGeom>
          <a:ln w="1258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60356" y="4489221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2929" y="0"/>
                </a:lnTo>
              </a:path>
            </a:pathLst>
          </a:custGeom>
          <a:ln w="1258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60356" y="4010954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2929" y="0"/>
                </a:lnTo>
              </a:path>
            </a:pathLst>
          </a:custGeom>
          <a:ln w="1258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60356" y="3520100"/>
            <a:ext cx="4745355" cy="0"/>
          </a:xfrm>
          <a:custGeom>
            <a:avLst/>
            <a:gdLst/>
            <a:ahLst/>
            <a:cxnLst/>
            <a:rect l="l" t="t" r="r" b="b"/>
            <a:pathLst>
              <a:path w="4745355">
                <a:moveTo>
                  <a:pt x="0" y="0"/>
                </a:moveTo>
                <a:lnTo>
                  <a:pt x="4744917" y="0"/>
                </a:lnTo>
              </a:path>
            </a:pathLst>
          </a:custGeom>
          <a:ln w="1258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60356" y="302924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2929" y="0"/>
                </a:lnTo>
              </a:path>
            </a:pathLst>
          </a:custGeom>
          <a:ln w="1258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60356" y="253839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2929" y="0"/>
                </a:lnTo>
              </a:path>
            </a:pathLst>
          </a:custGeom>
          <a:ln w="1258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793783" y="352010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2929"/>
                </a:moveTo>
                <a:lnTo>
                  <a:pt x="0" y="0"/>
                </a:lnTo>
              </a:path>
            </a:pathLst>
          </a:custGeom>
          <a:ln w="1258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964279" y="352010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2929"/>
                </a:moveTo>
                <a:lnTo>
                  <a:pt x="0" y="0"/>
                </a:lnTo>
              </a:path>
            </a:pathLst>
          </a:custGeom>
          <a:ln w="1258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134776" y="352010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2929"/>
                </a:moveTo>
                <a:lnTo>
                  <a:pt x="0" y="0"/>
                </a:lnTo>
              </a:path>
            </a:pathLst>
          </a:custGeom>
          <a:ln w="1258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305273" y="352010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2929"/>
                </a:moveTo>
                <a:lnTo>
                  <a:pt x="0" y="0"/>
                </a:lnTo>
              </a:path>
            </a:pathLst>
          </a:custGeom>
          <a:ln w="1258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239299" y="5829713"/>
            <a:ext cx="214629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b="1" spc="5" dirty="0">
                <a:solidFill>
                  <a:srgbClr val="183883"/>
                </a:solidFill>
                <a:latin typeface="Times New Roman"/>
                <a:cs typeface="Times New Roman"/>
              </a:rPr>
              <a:t>-1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75681" y="5338861"/>
            <a:ext cx="384175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b="1" spc="5" dirty="0">
                <a:solidFill>
                  <a:srgbClr val="183883"/>
                </a:solidFill>
                <a:latin typeface="Times New Roman"/>
                <a:cs typeface="Times New Roman"/>
              </a:rPr>
              <a:t>-0.8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75681" y="4848007"/>
            <a:ext cx="384175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b="1" spc="5" dirty="0">
                <a:solidFill>
                  <a:srgbClr val="183883"/>
                </a:solidFill>
                <a:latin typeface="Times New Roman"/>
                <a:cs typeface="Times New Roman"/>
              </a:rPr>
              <a:t>-0.6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75681" y="4357153"/>
            <a:ext cx="384175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b="1" spc="5" dirty="0">
                <a:solidFill>
                  <a:srgbClr val="183883"/>
                </a:solidFill>
                <a:latin typeface="Times New Roman"/>
                <a:cs typeface="Times New Roman"/>
              </a:rPr>
              <a:t>-0.4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75681" y="3878886"/>
            <a:ext cx="384175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b="1" spc="5" dirty="0">
                <a:solidFill>
                  <a:srgbClr val="183883"/>
                </a:solidFill>
                <a:latin typeface="Times New Roman"/>
                <a:cs typeface="Times New Roman"/>
              </a:rPr>
              <a:t>-0.2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314815" y="3388032"/>
            <a:ext cx="139065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b="1" spc="5" dirty="0">
                <a:solidFill>
                  <a:srgbClr val="183883"/>
                </a:solidFill>
                <a:latin typeface="Times New Roman"/>
                <a:cs typeface="Times New Roman"/>
              </a:rPr>
              <a:t>0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151197" y="2897179"/>
            <a:ext cx="30861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b="1" spc="5" dirty="0">
                <a:solidFill>
                  <a:srgbClr val="183883"/>
                </a:solidFill>
                <a:latin typeface="Times New Roman"/>
                <a:cs typeface="Times New Roman"/>
              </a:rPr>
              <a:t>0.2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151197" y="2406325"/>
            <a:ext cx="30861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b="1" spc="5" dirty="0">
                <a:solidFill>
                  <a:srgbClr val="183883"/>
                </a:solidFill>
                <a:latin typeface="Times New Roman"/>
                <a:cs typeface="Times New Roman"/>
              </a:rPr>
              <a:t>0.4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132905" y="3690096"/>
            <a:ext cx="139065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b="1" spc="5" dirty="0">
                <a:solidFill>
                  <a:srgbClr val="183883"/>
                </a:solidFill>
                <a:latin typeface="Times New Roman"/>
                <a:cs typeface="Times New Roman"/>
              </a:rPr>
              <a:t>1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303402" y="3690096"/>
            <a:ext cx="139065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b="1" spc="5" dirty="0">
                <a:solidFill>
                  <a:srgbClr val="183883"/>
                </a:solidFill>
                <a:latin typeface="Times New Roman"/>
                <a:cs typeface="Times New Roman"/>
              </a:rPr>
              <a:t>2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473899" y="3690096"/>
            <a:ext cx="139065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b="1" spc="5" dirty="0">
                <a:solidFill>
                  <a:srgbClr val="183883"/>
                </a:solidFill>
                <a:latin typeface="Times New Roman"/>
                <a:cs typeface="Times New Roman"/>
              </a:rPr>
              <a:t>3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644395" y="3690096"/>
            <a:ext cx="139065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b="1" spc="5" dirty="0">
                <a:solidFill>
                  <a:srgbClr val="183883"/>
                </a:solidFill>
                <a:latin typeface="Times New Roman"/>
                <a:cs typeface="Times New Roman"/>
              </a:rPr>
              <a:t>4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393375" y="4111642"/>
            <a:ext cx="2089785" cy="289560"/>
          </a:xfrm>
          <a:custGeom>
            <a:avLst/>
            <a:gdLst/>
            <a:ahLst/>
            <a:cxnLst/>
            <a:rect l="l" t="t" r="r" b="b"/>
            <a:pathLst>
              <a:path w="2089784" h="289560">
                <a:moveTo>
                  <a:pt x="0" y="0"/>
                </a:moveTo>
                <a:lnTo>
                  <a:pt x="2089273" y="0"/>
                </a:lnTo>
                <a:lnTo>
                  <a:pt x="2089273" y="289477"/>
                </a:lnTo>
                <a:lnTo>
                  <a:pt x="0" y="289477"/>
                </a:lnTo>
                <a:lnTo>
                  <a:pt x="0" y="0"/>
                </a:lnTo>
                <a:close/>
              </a:path>
            </a:pathLst>
          </a:custGeom>
          <a:ln w="1258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456305" y="4187157"/>
            <a:ext cx="139065" cy="139065"/>
          </a:xfrm>
          <a:custGeom>
            <a:avLst/>
            <a:gdLst/>
            <a:ahLst/>
            <a:cxnLst/>
            <a:rect l="l" t="t" r="r" b="b"/>
            <a:pathLst>
              <a:path w="139065" h="139064">
                <a:moveTo>
                  <a:pt x="0" y="0"/>
                </a:moveTo>
                <a:lnTo>
                  <a:pt x="138445" y="0"/>
                </a:lnTo>
                <a:lnTo>
                  <a:pt x="138445" y="138445"/>
                </a:lnTo>
                <a:lnTo>
                  <a:pt x="0" y="138445"/>
                </a:lnTo>
                <a:lnTo>
                  <a:pt x="0" y="0"/>
                </a:lnTo>
                <a:close/>
              </a:path>
            </a:pathLst>
          </a:custGeom>
          <a:solidFill>
            <a:srgbClr val="D4E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456305" y="4187157"/>
            <a:ext cx="139065" cy="139065"/>
          </a:xfrm>
          <a:custGeom>
            <a:avLst/>
            <a:gdLst/>
            <a:ahLst/>
            <a:cxnLst/>
            <a:rect l="l" t="t" r="r" b="b"/>
            <a:pathLst>
              <a:path w="139065" h="139064">
                <a:moveTo>
                  <a:pt x="0" y="0"/>
                </a:moveTo>
                <a:lnTo>
                  <a:pt x="138445" y="0"/>
                </a:lnTo>
                <a:lnTo>
                  <a:pt x="138445" y="138445"/>
                </a:lnTo>
                <a:lnTo>
                  <a:pt x="0" y="138445"/>
                </a:lnTo>
                <a:lnTo>
                  <a:pt x="0" y="0"/>
                </a:lnTo>
                <a:close/>
              </a:path>
            </a:pathLst>
          </a:custGeom>
          <a:ln w="1258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6638687" y="4130606"/>
            <a:ext cx="1800225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b="1" spc="5" dirty="0">
                <a:solidFill>
                  <a:srgbClr val="183883"/>
                </a:solidFill>
                <a:latin typeface="Times New Roman"/>
                <a:cs typeface="Times New Roman"/>
              </a:rPr>
              <a:t>Adj </a:t>
            </a:r>
            <a:r>
              <a:rPr sz="1750" b="1" spc="10" dirty="0">
                <a:solidFill>
                  <a:srgbClr val="183883"/>
                </a:solidFill>
                <a:latin typeface="Times New Roman"/>
                <a:cs typeface="Times New Roman"/>
              </a:rPr>
              <a:t>Mean</a:t>
            </a:r>
            <a:r>
              <a:rPr sz="1750" b="1" spc="5" dirty="0">
                <a:solidFill>
                  <a:srgbClr val="183883"/>
                </a:solidFill>
                <a:latin typeface="Times New Roman"/>
                <a:cs typeface="Times New Roman"/>
              </a:rPr>
              <a:t> Change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58251" y="6663714"/>
            <a:ext cx="25019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ck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200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Cli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tr</a:t>
            </a:r>
            <a:endParaRPr sz="1600">
              <a:latin typeface="Arial"/>
              <a:cs typeface="Arial"/>
            </a:endParaRPr>
          </a:p>
        </p:txBody>
      </p:sp>
      <p:sp>
        <p:nvSpPr>
          <p:cNvPr id="69" name="object 6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>
                <a:latin typeface="Arial"/>
                <a:cs typeface="Arial"/>
                <a:hlinkClick r:id="rId4"/>
              </a:rPr>
              <a:t>www.</a:t>
            </a:r>
            <a:r>
              <a:rPr spc="-10" dirty="0">
                <a:latin typeface="Arial"/>
                <a:cs typeface="Arial"/>
                <a:hlinkClick r:id="rId4"/>
              </a:rPr>
              <a:t>u</a:t>
            </a:r>
            <a:r>
              <a:rPr spc="-5" dirty="0">
                <a:latin typeface="Arial"/>
                <a:cs typeface="Arial"/>
                <a:hlinkClick r:id="rId4"/>
              </a:rPr>
              <a:t>m</a:t>
            </a:r>
            <a:r>
              <a:rPr spc="-10" dirty="0">
                <a:latin typeface="Arial"/>
                <a:cs typeface="Arial"/>
                <a:hlinkClick r:id="rId4"/>
              </a:rPr>
              <a:t>l.</a:t>
            </a:r>
            <a:r>
              <a:rPr spc="-20" dirty="0">
                <a:latin typeface="Arial"/>
                <a:cs typeface="Arial"/>
                <a:hlinkClick r:id="rId4"/>
              </a:rPr>
              <a:t>e</a:t>
            </a:r>
            <a:r>
              <a:rPr spc="-10" dirty="0">
                <a:latin typeface="Arial"/>
                <a:cs typeface="Arial"/>
                <a:hlinkClick r:id="rId4"/>
              </a:rPr>
              <a:t>du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4269740" y="3052502"/>
            <a:ext cx="17780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*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565140" y="2519102"/>
            <a:ext cx="17780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*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946884" y="5872661"/>
            <a:ext cx="26295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183883"/>
                </a:solidFill>
                <a:latin typeface="Arial"/>
                <a:cs typeface="Arial"/>
              </a:rPr>
              <a:t>Ad</a:t>
            </a:r>
            <a:r>
              <a:rPr sz="1800" dirty="0">
                <a:solidFill>
                  <a:srgbClr val="183883"/>
                </a:solidFill>
                <a:latin typeface="Arial"/>
                <a:cs typeface="Arial"/>
              </a:rPr>
              <a:t>j</a:t>
            </a:r>
            <a:r>
              <a:rPr sz="1800" spc="-5" dirty="0">
                <a:solidFill>
                  <a:srgbClr val="183883"/>
                </a:solidFill>
                <a:latin typeface="Arial"/>
                <a:cs typeface="Arial"/>
              </a:rPr>
              <a:t> fo</a:t>
            </a:r>
            <a:r>
              <a:rPr sz="1800" dirty="0">
                <a:solidFill>
                  <a:srgbClr val="183883"/>
                </a:solidFill>
                <a:latin typeface="Arial"/>
                <a:cs typeface="Arial"/>
              </a:rPr>
              <a:t>r </a:t>
            </a:r>
            <a:r>
              <a:rPr sz="1800" spc="-5" dirty="0">
                <a:solidFill>
                  <a:srgbClr val="183883"/>
                </a:solidFill>
                <a:latin typeface="Arial"/>
                <a:cs typeface="Arial"/>
              </a:rPr>
              <a:t>ag</a:t>
            </a:r>
            <a:r>
              <a:rPr sz="1800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183883"/>
                </a:solidFill>
                <a:latin typeface="Arial"/>
                <a:cs typeface="Arial"/>
              </a:rPr>
              <a:t> an</a:t>
            </a:r>
            <a:r>
              <a:rPr sz="1800" dirty="0">
                <a:solidFill>
                  <a:srgbClr val="183883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183883"/>
                </a:solidFill>
                <a:latin typeface="Arial"/>
                <a:cs typeface="Arial"/>
              </a:rPr>
              <a:t> edu</a:t>
            </a:r>
            <a:r>
              <a:rPr sz="1800" dirty="0">
                <a:solidFill>
                  <a:srgbClr val="183883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183883"/>
                </a:solidFill>
                <a:latin typeface="Arial"/>
                <a:cs typeface="Arial"/>
              </a:rPr>
              <a:t>at</a:t>
            </a:r>
            <a:r>
              <a:rPr sz="1800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183883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183883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946884" y="6152061"/>
            <a:ext cx="88328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83883"/>
                </a:solidFill>
                <a:latin typeface="Arial"/>
                <a:cs typeface="Arial"/>
              </a:rPr>
              <a:t>*</a:t>
            </a:r>
            <a:r>
              <a:rPr sz="1800" spc="-5" dirty="0">
                <a:solidFill>
                  <a:srgbClr val="183883"/>
                </a:solidFill>
                <a:latin typeface="Arial"/>
                <a:cs typeface="Arial"/>
              </a:rPr>
              <a:t> p&lt;0.05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1981201"/>
            <a:ext cx="7848600" cy="3276600"/>
          </a:xfrm>
          <a:custGeom>
            <a:avLst/>
            <a:gdLst/>
            <a:ahLst/>
            <a:cxnLst/>
            <a:rect l="l" t="t" r="r" b="b"/>
            <a:pathLst>
              <a:path w="7848600" h="3276600">
                <a:moveTo>
                  <a:pt x="0" y="3276598"/>
                </a:moveTo>
                <a:lnTo>
                  <a:pt x="7848600" y="3276598"/>
                </a:lnTo>
                <a:lnTo>
                  <a:pt x="7848600" y="0"/>
                </a:lnTo>
                <a:lnTo>
                  <a:pt x="0" y="0"/>
                </a:lnTo>
                <a:lnTo>
                  <a:pt x="0" y="32765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0"/>
                </a:moveTo>
                <a:lnTo>
                  <a:pt x="7848600" y="0"/>
                </a:lnTo>
              </a:path>
              <a:path w="7848600" h="3505200">
                <a:moveTo>
                  <a:pt x="7848600" y="3505200"/>
                </a:moveTo>
                <a:lnTo>
                  <a:pt x="0" y="3505200"/>
                </a:ln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0" y="244475"/>
                </a:moveTo>
                <a:lnTo>
                  <a:pt x="9144000" y="244475"/>
                </a:lnTo>
                <a:lnTo>
                  <a:pt x="9144000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59631" y="1124745"/>
            <a:ext cx="7884795" cy="856615"/>
          </a:xfrm>
          <a:custGeom>
            <a:avLst/>
            <a:gdLst/>
            <a:ahLst/>
            <a:cxnLst/>
            <a:rect l="l" t="t" r="r" b="b"/>
            <a:pathLst>
              <a:path w="7884795" h="856614">
                <a:moveTo>
                  <a:pt x="0" y="856455"/>
                </a:moveTo>
                <a:lnTo>
                  <a:pt x="7884368" y="856455"/>
                </a:lnTo>
                <a:lnTo>
                  <a:pt x="7884368" y="0"/>
                </a:lnTo>
                <a:lnTo>
                  <a:pt x="0" y="0"/>
                </a:lnTo>
                <a:lnTo>
                  <a:pt x="0" y="856455"/>
                </a:lnTo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2836" rIns="0" bIns="0" rtlCol="0">
            <a:spAutoFit/>
          </a:bodyPr>
          <a:lstStyle/>
          <a:p>
            <a:pPr marL="137414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C</a:t>
            </a:r>
            <a:r>
              <a:rPr spc="-5" dirty="0">
                <a:latin typeface="Arial"/>
                <a:cs typeface="Arial"/>
              </a:rPr>
              <a:t>hange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in</a:t>
            </a:r>
            <a:r>
              <a:rPr spc="-5" dirty="0">
                <a:latin typeface="Arial"/>
                <a:cs typeface="Arial"/>
              </a:rPr>
              <a:t> d</a:t>
            </a:r>
            <a:r>
              <a:rPr dirty="0">
                <a:latin typeface="Arial"/>
                <a:cs typeface="Arial"/>
              </a:rPr>
              <a:t>i</a:t>
            </a:r>
            <a:r>
              <a:rPr spc="-5" dirty="0">
                <a:latin typeface="Arial"/>
                <a:cs typeface="Arial"/>
              </a:rPr>
              <a:t>e</a:t>
            </a:r>
            <a:r>
              <a:rPr spc="-15"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ry</a:t>
            </a:r>
            <a:r>
              <a:rPr spc="-5" dirty="0">
                <a:latin typeface="Arial"/>
                <a:cs typeface="Arial"/>
              </a:rPr>
              <a:t> need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wi</a:t>
            </a:r>
            <a:r>
              <a:rPr spc="-15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h</a:t>
            </a:r>
            <a:r>
              <a:rPr spc="-5" dirty="0">
                <a:latin typeface="Arial"/>
                <a:cs typeface="Arial"/>
              </a:rPr>
              <a:t> ag</a:t>
            </a:r>
            <a:r>
              <a:rPr dirty="0">
                <a:latin typeface="Arial"/>
                <a:cs typeface="Arial"/>
              </a:rPr>
              <a:t>i</a:t>
            </a:r>
            <a:r>
              <a:rPr spc="-5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g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>
                <a:latin typeface="Arial"/>
                <a:cs typeface="Arial"/>
                <a:hlinkClick r:id="rId4"/>
              </a:rPr>
              <a:t>www.</a:t>
            </a:r>
            <a:r>
              <a:rPr spc="-10" dirty="0">
                <a:latin typeface="Arial"/>
                <a:cs typeface="Arial"/>
                <a:hlinkClick r:id="rId4"/>
              </a:rPr>
              <a:t>u</a:t>
            </a:r>
            <a:r>
              <a:rPr spc="-5" dirty="0">
                <a:latin typeface="Arial"/>
                <a:cs typeface="Arial"/>
                <a:hlinkClick r:id="rId4"/>
              </a:rPr>
              <a:t>m</a:t>
            </a:r>
            <a:r>
              <a:rPr spc="-10" dirty="0">
                <a:latin typeface="Arial"/>
                <a:cs typeface="Arial"/>
                <a:hlinkClick r:id="rId4"/>
              </a:rPr>
              <a:t>l.</a:t>
            </a:r>
            <a:r>
              <a:rPr spc="-20" dirty="0">
                <a:latin typeface="Arial"/>
                <a:cs typeface="Arial"/>
                <a:hlinkClick r:id="rId4"/>
              </a:rPr>
              <a:t>e</a:t>
            </a:r>
            <a:r>
              <a:rPr spc="-10" dirty="0">
                <a:latin typeface="Arial"/>
                <a:cs typeface="Arial"/>
                <a:hlinkClick r:id="rId4"/>
              </a:rPr>
              <a:t>du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907539" y="2212582"/>
            <a:ext cx="6771640" cy="35769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B4CCE2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Lower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energy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requiremen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ts val="2870"/>
              </a:lnSpc>
              <a:spcBef>
                <a:spcPts val="690"/>
              </a:spcBef>
              <a:buClr>
                <a:srgbClr val="B4CCE2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Less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2400" spc="-60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icien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t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absorp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ion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and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u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iliza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ion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f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many nu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r</a:t>
            </a:r>
            <a:r>
              <a:rPr sz="2400" spc="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en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355600" marR="766445" indent="-342900">
              <a:lnSpc>
                <a:spcPts val="2870"/>
              </a:lnSpc>
              <a:spcBef>
                <a:spcPts val="595"/>
              </a:spcBef>
              <a:buClr>
                <a:srgbClr val="B4CCE2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Chronic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condi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ions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and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medica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ions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2400" spc="-60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ct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nu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r</a:t>
            </a:r>
            <a:r>
              <a:rPr sz="2400" spc="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ent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requ</a:t>
            </a:r>
            <a:r>
              <a:rPr sz="2400" spc="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remen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90"/>
              </a:spcBef>
              <a:buClr>
                <a:srgbClr val="B4CCE2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Challenge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755650" marR="521334" indent="-285750">
              <a:lnSpc>
                <a:spcPts val="4270"/>
              </a:lnSpc>
              <a:spcBef>
                <a:spcPts val="1035"/>
              </a:spcBef>
            </a:pPr>
            <a:r>
              <a:rPr sz="3600" spc="245" dirty="0">
                <a:solidFill>
                  <a:srgbClr val="B4CCE2"/>
                </a:solidFill>
                <a:latin typeface="Arial"/>
                <a:cs typeface="Arial"/>
              </a:rPr>
              <a:t>–</a:t>
            </a:r>
            <a:r>
              <a:rPr sz="3600" dirty="0">
                <a:solidFill>
                  <a:srgbClr val="183883"/>
                </a:solidFill>
                <a:latin typeface="Arial"/>
                <a:cs typeface="Arial"/>
              </a:rPr>
              <a:t>Hi</a:t>
            </a:r>
            <a:r>
              <a:rPr sz="3600" spc="-5" dirty="0">
                <a:solidFill>
                  <a:srgbClr val="183883"/>
                </a:solidFill>
                <a:latin typeface="Arial"/>
                <a:cs typeface="Arial"/>
              </a:rPr>
              <a:t>g</a:t>
            </a:r>
            <a:r>
              <a:rPr sz="3600" dirty="0">
                <a:solidFill>
                  <a:srgbClr val="183883"/>
                </a:solidFill>
                <a:latin typeface="Arial"/>
                <a:cs typeface="Arial"/>
              </a:rPr>
              <a:t>h</a:t>
            </a:r>
            <a:r>
              <a:rPr sz="3600" spc="-5" dirty="0">
                <a:solidFill>
                  <a:srgbClr val="183883"/>
                </a:solidFill>
                <a:latin typeface="Arial"/>
                <a:cs typeface="Arial"/>
              </a:rPr>
              <a:t> nu</a:t>
            </a:r>
            <a:r>
              <a:rPr sz="36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3600" dirty="0">
                <a:solidFill>
                  <a:srgbClr val="183883"/>
                </a:solidFill>
                <a:latin typeface="Arial"/>
                <a:cs typeface="Arial"/>
              </a:rPr>
              <a:t>ri</a:t>
            </a:r>
            <a:r>
              <a:rPr sz="3600" spc="-5" dirty="0">
                <a:solidFill>
                  <a:srgbClr val="183883"/>
                </a:solidFill>
                <a:latin typeface="Arial"/>
                <a:cs typeface="Arial"/>
              </a:rPr>
              <a:t>en</a:t>
            </a:r>
            <a:r>
              <a:rPr sz="3600" spc="-1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3600" spc="-5" dirty="0">
                <a:solidFill>
                  <a:srgbClr val="183883"/>
                </a:solidFill>
                <a:latin typeface="Arial"/>
                <a:cs typeface="Arial"/>
              </a:rPr>
              <a:t> den</a:t>
            </a:r>
            <a:r>
              <a:rPr sz="3600" dirty="0">
                <a:solidFill>
                  <a:srgbClr val="183883"/>
                </a:solidFill>
                <a:latin typeface="Arial"/>
                <a:cs typeface="Arial"/>
              </a:rPr>
              <a:t>si</a:t>
            </a:r>
            <a:r>
              <a:rPr sz="36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3600" dirty="0">
                <a:solidFill>
                  <a:srgbClr val="183883"/>
                </a:solidFill>
                <a:latin typeface="Arial"/>
                <a:cs typeface="Arial"/>
              </a:rPr>
              <a:t>y</a:t>
            </a:r>
            <a:r>
              <a:rPr sz="3600" spc="-5" dirty="0">
                <a:solidFill>
                  <a:srgbClr val="183883"/>
                </a:solidFill>
                <a:latin typeface="Arial"/>
                <a:cs typeface="Arial"/>
              </a:rPr>
              <a:t> d</a:t>
            </a:r>
            <a:r>
              <a:rPr sz="3600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3600" spc="-5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3600" spc="-1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36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183883"/>
                </a:solidFill>
                <a:latin typeface="Arial"/>
                <a:cs typeface="Arial"/>
              </a:rPr>
              <a:t>is </a:t>
            </a:r>
            <a:r>
              <a:rPr sz="3600" spc="-5" dirty="0">
                <a:solidFill>
                  <a:srgbClr val="183883"/>
                </a:solidFill>
                <a:latin typeface="Arial"/>
                <a:cs typeface="Arial"/>
              </a:rPr>
              <a:t>needed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1560" y="1412775"/>
            <a:ext cx="8308975" cy="1143000"/>
          </a:xfrm>
          <a:custGeom>
            <a:avLst/>
            <a:gdLst/>
            <a:ahLst/>
            <a:cxnLst/>
            <a:rect l="l" t="t" r="r" b="b"/>
            <a:pathLst>
              <a:path w="8308975" h="1143000">
                <a:moveTo>
                  <a:pt x="0" y="1143000"/>
                </a:moveTo>
                <a:lnTo>
                  <a:pt x="8308975" y="1143000"/>
                </a:lnTo>
                <a:lnTo>
                  <a:pt x="8308975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2231" rIns="0" bIns="0" rtlCol="0">
            <a:spAutoFit/>
          </a:bodyPr>
          <a:lstStyle/>
          <a:p>
            <a:pPr marL="72644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H</a:t>
            </a:r>
            <a:r>
              <a:rPr sz="2800" spc="5" dirty="0">
                <a:latin typeface="Arial"/>
                <a:cs typeface="Arial"/>
              </a:rPr>
              <a:t>omo</a:t>
            </a:r>
            <a:r>
              <a:rPr sz="2800" spc="-15" dirty="0">
                <a:latin typeface="Arial"/>
                <a:cs typeface="Arial"/>
              </a:rPr>
              <a:t>cyst</a:t>
            </a:r>
            <a:r>
              <a:rPr sz="2800" spc="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5" dirty="0">
                <a:latin typeface="Arial"/>
                <a:cs typeface="Arial"/>
              </a:rPr>
              <a:t>n</a:t>
            </a:r>
            <a:r>
              <a:rPr sz="2800" dirty="0">
                <a:latin typeface="Arial"/>
                <a:cs typeface="Arial"/>
              </a:rPr>
              <a:t>e </a:t>
            </a:r>
            <a:r>
              <a:rPr sz="2800" spc="5" dirty="0">
                <a:latin typeface="Arial"/>
                <a:cs typeface="Arial"/>
              </a:rPr>
              <a:t>an</a:t>
            </a:r>
            <a:r>
              <a:rPr sz="2800" dirty="0">
                <a:latin typeface="Arial"/>
                <a:cs typeface="Arial"/>
              </a:rPr>
              <a:t>d 3 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5" dirty="0">
                <a:latin typeface="Arial"/>
                <a:cs typeface="Arial"/>
              </a:rPr>
              <a:t>hang</a:t>
            </a:r>
            <a:r>
              <a:rPr sz="2800" dirty="0">
                <a:latin typeface="Arial"/>
                <a:cs typeface="Arial"/>
              </a:rPr>
              <a:t>e in </a:t>
            </a:r>
            <a:r>
              <a:rPr sz="2800" spc="-15" dirty="0">
                <a:latin typeface="Arial"/>
                <a:cs typeface="Arial"/>
              </a:rPr>
              <a:t>f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5" dirty="0">
                <a:latin typeface="Arial"/>
                <a:cs typeface="Arial"/>
              </a:rPr>
              <a:t>gur</a:t>
            </a:r>
            <a:r>
              <a:rPr sz="2800" dirty="0">
                <a:latin typeface="Arial"/>
                <a:cs typeface="Arial"/>
              </a:rPr>
              <a:t>e c</a:t>
            </a:r>
            <a:r>
              <a:rPr sz="2800" spc="5" dirty="0">
                <a:latin typeface="Arial"/>
                <a:cs typeface="Arial"/>
              </a:rPr>
              <a:t>op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sc</a:t>
            </a:r>
            <a:r>
              <a:rPr sz="2800" spc="5" dirty="0">
                <a:latin typeface="Arial"/>
                <a:cs typeface="Arial"/>
              </a:rPr>
              <a:t>or</a:t>
            </a:r>
            <a:r>
              <a:rPr sz="2800" dirty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6859" y="2075946"/>
            <a:ext cx="396176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rm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udy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71587" y="2755900"/>
            <a:ext cx="6597650" cy="3492500"/>
          </a:xfrm>
          <a:custGeom>
            <a:avLst/>
            <a:gdLst/>
            <a:ahLst/>
            <a:cxnLst/>
            <a:rect l="l" t="t" r="r" b="b"/>
            <a:pathLst>
              <a:path w="6597650" h="3492500">
                <a:moveTo>
                  <a:pt x="0" y="3492500"/>
                </a:moveTo>
                <a:lnTo>
                  <a:pt x="6597650" y="3492500"/>
                </a:lnTo>
                <a:lnTo>
                  <a:pt x="6597650" y="0"/>
                </a:lnTo>
                <a:lnTo>
                  <a:pt x="0" y="0"/>
                </a:lnTo>
                <a:lnTo>
                  <a:pt x="0" y="3492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91465" y="5650148"/>
            <a:ext cx="5854065" cy="0"/>
          </a:xfrm>
          <a:custGeom>
            <a:avLst/>
            <a:gdLst/>
            <a:ahLst/>
            <a:cxnLst/>
            <a:rect l="l" t="t" r="r" b="b"/>
            <a:pathLst>
              <a:path w="5854065">
                <a:moveTo>
                  <a:pt x="0" y="0"/>
                </a:moveTo>
                <a:lnTo>
                  <a:pt x="5853797" y="0"/>
                </a:lnTo>
              </a:path>
            </a:pathLst>
          </a:custGeom>
          <a:ln w="10779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41556" y="5326768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4">
                <a:moveTo>
                  <a:pt x="0" y="0"/>
                </a:moveTo>
                <a:lnTo>
                  <a:pt x="603706" y="0"/>
                </a:lnTo>
              </a:path>
            </a:pathLst>
          </a:custGeom>
          <a:ln w="10779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91465" y="5326768"/>
            <a:ext cx="4485005" cy="0"/>
          </a:xfrm>
          <a:custGeom>
            <a:avLst/>
            <a:gdLst/>
            <a:ahLst/>
            <a:cxnLst/>
            <a:rect l="l" t="t" r="r" b="b"/>
            <a:pathLst>
              <a:path w="4485005">
                <a:moveTo>
                  <a:pt x="0" y="0"/>
                </a:moveTo>
                <a:lnTo>
                  <a:pt x="4484677" y="0"/>
                </a:lnTo>
              </a:path>
            </a:pathLst>
          </a:custGeom>
          <a:ln w="10779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41556" y="5003388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4">
                <a:moveTo>
                  <a:pt x="0" y="0"/>
                </a:moveTo>
                <a:lnTo>
                  <a:pt x="603706" y="0"/>
                </a:lnTo>
              </a:path>
            </a:pathLst>
          </a:custGeom>
          <a:ln w="10779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91465" y="5003388"/>
            <a:ext cx="4485005" cy="0"/>
          </a:xfrm>
          <a:custGeom>
            <a:avLst/>
            <a:gdLst/>
            <a:ahLst/>
            <a:cxnLst/>
            <a:rect l="l" t="t" r="r" b="b"/>
            <a:pathLst>
              <a:path w="4485005">
                <a:moveTo>
                  <a:pt x="0" y="0"/>
                </a:moveTo>
                <a:lnTo>
                  <a:pt x="4484677" y="0"/>
                </a:lnTo>
              </a:path>
            </a:pathLst>
          </a:custGeom>
          <a:ln w="10779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41556" y="4669229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4">
                <a:moveTo>
                  <a:pt x="0" y="0"/>
                </a:moveTo>
                <a:lnTo>
                  <a:pt x="603706" y="0"/>
                </a:lnTo>
              </a:path>
            </a:pathLst>
          </a:custGeom>
          <a:ln w="10779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90290" y="4669229"/>
            <a:ext cx="1186180" cy="0"/>
          </a:xfrm>
          <a:custGeom>
            <a:avLst/>
            <a:gdLst/>
            <a:ahLst/>
            <a:cxnLst/>
            <a:rect l="l" t="t" r="r" b="b"/>
            <a:pathLst>
              <a:path w="1186179">
                <a:moveTo>
                  <a:pt x="0" y="0"/>
                </a:moveTo>
                <a:lnTo>
                  <a:pt x="1185852" y="0"/>
                </a:lnTo>
              </a:path>
            </a:pathLst>
          </a:custGeom>
          <a:ln w="10779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91465" y="4669229"/>
            <a:ext cx="2533650" cy="0"/>
          </a:xfrm>
          <a:custGeom>
            <a:avLst/>
            <a:gdLst/>
            <a:ahLst/>
            <a:cxnLst/>
            <a:rect l="l" t="t" r="r" b="b"/>
            <a:pathLst>
              <a:path w="2533650">
                <a:moveTo>
                  <a:pt x="0" y="0"/>
                </a:moveTo>
                <a:lnTo>
                  <a:pt x="2533411" y="0"/>
                </a:lnTo>
              </a:path>
            </a:pathLst>
          </a:custGeom>
          <a:ln w="10779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41556" y="4345849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4">
                <a:moveTo>
                  <a:pt x="0" y="0"/>
                </a:moveTo>
                <a:lnTo>
                  <a:pt x="603706" y="0"/>
                </a:lnTo>
              </a:path>
            </a:pathLst>
          </a:custGeom>
          <a:ln w="10779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90290" y="4345849"/>
            <a:ext cx="1186180" cy="0"/>
          </a:xfrm>
          <a:custGeom>
            <a:avLst/>
            <a:gdLst/>
            <a:ahLst/>
            <a:cxnLst/>
            <a:rect l="l" t="t" r="r" b="b"/>
            <a:pathLst>
              <a:path w="1186179">
                <a:moveTo>
                  <a:pt x="0" y="0"/>
                </a:moveTo>
                <a:lnTo>
                  <a:pt x="1185852" y="0"/>
                </a:lnTo>
              </a:path>
            </a:pathLst>
          </a:custGeom>
          <a:ln w="10779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91465" y="4345849"/>
            <a:ext cx="2533650" cy="0"/>
          </a:xfrm>
          <a:custGeom>
            <a:avLst/>
            <a:gdLst/>
            <a:ahLst/>
            <a:cxnLst/>
            <a:rect l="l" t="t" r="r" b="b"/>
            <a:pathLst>
              <a:path w="2533650">
                <a:moveTo>
                  <a:pt x="0" y="0"/>
                </a:moveTo>
                <a:lnTo>
                  <a:pt x="2533411" y="0"/>
                </a:lnTo>
              </a:path>
            </a:pathLst>
          </a:custGeom>
          <a:ln w="10779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39024" y="3699090"/>
            <a:ext cx="4506595" cy="0"/>
          </a:xfrm>
          <a:custGeom>
            <a:avLst/>
            <a:gdLst/>
            <a:ahLst/>
            <a:cxnLst/>
            <a:rect l="l" t="t" r="r" b="b"/>
            <a:pathLst>
              <a:path w="4506595">
                <a:moveTo>
                  <a:pt x="0" y="0"/>
                </a:moveTo>
                <a:lnTo>
                  <a:pt x="4506238" y="0"/>
                </a:lnTo>
              </a:path>
            </a:pathLst>
          </a:custGeom>
          <a:ln w="10779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91465" y="3699090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45" y="0"/>
                </a:lnTo>
              </a:path>
            </a:pathLst>
          </a:custGeom>
          <a:ln w="10779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91465" y="3364931"/>
            <a:ext cx="5854065" cy="0"/>
          </a:xfrm>
          <a:custGeom>
            <a:avLst/>
            <a:gdLst/>
            <a:ahLst/>
            <a:cxnLst/>
            <a:rect l="l" t="t" r="r" b="b"/>
            <a:pathLst>
              <a:path w="5854065">
                <a:moveTo>
                  <a:pt x="0" y="0"/>
                </a:moveTo>
                <a:lnTo>
                  <a:pt x="5853797" y="0"/>
                </a:lnTo>
              </a:path>
            </a:pathLst>
          </a:custGeom>
          <a:ln w="10779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91465" y="3041552"/>
            <a:ext cx="5854065" cy="0"/>
          </a:xfrm>
          <a:custGeom>
            <a:avLst/>
            <a:gdLst/>
            <a:ahLst/>
            <a:cxnLst/>
            <a:rect l="l" t="t" r="r" b="b"/>
            <a:pathLst>
              <a:path w="5854065">
                <a:moveTo>
                  <a:pt x="0" y="0"/>
                </a:moveTo>
                <a:lnTo>
                  <a:pt x="5853797" y="0"/>
                </a:lnTo>
              </a:path>
            </a:pathLst>
          </a:custGeom>
          <a:ln w="10779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91465" y="3041552"/>
            <a:ext cx="5843270" cy="2598420"/>
          </a:xfrm>
          <a:custGeom>
            <a:avLst/>
            <a:gdLst/>
            <a:ahLst/>
            <a:cxnLst/>
            <a:rect l="l" t="t" r="r" b="b"/>
            <a:pathLst>
              <a:path w="5843270" h="2598420">
                <a:moveTo>
                  <a:pt x="0" y="0"/>
                </a:moveTo>
                <a:lnTo>
                  <a:pt x="5843016" y="0"/>
                </a:lnTo>
                <a:lnTo>
                  <a:pt x="5843016" y="2597816"/>
                </a:lnTo>
                <a:lnTo>
                  <a:pt x="0" y="2597816"/>
                </a:lnTo>
                <a:lnTo>
                  <a:pt x="0" y="0"/>
                </a:lnTo>
              </a:path>
            </a:pathLst>
          </a:custGeom>
          <a:ln w="10779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73611" y="3461945"/>
            <a:ext cx="765810" cy="560705"/>
          </a:xfrm>
          <a:custGeom>
            <a:avLst/>
            <a:gdLst/>
            <a:ahLst/>
            <a:cxnLst/>
            <a:rect l="l" t="t" r="r" b="b"/>
            <a:pathLst>
              <a:path w="765810" h="560704">
                <a:moveTo>
                  <a:pt x="0" y="0"/>
                </a:moveTo>
                <a:lnTo>
                  <a:pt x="765413" y="0"/>
                </a:lnTo>
                <a:lnTo>
                  <a:pt x="765413" y="560524"/>
                </a:lnTo>
                <a:lnTo>
                  <a:pt x="0" y="560524"/>
                </a:lnTo>
                <a:lnTo>
                  <a:pt x="0" y="0"/>
                </a:lnTo>
                <a:close/>
              </a:path>
            </a:pathLst>
          </a:custGeom>
          <a:solidFill>
            <a:srgbClr val="D4E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73611" y="3461945"/>
            <a:ext cx="765810" cy="560705"/>
          </a:xfrm>
          <a:custGeom>
            <a:avLst/>
            <a:gdLst/>
            <a:ahLst/>
            <a:cxnLst/>
            <a:rect l="l" t="t" r="r" b="b"/>
            <a:pathLst>
              <a:path w="765810" h="560704">
                <a:moveTo>
                  <a:pt x="0" y="0"/>
                </a:moveTo>
                <a:lnTo>
                  <a:pt x="765413" y="0"/>
                </a:lnTo>
                <a:lnTo>
                  <a:pt x="765413" y="560524"/>
                </a:lnTo>
                <a:lnTo>
                  <a:pt x="0" y="560524"/>
                </a:lnTo>
                <a:lnTo>
                  <a:pt x="0" y="0"/>
                </a:lnTo>
                <a:close/>
              </a:path>
            </a:pathLst>
          </a:custGeom>
          <a:ln w="10779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24877" y="4022470"/>
            <a:ext cx="765810" cy="744220"/>
          </a:xfrm>
          <a:custGeom>
            <a:avLst/>
            <a:gdLst/>
            <a:ahLst/>
            <a:cxnLst/>
            <a:rect l="l" t="t" r="r" b="b"/>
            <a:pathLst>
              <a:path w="765810" h="744220">
                <a:moveTo>
                  <a:pt x="0" y="0"/>
                </a:moveTo>
                <a:lnTo>
                  <a:pt x="765413" y="0"/>
                </a:lnTo>
                <a:lnTo>
                  <a:pt x="765413" y="743773"/>
                </a:lnTo>
                <a:lnTo>
                  <a:pt x="0" y="743773"/>
                </a:lnTo>
                <a:lnTo>
                  <a:pt x="0" y="0"/>
                </a:lnTo>
                <a:close/>
              </a:path>
            </a:pathLst>
          </a:custGeom>
          <a:solidFill>
            <a:srgbClr val="D4E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24877" y="4022470"/>
            <a:ext cx="765810" cy="744220"/>
          </a:xfrm>
          <a:custGeom>
            <a:avLst/>
            <a:gdLst/>
            <a:ahLst/>
            <a:cxnLst/>
            <a:rect l="l" t="t" r="r" b="b"/>
            <a:pathLst>
              <a:path w="765810" h="744220">
                <a:moveTo>
                  <a:pt x="0" y="0"/>
                </a:moveTo>
                <a:lnTo>
                  <a:pt x="765413" y="0"/>
                </a:lnTo>
                <a:lnTo>
                  <a:pt x="765413" y="743773"/>
                </a:lnTo>
                <a:lnTo>
                  <a:pt x="0" y="743773"/>
                </a:lnTo>
                <a:lnTo>
                  <a:pt x="0" y="0"/>
                </a:lnTo>
                <a:close/>
              </a:path>
            </a:pathLst>
          </a:custGeom>
          <a:ln w="10779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76142" y="4022470"/>
            <a:ext cx="765810" cy="1498600"/>
          </a:xfrm>
          <a:custGeom>
            <a:avLst/>
            <a:gdLst/>
            <a:ahLst/>
            <a:cxnLst/>
            <a:rect l="l" t="t" r="r" b="b"/>
            <a:pathLst>
              <a:path w="765809" h="1498600">
                <a:moveTo>
                  <a:pt x="0" y="0"/>
                </a:moveTo>
                <a:lnTo>
                  <a:pt x="765413" y="0"/>
                </a:lnTo>
                <a:lnTo>
                  <a:pt x="765413" y="1498325"/>
                </a:lnTo>
                <a:lnTo>
                  <a:pt x="0" y="1498325"/>
                </a:lnTo>
                <a:lnTo>
                  <a:pt x="0" y="0"/>
                </a:lnTo>
                <a:close/>
              </a:path>
            </a:pathLst>
          </a:custGeom>
          <a:solidFill>
            <a:srgbClr val="D4E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76142" y="4022470"/>
            <a:ext cx="765810" cy="1498600"/>
          </a:xfrm>
          <a:custGeom>
            <a:avLst/>
            <a:gdLst/>
            <a:ahLst/>
            <a:cxnLst/>
            <a:rect l="l" t="t" r="r" b="b"/>
            <a:pathLst>
              <a:path w="765809" h="1498600">
                <a:moveTo>
                  <a:pt x="0" y="0"/>
                </a:moveTo>
                <a:lnTo>
                  <a:pt x="765413" y="0"/>
                </a:lnTo>
                <a:lnTo>
                  <a:pt x="765413" y="1498325"/>
                </a:lnTo>
                <a:lnTo>
                  <a:pt x="0" y="1498325"/>
                </a:lnTo>
                <a:lnTo>
                  <a:pt x="0" y="0"/>
                </a:lnTo>
                <a:close/>
              </a:path>
            </a:pathLst>
          </a:custGeom>
          <a:ln w="10780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91465" y="3041551"/>
            <a:ext cx="0" cy="2609215"/>
          </a:xfrm>
          <a:custGeom>
            <a:avLst/>
            <a:gdLst/>
            <a:ahLst/>
            <a:cxnLst/>
            <a:rect l="l" t="t" r="r" b="b"/>
            <a:pathLst>
              <a:path h="2609215">
                <a:moveTo>
                  <a:pt x="0" y="2608595"/>
                </a:moveTo>
                <a:lnTo>
                  <a:pt x="0" y="0"/>
                </a:lnTo>
              </a:path>
            </a:pathLst>
          </a:custGeom>
          <a:ln w="10780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37563" y="5650148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902" y="0"/>
                </a:lnTo>
              </a:path>
            </a:pathLst>
          </a:custGeom>
          <a:ln w="10779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837563" y="5326768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902" y="0"/>
                </a:lnTo>
              </a:path>
            </a:pathLst>
          </a:custGeom>
          <a:ln w="10779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37563" y="5003388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902" y="0"/>
                </a:lnTo>
              </a:path>
            </a:pathLst>
          </a:custGeom>
          <a:ln w="10779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837563" y="4669229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902" y="0"/>
                </a:lnTo>
              </a:path>
            </a:pathLst>
          </a:custGeom>
          <a:ln w="10779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37563" y="4345850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902" y="0"/>
                </a:lnTo>
              </a:path>
            </a:pathLst>
          </a:custGeom>
          <a:ln w="10779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37563" y="4022470"/>
            <a:ext cx="5908040" cy="0"/>
          </a:xfrm>
          <a:custGeom>
            <a:avLst/>
            <a:gdLst/>
            <a:ahLst/>
            <a:cxnLst/>
            <a:rect l="l" t="t" r="r" b="b"/>
            <a:pathLst>
              <a:path w="5908040">
                <a:moveTo>
                  <a:pt x="0" y="0"/>
                </a:moveTo>
                <a:lnTo>
                  <a:pt x="5907699" y="0"/>
                </a:lnTo>
              </a:path>
            </a:pathLst>
          </a:custGeom>
          <a:ln w="10779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37563" y="3699090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902" y="0"/>
                </a:lnTo>
              </a:path>
            </a:pathLst>
          </a:custGeom>
          <a:ln w="10779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37563" y="3364931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902" y="0"/>
                </a:lnTo>
              </a:path>
            </a:pathLst>
          </a:custGeom>
          <a:ln w="10779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837563" y="3041552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902" y="0"/>
                </a:lnTo>
              </a:path>
            </a:pathLst>
          </a:custGeom>
          <a:ln w="10779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842731" y="4022470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53896"/>
                </a:moveTo>
                <a:lnTo>
                  <a:pt x="0" y="0"/>
                </a:lnTo>
              </a:path>
            </a:pathLst>
          </a:custGeom>
          <a:ln w="10780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793997" y="4022470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53896"/>
                </a:moveTo>
                <a:lnTo>
                  <a:pt x="0" y="0"/>
                </a:lnTo>
              </a:path>
            </a:pathLst>
          </a:custGeom>
          <a:ln w="10780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745262" y="4022470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53896"/>
                </a:moveTo>
                <a:lnTo>
                  <a:pt x="0" y="0"/>
                </a:lnTo>
              </a:path>
            </a:pathLst>
          </a:custGeom>
          <a:ln w="10780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420595" y="5535214"/>
            <a:ext cx="332740" cy="219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5" dirty="0">
                <a:solidFill>
                  <a:srgbClr val="183883"/>
                </a:solidFill>
                <a:latin typeface="Times New Roman"/>
                <a:cs typeface="Times New Roman"/>
              </a:rPr>
              <a:t>-0.5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420595" y="3249999"/>
            <a:ext cx="332740" cy="2181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135" algn="ctr">
              <a:lnSpc>
                <a:spcPct val="100000"/>
              </a:lnSpc>
            </a:pPr>
            <a:r>
              <a:rPr sz="1500" b="1" spc="5" dirty="0">
                <a:solidFill>
                  <a:srgbClr val="183883"/>
                </a:solidFill>
                <a:latin typeface="Times New Roman"/>
                <a:cs typeface="Times New Roman"/>
              </a:rPr>
              <a:t>0.2</a:t>
            </a:r>
            <a:endParaRPr sz="1500">
              <a:latin typeface="Times New Roman"/>
              <a:cs typeface="Times New Roman"/>
            </a:endParaRPr>
          </a:p>
          <a:p>
            <a:pPr marL="64135" algn="ctr">
              <a:lnSpc>
                <a:spcPct val="100000"/>
              </a:lnSpc>
              <a:spcBef>
                <a:spcPts val="830"/>
              </a:spcBef>
            </a:pPr>
            <a:r>
              <a:rPr sz="1500" b="1" spc="5" dirty="0">
                <a:solidFill>
                  <a:srgbClr val="183883"/>
                </a:solidFill>
                <a:latin typeface="Times New Roman"/>
                <a:cs typeface="Times New Roman"/>
              </a:rPr>
              <a:t>0.1</a:t>
            </a:r>
            <a:endParaRPr sz="1500">
              <a:latin typeface="Times New Roman"/>
              <a:cs typeface="Times New Roman"/>
            </a:endParaRPr>
          </a:p>
          <a:p>
            <a:pPr marL="217170">
              <a:lnSpc>
                <a:spcPct val="100000"/>
              </a:lnSpc>
              <a:spcBef>
                <a:spcPts val="745"/>
              </a:spcBef>
            </a:pPr>
            <a:r>
              <a:rPr sz="1500" b="1" spc="5" dirty="0">
                <a:solidFill>
                  <a:srgbClr val="183883"/>
                </a:solidFill>
                <a:latin typeface="Times New Roman"/>
                <a:cs typeface="Times New Roman"/>
              </a:rPr>
              <a:t>0</a:t>
            </a: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745"/>
              </a:spcBef>
            </a:pPr>
            <a:r>
              <a:rPr sz="1500" b="1" spc="5" dirty="0">
                <a:solidFill>
                  <a:srgbClr val="183883"/>
                </a:solidFill>
                <a:latin typeface="Times New Roman"/>
                <a:cs typeface="Times New Roman"/>
              </a:rPr>
              <a:t>-0.1</a:t>
            </a: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745"/>
              </a:spcBef>
            </a:pPr>
            <a:r>
              <a:rPr sz="1500" b="1" spc="5" dirty="0">
                <a:solidFill>
                  <a:srgbClr val="183883"/>
                </a:solidFill>
                <a:latin typeface="Times New Roman"/>
                <a:cs typeface="Times New Roman"/>
              </a:rPr>
              <a:t>-0.2</a:t>
            </a: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30"/>
              </a:spcBef>
            </a:pPr>
            <a:r>
              <a:rPr sz="1500" b="1" spc="5" dirty="0">
                <a:solidFill>
                  <a:srgbClr val="183883"/>
                </a:solidFill>
                <a:latin typeface="Times New Roman"/>
                <a:cs typeface="Times New Roman"/>
              </a:rPr>
              <a:t>-0.3</a:t>
            </a: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745"/>
              </a:spcBef>
            </a:pPr>
            <a:r>
              <a:rPr sz="1500" b="1" spc="5" dirty="0">
                <a:solidFill>
                  <a:srgbClr val="183883"/>
                </a:solidFill>
                <a:latin typeface="Times New Roman"/>
                <a:cs typeface="Times New Roman"/>
              </a:rPr>
              <a:t>-0.4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485277" y="2926619"/>
            <a:ext cx="267970" cy="219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5" dirty="0">
                <a:solidFill>
                  <a:srgbClr val="183883"/>
                </a:solidFill>
                <a:latin typeface="Times New Roman"/>
                <a:cs typeface="Times New Roman"/>
              </a:rPr>
              <a:t>0.3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746593" y="4166241"/>
            <a:ext cx="233045" cy="219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5" dirty="0">
                <a:solidFill>
                  <a:srgbClr val="183883"/>
                </a:solidFill>
                <a:latin typeface="Times New Roman"/>
                <a:cs typeface="Times New Roman"/>
              </a:rPr>
              <a:t>&lt;9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600835" y="4166241"/>
            <a:ext cx="435609" cy="219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5" dirty="0">
                <a:solidFill>
                  <a:srgbClr val="183883"/>
                </a:solidFill>
                <a:latin typeface="Times New Roman"/>
                <a:cs typeface="Times New Roman"/>
              </a:rPr>
              <a:t>9--</a:t>
            </a:r>
            <a:r>
              <a:rPr sz="1500" b="1" spc="-80" dirty="0">
                <a:solidFill>
                  <a:srgbClr val="183883"/>
                </a:solidFill>
                <a:latin typeface="Times New Roman"/>
                <a:cs typeface="Times New Roman"/>
              </a:rPr>
              <a:t>1</a:t>
            </a:r>
            <a:r>
              <a:rPr sz="1500" b="1" spc="5" dirty="0">
                <a:solidFill>
                  <a:srgbClr val="183883"/>
                </a:solidFill>
                <a:latin typeface="Times New Roman"/>
                <a:cs typeface="Times New Roman"/>
              </a:rPr>
              <a:t>1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606002" y="4166241"/>
            <a:ext cx="319405" cy="219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5" dirty="0">
                <a:solidFill>
                  <a:srgbClr val="183883"/>
                </a:solidFill>
                <a:latin typeface="Times New Roman"/>
                <a:cs typeface="Times New Roman"/>
              </a:rPr>
              <a:t>&gt;</a:t>
            </a:r>
            <a:r>
              <a:rPr sz="1500" b="1" spc="-80" dirty="0">
                <a:solidFill>
                  <a:srgbClr val="183883"/>
                </a:solidFill>
                <a:latin typeface="Times New Roman"/>
                <a:cs typeface="Times New Roman"/>
              </a:rPr>
              <a:t>1</a:t>
            </a:r>
            <a:r>
              <a:rPr sz="1500" b="1" spc="5" dirty="0">
                <a:solidFill>
                  <a:srgbClr val="183883"/>
                </a:solidFill>
                <a:latin typeface="Times New Roman"/>
                <a:cs typeface="Times New Roman"/>
              </a:rPr>
              <a:t>1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360194" y="5898072"/>
            <a:ext cx="895350" cy="269875"/>
          </a:xfrm>
          <a:custGeom>
            <a:avLst/>
            <a:gdLst/>
            <a:ahLst/>
            <a:cxnLst/>
            <a:rect l="l" t="t" r="r" b="b"/>
            <a:pathLst>
              <a:path w="895350" h="269875">
                <a:moveTo>
                  <a:pt x="0" y="0"/>
                </a:moveTo>
                <a:lnTo>
                  <a:pt x="894779" y="0"/>
                </a:lnTo>
                <a:lnTo>
                  <a:pt x="894779" y="269483"/>
                </a:lnTo>
                <a:lnTo>
                  <a:pt x="0" y="26948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414096" y="5962748"/>
            <a:ext cx="118745" cy="118745"/>
          </a:xfrm>
          <a:custGeom>
            <a:avLst/>
            <a:gdLst/>
            <a:ahLst/>
            <a:cxnLst/>
            <a:rect l="l" t="t" r="r" b="b"/>
            <a:pathLst>
              <a:path w="118745" h="118745">
                <a:moveTo>
                  <a:pt x="0" y="0"/>
                </a:moveTo>
                <a:lnTo>
                  <a:pt x="118585" y="0"/>
                </a:lnTo>
                <a:lnTo>
                  <a:pt x="118585" y="118572"/>
                </a:lnTo>
                <a:lnTo>
                  <a:pt x="0" y="118572"/>
                </a:lnTo>
                <a:lnTo>
                  <a:pt x="0" y="0"/>
                </a:lnTo>
                <a:close/>
              </a:path>
            </a:pathLst>
          </a:custGeom>
          <a:solidFill>
            <a:srgbClr val="D4E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414096" y="5962748"/>
            <a:ext cx="118745" cy="118745"/>
          </a:xfrm>
          <a:custGeom>
            <a:avLst/>
            <a:gdLst/>
            <a:ahLst/>
            <a:cxnLst/>
            <a:rect l="l" t="t" r="r" b="b"/>
            <a:pathLst>
              <a:path w="118745" h="118745">
                <a:moveTo>
                  <a:pt x="0" y="0"/>
                </a:moveTo>
                <a:lnTo>
                  <a:pt x="118585" y="0"/>
                </a:lnTo>
                <a:lnTo>
                  <a:pt x="118585" y="118572"/>
                </a:lnTo>
                <a:lnTo>
                  <a:pt x="0" y="118572"/>
                </a:lnTo>
                <a:lnTo>
                  <a:pt x="0" y="0"/>
                </a:lnTo>
                <a:close/>
              </a:path>
            </a:pathLst>
          </a:custGeom>
          <a:ln w="10779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4360194" y="5898072"/>
            <a:ext cx="895350" cy="269875"/>
          </a:xfrm>
          <a:prstGeom prst="rect">
            <a:avLst/>
          </a:prstGeom>
          <a:ln w="1077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15265">
              <a:lnSpc>
                <a:spcPct val="100000"/>
              </a:lnSpc>
            </a:pPr>
            <a:r>
              <a:rPr sz="1500" b="1" spc="5" dirty="0">
                <a:solidFill>
                  <a:srgbClr val="183883"/>
                </a:solidFill>
                <a:latin typeface="Times New Roman"/>
                <a:cs typeface="Times New Roman"/>
              </a:rPr>
              <a:t>nmol/L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86243" y="6616555"/>
            <a:ext cx="21875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ck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200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Clin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400">
              <a:latin typeface="Arial"/>
              <a:cs typeface="Arial"/>
            </a:endParaRPr>
          </a:p>
        </p:txBody>
      </p:sp>
      <p:sp>
        <p:nvSpPr>
          <p:cNvPr id="64" name="object 6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>
                <a:latin typeface="Arial"/>
                <a:cs typeface="Arial"/>
                <a:hlinkClick r:id="rId4"/>
              </a:rPr>
              <a:t>www.</a:t>
            </a:r>
            <a:r>
              <a:rPr spc="-10" dirty="0">
                <a:latin typeface="Arial"/>
                <a:cs typeface="Arial"/>
                <a:hlinkClick r:id="rId4"/>
              </a:rPr>
              <a:t>u</a:t>
            </a:r>
            <a:r>
              <a:rPr spc="-5" dirty="0">
                <a:latin typeface="Arial"/>
                <a:cs typeface="Arial"/>
                <a:hlinkClick r:id="rId4"/>
              </a:rPr>
              <a:t>m</a:t>
            </a:r>
            <a:r>
              <a:rPr spc="-10" dirty="0">
                <a:latin typeface="Arial"/>
                <a:cs typeface="Arial"/>
                <a:hlinkClick r:id="rId4"/>
              </a:rPr>
              <a:t>l.</a:t>
            </a:r>
            <a:r>
              <a:rPr spc="-20" dirty="0">
                <a:latin typeface="Arial"/>
                <a:cs typeface="Arial"/>
                <a:hlinkClick r:id="rId4"/>
              </a:rPr>
              <a:t>e</a:t>
            </a:r>
            <a:r>
              <a:rPr spc="-10" dirty="0">
                <a:latin typeface="Arial"/>
                <a:cs typeface="Arial"/>
                <a:hlinkClick r:id="rId4"/>
              </a:rPr>
              <a:t>du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6631940" y="3357302"/>
            <a:ext cx="17780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*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0"/>
                </a:moveTo>
                <a:lnTo>
                  <a:pt x="7848600" y="0"/>
                </a:lnTo>
              </a:path>
              <a:path w="7848600" h="3505200">
                <a:moveTo>
                  <a:pt x="7848600" y="3505200"/>
                </a:moveTo>
                <a:lnTo>
                  <a:pt x="0" y="3505200"/>
                </a:ln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0" y="244475"/>
                </a:moveTo>
                <a:lnTo>
                  <a:pt x="9144000" y="244475"/>
                </a:lnTo>
                <a:lnTo>
                  <a:pt x="9144000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92128" y="1969223"/>
            <a:ext cx="5437505" cy="3232785"/>
          </a:xfrm>
          <a:custGeom>
            <a:avLst/>
            <a:gdLst/>
            <a:ahLst/>
            <a:cxnLst/>
            <a:rect l="l" t="t" r="r" b="b"/>
            <a:pathLst>
              <a:path w="5437505" h="3232785">
                <a:moveTo>
                  <a:pt x="0" y="3232792"/>
                </a:moveTo>
                <a:lnTo>
                  <a:pt x="5437007" y="3232792"/>
                </a:lnTo>
                <a:lnTo>
                  <a:pt x="5437007" y="0"/>
                </a:lnTo>
                <a:lnTo>
                  <a:pt x="0" y="0"/>
                </a:lnTo>
                <a:lnTo>
                  <a:pt x="0" y="3232792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99010" y="4398437"/>
            <a:ext cx="5437505" cy="0"/>
          </a:xfrm>
          <a:custGeom>
            <a:avLst/>
            <a:gdLst/>
            <a:ahLst/>
            <a:cxnLst/>
            <a:rect l="l" t="t" r="r" b="b"/>
            <a:pathLst>
              <a:path w="5437505">
                <a:moveTo>
                  <a:pt x="0" y="0"/>
                </a:moveTo>
                <a:lnTo>
                  <a:pt x="5437008" y="0"/>
                </a:lnTo>
              </a:path>
            </a:pathLst>
          </a:custGeom>
          <a:ln w="184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99010" y="3604094"/>
            <a:ext cx="5437505" cy="0"/>
          </a:xfrm>
          <a:custGeom>
            <a:avLst/>
            <a:gdLst/>
            <a:ahLst/>
            <a:cxnLst/>
            <a:rect l="l" t="t" r="r" b="b"/>
            <a:pathLst>
              <a:path w="5437505">
                <a:moveTo>
                  <a:pt x="0" y="0"/>
                </a:moveTo>
                <a:lnTo>
                  <a:pt x="5437008" y="0"/>
                </a:lnTo>
              </a:path>
            </a:pathLst>
          </a:custGeom>
          <a:ln w="184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60388" y="2791277"/>
            <a:ext cx="1776095" cy="0"/>
          </a:xfrm>
          <a:custGeom>
            <a:avLst/>
            <a:gdLst/>
            <a:ahLst/>
            <a:cxnLst/>
            <a:rect l="l" t="t" r="r" b="b"/>
            <a:pathLst>
              <a:path w="1776095">
                <a:moveTo>
                  <a:pt x="0" y="0"/>
                </a:moveTo>
                <a:lnTo>
                  <a:pt x="1775630" y="0"/>
                </a:lnTo>
              </a:path>
            </a:pathLst>
          </a:custGeom>
          <a:ln w="184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99010" y="2791277"/>
            <a:ext cx="3565525" cy="0"/>
          </a:xfrm>
          <a:custGeom>
            <a:avLst/>
            <a:gdLst/>
            <a:ahLst/>
            <a:cxnLst/>
            <a:rect l="l" t="t" r="r" b="b"/>
            <a:pathLst>
              <a:path w="3565525">
                <a:moveTo>
                  <a:pt x="0" y="0"/>
                </a:moveTo>
                <a:lnTo>
                  <a:pt x="3565025" y="0"/>
                </a:lnTo>
              </a:path>
            </a:pathLst>
          </a:custGeom>
          <a:ln w="184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99010" y="1978461"/>
            <a:ext cx="5437505" cy="0"/>
          </a:xfrm>
          <a:custGeom>
            <a:avLst/>
            <a:gdLst/>
            <a:ahLst/>
            <a:cxnLst/>
            <a:rect l="l" t="t" r="r" b="b"/>
            <a:pathLst>
              <a:path w="5437505">
                <a:moveTo>
                  <a:pt x="0" y="0"/>
                </a:moveTo>
                <a:lnTo>
                  <a:pt x="5437008" y="0"/>
                </a:lnTo>
              </a:path>
            </a:pathLst>
          </a:custGeom>
          <a:ln w="184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99010" y="1978461"/>
            <a:ext cx="5423535" cy="3214370"/>
          </a:xfrm>
          <a:custGeom>
            <a:avLst/>
            <a:gdLst/>
            <a:ahLst/>
            <a:cxnLst/>
            <a:rect l="l" t="t" r="r" b="b"/>
            <a:pathLst>
              <a:path w="5423534" h="3214370">
                <a:moveTo>
                  <a:pt x="0" y="0"/>
                </a:moveTo>
                <a:lnTo>
                  <a:pt x="5423243" y="0"/>
                </a:lnTo>
                <a:lnTo>
                  <a:pt x="5423243" y="3214319"/>
                </a:lnTo>
                <a:lnTo>
                  <a:pt x="0" y="3214319"/>
                </a:lnTo>
                <a:lnTo>
                  <a:pt x="0" y="0"/>
                </a:lnTo>
              </a:path>
            </a:pathLst>
          </a:custGeom>
          <a:ln w="17249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99010" y="1978461"/>
            <a:ext cx="0" cy="3159125"/>
          </a:xfrm>
          <a:custGeom>
            <a:avLst/>
            <a:gdLst/>
            <a:ahLst/>
            <a:cxnLst/>
            <a:rect l="l" t="t" r="r" b="b"/>
            <a:pathLst>
              <a:path h="3159125">
                <a:moveTo>
                  <a:pt x="0" y="3158900"/>
                </a:moveTo>
                <a:lnTo>
                  <a:pt x="0" y="0"/>
                </a:lnTo>
              </a:path>
            </a:pathLst>
          </a:custGeom>
          <a:ln w="13764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99010" y="5266673"/>
            <a:ext cx="0" cy="37465"/>
          </a:xfrm>
          <a:custGeom>
            <a:avLst/>
            <a:gdLst/>
            <a:ahLst/>
            <a:cxnLst/>
            <a:rect l="l" t="t" r="r" b="b"/>
            <a:pathLst>
              <a:path h="37464">
                <a:moveTo>
                  <a:pt x="0" y="36945"/>
                </a:moveTo>
                <a:lnTo>
                  <a:pt x="0" y="0"/>
                </a:lnTo>
              </a:path>
            </a:pathLst>
          </a:custGeom>
          <a:ln w="13764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40304" y="5211253"/>
            <a:ext cx="5396230" cy="0"/>
          </a:xfrm>
          <a:custGeom>
            <a:avLst/>
            <a:gdLst/>
            <a:ahLst/>
            <a:cxnLst/>
            <a:rect l="l" t="t" r="r" b="b"/>
            <a:pathLst>
              <a:path w="5396230">
                <a:moveTo>
                  <a:pt x="0" y="0"/>
                </a:moveTo>
                <a:lnTo>
                  <a:pt x="5395714" y="0"/>
                </a:lnTo>
              </a:path>
            </a:pathLst>
          </a:custGeom>
          <a:ln w="18473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30187" y="5211253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0" y="0"/>
                </a:moveTo>
                <a:lnTo>
                  <a:pt x="13764" y="0"/>
                </a:lnTo>
              </a:path>
            </a:pathLst>
          </a:custGeom>
          <a:ln w="18473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30187" y="4398437"/>
            <a:ext cx="69215" cy="0"/>
          </a:xfrm>
          <a:custGeom>
            <a:avLst/>
            <a:gdLst/>
            <a:ahLst/>
            <a:cxnLst/>
            <a:rect l="l" t="t" r="r" b="b"/>
            <a:pathLst>
              <a:path w="69214">
                <a:moveTo>
                  <a:pt x="0" y="0"/>
                </a:moveTo>
                <a:lnTo>
                  <a:pt x="68822" y="0"/>
                </a:lnTo>
              </a:path>
            </a:pathLst>
          </a:custGeom>
          <a:ln w="18473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30187" y="3604094"/>
            <a:ext cx="69215" cy="0"/>
          </a:xfrm>
          <a:custGeom>
            <a:avLst/>
            <a:gdLst/>
            <a:ahLst/>
            <a:cxnLst/>
            <a:rect l="l" t="t" r="r" b="b"/>
            <a:pathLst>
              <a:path w="69214">
                <a:moveTo>
                  <a:pt x="0" y="0"/>
                </a:moveTo>
                <a:lnTo>
                  <a:pt x="68822" y="0"/>
                </a:lnTo>
              </a:path>
            </a:pathLst>
          </a:custGeom>
          <a:ln w="18473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30187" y="2791278"/>
            <a:ext cx="69215" cy="0"/>
          </a:xfrm>
          <a:custGeom>
            <a:avLst/>
            <a:gdLst/>
            <a:ahLst/>
            <a:cxnLst/>
            <a:rect l="l" t="t" r="r" b="b"/>
            <a:pathLst>
              <a:path w="69214">
                <a:moveTo>
                  <a:pt x="0" y="0"/>
                </a:moveTo>
                <a:lnTo>
                  <a:pt x="68822" y="0"/>
                </a:lnTo>
              </a:path>
            </a:pathLst>
          </a:custGeom>
          <a:ln w="18473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30187" y="1978461"/>
            <a:ext cx="69215" cy="0"/>
          </a:xfrm>
          <a:custGeom>
            <a:avLst/>
            <a:gdLst/>
            <a:ahLst/>
            <a:cxnLst/>
            <a:rect l="l" t="t" r="r" b="b"/>
            <a:pathLst>
              <a:path w="69214">
                <a:moveTo>
                  <a:pt x="0" y="0"/>
                </a:moveTo>
                <a:lnTo>
                  <a:pt x="68822" y="0"/>
                </a:lnTo>
              </a:path>
            </a:pathLst>
          </a:custGeom>
          <a:ln w="18473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53241" y="5211254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365"/>
                </a:moveTo>
                <a:lnTo>
                  <a:pt x="0" y="0"/>
                </a:lnTo>
              </a:path>
            </a:pathLst>
          </a:custGeom>
          <a:ln w="13764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07472" y="5211254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365"/>
                </a:moveTo>
                <a:lnTo>
                  <a:pt x="0" y="0"/>
                </a:lnTo>
              </a:path>
            </a:pathLst>
          </a:custGeom>
          <a:ln w="13764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61703" y="5211254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365"/>
                </a:moveTo>
                <a:lnTo>
                  <a:pt x="0" y="0"/>
                </a:lnTo>
              </a:path>
            </a:pathLst>
          </a:custGeom>
          <a:ln w="13764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15935" y="5211254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365"/>
                </a:moveTo>
                <a:lnTo>
                  <a:pt x="0" y="0"/>
                </a:lnTo>
              </a:path>
            </a:pathLst>
          </a:custGeom>
          <a:ln w="13764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70165" y="5211254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365"/>
                </a:moveTo>
                <a:lnTo>
                  <a:pt x="0" y="0"/>
                </a:lnTo>
              </a:path>
            </a:pathLst>
          </a:custGeom>
          <a:ln w="13764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10632" y="5211254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365"/>
                </a:moveTo>
                <a:lnTo>
                  <a:pt x="0" y="0"/>
                </a:lnTo>
              </a:path>
            </a:pathLst>
          </a:custGeom>
          <a:ln w="13764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64863" y="5211254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365"/>
                </a:moveTo>
                <a:lnTo>
                  <a:pt x="0" y="0"/>
                </a:lnTo>
              </a:path>
            </a:pathLst>
          </a:custGeom>
          <a:ln w="13764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419094" y="5211254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365"/>
                </a:moveTo>
                <a:lnTo>
                  <a:pt x="0" y="0"/>
                </a:lnTo>
              </a:path>
            </a:pathLst>
          </a:custGeom>
          <a:ln w="13764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873325" y="5211254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365"/>
                </a:moveTo>
                <a:lnTo>
                  <a:pt x="0" y="0"/>
                </a:lnTo>
              </a:path>
            </a:pathLst>
          </a:custGeom>
          <a:ln w="13764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27556" y="5211254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365"/>
                </a:moveTo>
                <a:lnTo>
                  <a:pt x="0" y="0"/>
                </a:lnTo>
              </a:path>
            </a:pathLst>
          </a:custGeom>
          <a:ln w="13764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781787" y="5211254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365"/>
                </a:moveTo>
                <a:lnTo>
                  <a:pt x="0" y="0"/>
                </a:lnTo>
              </a:path>
            </a:pathLst>
          </a:custGeom>
          <a:ln w="13764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36018" y="5211254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365"/>
                </a:moveTo>
                <a:lnTo>
                  <a:pt x="0" y="0"/>
                </a:lnTo>
              </a:path>
            </a:pathLst>
          </a:custGeom>
          <a:ln w="13764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92128" y="5109652"/>
            <a:ext cx="454659" cy="92710"/>
          </a:xfrm>
          <a:custGeom>
            <a:avLst/>
            <a:gdLst/>
            <a:ahLst/>
            <a:cxnLst/>
            <a:rect l="l" t="t" r="r" b="b"/>
            <a:pathLst>
              <a:path w="454660" h="92710">
                <a:moveTo>
                  <a:pt x="0" y="92365"/>
                </a:moveTo>
                <a:lnTo>
                  <a:pt x="454231" y="0"/>
                </a:lnTo>
              </a:path>
            </a:pathLst>
          </a:custGeom>
          <a:ln w="3657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46359" y="4924921"/>
            <a:ext cx="454659" cy="184785"/>
          </a:xfrm>
          <a:custGeom>
            <a:avLst/>
            <a:gdLst/>
            <a:ahLst/>
            <a:cxnLst/>
            <a:rect l="l" t="t" r="r" b="b"/>
            <a:pathLst>
              <a:path w="454660" h="184785">
                <a:moveTo>
                  <a:pt x="0" y="184731"/>
                </a:moveTo>
                <a:lnTo>
                  <a:pt x="454231" y="0"/>
                </a:lnTo>
              </a:path>
            </a:pathLst>
          </a:custGeom>
          <a:ln w="3560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700590" y="4814082"/>
            <a:ext cx="454659" cy="111125"/>
          </a:xfrm>
          <a:custGeom>
            <a:avLst/>
            <a:gdLst/>
            <a:ahLst/>
            <a:cxnLst/>
            <a:rect l="l" t="t" r="r" b="b"/>
            <a:pathLst>
              <a:path w="454660" h="111125">
                <a:moveTo>
                  <a:pt x="0" y="110838"/>
                </a:moveTo>
                <a:lnTo>
                  <a:pt x="454231" y="0"/>
                </a:lnTo>
              </a:path>
            </a:pathLst>
          </a:custGeom>
          <a:ln w="36416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154821" y="4610878"/>
            <a:ext cx="454659" cy="203200"/>
          </a:xfrm>
          <a:custGeom>
            <a:avLst/>
            <a:gdLst/>
            <a:ahLst/>
            <a:cxnLst/>
            <a:rect l="l" t="t" r="r" b="b"/>
            <a:pathLst>
              <a:path w="454660" h="203200">
                <a:moveTo>
                  <a:pt x="0" y="203204"/>
                </a:moveTo>
                <a:lnTo>
                  <a:pt x="454231" y="0"/>
                </a:lnTo>
              </a:path>
            </a:pathLst>
          </a:custGeom>
          <a:ln w="3537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09052" y="4278362"/>
            <a:ext cx="454659" cy="332740"/>
          </a:xfrm>
          <a:custGeom>
            <a:avLst/>
            <a:gdLst/>
            <a:ahLst/>
            <a:cxnLst/>
            <a:rect l="l" t="t" r="r" b="b"/>
            <a:pathLst>
              <a:path w="454660" h="332739">
                <a:moveTo>
                  <a:pt x="0" y="332515"/>
                </a:moveTo>
                <a:lnTo>
                  <a:pt x="454231" y="0"/>
                </a:lnTo>
              </a:path>
            </a:pathLst>
          </a:custGeom>
          <a:ln w="3366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063283" y="3982792"/>
            <a:ext cx="454659" cy="295910"/>
          </a:xfrm>
          <a:custGeom>
            <a:avLst/>
            <a:gdLst/>
            <a:ahLst/>
            <a:cxnLst/>
            <a:rect l="l" t="t" r="r" b="b"/>
            <a:pathLst>
              <a:path w="454660" h="295910">
                <a:moveTo>
                  <a:pt x="0" y="295569"/>
                </a:moveTo>
                <a:lnTo>
                  <a:pt x="454231" y="0"/>
                </a:lnTo>
              </a:path>
            </a:pathLst>
          </a:custGeom>
          <a:ln w="3414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517514" y="3890427"/>
            <a:ext cx="440690" cy="92710"/>
          </a:xfrm>
          <a:custGeom>
            <a:avLst/>
            <a:gdLst/>
            <a:ahLst/>
            <a:cxnLst/>
            <a:rect l="l" t="t" r="r" b="b"/>
            <a:pathLst>
              <a:path w="440689" h="92710">
                <a:moveTo>
                  <a:pt x="0" y="92365"/>
                </a:moveTo>
                <a:lnTo>
                  <a:pt x="440466" y="0"/>
                </a:lnTo>
              </a:path>
            </a:pathLst>
          </a:custGeom>
          <a:ln w="3654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957981" y="3631803"/>
            <a:ext cx="454659" cy="259079"/>
          </a:xfrm>
          <a:custGeom>
            <a:avLst/>
            <a:gdLst/>
            <a:ahLst/>
            <a:cxnLst/>
            <a:rect l="l" t="t" r="r" b="b"/>
            <a:pathLst>
              <a:path w="454660" h="259079">
                <a:moveTo>
                  <a:pt x="0" y="258623"/>
                </a:moveTo>
                <a:lnTo>
                  <a:pt x="454231" y="0"/>
                </a:lnTo>
              </a:path>
            </a:pathLst>
          </a:custGeom>
          <a:ln w="3464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412212" y="3447072"/>
            <a:ext cx="454659" cy="184785"/>
          </a:xfrm>
          <a:custGeom>
            <a:avLst/>
            <a:gdLst/>
            <a:ahLst/>
            <a:cxnLst/>
            <a:rect l="l" t="t" r="r" b="b"/>
            <a:pathLst>
              <a:path w="454660" h="184785">
                <a:moveTo>
                  <a:pt x="0" y="184731"/>
                </a:moveTo>
                <a:lnTo>
                  <a:pt x="454231" y="0"/>
                </a:lnTo>
              </a:path>
            </a:pathLst>
          </a:custGeom>
          <a:ln w="3560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866443" y="3299288"/>
            <a:ext cx="454659" cy="147955"/>
          </a:xfrm>
          <a:custGeom>
            <a:avLst/>
            <a:gdLst/>
            <a:ahLst/>
            <a:cxnLst/>
            <a:rect l="l" t="t" r="r" b="b"/>
            <a:pathLst>
              <a:path w="454660" h="147954">
                <a:moveTo>
                  <a:pt x="0" y="147784"/>
                </a:moveTo>
                <a:lnTo>
                  <a:pt x="454231" y="0"/>
                </a:lnTo>
              </a:path>
            </a:pathLst>
          </a:custGeom>
          <a:ln w="3604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320674" y="3262341"/>
            <a:ext cx="454659" cy="37465"/>
          </a:xfrm>
          <a:custGeom>
            <a:avLst/>
            <a:gdLst/>
            <a:ahLst/>
            <a:cxnLst/>
            <a:rect l="l" t="t" r="r" b="b"/>
            <a:pathLst>
              <a:path w="454659" h="37464">
                <a:moveTo>
                  <a:pt x="0" y="36946"/>
                </a:moveTo>
                <a:lnTo>
                  <a:pt x="454231" y="0"/>
                </a:lnTo>
              </a:path>
            </a:pathLst>
          </a:custGeom>
          <a:ln w="3688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92128" y="5054232"/>
            <a:ext cx="454659" cy="147955"/>
          </a:xfrm>
          <a:custGeom>
            <a:avLst/>
            <a:gdLst/>
            <a:ahLst/>
            <a:cxnLst/>
            <a:rect l="l" t="t" r="r" b="b"/>
            <a:pathLst>
              <a:path w="454660" h="147954">
                <a:moveTo>
                  <a:pt x="0" y="147784"/>
                </a:moveTo>
                <a:lnTo>
                  <a:pt x="454231" y="0"/>
                </a:lnTo>
              </a:path>
            </a:pathLst>
          </a:custGeom>
          <a:ln w="360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46359" y="4758663"/>
            <a:ext cx="454659" cy="295910"/>
          </a:xfrm>
          <a:custGeom>
            <a:avLst/>
            <a:gdLst/>
            <a:ahLst/>
            <a:cxnLst/>
            <a:rect l="l" t="t" r="r" b="b"/>
            <a:pathLst>
              <a:path w="454660" h="295910">
                <a:moveTo>
                  <a:pt x="0" y="295569"/>
                </a:moveTo>
                <a:lnTo>
                  <a:pt x="454231" y="0"/>
                </a:lnTo>
              </a:path>
            </a:pathLst>
          </a:custGeom>
          <a:ln w="34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700590" y="4592405"/>
            <a:ext cx="454659" cy="166370"/>
          </a:xfrm>
          <a:custGeom>
            <a:avLst/>
            <a:gdLst/>
            <a:ahLst/>
            <a:cxnLst/>
            <a:rect l="l" t="t" r="r" b="b"/>
            <a:pathLst>
              <a:path w="454660" h="166370">
                <a:moveTo>
                  <a:pt x="0" y="166257"/>
                </a:moveTo>
                <a:lnTo>
                  <a:pt x="454231" y="0"/>
                </a:lnTo>
              </a:path>
            </a:pathLst>
          </a:custGeom>
          <a:ln w="3583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154821" y="4278362"/>
            <a:ext cx="454659" cy="314325"/>
          </a:xfrm>
          <a:custGeom>
            <a:avLst/>
            <a:gdLst/>
            <a:ahLst/>
            <a:cxnLst/>
            <a:rect l="l" t="t" r="r" b="b"/>
            <a:pathLst>
              <a:path w="454660" h="314325">
                <a:moveTo>
                  <a:pt x="0" y="314042"/>
                </a:moveTo>
                <a:lnTo>
                  <a:pt x="454231" y="0"/>
                </a:lnTo>
              </a:path>
            </a:pathLst>
          </a:custGeom>
          <a:ln w="339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609052" y="3761115"/>
            <a:ext cx="454659" cy="517525"/>
          </a:xfrm>
          <a:custGeom>
            <a:avLst/>
            <a:gdLst/>
            <a:ahLst/>
            <a:cxnLst/>
            <a:rect l="l" t="t" r="r" b="b"/>
            <a:pathLst>
              <a:path w="454660" h="517525">
                <a:moveTo>
                  <a:pt x="0" y="517246"/>
                </a:moveTo>
                <a:lnTo>
                  <a:pt x="454231" y="0"/>
                </a:lnTo>
              </a:path>
            </a:pathLst>
          </a:custGeom>
          <a:ln w="3162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063283" y="3299288"/>
            <a:ext cx="454659" cy="462280"/>
          </a:xfrm>
          <a:custGeom>
            <a:avLst/>
            <a:gdLst/>
            <a:ahLst/>
            <a:cxnLst/>
            <a:rect l="l" t="t" r="r" b="b"/>
            <a:pathLst>
              <a:path w="454660" h="462279">
                <a:moveTo>
                  <a:pt x="0" y="461827"/>
                </a:moveTo>
                <a:lnTo>
                  <a:pt x="454231" y="0"/>
                </a:lnTo>
              </a:path>
            </a:pathLst>
          </a:custGeom>
          <a:ln w="321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517514" y="3169976"/>
            <a:ext cx="440690" cy="129539"/>
          </a:xfrm>
          <a:custGeom>
            <a:avLst/>
            <a:gdLst/>
            <a:ahLst/>
            <a:cxnLst/>
            <a:rect l="l" t="t" r="r" b="b"/>
            <a:pathLst>
              <a:path w="440689" h="129539">
                <a:moveTo>
                  <a:pt x="0" y="129311"/>
                </a:moveTo>
                <a:lnTo>
                  <a:pt x="440466" y="0"/>
                </a:lnTo>
              </a:path>
            </a:pathLst>
          </a:custGeom>
          <a:ln w="3619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957981" y="2782041"/>
            <a:ext cx="454659" cy="387985"/>
          </a:xfrm>
          <a:custGeom>
            <a:avLst/>
            <a:gdLst/>
            <a:ahLst/>
            <a:cxnLst/>
            <a:rect l="l" t="t" r="r" b="b"/>
            <a:pathLst>
              <a:path w="454660" h="387985">
                <a:moveTo>
                  <a:pt x="0" y="387935"/>
                </a:moveTo>
                <a:lnTo>
                  <a:pt x="454231" y="0"/>
                </a:lnTo>
              </a:path>
            </a:pathLst>
          </a:custGeom>
          <a:ln w="329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412212" y="2504944"/>
            <a:ext cx="454659" cy="277495"/>
          </a:xfrm>
          <a:custGeom>
            <a:avLst/>
            <a:gdLst/>
            <a:ahLst/>
            <a:cxnLst/>
            <a:rect l="l" t="t" r="r" b="b"/>
            <a:pathLst>
              <a:path w="454660" h="277494">
                <a:moveTo>
                  <a:pt x="0" y="277096"/>
                </a:moveTo>
                <a:lnTo>
                  <a:pt x="454231" y="0"/>
                </a:lnTo>
              </a:path>
            </a:pathLst>
          </a:custGeom>
          <a:ln w="343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866443" y="2301740"/>
            <a:ext cx="454659" cy="203200"/>
          </a:xfrm>
          <a:custGeom>
            <a:avLst/>
            <a:gdLst/>
            <a:ahLst/>
            <a:cxnLst/>
            <a:rect l="l" t="t" r="r" b="b"/>
            <a:pathLst>
              <a:path w="454660" h="203200">
                <a:moveTo>
                  <a:pt x="0" y="203204"/>
                </a:moveTo>
                <a:lnTo>
                  <a:pt x="454231" y="0"/>
                </a:lnTo>
              </a:path>
            </a:pathLst>
          </a:custGeom>
          <a:ln w="353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320674" y="2227848"/>
            <a:ext cx="454659" cy="74295"/>
          </a:xfrm>
          <a:custGeom>
            <a:avLst/>
            <a:gdLst/>
            <a:ahLst/>
            <a:cxnLst/>
            <a:rect l="l" t="t" r="r" b="b"/>
            <a:pathLst>
              <a:path w="454659" h="74294">
                <a:moveTo>
                  <a:pt x="0" y="73892"/>
                </a:moveTo>
                <a:lnTo>
                  <a:pt x="454231" y="0"/>
                </a:lnTo>
              </a:path>
            </a:pathLst>
          </a:custGeom>
          <a:ln w="3670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3952" y="5137362"/>
            <a:ext cx="110489" cy="147955"/>
          </a:xfrm>
          <a:custGeom>
            <a:avLst/>
            <a:gdLst/>
            <a:ahLst/>
            <a:cxnLst/>
            <a:rect l="l" t="t" r="r" b="b"/>
            <a:pathLst>
              <a:path w="110489" h="147954">
                <a:moveTo>
                  <a:pt x="55058" y="147784"/>
                </a:moveTo>
                <a:lnTo>
                  <a:pt x="0" y="73892"/>
                </a:lnTo>
                <a:lnTo>
                  <a:pt x="55058" y="0"/>
                </a:lnTo>
                <a:lnTo>
                  <a:pt x="110116" y="73892"/>
                </a:lnTo>
                <a:lnTo>
                  <a:pt x="55058" y="14778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43952" y="5137362"/>
            <a:ext cx="110489" cy="147955"/>
          </a:xfrm>
          <a:custGeom>
            <a:avLst/>
            <a:gdLst/>
            <a:ahLst/>
            <a:cxnLst/>
            <a:rect l="l" t="t" r="r" b="b"/>
            <a:pathLst>
              <a:path w="110489" h="147954">
                <a:moveTo>
                  <a:pt x="55058" y="0"/>
                </a:moveTo>
                <a:lnTo>
                  <a:pt x="110116" y="73892"/>
                </a:lnTo>
                <a:lnTo>
                  <a:pt x="55058" y="147784"/>
                </a:lnTo>
                <a:lnTo>
                  <a:pt x="0" y="73892"/>
                </a:lnTo>
                <a:lnTo>
                  <a:pt x="55058" y="0"/>
                </a:lnTo>
              </a:path>
            </a:pathLst>
          </a:custGeom>
          <a:ln w="1544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198183" y="5044996"/>
            <a:ext cx="110489" cy="147955"/>
          </a:xfrm>
          <a:custGeom>
            <a:avLst/>
            <a:gdLst/>
            <a:ahLst/>
            <a:cxnLst/>
            <a:rect l="l" t="t" r="r" b="b"/>
            <a:pathLst>
              <a:path w="110489" h="147954">
                <a:moveTo>
                  <a:pt x="55058" y="147784"/>
                </a:moveTo>
                <a:lnTo>
                  <a:pt x="0" y="73892"/>
                </a:lnTo>
                <a:lnTo>
                  <a:pt x="55058" y="0"/>
                </a:lnTo>
                <a:lnTo>
                  <a:pt x="110116" y="73892"/>
                </a:lnTo>
                <a:lnTo>
                  <a:pt x="55058" y="14778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198183" y="5044996"/>
            <a:ext cx="110489" cy="147955"/>
          </a:xfrm>
          <a:custGeom>
            <a:avLst/>
            <a:gdLst/>
            <a:ahLst/>
            <a:cxnLst/>
            <a:rect l="l" t="t" r="r" b="b"/>
            <a:pathLst>
              <a:path w="110489" h="147954">
                <a:moveTo>
                  <a:pt x="55058" y="0"/>
                </a:moveTo>
                <a:lnTo>
                  <a:pt x="110116" y="73892"/>
                </a:lnTo>
                <a:lnTo>
                  <a:pt x="55058" y="147784"/>
                </a:lnTo>
                <a:lnTo>
                  <a:pt x="0" y="73892"/>
                </a:lnTo>
                <a:lnTo>
                  <a:pt x="55058" y="0"/>
                </a:lnTo>
              </a:path>
            </a:pathLst>
          </a:custGeom>
          <a:ln w="1544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52414" y="4860265"/>
            <a:ext cx="110489" cy="147955"/>
          </a:xfrm>
          <a:custGeom>
            <a:avLst/>
            <a:gdLst/>
            <a:ahLst/>
            <a:cxnLst/>
            <a:rect l="l" t="t" r="r" b="b"/>
            <a:pathLst>
              <a:path w="110489" h="147954">
                <a:moveTo>
                  <a:pt x="55058" y="147784"/>
                </a:moveTo>
                <a:lnTo>
                  <a:pt x="0" y="73892"/>
                </a:lnTo>
                <a:lnTo>
                  <a:pt x="55058" y="0"/>
                </a:lnTo>
                <a:lnTo>
                  <a:pt x="110116" y="73892"/>
                </a:lnTo>
                <a:lnTo>
                  <a:pt x="55058" y="14778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52414" y="4860265"/>
            <a:ext cx="110489" cy="147955"/>
          </a:xfrm>
          <a:custGeom>
            <a:avLst/>
            <a:gdLst/>
            <a:ahLst/>
            <a:cxnLst/>
            <a:rect l="l" t="t" r="r" b="b"/>
            <a:pathLst>
              <a:path w="110489" h="147954">
                <a:moveTo>
                  <a:pt x="55058" y="0"/>
                </a:moveTo>
                <a:lnTo>
                  <a:pt x="110116" y="73892"/>
                </a:lnTo>
                <a:lnTo>
                  <a:pt x="55058" y="147784"/>
                </a:lnTo>
                <a:lnTo>
                  <a:pt x="0" y="73892"/>
                </a:lnTo>
                <a:lnTo>
                  <a:pt x="55058" y="0"/>
                </a:lnTo>
              </a:path>
            </a:pathLst>
          </a:custGeom>
          <a:ln w="1544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106645" y="4749426"/>
            <a:ext cx="110489" cy="147955"/>
          </a:xfrm>
          <a:custGeom>
            <a:avLst/>
            <a:gdLst/>
            <a:ahLst/>
            <a:cxnLst/>
            <a:rect l="l" t="t" r="r" b="b"/>
            <a:pathLst>
              <a:path w="110489" h="147954">
                <a:moveTo>
                  <a:pt x="55058" y="147784"/>
                </a:moveTo>
                <a:lnTo>
                  <a:pt x="0" y="73892"/>
                </a:lnTo>
                <a:lnTo>
                  <a:pt x="55058" y="0"/>
                </a:lnTo>
                <a:lnTo>
                  <a:pt x="110116" y="73892"/>
                </a:lnTo>
                <a:lnTo>
                  <a:pt x="55058" y="14778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106645" y="4749426"/>
            <a:ext cx="110489" cy="147955"/>
          </a:xfrm>
          <a:custGeom>
            <a:avLst/>
            <a:gdLst/>
            <a:ahLst/>
            <a:cxnLst/>
            <a:rect l="l" t="t" r="r" b="b"/>
            <a:pathLst>
              <a:path w="110489" h="147954">
                <a:moveTo>
                  <a:pt x="55058" y="0"/>
                </a:moveTo>
                <a:lnTo>
                  <a:pt x="110116" y="73892"/>
                </a:lnTo>
                <a:lnTo>
                  <a:pt x="55058" y="147784"/>
                </a:lnTo>
                <a:lnTo>
                  <a:pt x="0" y="73892"/>
                </a:lnTo>
                <a:lnTo>
                  <a:pt x="55058" y="0"/>
                </a:lnTo>
              </a:path>
            </a:pathLst>
          </a:custGeom>
          <a:ln w="1544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560876" y="4546222"/>
            <a:ext cx="110489" cy="147955"/>
          </a:xfrm>
          <a:custGeom>
            <a:avLst/>
            <a:gdLst/>
            <a:ahLst/>
            <a:cxnLst/>
            <a:rect l="l" t="t" r="r" b="b"/>
            <a:pathLst>
              <a:path w="110489" h="147954">
                <a:moveTo>
                  <a:pt x="55058" y="147784"/>
                </a:moveTo>
                <a:lnTo>
                  <a:pt x="0" y="73892"/>
                </a:lnTo>
                <a:lnTo>
                  <a:pt x="55058" y="0"/>
                </a:lnTo>
                <a:lnTo>
                  <a:pt x="110116" y="73892"/>
                </a:lnTo>
                <a:lnTo>
                  <a:pt x="55058" y="14778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560876" y="4546222"/>
            <a:ext cx="110489" cy="147955"/>
          </a:xfrm>
          <a:custGeom>
            <a:avLst/>
            <a:gdLst/>
            <a:ahLst/>
            <a:cxnLst/>
            <a:rect l="l" t="t" r="r" b="b"/>
            <a:pathLst>
              <a:path w="110489" h="147954">
                <a:moveTo>
                  <a:pt x="55058" y="0"/>
                </a:moveTo>
                <a:lnTo>
                  <a:pt x="110116" y="73892"/>
                </a:lnTo>
                <a:lnTo>
                  <a:pt x="55058" y="147784"/>
                </a:lnTo>
                <a:lnTo>
                  <a:pt x="0" y="73892"/>
                </a:lnTo>
                <a:lnTo>
                  <a:pt x="55058" y="0"/>
                </a:lnTo>
              </a:path>
            </a:pathLst>
          </a:custGeom>
          <a:ln w="1544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015107" y="4213706"/>
            <a:ext cx="110489" cy="147955"/>
          </a:xfrm>
          <a:custGeom>
            <a:avLst/>
            <a:gdLst/>
            <a:ahLst/>
            <a:cxnLst/>
            <a:rect l="l" t="t" r="r" b="b"/>
            <a:pathLst>
              <a:path w="110489" h="147954">
                <a:moveTo>
                  <a:pt x="55058" y="147784"/>
                </a:moveTo>
                <a:lnTo>
                  <a:pt x="0" y="73892"/>
                </a:lnTo>
                <a:lnTo>
                  <a:pt x="55058" y="0"/>
                </a:lnTo>
                <a:lnTo>
                  <a:pt x="110116" y="73892"/>
                </a:lnTo>
                <a:lnTo>
                  <a:pt x="55058" y="14778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015107" y="4213706"/>
            <a:ext cx="110489" cy="147955"/>
          </a:xfrm>
          <a:custGeom>
            <a:avLst/>
            <a:gdLst/>
            <a:ahLst/>
            <a:cxnLst/>
            <a:rect l="l" t="t" r="r" b="b"/>
            <a:pathLst>
              <a:path w="110489" h="147954">
                <a:moveTo>
                  <a:pt x="55058" y="0"/>
                </a:moveTo>
                <a:lnTo>
                  <a:pt x="110116" y="73892"/>
                </a:lnTo>
                <a:lnTo>
                  <a:pt x="55058" y="147784"/>
                </a:lnTo>
                <a:lnTo>
                  <a:pt x="0" y="73892"/>
                </a:lnTo>
                <a:lnTo>
                  <a:pt x="55058" y="0"/>
                </a:lnTo>
              </a:path>
            </a:pathLst>
          </a:custGeom>
          <a:ln w="1544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469338" y="3918137"/>
            <a:ext cx="110489" cy="147955"/>
          </a:xfrm>
          <a:custGeom>
            <a:avLst/>
            <a:gdLst/>
            <a:ahLst/>
            <a:cxnLst/>
            <a:rect l="l" t="t" r="r" b="b"/>
            <a:pathLst>
              <a:path w="110489" h="147954">
                <a:moveTo>
                  <a:pt x="55058" y="147784"/>
                </a:moveTo>
                <a:lnTo>
                  <a:pt x="0" y="73892"/>
                </a:lnTo>
                <a:lnTo>
                  <a:pt x="55058" y="0"/>
                </a:lnTo>
                <a:lnTo>
                  <a:pt x="110116" y="73892"/>
                </a:lnTo>
                <a:lnTo>
                  <a:pt x="55058" y="14778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469338" y="3918137"/>
            <a:ext cx="110489" cy="147955"/>
          </a:xfrm>
          <a:custGeom>
            <a:avLst/>
            <a:gdLst/>
            <a:ahLst/>
            <a:cxnLst/>
            <a:rect l="l" t="t" r="r" b="b"/>
            <a:pathLst>
              <a:path w="110489" h="147954">
                <a:moveTo>
                  <a:pt x="55058" y="0"/>
                </a:moveTo>
                <a:lnTo>
                  <a:pt x="110116" y="73892"/>
                </a:lnTo>
                <a:lnTo>
                  <a:pt x="55058" y="147784"/>
                </a:lnTo>
                <a:lnTo>
                  <a:pt x="0" y="73892"/>
                </a:lnTo>
                <a:lnTo>
                  <a:pt x="55058" y="0"/>
                </a:lnTo>
              </a:path>
            </a:pathLst>
          </a:custGeom>
          <a:ln w="1544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909805" y="3825771"/>
            <a:ext cx="110489" cy="147955"/>
          </a:xfrm>
          <a:custGeom>
            <a:avLst/>
            <a:gdLst/>
            <a:ahLst/>
            <a:cxnLst/>
            <a:rect l="l" t="t" r="r" b="b"/>
            <a:pathLst>
              <a:path w="110489" h="147954">
                <a:moveTo>
                  <a:pt x="55058" y="147784"/>
                </a:moveTo>
                <a:lnTo>
                  <a:pt x="0" y="73892"/>
                </a:lnTo>
                <a:lnTo>
                  <a:pt x="55058" y="0"/>
                </a:lnTo>
                <a:lnTo>
                  <a:pt x="110116" y="73892"/>
                </a:lnTo>
                <a:lnTo>
                  <a:pt x="55058" y="14778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909805" y="3825771"/>
            <a:ext cx="110489" cy="147955"/>
          </a:xfrm>
          <a:custGeom>
            <a:avLst/>
            <a:gdLst/>
            <a:ahLst/>
            <a:cxnLst/>
            <a:rect l="l" t="t" r="r" b="b"/>
            <a:pathLst>
              <a:path w="110489" h="147954">
                <a:moveTo>
                  <a:pt x="55058" y="0"/>
                </a:moveTo>
                <a:lnTo>
                  <a:pt x="110116" y="73892"/>
                </a:lnTo>
                <a:lnTo>
                  <a:pt x="55058" y="147784"/>
                </a:lnTo>
                <a:lnTo>
                  <a:pt x="0" y="73892"/>
                </a:lnTo>
                <a:lnTo>
                  <a:pt x="55058" y="0"/>
                </a:lnTo>
              </a:path>
            </a:pathLst>
          </a:custGeom>
          <a:ln w="1544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364036" y="3567148"/>
            <a:ext cx="110489" cy="147955"/>
          </a:xfrm>
          <a:custGeom>
            <a:avLst/>
            <a:gdLst/>
            <a:ahLst/>
            <a:cxnLst/>
            <a:rect l="l" t="t" r="r" b="b"/>
            <a:pathLst>
              <a:path w="110489" h="147954">
                <a:moveTo>
                  <a:pt x="55058" y="147784"/>
                </a:moveTo>
                <a:lnTo>
                  <a:pt x="0" y="73892"/>
                </a:lnTo>
                <a:lnTo>
                  <a:pt x="55058" y="0"/>
                </a:lnTo>
                <a:lnTo>
                  <a:pt x="110116" y="73892"/>
                </a:lnTo>
                <a:lnTo>
                  <a:pt x="55058" y="14778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364036" y="3567148"/>
            <a:ext cx="110489" cy="147955"/>
          </a:xfrm>
          <a:custGeom>
            <a:avLst/>
            <a:gdLst/>
            <a:ahLst/>
            <a:cxnLst/>
            <a:rect l="l" t="t" r="r" b="b"/>
            <a:pathLst>
              <a:path w="110489" h="147954">
                <a:moveTo>
                  <a:pt x="55058" y="0"/>
                </a:moveTo>
                <a:lnTo>
                  <a:pt x="110116" y="73892"/>
                </a:lnTo>
                <a:lnTo>
                  <a:pt x="55058" y="147784"/>
                </a:lnTo>
                <a:lnTo>
                  <a:pt x="0" y="73892"/>
                </a:lnTo>
                <a:lnTo>
                  <a:pt x="55058" y="0"/>
                </a:lnTo>
              </a:path>
            </a:pathLst>
          </a:custGeom>
          <a:ln w="1544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818267" y="3382417"/>
            <a:ext cx="110489" cy="147955"/>
          </a:xfrm>
          <a:custGeom>
            <a:avLst/>
            <a:gdLst/>
            <a:ahLst/>
            <a:cxnLst/>
            <a:rect l="l" t="t" r="r" b="b"/>
            <a:pathLst>
              <a:path w="110489" h="147954">
                <a:moveTo>
                  <a:pt x="55058" y="147784"/>
                </a:moveTo>
                <a:lnTo>
                  <a:pt x="0" y="73892"/>
                </a:lnTo>
                <a:lnTo>
                  <a:pt x="55058" y="0"/>
                </a:lnTo>
                <a:lnTo>
                  <a:pt x="110116" y="73892"/>
                </a:lnTo>
                <a:lnTo>
                  <a:pt x="55058" y="14778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818267" y="3382417"/>
            <a:ext cx="110489" cy="147955"/>
          </a:xfrm>
          <a:custGeom>
            <a:avLst/>
            <a:gdLst/>
            <a:ahLst/>
            <a:cxnLst/>
            <a:rect l="l" t="t" r="r" b="b"/>
            <a:pathLst>
              <a:path w="110489" h="147954">
                <a:moveTo>
                  <a:pt x="55058" y="0"/>
                </a:moveTo>
                <a:lnTo>
                  <a:pt x="110116" y="73892"/>
                </a:lnTo>
                <a:lnTo>
                  <a:pt x="55058" y="147784"/>
                </a:lnTo>
                <a:lnTo>
                  <a:pt x="0" y="73892"/>
                </a:lnTo>
                <a:lnTo>
                  <a:pt x="55058" y="0"/>
                </a:lnTo>
              </a:path>
            </a:pathLst>
          </a:custGeom>
          <a:ln w="1544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272498" y="3234632"/>
            <a:ext cx="110489" cy="147955"/>
          </a:xfrm>
          <a:custGeom>
            <a:avLst/>
            <a:gdLst/>
            <a:ahLst/>
            <a:cxnLst/>
            <a:rect l="l" t="t" r="r" b="b"/>
            <a:pathLst>
              <a:path w="110489" h="147954">
                <a:moveTo>
                  <a:pt x="55058" y="147784"/>
                </a:moveTo>
                <a:lnTo>
                  <a:pt x="0" y="73892"/>
                </a:lnTo>
                <a:lnTo>
                  <a:pt x="55058" y="0"/>
                </a:lnTo>
                <a:lnTo>
                  <a:pt x="110116" y="73892"/>
                </a:lnTo>
                <a:lnTo>
                  <a:pt x="55058" y="14778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272498" y="3234632"/>
            <a:ext cx="110489" cy="147955"/>
          </a:xfrm>
          <a:custGeom>
            <a:avLst/>
            <a:gdLst/>
            <a:ahLst/>
            <a:cxnLst/>
            <a:rect l="l" t="t" r="r" b="b"/>
            <a:pathLst>
              <a:path w="110489" h="147954">
                <a:moveTo>
                  <a:pt x="55058" y="0"/>
                </a:moveTo>
                <a:lnTo>
                  <a:pt x="110116" y="73892"/>
                </a:lnTo>
                <a:lnTo>
                  <a:pt x="55058" y="147784"/>
                </a:lnTo>
                <a:lnTo>
                  <a:pt x="0" y="73892"/>
                </a:lnTo>
                <a:lnTo>
                  <a:pt x="55058" y="0"/>
                </a:lnTo>
              </a:path>
            </a:pathLst>
          </a:custGeom>
          <a:ln w="1544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726729" y="3197686"/>
            <a:ext cx="110489" cy="147955"/>
          </a:xfrm>
          <a:custGeom>
            <a:avLst/>
            <a:gdLst/>
            <a:ahLst/>
            <a:cxnLst/>
            <a:rect l="l" t="t" r="r" b="b"/>
            <a:pathLst>
              <a:path w="110490" h="147954">
                <a:moveTo>
                  <a:pt x="55058" y="147784"/>
                </a:moveTo>
                <a:lnTo>
                  <a:pt x="0" y="73892"/>
                </a:lnTo>
                <a:lnTo>
                  <a:pt x="55058" y="0"/>
                </a:lnTo>
                <a:lnTo>
                  <a:pt x="110116" y="73892"/>
                </a:lnTo>
                <a:lnTo>
                  <a:pt x="55058" y="14778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726729" y="3197686"/>
            <a:ext cx="110489" cy="147955"/>
          </a:xfrm>
          <a:custGeom>
            <a:avLst/>
            <a:gdLst/>
            <a:ahLst/>
            <a:cxnLst/>
            <a:rect l="l" t="t" r="r" b="b"/>
            <a:pathLst>
              <a:path w="110490" h="147954">
                <a:moveTo>
                  <a:pt x="55058" y="0"/>
                </a:moveTo>
                <a:lnTo>
                  <a:pt x="110116" y="73892"/>
                </a:lnTo>
                <a:lnTo>
                  <a:pt x="55058" y="147784"/>
                </a:lnTo>
                <a:lnTo>
                  <a:pt x="0" y="73892"/>
                </a:lnTo>
                <a:lnTo>
                  <a:pt x="55058" y="0"/>
                </a:lnTo>
              </a:path>
            </a:pathLst>
          </a:custGeom>
          <a:ln w="1544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743952" y="5137362"/>
            <a:ext cx="96520" cy="129539"/>
          </a:xfrm>
          <a:custGeom>
            <a:avLst/>
            <a:gdLst/>
            <a:ahLst/>
            <a:cxnLst/>
            <a:rect l="l" t="t" r="r" b="b"/>
            <a:pathLst>
              <a:path w="96519" h="129539">
                <a:moveTo>
                  <a:pt x="0" y="0"/>
                </a:moveTo>
                <a:lnTo>
                  <a:pt x="96352" y="0"/>
                </a:lnTo>
                <a:lnTo>
                  <a:pt x="96352" y="129311"/>
                </a:lnTo>
                <a:lnTo>
                  <a:pt x="0" y="129311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198183" y="4989577"/>
            <a:ext cx="96520" cy="129539"/>
          </a:xfrm>
          <a:custGeom>
            <a:avLst/>
            <a:gdLst/>
            <a:ahLst/>
            <a:cxnLst/>
            <a:rect l="l" t="t" r="r" b="b"/>
            <a:pathLst>
              <a:path w="96519" h="129539">
                <a:moveTo>
                  <a:pt x="0" y="0"/>
                </a:moveTo>
                <a:lnTo>
                  <a:pt x="96352" y="0"/>
                </a:lnTo>
                <a:lnTo>
                  <a:pt x="96352" y="129311"/>
                </a:lnTo>
                <a:lnTo>
                  <a:pt x="0" y="129311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652414" y="4694007"/>
            <a:ext cx="96520" cy="129539"/>
          </a:xfrm>
          <a:custGeom>
            <a:avLst/>
            <a:gdLst/>
            <a:ahLst/>
            <a:cxnLst/>
            <a:rect l="l" t="t" r="r" b="b"/>
            <a:pathLst>
              <a:path w="96519" h="129539">
                <a:moveTo>
                  <a:pt x="0" y="0"/>
                </a:moveTo>
                <a:lnTo>
                  <a:pt x="96352" y="0"/>
                </a:lnTo>
                <a:lnTo>
                  <a:pt x="96352" y="129311"/>
                </a:lnTo>
                <a:lnTo>
                  <a:pt x="0" y="129311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106645" y="4527749"/>
            <a:ext cx="96520" cy="129539"/>
          </a:xfrm>
          <a:custGeom>
            <a:avLst/>
            <a:gdLst/>
            <a:ahLst/>
            <a:cxnLst/>
            <a:rect l="l" t="t" r="r" b="b"/>
            <a:pathLst>
              <a:path w="96519" h="129539">
                <a:moveTo>
                  <a:pt x="0" y="0"/>
                </a:moveTo>
                <a:lnTo>
                  <a:pt x="96352" y="0"/>
                </a:lnTo>
                <a:lnTo>
                  <a:pt x="96352" y="129311"/>
                </a:lnTo>
                <a:lnTo>
                  <a:pt x="0" y="129311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60876" y="4213706"/>
            <a:ext cx="96520" cy="129539"/>
          </a:xfrm>
          <a:custGeom>
            <a:avLst/>
            <a:gdLst/>
            <a:ahLst/>
            <a:cxnLst/>
            <a:rect l="l" t="t" r="r" b="b"/>
            <a:pathLst>
              <a:path w="96520" h="129539">
                <a:moveTo>
                  <a:pt x="0" y="0"/>
                </a:moveTo>
                <a:lnTo>
                  <a:pt x="96352" y="0"/>
                </a:lnTo>
                <a:lnTo>
                  <a:pt x="96352" y="129311"/>
                </a:lnTo>
                <a:lnTo>
                  <a:pt x="0" y="129311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015107" y="3696460"/>
            <a:ext cx="96520" cy="129539"/>
          </a:xfrm>
          <a:custGeom>
            <a:avLst/>
            <a:gdLst/>
            <a:ahLst/>
            <a:cxnLst/>
            <a:rect l="l" t="t" r="r" b="b"/>
            <a:pathLst>
              <a:path w="96520" h="129539">
                <a:moveTo>
                  <a:pt x="0" y="0"/>
                </a:moveTo>
                <a:lnTo>
                  <a:pt x="96352" y="0"/>
                </a:lnTo>
                <a:lnTo>
                  <a:pt x="96352" y="129311"/>
                </a:lnTo>
                <a:lnTo>
                  <a:pt x="0" y="129311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469338" y="3234632"/>
            <a:ext cx="96520" cy="129539"/>
          </a:xfrm>
          <a:custGeom>
            <a:avLst/>
            <a:gdLst/>
            <a:ahLst/>
            <a:cxnLst/>
            <a:rect l="l" t="t" r="r" b="b"/>
            <a:pathLst>
              <a:path w="96520" h="129539">
                <a:moveTo>
                  <a:pt x="0" y="0"/>
                </a:moveTo>
                <a:lnTo>
                  <a:pt x="96352" y="0"/>
                </a:lnTo>
                <a:lnTo>
                  <a:pt x="96352" y="129311"/>
                </a:lnTo>
                <a:lnTo>
                  <a:pt x="0" y="129311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909805" y="3105320"/>
            <a:ext cx="96520" cy="129539"/>
          </a:xfrm>
          <a:custGeom>
            <a:avLst/>
            <a:gdLst/>
            <a:ahLst/>
            <a:cxnLst/>
            <a:rect l="l" t="t" r="r" b="b"/>
            <a:pathLst>
              <a:path w="96520" h="129539">
                <a:moveTo>
                  <a:pt x="0" y="0"/>
                </a:moveTo>
                <a:lnTo>
                  <a:pt x="96352" y="0"/>
                </a:lnTo>
                <a:lnTo>
                  <a:pt x="96352" y="129311"/>
                </a:lnTo>
                <a:lnTo>
                  <a:pt x="0" y="129311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364036" y="2717385"/>
            <a:ext cx="96520" cy="129539"/>
          </a:xfrm>
          <a:custGeom>
            <a:avLst/>
            <a:gdLst/>
            <a:ahLst/>
            <a:cxnLst/>
            <a:rect l="l" t="t" r="r" b="b"/>
            <a:pathLst>
              <a:path w="96520" h="129539">
                <a:moveTo>
                  <a:pt x="0" y="0"/>
                </a:moveTo>
                <a:lnTo>
                  <a:pt x="96352" y="0"/>
                </a:lnTo>
                <a:lnTo>
                  <a:pt x="96352" y="129311"/>
                </a:lnTo>
                <a:lnTo>
                  <a:pt x="0" y="129311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818267" y="2440289"/>
            <a:ext cx="96520" cy="129539"/>
          </a:xfrm>
          <a:custGeom>
            <a:avLst/>
            <a:gdLst/>
            <a:ahLst/>
            <a:cxnLst/>
            <a:rect l="l" t="t" r="r" b="b"/>
            <a:pathLst>
              <a:path w="96520" h="129539">
                <a:moveTo>
                  <a:pt x="0" y="0"/>
                </a:moveTo>
                <a:lnTo>
                  <a:pt x="96352" y="0"/>
                </a:lnTo>
                <a:lnTo>
                  <a:pt x="96352" y="129311"/>
                </a:lnTo>
                <a:lnTo>
                  <a:pt x="0" y="129311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272498" y="2237084"/>
            <a:ext cx="96520" cy="129539"/>
          </a:xfrm>
          <a:custGeom>
            <a:avLst/>
            <a:gdLst/>
            <a:ahLst/>
            <a:cxnLst/>
            <a:rect l="l" t="t" r="r" b="b"/>
            <a:pathLst>
              <a:path w="96520" h="129539">
                <a:moveTo>
                  <a:pt x="0" y="0"/>
                </a:moveTo>
                <a:lnTo>
                  <a:pt x="96352" y="0"/>
                </a:lnTo>
                <a:lnTo>
                  <a:pt x="96352" y="129311"/>
                </a:lnTo>
                <a:lnTo>
                  <a:pt x="0" y="129311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726729" y="2163192"/>
            <a:ext cx="96520" cy="129539"/>
          </a:xfrm>
          <a:custGeom>
            <a:avLst/>
            <a:gdLst/>
            <a:ahLst/>
            <a:cxnLst/>
            <a:rect l="l" t="t" r="r" b="b"/>
            <a:pathLst>
              <a:path w="96520" h="129539">
                <a:moveTo>
                  <a:pt x="0" y="0"/>
                </a:moveTo>
                <a:lnTo>
                  <a:pt x="96352" y="0"/>
                </a:lnTo>
                <a:lnTo>
                  <a:pt x="96352" y="129311"/>
                </a:lnTo>
                <a:lnTo>
                  <a:pt x="0" y="129311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1132493" y="4235200"/>
            <a:ext cx="6235065" cy="2004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305" dirty="0">
                <a:solidFill>
                  <a:srgbClr val="183883"/>
                </a:solidFill>
                <a:latin typeface="Arial Rounded MT Bold"/>
                <a:cs typeface="Arial Rounded MT Bold"/>
              </a:rPr>
              <a:t>0.05</a:t>
            </a:r>
            <a:endParaRPr sz="2300">
              <a:latin typeface="Arial Rounded MT Bold"/>
              <a:cs typeface="Arial Rounded MT Bold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3150">
              <a:latin typeface="Times New Roman"/>
              <a:cs typeface="Times New Roman"/>
            </a:endParaRPr>
          </a:p>
          <a:p>
            <a:pPr marL="342900">
              <a:lnSpc>
                <a:spcPct val="100000"/>
              </a:lnSpc>
            </a:pPr>
            <a:r>
              <a:rPr sz="2300" spc="-345" dirty="0">
                <a:solidFill>
                  <a:srgbClr val="183883"/>
                </a:solidFill>
                <a:latin typeface="Arial Rounded MT Bold"/>
                <a:cs typeface="Arial Rounded MT Bold"/>
              </a:rPr>
              <a:t>0</a:t>
            </a:r>
            <a:endParaRPr sz="2300">
              <a:latin typeface="Arial Rounded MT Bold"/>
              <a:cs typeface="Arial Rounded MT Bold"/>
            </a:endParaRPr>
          </a:p>
          <a:p>
            <a:pPr marL="577850" algn="ctr">
              <a:lnSpc>
                <a:spcPct val="100000"/>
              </a:lnSpc>
              <a:spcBef>
                <a:spcPts val="440"/>
              </a:spcBef>
              <a:tabLst>
                <a:tab pos="1031875" algn="l"/>
                <a:tab pos="1485900" algn="l"/>
                <a:tab pos="1940560" algn="l"/>
                <a:tab pos="2394585" algn="l"/>
                <a:tab pos="2848610" algn="l"/>
                <a:tab pos="3289300" algn="l"/>
                <a:tab pos="3743325" algn="l"/>
                <a:tab pos="4197985" algn="l"/>
                <a:tab pos="4652010" algn="l"/>
                <a:tab pos="5037455" algn="l"/>
                <a:tab pos="5491480" algn="l"/>
                <a:tab pos="5946140" algn="l"/>
              </a:tabLst>
            </a:pPr>
            <a:r>
              <a:rPr sz="2300" spc="-345" dirty="0">
                <a:solidFill>
                  <a:srgbClr val="183883"/>
                </a:solidFill>
                <a:latin typeface="Arial Rounded MT Bold"/>
                <a:cs typeface="Arial Rounded MT Bold"/>
              </a:rPr>
              <a:t>0	1	2	3	4	5	6	7	8	9	10	11	12</a:t>
            </a:r>
            <a:endParaRPr sz="2300">
              <a:latin typeface="Arial Rounded MT Bold"/>
              <a:cs typeface="Arial Rounded MT Bold"/>
            </a:endParaRPr>
          </a:p>
          <a:p>
            <a:pPr marL="500380" algn="ctr">
              <a:lnSpc>
                <a:spcPct val="100000"/>
              </a:lnSpc>
              <a:spcBef>
                <a:spcPts val="875"/>
              </a:spcBef>
            </a:pPr>
            <a:r>
              <a:rPr sz="2300" spc="-470" dirty="0">
                <a:solidFill>
                  <a:srgbClr val="183883"/>
                </a:solidFill>
                <a:latin typeface="Arial Rounded MT Bold"/>
                <a:cs typeface="Arial Rounded MT Bold"/>
              </a:rPr>
              <a:t>Y</a:t>
            </a:r>
            <a:r>
              <a:rPr sz="2300" spc="-350" dirty="0">
                <a:solidFill>
                  <a:srgbClr val="183883"/>
                </a:solidFill>
                <a:latin typeface="Arial Rounded MT Bold"/>
                <a:cs typeface="Arial Rounded MT Bold"/>
              </a:rPr>
              <a:t>ea</a:t>
            </a:r>
            <a:r>
              <a:rPr sz="2300" spc="-300" dirty="0">
                <a:solidFill>
                  <a:srgbClr val="183883"/>
                </a:solidFill>
                <a:latin typeface="Arial Rounded MT Bold"/>
                <a:cs typeface="Arial Rounded MT Bold"/>
              </a:rPr>
              <a:t>r</a:t>
            </a:r>
            <a:r>
              <a:rPr sz="2300" spc="-315" dirty="0">
                <a:solidFill>
                  <a:srgbClr val="183883"/>
                </a:solidFill>
                <a:latin typeface="Arial Rounded MT Bold"/>
                <a:cs typeface="Arial Rounded MT Bold"/>
              </a:rPr>
              <a:t>s</a:t>
            </a:r>
            <a:endParaRPr sz="2300">
              <a:latin typeface="Arial Rounded MT Bold"/>
              <a:cs typeface="Arial Rounded MT Bold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256374" y="3440857"/>
            <a:ext cx="358140" cy="322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290" dirty="0">
                <a:solidFill>
                  <a:srgbClr val="183883"/>
                </a:solidFill>
                <a:latin typeface="Arial Rounded MT Bold"/>
                <a:cs typeface="Arial Rounded MT Bold"/>
              </a:rPr>
              <a:t>0.1</a:t>
            </a:r>
            <a:endParaRPr sz="2300">
              <a:latin typeface="Arial Rounded MT Bold"/>
              <a:cs typeface="Arial Rounded MT Bold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132493" y="2628040"/>
            <a:ext cx="489584" cy="322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305" dirty="0">
                <a:solidFill>
                  <a:srgbClr val="183883"/>
                </a:solidFill>
                <a:latin typeface="Arial Rounded MT Bold"/>
                <a:cs typeface="Arial Rounded MT Bold"/>
              </a:rPr>
              <a:t>0.15</a:t>
            </a:r>
            <a:endParaRPr sz="2300">
              <a:latin typeface="Arial Rounded MT Bold"/>
              <a:cs typeface="Arial Rounded MT Bold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256374" y="1815224"/>
            <a:ext cx="358140" cy="322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290" dirty="0">
                <a:solidFill>
                  <a:srgbClr val="183883"/>
                </a:solidFill>
                <a:latin typeface="Arial Rounded MT Bold"/>
                <a:cs typeface="Arial Rounded MT Bold"/>
              </a:rPr>
              <a:t>0.2</a:t>
            </a:r>
            <a:endParaRPr sz="2300">
              <a:latin typeface="Arial Rounded MT Bold"/>
              <a:cs typeface="Arial Rounded MT Bold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813857" y="2001466"/>
            <a:ext cx="247015" cy="31305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dirty="0">
                <a:solidFill>
                  <a:srgbClr val="183883"/>
                </a:solidFill>
                <a:latin typeface="Arial Rounded MT Bold"/>
                <a:cs typeface="Arial Rounded MT Bold"/>
              </a:rPr>
              <a:t>Cu</a:t>
            </a:r>
            <a:r>
              <a:rPr sz="1750" spc="-35" dirty="0">
                <a:solidFill>
                  <a:srgbClr val="183883"/>
                </a:solidFill>
                <a:latin typeface="Arial Rounded MT Bold"/>
                <a:cs typeface="Arial Rounded MT Bold"/>
              </a:rPr>
              <a:t>m</a:t>
            </a:r>
            <a:r>
              <a:rPr sz="1750" dirty="0">
                <a:solidFill>
                  <a:srgbClr val="183883"/>
                </a:solidFill>
                <a:latin typeface="Arial Rounded MT Bold"/>
                <a:cs typeface="Arial Rounded MT Bold"/>
              </a:rPr>
              <a:t>ul</a:t>
            </a:r>
            <a:r>
              <a:rPr sz="1750" spc="-60" dirty="0">
                <a:solidFill>
                  <a:srgbClr val="183883"/>
                </a:solidFill>
                <a:latin typeface="Arial Rounded MT Bold"/>
                <a:cs typeface="Arial Rounded MT Bold"/>
              </a:rPr>
              <a:t>a</a:t>
            </a:r>
            <a:r>
              <a:rPr sz="1750" dirty="0">
                <a:solidFill>
                  <a:srgbClr val="183883"/>
                </a:solidFill>
                <a:latin typeface="Arial Rounded MT Bold"/>
                <a:cs typeface="Arial Rounded MT Bold"/>
              </a:rPr>
              <a:t>ti</a:t>
            </a:r>
            <a:r>
              <a:rPr sz="1750" spc="-35" dirty="0">
                <a:solidFill>
                  <a:srgbClr val="183883"/>
                </a:solidFill>
                <a:latin typeface="Arial Rounded MT Bold"/>
                <a:cs typeface="Arial Rounded MT Bold"/>
              </a:rPr>
              <a:t>v</a:t>
            </a:r>
            <a:r>
              <a:rPr sz="1750" dirty="0">
                <a:solidFill>
                  <a:srgbClr val="183883"/>
                </a:solidFill>
                <a:latin typeface="Arial Rounded MT Bold"/>
                <a:cs typeface="Arial Rounded MT Bold"/>
              </a:rPr>
              <a:t>e</a:t>
            </a:r>
            <a:r>
              <a:rPr sz="1750" spc="145" dirty="0">
                <a:solidFill>
                  <a:srgbClr val="183883"/>
                </a:solidFill>
                <a:latin typeface="Arial Rounded MT Bold"/>
                <a:cs typeface="Arial Rounded MT Bold"/>
              </a:rPr>
              <a:t> </a:t>
            </a:r>
            <a:r>
              <a:rPr sz="1750" dirty="0">
                <a:solidFill>
                  <a:srgbClr val="183883"/>
                </a:solidFill>
                <a:latin typeface="Arial Rounded MT Bold"/>
                <a:cs typeface="Arial Rounded MT Bold"/>
              </a:rPr>
              <a:t>In</a:t>
            </a:r>
            <a:r>
              <a:rPr sz="1750" spc="-5" dirty="0">
                <a:solidFill>
                  <a:srgbClr val="183883"/>
                </a:solidFill>
                <a:latin typeface="Arial Rounded MT Bold"/>
                <a:cs typeface="Arial Rounded MT Bold"/>
              </a:rPr>
              <a:t>c</a:t>
            </a:r>
            <a:r>
              <a:rPr sz="1750" dirty="0">
                <a:solidFill>
                  <a:srgbClr val="183883"/>
                </a:solidFill>
                <a:latin typeface="Arial Rounded MT Bold"/>
                <a:cs typeface="Arial Rounded MT Bold"/>
              </a:rPr>
              <a:t>idence</a:t>
            </a:r>
            <a:endParaRPr sz="1750">
              <a:latin typeface="Arial Rounded MT Bold"/>
              <a:cs typeface="Arial Rounded MT Bold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7318605" y="3216159"/>
            <a:ext cx="1514475" cy="1127125"/>
          </a:xfrm>
          <a:custGeom>
            <a:avLst/>
            <a:gdLst/>
            <a:ahLst/>
            <a:cxnLst/>
            <a:rect l="l" t="t" r="r" b="b"/>
            <a:pathLst>
              <a:path w="1514475" h="1127125">
                <a:moveTo>
                  <a:pt x="0" y="0"/>
                </a:moveTo>
                <a:lnTo>
                  <a:pt x="1514103" y="0"/>
                </a:lnTo>
                <a:lnTo>
                  <a:pt x="1514103" y="1126859"/>
                </a:lnTo>
                <a:lnTo>
                  <a:pt x="0" y="11268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421840" y="3391653"/>
            <a:ext cx="344170" cy="0"/>
          </a:xfrm>
          <a:custGeom>
            <a:avLst/>
            <a:gdLst/>
            <a:ahLst/>
            <a:cxnLst/>
            <a:rect l="l" t="t" r="r" b="b"/>
            <a:pathLst>
              <a:path w="344170">
                <a:moveTo>
                  <a:pt x="0" y="0"/>
                </a:moveTo>
                <a:lnTo>
                  <a:pt x="344114" y="0"/>
                </a:lnTo>
              </a:path>
            </a:pathLst>
          </a:custGeom>
          <a:ln w="36946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538839" y="3326998"/>
            <a:ext cx="110489" cy="147955"/>
          </a:xfrm>
          <a:custGeom>
            <a:avLst/>
            <a:gdLst/>
            <a:ahLst/>
            <a:cxnLst/>
            <a:rect l="l" t="t" r="r" b="b"/>
            <a:pathLst>
              <a:path w="110490" h="147954">
                <a:moveTo>
                  <a:pt x="55058" y="147784"/>
                </a:moveTo>
                <a:lnTo>
                  <a:pt x="0" y="73892"/>
                </a:lnTo>
                <a:lnTo>
                  <a:pt x="55058" y="0"/>
                </a:lnTo>
                <a:lnTo>
                  <a:pt x="110116" y="73892"/>
                </a:lnTo>
                <a:lnTo>
                  <a:pt x="55058" y="14778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538839" y="3326998"/>
            <a:ext cx="110489" cy="147955"/>
          </a:xfrm>
          <a:custGeom>
            <a:avLst/>
            <a:gdLst/>
            <a:ahLst/>
            <a:cxnLst/>
            <a:rect l="l" t="t" r="r" b="b"/>
            <a:pathLst>
              <a:path w="110490" h="147954">
                <a:moveTo>
                  <a:pt x="55058" y="0"/>
                </a:moveTo>
                <a:lnTo>
                  <a:pt x="110116" y="73892"/>
                </a:lnTo>
                <a:lnTo>
                  <a:pt x="55058" y="147784"/>
                </a:lnTo>
                <a:lnTo>
                  <a:pt x="0" y="73892"/>
                </a:lnTo>
                <a:lnTo>
                  <a:pt x="55058" y="0"/>
                </a:lnTo>
              </a:path>
            </a:pathLst>
          </a:custGeom>
          <a:ln w="1544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635191" y="3982792"/>
            <a:ext cx="130810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0" y="0"/>
                </a:moveTo>
                <a:lnTo>
                  <a:pt x="130763" y="0"/>
                </a:lnTo>
              </a:path>
            </a:pathLst>
          </a:custGeom>
          <a:ln w="369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421840" y="3982792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6998" y="0"/>
                </a:lnTo>
              </a:path>
            </a:pathLst>
          </a:custGeom>
          <a:ln w="369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538839" y="3918137"/>
            <a:ext cx="96520" cy="129539"/>
          </a:xfrm>
          <a:custGeom>
            <a:avLst/>
            <a:gdLst/>
            <a:ahLst/>
            <a:cxnLst/>
            <a:rect l="l" t="t" r="r" b="b"/>
            <a:pathLst>
              <a:path w="96520" h="129539">
                <a:moveTo>
                  <a:pt x="0" y="0"/>
                </a:moveTo>
                <a:lnTo>
                  <a:pt x="96352" y="0"/>
                </a:lnTo>
                <a:lnTo>
                  <a:pt x="96352" y="129311"/>
                </a:lnTo>
                <a:lnTo>
                  <a:pt x="0" y="129311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7808311" y="3237652"/>
            <a:ext cx="953769" cy="913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620"/>
              </a:lnSpc>
            </a:pPr>
            <a:r>
              <a:rPr sz="2300" spc="-325" dirty="0">
                <a:solidFill>
                  <a:srgbClr val="183883"/>
                </a:solidFill>
                <a:latin typeface="Arial Rounded MT Bold"/>
                <a:cs typeface="Arial Rounded MT Bold"/>
              </a:rPr>
              <a:t>tH</a:t>
            </a:r>
            <a:r>
              <a:rPr sz="2300" spc="-390" dirty="0">
                <a:solidFill>
                  <a:srgbClr val="183883"/>
                </a:solidFill>
                <a:latin typeface="Arial Rounded MT Bold"/>
                <a:cs typeface="Arial Rounded MT Bold"/>
              </a:rPr>
              <a:t>c</a:t>
            </a:r>
            <a:r>
              <a:rPr sz="2300" spc="-315" dirty="0">
                <a:solidFill>
                  <a:srgbClr val="183883"/>
                </a:solidFill>
                <a:latin typeface="Arial Rounded MT Bold"/>
                <a:cs typeface="Arial Rounded MT Bold"/>
              </a:rPr>
              <a:t>y</a:t>
            </a:r>
            <a:r>
              <a:rPr sz="2300" spc="-140" dirty="0">
                <a:solidFill>
                  <a:srgbClr val="183883"/>
                </a:solidFill>
                <a:latin typeface="Arial Rounded MT Bold"/>
                <a:cs typeface="Arial Rounded MT Bold"/>
              </a:rPr>
              <a:t> </a:t>
            </a:r>
            <a:r>
              <a:rPr sz="2300" spc="-330" dirty="0">
                <a:solidFill>
                  <a:srgbClr val="183883"/>
                </a:solidFill>
                <a:latin typeface="Arial Rounded MT Bold"/>
                <a:cs typeface="Arial Rounded MT Bold"/>
              </a:rPr>
              <a:t>Q1-</a:t>
            </a:r>
            <a:r>
              <a:rPr sz="2300" spc="-245" dirty="0">
                <a:solidFill>
                  <a:srgbClr val="183883"/>
                </a:solidFill>
                <a:latin typeface="Arial Rounded MT Bold"/>
                <a:cs typeface="Arial Rounded MT Bold"/>
              </a:rPr>
              <a:t> 3</a:t>
            </a:r>
            <a:endParaRPr sz="2300">
              <a:latin typeface="Arial Rounded MT Bold"/>
              <a:cs typeface="Arial Rounded MT Bold"/>
            </a:endParaRPr>
          </a:p>
          <a:p>
            <a:pPr marL="12700">
              <a:lnSpc>
                <a:spcPts val="1970"/>
              </a:lnSpc>
            </a:pPr>
            <a:r>
              <a:rPr sz="2300" spc="-325" dirty="0">
                <a:solidFill>
                  <a:srgbClr val="183883"/>
                </a:solidFill>
                <a:latin typeface="Arial Rounded MT Bold"/>
                <a:cs typeface="Arial Rounded MT Bold"/>
              </a:rPr>
              <a:t>tH</a:t>
            </a:r>
            <a:r>
              <a:rPr sz="2300" spc="-390" dirty="0">
                <a:solidFill>
                  <a:srgbClr val="183883"/>
                </a:solidFill>
                <a:latin typeface="Arial Rounded MT Bold"/>
                <a:cs typeface="Arial Rounded MT Bold"/>
              </a:rPr>
              <a:t>c</a:t>
            </a:r>
            <a:r>
              <a:rPr sz="2300" spc="-315" dirty="0">
                <a:solidFill>
                  <a:srgbClr val="183883"/>
                </a:solidFill>
                <a:latin typeface="Arial Rounded MT Bold"/>
                <a:cs typeface="Arial Rounded MT Bold"/>
              </a:rPr>
              <a:t>y</a:t>
            </a:r>
            <a:r>
              <a:rPr sz="2300" spc="-140" dirty="0">
                <a:solidFill>
                  <a:srgbClr val="183883"/>
                </a:solidFill>
                <a:latin typeface="Arial Rounded MT Bold"/>
                <a:cs typeface="Arial Rounded MT Bold"/>
              </a:rPr>
              <a:t> </a:t>
            </a:r>
            <a:r>
              <a:rPr sz="2300" spc="-400" dirty="0">
                <a:solidFill>
                  <a:srgbClr val="183883"/>
                </a:solidFill>
                <a:latin typeface="Arial Rounded MT Bold"/>
                <a:cs typeface="Arial Rounded MT Bold"/>
              </a:rPr>
              <a:t>Q4</a:t>
            </a:r>
            <a:endParaRPr sz="2300">
              <a:latin typeface="Arial Rounded MT Bold"/>
              <a:cs typeface="Arial Rounded MT Bold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330260" y="6638314"/>
            <a:ext cx="272288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had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200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8 N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Eng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7" name="object 1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>
                <a:latin typeface="Arial"/>
                <a:cs typeface="Arial"/>
                <a:hlinkClick r:id="rId4"/>
              </a:rPr>
              <a:t>www.</a:t>
            </a:r>
            <a:r>
              <a:rPr spc="-10" dirty="0">
                <a:latin typeface="Arial"/>
                <a:cs typeface="Arial"/>
                <a:hlinkClick r:id="rId4"/>
              </a:rPr>
              <a:t>u</a:t>
            </a:r>
            <a:r>
              <a:rPr spc="-5" dirty="0">
                <a:latin typeface="Arial"/>
                <a:cs typeface="Arial"/>
                <a:hlinkClick r:id="rId4"/>
              </a:rPr>
              <a:t>m</a:t>
            </a:r>
            <a:r>
              <a:rPr spc="-10" dirty="0">
                <a:latin typeface="Arial"/>
                <a:cs typeface="Arial"/>
                <a:hlinkClick r:id="rId4"/>
              </a:rPr>
              <a:t>l.</a:t>
            </a:r>
            <a:r>
              <a:rPr spc="-20" dirty="0">
                <a:latin typeface="Arial"/>
                <a:cs typeface="Arial"/>
                <a:hlinkClick r:id="rId4"/>
              </a:rPr>
              <a:t>e</a:t>
            </a:r>
            <a:r>
              <a:rPr spc="-10" dirty="0">
                <a:latin typeface="Arial"/>
                <a:cs typeface="Arial"/>
                <a:hlinkClick r:id="rId4"/>
              </a:rPr>
              <a:t>du</a:t>
            </a:r>
          </a:p>
        </p:txBody>
      </p:sp>
      <p:sp>
        <p:nvSpPr>
          <p:cNvPr id="114" name="object 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8890">
              <a:lnSpc>
                <a:spcPct val="100000"/>
              </a:lnSpc>
            </a:pPr>
            <a:r>
              <a:rPr sz="3200" dirty="0">
                <a:solidFill>
                  <a:srgbClr val="183883"/>
                </a:solidFill>
                <a:latin typeface="Arial"/>
                <a:cs typeface="Arial"/>
              </a:rPr>
              <a:t>H</a:t>
            </a:r>
            <a:r>
              <a:rPr sz="3200" spc="-5" dirty="0">
                <a:solidFill>
                  <a:srgbClr val="183883"/>
                </a:solidFill>
                <a:latin typeface="Arial"/>
                <a:cs typeface="Arial"/>
              </a:rPr>
              <a:t>omo</a:t>
            </a:r>
            <a:r>
              <a:rPr sz="3200" spc="-20" dirty="0">
                <a:solidFill>
                  <a:srgbClr val="183883"/>
                </a:solidFill>
                <a:latin typeface="Arial"/>
                <a:cs typeface="Arial"/>
              </a:rPr>
              <a:t>cys</a:t>
            </a:r>
            <a:r>
              <a:rPr sz="32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3200" spc="-5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3200" spc="-5" dirty="0">
                <a:solidFill>
                  <a:srgbClr val="183883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3200" spc="-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83883"/>
                </a:solidFill>
                <a:latin typeface="Arial"/>
                <a:cs typeface="Arial"/>
              </a:rPr>
              <a:t>an</a:t>
            </a:r>
            <a:r>
              <a:rPr sz="3200" dirty="0">
                <a:solidFill>
                  <a:srgbClr val="183883"/>
                </a:solidFill>
                <a:latin typeface="Arial"/>
                <a:cs typeface="Arial"/>
              </a:rPr>
              <a:t>d</a:t>
            </a:r>
            <a:r>
              <a:rPr sz="3200" spc="-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3200" spc="-5" dirty="0">
                <a:solidFill>
                  <a:srgbClr val="183883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183883"/>
                </a:solidFill>
                <a:latin typeface="Arial"/>
                <a:cs typeface="Arial"/>
              </a:rPr>
              <a:t>ci</a:t>
            </a:r>
            <a:r>
              <a:rPr sz="3200" spc="-5" dirty="0">
                <a:solidFill>
                  <a:srgbClr val="183883"/>
                </a:solidFill>
                <a:latin typeface="Arial"/>
                <a:cs typeface="Arial"/>
              </a:rPr>
              <a:t>den</a:t>
            </a:r>
            <a:r>
              <a:rPr sz="3200" spc="-1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32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83883"/>
                </a:solidFill>
                <a:latin typeface="Arial"/>
                <a:cs typeface="Arial"/>
              </a:rPr>
              <a:t>D</a:t>
            </a:r>
            <a:r>
              <a:rPr sz="3200" spc="-5" dirty="0">
                <a:solidFill>
                  <a:srgbClr val="183883"/>
                </a:solidFill>
                <a:latin typeface="Arial"/>
                <a:cs typeface="Arial"/>
              </a:rPr>
              <a:t>emen</a:t>
            </a:r>
            <a:r>
              <a:rPr sz="32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183883"/>
                </a:solidFill>
                <a:latin typeface="Arial"/>
                <a:cs typeface="Arial"/>
              </a:rPr>
              <a:t>ia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2860259" y="1629551"/>
            <a:ext cx="374713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solidFill>
                  <a:srgbClr val="183883"/>
                </a:solidFill>
                <a:latin typeface="Arial"/>
                <a:cs typeface="Arial"/>
              </a:rPr>
              <a:t>The </a:t>
            </a:r>
            <a:r>
              <a:rPr sz="2800" spc="-15" dirty="0">
                <a:solidFill>
                  <a:srgbClr val="183883"/>
                </a:solidFill>
                <a:latin typeface="Arial"/>
                <a:cs typeface="Arial"/>
              </a:rPr>
              <a:t>Framingham </a:t>
            </a:r>
            <a:r>
              <a:rPr sz="2800" spc="-20" dirty="0">
                <a:solidFill>
                  <a:srgbClr val="183883"/>
                </a:solidFill>
                <a:latin typeface="Arial"/>
                <a:cs typeface="Arial"/>
              </a:rPr>
              <a:t>St</a:t>
            </a:r>
            <a:r>
              <a:rPr sz="2800" dirty="0">
                <a:solidFill>
                  <a:srgbClr val="183883"/>
                </a:solidFill>
                <a:latin typeface="Arial"/>
                <a:cs typeface="Arial"/>
              </a:rPr>
              <a:t>udy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0"/>
                </a:moveTo>
                <a:lnTo>
                  <a:pt x="7848600" y="0"/>
                </a:lnTo>
              </a:path>
              <a:path w="7848600" h="3505200">
                <a:moveTo>
                  <a:pt x="7848600" y="3505200"/>
                </a:moveTo>
                <a:lnTo>
                  <a:pt x="0" y="3505200"/>
                </a:ln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0" y="244475"/>
                </a:moveTo>
                <a:lnTo>
                  <a:pt x="9144000" y="244475"/>
                </a:lnTo>
                <a:lnTo>
                  <a:pt x="9144000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47304" y="4817722"/>
            <a:ext cx="717550" cy="0"/>
          </a:xfrm>
          <a:custGeom>
            <a:avLst/>
            <a:gdLst/>
            <a:ahLst/>
            <a:cxnLst/>
            <a:rect l="l" t="t" r="r" b="b"/>
            <a:pathLst>
              <a:path w="717550">
                <a:moveTo>
                  <a:pt x="0" y="0"/>
                </a:moveTo>
                <a:lnTo>
                  <a:pt x="717443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80165" y="4817722"/>
            <a:ext cx="5102225" cy="0"/>
          </a:xfrm>
          <a:custGeom>
            <a:avLst/>
            <a:gdLst/>
            <a:ahLst/>
            <a:cxnLst/>
            <a:rect l="l" t="t" r="r" b="b"/>
            <a:pathLst>
              <a:path w="5102225">
                <a:moveTo>
                  <a:pt x="0" y="0"/>
                </a:moveTo>
                <a:lnTo>
                  <a:pt x="5101901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80165" y="4258900"/>
            <a:ext cx="6784975" cy="0"/>
          </a:xfrm>
          <a:custGeom>
            <a:avLst/>
            <a:gdLst/>
            <a:ahLst/>
            <a:cxnLst/>
            <a:rect l="l" t="t" r="r" b="b"/>
            <a:pathLst>
              <a:path w="6784975">
                <a:moveTo>
                  <a:pt x="0" y="0"/>
                </a:moveTo>
                <a:lnTo>
                  <a:pt x="6784583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80165" y="3708546"/>
            <a:ext cx="6784975" cy="0"/>
          </a:xfrm>
          <a:custGeom>
            <a:avLst/>
            <a:gdLst/>
            <a:ahLst/>
            <a:cxnLst/>
            <a:rect l="l" t="t" r="r" b="b"/>
            <a:pathLst>
              <a:path w="6784975">
                <a:moveTo>
                  <a:pt x="0" y="0"/>
                </a:moveTo>
                <a:lnTo>
                  <a:pt x="6784583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80165" y="3149724"/>
            <a:ext cx="6784975" cy="0"/>
          </a:xfrm>
          <a:custGeom>
            <a:avLst/>
            <a:gdLst/>
            <a:ahLst/>
            <a:cxnLst/>
            <a:rect l="l" t="t" r="r" b="b"/>
            <a:pathLst>
              <a:path w="6784975">
                <a:moveTo>
                  <a:pt x="0" y="0"/>
                </a:moveTo>
                <a:lnTo>
                  <a:pt x="6784583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80165" y="2591236"/>
            <a:ext cx="6784975" cy="0"/>
          </a:xfrm>
          <a:custGeom>
            <a:avLst/>
            <a:gdLst/>
            <a:ahLst/>
            <a:cxnLst/>
            <a:rect l="l" t="t" r="r" b="b"/>
            <a:pathLst>
              <a:path w="6784975">
                <a:moveTo>
                  <a:pt x="0" y="0"/>
                </a:moveTo>
                <a:lnTo>
                  <a:pt x="6784583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55429" y="5181804"/>
            <a:ext cx="965835" cy="196215"/>
          </a:xfrm>
          <a:custGeom>
            <a:avLst/>
            <a:gdLst/>
            <a:ahLst/>
            <a:cxnLst/>
            <a:rect l="l" t="t" r="r" b="b"/>
            <a:pathLst>
              <a:path w="965835" h="196214">
                <a:moveTo>
                  <a:pt x="965238" y="0"/>
                </a:moveTo>
                <a:lnTo>
                  <a:pt x="0" y="0"/>
                </a:lnTo>
                <a:lnTo>
                  <a:pt x="0" y="195880"/>
                </a:lnTo>
                <a:lnTo>
                  <a:pt x="965238" y="195880"/>
                </a:lnTo>
                <a:lnTo>
                  <a:pt x="965238" y="0"/>
                </a:lnTo>
                <a:close/>
              </a:path>
            </a:pathLst>
          </a:custGeom>
          <a:solidFill>
            <a:srgbClr val="BEC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16828" y="5266474"/>
            <a:ext cx="965835" cy="111760"/>
          </a:xfrm>
          <a:custGeom>
            <a:avLst/>
            <a:gdLst/>
            <a:ahLst/>
            <a:cxnLst/>
            <a:rect l="l" t="t" r="r" b="b"/>
            <a:pathLst>
              <a:path w="965834" h="111760">
                <a:moveTo>
                  <a:pt x="965238" y="0"/>
                </a:moveTo>
                <a:lnTo>
                  <a:pt x="0" y="0"/>
                </a:lnTo>
                <a:lnTo>
                  <a:pt x="0" y="111211"/>
                </a:lnTo>
                <a:lnTo>
                  <a:pt x="965238" y="111211"/>
                </a:lnTo>
                <a:lnTo>
                  <a:pt x="965238" y="0"/>
                </a:lnTo>
                <a:close/>
              </a:path>
            </a:pathLst>
          </a:custGeom>
          <a:solidFill>
            <a:srgbClr val="BEC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55430" y="5181803"/>
            <a:ext cx="965835" cy="196215"/>
          </a:xfrm>
          <a:custGeom>
            <a:avLst/>
            <a:gdLst/>
            <a:ahLst/>
            <a:cxnLst/>
            <a:rect l="l" t="t" r="r" b="b"/>
            <a:pathLst>
              <a:path w="965835" h="196214">
                <a:moveTo>
                  <a:pt x="0" y="0"/>
                </a:moveTo>
                <a:lnTo>
                  <a:pt x="965238" y="0"/>
                </a:lnTo>
                <a:lnTo>
                  <a:pt x="965238" y="195881"/>
                </a:lnTo>
                <a:lnTo>
                  <a:pt x="0" y="19588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16829" y="5266473"/>
            <a:ext cx="965835" cy="111760"/>
          </a:xfrm>
          <a:custGeom>
            <a:avLst/>
            <a:gdLst/>
            <a:ahLst/>
            <a:cxnLst/>
            <a:rect l="l" t="t" r="r" b="b"/>
            <a:pathLst>
              <a:path w="965834" h="111760">
                <a:moveTo>
                  <a:pt x="0" y="0"/>
                </a:moveTo>
                <a:lnTo>
                  <a:pt x="965238" y="0"/>
                </a:lnTo>
                <a:lnTo>
                  <a:pt x="965238" y="111211"/>
                </a:lnTo>
                <a:lnTo>
                  <a:pt x="0" y="11121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20667" y="5156403"/>
            <a:ext cx="956944" cy="221615"/>
          </a:xfrm>
          <a:custGeom>
            <a:avLst/>
            <a:gdLst/>
            <a:ahLst/>
            <a:cxnLst/>
            <a:rect l="l" t="t" r="r" b="b"/>
            <a:pathLst>
              <a:path w="956945" h="221614">
                <a:moveTo>
                  <a:pt x="956771" y="0"/>
                </a:moveTo>
                <a:lnTo>
                  <a:pt x="0" y="0"/>
                </a:lnTo>
                <a:lnTo>
                  <a:pt x="0" y="221282"/>
                </a:lnTo>
                <a:lnTo>
                  <a:pt x="956771" y="221282"/>
                </a:lnTo>
                <a:lnTo>
                  <a:pt x="956771" y="0"/>
                </a:lnTo>
                <a:close/>
              </a:path>
            </a:pathLst>
          </a:custGeom>
          <a:solidFill>
            <a:srgbClr val="005D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82066" y="4656849"/>
            <a:ext cx="965835" cy="721360"/>
          </a:xfrm>
          <a:custGeom>
            <a:avLst/>
            <a:gdLst/>
            <a:ahLst/>
            <a:cxnLst/>
            <a:rect l="l" t="t" r="r" b="b"/>
            <a:pathLst>
              <a:path w="965834" h="721360">
                <a:moveTo>
                  <a:pt x="965238" y="0"/>
                </a:moveTo>
                <a:lnTo>
                  <a:pt x="0" y="0"/>
                </a:lnTo>
                <a:lnTo>
                  <a:pt x="0" y="720835"/>
                </a:lnTo>
                <a:lnTo>
                  <a:pt x="965238" y="720835"/>
                </a:lnTo>
                <a:lnTo>
                  <a:pt x="965238" y="0"/>
                </a:lnTo>
                <a:close/>
              </a:path>
            </a:pathLst>
          </a:custGeom>
          <a:solidFill>
            <a:srgbClr val="005D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20668" y="5156403"/>
            <a:ext cx="956944" cy="221615"/>
          </a:xfrm>
          <a:custGeom>
            <a:avLst/>
            <a:gdLst/>
            <a:ahLst/>
            <a:cxnLst/>
            <a:rect l="l" t="t" r="r" b="b"/>
            <a:pathLst>
              <a:path w="956945" h="221614">
                <a:moveTo>
                  <a:pt x="0" y="0"/>
                </a:moveTo>
                <a:lnTo>
                  <a:pt x="956771" y="0"/>
                </a:lnTo>
                <a:lnTo>
                  <a:pt x="956771" y="221282"/>
                </a:lnTo>
                <a:lnTo>
                  <a:pt x="0" y="22128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82067" y="4656849"/>
            <a:ext cx="965835" cy="721360"/>
          </a:xfrm>
          <a:custGeom>
            <a:avLst/>
            <a:gdLst/>
            <a:ahLst/>
            <a:cxnLst/>
            <a:rect l="l" t="t" r="r" b="b"/>
            <a:pathLst>
              <a:path w="965834" h="721360">
                <a:moveTo>
                  <a:pt x="0" y="0"/>
                </a:moveTo>
                <a:lnTo>
                  <a:pt x="965238" y="0"/>
                </a:lnTo>
                <a:lnTo>
                  <a:pt x="965238" y="720835"/>
                </a:lnTo>
                <a:lnTo>
                  <a:pt x="0" y="72083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33801" y="2591237"/>
            <a:ext cx="0" cy="2840355"/>
          </a:xfrm>
          <a:custGeom>
            <a:avLst/>
            <a:gdLst/>
            <a:ahLst/>
            <a:cxnLst/>
            <a:rect l="l" t="t" r="r" b="b"/>
            <a:pathLst>
              <a:path h="2840354">
                <a:moveTo>
                  <a:pt x="0" y="0"/>
                </a:moveTo>
                <a:lnTo>
                  <a:pt x="0" y="2840084"/>
                </a:lnTo>
              </a:path>
            </a:pathLst>
          </a:custGeom>
          <a:ln w="8467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80165" y="5377685"/>
            <a:ext cx="6784975" cy="0"/>
          </a:xfrm>
          <a:custGeom>
            <a:avLst/>
            <a:gdLst/>
            <a:ahLst/>
            <a:cxnLst/>
            <a:rect l="l" t="t" r="r" b="b"/>
            <a:pathLst>
              <a:path w="6784975">
                <a:moveTo>
                  <a:pt x="0" y="0"/>
                </a:moveTo>
                <a:lnTo>
                  <a:pt x="6784583" y="0"/>
                </a:lnTo>
              </a:path>
            </a:pathLst>
          </a:custGeom>
          <a:ln w="8467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97134" y="5377685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636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464748" y="5377685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636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794563" y="4931692"/>
            <a:ext cx="2825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7%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160037" y="5016358"/>
            <a:ext cx="2825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4%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756127" y="4906292"/>
            <a:ext cx="2825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8%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13458" y="2484825"/>
            <a:ext cx="6340475" cy="2438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849620" algn="ctr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0%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R="5756275" algn="ctr">
              <a:lnSpc>
                <a:spcPct val="100000"/>
              </a:lnSpc>
              <a:spcBef>
                <a:spcPts val="1110"/>
              </a:spcBef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8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R="5756275" algn="ctr">
              <a:lnSpc>
                <a:spcPct val="100000"/>
              </a:lnSpc>
              <a:spcBef>
                <a:spcPts val="1110"/>
              </a:spcBef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6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R="5756275" algn="ctr">
              <a:lnSpc>
                <a:spcPct val="100000"/>
              </a:lnSpc>
              <a:spcBef>
                <a:spcPts val="1110"/>
              </a:spcBef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4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50"/>
              </a:spcBef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26%</a:t>
            </a:r>
            <a:endParaRPr sz="1400">
              <a:latin typeface="Arial"/>
              <a:cs typeface="Arial"/>
            </a:endParaRPr>
          </a:p>
          <a:p>
            <a:pPr marR="5756275" algn="ctr">
              <a:lnSpc>
                <a:spcPct val="100000"/>
              </a:lnSpc>
              <a:spcBef>
                <a:spcPts val="785"/>
              </a:spcBef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2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311197" y="5270358"/>
            <a:ext cx="28829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176507" y="5490492"/>
            <a:ext cx="48260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5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-</a:t>
            </a: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70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618530" y="5490492"/>
            <a:ext cx="32448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7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400" spc="-10" dirty="0">
                <a:solidFill>
                  <a:srgbClr val="183883"/>
                </a:solidFill>
                <a:latin typeface="Arial"/>
                <a:cs typeface="Arial"/>
              </a:rPr>
              <a:t>+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473247" y="1840048"/>
            <a:ext cx="1617345" cy="595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40"/>
              </a:lnSpc>
            </a:pPr>
            <a:r>
              <a:rPr sz="2400" b="1" spc="-15" dirty="0">
                <a:solidFill>
                  <a:srgbClr val="183883"/>
                </a:solidFill>
                <a:latin typeface="Arial"/>
                <a:cs typeface="Arial"/>
              </a:rPr>
              <a:t>Fola</a:t>
            </a:r>
            <a:r>
              <a:rPr sz="2400" b="1" spc="-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2400" b="1" spc="-5" dirty="0">
                <a:solidFill>
                  <a:srgbClr val="183883"/>
                </a:solidFill>
                <a:latin typeface="Arial"/>
                <a:cs typeface="Arial"/>
              </a:rPr>
              <a:t> DFE</a:t>
            </a:r>
            <a:endParaRPr sz="2400">
              <a:latin typeface="Arial"/>
              <a:cs typeface="Arial"/>
            </a:endParaRPr>
          </a:p>
          <a:p>
            <a:pPr marL="65405">
              <a:lnSpc>
                <a:spcPts val="2120"/>
              </a:lnSpc>
            </a:pPr>
            <a:r>
              <a:rPr sz="1800" b="1" dirty="0">
                <a:solidFill>
                  <a:srgbClr val="183883"/>
                </a:solidFill>
                <a:latin typeface="Arial"/>
                <a:cs typeface="Arial"/>
              </a:rPr>
              <a:t>% </a:t>
            </a:r>
            <a:r>
              <a:rPr sz="1800" b="1" spc="-15" dirty="0">
                <a:solidFill>
                  <a:srgbClr val="183883"/>
                </a:solidFill>
                <a:latin typeface="Arial"/>
                <a:cs typeface="Arial"/>
              </a:rPr>
              <a:t>Below</a:t>
            </a:r>
            <a:r>
              <a:rPr sz="1800" b="1" dirty="0">
                <a:solidFill>
                  <a:srgbClr val="183883"/>
                </a:solidFill>
                <a:latin typeface="Arial"/>
                <a:cs typeface="Arial"/>
              </a:rPr>
              <a:t> EAR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165958" y="5857783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89353"/>
                </a:moveTo>
                <a:lnTo>
                  <a:pt x="89353" y="89353"/>
                </a:lnTo>
                <a:lnTo>
                  <a:pt x="89353" y="0"/>
                </a:lnTo>
                <a:lnTo>
                  <a:pt x="0" y="0"/>
                </a:lnTo>
                <a:lnTo>
                  <a:pt x="0" y="89353"/>
                </a:lnTo>
                <a:close/>
              </a:path>
            </a:pathLst>
          </a:custGeom>
          <a:solidFill>
            <a:srgbClr val="BEC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165958" y="5857783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0"/>
                </a:moveTo>
                <a:lnTo>
                  <a:pt x="89354" y="0"/>
                </a:lnTo>
                <a:lnTo>
                  <a:pt x="89354" y="89354"/>
                </a:lnTo>
                <a:lnTo>
                  <a:pt x="0" y="8935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282526" y="5795296"/>
            <a:ext cx="41275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35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al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819017" y="5857783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89353"/>
                </a:moveTo>
                <a:lnTo>
                  <a:pt x="89353" y="89353"/>
                </a:lnTo>
                <a:lnTo>
                  <a:pt x="89353" y="0"/>
                </a:lnTo>
                <a:lnTo>
                  <a:pt x="0" y="0"/>
                </a:lnTo>
                <a:lnTo>
                  <a:pt x="0" y="89353"/>
                </a:lnTo>
                <a:close/>
              </a:path>
            </a:pathLst>
          </a:custGeom>
          <a:solidFill>
            <a:srgbClr val="005D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819017" y="5857783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0"/>
                </a:moveTo>
                <a:lnTo>
                  <a:pt x="89354" y="0"/>
                </a:lnTo>
                <a:lnTo>
                  <a:pt x="89354" y="89354"/>
                </a:lnTo>
                <a:lnTo>
                  <a:pt x="0" y="8935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935584" y="5795296"/>
            <a:ext cx="61531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1400" spc="5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1400" spc="-35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1400" spc="-45" dirty="0">
                <a:solidFill>
                  <a:srgbClr val="183883"/>
                </a:solidFill>
                <a:latin typeface="Arial"/>
                <a:cs typeface="Arial"/>
              </a:rPr>
              <a:t>l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>
                <a:latin typeface="Arial"/>
                <a:cs typeface="Arial"/>
                <a:hlinkClick r:id="rId4"/>
              </a:rPr>
              <a:t>www.</a:t>
            </a:r>
            <a:r>
              <a:rPr spc="-10" dirty="0">
                <a:latin typeface="Arial"/>
                <a:cs typeface="Arial"/>
                <a:hlinkClick r:id="rId4"/>
              </a:rPr>
              <a:t>u</a:t>
            </a:r>
            <a:r>
              <a:rPr spc="-5" dirty="0">
                <a:latin typeface="Arial"/>
                <a:cs typeface="Arial"/>
                <a:hlinkClick r:id="rId4"/>
              </a:rPr>
              <a:t>m</a:t>
            </a:r>
            <a:r>
              <a:rPr spc="-10" dirty="0">
                <a:latin typeface="Arial"/>
                <a:cs typeface="Arial"/>
                <a:hlinkClick r:id="rId4"/>
              </a:rPr>
              <a:t>l.</a:t>
            </a:r>
            <a:r>
              <a:rPr spc="-20" dirty="0">
                <a:latin typeface="Arial"/>
                <a:cs typeface="Arial"/>
                <a:hlinkClick r:id="rId4"/>
              </a:rPr>
              <a:t>e</a:t>
            </a:r>
            <a:r>
              <a:rPr spc="-10" dirty="0">
                <a:latin typeface="Arial"/>
                <a:cs typeface="Arial"/>
                <a:hlinkClick r:id="rId4"/>
              </a:rPr>
              <a:t>du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96188" y="4716118"/>
            <a:ext cx="6795134" cy="0"/>
          </a:xfrm>
          <a:custGeom>
            <a:avLst/>
            <a:gdLst/>
            <a:ahLst/>
            <a:cxnLst/>
            <a:rect l="l" t="t" r="r" b="b"/>
            <a:pathLst>
              <a:path w="6795134">
                <a:moveTo>
                  <a:pt x="0" y="0"/>
                </a:moveTo>
                <a:lnTo>
                  <a:pt x="6794927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96188" y="4131895"/>
            <a:ext cx="6795134" cy="0"/>
          </a:xfrm>
          <a:custGeom>
            <a:avLst/>
            <a:gdLst/>
            <a:ahLst/>
            <a:cxnLst/>
            <a:rect l="l" t="t" r="r" b="b"/>
            <a:pathLst>
              <a:path w="6795134">
                <a:moveTo>
                  <a:pt x="0" y="0"/>
                </a:moveTo>
                <a:lnTo>
                  <a:pt x="6794927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96188" y="3547672"/>
            <a:ext cx="6795134" cy="0"/>
          </a:xfrm>
          <a:custGeom>
            <a:avLst/>
            <a:gdLst/>
            <a:ahLst/>
            <a:cxnLst/>
            <a:rect l="l" t="t" r="r" b="b"/>
            <a:pathLst>
              <a:path w="6795134">
                <a:moveTo>
                  <a:pt x="0" y="0"/>
                </a:moveTo>
                <a:lnTo>
                  <a:pt x="6794927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96188" y="2963449"/>
            <a:ext cx="6795134" cy="0"/>
          </a:xfrm>
          <a:custGeom>
            <a:avLst/>
            <a:gdLst/>
            <a:ahLst/>
            <a:cxnLst/>
            <a:rect l="l" t="t" r="r" b="b"/>
            <a:pathLst>
              <a:path w="6795134">
                <a:moveTo>
                  <a:pt x="0" y="0"/>
                </a:moveTo>
                <a:lnTo>
                  <a:pt x="6794927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96188" y="2375212"/>
            <a:ext cx="6795134" cy="0"/>
          </a:xfrm>
          <a:custGeom>
            <a:avLst/>
            <a:gdLst/>
            <a:ahLst/>
            <a:cxnLst/>
            <a:rect l="l" t="t" r="r" b="b"/>
            <a:pathLst>
              <a:path w="6795134">
                <a:moveTo>
                  <a:pt x="0" y="0"/>
                </a:moveTo>
                <a:lnTo>
                  <a:pt x="6794927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75572" y="5276752"/>
            <a:ext cx="956944" cy="0"/>
          </a:xfrm>
          <a:custGeom>
            <a:avLst/>
            <a:gdLst/>
            <a:ahLst/>
            <a:cxnLst/>
            <a:rect l="l" t="t" r="r" b="b"/>
            <a:pathLst>
              <a:path w="956945">
                <a:moveTo>
                  <a:pt x="0" y="0"/>
                </a:moveTo>
                <a:lnTo>
                  <a:pt x="956771" y="0"/>
                </a:lnTo>
              </a:path>
            </a:pathLst>
          </a:custGeom>
          <a:ln w="556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45437" y="5190270"/>
            <a:ext cx="956944" cy="114300"/>
          </a:xfrm>
          <a:custGeom>
            <a:avLst/>
            <a:gdLst/>
            <a:ahLst/>
            <a:cxnLst/>
            <a:rect l="l" t="t" r="r" b="b"/>
            <a:pathLst>
              <a:path w="956945" h="114300">
                <a:moveTo>
                  <a:pt x="956771" y="0"/>
                </a:moveTo>
                <a:lnTo>
                  <a:pt x="0" y="0"/>
                </a:lnTo>
                <a:lnTo>
                  <a:pt x="0" y="113695"/>
                </a:lnTo>
                <a:lnTo>
                  <a:pt x="956771" y="113695"/>
                </a:lnTo>
                <a:lnTo>
                  <a:pt x="9567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75571" y="5249539"/>
            <a:ext cx="956944" cy="54610"/>
          </a:xfrm>
          <a:custGeom>
            <a:avLst/>
            <a:gdLst/>
            <a:ahLst/>
            <a:cxnLst/>
            <a:rect l="l" t="t" r="r" b="b"/>
            <a:pathLst>
              <a:path w="956945" h="54610">
                <a:moveTo>
                  <a:pt x="0" y="0"/>
                </a:moveTo>
                <a:lnTo>
                  <a:pt x="956771" y="0"/>
                </a:lnTo>
                <a:lnTo>
                  <a:pt x="956771" y="54426"/>
                </a:lnTo>
                <a:lnTo>
                  <a:pt x="0" y="5442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45437" y="5190270"/>
            <a:ext cx="956944" cy="114300"/>
          </a:xfrm>
          <a:custGeom>
            <a:avLst/>
            <a:gdLst/>
            <a:ahLst/>
            <a:cxnLst/>
            <a:rect l="l" t="t" r="r" b="b"/>
            <a:pathLst>
              <a:path w="956945" h="114300">
                <a:moveTo>
                  <a:pt x="0" y="0"/>
                </a:moveTo>
                <a:lnTo>
                  <a:pt x="956771" y="0"/>
                </a:lnTo>
                <a:lnTo>
                  <a:pt x="956771" y="113695"/>
                </a:lnTo>
                <a:lnTo>
                  <a:pt x="0" y="11369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35147" y="5254176"/>
            <a:ext cx="963294" cy="50165"/>
          </a:xfrm>
          <a:custGeom>
            <a:avLst/>
            <a:gdLst/>
            <a:ahLst/>
            <a:cxnLst/>
            <a:rect l="l" t="t" r="r" b="b"/>
            <a:pathLst>
              <a:path w="963295" h="50164">
                <a:moveTo>
                  <a:pt x="0" y="49789"/>
                </a:moveTo>
                <a:lnTo>
                  <a:pt x="963040" y="49789"/>
                </a:lnTo>
                <a:lnTo>
                  <a:pt x="963040" y="0"/>
                </a:lnTo>
                <a:lnTo>
                  <a:pt x="0" y="0"/>
                </a:lnTo>
                <a:lnTo>
                  <a:pt x="0" y="49789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35147" y="5254176"/>
            <a:ext cx="963040" cy="497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05792" y="5254176"/>
            <a:ext cx="963294" cy="50165"/>
          </a:xfrm>
          <a:custGeom>
            <a:avLst/>
            <a:gdLst/>
            <a:ahLst/>
            <a:cxnLst/>
            <a:rect l="l" t="t" r="r" b="b"/>
            <a:pathLst>
              <a:path w="963295" h="50164">
                <a:moveTo>
                  <a:pt x="0" y="49789"/>
                </a:moveTo>
                <a:lnTo>
                  <a:pt x="963042" y="49789"/>
                </a:lnTo>
                <a:lnTo>
                  <a:pt x="963042" y="0"/>
                </a:lnTo>
                <a:lnTo>
                  <a:pt x="0" y="0"/>
                </a:lnTo>
                <a:lnTo>
                  <a:pt x="0" y="49789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05792" y="5254176"/>
            <a:ext cx="963042" cy="497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49824" y="2375212"/>
            <a:ext cx="0" cy="2982595"/>
          </a:xfrm>
          <a:custGeom>
            <a:avLst/>
            <a:gdLst/>
            <a:ahLst/>
            <a:cxnLst/>
            <a:rect l="l" t="t" r="r" b="b"/>
            <a:pathLst>
              <a:path h="2982595">
                <a:moveTo>
                  <a:pt x="0" y="0"/>
                </a:moveTo>
                <a:lnTo>
                  <a:pt x="0" y="2982389"/>
                </a:lnTo>
              </a:path>
            </a:pathLst>
          </a:custGeom>
          <a:ln w="8467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96188" y="5303965"/>
            <a:ext cx="6795134" cy="0"/>
          </a:xfrm>
          <a:custGeom>
            <a:avLst/>
            <a:gdLst/>
            <a:ahLst/>
            <a:cxnLst/>
            <a:rect l="l" t="t" r="r" b="b"/>
            <a:pathLst>
              <a:path w="6795134">
                <a:moveTo>
                  <a:pt x="0" y="0"/>
                </a:moveTo>
                <a:lnTo>
                  <a:pt x="6794927" y="0"/>
                </a:lnTo>
              </a:path>
            </a:pathLst>
          </a:custGeom>
          <a:ln w="8467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17275" y="5303965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636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691116" y="5303965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636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012434" y="4999425"/>
            <a:ext cx="2825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2%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383079" y="4940158"/>
            <a:ext cx="2825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4%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975475" y="5007892"/>
            <a:ext cx="2825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2%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346122" y="5007892"/>
            <a:ext cx="2825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2%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27221" y="5202625"/>
            <a:ext cx="28829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428352" y="4618425"/>
            <a:ext cx="37846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2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428352" y="4025758"/>
            <a:ext cx="37846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4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428352" y="3441558"/>
            <a:ext cx="37846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6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428352" y="2857358"/>
            <a:ext cx="37846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8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329481" y="2273158"/>
            <a:ext cx="48260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395117" y="5414292"/>
            <a:ext cx="48260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5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-</a:t>
            </a: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70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842311" y="5414292"/>
            <a:ext cx="32448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7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400" spc="-10" dirty="0">
                <a:solidFill>
                  <a:srgbClr val="183883"/>
                </a:solidFill>
                <a:latin typeface="Arial"/>
                <a:cs typeface="Arial"/>
              </a:rPr>
              <a:t>+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1060" rIns="0" bIns="0" rtlCol="0">
            <a:spAutoFit/>
          </a:bodyPr>
          <a:lstStyle/>
          <a:p>
            <a:pPr marL="3386454">
              <a:lnSpc>
                <a:spcPct val="100000"/>
              </a:lnSpc>
            </a:pPr>
            <a:r>
              <a:rPr sz="2400" b="1" spc="-15" dirty="0">
                <a:solidFill>
                  <a:srgbClr val="183883"/>
                </a:solidFill>
                <a:latin typeface="Arial"/>
                <a:cs typeface="Arial"/>
              </a:rPr>
              <a:t>Folic</a:t>
            </a:r>
            <a:r>
              <a:rPr sz="2400" b="1" spc="-9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183883"/>
                </a:solidFill>
                <a:latin typeface="Arial"/>
                <a:cs typeface="Arial"/>
              </a:rPr>
              <a:t>Aci</a:t>
            </a:r>
            <a:r>
              <a:rPr sz="2400" b="1" spc="-15" dirty="0">
                <a:solidFill>
                  <a:srgbClr val="183883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83883"/>
                </a:solidFill>
                <a:latin typeface="Arial"/>
                <a:cs typeface="Arial"/>
              </a:rPr>
              <a:t>(Die</a:t>
            </a:r>
            <a:r>
              <a:rPr sz="2400" b="1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183883"/>
                </a:solidFill>
                <a:latin typeface="Arial"/>
                <a:cs typeface="Arial"/>
              </a:rPr>
              <a:t>an</a:t>
            </a:r>
            <a:r>
              <a:rPr sz="2400" b="1" spc="-15" dirty="0">
                <a:solidFill>
                  <a:srgbClr val="183883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183883"/>
                </a:solidFill>
                <a:latin typeface="Arial"/>
                <a:cs typeface="Arial"/>
              </a:rPr>
              <a:t>Supplement</a:t>
            </a:r>
            <a:r>
              <a:rPr sz="2400" b="1" spc="-15" dirty="0">
                <a:solidFill>
                  <a:srgbClr val="183883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183883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276282" y="2003394"/>
            <a:ext cx="13220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183883"/>
                </a:solidFill>
                <a:latin typeface="Arial"/>
                <a:cs typeface="Arial"/>
              </a:rPr>
              <a:t>% </a:t>
            </a:r>
            <a:r>
              <a:rPr sz="1800" b="1" spc="-5" dirty="0">
                <a:solidFill>
                  <a:srgbClr val="183883"/>
                </a:solidFill>
                <a:latin typeface="Arial"/>
                <a:cs typeface="Arial"/>
              </a:rPr>
              <a:t>abov</a:t>
            </a:r>
            <a:r>
              <a:rPr sz="1800" b="1" dirty="0">
                <a:solidFill>
                  <a:srgbClr val="183883"/>
                </a:solidFill>
                <a:latin typeface="Arial"/>
                <a:cs typeface="Arial"/>
              </a:rPr>
              <a:t>e UL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387153" y="578406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0"/>
                </a:moveTo>
                <a:lnTo>
                  <a:pt x="89354" y="0"/>
                </a:lnTo>
                <a:lnTo>
                  <a:pt x="89354" y="89354"/>
                </a:lnTo>
                <a:lnTo>
                  <a:pt x="0" y="8935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4503722" y="5727554"/>
            <a:ext cx="41275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35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al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040212" y="5784065"/>
            <a:ext cx="89353" cy="89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156781" y="5727554"/>
            <a:ext cx="61531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1400" spc="5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1400" spc="-35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1400" spc="-45" dirty="0">
                <a:solidFill>
                  <a:srgbClr val="183883"/>
                </a:solidFill>
                <a:latin typeface="Arial"/>
                <a:cs typeface="Arial"/>
              </a:rPr>
              <a:t>l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>
                <a:latin typeface="Arial"/>
                <a:cs typeface="Arial"/>
                <a:hlinkClick r:id="rId6"/>
              </a:rPr>
              <a:t>www.</a:t>
            </a:r>
            <a:r>
              <a:rPr spc="-10" dirty="0">
                <a:latin typeface="Arial"/>
                <a:cs typeface="Arial"/>
                <a:hlinkClick r:id="rId6"/>
              </a:rPr>
              <a:t>u</a:t>
            </a:r>
            <a:r>
              <a:rPr spc="-5" dirty="0">
                <a:latin typeface="Arial"/>
                <a:cs typeface="Arial"/>
                <a:hlinkClick r:id="rId6"/>
              </a:rPr>
              <a:t>m</a:t>
            </a:r>
            <a:r>
              <a:rPr spc="-10" dirty="0">
                <a:latin typeface="Arial"/>
                <a:cs typeface="Arial"/>
                <a:hlinkClick r:id="rId6"/>
              </a:rPr>
              <a:t>l.</a:t>
            </a:r>
            <a:r>
              <a:rPr spc="-20" dirty="0">
                <a:latin typeface="Arial"/>
                <a:cs typeface="Arial"/>
                <a:hlinkClick r:id="rId6"/>
              </a:rPr>
              <a:t>e</a:t>
            </a:r>
            <a:r>
              <a:rPr spc="-10" dirty="0">
                <a:latin typeface="Arial"/>
                <a:cs typeface="Arial"/>
                <a:hlinkClick r:id="rId6"/>
              </a:rPr>
              <a:t>du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0"/>
                </a:moveTo>
                <a:lnTo>
                  <a:pt x="7848600" y="0"/>
                </a:lnTo>
              </a:path>
              <a:path w="7848600" h="3505200">
                <a:moveTo>
                  <a:pt x="7848600" y="3505200"/>
                </a:moveTo>
                <a:lnTo>
                  <a:pt x="0" y="3505200"/>
                </a:ln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0" y="244475"/>
                </a:moveTo>
                <a:lnTo>
                  <a:pt x="9144000" y="244475"/>
                </a:lnTo>
                <a:lnTo>
                  <a:pt x="9144000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28800" y="1400175"/>
            <a:ext cx="7315200" cy="581025"/>
          </a:xfrm>
          <a:custGeom>
            <a:avLst/>
            <a:gdLst/>
            <a:ahLst/>
            <a:cxnLst/>
            <a:rect l="l" t="t" r="r" b="b"/>
            <a:pathLst>
              <a:path w="7315200" h="581025">
                <a:moveTo>
                  <a:pt x="0" y="581025"/>
                </a:moveTo>
                <a:lnTo>
                  <a:pt x="7315200" y="581025"/>
                </a:lnTo>
                <a:lnTo>
                  <a:pt x="7315200" y="0"/>
                </a:lnTo>
                <a:lnTo>
                  <a:pt x="0" y="0"/>
                </a:lnTo>
                <a:lnTo>
                  <a:pt x="0" y="58102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2168" rIns="0" bIns="0" rtlCol="0">
            <a:spAutoFit/>
          </a:bodyPr>
          <a:lstStyle/>
          <a:p>
            <a:pPr marL="1943735">
              <a:lnSpc>
                <a:spcPct val="100000"/>
              </a:lnSpc>
            </a:pPr>
            <a:r>
              <a:rPr spc="-70" dirty="0">
                <a:latin typeface="Arial"/>
                <a:cs typeface="Arial"/>
              </a:rPr>
              <a:t>V</a:t>
            </a:r>
            <a:r>
              <a:rPr dirty="0">
                <a:latin typeface="Arial"/>
                <a:cs typeface="Arial"/>
              </a:rPr>
              <a:t>i</a:t>
            </a:r>
            <a:r>
              <a:rPr spc="-15"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min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30" dirty="0">
                <a:latin typeface="Arial"/>
                <a:cs typeface="Arial"/>
              </a:rPr>
              <a:t>B</a:t>
            </a:r>
            <a:r>
              <a:rPr spc="-5" dirty="0">
                <a:latin typeface="Arial"/>
                <a:cs typeface="Arial"/>
              </a:rPr>
              <a:t>1</a:t>
            </a:r>
            <a:r>
              <a:rPr dirty="0">
                <a:latin typeface="Arial"/>
                <a:cs typeface="Arial"/>
              </a:rPr>
              <a:t>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94666" y="2804079"/>
            <a:ext cx="4685030" cy="2929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B4CCE2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-20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000" spc="-5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po</a:t>
            </a:r>
            <a:r>
              <a:rPr sz="2000" spc="-5" dirty="0">
                <a:solidFill>
                  <a:srgbClr val="183883"/>
                </a:solidFill>
                <a:latin typeface="Arial"/>
                <a:cs typeface="Arial"/>
              </a:rPr>
              <a:t>r</a:t>
            </a:r>
            <a:r>
              <a:rPr sz="2000" spc="-2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an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000" spc="-1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or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p</a:t>
            </a:r>
            <a:r>
              <a:rPr sz="2000" spc="-5" dirty="0">
                <a:solidFill>
                  <a:srgbClr val="183883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o</a:t>
            </a:r>
            <a:r>
              <a:rPr sz="2000" spc="-2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c</a:t>
            </a:r>
            <a:r>
              <a:rPr sz="2000" spc="-2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ng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ne</a:t>
            </a:r>
            <a:r>
              <a:rPr sz="2000" spc="-5" dirty="0">
                <a:solidFill>
                  <a:srgbClr val="183883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ves</a:t>
            </a:r>
            <a:endParaRPr sz="2000">
              <a:latin typeface="Arial"/>
              <a:cs typeface="Arial"/>
            </a:endParaRPr>
          </a:p>
          <a:p>
            <a:pPr marL="355600" marR="198120" indent="-342900">
              <a:lnSpc>
                <a:spcPct val="90300"/>
              </a:lnSpc>
              <a:spcBef>
                <a:spcPts val="430"/>
              </a:spcBef>
              <a:buClr>
                <a:srgbClr val="B4CCE2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2000" spc="-20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ency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eads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o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pe</a:t>
            </a:r>
            <a:r>
              <a:rPr sz="2000" spc="-5" dirty="0">
                <a:solidFill>
                  <a:srgbClr val="183883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phe</a:t>
            </a:r>
            <a:r>
              <a:rPr sz="2000" spc="-5" dirty="0">
                <a:solidFill>
                  <a:srgbClr val="183883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al neu</a:t>
            </a:r>
            <a:r>
              <a:rPr sz="2000" spc="-5" dirty="0">
                <a:solidFill>
                  <a:srgbClr val="183883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opa</a:t>
            </a:r>
            <a:r>
              <a:rPr sz="2000" spc="-2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h</a:t>
            </a:r>
            <a:r>
              <a:rPr sz="2000" spc="-150" dirty="0">
                <a:solidFill>
                  <a:srgbClr val="183883"/>
                </a:solidFill>
                <a:latin typeface="Arial"/>
                <a:cs typeface="Arial"/>
              </a:rPr>
              <a:t>y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,</a:t>
            </a:r>
            <a:r>
              <a:rPr sz="2000" spc="-1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ba</a:t>
            </a: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ance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d</a:t>
            </a: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s</a:t>
            </a:r>
            <a:r>
              <a:rPr sz="2000" spc="-2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u</a:t>
            </a:r>
            <a:r>
              <a:rPr sz="2000" spc="-5" dirty="0">
                <a:solidFill>
                  <a:srgbClr val="183883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bance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s, 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cogn</a:t>
            </a: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000" spc="-2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ve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d</a:t>
            </a: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s</a:t>
            </a:r>
            <a:r>
              <a:rPr sz="2000" spc="-2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u</a:t>
            </a:r>
            <a:r>
              <a:rPr sz="2000" spc="-5" dirty="0">
                <a:solidFill>
                  <a:srgbClr val="183883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bance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s,</a:t>
            </a:r>
            <a:r>
              <a:rPr sz="2000" spc="-1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and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d</a:t>
            </a: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sab</a:t>
            </a: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ili</a:t>
            </a:r>
            <a:r>
              <a:rPr sz="2000" spc="-2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  <a:p>
            <a:pPr marL="355600" marR="796290" indent="-342900">
              <a:lnSpc>
                <a:spcPts val="2130"/>
              </a:lnSpc>
              <a:spcBef>
                <a:spcPts val="560"/>
              </a:spcBef>
              <a:buClr>
                <a:srgbClr val="B4CCE2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-20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nadequacy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eads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o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h</a:t>
            </a: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gh ho</a:t>
            </a:r>
            <a:r>
              <a:rPr sz="2000" spc="-5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o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cys</a:t>
            </a:r>
            <a:r>
              <a:rPr sz="2000" spc="-2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n</a:t>
            </a:r>
            <a:r>
              <a:rPr sz="2000" spc="-5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,</a:t>
            </a:r>
            <a:r>
              <a:rPr sz="2000" spc="-1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and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83883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sk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o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2000" spc="-1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hea</a:t>
            </a:r>
            <a:r>
              <a:rPr sz="2000" spc="-5" dirty="0">
                <a:solidFill>
                  <a:srgbClr val="183883"/>
                </a:solidFill>
                <a:latin typeface="Arial"/>
                <a:cs typeface="Arial"/>
              </a:rPr>
              <a:t>r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t 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d</a:t>
            </a: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sease</a:t>
            </a:r>
            <a:endParaRPr sz="2000">
              <a:latin typeface="Arial"/>
              <a:cs typeface="Arial"/>
            </a:endParaRPr>
          </a:p>
          <a:p>
            <a:pPr marL="355600" marR="5080" indent="-342900" algn="just">
              <a:lnSpc>
                <a:spcPct val="90300"/>
              </a:lnSpc>
              <a:spcBef>
                <a:spcPts val="470"/>
              </a:spcBef>
              <a:buClr>
                <a:srgbClr val="B4CCE2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j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or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cause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s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poor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abso</a:t>
            </a:r>
            <a:r>
              <a:rPr sz="2000" spc="-5" dirty="0">
                <a:solidFill>
                  <a:srgbClr val="183883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p</a:t>
            </a:r>
            <a:r>
              <a:rPr sz="2000" spc="-2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on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due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o dec</a:t>
            </a:r>
            <a:r>
              <a:rPr sz="2000" spc="-5" dirty="0">
                <a:solidFill>
                  <a:srgbClr val="183883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eased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 s</a:t>
            </a:r>
            <a:r>
              <a:rPr sz="2000" spc="-2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o</a:t>
            </a:r>
            <a:r>
              <a:rPr sz="2000" spc="-5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ach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ac</a:t>
            </a: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d</a:t>
            </a: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000" spc="-2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y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so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ee</a:t>
            </a:r>
            <a:r>
              <a:rPr sz="2000" spc="-2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ng </a:t>
            </a:r>
            <a:r>
              <a:rPr sz="2000" spc="-2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he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RD</a:t>
            </a:r>
            <a:r>
              <a:rPr sz="2000" spc="-15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2000" spc="-114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s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no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000" spc="-1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su</a:t>
            </a:r>
            <a:r>
              <a:rPr sz="2000" spc="-55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2000" spc="-20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en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000" spc="-1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or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any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621866" y="3691466"/>
            <a:ext cx="2946400" cy="24553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>
                <a:latin typeface="Arial"/>
                <a:cs typeface="Arial"/>
                <a:hlinkClick r:id="rId5"/>
              </a:rPr>
              <a:t>www.</a:t>
            </a:r>
            <a:r>
              <a:rPr spc="-10" dirty="0">
                <a:latin typeface="Arial"/>
                <a:cs typeface="Arial"/>
                <a:hlinkClick r:id="rId5"/>
              </a:rPr>
              <a:t>u</a:t>
            </a:r>
            <a:r>
              <a:rPr spc="-5" dirty="0">
                <a:latin typeface="Arial"/>
                <a:cs typeface="Arial"/>
                <a:hlinkClick r:id="rId5"/>
              </a:rPr>
              <a:t>m</a:t>
            </a:r>
            <a:r>
              <a:rPr spc="-10" dirty="0">
                <a:latin typeface="Arial"/>
                <a:cs typeface="Arial"/>
                <a:hlinkClick r:id="rId5"/>
              </a:rPr>
              <a:t>l.</a:t>
            </a:r>
            <a:r>
              <a:rPr spc="-20" dirty="0">
                <a:latin typeface="Arial"/>
                <a:cs typeface="Arial"/>
                <a:hlinkClick r:id="rId5"/>
              </a:rPr>
              <a:t>e</a:t>
            </a:r>
            <a:r>
              <a:rPr spc="-10" dirty="0">
                <a:latin typeface="Arial"/>
                <a:cs typeface="Arial"/>
                <a:hlinkClick r:id="rId5"/>
              </a:rPr>
              <a:t>du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0"/>
                </a:moveTo>
                <a:lnTo>
                  <a:pt x="7848600" y="0"/>
                </a:lnTo>
              </a:path>
              <a:path w="7848600" h="3505200">
                <a:moveTo>
                  <a:pt x="7848600" y="3505200"/>
                </a:moveTo>
                <a:lnTo>
                  <a:pt x="0" y="3505200"/>
                </a:ln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0" y="244475"/>
                </a:moveTo>
                <a:lnTo>
                  <a:pt x="9144000" y="244475"/>
                </a:lnTo>
                <a:lnTo>
                  <a:pt x="9144000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24180" y="4860057"/>
            <a:ext cx="6784975" cy="0"/>
          </a:xfrm>
          <a:custGeom>
            <a:avLst/>
            <a:gdLst/>
            <a:ahLst/>
            <a:cxnLst/>
            <a:rect l="l" t="t" r="r" b="b"/>
            <a:pathLst>
              <a:path w="6784975">
                <a:moveTo>
                  <a:pt x="0" y="0"/>
                </a:moveTo>
                <a:lnTo>
                  <a:pt x="6784583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24180" y="4275835"/>
            <a:ext cx="6784975" cy="0"/>
          </a:xfrm>
          <a:custGeom>
            <a:avLst/>
            <a:gdLst/>
            <a:ahLst/>
            <a:cxnLst/>
            <a:rect l="l" t="t" r="r" b="b"/>
            <a:pathLst>
              <a:path w="6784975">
                <a:moveTo>
                  <a:pt x="0" y="0"/>
                </a:moveTo>
                <a:lnTo>
                  <a:pt x="6784583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24180" y="3691612"/>
            <a:ext cx="6784975" cy="0"/>
          </a:xfrm>
          <a:custGeom>
            <a:avLst/>
            <a:gdLst/>
            <a:ahLst/>
            <a:cxnLst/>
            <a:rect l="l" t="t" r="r" b="b"/>
            <a:pathLst>
              <a:path w="6784975">
                <a:moveTo>
                  <a:pt x="0" y="0"/>
                </a:moveTo>
                <a:lnTo>
                  <a:pt x="6784583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24180" y="3107389"/>
            <a:ext cx="6784975" cy="0"/>
          </a:xfrm>
          <a:custGeom>
            <a:avLst/>
            <a:gdLst/>
            <a:ahLst/>
            <a:cxnLst/>
            <a:rect l="l" t="t" r="r" b="b"/>
            <a:pathLst>
              <a:path w="6784975">
                <a:moveTo>
                  <a:pt x="0" y="0"/>
                </a:moveTo>
                <a:lnTo>
                  <a:pt x="6784583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24180" y="2519228"/>
            <a:ext cx="6784975" cy="0"/>
          </a:xfrm>
          <a:custGeom>
            <a:avLst/>
            <a:gdLst/>
            <a:ahLst/>
            <a:cxnLst/>
            <a:rect l="l" t="t" r="r" b="b"/>
            <a:pathLst>
              <a:path w="6784975">
                <a:moveTo>
                  <a:pt x="0" y="0"/>
                </a:moveTo>
                <a:lnTo>
                  <a:pt x="6784583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99368" y="5393479"/>
            <a:ext cx="965835" cy="56515"/>
          </a:xfrm>
          <a:custGeom>
            <a:avLst/>
            <a:gdLst/>
            <a:ahLst/>
            <a:cxnLst/>
            <a:rect l="l" t="t" r="r" b="b"/>
            <a:pathLst>
              <a:path w="965835" h="56514">
                <a:moveTo>
                  <a:pt x="0" y="0"/>
                </a:moveTo>
                <a:lnTo>
                  <a:pt x="965238" y="0"/>
                </a:lnTo>
                <a:lnTo>
                  <a:pt x="965238" y="56214"/>
                </a:lnTo>
                <a:lnTo>
                  <a:pt x="0" y="5621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64606" y="5215671"/>
            <a:ext cx="956944" cy="234315"/>
          </a:xfrm>
          <a:custGeom>
            <a:avLst/>
            <a:gdLst/>
            <a:ahLst/>
            <a:cxnLst/>
            <a:rect l="l" t="t" r="r" b="b"/>
            <a:pathLst>
              <a:path w="956945" h="234314">
                <a:moveTo>
                  <a:pt x="956771" y="0"/>
                </a:moveTo>
                <a:lnTo>
                  <a:pt x="0" y="0"/>
                </a:lnTo>
                <a:lnTo>
                  <a:pt x="0" y="234021"/>
                </a:lnTo>
                <a:lnTo>
                  <a:pt x="956771" y="234021"/>
                </a:lnTo>
                <a:lnTo>
                  <a:pt x="956771" y="0"/>
                </a:lnTo>
                <a:close/>
              </a:path>
            </a:pathLst>
          </a:custGeom>
          <a:solidFill>
            <a:srgbClr val="005D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26005" y="5181804"/>
            <a:ext cx="965835" cy="267970"/>
          </a:xfrm>
          <a:custGeom>
            <a:avLst/>
            <a:gdLst/>
            <a:ahLst/>
            <a:cxnLst/>
            <a:rect l="l" t="t" r="r" b="b"/>
            <a:pathLst>
              <a:path w="965834" h="267970">
                <a:moveTo>
                  <a:pt x="965238" y="0"/>
                </a:moveTo>
                <a:lnTo>
                  <a:pt x="0" y="0"/>
                </a:lnTo>
                <a:lnTo>
                  <a:pt x="0" y="267888"/>
                </a:lnTo>
                <a:lnTo>
                  <a:pt x="965238" y="267888"/>
                </a:lnTo>
                <a:lnTo>
                  <a:pt x="965238" y="0"/>
                </a:lnTo>
                <a:close/>
              </a:path>
            </a:pathLst>
          </a:custGeom>
          <a:solidFill>
            <a:srgbClr val="005D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64606" y="5215672"/>
            <a:ext cx="956944" cy="234315"/>
          </a:xfrm>
          <a:custGeom>
            <a:avLst/>
            <a:gdLst/>
            <a:ahLst/>
            <a:cxnLst/>
            <a:rect l="l" t="t" r="r" b="b"/>
            <a:pathLst>
              <a:path w="956945" h="234314">
                <a:moveTo>
                  <a:pt x="0" y="0"/>
                </a:moveTo>
                <a:lnTo>
                  <a:pt x="956771" y="0"/>
                </a:lnTo>
                <a:lnTo>
                  <a:pt x="956771" y="234021"/>
                </a:lnTo>
                <a:lnTo>
                  <a:pt x="0" y="23402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26005" y="5181804"/>
            <a:ext cx="965835" cy="267970"/>
          </a:xfrm>
          <a:custGeom>
            <a:avLst/>
            <a:gdLst/>
            <a:ahLst/>
            <a:cxnLst/>
            <a:rect l="l" t="t" r="r" b="b"/>
            <a:pathLst>
              <a:path w="965834" h="267970">
                <a:moveTo>
                  <a:pt x="0" y="0"/>
                </a:moveTo>
                <a:lnTo>
                  <a:pt x="965238" y="0"/>
                </a:lnTo>
                <a:lnTo>
                  <a:pt x="965238" y="267889"/>
                </a:lnTo>
                <a:lnTo>
                  <a:pt x="0" y="26788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77817" y="2519229"/>
            <a:ext cx="0" cy="2984500"/>
          </a:xfrm>
          <a:custGeom>
            <a:avLst/>
            <a:gdLst/>
            <a:ahLst/>
            <a:cxnLst/>
            <a:rect l="l" t="t" r="r" b="b"/>
            <a:pathLst>
              <a:path h="2984500">
                <a:moveTo>
                  <a:pt x="0" y="0"/>
                </a:moveTo>
                <a:lnTo>
                  <a:pt x="0" y="2984100"/>
                </a:lnTo>
              </a:path>
            </a:pathLst>
          </a:custGeom>
          <a:ln w="8467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24180" y="5449693"/>
            <a:ext cx="6784975" cy="0"/>
          </a:xfrm>
          <a:custGeom>
            <a:avLst/>
            <a:gdLst/>
            <a:ahLst/>
            <a:cxnLst/>
            <a:rect l="l" t="t" r="r" b="b"/>
            <a:pathLst>
              <a:path w="6784975">
                <a:moveTo>
                  <a:pt x="0" y="0"/>
                </a:moveTo>
                <a:lnTo>
                  <a:pt x="6784583" y="0"/>
                </a:lnTo>
              </a:path>
            </a:pathLst>
          </a:custGeom>
          <a:ln w="8467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41073" y="5449693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636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608763" y="5449693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636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938579" y="5143358"/>
            <a:ext cx="2825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2%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304052" y="5202625"/>
            <a:ext cx="2825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900143" y="4965558"/>
            <a:ext cx="2825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8%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265616" y="4940158"/>
            <a:ext cx="2825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9%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455214" y="5346558"/>
            <a:ext cx="28829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57474" y="2417092"/>
            <a:ext cx="482600" cy="2548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0%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Times New Roman"/>
              <a:cs typeface="Times New Roman"/>
            </a:endParaRPr>
          </a:p>
          <a:p>
            <a:pPr marL="93345" algn="ctr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8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Times New Roman"/>
              <a:cs typeface="Times New Roman"/>
            </a:endParaRPr>
          </a:p>
          <a:p>
            <a:pPr marL="93345" algn="ctr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6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Times New Roman"/>
              <a:cs typeface="Times New Roman"/>
            </a:endParaRPr>
          </a:p>
          <a:p>
            <a:pPr marL="93345" algn="ctr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4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1150">
              <a:latin typeface="Times New Roman"/>
              <a:cs typeface="Times New Roman"/>
            </a:endParaRPr>
          </a:p>
          <a:p>
            <a:pPr marL="93345" algn="ctr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2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320522" y="5558225"/>
            <a:ext cx="48260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5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-</a:t>
            </a: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70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762546" y="5558225"/>
            <a:ext cx="32448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7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400" spc="-10" dirty="0">
                <a:solidFill>
                  <a:srgbClr val="183883"/>
                </a:solidFill>
                <a:latin typeface="Arial"/>
                <a:cs typeface="Arial"/>
              </a:rPr>
              <a:t>+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617262" y="1772315"/>
            <a:ext cx="3493770" cy="595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840"/>
              </a:lnSpc>
            </a:pPr>
            <a:r>
              <a:rPr sz="2400" b="1" spc="-65" dirty="0">
                <a:solidFill>
                  <a:srgbClr val="183883"/>
                </a:solidFill>
                <a:latin typeface="Arial"/>
                <a:cs typeface="Arial"/>
              </a:rPr>
              <a:t>V</a:t>
            </a:r>
            <a:r>
              <a:rPr sz="2400" b="1" spc="-15" dirty="0">
                <a:solidFill>
                  <a:srgbClr val="183883"/>
                </a:solidFill>
                <a:latin typeface="Arial"/>
                <a:cs typeface="Arial"/>
              </a:rPr>
              <a:t>itamin</a:t>
            </a:r>
            <a:r>
              <a:rPr sz="2400" b="1" spc="-5" dirty="0">
                <a:solidFill>
                  <a:srgbClr val="183883"/>
                </a:solidFill>
                <a:latin typeface="Arial"/>
                <a:cs typeface="Arial"/>
              </a:rPr>
              <a:t> B12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ts val="2120"/>
              </a:lnSpc>
            </a:pPr>
            <a:r>
              <a:rPr sz="1800" b="1" dirty="0">
                <a:solidFill>
                  <a:srgbClr val="183883"/>
                </a:solidFill>
                <a:latin typeface="Arial"/>
                <a:cs typeface="Arial"/>
              </a:rPr>
              <a:t>% </a:t>
            </a:r>
            <a:r>
              <a:rPr sz="1800" b="1" spc="-15" dirty="0">
                <a:solidFill>
                  <a:srgbClr val="183883"/>
                </a:solidFill>
                <a:latin typeface="Arial"/>
                <a:cs typeface="Arial"/>
              </a:rPr>
              <a:t>Below</a:t>
            </a:r>
            <a:r>
              <a:rPr sz="1800" b="1" dirty="0">
                <a:solidFill>
                  <a:srgbClr val="183883"/>
                </a:solidFill>
                <a:latin typeface="Arial"/>
                <a:cs typeface="Arial"/>
              </a:rPr>
              <a:t> EAR, </a:t>
            </a:r>
            <a:r>
              <a:rPr sz="1800" b="1" spc="-5" dirty="0">
                <a:solidFill>
                  <a:srgbClr val="183883"/>
                </a:solidFill>
                <a:latin typeface="Arial"/>
                <a:cs typeface="Arial"/>
              </a:rPr>
              <a:t>NHANE</a:t>
            </a:r>
            <a:r>
              <a:rPr sz="1800" b="1" dirty="0">
                <a:solidFill>
                  <a:srgbClr val="183883"/>
                </a:solidFill>
                <a:latin typeface="Arial"/>
                <a:cs typeface="Arial"/>
              </a:rPr>
              <a:t>S 20</a:t>
            </a:r>
            <a:r>
              <a:rPr sz="1800" b="1" spc="-10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800" b="1" spc="-1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800" b="1" dirty="0">
                <a:solidFill>
                  <a:srgbClr val="183883"/>
                </a:solidFill>
                <a:latin typeface="Arial"/>
                <a:cs typeface="Arial"/>
              </a:rPr>
              <a:t>-12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309973" y="5929792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0"/>
                </a:moveTo>
                <a:lnTo>
                  <a:pt x="89354" y="0"/>
                </a:lnTo>
                <a:lnTo>
                  <a:pt x="89354" y="89354"/>
                </a:lnTo>
                <a:lnTo>
                  <a:pt x="0" y="8935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426541" y="5871496"/>
            <a:ext cx="41275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35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al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963033" y="5929792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89353"/>
                </a:moveTo>
                <a:lnTo>
                  <a:pt x="89353" y="89353"/>
                </a:lnTo>
                <a:lnTo>
                  <a:pt x="89353" y="0"/>
                </a:lnTo>
                <a:lnTo>
                  <a:pt x="0" y="0"/>
                </a:lnTo>
                <a:lnTo>
                  <a:pt x="0" y="89353"/>
                </a:lnTo>
                <a:close/>
              </a:path>
            </a:pathLst>
          </a:custGeom>
          <a:solidFill>
            <a:srgbClr val="005D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63033" y="5929792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0"/>
                </a:moveTo>
                <a:lnTo>
                  <a:pt x="89354" y="0"/>
                </a:lnTo>
                <a:lnTo>
                  <a:pt x="89354" y="89354"/>
                </a:lnTo>
                <a:lnTo>
                  <a:pt x="0" y="8935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079601" y="5871496"/>
            <a:ext cx="61531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1400" spc="5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1400" spc="-35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1400" spc="-45" dirty="0">
                <a:solidFill>
                  <a:srgbClr val="183883"/>
                </a:solidFill>
                <a:latin typeface="Arial"/>
                <a:cs typeface="Arial"/>
              </a:rPr>
              <a:t>l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>
                <a:latin typeface="Arial"/>
                <a:cs typeface="Arial"/>
                <a:hlinkClick r:id="rId4"/>
              </a:rPr>
              <a:t>www.</a:t>
            </a:r>
            <a:r>
              <a:rPr spc="-10" dirty="0">
                <a:latin typeface="Arial"/>
                <a:cs typeface="Arial"/>
                <a:hlinkClick r:id="rId4"/>
              </a:rPr>
              <a:t>u</a:t>
            </a:r>
            <a:r>
              <a:rPr spc="-5" dirty="0">
                <a:latin typeface="Arial"/>
                <a:cs typeface="Arial"/>
                <a:hlinkClick r:id="rId4"/>
              </a:rPr>
              <a:t>m</a:t>
            </a:r>
            <a:r>
              <a:rPr spc="-10" dirty="0">
                <a:latin typeface="Arial"/>
                <a:cs typeface="Arial"/>
                <a:hlinkClick r:id="rId4"/>
              </a:rPr>
              <a:t>l.</a:t>
            </a:r>
            <a:r>
              <a:rPr spc="-20" dirty="0">
                <a:latin typeface="Arial"/>
                <a:cs typeface="Arial"/>
                <a:hlinkClick r:id="rId4"/>
              </a:rPr>
              <a:t>e</a:t>
            </a:r>
            <a:r>
              <a:rPr spc="-10" dirty="0">
                <a:latin typeface="Arial"/>
                <a:cs typeface="Arial"/>
                <a:hlinkClick r:id="rId4"/>
              </a:rPr>
              <a:t>du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0"/>
                </a:moveTo>
                <a:lnTo>
                  <a:pt x="7848600" y="0"/>
                </a:lnTo>
              </a:path>
              <a:path w="7848600" h="3505200">
                <a:moveTo>
                  <a:pt x="7848600" y="3505200"/>
                </a:moveTo>
                <a:lnTo>
                  <a:pt x="0" y="3505200"/>
                </a:ln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0" y="244475"/>
                </a:moveTo>
                <a:lnTo>
                  <a:pt x="9144000" y="244475"/>
                </a:lnTo>
                <a:lnTo>
                  <a:pt x="9144000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22615" y="6674660"/>
            <a:ext cx="8413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www.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u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m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l.</a:t>
            </a: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e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du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15208" y="1052736"/>
            <a:ext cx="7129145" cy="1143000"/>
          </a:xfrm>
          <a:custGeom>
            <a:avLst/>
            <a:gdLst/>
            <a:ahLst/>
            <a:cxnLst/>
            <a:rect l="l" t="t" r="r" b="b"/>
            <a:pathLst>
              <a:path w="7129145" h="1143000">
                <a:moveTo>
                  <a:pt x="0" y="1143000"/>
                </a:moveTo>
                <a:lnTo>
                  <a:pt x="7128791" y="1143000"/>
                </a:lnTo>
                <a:lnTo>
                  <a:pt x="7128791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9790" marR="5080">
              <a:lnSpc>
                <a:spcPts val="4600"/>
              </a:lnSpc>
            </a:pPr>
            <a:r>
              <a:rPr sz="3200" spc="-25" dirty="0">
                <a:latin typeface="Arial"/>
                <a:cs typeface="Arial"/>
              </a:rPr>
              <a:t>F</a:t>
            </a:r>
            <a:r>
              <a:rPr sz="3200" spc="-5" dirty="0">
                <a:latin typeface="Arial"/>
                <a:cs typeface="Arial"/>
              </a:rPr>
              <a:t>ram</a:t>
            </a:r>
            <a:r>
              <a:rPr sz="3200" dirty="0">
                <a:latin typeface="Arial"/>
                <a:cs typeface="Arial"/>
              </a:rPr>
              <a:t>i</a:t>
            </a:r>
            <a:r>
              <a:rPr sz="3200" spc="-5" dirty="0">
                <a:latin typeface="Arial"/>
                <a:cs typeface="Arial"/>
              </a:rPr>
              <a:t>ngha</a:t>
            </a:r>
            <a:r>
              <a:rPr sz="3200" dirty="0">
                <a:latin typeface="Arial"/>
                <a:cs typeface="Arial"/>
              </a:rPr>
              <a:t>m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30" dirty="0">
                <a:latin typeface="Arial"/>
                <a:cs typeface="Arial"/>
              </a:rPr>
              <a:t>O</a:t>
            </a:r>
            <a:r>
              <a:rPr sz="3200" spc="-70" dirty="0">
                <a:latin typeface="Arial"/>
                <a:cs typeface="Arial"/>
              </a:rPr>
              <a:t>f</a:t>
            </a:r>
            <a:r>
              <a:rPr sz="3200" spc="-15" dirty="0">
                <a:latin typeface="Arial"/>
                <a:cs typeface="Arial"/>
              </a:rPr>
              <a:t>f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5" dirty="0">
                <a:latin typeface="Arial"/>
                <a:cs typeface="Arial"/>
              </a:rPr>
              <a:t>pr</a:t>
            </a:r>
            <a:r>
              <a:rPr sz="3200" dirty="0">
                <a:latin typeface="Arial"/>
                <a:cs typeface="Arial"/>
              </a:rPr>
              <a:t>i</a:t>
            </a:r>
            <a:r>
              <a:rPr sz="3200" spc="-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g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S</a:t>
            </a:r>
            <a:r>
              <a:rPr sz="3200" spc="-15" dirty="0">
                <a:latin typeface="Arial"/>
                <a:cs typeface="Arial"/>
              </a:rPr>
              <a:t>t</a:t>
            </a:r>
            <a:r>
              <a:rPr sz="3200" spc="-5" dirty="0">
                <a:latin typeface="Arial"/>
                <a:cs typeface="Arial"/>
              </a:rPr>
              <a:t>ud</a:t>
            </a:r>
            <a:r>
              <a:rPr sz="3200" dirty="0">
                <a:latin typeface="Arial"/>
                <a:cs typeface="Arial"/>
              </a:rPr>
              <a:t>y </a:t>
            </a:r>
            <a:r>
              <a:rPr sz="3200" spc="-25" dirty="0">
                <a:latin typeface="Arial"/>
                <a:cs typeface="Arial"/>
              </a:rPr>
              <a:t>P</a:t>
            </a:r>
            <a:r>
              <a:rPr sz="3200" spc="-5" dirty="0">
                <a:latin typeface="Arial"/>
                <a:cs typeface="Arial"/>
              </a:rPr>
              <a:t>re</a:t>
            </a:r>
            <a:r>
              <a:rPr sz="3200" dirty="0">
                <a:latin typeface="Arial"/>
                <a:cs typeface="Arial"/>
              </a:rPr>
              <a:t>v</a:t>
            </a:r>
            <a:r>
              <a:rPr sz="3200" spc="-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l</a:t>
            </a:r>
            <a:r>
              <a:rPr sz="3200" spc="-5" dirty="0">
                <a:latin typeface="Arial"/>
                <a:cs typeface="Arial"/>
              </a:rPr>
              <a:t>en</a:t>
            </a:r>
            <a:r>
              <a:rPr sz="3200" dirty="0">
                <a:latin typeface="Arial"/>
                <a:cs typeface="Arial"/>
              </a:rPr>
              <a:t>ce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</a:t>
            </a:r>
            <a:r>
              <a:rPr sz="3200" spc="-10" dirty="0">
                <a:latin typeface="Arial"/>
                <a:cs typeface="Arial"/>
              </a:rPr>
              <a:t>f</a:t>
            </a:r>
            <a:r>
              <a:rPr sz="3200" spc="-5" dirty="0">
                <a:latin typeface="Arial"/>
                <a:cs typeface="Arial"/>
              </a:rPr>
              <a:t> Lo</a:t>
            </a:r>
            <a:r>
              <a:rPr sz="3200" dirty="0">
                <a:latin typeface="Arial"/>
                <a:cs typeface="Arial"/>
              </a:rPr>
              <a:t>w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B</a:t>
            </a:r>
            <a:r>
              <a:rPr sz="3200" spc="-5" dirty="0">
                <a:latin typeface="Arial"/>
                <a:cs typeface="Arial"/>
              </a:rPr>
              <a:t>1</a:t>
            </a:r>
            <a:r>
              <a:rPr sz="3200" dirty="0">
                <a:latin typeface="Arial"/>
                <a:cs typeface="Arial"/>
              </a:rPr>
              <a:t>2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(</a:t>
            </a:r>
            <a:r>
              <a:rPr sz="3200" spc="-15" dirty="0">
                <a:latin typeface="Arial"/>
                <a:cs typeface="Arial"/>
              </a:rPr>
              <a:t>&lt;</a:t>
            </a:r>
            <a:r>
              <a:rPr sz="3200" spc="-5" dirty="0">
                <a:latin typeface="Arial"/>
                <a:cs typeface="Arial"/>
              </a:rPr>
              <a:t>25</a:t>
            </a:r>
            <a:r>
              <a:rPr sz="3200" dirty="0">
                <a:latin typeface="Arial"/>
                <a:cs typeface="Arial"/>
              </a:rPr>
              <a:t>0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umo</a:t>
            </a:r>
            <a:r>
              <a:rPr sz="3200" dirty="0">
                <a:latin typeface="Arial"/>
                <a:cs typeface="Arial"/>
              </a:rPr>
              <a:t>l</a:t>
            </a:r>
            <a:r>
              <a:rPr sz="3200" spc="-20" dirty="0">
                <a:latin typeface="Arial"/>
                <a:cs typeface="Arial"/>
              </a:rPr>
              <a:t>/L</a:t>
            </a:r>
            <a:r>
              <a:rPr sz="4000" dirty="0">
                <a:latin typeface="Arial"/>
                <a:cs typeface="Arial"/>
              </a:rPr>
              <a:t>)</a:t>
            </a:r>
            <a:endParaRPr sz="4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713037" y="2495550"/>
            <a:ext cx="5394325" cy="3313429"/>
          </a:xfrm>
          <a:custGeom>
            <a:avLst/>
            <a:gdLst/>
            <a:ahLst/>
            <a:cxnLst/>
            <a:rect l="l" t="t" r="r" b="b"/>
            <a:pathLst>
              <a:path w="5394325" h="3313429">
                <a:moveTo>
                  <a:pt x="0" y="3313112"/>
                </a:moveTo>
                <a:lnTo>
                  <a:pt x="5394325" y="3313112"/>
                </a:lnTo>
                <a:lnTo>
                  <a:pt x="5394325" y="0"/>
                </a:lnTo>
                <a:lnTo>
                  <a:pt x="0" y="0"/>
                </a:lnTo>
                <a:lnTo>
                  <a:pt x="0" y="3313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28373" y="2510888"/>
            <a:ext cx="5359400" cy="3278504"/>
          </a:xfrm>
          <a:custGeom>
            <a:avLst/>
            <a:gdLst/>
            <a:ahLst/>
            <a:cxnLst/>
            <a:rect l="l" t="t" r="r" b="b"/>
            <a:pathLst>
              <a:path w="5359400" h="3278504">
                <a:moveTo>
                  <a:pt x="0" y="3278390"/>
                </a:moveTo>
                <a:lnTo>
                  <a:pt x="5359060" y="3278390"/>
                </a:lnTo>
                <a:lnTo>
                  <a:pt x="5359060" y="0"/>
                </a:lnTo>
                <a:lnTo>
                  <a:pt x="0" y="0"/>
                </a:lnTo>
                <a:lnTo>
                  <a:pt x="0" y="3278390"/>
                </a:lnTo>
                <a:close/>
              </a:path>
            </a:pathLst>
          </a:custGeom>
          <a:solidFill>
            <a:srgbClr val="D4F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67416" y="4581584"/>
            <a:ext cx="690245" cy="0"/>
          </a:xfrm>
          <a:custGeom>
            <a:avLst/>
            <a:gdLst/>
            <a:ahLst/>
            <a:cxnLst/>
            <a:rect l="l" t="t" r="r" b="b"/>
            <a:pathLst>
              <a:path w="690245">
                <a:moveTo>
                  <a:pt x="0" y="0"/>
                </a:moveTo>
                <a:lnTo>
                  <a:pt x="690105" y="0"/>
                </a:lnTo>
              </a:path>
            </a:pathLst>
          </a:custGeom>
          <a:ln w="38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67064" y="4581584"/>
            <a:ext cx="1380490" cy="0"/>
          </a:xfrm>
          <a:custGeom>
            <a:avLst/>
            <a:gdLst/>
            <a:ahLst/>
            <a:cxnLst/>
            <a:rect l="l" t="t" r="r" b="b"/>
            <a:pathLst>
              <a:path w="1380489">
                <a:moveTo>
                  <a:pt x="0" y="0"/>
                </a:moveTo>
                <a:lnTo>
                  <a:pt x="1380210" y="0"/>
                </a:lnTo>
              </a:path>
            </a:pathLst>
          </a:custGeom>
          <a:ln w="38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56818" y="4581584"/>
            <a:ext cx="690245" cy="0"/>
          </a:xfrm>
          <a:custGeom>
            <a:avLst/>
            <a:gdLst/>
            <a:ahLst/>
            <a:cxnLst/>
            <a:rect l="l" t="t" r="r" b="b"/>
            <a:pathLst>
              <a:path w="690245">
                <a:moveTo>
                  <a:pt x="0" y="0"/>
                </a:moveTo>
                <a:lnTo>
                  <a:pt x="690105" y="0"/>
                </a:lnTo>
              </a:path>
            </a:pathLst>
          </a:custGeom>
          <a:ln w="38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67065" y="4228799"/>
            <a:ext cx="2990850" cy="0"/>
          </a:xfrm>
          <a:custGeom>
            <a:avLst/>
            <a:gdLst/>
            <a:ahLst/>
            <a:cxnLst/>
            <a:rect l="l" t="t" r="r" b="b"/>
            <a:pathLst>
              <a:path w="2990850">
                <a:moveTo>
                  <a:pt x="0" y="0"/>
                </a:moveTo>
                <a:lnTo>
                  <a:pt x="2990456" y="0"/>
                </a:lnTo>
              </a:path>
            </a:pathLst>
          </a:custGeom>
          <a:ln w="38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56818" y="4228799"/>
            <a:ext cx="690245" cy="0"/>
          </a:xfrm>
          <a:custGeom>
            <a:avLst/>
            <a:gdLst/>
            <a:ahLst/>
            <a:cxnLst/>
            <a:rect l="l" t="t" r="r" b="b"/>
            <a:pathLst>
              <a:path w="690245">
                <a:moveTo>
                  <a:pt x="0" y="0"/>
                </a:moveTo>
                <a:lnTo>
                  <a:pt x="690105" y="0"/>
                </a:lnTo>
              </a:path>
            </a:pathLst>
          </a:custGeom>
          <a:ln w="38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67065" y="3876013"/>
            <a:ext cx="2990850" cy="0"/>
          </a:xfrm>
          <a:custGeom>
            <a:avLst/>
            <a:gdLst/>
            <a:ahLst/>
            <a:cxnLst/>
            <a:rect l="l" t="t" r="r" b="b"/>
            <a:pathLst>
              <a:path w="2990850">
                <a:moveTo>
                  <a:pt x="0" y="0"/>
                </a:moveTo>
                <a:lnTo>
                  <a:pt x="2990456" y="0"/>
                </a:lnTo>
              </a:path>
            </a:pathLst>
          </a:custGeom>
          <a:ln w="38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56818" y="3876013"/>
            <a:ext cx="690245" cy="0"/>
          </a:xfrm>
          <a:custGeom>
            <a:avLst/>
            <a:gdLst/>
            <a:ahLst/>
            <a:cxnLst/>
            <a:rect l="l" t="t" r="r" b="b"/>
            <a:pathLst>
              <a:path w="690245">
                <a:moveTo>
                  <a:pt x="0" y="0"/>
                </a:moveTo>
                <a:lnTo>
                  <a:pt x="690105" y="0"/>
                </a:lnTo>
              </a:path>
            </a:pathLst>
          </a:custGeom>
          <a:ln w="38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56818" y="3523228"/>
            <a:ext cx="4601210" cy="0"/>
          </a:xfrm>
          <a:custGeom>
            <a:avLst/>
            <a:gdLst/>
            <a:ahLst/>
            <a:cxnLst/>
            <a:rect l="l" t="t" r="r" b="b"/>
            <a:pathLst>
              <a:path w="4601209">
                <a:moveTo>
                  <a:pt x="0" y="0"/>
                </a:moveTo>
                <a:lnTo>
                  <a:pt x="4600703" y="0"/>
                </a:lnTo>
              </a:path>
            </a:pathLst>
          </a:custGeom>
          <a:ln w="38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56818" y="3174278"/>
            <a:ext cx="4601210" cy="0"/>
          </a:xfrm>
          <a:custGeom>
            <a:avLst/>
            <a:gdLst/>
            <a:ahLst/>
            <a:cxnLst/>
            <a:rect l="l" t="t" r="r" b="b"/>
            <a:pathLst>
              <a:path w="4601209">
                <a:moveTo>
                  <a:pt x="0" y="0"/>
                </a:moveTo>
                <a:lnTo>
                  <a:pt x="4600703" y="0"/>
                </a:lnTo>
              </a:path>
            </a:pathLst>
          </a:custGeom>
          <a:ln w="38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46923" y="3550070"/>
            <a:ext cx="920750" cy="1384300"/>
          </a:xfrm>
          <a:custGeom>
            <a:avLst/>
            <a:gdLst/>
            <a:ahLst/>
            <a:cxnLst/>
            <a:rect l="l" t="t" r="r" b="b"/>
            <a:pathLst>
              <a:path w="920750" h="1384300">
                <a:moveTo>
                  <a:pt x="920141" y="0"/>
                </a:moveTo>
                <a:lnTo>
                  <a:pt x="0" y="0"/>
                </a:lnTo>
                <a:lnTo>
                  <a:pt x="0" y="1383793"/>
                </a:lnTo>
                <a:lnTo>
                  <a:pt x="920141" y="1383793"/>
                </a:lnTo>
                <a:lnTo>
                  <a:pt x="920141" y="0"/>
                </a:lnTo>
                <a:close/>
              </a:path>
            </a:pathLst>
          </a:custGeom>
          <a:solidFill>
            <a:srgbClr val="A9A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47275" y="4355341"/>
            <a:ext cx="920750" cy="579120"/>
          </a:xfrm>
          <a:custGeom>
            <a:avLst/>
            <a:gdLst/>
            <a:ahLst/>
            <a:cxnLst/>
            <a:rect l="l" t="t" r="r" b="b"/>
            <a:pathLst>
              <a:path w="920750" h="579120">
                <a:moveTo>
                  <a:pt x="920140" y="0"/>
                </a:moveTo>
                <a:lnTo>
                  <a:pt x="0" y="0"/>
                </a:lnTo>
                <a:lnTo>
                  <a:pt x="0" y="578521"/>
                </a:lnTo>
                <a:lnTo>
                  <a:pt x="920140" y="578521"/>
                </a:lnTo>
                <a:lnTo>
                  <a:pt x="920140" y="0"/>
                </a:lnTo>
                <a:close/>
              </a:path>
            </a:pathLst>
          </a:custGeom>
          <a:solidFill>
            <a:srgbClr val="A9A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46924" y="3550071"/>
            <a:ext cx="920750" cy="1384300"/>
          </a:xfrm>
          <a:custGeom>
            <a:avLst/>
            <a:gdLst/>
            <a:ahLst/>
            <a:cxnLst/>
            <a:rect l="l" t="t" r="r" b="b"/>
            <a:pathLst>
              <a:path w="920750" h="1384300">
                <a:moveTo>
                  <a:pt x="0" y="0"/>
                </a:moveTo>
                <a:lnTo>
                  <a:pt x="920140" y="0"/>
                </a:lnTo>
                <a:lnTo>
                  <a:pt x="920140" y="1383792"/>
                </a:lnTo>
                <a:lnTo>
                  <a:pt x="0" y="1383792"/>
                </a:lnTo>
                <a:lnTo>
                  <a:pt x="0" y="0"/>
                </a:lnTo>
                <a:close/>
              </a:path>
            </a:pathLst>
          </a:custGeom>
          <a:ln w="38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47275" y="4355341"/>
            <a:ext cx="920750" cy="579120"/>
          </a:xfrm>
          <a:custGeom>
            <a:avLst/>
            <a:gdLst/>
            <a:ahLst/>
            <a:cxnLst/>
            <a:rect l="l" t="t" r="r" b="b"/>
            <a:pathLst>
              <a:path w="920750" h="579120">
                <a:moveTo>
                  <a:pt x="0" y="0"/>
                </a:moveTo>
                <a:lnTo>
                  <a:pt x="920140" y="0"/>
                </a:lnTo>
                <a:lnTo>
                  <a:pt x="920140" y="578522"/>
                </a:lnTo>
                <a:lnTo>
                  <a:pt x="0" y="578522"/>
                </a:lnTo>
                <a:lnTo>
                  <a:pt x="0" y="0"/>
                </a:lnTo>
                <a:close/>
              </a:path>
            </a:pathLst>
          </a:custGeom>
          <a:ln w="38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57028" y="3172466"/>
            <a:ext cx="0" cy="1814830"/>
          </a:xfrm>
          <a:custGeom>
            <a:avLst/>
            <a:gdLst/>
            <a:ahLst/>
            <a:cxnLst/>
            <a:rect l="l" t="t" r="r" b="b"/>
            <a:pathLst>
              <a:path h="1814829">
                <a:moveTo>
                  <a:pt x="0" y="1814334"/>
                </a:moveTo>
                <a:lnTo>
                  <a:pt x="0" y="0"/>
                </a:lnTo>
              </a:path>
            </a:pathLst>
          </a:custGeom>
          <a:ln w="425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03143" y="4933863"/>
            <a:ext cx="4655185" cy="0"/>
          </a:xfrm>
          <a:custGeom>
            <a:avLst/>
            <a:gdLst/>
            <a:ahLst/>
            <a:cxnLst/>
            <a:rect l="l" t="t" r="r" b="b"/>
            <a:pathLst>
              <a:path w="4655184">
                <a:moveTo>
                  <a:pt x="0" y="0"/>
                </a:moveTo>
                <a:lnTo>
                  <a:pt x="4654800" y="0"/>
                </a:lnTo>
              </a:path>
            </a:pathLst>
          </a:custGeom>
          <a:ln w="38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03143" y="4581584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674" y="0"/>
                </a:lnTo>
              </a:path>
            </a:pathLst>
          </a:custGeom>
          <a:ln w="38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03143" y="4228799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674" y="0"/>
                </a:lnTo>
              </a:path>
            </a:pathLst>
          </a:custGeom>
          <a:ln w="38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03143" y="3876014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674" y="0"/>
                </a:lnTo>
              </a:path>
            </a:pathLst>
          </a:custGeom>
          <a:ln w="38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03143" y="3523228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674" y="0"/>
                </a:lnTo>
              </a:path>
            </a:pathLst>
          </a:custGeom>
          <a:ln w="38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403143" y="3174278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674" y="0"/>
                </a:lnTo>
              </a:path>
            </a:pathLst>
          </a:custGeom>
          <a:ln w="38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57170" y="4934369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431"/>
                </a:lnTo>
              </a:path>
            </a:pathLst>
          </a:custGeom>
          <a:ln w="38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057522" y="4934369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431"/>
                </a:lnTo>
              </a:path>
            </a:pathLst>
          </a:custGeom>
          <a:ln w="38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4424024" y="3338371"/>
            <a:ext cx="367030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latin typeface="Arial"/>
                <a:cs typeface="Arial"/>
              </a:rPr>
              <a:t>19.7</a:t>
            </a:r>
            <a:endParaRPr sz="13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773151" y="3932456"/>
            <a:ext cx="269240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latin typeface="Arial"/>
                <a:cs typeface="Arial"/>
              </a:rPr>
              <a:t>8.2</a:t>
            </a:r>
            <a:endParaRPr sz="13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098537" y="3792341"/>
            <a:ext cx="220979" cy="1257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350" spc="10" dirty="0">
                <a:latin typeface="Arial"/>
                <a:cs typeface="Arial"/>
              </a:rPr>
              <a:t>15</a:t>
            </a:r>
            <a:endParaRPr sz="13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50"/>
              </a:spcBef>
            </a:pPr>
            <a:r>
              <a:rPr sz="1350" spc="10" dirty="0">
                <a:latin typeface="Arial"/>
                <a:cs typeface="Arial"/>
              </a:rPr>
              <a:t>10</a:t>
            </a:r>
            <a:endParaRPr sz="1350">
              <a:latin typeface="Arial"/>
              <a:cs typeface="Arial"/>
            </a:endParaRPr>
          </a:p>
          <a:p>
            <a:pPr marL="97155" algn="ctr">
              <a:lnSpc>
                <a:spcPct val="100000"/>
              </a:lnSpc>
              <a:spcBef>
                <a:spcPts val="1150"/>
              </a:spcBef>
            </a:pPr>
            <a:r>
              <a:rPr sz="1350" spc="15" dirty="0">
                <a:latin typeface="Arial"/>
                <a:cs typeface="Arial"/>
              </a:rPr>
              <a:t>5</a:t>
            </a:r>
            <a:endParaRPr sz="1350">
              <a:latin typeface="Arial"/>
              <a:cs typeface="Arial"/>
            </a:endParaRPr>
          </a:p>
          <a:p>
            <a:pPr marL="97155" algn="ctr">
              <a:lnSpc>
                <a:spcPct val="100000"/>
              </a:lnSpc>
              <a:spcBef>
                <a:spcPts val="1150"/>
              </a:spcBef>
            </a:pPr>
            <a:r>
              <a:rPr sz="1350" spc="15" dirty="0"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098537" y="3087783"/>
            <a:ext cx="220979" cy="553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10" dirty="0">
                <a:latin typeface="Arial"/>
                <a:cs typeface="Arial"/>
              </a:rPr>
              <a:t>25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350" spc="10" dirty="0">
                <a:latin typeface="Arial"/>
                <a:cs typeface="Arial"/>
              </a:rPr>
              <a:t>20</a:t>
            </a:r>
            <a:endParaRPr sz="13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990187" y="5060314"/>
            <a:ext cx="123507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10" dirty="0">
                <a:latin typeface="Arial"/>
                <a:cs typeface="Arial"/>
              </a:rPr>
              <a:t>non-supp</a:t>
            </a:r>
            <a:r>
              <a:rPr sz="1350" spc="5" dirty="0">
                <a:latin typeface="Arial"/>
                <a:cs typeface="Arial"/>
              </a:rPr>
              <a:t> </a:t>
            </a:r>
            <a:r>
              <a:rPr sz="1350" spc="10" dirty="0">
                <a:latin typeface="Arial"/>
                <a:cs typeface="Arial"/>
              </a:rPr>
              <a:t>users</a:t>
            </a:r>
            <a:endParaRPr sz="13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466069" y="5060314"/>
            <a:ext cx="883919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10" dirty="0">
                <a:latin typeface="Arial"/>
                <a:cs typeface="Arial"/>
              </a:rPr>
              <a:t>supp</a:t>
            </a:r>
            <a:r>
              <a:rPr sz="1350" spc="5" dirty="0">
                <a:latin typeface="Arial"/>
                <a:cs typeface="Arial"/>
              </a:rPr>
              <a:t> </a:t>
            </a:r>
            <a:r>
              <a:rPr sz="1350" spc="10" dirty="0">
                <a:latin typeface="Arial"/>
                <a:cs typeface="Arial"/>
              </a:rPr>
              <a:t>users</a:t>
            </a:r>
            <a:endParaRPr sz="13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828289" y="3915152"/>
            <a:ext cx="181610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20" dirty="0">
                <a:latin typeface="Arial"/>
                <a:cs typeface="Arial"/>
              </a:rPr>
              <a:t>%</a:t>
            </a:r>
            <a:endParaRPr sz="135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728373" y="2510888"/>
            <a:ext cx="5359400" cy="3278504"/>
          </a:xfrm>
          <a:custGeom>
            <a:avLst/>
            <a:gdLst/>
            <a:ahLst/>
            <a:cxnLst/>
            <a:rect l="l" t="t" r="r" b="b"/>
            <a:pathLst>
              <a:path w="5359400" h="3278504">
                <a:moveTo>
                  <a:pt x="0" y="0"/>
                </a:moveTo>
                <a:lnTo>
                  <a:pt x="5359061" y="0"/>
                </a:lnTo>
                <a:lnTo>
                  <a:pt x="5359061" y="3278390"/>
                </a:lnTo>
                <a:lnTo>
                  <a:pt x="0" y="3278390"/>
                </a:lnTo>
                <a:lnTo>
                  <a:pt x="0" y="0"/>
                </a:lnTo>
                <a:close/>
              </a:path>
            </a:pathLst>
          </a:custGeom>
          <a:ln w="3834">
            <a:solidFill>
              <a:srgbClr val="FFFD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86243" y="6608096"/>
            <a:ext cx="21875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ck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200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Clin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0"/>
                </a:moveTo>
                <a:lnTo>
                  <a:pt x="7848600" y="0"/>
                </a:lnTo>
              </a:path>
              <a:path w="7848600" h="3505200">
                <a:moveTo>
                  <a:pt x="7848600" y="3505200"/>
                </a:moveTo>
                <a:lnTo>
                  <a:pt x="0" y="3505200"/>
                </a:ln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0" y="244475"/>
                </a:moveTo>
                <a:lnTo>
                  <a:pt x="9144000" y="244475"/>
                </a:lnTo>
                <a:lnTo>
                  <a:pt x="9144000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03848" y="1268760"/>
            <a:ext cx="5940425" cy="1143000"/>
          </a:xfrm>
          <a:custGeom>
            <a:avLst/>
            <a:gdLst/>
            <a:ahLst/>
            <a:cxnLst/>
            <a:rect l="l" t="t" r="r" b="b"/>
            <a:pathLst>
              <a:path w="5940425" h="1143000">
                <a:moveTo>
                  <a:pt x="0" y="1143000"/>
                </a:moveTo>
                <a:lnTo>
                  <a:pt x="5940151" y="1143000"/>
                </a:lnTo>
                <a:lnTo>
                  <a:pt x="5940151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0703" rIns="0" bIns="0" rtlCol="0">
            <a:spAutoFit/>
          </a:bodyPr>
          <a:lstStyle/>
          <a:p>
            <a:pPr marL="3318510">
              <a:lnSpc>
                <a:spcPct val="100000"/>
              </a:lnSpc>
            </a:pPr>
            <a:r>
              <a:rPr spc="-70" dirty="0">
                <a:latin typeface="Arial"/>
                <a:cs typeface="Arial"/>
              </a:rPr>
              <a:t>V</a:t>
            </a:r>
            <a:r>
              <a:rPr dirty="0">
                <a:latin typeface="Arial"/>
                <a:cs typeface="Arial"/>
              </a:rPr>
              <a:t>i</a:t>
            </a:r>
            <a:r>
              <a:rPr spc="-15"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min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30" dirty="0">
                <a:latin typeface="Arial"/>
                <a:cs typeface="Arial"/>
              </a:rPr>
              <a:t>B</a:t>
            </a:r>
            <a:r>
              <a:rPr dirty="0">
                <a:latin typeface="Arial"/>
                <a:cs typeface="Arial"/>
              </a:rPr>
              <a:t>6</a:t>
            </a:r>
          </a:p>
        </p:txBody>
      </p:sp>
      <p:sp>
        <p:nvSpPr>
          <p:cNvPr id="18" name="object 18"/>
          <p:cNvSpPr/>
          <p:nvPr/>
        </p:nvSpPr>
        <p:spPr>
          <a:xfrm>
            <a:off x="6155266" y="3352800"/>
            <a:ext cx="2675467" cy="21420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74276" y="2578368"/>
            <a:ext cx="4553585" cy="2303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2870"/>
              </a:lnSpc>
              <a:buClr>
                <a:srgbClr val="B4CCE2"/>
              </a:buClr>
              <a:buFont typeface="Times New Roman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I</a:t>
            </a:r>
            <a:r>
              <a:rPr sz="2400" spc="-25" dirty="0">
                <a:solidFill>
                  <a:srgbClr val="183883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por</a:t>
            </a:r>
            <a:r>
              <a:rPr sz="2400" spc="-15" dirty="0">
                <a:solidFill>
                  <a:srgbClr val="183883"/>
                </a:solidFill>
                <a:latin typeface="Times New Roman"/>
                <a:cs typeface="Times New Roman"/>
              </a:rPr>
              <a:t>t</a:t>
            </a:r>
            <a:r>
              <a:rPr sz="2400" spc="-20" dirty="0">
                <a:solidFill>
                  <a:srgbClr val="183883"/>
                </a:solidFill>
                <a:latin typeface="Times New Roman"/>
                <a:cs typeface="Times New Roman"/>
              </a:rPr>
              <a:t>a</a:t>
            </a:r>
            <a:r>
              <a:rPr sz="2400" spc="-10" dirty="0">
                <a:solidFill>
                  <a:srgbClr val="183883"/>
                </a:solidFill>
                <a:latin typeface="Times New Roman"/>
                <a:cs typeface="Times New Roman"/>
              </a:rPr>
              <a:t>nt</a:t>
            </a:r>
            <a:r>
              <a:rPr sz="2400" spc="-5" dirty="0">
                <a:solidFill>
                  <a:srgbClr val="18388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for </a:t>
            </a:r>
            <a:r>
              <a:rPr sz="2400" spc="-15" dirty="0">
                <a:solidFill>
                  <a:srgbClr val="183883"/>
                </a:solidFill>
                <a:latin typeface="Times New Roman"/>
                <a:cs typeface="Times New Roman"/>
              </a:rPr>
              <a:t>nu</a:t>
            </a:r>
            <a:r>
              <a:rPr sz="2400" spc="-25" dirty="0">
                <a:solidFill>
                  <a:srgbClr val="183883"/>
                </a:solidFill>
                <a:latin typeface="Times New Roman"/>
                <a:cs typeface="Times New Roman"/>
              </a:rPr>
              <a:t>m</a:t>
            </a:r>
            <a:r>
              <a:rPr sz="2400" spc="-20" dirty="0">
                <a:solidFill>
                  <a:srgbClr val="183883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rous </a:t>
            </a:r>
            <a:r>
              <a:rPr sz="2400" spc="-25" dirty="0">
                <a:solidFill>
                  <a:srgbClr val="183883"/>
                </a:solidFill>
                <a:latin typeface="Times New Roman"/>
                <a:cs typeface="Times New Roman"/>
              </a:rPr>
              <a:t>m</a:t>
            </a:r>
            <a:r>
              <a:rPr sz="2400" spc="-20" dirty="0">
                <a:solidFill>
                  <a:srgbClr val="183883"/>
                </a:solidFill>
                <a:latin typeface="Times New Roman"/>
                <a:cs typeface="Times New Roman"/>
              </a:rPr>
              <a:t>e</a:t>
            </a:r>
            <a:r>
              <a:rPr sz="2400" spc="-15" dirty="0">
                <a:solidFill>
                  <a:srgbClr val="183883"/>
                </a:solidFill>
                <a:latin typeface="Times New Roman"/>
                <a:cs typeface="Times New Roman"/>
              </a:rPr>
              <a:t>t</a:t>
            </a:r>
            <a:r>
              <a:rPr sz="2400" spc="-20" dirty="0">
                <a:solidFill>
                  <a:srgbClr val="183883"/>
                </a:solidFill>
                <a:latin typeface="Times New Roman"/>
                <a:cs typeface="Times New Roman"/>
              </a:rPr>
              <a:t>a</a:t>
            </a:r>
            <a:r>
              <a:rPr sz="2400" spc="-15" dirty="0">
                <a:solidFill>
                  <a:srgbClr val="183883"/>
                </a:solidFill>
                <a:latin typeface="Times New Roman"/>
                <a:cs typeface="Times New Roman"/>
              </a:rPr>
              <a:t>bolic</a:t>
            </a:r>
            <a:r>
              <a:rPr sz="2400" spc="-10" dirty="0">
                <a:solidFill>
                  <a:srgbClr val="18388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r</a:t>
            </a:r>
            <a:r>
              <a:rPr sz="2400" spc="-20" dirty="0">
                <a:solidFill>
                  <a:srgbClr val="183883"/>
                </a:solidFill>
                <a:latin typeface="Times New Roman"/>
                <a:cs typeface="Times New Roman"/>
              </a:rPr>
              <a:t>eac</a:t>
            </a:r>
            <a:r>
              <a:rPr sz="2400" spc="-15" dirty="0">
                <a:solidFill>
                  <a:srgbClr val="183883"/>
                </a:solidFill>
                <a:latin typeface="Times New Roman"/>
                <a:cs typeface="Times New Roman"/>
              </a:rPr>
              <a:t>ti</a:t>
            </a: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ons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90"/>
              </a:spcBef>
              <a:buClr>
                <a:srgbClr val="B4CCE2"/>
              </a:buClr>
              <a:buFont typeface="Times New Roman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I</a:t>
            </a:r>
            <a:r>
              <a:rPr sz="2400" spc="-15" dirty="0">
                <a:solidFill>
                  <a:srgbClr val="183883"/>
                </a:solidFill>
                <a:latin typeface="Times New Roman"/>
                <a:cs typeface="Times New Roman"/>
              </a:rPr>
              <a:t>n</a:t>
            </a:r>
            <a:r>
              <a:rPr sz="2400" spc="-20" dirty="0">
                <a:solidFill>
                  <a:srgbClr val="183883"/>
                </a:solidFill>
                <a:latin typeface="Times New Roman"/>
                <a:cs typeface="Times New Roman"/>
              </a:rPr>
              <a:t>a</a:t>
            </a:r>
            <a:r>
              <a:rPr sz="2400" spc="-15" dirty="0">
                <a:solidFill>
                  <a:srgbClr val="183883"/>
                </a:solidFill>
                <a:latin typeface="Times New Roman"/>
                <a:cs typeface="Times New Roman"/>
              </a:rPr>
              <a:t>d</a:t>
            </a:r>
            <a:r>
              <a:rPr sz="2400" spc="-20" dirty="0">
                <a:solidFill>
                  <a:srgbClr val="183883"/>
                </a:solidFill>
                <a:latin typeface="Times New Roman"/>
                <a:cs typeface="Times New Roman"/>
              </a:rPr>
              <a:t>e</a:t>
            </a:r>
            <a:r>
              <a:rPr sz="2400" spc="-15" dirty="0">
                <a:solidFill>
                  <a:srgbClr val="183883"/>
                </a:solidFill>
                <a:latin typeface="Times New Roman"/>
                <a:cs typeface="Times New Roman"/>
              </a:rPr>
              <a:t>qu</a:t>
            </a:r>
            <a:r>
              <a:rPr sz="2400" spc="-20" dirty="0">
                <a:solidFill>
                  <a:srgbClr val="183883"/>
                </a:solidFill>
                <a:latin typeface="Times New Roman"/>
                <a:cs typeface="Times New Roman"/>
              </a:rPr>
              <a:t>ac</a:t>
            </a: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y </a:t>
            </a:r>
            <a:r>
              <a:rPr sz="2400" spc="-25" dirty="0">
                <a:solidFill>
                  <a:srgbClr val="183883"/>
                </a:solidFill>
                <a:latin typeface="Times New Roman"/>
                <a:cs typeface="Times New Roman"/>
              </a:rPr>
              <a:t>m</a:t>
            </a:r>
            <a:r>
              <a:rPr sz="2400" spc="-20" dirty="0">
                <a:solidFill>
                  <a:srgbClr val="183883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y </a:t>
            </a:r>
            <a:r>
              <a:rPr sz="2400" spc="-15" dirty="0">
                <a:solidFill>
                  <a:srgbClr val="183883"/>
                </a:solidFill>
                <a:latin typeface="Times New Roman"/>
                <a:cs typeface="Times New Roman"/>
              </a:rPr>
              <a:t>l</a:t>
            </a:r>
            <a:r>
              <a:rPr sz="2400" spc="-20" dirty="0">
                <a:solidFill>
                  <a:srgbClr val="183883"/>
                </a:solidFill>
                <a:latin typeface="Times New Roman"/>
                <a:cs typeface="Times New Roman"/>
              </a:rPr>
              <a:t>ea</a:t>
            </a: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d </a:t>
            </a:r>
            <a:r>
              <a:rPr sz="2400" spc="-15" dirty="0">
                <a:solidFill>
                  <a:srgbClr val="183883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o</a:t>
            </a:r>
            <a:endParaRPr sz="24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450"/>
              </a:spcBef>
              <a:buClr>
                <a:srgbClr val="B4CCE2"/>
              </a:buClr>
              <a:buFont typeface="Times New Roman"/>
              <a:buChar char="–"/>
              <a:tabLst>
                <a:tab pos="755650" algn="l"/>
              </a:tabLst>
            </a:pPr>
            <a:r>
              <a:rPr sz="2000" spc="5" dirty="0">
                <a:solidFill>
                  <a:srgbClr val="183883"/>
                </a:solidFill>
                <a:latin typeface="Times New Roman"/>
                <a:cs typeface="Times New Roman"/>
              </a:rPr>
              <a:t>H</a:t>
            </a:r>
            <a:r>
              <a:rPr sz="2000" spc="-20" dirty="0">
                <a:solidFill>
                  <a:srgbClr val="183883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183883"/>
                </a:solidFill>
                <a:latin typeface="Times New Roman"/>
                <a:cs typeface="Times New Roman"/>
              </a:rPr>
              <a:t>gh </a:t>
            </a:r>
            <a:r>
              <a:rPr sz="2000" spc="-10" dirty="0">
                <a:solidFill>
                  <a:srgbClr val="183883"/>
                </a:solidFill>
                <a:latin typeface="Times New Roman"/>
                <a:cs typeface="Times New Roman"/>
              </a:rPr>
              <a:t>ho</a:t>
            </a:r>
            <a:r>
              <a:rPr sz="2000" spc="-30" dirty="0">
                <a:solidFill>
                  <a:srgbClr val="183883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183883"/>
                </a:solidFill>
                <a:latin typeface="Times New Roman"/>
                <a:cs typeface="Times New Roman"/>
              </a:rPr>
              <a:t>o</a:t>
            </a:r>
            <a:r>
              <a:rPr sz="2000" spc="-15" dirty="0">
                <a:solidFill>
                  <a:srgbClr val="183883"/>
                </a:solidFill>
                <a:latin typeface="Times New Roman"/>
                <a:cs typeface="Times New Roman"/>
              </a:rPr>
              <a:t>c</a:t>
            </a:r>
            <a:r>
              <a:rPr sz="2000" dirty="0">
                <a:solidFill>
                  <a:srgbClr val="183883"/>
                </a:solidFill>
                <a:latin typeface="Times New Roman"/>
                <a:cs typeface="Times New Roman"/>
              </a:rPr>
              <a:t>y</a:t>
            </a:r>
            <a:r>
              <a:rPr sz="2000" spc="-5" dirty="0">
                <a:solidFill>
                  <a:srgbClr val="183883"/>
                </a:solidFill>
                <a:latin typeface="Times New Roman"/>
                <a:cs typeface="Times New Roman"/>
              </a:rPr>
              <a:t>s</a:t>
            </a:r>
            <a:r>
              <a:rPr sz="2000" spc="-20" dirty="0">
                <a:solidFill>
                  <a:srgbClr val="183883"/>
                </a:solidFill>
                <a:latin typeface="Times New Roman"/>
                <a:cs typeface="Times New Roman"/>
              </a:rPr>
              <a:t>t</a:t>
            </a:r>
            <a:r>
              <a:rPr sz="2000" spc="-15" dirty="0">
                <a:solidFill>
                  <a:srgbClr val="183883"/>
                </a:solidFill>
                <a:latin typeface="Times New Roman"/>
                <a:cs typeface="Times New Roman"/>
              </a:rPr>
              <a:t>e</a:t>
            </a:r>
            <a:r>
              <a:rPr sz="2000" spc="-20" dirty="0">
                <a:solidFill>
                  <a:srgbClr val="183883"/>
                </a:solidFill>
                <a:latin typeface="Times New Roman"/>
                <a:cs typeface="Times New Roman"/>
              </a:rPr>
              <a:t>i</a:t>
            </a:r>
            <a:r>
              <a:rPr sz="2000" spc="-10" dirty="0">
                <a:solidFill>
                  <a:srgbClr val="183883"/>
                </a:solidFill>
                <a:latin typeface="Times New Roman"/>
                <a:cs typeface="Times New Roman"/>
              </a:rPr>
              <a:t>ne</a:t>
            </a:r>
            <a:endParaRPr sz="20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530"/>
              </a:spcBef>
              <a:buClr>
                <a:srgbClr val="B4CCE2"/>
              </a:buClr>
              <a:buFont typeface="Times New Roman"/>
              <a:buChar char="–"/>
              <a:tabLst>
                <a:tab pos="755650" algn="l"/>
              </a:tabLst>
            </a:pPr>
            <a:r>
              <a:rPr sz="2000" spc="-5" dirty="0">
                <a:solidFill>
                  <a:srgbClr val="183883"/>
                </a:solidFill>
                <a:latin typeface="Times New Roman"/>
                <a:cs typeface="Times New Roman"/>
              </a:rPr>
              <a:t>I</a:t>
            </a:r>
            <a:r>
              <a:rPr sz="2000" spc="-30" dirty="0">
                <a:solidFill>
                  <a:srgbClr val="183883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183883"/>
                </a:solidFill>
                <a:latin typeface="Times New Roman"/>
                <a:cs typeface="Times New Roman"/>
              </a:rPr>
              <a:t>p</a:t>
            </a:r>
            <a:r>
              <a:rPr sz="2000" spc="-15" dirty="0">
                <a:solidFill>
                  <a:srgbClr val="183883"/>
                </a:solidFill>
                <a:latin typeface="Times New Roman"/>
                <a:cs typeface="Times New Roman"/>
              </a:rPr>
              <a:t>a</a:t>
            </a:r>
            <a:r>
              <a:rPr sz="2000" spc="-20" dirty="0">
                <a:solidFill>
                  <a:srgbClr val="183883"/>
                </a:solidFill>
                <a:latin typeface="Times New Roman"/>
                <a:cs typeface="Times New Roman"/>
              </a:rPr>
              <a:t>i</a:t>
            </a:r>
            <a:r>
              <a:rPr sz="2000" spc="-5" dirty="0">
                <a:solidFill>
                  <a:srgbClr val="183883"/>
                </a:solidFill>
                <a:latin typeface="Times New Roman"/>
                <a:cs typeface="Times New Roman"/>
              </a:rPr>
              <a:t>r</a:t>
            </a:r>
            <a:r>
              <a:rPr sz="2000" spc="-15" dirty="0">
                <a:solidFill>
                  <a:srgbClr val="183883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183883"/>
                </a:solidFill>
                <a:latin typeface="Times New Roman"/>
                <a:cs typeface="Times New Roman"/>
              </a:rPr>
              <a:t>d </a:t>
            </a:r>
            <a:r>
              <a:rPr sz="2000" spc="-20" dirty="0">
                <a:solidFill>
                  <a:srgbClr val="183883"/>
                </a:solidFill>
                <a:latin typeface="Times New Roman"/>
                <a:cs typeface="Times New Roman"/>
              </a:rPr>
              <a:t>i</a:t>
            </a:r>
            <a:r>
              <a:rPr sz="2000" spc="-30" dirty="0">
                <a:solidFill>
                  <a:srgbClr val="183883"/>
                </a:solidFill>
                <a:latin typeface="Times New Roman"/>
                <a:cs typeface="Times New Roman"/>
              </a:rPr>
              <a:t>mm</a:t>
            </a:r>
            <a:r>
              <a:rPr sz="2000" spc="-10" dirty="0">
                <a:solidFill>
                  <a:srgbClr val="183883"/>
                </a:solidFill>
                <a:latin typeface="Times New Roman"/>
                <a:cs typeface="Times New Roman"/>
              </a:rPr>
              <a:t>une</a:t>
            </a:r>
            <a:r>
              <a:rPr sz="2000" spc="-5" dirty="0">
                <a:solidFill>
                  <a:srgbClr val="183883"/>
                </a:solidFill>
                <a:latin typeface="Times New Roman"/>
                <a:cs typeface="Times New Roman"/>
              </a:rPr>
              <a:t> f</a:t>
            </a:r>
            <a:r>
              <a:rPr sz="2000" spc="-10" dirty="0">
                <a:solidFill>
                  <a:srgbClr val="183883"/>
                </a:solidFill>
                <a:latin typeface="Times New Roman"/>
                <a:cs typeface="Times New Roman"/>
              </a:rPr>
              <a:t>un</a:t>
            </a:r>
            <a:r>
              <a:rPr sz="2000" spc="-15" dirty="0">
                <a:solidFill>
                  <a:srgbClr val="183883"/>
                </a:solidFill>
                <a:latin typeface="Times New Roman"/>
                <a:cs typeface="Times New Roman"/>
              </a:rPr>
              <a:t>c</a:t>
            </a:r>
            <a:r>
              <a:rPr sz="2000" spc="-20" dirty="0">
                <a:solidFill>
                  <a:srgbClr val="183883"/>
                </a:solidFill>
                <a:latin typeface="Times New Roman"/>
                <a:cs typeface="Times New Roman"/>
              </a:rPr>
              <a:t>ti</a:t>
            </a:r>
            <a:r>
              <a:rPr sz="2000" dirty="0">
                <a:solidFill>
                  <a:srgbClr val="183883"/>
                </a:solidFill>
                <a:latin typeface="Times New Roman"/>
                <a:cs typeface="Times New Roman"/>
              </a:rPr>
              <a:t>on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Clr>
                <a:srgbClr val="B4CCE2"/>
              </a:buClr>
              <a:buFont typeface="Times New Roman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H</a:t>
            </a:r>
            <a:r>
              <a:rPr sz="2400" spc="-20" dirty="0">
                <a:solidFill>
                  <a:srgbClr val="183883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s </a:t>
            </a:r>
            <a:r>
              <a:rPr sz="2400" spc="-15" dirty="0">
                <a:solidFill>
                  <a:srgbClr val="183883"/>
                </a:solidFill>
                <a:latin typeface="Times New Roman"/>
                <a:cs typeface="Times New Roman"/>
              </a:rPr>
              <a:t>b</a:t>
            </a:r>
            <a:r>
              <a:rPr sz="2400" spc="-20" dirty="0">
                <a:solidFill>
                  <a:srgbClr val="183883"/>
                </a:solidFill>
                <a:latin typeface="Times New Roman"/>
                <a:cs typeface="Times New Roman"/>
              </a:rPr>
              <a:t>ee</a:t>
            </a: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n </a:t>
            </a:r>
            <a:r>
              <a:rPr sz="2400" spc="-20" dirty="0">
                <a:solidFill>
                  <a:srgbClr val="183883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ss</a:t>
            </a:r>
            <a:r>
              <a:rPr sz="2400" spc="-15" dirty="0">
                <a:solidFill>
                  <a:srgbClr val="183883"/>
                </a:solidFill>
                <a:latin typeface="Times New Roman"/>
                <a:cs typeface="Times New Roman"/>
              </a:rPr>
              <a:t>o</a:t>
            </a:r>
            <a:r>
              <a:rPr sz="2400" spc="-20" dirty="0">
                <a:solidFill>
                  <a:srgbClr val="183883"/>
                </a:solidFill>
                <a:latin typeface="Times New Roman"/>
                <a:cs typeface="Times New Roman"/>
              </a:rPr>
              <a:t>c</a:t>
            </a:r>
            <a:r>
              <a:rPr sz="2400" spc="-15" dirty="0">
                <a:solidFill>
                  <a:srgbClr val="183883"/>
                </a:solidFill>
                <a:latin typeface="Times New Roman"/>
                <a:cs typeface="Times New Roman"/>
              </a:rPr>
              <a:t>i</a:t>
            </a:r>
            <a:r>
              <a:rPr sz="2400" spc="-20" dirty="0">
                <a:solidFill>
                  <a:srgbClr val="183883"/>
                </a:solidFill>
                <a:latin typeface="Times New Roman"/>
                <a:cs typeface="Times New Roman"/>
              </a:rPr>
              <a:t>a</a:t>
            </a:r>
            <a:r>
              <a:rPr sz="2400" spc="-15" dirty="0">
                <a:solidFill>
                  <a:srgbClr val="183883"/>
                </a:solidFill>
                <a:latin typeface="Times New Roman"/>
                <a:cs typeface="Times New Roman"/>
              </a:rPr>
              <a:t>t</a:t>
            </a:r>
            <a:r>
              <a:rPr sz="2400" spc="-20" dirty="0">
                <a:solidFill>
                  <a:srgbClr val="183883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d w</a:t>
            </a:r>
            <a:r>
              <a:rPr sz="2400" spc="-15" dirty="0">
                <a:solidFill>
                  <a:srgbClr val="183883"/>
                </a:solidFill>
                <a:latin typeface="Times New Roman"/>
                <a:cs typeface="Times New Roman"/>
              </a:rPr>
              <a:t>it</a:t>
            </a: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>
                <a:latin typeface="Arial"/>
                <a:cs typeface="Arial"/>
                <a:hlinkClick r:id="rId5"/>
              </a:rPr>
              <a:t>www.</a:t>
            </a:r>
            <a:r>
              <a:rPr spc="-10" dirty="0">
                <a:latin typeface="Arial"/>
                <a:cs typeface="Arial"/>
                <a:hlinkClick r:id="rId5"/>
              </a:rPr>
              <a:t>u</a:t>
            </a:r>
            <a:r>
              <a:rPr spc="-5" dirty="0">
                <a:latin typeface="Arial"/>
                <a:cs typeface="Arial"/>
                <a:hlinkClick r:id="rId5"/>
              </a:rPr>
              <a:t>m</a:t>
            </a:r>
            <a:r>
              <a:rPr spc="-10" dirty="0">
                <a:latin typeface="Arial"/>
                <a:cs typeface="Arial"/>
                <a:hlinkClick r:id="rId5"/>
              </a:rPr>
              <a:t>l.</a:t>
            </a:r>
            <a:r>
              <a:rPr spc="-20" dirty="0">
                <a:latin typeface="Arial"/>
                <a:cs typeface="Arial"/>
                <a:hlinkClick r:id="rId5"/>
              </a:rPr>
              <a:t>e</a:t>
            </a:r>
            <a:r>
              <a:rPr spc="-10" dirty="0">
                <a:latin typeface="Arial"/>
                <a:cs typeface="Arial"/>
                <a:hlinkClick r:id="rId5"/>
              </a:rPr>
              <a:t>du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31475" y="4972979"/>
            <a:ext cx="3140075" cy="643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7815" algn="l"/>
              </a:tabLst>
            </a:pPr>
            <a:r>
              <a:rPr sz="2000" dirty="0">
                <a:solidFill>
                  <a:srgbClr val="B4CCE2"/>
                </a:solidFill>
                <a:latin typeface="Times New Roman"/>
                <a:cs typeface="Times New Roman"/>
              </a:rPr>
              <a:t>–	</a:t>
            </a:r>
            <a:r>
              <a:rPr sz="2000" spc="-5" dirty="0">
                <a:solidFill>
                  <a:srgbClr val="183883"/>
                </a:solidFill>
                <a:latin typeface="Times New Roman"/>
                <a:cs typeface="Times New Roman"/>
              </a:rPr>
              <a:t>I</a:t>
            </a:r>
            <a:r>
              <a:rPr sz="2000" spc="-30" dirty="0">
                <a:solidFill>
                  <a:srgbClr val="183883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183883"/>
                </a:solidFill>
                <a:latin typeface="Times New Roman"/>
                <a:cs typeface="Times New Roman"/>
              </a:rPr>
              <a:t>p</a:t>
            </a:r>
            <a:r>
              <a:rPr sz="2000" spc="-15" dirty="0">
                <a:solidFill>
                  <a:srgbClr val="183883"/>
                </a:solidFill>
                <a:latin typeface="Times New Roman"/>
                <a:cs typeface="Times New Roman"/>
              </a:rPr>
              <a:t>a</a:t>
            </a:r>
            <a:r>
              <a:rPr sz="2000" spc="-20" dirty="0">
                <a:solidFill>
                  <a:srgbClr val="183883"/>
                </a:solidFill>
                <a:latin typeface="Times New Roman"/>
                <a:cs typeface="Times New Roman"/>
              </a:rPr>
              <a:t>i</a:t>
            </a:r>
            <a:r>
              <a:rPr sz="2000" spc="-5" dirty="0">
                <a:solidFill>
                  <a:srgbClr val="183883"/>
                </a:solidFill>
                <a:latin typeface="Times New Roman"/>
                <a:cs typeface="Times New Roman"/>
              </a:rPr>
              <a:t>r</a:t>
            </a:r>
            <a:r>
              <a:rPr sz="2000" spc="-15" dirty="0">
                <a:solidFill>
                  <a:srgbClr val="183883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183883"/>
                </a:solidFill>
                <a:latin typeface="Times New Roman"/>
                <a:cs typeface="Times New Roman"/>
              </a:rPr>
              <a:t>d </a:t>
            </a:r>
            <a:r>
              <a:rPr sz="2000" spc="-15" dirty="0">
                <a:solidFill>
                  <a:srgbClr val="183883"/>
                </a:solidFill>
                <a:latin typeface="Times New Roman"/>
                <a:cs typeface="Times New Roman"/>
              </a:rPr>
              <a:t>c</a:t>
            </a:r>
            <a:r>
              <a:rPr sz="2000" spc="-10" dirty="0">
                <a:solidFill>
                  <a:srgbClr val="183883"/>
                </a:solidFill>
                <a:latin typeface="Times New Roman"/>
                <a:cs typeface="Times New Roman"/>
              </a:rPr>
              <a:t>ogn</a:t>
            </a:r>
            <a:r>
              <a:rPr sz="2000" spc="-20" dirty="0">
                <a:solidFill>
                  <a:srgbClr val="183883"/>
                </a:solidFill>
                <a:latin typeface="Times New Roman"/>
                <a:cs typeface="Times New Roman"/>
              </a:rPr>
              <a:t>iti</a:t>
            </a:r>
            <a:r>
              <a:rPr sz="2000" spc="-10" dirty="0">
                <a:solidFill>
                  <a:srgbClr val="183883"/>
                </a:solidFill>
                <a:latin typeface="Times New Roman"/>
                <a:cs typeface="Times New Roman"/>
              </a:rPr>
              <a:t>ve</a:t>
            </a:r>
            <a:r>
              <a:rPr sz="2000" spc="-5" dirty="0">
                <a:solidFill>
                  <a:srgbClr val="183883"/>
                </a:solidFill>
                <a:latin typeface="Times New Roman"/>
                <a:cs typeface="Times New Roman"/>
              </a:rPr>
              <a:t> f</a:t>
            </a:r>
            <a:r>
              <a:rPr sz="2000" spc="-10" dirty="0">
                <a:solidFill>
                  <a:srgbClr val="183883"/>
                </a:solidFill>
                <a:latin typeface="Times New Roman"/>
                <a:cs typeface="Times New Roman"/>
              </a:rPr>
              <a:t>un</a:t>
            </a:r>
            <a:r>
              <a:rPr sz="2000" spc="-15" dirty="0">
                <a:solidFill>
                  <a:srgbClr val="183883"/>
                </a:solidFill>
                <a:latin typeface="Times New Roman"/>
                <a:cs typeface="Times New Roman"/>
              </a:rPr>
              <a:t>c</a:t>
            </a:r>
            <a:r>
              <a:rPr sz="2000" spc="-20" dirty="0">
                <a:solidFill>
                  <a:srgbClr val="183883"/>
                </a:solidFill>
                <a:latin typeface="Times New Roman"/>
                <a:cs typeface="Times New Roman"/>
              </a:rPr>
              <a:t>ti</a:t>
            </a:r>
            <a:r>
              <a:rPr sz="2000" dirty="0">
                <a:solidFill>
                  <a:srgbClr val="183883"/>
                </a:solidFill>
                <a:latin typeface="Times New Roman"/>
                <a:cs typeface="Times New Roman"/>
              </a:rPr>
              <a:t>on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2000" dirty="0">
                <a:solidFill>
                  <a:srgbClr val="B4CCE2"/>
                </a:solidFill>
                <a:latin typeface="Times New Roman"/>
                <a:cs typeface="Times New Roman"/>
              </a:rPr>
              <a:t>–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17225" y="5337045"/>
            <a:ext cx="116713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5" dirty="0">
                <a:solidFill>
                  <a:srgbClr val="183883"/>
                </a:solidFill>
                <a:latin typeface="Times New Roman"/>
                <a:cs typeface="Times New Roman"/>
              </a:rPr>
              <a:t>D</a:t>
            </a:r>
            <a:r>
              <a:rPr sz="2000" spc="-15" dirty="0">
                <a:solidFill>
                  <a:srgbClr val="183883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183883"/>
                </a:solidFill>
                <a:latin typeface="Times New Roman"/>
                <a:cs typeface="Times New Roman"/>
              </a:rPr>
              <a:t>p</a:t>
            </a:r>
            <a:r>
              <a:rPr sz="2000" spc="-5" dirty="0">
                <a:solidFill>
                  <a:srgbClr val="183883"/>
                </a:solidFill>
                <a:latin typeface="Times New Roman"/>
                <a:cs typeface="Times New Roman"/>
              </a:rPr>
              <a:t>r</a:t>
            </a:r>
            <a:r>
              <a:rPr sz="2000" spc="-15" dirty="0">
                <a:solidFill>
                  <a:srgbClr val="183883"/>
                </a:solidFill>
                <a:latin typeface="Times New Roman"/>
                <a:cs typeface="Times New Roman"/>
              </a:rPr>
              <a:t>e</a:t>
            </a:r>
            <a:r>
              <a:rPr sz="2000" spc="-5" dirty="0">
                <a:solidFill>
                  <a:srgbClr val="183883"/>
                </a:solidFill>
                <a:latin typeface="Times New Roman"/>
                <a:cs typeface="Times New Roman"/>
              </a:rPr>
              <a:t>ss</a:t>
            </a:r>
            <a:r>
              <a:rPr sz="2000" spc="-20" dirty="0">
                <a:solidFill>
                  <a:srgbClr val="183883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183883"/>
                </a:solidFill>
                <a:latin typeface="Times New Roman"/>
                <a:cs typeface="Times New Roman"/>
              </a:rPr>
              <a:t>on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15041" y="4792322"/>
            <a:ext cx="721995" cy="0"/>
          </a:xfrm>
          <a:custGeom>
            <a:avLst/>
            <a:gdLst/>
            <a:ahLst/>
            <a:cxnLst/>
            <a:rect l="l" t="t" r="r" b="b"/>
            <a:pathLst>
              <a:path w="721995">
                <a:moveTo>
                  <a:pt x="0" y="0"/>
                </a:moveTo>
                <a:lnTo>
                  <a:pt x="721714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53642" y="4792322"/>
            <a:ext cx="2396490" cy="0"/>
          </a:xfrm>
          <a:custGeom>
            <a:avLst/>
            <a:gdLst/>
            <a:ahLst/>
            <a:cxnLst/>
            <a:rect l="l" t="t" r="r" b="b"/>
            <a:pathLst>
              <a:path w="2396490">
                <a:moveTo>
                  <a:pt x="0" y="0"/>
                </a:moveTo>
                <a:lnTo>
                  <a:pt x="2396161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52173" y="4792322"/>
            <a:ext cx="1736725" cy="0"/>
          </a:xfrm>
          <a:custGeom>
            <a:avLst/>
            <a:gdLst/>
            <a:ahLst/>
            <a:cxnLst/>
            <a:rect l="l" t="t" r="r" b="b"/>
            <a:pathLst>
              <a:path w="1736725">
                <a:moveTo>
                  <a:pt x="0" y="0"/>
                </a:moveTo>
                <a:lnTo>
                  <a:pt x="1736231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52173" y="4208099"/>
            <a:ext cx="6784975" cy="0"/>
          </a:xfrm>
          <a:custGeom>
            <a:avLst/>
            <a:gdLst/>
            <a:ahLst/>
            <a:cxnLst/>
            <a:rect l="l" t="t" r="r" b="b"/>
            <a:pathLst>
              <a:path w="6784975">
                <a:moveTo>
                  <a:pt x="0" y="0"/>
                </a:moveTo>
                <a:lnTo>
                  <a:pt x="6784583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52173" y="3615409"/>
            <a:ext cx="6784975" cy="0"/>
          </a:xfrm>
          <a:custGeom>
            <a:avLst/>
            <a:gdLst/>
            <a:ahLst/>
            <a:cxnLst/>
            <a:rect l="l" t="t" r="r" b="b"/>
            <a:pathLst>
              <a:path w="6784975">
                <a:moveTo>
                  <a:pt x="0" y="0"/>
                </a:moveTo>
                <a:lnTo>
                  <a:pt x="6784583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52173" y="3031186"/>
            <a:ext cx="6784975" cy="0"/>
          </a:xfrm>
          <a:custGeom>
            <a:avLst/>
            <a:gdLst/>
            <a:ahLst/>
            <a:cxnLst/>
            <a:rect l="l" t="t" r="r" b="b"/>
            <a:pathLst>
              <a:path w="6784975">
                <a:moveTo>
                  <a:pt x="0" y="0"/>
                </a:moveTo>
                <a:lnTo>
                  <a:pt x="6784583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52173" y="2447221"/>
            <a:ext cx="6784975" cy="0"/>
          </a:xfrm>
          <a:custGeom>
            <a:avLst/>
            <a:gdLst/>
            <a:ahLst/>
            <a:cxnLst/>
            <a:rect l="l" t="t" r="r" b="b"/>
            <a:pathLst>
              <a:path w="6784975">
                <a:moveTo>
                  <a:pt x="0" y="0"/>
                </a:moveTo>
                <a:lnTo>
                  <a:pt x="6784583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23166" y="5139468"/>
            <a:ext cx="965835" cy="238760"/>
          </a:xfrm>
          <a:custGeom>
            <a:avLst/>
            <a:gdLst/>
            <a:ahLst/>
            <a:cxnLst/>
            <a:rect l="l" t="t" r="r" b="b"/>
            <a:pathLst>
              <a:path w="965835" h="238760">
                <a:moveTo>
                  <a:pt x="965238" y="0"/>
                </a:moveTo>
                <a:lnTo>
                  <a:pt x="0" y="0"/>
                </a:lnTo>
                <a:lnTo>
                  <a:pt x="0" y="238216"/>
                </a:lnTo>
                <a:lnTo>
                  <a:pt x="965238" y="238216"/>
                </a:lnTo>
                <a:lnTo>
                  <a:pt x="965238" y="0"/>
                </a:lnTo>
                <a:close/>
              </a:path>
            </a:pathLst>
          </a:custGeom>
          <a:solidFill>
            <a:srgbClr val="D4E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93032" y="5173337"/>
            <a:ext cx="956944" cy="204470"/>
          </a:xfrm>
          <a:custGeom>
            <a:avLst/>
            <a:gdLst/>
            <a:ahLst/>
            <a:cxnLst/>
            <a:rect l="l" t="t" r="r" b="b"/>
            <a:pathLst>
              <a:path w="956945" h="204470">
                <a:moveTo>
                  <a:pt x="956771" y="0"/>
                </a:moveTo>
                <a:lnTo>
                  <a:pt x="0" y="0"/>
                </a:lnTo>
                <a:lnTo>
                  <a:pt x="0" y="204348"/>
                </a:lnTo>
                <a:lnTo>
                  <a:pt x="956771" y="204348"/>
                </a:lnTo>
                <a:lnTo>
                  <a:pt x="956771" y="0"/>
                </a:lnTo>
                <a:close/>
              </a:path>
            </a:pathLst>
          </a:custGeom>
          <a:solidFill>
            <a:srgbClr val="D4E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23166" y="5139469"/>
            <a:ext cx="965835" cy="238760"/>
          </a:xfrm>
          <a:custGeom>
            <a:avLst/>
            <a:gdLst/>
            <a:ahLst/>
            <a:cxnLst/>
            <a:rect l="l" t="t" r="r" b="b"/>
            <a:pathLst>
              <a:path w="965835" h="238760">
                <a:moveTo>
                  <a:pt x="0" y="0"/>
                </a:moveTo>
                <a:lnTo>
                  <a:pt x="965238" y="0"/>
                </a:lnTo>
                <a:lnTo>
                  <a:pt x="965238" y="238216"/>
                </a:lnTo>
                <a:lnTo>
                  <a:pt x="0" y="23821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93032" y="5173337"/>
            <a:ext cx="956944" cy="204470"/>
          </a:xfrm>
          <a:custGeom>
            <a:avLst/>
            <a:gdLst/>
            <a:ahLst/>
            <a:cxnLst/>
            <a:rect l="l" t="t" r="r" b="b"/>
            <a:pathLst>
              <a:path w="956945" h="204470">
                <a:moveTo>
                  <a:pt x="0" y="0"/>
                </a:moveTo>
                <a:lnTo>
                  <a:pt x="956771" y="0"/>
                </a:lnTo>
                <a:lnTo>
                  <a:pt x="956771" y="204348"/>
                </a:lnTo>
                <a:lnTo>
                  <a:pt x="0" y="20434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88404" y="4555245"/>
            <a:ext cx="965835" cy="822960"/>
          </a:xfrm>
          <a:custGeom>
            <a:avLst/>
            <a:gdLst/>
            <a:ahLst/>
            <a:cxnLst/>
            <a:rect l="l" t="t" r="r" b="b"/>
            <a:pathLst>
              <a:path w="965835" h="822960">
                <a:moveTo>
                  <a:pt x="965238" y="0"/>
                </a:moveTo>
                <a:lnTo>
                  <a:pt x="0" y="0"/>
                </a:lnTo>
                <a:lnTo>
                  <a:pt x="0" y="822439"/>
                </a:lnTo>
                <a:lnTo>
                  <a:pt x="965238" y="822439"/>
                </a:lnTo>
                <a:lnTo>
                  <a:pt x="965238" y="0"/>
                </a:lnTo>
                <a:close/>
              </a:path>
            </a:pathLst>
          </a:custGeom>
          <a:solidFill>
            <a:srgbClr val="005D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49803" y="4233499"/>
            <a:ext cx="965835" cy="1144270"/>
          </a:xfrm>
          <a:custGeom>
            <a:avLst/>
            <a:gdLst/>
            <a:ahLst/>
            <a:cxnLst/>
            <a:rect l="l" t="t" r="r" b="b"/>
            <a:pathLst>
              <a:path w="965834" h="1144270">
                <a:moveTo>
                  <a:pt x="965238" y="0"/>
                </a:moveTo>
                <a:lnTo>
                  <a:pt x="0" y="0"/>
                </a:lnTo>
                <a:lnTo>
                  <a:pt x="0" y="1144186"/>
                </a:lnTo>
                <a:lnTo>
                  <a:pt x="965238" y="1144186"/>
                </a:lnTo>
                <a:lnTo>
                  <a:pt x="965238" y="0"/>
                </a:lnTo>
                <a:close/>
              </a:path>
            </a:pathLst>
          </a:custGeom>
          <a:solidFill>
            <a:srgbClr val="005D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88404" y="4555246"/>
            <a:ext cx="965835" cy="822960"/>
          </a:xfrm>
          <a:custGeom>
            <a:avLst/>
            <a:gdLst/>
            <a:ahLst/>
            <a:cxnLst/>
            <a:rect l="l" t="t" r="r" b="b"/>
            <a:pathLst>
              <a:path w="965835" h="822960">
                <a:moveTo>
                  <a:pt x="0" y="0"/>
                </a:moveTo>
                <a:lnTo>
                  <a:pt x="965238" y="0"/>
                </a:lnTo>
                <a:lnTo>
                  <a:pt x="965238" y="822439"/>
                </a:lnTo>
                <a:lnTo>
                  <a:pt x="0" y="82243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49803" y="4233500"/>
            <a:ext cx="965835" cy="1144270"/>
          </a:xfrm>
          <a:custGeom>
            <a:avLst/>
            <a:gdLst/>
            <a:ahLst/>
            <a:cxnLst/>
            <a:rect l="l" t="t" r="r" b="b"/>
            <a:pathLst>
              <a:path w="965834" h="1144270">
                <a:moveTo>
                  <a:pt x="0" y="0"/>
                </a:moveTo>
                <a:lnTo>
                  <a:pt x="965238" y="0"/>
                </a:lnTo>
                <a:lnTo>
                  <a:pt x="965238" y="1144185"/>
                </a:lnTo>
                <a:lnTo>
                  <a:pt x="0" y="114418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05809" y="2447221"/>
            <a:ext cx="0" cy="2984500"/>
          </a:xfrm>
          <a:custGeom>
            <a:avLst/>
            <a:gdLst/>
            <a:ahLst/>
            <a:cxnLst/>
            <a:rect l="l" t="t" r="r" b="b"/>
            <a:pathLst>
              <a:path h="2984500">
                <a:moveTo>
                  <a:pt x="0" y="0"/>
                </a:moveTo>
                <a:lnTo>
                  <a:pt x="0" y="2984100"/>
                </a:lnTo>
              </a:path>
            </a:pathLst>
          </a:custGeom>
          <a:ln w="8467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52173" y="5377685"/>
            <a:ext cx="6784975" cy="0"/>
          </a:xfrm>
          <a:custGeom>
            <a:avLst/>
            <a:gdLst/>
            <a:ahLst/>
            <a:cxnLst/>
            <a:rect l="l" t="t" r="r" b="b"/>
            <a:pathLst>
              <a:path w="6784975">
                <a:moveTo>
                  <a:pt x="0" y="0"/>
                </a:moveTo>
                <a:lnTo>
                  <a:pt x="6784583" y="0"/>
                </a:lnTo>
              </a:path>
            </a:pathLst>
          </a:custGeom>
          <a:ln w="8467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73337" y="5377685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636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536756" y="5377685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636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866571" y="4897825"/>
            <a:ext cx="2825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8%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232044" y="4923225"/>
            <a:ext cx="2825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7%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778700" y="4305158"/>
            <a:ext cx="38163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28%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144174" y="3983425"/>
            <a:ext cx="38163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39%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383206" y="5270358"/>
            <a:ext cx="28829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84335" y="4686158"/>
            <a:ext cx="37846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2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84335" y="4101958"/>
            <a:ext cx="37846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4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284335" y="3517758"/>
            <a:ext cx="37846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6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284335" y="2933558"/>
            <a:ext cx="37846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8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85466" y="2340892"/>
            <a:ext cx="48260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248515" y="5490492"/>
            <a:ext cx="48260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5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-</a:t>
            </a: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70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690538" y="5490492"/>
            <a:ext cx="32448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7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400" spc="-10" dirty="0">
                <a:solidFill>
                  <a:srgbClr val="183883"/>
                </a:solidFill>
                <a:latin typeface="Arial"/>
                <a:cs typeface="Arial"/>
              </a:rPr>
              <a:t>+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3395" rIns="0" bIns="0" rtlCol="0">
            <a:spAutoFit/>
          </a:bodyPr>
          <a:lstStyle/>
          <a:p>
            <a:pPr marL="5424170">
              <a:lnSpc>
                <a:spcPct val="100000"/>
              </a:lnSpc>
            </a:pPr>
            <a:r>
              <a:rPr sz="2400" b="1" spc="-65" dirty="0">
                <a:solidFill>
                  <a:srgbClr val="183883"/>
                </a:solidFill>
                <a:latin typeface="Arial"/>
                <a:cs typeface="Arial"/>
              </a:rPr>
              <a:t>V</a:t>
            </a:r>
            <a:r>
              <a:rPr sz="2400" b="1" spc="-15" dirty="0">
                <a:solidFill>
                  <a:srgbClr val="183883"/>
                </a:solidFill>
                <a:latin typeface="Arial"/>
                <a:cs typeface="Arial"/>
              </a:rPr>
              <a:t>itamin</a:t>
            </a:r>
            <a:r>
              <a:rPr sz="2400" b="1" spc="-5" dirty="0">
                <a:solidFill>
                  <a:srgbClr val="183883"/>
                </a:solidFill>
                <a:latin typeface="Arial"/>
                <a:cs typeface="Arial"/>
              </a:rPr>
              <a:t> B6</a:t>
            </a:r>
            <a:endParaRPr sz="24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545255" y="2045728"/>
            <a:ext cx="34937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183883"/>
                </a:solidFill>
                <a:latin typeface="Arial"/>
                <a:cs typeface="Arial"/>
              </a:rPr>
              <a:t>% </a:t>
            </a:r>
            <a:r>
              <a:rPr sz="1800" b="1" spc="-15" dirty="0">
                <a:solidFill>
                  <a:srgbClr val="183883"/>
                </a:solidFill>
                <a:latin typeface="Arial"/>
                <a:cs typeface="Arial"/>
              </a:rPr>
              <a:t>Below</a:t>
            </a:r>
            <a:r>
              <a:rPr sz="1800" b="1" dirty="0">
                <a:solidFill>
                  <a:srgbClr val="183883"/>
                </a:solidFill>
                <a:latin typeface="Arial"/>
                <a:cs typeface="Arial"/>
              </a:rPr>
              <a:t> EAR, </a:t>
            </a:r>
            <a:r>
              <a:rPr sz="1800" b="1" spc="-5" dirty="0">
                <a:solidFill>
                  <a:srgbClr val="183883"/>
                </a:solidFill>
                <a:latin typeface="Arial"/>
                <a:cs typeface="Arial"/>
              </a:rPr>
              <a:t>NHANE</a:t>
            </a:r>
            <a:r>
              <a:rPr sz="1800" b="1" dirty="0">
                <a:solidFill>
                  <a:srgbClr val="183883"/>
                </a:solidFill>
                <a:latin typeface="Arial"/>
                <a:cs typeface="Arial"/>
              </a:rPr>
              <a:t>S 20</a:t>
            </a:r>
            <a:r>
              <a:rPr sz="1800" b="1" spc="-10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800" b="1" spc="-1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800" b="1" dirty="0">
                <a:solidFill>
                  <a:srgbClr val="183883"/>
                </a:solidFill>
                <a:latin typeface="Arial"/>
                <a:cs typeface="Arial"/>
              </a:rPr>
              <a:t>-12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237965" y="5857783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89353"/>
                </a:moveTo>
                <a:lnTo>
                  <a:pt x="89353" y="89353"/>
                </a:lnTo>
                <a:lnTo>
                  <a:pt x="89353" y="0"/>
                </a:lnTo>
                <a:lnTo>
                  <a:pt x="0" y="0"/>
                </a:lnTo>
                <a:lnTo>
                  <a:pt x="0" y="89353"/>
                </a:lnTo>
                <a:close/>
              </a:path>
            </a:pathLst>
          </a:custGeom>
          <a:solidFill>
            <a:srgbClr val="D4E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237965" y="5857783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0"/>
                </a:moveTo>
                <a:lnTo>
                  <a:pt x="89354" y="0"/>
                </a:lnTo>
                <a:lnTo>
                  <a:pt x="89354" y="89354"/>
                </a:lnTo>
                <a:lnTo>
                  <a:pt x="0" y="8935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4354534" y="5795296"/>
            <a:ext cx="41275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35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al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891025" y="5857783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89353"/>
                </a:moveTo>
                <a:lnTo>
                  <a:pt x="89353" y="89353"/>
                </a:lnTo>
                <a:lnTo>
                  <a:pt x="89353" y="0"/>
                </a:lnTo>
                <a:lnTo>
                  <a:pt x="0" y="0"/>
                </a:lnTo>
                <a:lnTo>
                  <a:pt x="0" y="89353"/>
                </a:lnTo>
                <a:close/>
              </a:path>
            </a:pathLst>
          </a:custGeom>
          <a:solidFill>
            <a:srgbClr val="005D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891025" y="5857783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0"/>
                </a:moveTo>
                <a:lnTo>
                  <a:pt x="89354" y="0"/>
                </a:lnTo>
                <a:lnTo>
                  <a:pt x="89354" y="89354"/>
                </a:lnTo>
                <a:lnTo>
                  <a:pt x="0" y="8935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5007593" y="5795296"/>
            <a:ext cx="61531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1400" spc="5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1400" spc="-35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1400" spc="-45" dirty="0">
                <a:solidFill>
                  <a:srgbClr val="183883"/>
                </a:solidFill>
                <a:latin typeface="Arial"/>
                <a:cs typeface="Arial"/>
              </a:rPr>
              <a:t>l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>
                <a:latin typeface="Arial"/>
                <a:cs typeface="Arial"/>
                <a:hlinkClick r:id="rId4"/>
              </a:rPr>
              <a:t>www.</a:t>
            </a:r>
            <a:r>
              <a:rPr spc="-10" dirty="0">
                <a:latin typeface="Arial"/>
                <a:cs typeface="Arial"/>
                <a:hlinkClick r:id="rId4"/>
              </a:rPr>
              <a:t>u</a:t>
            </a:r>
            <a:r>
              <a:rPr spc="-5" dirty="0">
                <a:latin typeface="Arial"/>
                <a:cs typeface="Arial"/>
                <a:hlinkClick r:id="rId4"/>
              </a:rPr>
              <a:t>m</a:t>
            </a:r>
            <a:r>
              <a:rPr spc="-10" dirty="0">
                <a:latin typeface="Arial"/>
                <a:cs typeface="Arial"/>
                <a:hlinkClick r:id="rId4"/>
              </a:rPr>
              <a:t>l.</a:t>
            </a:r>
            <a:r>
              <a:rPr spc="-20" dirty="0">
                <a:latin typeface="Arial"/>
                <a:cs typeface="Arial"/>
                <a:hlinkClick r:id="rId4"/>
              </a:rPr>
              <a:t>e</a:t>
            </a:r>
            <a:r>
              <a:rPr spc="-10" dirty="0">
                <a:latin typeface="Arial"/>
                <a:cs typeface="Arial"/>
                <a:hlinkClick r:id="rId4"/>
              </a:rPr>
              <a:t>du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27783" y="908720"/>
            <a:ext cx="6363970" cy="1143000"/>
          </a:xfrm>
          <a:custGeom>
            <a:avLst/>
            <a:gdLst/>
            <a:ahLst/>
            <a:cxnLst/>
            <a:rect l="l" t="t" r="r" b="b"/>
            <a:pathLst>
              <a:path w="6363970" h="1143000">
                <a:moveTo>
                  <a:pt x="0" y="1143000"/>
                </a:moveTo>
                <a:lnTo>
                  <a:pt x="6363816" y="1143000"/>
                </a:lnTo>
                <a:lnTo>
                  <a:pt x="6363816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2565">
              <a:lnSpc>
                <a:spcPts val="3345"/>
              </a:lnSpc>
            </a:pPr>
            <a:r>
              <a:rPr sz="2800" spc="5" dirty="0">
                <a:latin typeface="Arial"/>
                <a:cs typeface="Arial"/>
              </a:rPr>
              <a:t>Ma</a:t>
            </a:r>
            <a:r>
              <a:rPr sz="2800" dirty="0">
                <a:latin typeface="Arial"/>
                <a:cs typeface="Arial"/>
              </a:rPr>
              <a:t>ss</a:t>
            </a:r>
            <a:r>
              <a:rPr sz="2800" spc="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5" dirty="0">
                <a:latin typeface="Arial"/>
                <a:cs typeface="Arial"/>
              </a:rPr>
              <a:t>hu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5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tt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His</a:t>
            </a:r>
            <a:r>
              <a:rPr sz="2800" spc="5" dirty="0">
                <a:latin typeface="Arial"/>
                <a:cs typeface="Arial"/>
              </a:rPr>
              <a:t>pan</a:t>
            </a:r>
            <a:r>
              <a:rPr sz="2800" dirty="0">
                <a:latin typeface="Arial"/>
                <a:cs typeface="Arial"/>
              </a:rPr>
              <a:t>ic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5" dirty="0">
                <a:latin typeface="Arial"/>
                <a:cs typeface="Arial"/>
              </a:rPr>
              <a:t>der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St</a:t>
            </a:r>
            <a:r>
              <a:rPr sz="2800" spc="5" dirty="0">
                <a:latin typeface="Arial"/>
                <a:cs typeface="Arial"/>
              </a:rPr>
              <a:t>ud</a:t>
            </a:r>
            <a:r>
              <a:rPr sz="2800" dirty="0">
                <a:latin typeface="Arial"/>
                <a:cs typeface="Arial"/>
              </a:rPr>
              <a:t>y</a:t>
            </a:r>
            <a:endParaRPr sz="2800">
              <a:latin typeface="Arial"/>
              <a:cs typeface="Arial"/>
            </a:endParaRPr>
          </a:p>
          <a:p>
            <a:pPr marL="2742565">
              <a:lnSpc>
                <a:spcPts val="3345"/>
              </a:lnSpc>
            </a:pPr>
            <a:r>
              <a:rPr sz="2800" dirty="0">
                <a:latin typeface="Arial"/>
                <a:cs typeface="Arial"/>
              </a:rPr>
              <a:t>%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Lo</a:t>
            </a:r>
            <a:r>
              <a:rPr sz="2800" dirty="0">
                <a:latin typeface="Arial"/>
                <a:cs typeface="Arial"/>
              </a:rPr>
              <a:t>w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5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a </a:t>
            </a:r>
            <a:r>
              <a:rPr sz="2800" spc="-25" dirty="0">
                <a:latin typeface="Arial"/>
                <a:cs typeface="Arial"/>
              </a:rPr>
              <a:t>P</a:t>
            </a:r>
            <a:r>
              <a:rPr sz="2800" spc="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(</a:t>
            </a:r>
            <a:r>
              <a:rPr sz="2800" spc="-80" dirty="0">
                <a:latin typeface="Arial"/>
                <a:cs typeface="Arial"/>
              </a:rPr>
              <a:t>V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t</a:t>
            </a:r>
            <a:r>
              <a:rPr sz="2800" spc="5" dirty="0">
                <a:latin typeface="Arial"/>
                <a:cs typeface="Arial"/>
              </a:rPr>
              <a:t>am</a:t>
            </a:r>
            <a:r>
              <a:rPr sz="2800" dirty="0">
                <a:latin typeface="Arial"/>
                <a:cs typeface="Arial"/>
              </a:rPr>
              <a:t>in </a:t>
            </a:r>
            <a:r>
              <a:rPr sz="2800" spc="-25" dirty="0">
                <a:latin typeface="Arial"/>
                <a:cs typeface="Arial"/>
              </a:rPr>
              <a:t>B</a:t>
            </a:r>
            <a:r>
              <a:rPr sz="2800" spc="5" dirty="0">
                <a:latin typeface="Arial"/>
                <a:cs typeface="Arial"/>
              </a:rPr>
              <a:t>6</a:t>
            </a:r>
            <a:r>
              <a:rPr sz="2800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656667" y="5130178"/>
            <a:ext cx="527050" cy="0"/>
          </a:xfrm>
          <a:custGeom>
            <a:avLst/>
            <a:gdLst/>
            <a:ahLst/>
            <a:cxnLst/>
            <a:rect l="l" t="t" r="r" b="b"/>
            <a:pathLst>
              <a:path w="527050">
                <a:moveTo>
                  <a:pt x="0" y="0"/>
                </a:moveTo>
                <a:lnTo>
                  <a:pt x="526676" y="0"/>
                </a:lnTo>
              </a:path>
            </a:pathLst>
          </a:custGeom>
          <a:ln w="11703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77840" y="5130178"/>
            <a:ext cx="12065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0" y="0"/>
                </a:moveTo>
                <a:lnTo>
                  <a:pt x="11703" y="0"/>
                </a:lnTo>
              </a:path>
            </a:pathLst>
          </a:custGeom>
          <a:ln w="11703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69067" y="5130178"/>
            <a:ext cx="1029969" cy="0"/>
          </a:xfrm>
          <a:custGeom>
            <a:avLst/>
            <a:gdLst/>
            <a:ahLst/>
            <a:cxnLst/>
            <a:rect l="l" t="t" r="r" b="b"/>
            <a:pathLst>
              <a:path w="1029970">
                <a:moveTo>
                  <a:pt x="0" y="0"/>
                </a:moveTo>
                <a:lnTo>
                  <a:pt x="1029945" y="0"/>
                </a:lnTo>
              </a:path>
            </a:pathLst>
          </a:custGeom>
          <a:ln w="11703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84388" y="5124326"/>
            <a:ext cx="0" cy="12065"/>
          </a:xfrm>
          <a:custGeom>
            <a:avLst/>
            <a:gdLst/>
            <a:ahLst/>
            <a:cxnLst/>
            <a:rect l="l" t="t" r="r" b="b"/>
            <a:pathLst>
              <a:path h="12064">
                <a:moveTo>
                  <a:pt x="0" y="11703"/>
                </a:moveTo>
                <a:lnTo>
                  <a:pt x="0" y="0"/>
                </a:lnTo>
              </a:path>
            </a:pathLst>
          </a:custGeom>
          <a:ln w="11703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96440" y="5130177"/>
            <a:ext cx="503555" cy="0"/>
          </a:xfrm>
          <a:custGeom>
            <a:avLst/>
            <a:gdLst/>
            <a:ahLst/>
            <a:cxnLst/>
            <a:rect l="l" t="t" r="r" b="b"/>
            <a:pathLst>
              <a:path w="503555">
                <a:moveTo>
                  <a:pt x="0" y="0"/>
                </a:moveTo>
                <a:lnTo>
                  <a:pt x="503268" y="0"/>
                </a:lnTo>
              </a:path>
            </a:pathLst>
          </a:custGeom>
          <a:ln w="11703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56667" y="4814172"/>
            <a:ext cx="527050" cy="0"/>
          </a:xfrm>
          <a:custGeom>
            <a:avLst/>
            <a:gdLst/>
            <a:ahLst/>
            <a:cxnLst/>
            <a:rect l="l" t="t" r="r" b="b"/>
            <a:pathLst>
              <a:path w="527050">
                <a:moveTo>
                  <a:pt x="0" y="0"/>
                </a:moveTo>
                <a:lnTo>
                  <a:pt x="526676" y="0"/>
                </a:lnTo>
              </a:path>
            </a:pathLst>
          </a:custGeom>
          <a:ln w="11703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77840" y="4814172"/>
            <a:ext cx="12065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0" y="0"/>
                </a:moveTo>
                <a:lnTo>
                  <a:pt x="11703" y="0"/>
                </a:lnTo>
              </a:path>
            </a:pathLst>
          </a:custGeom>
          <a:ln w="11703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69067" y="4814172"/>
            <a:ext cx="1029969" cy="0"/>
          </a:xfrm>
          <a:custGeom>
            <a:avLst/>
            <a:gdLst/>
            <a:ahLst/>
            <a:cxnLst/>
            <a:rect l="l" t="t" r="r" b="b"/>
            <a:pathLst>
              <a:path w="1029970">
                <a:moveTo>
                  <a:pt x="0" y="0"/>
                </a:moveTo>
                <a:lnTo>
                  <a:pt x="1029945" y="0"/>
                </a:lnTo>
              </a:path>
            </a:pathLst>
          </a:custGeom>
          <a:ln w="11703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84388" y="4808320"/>
            <a:ext cx="0" cy="12065"/>
          </a:xfrm>
          <a:custGeom>
            <a:avLst/>
            <a:gdLst/>
            <a:ahLst/>
            <a:cxnLst/>
            <a:rect l="l" t="t" r="r" b="b"/>
            <a:pathLst>
              <a:path h="12064">
                <a:moveTo>
                  <a:pt x="0" y="11703"/>
                </a:moveTo>
                <a:lnTo>
                  <a:pt x="0" y="0"/>
                </a:lnTo>
              </a:path>
            </a:pathLst>
          </a:custGeom>
          <a:ln w="11703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96440" y="4814172"/>
            <a:ext cx="503555" cy="0"/>
          </a:xfrm>
          <a:custGeom>
            <a:avLst/>
            <a:gdLst/>
            <a:ahLst/>
            <a:cxnLst/>
            <a:rect l="l" t="t" r="r" b="b"/>
            <a:pathLst>
              <a:path w="503555">
                <a:moveTo>
                  <a:pt x="0" y="0"/>
                </a:moveTo>
                <a:lnTo>
                  <a:pt x="503268" y="0"/>
                </a:lnTo>
              </a:path>
            </a:pathLst>
          </a:custGeom>
          <a:ln w="11703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77840" y="4486462"/>
            <a:ext cx="1205865" cy="0"/>
          </a:xfrm>
          <a:custGeom>
            <a:avLst/>
            <a:gdLst/>
            <a:ahLst/>
            <a:cxnLst/>
            <a:rect l="l" t="t" r="r" b="b"/>
            <a:pathLst>
              <a:path w="1205865">
                <a:moveTo>
                  <a:pt x="0" y="0"/>
                </a:moveTo>
                <a:lnTo>
                  <a:pt x="1205503" y="0"/>
                </a:lnTo>
              </a:path>
            </a:pathLst>
          </a:custGeom>
          <a:ln w="11703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69067" y="4486462"/>
            <a:ext cx="1029969" cy="0"/>
          </a:xfrm>
          <a:custGeom>
            <a:avLst/>
            <a:gdLst/>
            <a:ahLst/>
            <a:cxnLst/>
            <a:rect l="l" t="t" r="r" b="b"/>
            <a:pathLst>
              <a:path w="1029970">
                <a:moveTo>
                  <a:pt x="0" y="0"/>
                </a:moveTo>
                <a:lnTo>
                  <a:pt x="1029945" y="0"/>
                </a:lnTo>
              </a:path>
            </a:pathLst>
          </a:custGeom>
          <a:ln w="11703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84388" y="4480611"/>
            <a:ext cx="0" cy="12065"/>
          </a:xfrm>
          <a:custGeom>
            <a:avLst/>
            <a:gdLst/>
            <a:ahLst/>
            <a:cxnLst/>
            <a:rect l="l" t="t" r="r" b="b"/>
            <a:pathLst>
              <a:path h="12064">
                <a:moveTo>
                  <a:pt x="0" y="11703"/>
                </a:moveTo>
                <a:lnTo>
                  <a:pt x="0" y="0"/>
                </a:lnTo>
              </a:path>
            </a:pathLst>
          </a:custGeom>
          <a:ln w="11703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96440" y="4486462"/>
            <a:ext cx="503555" cy="0"/>
          </a:xfrm>
          <a:custGeom>
            <a:avLst/>
            <a:gdLst/>
            <a:ahLst/>
            <a:cxnLst/>
            <a:rect l="l" t="t" r="r" b="b"/>
            <a:pathLst>
              <a:path w="503555">
                <a:moveTo>
                  <a:pt x="0" y="0"/>
                </a:moveTo>
                <a:lnTo>
                  <a:pt x="503268" y="0"/>
                </a:lnTo>
              </a:path>
            </a:pathLst>
          </a:custGeom>
          <a:ln w="11703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977840" y="4170456"/>
            <a:ext cx="1205865" cy="0"/>
          </a:xfrm>
          <a:custGeom>
            <a:avLst/>
            <a:gdLst/>
            <a:ahLst/>
            <a:cxnLst/>
            <a:rect l="l" t="t" r="r" b="b"/>
            <a:pathLst>
              <a:path w="1205865">
                <a:moveTo>
                  <a:pt x="0" y="0"/>
                </a:moveTo>
                <a:lnTo>
                  <a:pt x="1205503" y="0"/>
                </a:lnTo>
              </a:path>
            </a:pathLst>
          </a:custGeom>
          <a:ln w="11703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78536" y="4170456"/>
            <a:ext cx="1720850" cy="0"/>
          </a:xfrm>
          <a:custGeom>
            <a:avLst/>
            <a:gdLst/>
            <a:ahLst/>
            <a:cxnLst/>
            <a:rect l="l" t="t" r="r" b="b"/>
            <a:pathLst>
              <a:path w="1720850">
                <a:moveTo>
                  <a:pt x="0" y="0"/>
                </a:moveTo>
                <a:lnTo>
                  <a:pt x="1720476" y="0"/>
                </a:lnTo>
              </a:path>
            </a:pathLst>
          </a:custGeom>
          <a:ln w="11703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96440" y="4170456"/>
            <a:ext cx="503555" cy="0"/>
          </a:xfrm>
          <a:custGeom>
            <a:avLst/>
            <a:gdLst/>
            <a:ahLst/>
            <a:cxnLst/>
            <a:rect l="l" t="t" r="r" b="b"/>
            <a:pathLst>
              <a:path w="503555">
                <a:moveTo>
                  <a:pt x="0" y="0"/>
                </a:moveTo>
                <a:lnTo>
                  <a:pt x="503268" y="0"/>
                </a:lnTo>
              </a:path>
            </a:pathLst>
          </a:custGeom>
          <a:ln w="11703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77840" y="3854450"/>
            <a:ext cx="1205865" cy="0"/>
          </a:xfrm>
          <a:custGeom>
            <a:avLst/>
            <a:gdLst/>
            <a:ahLst/>
            <a:cxnLst/>
            <a:rect l="l" t="t" r="r" b="b"/>
            <a:pathLst>
              <a:path w="1205865">
                <a:moveTo>
                  <a:pt x="0" y="0"/>
                </a:moveTo>
                <a:lnTo>
                  <a:pt x="1205503" y="0"/>
                </a:lnTo>
              </a:path>
            </a:pathLst>
          </a:custGeom>
          <a:ln w="11703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78536" y="3854450"/>
            <a:ext cx="1720850" cy="0"/>
          </a:xfrm>
          <a:custGeom>
            <a:avLst/>
            <a:gdLst/>
            <a:ahLst/>
            <a:cxnLst/>
            <a:rect l="l" t="t" r="r" b="b"/>
            <a:pathLst>
              <a:path w="1720850">
                <a:moveTo>
                  <a:pt x="0" y="0"/>
                </a:moveTo>
                <a:lnTo>
                  <a:pt x="1720476" y="0"/>
                </a:lnTo>
              </a:path>
            </a:pathLst>
          </a:custGeom>
          <a:ln w="11703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96440" y="3854450"/>
            <a:ext cx="503555" cy="0"/>
          </a:xfrm>
          <a:custGeom>
            <a:avLst/>
            <a:gdLst/>
            <a:ahLst/>
            <a:cxnLst/>
            <a:rect l="l" t="t" r="r" b="b"/>
            <a:pathLst>
              <a:path w="503555">
                <a:moveTo>
                  <a:pt x="0" y="0"/>
                </a:moveTo>
                <a:lnTo>
                  <a:pt x="503268" y="0"/>
                </a:lnTo>
              </a:path>
            </a:pathLst>
          </a:custGeom>
          <a:ln w="11703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77840" y="3538445"/>
            <a:ext cx="1205865" cy="0"/>
          </a:xfrm>
          <a:custGeom>
            <a:avLst/>
            <a:gdLst/>
            <a:ahLst/>
            <a:cxnLst/>
            <a:rect l="l" t="t" r="r" b="b"/>
            <a:pathLst>
              <a:path w="1205865">
                <a:moveTo>
                  <a:pt x="0" y="0"/>
                </a:moveTo>
                <a:lnTo>
                  <a:pt x="1205503" y="0"/>
                </a:lnTo>
              </a:path>
            </a:pathLst>
          </a:custGeom>
          <a:ln w="11703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78536" y="3538445"/>
            <a:ext cx="1720850" cy="0"/>
          </a:xfrm>
          <a:custGeom>
            <a:avLst/>
            <a:gdLst/>
            <a:ahLst/>
            <a:cxnLst/>
            <a:rect l="l" t="t" r="r" b="b"/>
            <a:pathLst>
              <a:path w="1720850">
                <a:moveTo>
                  <a:pt x="0" y="0"/>
                </a:moveTo>
                <a:lnTo>
                  <a:pt x="1720476" y="0"/>
                </a:lnTo>
              </a:path>
            </a:pathLst>
          </a:custGeom>
          <a:ln w="11703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96440" y="3538444"/>
            <a:ext cx="503555" cy="0"/>
          </a:xfrm>
          <a:custGeom>
            <a:avLst/>
            <a:gdLst/>
            <a:ahLst/>
            <a:cxnLst/>
            <a:rect l="l" t="t" r="r" b="b"/>
            <a:pathLst>
              <a:path w="503555">
                <a:moveTo>
                  <a:pt x="0" y="0"/>
                </a:moveTo>
                <a:lnTo>
                  <a:pt x="503268" y="0"/>
                </a:lnTo>
              </a:path>
            </a:pathLst>
          </a:custGeom>
          <a:ln w="11703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977840" y="3210735"/>
            <a:ext cx="1205865" cy="0"/>
          </a:xfrm>
          <a:custGeom>
            <a:avLst/>
            <a:gdLst/>
            <a:ahLst/>
            <a:cxnLst/>
            <a:rect l="l" t="t" r="r" b="b"/>
            <a:pathLst>
              <a:path w="1205865">
                <a:moveTo>
                  <a:pt x="0" y="0"/>
                </a:moveTo>
                <a:lnTo>
                  <a:pt x="1205503" y="0"/>
                </a:lnTo>
              </a:path>
            </a:pathLst>
          </a:custGeom>
          <a:ln w="11703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78536" y="3210735"/>
            <a:ext cx="1720850" cy="0"/>
          </a:xfrm>
          <a:custGeom>
            <a:avLst/>
            <a:gdLst/>
            <a:ahLst/>
            <a:cxnLst/>
            <a:rect l="l" t="t" r="r" b="b"/>
            <a:pathLst>
              <a:path w="1720850">
                <a:moveTo>
                  <a:pt x="0" y="0"/>
                </a:moveTo>
                <a:lnTo>
                  <a:pt x="1720476" y="0"/>
                </a:lnTo>
              </a:path>
            </a:pathLst>
          </a:custGeom>
          <a:ln w="11703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396440" y="3210735"/>
            <a:ext cx="503555" cy="0"/>
          </a:xfrm>
          <a:custGeom>
            <a:avLst/>
            <a:gdLst/>
            <a:ahLst/>
            <a:cxnLst/>
            <a:rect l="l" t="t" r="r" b="b"/>
            <a:pathLst>
              <a:path w="503555">
                <a:moveTo>
                  <a:pt x="0" y="0"/>
                </a:moveTo>
                <a:lnTo>
                  <a:pt x="503268" y="0"/>
                </a:lnTo>
              </a:path>
            </a:pathLst>
          </a:custGeom>
          <a:ln w="11703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78536" y="2894729"/>
            <a:ext cx="3604895" cy="0"/>
          </a:xfrm>
          <a:custGeom>
            <a:avLst/>
            <a:gdLst/>
            <a:ahLst/>
            <a:cxnLst/>
            <a:rect l="l" t="t" r="r" b="b"/>
            <a:pathLst>
              <a:path w="3604895">
                <a:moveTo>
                  <a:pt x="0" y="0"/>
                </a:moveTo>
                <a:lnTo>
                  <a:pt x="3604807" y="0"/>
                </a:lnTo>
              </a:path>
            </a:pathLst>
          </a:custGeom>
          <a:ln w="11703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96440" y="2894729"/>
            <a:ext cx="503555" cy="0"/>
          </a:xfrm>
          <a:custGeom>
            <a:avLst/>
            <a:gdLst/>
            <a:ahLst/>
            <a:cxnLst/>
            <a:rect l="l" t="t" r="r" b="b"/>
            <a:pathLst>
              <a:path w="503555">
                <a:moveTo>
                  <a:pt x="0" y="0"/>
                </a:moveTo>
                <a:lnTo>
                  <a:pt x="503268" y="0"/>
                </a:lnTo>
              </a:path>
            </a:pathLst>
          </a:custGeom>
          <a:ln w="11703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96440" y="2578723"/>
            <a:ext cx="4787265" cy="0"/>
          </a:xfrm>
          <a:custGeom>
            <a:avLst/>
            <a:gdLst/>
            <a:ahLst/>
            <a:cxnLst/>
            <a:rect l="l" t="t" r="r" b="b"/>
            <a:pathLst>
              <a:path w="4787265">
                <a:moveTo>
                  <a:pt x="0" y="0"/>
                </a:moveTo>
                <a:lnTo>
                  <a:pt x="4786903" y="0"/>
                </a:lnTo>
              </a:path>
            </a:pathLst>
          </a:custGeom>
          <a:ln w="11703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396440" y="2578723"/>
            <a:ext cx="4775200" cy="2856230"/>
          </a:xfrm>
          <a:custGeom>
            <a:avLst/>
            <a:gdLst/>
            <a:ahLst/>
            <a:cxnLst/>
            <a:rect l="l" t="t" r="r" b="b"/>
            <a:pathLst>
              <a:path w="4775200" h="2856229">
                <a:moveTo>
                  <a:pt x="0" y="0"/>
                </a:moveTo>
                <a:lnTo>
                  <a:pt x="4775199" y="0"/>
                </a:lnTo>
                <a:lnTo>
                  <a:pt x="4775199" y="2855756"/>
                </a:lnTo>
                <a:lnTo>
                  <a:pt x="0" y="2855756"/>
                </a:lnTo>
                <a:lnTo>
                  <a:pt x="0" y="0"/>
                </a:lnTo>
              </a:path>
            </a:pathLst>
          </a:custGeom>
          <a:ln w="11703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899709" y="2765985"/>
            <a:ext cx="678815" cy="2680335"/>
          </a:xfrm>
          <a:custGeom>
            <a:avLst/>
            <a:gdLst/>
            <a:ahLst/>
            <a:cxnLst/>
            <a:rect l="l" t="t" r="r" b="b"/>
            <a:pathLst>
              <a:path w="678814" h="2680335">
                <a:moveTo>
                  <a:pt x="0" y="0"/>
                </a:moveTo>
                <a:lnTo>
                  <a:pt x="678827" y="0"/>
                </a:lnTo>
                <a:lnTo>
                  <a:pt x="678827" y="2680197"/>
                </a:lnTo>
                <a:lnTo>
                  <a:pt x="0" y="2680197"/>
                </a:lnTo>
                <a:lnTo>
                  <a:pt x="0" y="0"/>
                </a:lnTo>
                <a:close/>
              </a:path>
            </a:pathLst>
          </a:custGeom>
          <a:solidFill>
            <a:srgbClr val="D4E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899709" y="2765985"/>
            <a:ext cx="678815" cy="2680335"/>
          </a:xfrm>
          <a:custGeom>
            <a:avLst/>
            <a:gdLst/>
            <a:ahLst/>
            <a:cxnLst/>
            <a:rect l="l" t="t" r="r" b="b"/>
            <a:pathLst>
              <a:path w="678814" h="2680335">
                <a:moveTo>
                  <a:pt x="0" y="0"/>
                </a:moveTo>
                <a:lnTo>
                  <a:pt x="678827" y="0"/>
                </a:lnTo>
                <a:lnTo>
                  <a:pt x="678827" y="2680197"/>
                </a:lnTo>
                <a:lnTo>
                  <a:pt x="0" y="2680197"/>
                </a:lnTo>
                <a:lnTo>
                  <a:pt x="0" y="0"/>
                </a:lnTo>
                <a:close/>
              </a:path>
            </a:pathLst>
          </a:custGeom>
          <a:ln w="11703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299012" y="3152214"/>
            <a:ext cx="678815" cy="2294255"/>
          </a:xfrm>
          <a:custGeom>
            <a:avLst/>
            <a:gdLst/>
            <a:ahLst/>
            <a:cxnLst/>
            <a:rect l="l" t="t" r="r" b="b"/>
            <a:pathLst>
              <a:path w="678814" h="2294254">
                <a:moveTo>
                  <a:pt x="0" y="0"/>
                </a:moveTo>
                <a:lnTo>
                  <a:pt x="678827" y="0"/>
                </a:lnTo>
                <a:lnTo>
                  <a:pt x="678827" y="2293968"/>
                </a:lnTo>
                <a:lnTo>
                  <a:pt x="0" y="2293968"/>
                </a:lnTo>
                <a:lnTo>
                  <a:pt x="0" y="0"/>
                </a:lnTo>
                <a:close/>
              </a:path>
            </a:pathLst>
          </a:custGeom>
          <a:solidFill>
            <a:srgbClr val="D4E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299012" y="3152214"/>
            <a:ext cx="678815" cy="2294255"/>
          </a:xfrm>
          <a:custGeom>
            <a:avLst/>
            <a:gdLst/>
            <a:ahLst/>
            <a:cxnLst/>
            <a:rect l="l" t="t" r="r" b="b"/>
            <a:pathLst>
              <a:path w="678814" h="2294254">
                <a:moveTo>
                  <a:pt x="0" y="0"/>
                </a:moveTo>
                <a:lnTo>
                  <a:pt x="678827" y="0"/>
                </a:lnTo>
                <a:lnTo>
                  <a:pt x="678827" y="2293968"/>
                </a:lnTo>
                <a:lnTo>
                  <a:pt x="0" y="2293968"/>
                </a:lnTo>
                <a:lnTo>
                  <a:pt x="0" y="0"/>
                </a:lnTo>
                <a:close/>
              </a:path>
            </a:pathLst>
          </a:custGeom>
          <a:ln w="11703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90240" y="4427942"/>
            <a:ext cx="678815" cy="1018540"/>
          </a:xfrm>
          <a:custGeom>
            <a:avLst/>
            <a:gdLst/>
            <a:ahLst/>
            <a:cxnLst/>
            <a:rect l="l" t="t" r="r" b="b"/>
            <a:pathLst>
              <a:path w="678814" h="1018539">
                <a:moveTo>
                  <a:pt x="0" y="0"/>
                </a:moveTo>
                <a:lnTo>
                  <a:pt x="678827" y="0"/>
                </a:lnTo>
                <a:lnTo>
                  <a:pt x="678827" y="1018241"/>
                </a:lnTo>
                <a:lnTo>
                  <a:pt x="0" y="1018241"/>
                </a:lnTo>
                <a:lnTo>
                  <a:pt x="0" y="0"/>
                </a:lnTo>
                <a:close/>
              </a:path>
            </a:pathLst>
          </a:custGeom>
          <a:solidFill>
            <a:srgbClr val="0067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90240" y="4427942"/>
            <a:ext cx="678815" cy="1018540"/>
          </a:xfrm>
          <a:custGeom>
            <a:avLst/>
            <a:gdLst/>
            <a:ahLst/>
            <a:cxnLst/>
            <a:rect l="l" t="t" r="r" b="b"/>
            <a:pathLst>
              <a:path w="678814" h="1018539">
                <a:moveTo>
                  <a:pt x="0" y="0"/>
                </a:moveTo>
                <a:lnTo>
                  <a:pt x="678827" y="0"/>
                </a:lnTo>
                <a:lnTo>
                  <a:pt x="678827" y="1018241"/>
                </a:lnTo>
                <a:lnTo>
                  <a:pt x="0" y="1018241"/>
                </a:lnTo>
                <a:lnTo>
                  <a:pt x="0" y="0"/>
                </a:lnTo>
                <a:close/>
              </a:path>
            </a:pathLst>
          </a:custGeom>
          <a:ln w="11703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989544" y="4743948"/>
            <a:ext cx="667385" cy="702310"/>
          </a:xfrm>
          <a:custGeom>
            <a:avLst/>
            <a:gdLst/>
            <a:ahLst/>
            <a:cxnLst/>
            <a:rect l="l" t="t" r="r" b="b"/>
            <a:pathLst>
              <a:path w="667384" h="702310">
                <a:moveTo>
                  <a:pt x="0" y="0"/>
                </a:moveTo>
                <a:lnTo>
                  <a:pt x="667123" y="0"/>
                </a:lnTo>
                <a:lnTo>
                  <a:pt x="667123" y="702235"/>
                </a:lnTo>
                <a:lnTo>
                  <a:pt x="0" y="702235"/>
                </a:lnTo>
                <a:lnTo>
                  <a:pt x="0" y="0"/>
                </a:lnTo>
                <a:close/>
              </a:path>
            </a:pathLst>
          </a:custGeom>
          <a:solidFill>
            <a:srgbClr val="0067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89544" y="4743948"/>
            <a:ext cx="667385" cy="702310"/>
          </a:xfrm>
          <a:custGeom>
            <a:avLst/>
            <a:gdLst/>
            <a:ahLst/>
            <a:cxnLst/>
            <a:rect l="l" t="t" r="r" b="b"/>
            <a:pathLst>
              <a:path w="667384" h="702310">
                <a:moveTo>
                  <a:pt x="0" y="0"/>
                </a:moveTo>
                <a:lnTo>
                  <a:pt x="667123" y="0"/>
                </a:lnTo>
                <a:lnTo>
                  <a:pt x="667123" y="702235"/>
                </a:lnTo>
                <a:lnTo>
                  <a:pt x="0" y="702235"/>
                </a:lnTo>
                <a:lnTo>
                  <a:pt x="0" y="0"/>
                </a:lnTo>
                <a:close/>
              </a:path>
            </a:pathLst>
          </a:custGeom>
          <a:ln w="11703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396440" y="2578723"/>
            <a:ext cx="0" cy="2926080"/>
          </a:xfrm>
          <a:custGeom>
            <a:avLst/>
            <a:gdLst/>
            <a:ahLst/>
            <a:cxnLst/>
            <a:rect l="l" t="t" r="r" b="b"/>
            <a:pathLst>
              <a:path h="2926079">
                <a:moveTo>
                  <a:pt x="0" y="2925980"/>
                </a:moveTo>
                <a:lnTo>
                  <a:pt x="0" y="0"/>
                </a:lnTo>
              </a:path>
            </a:pathLst>
          </a:custGeom>
          <a:ln w="11703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37920" y="5446183"/>
            <a:ext cx="4845685" cy="0"/>
          </a:xfrm>
          <a:custGeom>
            <a:avLst/>
            <a:gdLst/>
            <a:ahLst/>
            <a:cxnLst/>
            <a:rect l="l" t="t" r="r" b="b"/>
            <a:pathLst>
              <a:path w="4845684">
                <a:moveTo>
                  <a:pt x="0" y="0"/>
                </a:moveTo>
                <a:lnTo>
                  <a:pt x="4845423" y="0"/>
                </a:lnTo>
              </a:path>
            </a:pathLst>
          </a:custGeom>
          <a:ln w="11703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37920" y="5130177"/>
            <a:ext cx="59055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519" y="0"/>
                </a:lnTo>
              </a:path>
            </a:pathLst>
          </a:custGeom>
          <a:ln w="11703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337920" y="4814171"/>
            <a:ext cx="59055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519" y="0"/>
                </a:lnTo>
              </a:path>
            </a:pathLst>
          </a:custGeom>
          <a:ln w="11703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337920" y="4486461"/>
            <a:ext cx="59055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519" y="0"/>
                </a:lnTo>
              </a:path>
            </a:pathLst>
          </a:custGeom>
          <a:ln w="11703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37920" y="4170455"/>
            <a:ext cx="59055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519" y="0"/>
                </a:lnTo>
              </a:path>
            </a:pathLst>
          </a:custGeom>
          <a:ln w="11703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37920" y="3854450"/>
            <a:ext cx="59055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519" y="0"/>
                </a:lnTo>
              </a:path>
            </a:pathLst>
          </a:custGeom>
          <a:ln w="11703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37920" y="3538444"/>
            <a:ext cx="59055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519" y="0"/>
                </a:lnTo>
              </a:path>
            </a:pathLst>
          </a:custGeom>
          <a:ln w="11703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337920" y="3210734"/>
            <a:ext cx="59055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519" y="0"/>
                </a:lnTo>
              </a:path>
            </a:pathLst>
          </a:custGeom>
          <a:ln w="11703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337920" y="2894728"/>
            <a:ext cx="59055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519" y="0"/>
                </a:lnTo>
              </a:path>
            </a:pathLst>
          </a:custGeom>
          <a:ln w="11703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37920" y="2578723"/>
            <a:ext cx="59055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519" y="0"/>
                </a:lnTo>
              </a:path>
            </a:pathLst>
          </a:custGeom>
          <a:ln w="11703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795744" y="5446183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519"/>
                </a:moveTo>
                <a:lnTo>
                  <a:pt x="0" y="0"/>
                </a:lnTo>
              </a:path>
            </a:pathLst>
          </a:custGeom>
          <a:ln w="11703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183343" y="5446183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519"/>
                </a:moveTo>
                <a:lnTo>
                  <a:pt x="0" y="0"/>
                </a:lnTo>
              </a:path>
            </a:pathLst>
          </a:custGeom>
          <a:ln w="11703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3115235" y="2443317"/>
            <a:ext cx="23622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b="1" dirty="0">
                <a:solidFill>
                  <a:srgbClr val="183883"/>
                </a:solidFill>
                <a:latin typeface="Times New Roman"/>
                <a:cs typeface="Times New Roman"/>
              </a:rPr>
              <a:t>42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514539" y="2829547"/>
            <a:ext cx="23622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b="1" dirty="0">
                <a:solidFill>
                  <a:srgbClr val="183883"/>
                </a:solidFill>
                <a:latin typeface="Times New Roman"/>
                <a:cs typeface="Times New Roman"/>
              </a:rPr>
              <a:t>36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805767" y="4105273"/>
            <a:ext cx="23622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b="1" dirty="0">
                <a:solidFill>
                  <a:srgbClr val="183883"/>
                </a:solidFill>
                <a:latin typeface="Times New Roman"/>
                <a:cs typeface="Times New Roman"/>
              </a:rPr>
              <a:t>16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193367" y="4421280"/>
            <a:ext cx="21336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b="1" spc="-95" dirty="0">
                <a:solidFill>
                  <a:srgbClr val="183883"/>
                </a:solidFill>
                <a:latin typeface="Times New Roman"/>
                <a:cs typeface="Times New Roman"/>
              </a:rPr>
              <a:t>11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108697" y="5322480"/>
            <a:ext cx="13081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b="1" dirty="0">
                <a:solidFill>
                  <a:srgbClr val="183883"/>
                </a:solidFill>
                <a:latin typeface="Times New Roman"/>
                <a:cs typeface="Times New Roman"/>
              </a:rPr>
              <a:t>0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003362" y="2455021"/>
            <a:ext cx="236220" cy="2787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50" b="1" dirty="0">
                <a:solidFill>
                  <a:srgbClr val="183883"/>
                </a:solidFill>
                <a:latin typeface="Times New Roman"/>
                <a:cs typeface="Times New Roman"/>
              </a:rPr>
              <a:t>45</a:t>
            </a:r>
            <a:endParaRPr sz="1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sz="1650" b="1" dirty="0">
                <a:solidFill>
                  <a:srgbClr val="183883"/>
                </a:solidFill>
                <a:latin typeface="Times New Roman"/>
                <a:cs typeface="Times New Roman"/>
              </a:rPr>
              <a:t>40</a:t>
            </a:r>
            <a:endParaRPr sz="1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sz="1650" b="1" dirty="0">
                <a:solidFill>
                  <a:srgbClr val="183883"/>
                </a:solidFill>
                <a:latin typeface="Times New Roman"/>
                <a:cs typeface="Times New Roman"/>
              </a:rPr>
              <a:t>35</a:t>
            </a:r>
            <a:endParaRPr sz="1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1650" b="1" dirty="0">
                <a:solidFill>
                  <a:srgbClr val="183883"/>
                </a:solidFill>
                <a:latin typeface="Times New Roman"/>
                <a:cs typeface="Times New Roman"/>
              </a:rPr>
              <a:t>30</a:t>
            </a:r>
            <a:endParaRPr sz="1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sz="1650" b="1" dirty="0">
                <a:solidFill>
                  <a:srgbClr val="183883"/>
                </a:solidFill>
                <a:latin typeface="Times New Roman"/>
                <a:cs typeface="Times New Roman"/>
              </a:rPr>
              <a:t>25</a:t>
            </a:r>
            <a:endParaRPr sz="1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sz="1650" b="1" dirty="0">
                <a:solidFill>
                  <a:srgbClr val="183883"/>
                </a:solidFill>
                <a:latin typeface="Times New Roman"/>
                <a:cs typeface="Times New Roman"/>
              </a:rPr>
              <a:t>20</a:t>
            </a:r>
            <a:endParaRPr sz="1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sz="1650" b="1" dirty="0">
                <a:solidFill>
                  <a:srgbClr val="183883"/>
                </a:solidFill>
                <a:latin typeface="Times New Roman"/>
                <a:cs typeface="Times New Roman"/>
              </a:rPr>
              <a:t>15</a:t>
            </a:r>
            <a:endParaRPr sz="1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1650" b="1" dirty="0">
                <a:solidFill>
                  <a:srgbClr val="183883"/>
                </a:solidFill>
                <a:latin typeface="Times New Roman"/>
                <a:cs typeface="Times New Roman"/>
              </a:rPr>
              <a:t>10</a:t>
            </a:r>
            <a:endParaRPr sz="1650">
              <a:latin typeface="Times New Roman"/>
              <a:cs typeface="Times New Roman"/>
            </a:endParaRPr>
          </a:p>
          <a:p>
            <a:pPr marL="104775" algn="ctr">
              <a:lnSpc>
                <a:spcPct val="100000"/>
              </a:lnSpc>
              <a:spcBef>
                <a:spcPts val="505"/>
              </a:spcBef>
            </a:pPr>
            <a:r>
              <a:rPr sz="1650" b="1" dirty="0">
                <a:solidFill>
                  <a:srgbClr val="183883"/>
                </a:solidFill>
                <a:latin typeface="Times New Roman"/>
                <a:cs typeface="Times New Roman"/>
              </a:rPr>
              <a:t>5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173755" y="5603375"/>
            <a:ext cx="82169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b="1" dirty="0">
                <a:solidFill>
                  <a:srgbClr val="183883"/>
                </a:solidFill>
                <a:latin typeface="Times New Roman"/>
                <a:cs typeface="Times New Roman"/>
              </a:rPr>
              <a:t>Hispanic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093198" y="5603375"/>
            <a:ext cx="177609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b="1" dirty="0">
                <a:solidFill>
                  <a:srgbClr val="183883"/>
                </a:solidFill>
                <a:latin typeface="Times New Roman"/>
                <a:cs typeface="Times New Roman"/>
              </a:rPr>
              <a:t>non-Hispanic white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7288679" y="3749114"/>
            <a:ext cx="1604010" cy="538480"/>
          </a:xfrm>
          <a:custGeom>
            <a:avLst/>
            <a:gdLst/>
            <a:ahLst/>
            <a:cxnLst/>
            <a:rect l="l" t="t" r="r" b="b"/>
            <a:pathLst>
              <a:path w="1604009" h="538479">
                <a:moveTo>
                  <a:pt x="0" y="0"/>
                </a:moveTo>
                <a:lnTo>
                  <a:pt x="1603437" y="0"/>
                </a:lnTo>
                <a:lnTo>
                  <a:pt x="1603437" y="538380"/>
                </a:lnTo>
                <a:lnTo>
                  <a:pt x="0" y="538380"/>
                </a:lnTo>
                <a:lnTo>
                  <a:pt x="0" y="0"/>
                </a:lnTo>
                <a:close/>
              </a:path>
            </a:pathLst>
          </a:custGeom>
          <a:ln w="11703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347198" y="3819338"/>
            <a:ext cx="128905" cy="128905"/>
          </a:xfrm>
          <a:custGeom>
            <a:avLst/>
            <a:gdLst/>
            <a:ahLst/>
            <a:cxnLst/>
            <a:rect l="l" t="t" r="r" b="b"/>
            <a:pathLst>
              <a:path w="128904" h="128904">
                <a:moveTo>
                  <a:pt x="0" y="0"/>
                </a:moveTo>
                <a:lnTo>
                  <a:pt x="128743" y="0"/>
                </a:lnTo>
                <a:lnTo>
                  <a:pt x="128743" y="128743"/>
                </a:lnTo>
                <a:lnTo>
                  <a:pt x="0" y="128743"/>
                </a:lnTo>
                <a:lnTo>
                  <a:pt x="0" y="0"/>
                </a:lnTo>
                <a:close/>
              </a:path>
            </a:pathLst>
          </a:custGeom>
          <a:solidFill>
            <a:srgbClr val="D4E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347198" y="3819338"/>
            <a:ext cx="128905" cy="128905"/>
          </a:xfrm>
          <a:custGeom>
            <a:avLst/>
            <a:gdLst/>
            <a:ahLst/>
            <a:cxnLst/>
            <a:rect l="l" t="t" r="r" b="b"/>
            <a:pathLst>
              <a:path w="128904" h="128904">
                <a:moveTo>
                  <a:pt x="0" y="0"/>
                </a:moveTo>
                <a:lnTo>
                  <a:pt x="128743" y="0"/>
                </a:lnTo>
                <a:lnTo>
                  <a:pt x="128743" y="128743"/>
                </a:lnTo>
                <a:lnTo>
                  <a:pt x="0" y="128743"/>
                </a:lnTo>
                <a:lnTo>
                  <a:pt x="0" y="0"/>
                </a:lnTo>
                <a:close/>
              </a:path>
            </a:pathLst>
          </a:custGeom>
          <a:ln w="11703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347198" y="4088528"/>
            <a:ext cx="128905" cy="128905"/>
          </a:xfrm>
          <a:custGeom>
            <a:avLst/>
            <a:gdLst/>
            <a:ahLst/>
            <a:cxnLst/>
            <a:rect l="l" t="t" r="r" b="b"/>
            <a:pathLst>
              <a:path w="128904" h="128904">
                <a:moveTo>
                  <a:pt x="0" y="0"/>
                </a:moveTo>
                <a:lnTo>
                  <a:pt x="128743" y="0"/>
                </a:lnTo>
                <a:lnTo>
                  <a:pt x="128743" y="128743"/>
                </a:lnTo>
                <a:lnTo>
                  <a:pt x="0" y="128743"/>
                </a:lnTo>
                <a:lnTo>
                  <a:pt x="0" y="0"/>
                </a:lnTo>
                <a:close/>
              </a:path>
            </a:pathLst>
          </a:custGeom>
          <a:solidFill>
            <a:srgbClr val="0067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347198" y="4088528"/>
            <a:ext cx="128905" cy="128905"/>
          </a:xfrm>
          <a:custGeom>
            <a:avLst/>
            <a:gdLst/>
            <a:ahLst/>
            <a:cxnLst/>
            <a:rect l="l" t="t" r="r" b="b"/>
            <a:pathLst>
              <a:path w="128904" h="128904">
                <a:moveTo>
                  <a:pt x="0" y="0"/>
                </a:moveTo>
                <a:lnTo>
                  <a:pt x="128743" y="0"/>
                </a:lnTo>
                <a:lnTo>
                  <a:pt x="128743" y="128743"/>
                </a:lnTo>
                <a:lnTo>
                  <a:pt x="0" y="128743"/>
                </a:lnTo>
                <a:lnTo>
                  <a:pt x="0" y="0"/>
                </a:lnTo>
                <a:close/>
              </a:path>
            </a:pathLst>
          </a:custGeom>
          <a:ln w="11703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7515909" y="3765860"/>
            <a:ext cx="1327785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b="1" dirty="0">
                <a:solidFill>
                  <a:srgbClr val="183883"/>
                </a:solidFill>
                <a:latin typeface="Times New Roman"/>
                <a:cs typeface="Times New Roman"/>
              </a:rPr>
              <a:t>% &lt;35 nmol/L</a:t>
            </a: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650" b="1" dirty="0">
                <a:solidFill>
                  <a:srgbClr val="183883"/>
                </a:solidFill>
                <a:latin typeface="Times New Roman"/>
                <a:cs typeface="Times New Roman"/>
              </a:rPr>
              <a:t>% &lt;20 nmol/L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>
                <a:latin typeface="Arial"/>
                <a:cs typeface="Arial"/>
                <a:hlinkClick r:id="rId4"/>
              </a:rPr>
              <a:t>www.</a:t>
            </a:r>
            <a:r>
              <a:rPr spc="-10" dirty="0">
                <a:latin typeface="Arial"/>
                <a:cs typeface="Arial"/>
                <a:hlinkClick r:id="rId4"/>
              </a:rPr>
              <a:t>u</a:t>
            </a:r>
            <a:r>
              <a:rPr spc="-5" dirty="0">
                <a:latin typeface="Arial"/>
                <a:cs typeface="Arial"/>
                <a:hlinkClick r:id="rId4"/>
              </a:rPr>
              <a:t>m</a:t>
            </a:r>
            <a:r>
              <a:rPr spc="-10" dirty="0">
                <a:latin typeface="Arial"/>
                <a:cs typeface="Arial"/>
                <a:hlinkClick r:id="rId4"/>
              </a:rPr>
              <a:t>l.</a:t>
            </a:r>
            <a:r>
              <a:rPr spc="-20" dirty="0">
                <a:latin typeface="Arial"/>
                <a:cs typeface="Arial"/>
                <a:hlinkClick r:id="rId4"/>
              </a:rPr>
              <a:t>e</a:t>
            </a:r>
            <a:r>
              <a:rPr spc="-10" dirty="0">
                <a:latin typeface="Arial"/>
                <a:cs typeface="Arial"/>
                <a:hlinkClick r:id="rId4"/>
              </a:rPr>
              <a:t>du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2276871"/>
            <a:ext cx="7848600" cy="2981325"/>
          </a:xfrm>
          <a:custGeom>
            <a:avLst/>
            <a:gdLst/>
            <a:ahLst/>
            <a:cxnLst/>
            <a:rect l="l" t="t" r="r" b="b"/>
            <a:pathLst>
              <a:path w="7848600" h="2981325">
                <a:moveTo>
                  <a:pt x="0" y="2980928"/>
                </a:moveTo>
                <a:lnTo>
                  <a:pt x="7848600" y="2980928"/>
                </a:lnTo>
                <a:lnTo>
                  <a:pt x="7848600" y="0"/>
                </a:lnTo>
                <a:lnTo>
                  <a:pt x="0" y="0"/>
                </a:lnTo>
                <a:lnTo>
                  <a:pt x="0" y="29809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0"/>
                </a:moveTo>
                <a:lnTo>
                  <a:pt x="7848600" y="0"/>
                </a:lnTo>
              </a:path>
              <a:path w="7848600" h="3505200">
                <a:moveTo>
                  <a:pt x="7848600" y="3505200"/>
                </a:moveTo>
                <a:lnTo>
                  <a:pt x="0" y="3505200"/>
                </a:ln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0" y="244475"/>
                </a:moveTo>
                <a:lnTo>
                  <a:pt x="9144000" y="244475"/>
                </a:lnTo>
                <a:lnTo>
                  <a:pt x="9144000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7583" y="1340768"/>
            <a:ext cx="8316595" cy="936625"/>
          </a:xfrm>
          <a:custGeom>
            <a:avLst/>
            <a:gdLst/>
            <a:ahLst/>
            <a:cxnLst/>
            <a:rect l="l" t="t" r="r" b="b"/>
            <a:pathLst>
              <a:path w="8316595" h="936625">
                <a:moveTo>
                  <a:pt x="0" y="936103"/>
                </a:moveTo>
                <a:lnTo>
                  <a:pt x="8316415" y="936103"/>
                </a:lnTo>
                <a:lnTo>
                  <a:pt x="8316415" y="0"/>
                </a:lnTo>
                <a:lnTo>
                  <a:pt x="0" y="0"/>
                </a:lnTo>
                <a:lnTo>
                  <a:pt x="0" y="936103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1067" rIns="0" bIns="0" rtlCol="0">
            <a:spAutoFit/>
          </a:bodyPr>
          <a:lstStyle/>
          <a:p>
            <a:pPr marL="94234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C</a:t>
            </a:r>
            <a:r>
              <a:rPr sz="3200" spc="-5" dirty="0">
                <a:latin typeface="Arial"/>
                <a:cs typeface="Arial"/>
              </a:rPr>
              <a:t>ha</a:t>
            </a:r>
            <a:r>
              <a:rPr sz="3200" dirty="0">
                <a:latin typeface="Arial"/>
                <a:cs typeface="Arial"/>
              </a:rPr>
              <a:t>ll</a:t>
            </a:r>
            <a:r>
              <a:rPr sz="3200" spc="-5" dirty="0">
                <a:latin typeface="Arial"/>
                <a:cs typeface="Arial"/>
              </a:rPr>
              <a:t>enge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ob</a:t>
            </a:r>
            <a:r>
              <a:rPr sz="3200" spc="-15" dirty="0">
                <a:latin typeface="Arial"/>
                <a:cs typeface="Arial"/>
              </a:rPr>
              <a:t>t</a:t>
            </a:r>
            <a:r>
              <a:rPr sz="3200" spc="-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i</a:t>
            </a:r>
            <a:r>
              <a:rPr sz="3200" spc="-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i</a:t>
            </a:r>
            <a:r>
              <a:rPr sz="3200" spc="-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g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nu</a:t>
            </a:r>
            <a:r>
              <a:rPr sz="3200" spc="-15" dirty="0">
                <a:latin typeface="Arial"/>
                <a:cs typeface="Arial"/>
              </a:rPr>
              <a:t>t</a:t>
            </a:r>
            <a:r>
              <a:rPr sz="3200" spc="-5" dirty="0">
                <a:latin typeface="Arial"/>
                <a:cs typeface="Arial"/>
              </a:rPr>
              <a:t>r</a:t>
            </a:r>
            <a:r>
              <a:rPr sz="3200" dirty="0">
                <a:latin typeface="Arial"/>
                <a:cs typeface="Arial"/>
              </a:rPr>
              <a:t>i</a:t>
            </a:r>
            <a:r>
              <a:rPr sz="3200" spc="-5" dirty="0">
                <a:latin typeface="Arial"/>
                <a:cs typeface="Arial"/>
              </a:rPr>
              <a:t>en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spc="-5" dirty="0">
                <a:latin typeface="Arial"/>
                <a:cs typeface="Arial"/>
              </a:rPr>
              <a:t> den</a:t>
            </a:r>
            <a:r>
              <a:rPr sz="3200" dirty="0">
                <a:latin typeface="Arial"/>
                <a:cs typeface="Arial"/>
              </a:rPr>
              <a:t>se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i</a:t>
            </a:r>
            <a:r>
              <a:rPr sz="3200" spc="-5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t</a:t>
            </a:r>
            <a:endParaRPr sz="3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50340" y="2576648"/>
            <a:ext cx="4048125" cy="2082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B4CCE2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Loss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f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appe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5"/>
              </a:spcBef>
              <a:buClr>
                <a:srgbClr val="B4CCE2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Changes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in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st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and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smell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5"/>
              </a:spcBef>
              <a:buClr>
                <a:srgbClr val="B4CCE2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25" dirty="0">
                <a:solidFill>
                  <a:srgbClr val="183883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ral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heal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h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decline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5"/>
              </a:spcBef>
              <a:buClr>
                <a:srgbClr val="B4CCE2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Mobili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y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con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st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rain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20"/>
              </a:spcBef>
              <a:buClr>
                <a:srgbClr val="B4CCE2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Low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income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207933" y="3674534"/>
            <a:ext cx="4605867" cy="26839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>
                <a:latin typeface="Arial"/>
                <a:cs typeface="Arial"/>
                <a:hlinkClick r:id="rId5"/>
              </a:rPr>
              <a:t>www.</a:t>
            </a:r>
            <a:r>
              <a:rPr spc="-10" dirty="0">
                <a:latin typeface="Arial"/>
                <a:cs typeface="Arial"/>
                <a:hlinkClick r:id="rId5"/>
              </a:rPr>
              <a:t>u</a:t>
            </a:r>
            <a:r>
              <a:rPr spc="-5" dirty="0">
                <a:latin typeface="Arial"/>
                <a:cs typeface="Arial"/>
                <a:hlinkClick r:id="rId5"/>
              </a:rPr>
              <a:t>m</a:t>
            </a:r>
            <a:r>
              <a:rPr spc="-10" dirty="0">
                <a:latin typeface="Arial"/>
                <a:cs typeface="Arial"/>
                <a:hlinkClick r:id="rId5"/>
              </a:rPr>
              <a:t>l.</a:t>
            </a:r>
            <a:r>
              <a:rPr spc="-20" dirty="0">
                <a:latin typeface="Arial"/>
                <a:cs typeface="Arial"/>
                <a:hlinkClick r:id="rId5"/>
              </a:rPr>
              <a:t>e</a:t>
            </a:r>
            <a:r>
              <a:rPr spc="-10" dirty="0">
                <a:latin typeface="Arial"/>
                <a:cs typeface="Arial"/>
                <a:hlinkClick r:id="rId5"/>
              </a:rPr>
              <a:t>du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0"/>
                </a:moveTo>
                <a:lnTo>
                  <a:pt x="7848600" y="0"/>
                </a:lnTo>
              </a:path>
              <a:path w="7848600" h="3505200">
                <a:moveTo>
                  <a:pt x="7848600" y="3505200"/>
                </a:moveTo>
                <a:lnTo>
                  <a:pt x="0" y="3505200"/>
                </a:ln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0" y="244475"/>
                </a:moveTo>
                <a:lnTo>
                  <a:pt x="9144000" y="244475"/>
                </a:lnTo>
                <a:lnTo>
                  <a:pt x="9144000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22615" y="6674660"/>
            <a:ext cx="8413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www.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u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m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l.</a:t>
            </a: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e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du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67743" y="908720"/>
            <a:ext cx="6864350" cy="1143000"/>
          </a:xfrm>
          <a:custGeom>
            <a:avLst/>
            <a:gdLst/>
            <a:ahLst/>
            <a:cxnLst/>
            <a:rect l="l" t="t" r="r" b="b"/>
            <a:pathLst>
              <a:path w="6864350" h="1143000">
                <a:moveTo>
                  <a:pt x="0" y="1143000"/>
                </a:moveTo>
                <a:lnTo>
                  <a:pt x="6864333" y="1143000"/>
                </a:lnTo>
                <a:lnTo>
                  <a:pt x="6864333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453044" y="1046520"/>
            <a:ext cx="6560820" cy="914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20"/>
              </a:lnSpc>
            </a:pP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orma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ive</a:t>
            </a:r>
            <a:r>
              <a:rPr sz="32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ud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820"/>
              </a:lnSpc>
            </a:pP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gur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yi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8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3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629841" y="5398790"/>
            <a:ext cx="6896100" cy="0"/>
          </a:xfrm>
          <a:custGeom>
            <a:avLst/>
            <a:gdLst/>
            <a:ahLst/>
            <a:cxnLst/>
            <a:rect l="l" t="t" r="r" b="b"/>
            <a:pathLst>
              <a:path w="6896100">
                <a:moveTo>
                  <a:pt x="0" y="0"/>
                </a:moveTo>
                <a:lnTo>
                  <a:pt x="6896100" y="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20541" y="5093990"/>
            <a:ext cx="5105400" cy="0"/>
          </a:xfrm>
          <a:custGeom>
            <a:avLst/>
            <a:gdLst/>
            <a:ahLst/>
            <a:cxnLst/>
            <a:rect l="l" t="t" r="r" b="b"/>
            <a:pathLst>
              <a:path w="5105400">
                <a:moveTo>
                  <a:pt x="0" y="0"/>
                </a:moveTo>
                <a:lnTo>
                  <a:pt x="5105400" y="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29841" y="5093990"/>
            <a:ext cx="1155700" cy="0"/>
          </a:xfrm>
          <a:custGeom>
            <a:avLst/>
            <a:gdLst/>
            <a:ahLst/>
            <a:cxnLst/>
            <a:rect l="l" t="t" r="r" b="b"/>
            <a:pathLst>
              <a:path w="1155700">
                <a:moveTo>
                  <a:pt x="0" y="0"/>
                </a:moveTo>
                <a:lnTo>
                  <a:pt x="1155700" y="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20541" y="4789190"/>
            <a:ext cx="5105400" cy="0"/>
          </a:xfrm>
          <a:custGeom>
            <a:avLst/>
            <a:gdLst/>
            <a:ahLst/>
            <a:cxnLst/>
            <a:rect l="l" t="t" r="r" b="b"/>
            <a:pathLst>
              <a:path w="5105400">
                <a:moveTo>
                  <a:pt x="0" y="0"/>
                </a:moveTo>
                <a:lnTo>
                  <a:pt x="5105400" y="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79191" y="478284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29841" y="4789190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5300" y="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20541" y="4471690"/>
            <a:ext cx="5105400" cy="0"/>
          </a:xfrm>
          <a:custGeom>
            <a:avLst/>
            <a:gdLst/>
            <a:ahLst/>
            <a:cxnLst/>
            <a:rect l="l" t="t" r="r" b="b"/>
            <a:pathLst>
              <a:path w="5105400">
                <a:moveTo>
                  <a:pt x="0" y="0"/>
                </a:moveTo>
                <a:lnTo>
                  <a:pt x="5105400" y="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79191" y="446534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29841" y="4471690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5300" y="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20541" y="4166890"/>
            <a:ext cx="5105400" cy="0"/>
          </a:xfrm>
          <a:custGeom>
            <a:avLst/>
            <a:gdLst/>
            <a:ahLst/>
            <a:cxnLst/>
            <a:rect l="l" t="t" r="r" b="b"/>
            <a:pathLst>
              <a:path w="5105400">
                <a:moveTo>
                  <a:pt x="0" y="0"/>
                </a:moveTo>
                <a:lnTo>
                  <a:pt x="5105400" y="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79191" y="416054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29841" y="4166890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5300" y="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20541" y="3862090"/>
            <a:ext cx="5105400" cy="0"/>
          </a:xfrm>
          <a:custGeom>
            <a:avLst/>
            <a:gdLst/>
            <a:ahLst/>
            <a:cxnLst/>
            <a:rect l="l" t="t" r="r" b="b"/>
            <a:pathLst>
              <a:path w="5105400">
                <a:moveTo>
                  <a:pt x="0" y="0"/>
                </a:moveTo>
                <a:lnTo>
                  <a:pt x="5105400" y="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79191" y="385574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29841" y="3862090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5300" y="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71541" y="3557290"/>
            <a:ext cx="3454400" cy="0"/>
          </a:xfrm>
          <a:custGeom>
            <a:avLst/>
            <a:gdLst/>
            <a:ahLst/>
            <a:cxnLst/>
            <a:rect l="l" t="t" r="r" b="b"/>
            <a:pathLst>
              <a:path w="3454400">
                <a:moveTo>
                  <a:pt x="0" y="0"/>
                </a:moveTo>
                <a:lnTo>
                  <a:pt x="3454400" y="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20541" y="3557290"/>
            <a:ext cx="1003300" cy="0"/>
          </a:xfrm>
          <a:custGeom>
            <a:avLst/>
            <a:gdLst/>
            <a:ahLst/>
            <a:cxnLst/>
            <a:rect l="l" t="t" r="r" b="b"/>
            <a:pathLst>
              <a:path w="1003300">
                <a:moveTo>
                  <a:pt x="0" y="0"/>
                </a:moveTo>
                <a:lnTo>
                  <a:pt x="1003300" y="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79191" y="355094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29841" y="3557290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5300" y="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017941" y="2934990"/>
            <a:ext cx="508000" cy="0"/>
          </a:xfrm>
          <a:custGeom>
            <a:avLst/>
            <a:gdLst/>
            <a:ahLst/>
            <a:cxnLst/>
            <a:rect l="l" t="t" r="r" b="b"/>
            <a:pathLst>
              <a:path w="508000">
                <a:moveTo>
                  <a:pt x="0" y="0"/>
                </a:moveTo>
                <a:lnTo>
                  <a:pt x="508000" y="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376591" y="292864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29841" y="2934990"/>
            <a:ext cx="5092700" cy="0"/>
          </a:xfrm>
          <a:custGeom>
            <a:avLst/>
            <a:gdLst/>
            <a:ahLst/>
            <a:cxnLst/>
            <a:rect l="l" t="t" r="r" b="b"/>
            <a:pathLst>
              <a:path w="5092700">
                <a:moveTo>
                  <a:pt x="0" y="0"/>
                </a:moveTo>
                <a:lnTo>
                  <a:pt x="5092700" y="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29841" y="2630190"/>
            <a:ext cx="6896100" cy="0"/>
          </a:xfrm>
          <a:custGeom>
            <a:avLst/>
            <a:gdLst/>
            <a:ahLst/>
            <a:cxnLst/>
            <a:rect l="l" t="t" r="r" b="b"/>
            <a:pathLst>
              <a:path w="6896100">
                <a:moveTo>
                  <a:pt x="0" y="0"/>
                </a:moveTo>
                <a:lnTo>
                  <a:pt x="6896100" y="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29841" y="2325390"/>
            <a:ext cx="6896100" cy="0"/>
          </a:xfrm>
          <a:custGeom>
            <a:avLst/>
            <a:gdLst/>
            <a:ahLst/>
            <a:cxnLst/>
            <a:rect l="l" t="t" r="r" b="b"/>
            <a:pathLst>
              <a:path w="6896100">
                <a:moveTo>
                  <a:pt x="0" y="0"/>
                </a:moveTo>
                <a:lnTo>
                  <a:pt x="6896100" y="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29841" y="2325390"/>
            <a:ext cx="6883400" cy="3060700"/>
          </a:xfrm>
          <a:custGeom>
            <a:avLst/>
            <a:gdLst/>
            <a:ahLst/>
            <a:cxnLst/>
            <a:rect l="l" t="t" r="r" b="b"/>
            <a:pathLst>
              <a:path w="6883400" h="3060700">
                <a:moveTo>
                  <a:pt x="0" y="0"/>
                </a:moveTo>
                <a:lnTo>
                  <a:pt x="6883400" y="0"/>
                </a:lnTo>
                <a:lnTo>
                  <a:pt x="6883400" y="3060700"/>
                </a:lnTo>
                <a:lnTo>
                  <a:pt x="0" y="3060700"/>
                </a:lnTo>
                <a:lnTo>
                  <a:pt x="0" y="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125141" y="3252490"/>
            <a:ext cx="647700" cy="1778000"/>
          </a:xfrm>
          <a:custGeom>
            <a:avLst/>
            <a:gdLst/>
            <a:ahLst/>
            <a:cxnLst/>
            <a:rect l="l" t="t" r="r" b="b"/>
            <a:pathLst>
              <a:path w="647700" h="1778000">
                <a:moveTo>
                  <a:pt x="0" y="0"/>
                </a:moveTo>
                <a:lnTo>
                  <a:pt x="647700" y="0"/>
                </a:lnTo>
                <a:lnTo>
                  <a:pt x="647700" y="1778000"/>
                </a:lnTo>
                <a:lnTo>
                  <a:pt x="0" y="1778000"/>
                </a:lnTo>
                <a:lnTo>
                  <a:pt x="0" y="0"/>
                </a:lnTo>
                <a:close/>
              </a:path>
            </a:pathLst>
          </a:custGeom>
          <a:solidFill>
            <a:srgbClr val="D4E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25141" y="3252490"/>
            <a:ext cx="647700" cy="1778000"/>
          </a:xfrm>
          <a:custGeom>
            <a:avLst/>
            <a:gdLst/>
            <a:ahLst/>
            <a:cxnLst/>
            <a:rect l="l" t="t" r="r" b="b"/>
            <a:pathLst>
              <a:path w="647700" h="1778000">
                <a:moveTo>
                  <a:pt x="0" y="0"/>
                </a:moveTo>
                <a:lnTo>
                  <a:pt x="647700" y="0"/>
                </a:lnTo>
                <a:lnTo>
                  <a:pt x="647700" y="1778000"/>
                </a:lnTo>
                <a:lnTo>
                  <a:pt x="0" y="177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423841" y="3252490"/>
            <a:ext cx="647700" cy="546100"/>
          </a:xfrm>
          <a:custGeom>
            <a:avLst/>
            <a:gdLst/>
            <a:ahLst/>
            <a:cxnLst/>
            <a:rect l="l" t="t" r="r" b="b"/>
            <a:pathLst>
              <a:path w="647700" h="546100">
                <a:moveTo>
                  <a:pt x="0" y="0"/>
                </a:moveTo>
                <a:lnTo>
                  <a:pt x="647700" y="0"/>
                </a:lnTo>
                <a:lnTo>
                  <a:pt x="647700" y="546100"/>
                </a:lnTo>
                <a:lnTo>
                  <a:pt x="0" y="546100"/>
                </a:lnTo>
                <a:lnTo>
                  <a:pt x="0" y="0"/>
                </a:lnTo>
                <a:close/>
              </a:path>
            </a:pathLst>
          </a:custGeom>
          <a:solidFill>
            <a:srgbClr val="D4E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423841" y="3252490"/>
            <a:ext cx="647700" cy="546100"/>
          </a:xfrm>
          <a:custGeom>
            <a:avLst/>
            <a:gdLst/>
            <a:ahLst/>
            <a:cxnLst/>
            <a:rect l="l" t="t" r="r" b="b"/>
            <a:pathLst>
              <a:path w="647700" h="546100">
                <a:moveTo>
                  <a:pt x="0" y="0"/>
                </a:moveTo>
                <a:lnTo>
                  <a:pt x="647700" y="0"/>
                </a:lnTo>
                <a:lnTo>
                  <a:pt x="647700" y="546100"/>
                </a:lnTo>
                <a:lnTo>
                  <a:pt x="0" y="5461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22541" y="2630190"/>
            <a:ext cx="647700" cy="622300"/>
          </a:xfrm>
          <a:custGeom>
            <a:avLst/>
            <a:gdLst/>
            <a:ahLst/>
            <a:cxnLst/>
            <a:rect l="l" t="t" r="r" b="b"/>
            <a:pathLst>
              <a:path w="647700" h="622300">
                <a:moveTo>
                  <a:pt x="0" y="0"/>
                </a:moveTo>
                <a:lnTo>
                  <a:pt x="647700" y="0"/>
                </a:lnTo>
                <a:lnTo>
                  <a:pt x="647700" y="622300"/>
                </a:lnTo>
                <a:lnTo>
                  <a:pt x="0" y="622300"/>
                </a:lnTo>
                <a:lnTo>
                  <a:pt x="0" y="0"/>
                </a:lnTo>
                <a:close/>
              </a:path>
            </a:pathLst>
          </a:custGeom>
          <a:solidFill>
            <a:srgbClr val="D4E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22541" y="2630190"/>
            <a:ext cx="647700" cy="622300"/>
          </a:xfrm>
          <a:custGeom>
            <a:avLst/>
            <a:gdLst/>
            <a:ahLst/>
            <a:cxnLst/>
            <a:rect l="l" t="t" r="r" b="b"/>
            <a:pathLst>
              <a:path w="647700" h="622300">
                <a:moveTo>
                  <a:pt x="0" y="0"/>
                </a:moveTo>
                <a:lnTo>
                  <a:pt x="647700" y="0"/>
                </a:lnTo>
                <a:lnTo>
                  <a:pt x="647700" y="622300"/>
                </a:lnTo>
                <a:lnTo>
                  <a:pt x="0" y="622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785541" y="3252490"/>
            <a:ext cx="635000" cy="1905000"/>
          </a:xfrm>
          <a:custGeom>
            <a:avLst/>
            <a:gdLst/>
            <a:ahLst/>
            <a:cxnLst/>
            <a:rect l="l" t="t" r="r" b="b"/>
            <a:pathLst>
              <a:path w="635000" h="1905000">
                <a:moveTo>
                  <a:pt x="0" y="0"/>
                </a:moveTo>
                <a:lnTo>
                  <a:pt x="635000" y="0"/>
                </a:lnTo>
                <a:lnTo>
                  <a:pt x="635000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solidFill>
            <a:srgbClr val="0067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785541" y="3252490"/>
            <a:ext cx="635000" cy="1905000"/>
          </a:xfrm>
          <a:custGeom>
            <a:avLst/>
            <a:gdLst/>
            <a:ahLst/>
            <a:cxnLst/>
            <a:rect l="l" t="t" r="r" b="b"/>
            <a:pathLst>
              <a:path w="635000" h="1905000">
                <a:moveTo>
                  <a:pt x="0" y="0"/>
                </a:moveTo>
                <a:lnTo>
                  <a:pt x="635000" y="0"/>
                </a:lnTo>
                <a:lnTo>
                  <a:pt x="635000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084241" y="3252490"/>
            <a:ext cx="635000" cy="114300"/>
          </a:xfrm>
          <a:custGeom>
            <a:avLst/>
            <a:gdLst/>
            <a:ahLst/>
            <a:cxnLst/>
            <a:rect l="l" t="t" r="r" b="b"/>
            <a:pathLst>
              <a:path w="635000" h="114300">
                <a:moveTo>
                  <a:pt x="0" y="0"/>
                </a:moveTo>
                <a:lnTo>
                  <a:pt x="635000" y="0"/>
                </a:lnTo>
                <a:lnTo>
                  <a:pt x="635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solidFill>
            <a:srgbClr val="0067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084241" y="3252490"/>
            <a:ext cx="635000" cy="114300"/>
          </a:xfrm>
          <a:custGeom>
            <a:avLst/>
            <a:gdLst/>
            <a:ahLst/>
            <a:cxnLst/>
            <a:rect l="l" t="t" r="r" b="b"/>
            <a:pathLst>
              <a:path w="635000" h="114300">
                <a:moveTo>
                  <a:pt x="0" y="0"/>
                </a:moveTo>
                <a:lnTo>
                  <a:pt x="635000" y="0"/>
                </a:lnTo>
                <a:lnTo>
                  <a:pt x="635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382941" y="2757190"/>
            <a:ext cx="635000" cy="495300"/>
          </a:xfrm>
          <a:custGeom>
            <a:avLst/>
            <a:gdLst/>
            <a:ahLst/>
            <a:cxnLst/>
            <a:rect l="l" t="t" r="r" b="b"/>
            <a:pathLst>
              <a:path w="635000" h="495300">
                <a:moveTo>
                  <a:pt x="0" y="0"/>
                </a:moveTo>
                <a:lnTo>
                  <a:pt x="635000" y="0"/>
                </a:lnTo>
                <a:lnTo>
                  <a:pt x="635000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solidFill>
            <a:srgbClr val="0067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82941" y="2757190"/>
            <a:ext cx="635000" cy="495300"/>
          </a:xfrm>
          <a:custGeom>
            <a:avLst/>
            <a:gdLst/>
            <a:ahLst/>
            <a:cxnLst/>
            <a:rect l="l" t="t" r="r" b="b"/>
            <a:pathLst>
              <a:path w="635000" h="495300">
                <a:moveTo>
                  <a:pt x="0" y="0"/>
                </a:moveTo>
                <a:lnTo>
                  <a:pt x="635000" y="0"/>
                </a:lnTo>
                <a:lnTo>
                  <a:pt x="635000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29841" y="2325390"/>
            <a:ext cx="0" cy="3073400"/>
          </a:xfrm>
          <a:custGeom>
            <a:avLst/>
            <a:gdLst/>
            <a:ahLst/>
            <a:cxnLst/>
            <a:rect l="l" t="t" r="r" b="b"/>
            <a:pathLst>
              <a:path h="3073400">
                <a:moveTo>
                  <a:pt x="0" y="3073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566341" y="539879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500" y="0"/>
                </a:lnTo>
              </a:path>
            </a:pathLst>
          </a:custGeom>
          <a:ln w="12700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566341" y="509399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500" y="0"/>
                </a:lnTo>
              </a:path>
            </a:pathLst>
          </a:custGeom>
          <a:ln w="12700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566341" y="478919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500" y="0"/>
                </a:lnTo>
              </a:path>
            </a:pathLst>
          </a:custGeom>
          <a:ln w="12700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66341" y="447169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500" y="0"/>
                </a:lnTo>
              </a:path>
            </a:pathLst>
          </a:custGeom>
          <a:ln w="12700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66341" y="416689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500" y="0"/>
                </a:lnTo>
              </a:path>
            </a:pathLst>
          </a:custGeom>
          <a:ln w="12700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66341" y="386209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500" y="0"/>
                </a:lnTo>
              </a:path>
            </a:pathLst>
          </a:custGeom>
          <a:ln w="12700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566341" y="355729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500" y="0"/>
                </a:lnTo>
              </a:path>
            </a:pathLst>
          </a:custGeom>
          <a:ln w="12700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566341" y="3252490"/>
            <a:ext cx="6959600" cy="0"/>
          </a:xfrm>
          <a:custGeom>
            <a:avLst/>
            <a:gdLst/>
            <a:ahLst/>
            <a:cxnLst/>
            <a:rect l="l" t="t" r="r" b="b"/>
            <a:pathLst>
              <a:path w="6959600">
                <a:moveTo>
                  <a:pt x="0" y="0"/>
                </a:moveTo>
                <a:lnTo>
                  <a:pt x="6959600" y="0"/>
                </a:lnTo>
              </a:path>
            </a:pathLst>
          </a:custGeom>
          <a:ln w="12700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566341" y="293499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500" y="0"/>
                </a:lnTo>
              </a:path>
            </a:pathLst>
          </a:custGeom>
          <a:ln w="12700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566341" y="263019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500" y="0"/>
                </a:lnTo>
              </a:path>
            </a:pathLst>
          </a:custGeom>
          <a:ln w="12700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566341" y="232539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500" y="0"/>
                </a:lnTo>
              </a:path>
            </a:pathLst>
          </a:custGeom>
          <a:ln w="12700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928541" y="325249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227241" y="325249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525941" y="325249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1077391" y="5265641"/>
            <a:ext cx="3873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183883"/>
                </a:solidFill>
                <a:latin typeface="Times New Roman"/>
                <a:cs typeface="Times New Roman"/>
              </a:rPr>
              <a:t>-0.7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077391" y="3424141"/>
            <a:ext cx="387350" cy="179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183883"/>
                </a:solidFill>
                <a:latin typeface="Times New Roman"/>
                <a:cs typeface="Times New Roman"/>
              </a:rPr>
              <a:t>-0.1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b="1" dirty="0">
                <a:solidFill>
                  <a:srgbClr val="183883"/>
                </a:solidFill>
                <a:latin typeface="Times New Roman"/>
                <a:cs typeface="Times New Roman"/>
              </a:rPr>
              <a:t>-0.2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b="1" dirty="0">
                <a:solidFill>
                  <a:srgbClr val="183883"/>
                </a:solidFill>
                <a:latin typeface="Times New Roman"/>
                <a:cs typeface="Times New Roman"/>
              </a:rPr>
              <a:t>-0.3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b="1" dirty="0">
                <a:solidFill>
                  <a:srgbClr val="183883"/>
                </a:solidFill>
                <a:latin typeface="Times New Roman"/>
                <a:cs typeface="Times New Roman"/>
              </a:rPr>
              <a:t>-0.4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800" b="1" dirty="0">
                <a:solidFill>
                  <a:srgbClr val="183883"/>
                </a:solidFill>
                <a:latin typeface="Times New Roman"/>
                <a:cs typeface="Times New Roman"/>
              </a:rPr>
              <a:t>-0.5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b="1" dirty="0">
                <a:solidFill>
                  <a:srgbClr val="183883"/>
                </a:solidFill>
                <a:latin typeface="Times New Roman"/>
                <a:cs typeface="Times New Roman"/>
              </a:rPr>
              <a:t>-0.6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318691" y="3119341"/>
            <a:ext cx="1397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183883"/>
                </a:solidFill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153591" y="2192241"/>
            <a:ext cx="311150" cy="8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183883"/>
                </a:solidFill>
                <a:latin typeface="Times New Roman"/>
                <a:cs typeface="Times New Roman"/>
              </a:rPr>
              <a:t>0.3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b="1" dirty="0">
                <a:solidFill>
                  <a:srgbClr val="183883"/>
                </a:solidFill>
                <a:latin typeface="Times New Roman"/>
                <a:cs typeface="Times New Roman"/>
              </a:rPr>
              <a:t>0.2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b="1" dirty="0">
                <a:solidFill>
                  <a:srgbClr val="183883"/>
                </a:solidFill>
                <a:latin typeface="Times New Roman"/>
                <a:cs typeface="Times New Roman"/>
              </a:rPr>
              <a:t>0.1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296591" y="3424141"/>
            <a:ext cx="97218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42925" algn="l"/>
              </a:tabLst>
            </a:pPr>
            <a:r>
              <a:rPr sz="1800" b="1" spc="-15" dirty="0">
                <a:solidFill>
                  <a:srgbClr val="183883"/>
                </a:solidFill>
                <a:latin typeface="Times New Roman"/>
                <a:cs typeface="Times New Roman"/>
              </a:rPr>
              <a:t>&lt;46	&lt;2.1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417491" y="3424141"/>
            <a:ext cx="13208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183883"/>
                </a:solidFill>
                <a:latin typeface="Times New Roman"/>
                <a:cs typeface="Times New Roman"/>
              </a:rPr>
              <a:t>46-85  2.1-3.1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855891" y="3424141"/>
            <a:ext cx="10293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00075" algn="l"/>
              </a:tabLst>
            </a:pPr>
            <a:r>
              <a:rPr sz="1800" b="1" spc="-15" dirty="0">
                <a:solidFill>
                  <a:srgbClr val="183883"/>
                </a:solidFill>
                <a:latin typeface="Times New Roman"/>
                <a:cs typeface="Times New Roman"/>
              </a:rPr>
              <a:t>&gt;85	&gt;3.1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3242741" y="5767090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139700" y="0"/>
                </a:lnTo>
                <a:lnTo>
                  <a:pt x="139700" y="139700"/>
                </a:lnTo>
                <a:lnTo>
                  <a:pt x="0" y="139700"/>
                </a:lnTo>
                <a:lnTo>
                  <a:pt x="0" y="0"/>
                </a:lnTo>
                <a:close/>
              </a:path>
            </a:pathLst>
          </a:custGeom>
          <a:solidFill>
            <a:srgbClr val="D4E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242741" y="5767090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139700" y="0"/>
                </a:lnTo>
                <a:lnTo>
                  <a:pt x="139700" y="139700"/>
                </a:lnTo>
                <a:lnTo>
                  <a:pt x="0" y="1397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655741" y="5767090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139700" y="0"/>
                </a:lnTo>
                <a:lnTo>
                  <a:pt x="139700" y="139700"/>
                </a:lnTo>
                <a:lnTo>
                  <a:pt x="0" y="139700"/>
                </a:lnTo>
                <a:lnTo>
                  <a:pt x="0" y="0"/>
                </a:lnTo>
                <a:close/>
              </a:path>
            </a:pathLst>
          </a:custGeom>
          <a:solidFill>
            <a:srgbClr val="0067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655741" y="5767090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139700" y="0"/>
                </a:lnTo>
                <a:lnTo>
                  <a:pt x="139700" y="139700"/>
                </a:lnTo>
                <a:lnTo>
                  <a:pt x="0" y="1397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3179241" y="5690890"/>
            <a:ext cx="3771900" cy="3175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53365">
              <a:lnSpc>
                <a:spcPct val="100000"/>
              </a:lnSpc>
              <a:tabLst>
                <a:tab pos="2666365" algn="l"/>
              </a:tabLst>
            </a:pPr>
            <a:r>
              <a:rPr sz="1800" b="1" dirty="0">
                <a:solidFill>
                  <a:srgbClr val="183883"/>
                </a:solidFill>
                <a:latin typeface="Times New Roman"/>
                <a:cs typeface="Times New Roman"/>
              </a:rPr>
              <a:t>p</a:t>
            </a:r>
            <a:r>
              <a:rPr sz="1800" b="1" spc="-5" dirty="0">
                <a:solidFill>
                  <a:srgbClr val="183883"/>
                </a:solidFill>
                <a:latin typeface="Times New Roman"/>
                <a:cs typeface="Times New Roman"/>
              </a:rPr>
              <a:t>lasma </a:t>
            </a:r>
            <a:r>
              <a:rPr sz="1800" b="1" spc="-15" dirty="0">
                <a:solidFill>
                  <a:srgbClr val="183883"/>
                </a:solidFill>
                <a:latin typeface="Times New Roman"/>
                <a:cs typeface="Times New Roman"/>
              </a:rPr>
              <a:t>PLP</a:t>
            </a:r>
            <a:r>
              <a:rPr sz="1800" b="1" spc="-100" dirty="0">
                <a:solidFill>
                  <a:srgbClr val="183883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83883"/>
                </a:solidFill>
                <a:latin typeface="Times New Roman"/>
                <a:cs typeface="Times New Roman"/>
              </a:rPr>
              <a:t>(n</a:t>
            </a:r>
            <a:r>
              <a:rPr sz="1800" b="1" spc="-10" dirty="0">
                <a:solidFill>
                  <a:srgbClr val="183883"/>
                </a:solidFill>
                <a:latin typeface="Times New Roman"/>
                <a:cs typeface="Times New Roman"/>
              </a:rPr>
              <a:t>mol/</a:t>
            </a:r>
            <a:r>
              <a:rPr sz="1800" b="1" dirty="0">
                <a:solidFill>
                  <a:srgbClr val="183883"/>
                </a:solidFill>
                <a:latin typeface="Times New Roman"/>
                <a:cs typeface="Times New Roman"/>
              </a:rPr>
              <a:t>L)	d</a:t>
            </a:r>
            <a:r>
              <a:rPr sz="1800" b="1" spc="-10" dirty="0">
                <a:solidFill>
                  <a:srgbClr val="183883"/>
                </a:solidFill>
                <a:latin typeface="Times New Roman"/>
                <a:cs typeface="Times New Roman"/>
              </a:rPr>
              <a:t>ie</a:t>
            </a:r>
            <a:r>
              <a:rPr sz="1800" b="1" dirty="0">
                <a:solidFill>
                  <a:srgbClr val="183883"/>
                </a:solidFill>
                <a:latin typeface="Times New Roman"/>
                <a:cs typeface="Times New Roman"/>
              </a:rPr>
              <a:t>t (u</a:t>
            </a:r>
            <a:r>
              <a:rPr sz="1800" b="1" spc="-10" dirty="0">
                <a:solidFill>
                  <a:srgbClr val="183883"/>
                </a:solidFill>
                <a:latin typeface="Times New Roman"/>
                <a:cs typeface="Times New Roman"/>
              </a:rPr>
              <a:t>g/</a:t>
            </a:r>
            <a:r>
              <a:rPr sz="1800" b="1" dirty="0">
                <a:solidFill>
                  <a:srgbClr val="183883"/>
                </a:solidFill>
                <a:latin typeface="Times New Roman"/>
                <a:cs typeface="Times New Roman"/>
              </a:rPr>
              <a:t>d)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699951" y="3077902"/>
            <a:ext cx="17780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*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810979" y="2358235"/>
            <a:ext cx="33020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**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874703" y="6108964"/>
            <a:ext cx="246062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* P</a:t>
            </a:r>
            <a:r>
              <a:rPr sz="2400" spc="-20" dirty="0">
                <a:solidFill>
                  <a:srgbClr val="183883"/>
                </a:solidFill>
                <a:latin typeface="Times New Roman"/>
                <a:cs typeface="Times New Roman"/>
              </a:rPr>
              <a:t>&lt;</a:t>
            </a: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0.05 ** P</a:t>
            </a:r>
            <a:r>
              <a:rPr sz="2400" spc="-20" dirty="0">
                <a:solidFill>
                  <a:srgbClr val="183883"/>
                </a:solidFill>
                <a:latin typeface="Times New Roman"/>
                <a:cs typeface="Times New Roman"/>
              </a:rPr>
              <a:t>&lt;</a:t>
            </a: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0.01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531060" y="2502168"/>
            <a:ext cx="33020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**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8739" y="6579043"/>
            <a:ext cx="3135630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ck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200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Cli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tr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83883"/>
                </a:solidFill>
                <a:latin typeface="Times New Roman"/>
                <a:cs typeface="Times New Roman"/>
              </a:rPr>
              <a:t>627-35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0"/>
                </a:moveTo>
                <a:lnTo>
                  <a:pt x="7848600" y="0"/>
                </a:lnTo>
              </a:path>
              <a:path w="7848600" h="3505200">
                <a:moveTo>
                  <a:pt x="7848600" y="3505200"/>
                </a:moveTo>
                <a:lnTo>
                  <a:pt x="0" y="3505200"/>
                </a:ln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0" y="244475"/>
                </a:moveTo>
                <a:lnTo>
                  <a:pt x="9144000" y="244475"/>
                </a:lnTo>
                <a:lnTo>
                  <a:pt x="9144000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16015" y="404664"/>
            <a:ext cx="4428490" cy="927100"/>
          </a:xfrm>
          <a:custGeom>
            <a:avLst/>
            <a:gdLst/>
            <a:ahLst/>
            <a:cxnLst/>
            <a:rect l="l" t="t" r="r" b="b"/>
            <a:pathLst>
              <a:path w="4428490" h="927100">
                <a:moveTo>
                  <a:pt x="0" y="926677"/>
                </a:moveTo>
                <a:lnTo>
                  <a:pt x="4427984" y="926677"/>
                </a:lnTo>
                <a:lnTo>
                  <a:pt x="4427984" y="0"/>
                </a:lnTo>
                <a:lnTo>
                  <a:pt x="0" y="0"/>
                </a:lnTo>
                <a:lnTo>
                  <a:pt x="0" y="926677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901315" y="658223"/>
            <a:ext cx="199898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7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min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3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22349" y="1492915"/>
            <a:ext cx="4518660" cy="5113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B4CCE2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25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ssocia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ed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wi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h</a:t>
            </a:r>
            <a:endParaRPr sz="24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520"/>
              </a:spcBef>
              <a:buClr>
                <a:srgbClr val="B4CCE2"/>
              </a:buClr>
              <a:buFont typeface="Arial"/>
              <a:buChar char="–"/>
              <a:tabLst>
                <a:tab pos="755650" algn="l"/>
              </a:tabLst>
            </a:pP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o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s</a:t>
            </a:r>
            <a:r>
              <a:rPr sz="2000" spc="-2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eopo</a:t>
            </a:r>
            <a:r>
              <a:rPr sz="2000" spc="-5" dirty="0">
                <a:solidFill>
                  <a:srgbClr val="183883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os</a:t>
            </a: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465"/>
              </a:spcBef>
              <a:buClr>
                <a:srgbClr val="B4CCE2"/>
              </a:buClr>
              <a:buFont typeface="Arial"/>
              <a:buChar char="–"/>
              <a:tabLst>
                <a:tab pos="755650" algn="l"/>
              </a:tabLst>
            </a:pP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neu</a:t>
            </a:r>
            <a:r>
              <a:rPr sz="2000" spc="-5" dirty="0">
                <a:solidFill>
                  <a:srgbClr val="183883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og</a:t>
            </a: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c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cond</a:t>
            </a: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000" spc="-2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ons</a:t>
            </a:r>
            <a:endParaRPr sz="2000">
              <a:latin typeface="Arial"/>
              <a:cs typeface="Arial"/>
            </a:endParaRPr>
          </a:p>
          <a:p>
            <a:pPr marL="755650" marR="495934" lvl="1" indent="-285750">
              <a:lnSpc>
                <a:spcPct val="100000"/>
              </a:lnSpc>
              <a:spcBef>
                <a:spcPts val="465"/>
              </a:spcBef>
              <a:buClr>
                <a:srgbClr val="B4CCE2"/>
              </a:buClr>
              <a:buFont typeface="Arial"/>
              <a:buChar char="–"/>
              <a:tabLst>
                <a:tab pos="755650" algn="l"/>
              </a:tabLst>
            </a:pP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d</a:t>
            </a: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abe</a:t>
            </a:r>
            <a:r>
              <a:rPr sz="2000" spc="-2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es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and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o</a:t>
            </a:r>
            <a:r>
              <a:rPr sz="2000" spc="-2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her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2000" spc="-2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abo</a:t>
            </a: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li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c cond</a:t>
            </a: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000" spc="-2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ons</a:t>
            </a:r>
            <a:endParaRPr sz="2000">
              <a:latin typeface="Arial"/>
              <a:cs typeface="Arial"/>
            </a:endParaRPr>
          </a:p>
          <a:p>
            <a:pPr marL="355600" marR="87630" indent="-342900">
              <a:lnSpc>
                <a:spcPct val="101899"/>
              </a:lnSpc>
              <a:spcBef>
                <a:spcPts val="475"/>
              </a:spcBef>
              <a:buClr>
                <a:srgbClr val="B4CCE2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25" dirty="0">
                <a:solidFill>
                  <a:srgbClr val="183883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lder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adul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are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t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high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risk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f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inadequacy</a:t>
            </a:r>
            <a:endParaRPr sz="24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450"/>
              </a:spcBef>
              <a:buClr>
                <a:srgbClr val="B4CCE2"/>
              </a:buClr>
              <a:buFont typeface="Arial"/>
              <a:buChar char="–"/>
              <a:tabLst>
                <a:tab pos="755650" algn="l"/>
              </a:tabLst>
            </a:pP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Di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2000" spc="-2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183883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y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de</a:t>
            </a:r>
            <a:r>
              <a:rPr sz="2000" spc="-20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ency</a:t>
            </a:r>
            <a:endParaRPr sz="20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465"/>
              </a:spcBef>
              <a:buClr>
                <a:srgbClr val="B4CCE2"/>
              </a:buClr>
              <a:buFont typeface="Arial"/>
              <a:buChar char="–"/>
              <a:tabLst>
                <a:tab pos="755650" algn="l"/>
              </a:tabLst>
            </a:pP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Less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exposu</a:t>
            </a:r>
            <a:r>
              <a:rPr sz="2000" spc="-5" dirty="0">
                <a:solidFill>
                  <a:srgbClr val="183883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o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sun</a:t>
            </a: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li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gh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530"/>
              </a:spcBef>
              <a:buClr>
                <a:srgbClr val="B4CCE2"/>
              </a:buClr>
              <a:buFont typeface="Arial"/>
              <a:buChar char="–"/>
              <a:tabLst>
                <a:tab pos="755650" algn="l"/>
              </a:tabLst>
            </a:pP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ec</a:t>
            </a:r>
            <a:r>
              <a:rPr sz="2000" spc="-5" dirty="0">
                <a:solidFill>
                  <a:srgbClr val="183883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eased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sk</a:t>
            </a: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n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syn</a:t>
            </a:r>
            <a:r>
              <a:rPr sz="2000" spc="-2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hes</a:t>
            </a: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 marL="755650" marR="5080" lvl="1" indent="-285750">
              <a:lnSpc>
                <a:spcPct val="100000"/>
              </a:lnSpc>
              <a:spcBef>
                <a:spcPts val="465"/>
              </a:spcBef>
              <a:buClr>
                <a:srgbClr val="B4CCE2"/>
              </a:buClr>
              <a:buFont typeface="Arial"/>
              <a:buChar char="–"/>
              <a:tabLst>
                <a:tab pos="755650" algn="l"/>
              </a:tabLst>
            </a:pP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ec</a:t>
            </a:r>
            <a:r>
              <a:rPr sz="2000" spc="-5" dirty="0">
                <a:solidFill>
                  <a:srgbClr val="183883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eased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capac</a:t>
            </a: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000" spc="-2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y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o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2000" spc="-1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k</a:t>
            </a: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dneys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o conve</a:t>
            </a:r>
            <a:r>
              <a:rPr sz="2000" spc="-5" dirty="0">
                <a:solidFill>
                  <a:srgbClr val="183883"/>
                </a:solidFill>
                <a:latin typeface="Arial"/>
                <a:cs typeface="Arial"/>
              </a:rPr>
              <a:t>r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000" spc="-1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v</a:t>
            </a: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000" spc="-2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n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D</a:t>
            </a:r>
            <a:r>
              <a:rPr sz="20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n</a:t>
            </a:r>
            <a:r>
              <a:rPr sz="2000" spc="-2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o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c</a:t>
            </a:r>
            <a:r>
              <a:rPr sz="2000" spc="-2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ve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o</a:t>
            </a:r>
            <a:r>
              <a:rPr sz="2000" spc="-5" dirty="0">
                <a:solidFill>
                  <a:srgbClr val="183883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Clr>
                <a:srgbClr val="B4CCE2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20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ood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sources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are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limi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ed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520"/>
              </a:spcBef>
              <a:buClr>
                <a:srgbClr val="B4CCE2"/>
              </a:buClr>
              <a:buFont typeface="Arial"/>
              <a:buChar char="–"/>
              <a:tabLst>
                <a:tab pos="755650" algn="l"/>
              </a:tabLst>
            </a:pPr>
            <a:r>
              <a:rPr sz="2000" spc="-20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o</a:t>
            </a:r>
            <a:r>
              <a:rPr sz="2000" spc="-5" dirty="0">
                <a:solidFill>
                  <a:srgbClr val="183883"/>
                </a:solidFill>
                <a:latin typeface="Arial"/>
                <a:cs typeface="Arial"/>
              </a:rPr>
              <a:t>r</a:t>
            </a:r>
            <a:r>
              <a:rPr sz="2000" spc="-2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000" spc="-20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ed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il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k,</a:t>
            </a:r>
            <a:r>
              <a:rPr sz="2000" spc="-1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2000" spc="-20" dirty="0">
                <a:solidFill>
                  <a:srgbClr val="183883"/>
                </a:solidFill>
                <a:latin typeface="Arial"/>
                <a:cs typeface="Arial"/>
              </a:rPr>
              <a:t>tt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y</a:t>
            </a:r>
            <a:r>
              <a:rPr sz="2000" spc="-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2000" spc="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183883"/>
                </a:solidFill>
                <a:latin typeface="Arial"/>
                <a:cs typeface="Arial"/>
              </a:rPr>
              <a:t>sh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291666" y="1693334"/>
            <a:ext cx="3606800" cy="2353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>
                <a:latin typeface="Arial"/>
                <a:cs typeface="Arial"/>
                <a:hlinkClick r:id="rId5"/>
              </a:rPr>
              <a:t>www.</a:t>
            </a:r>
            <a:r>
              <a:rPr spc="-10" dirty="0">
                <a:latin typeface="Arial"/>
                <a:cs typeface="Arial"/>
                <a:hlinkClick r:id="rId5"/>
              </a:rPr>
              <a:t>u</a:t>
            </a:r>
            <a:r>
              <a:rPr spc="-5" dirty="0">
                <a:latin typeface="Arial"/>
                <a:cs typeface="Arial"/>
                <a:hlinkClick r:id="rId5"/>
              </a:rPr>
              <a:t>m</a:t>
            </a:r>
            <a:r>
              <a:rPr spc="-10" dirty="0">
                <a:latin typeface="Arial"/>
                <a:cs typeface="Arial"/>
                <a:hlinkClick r:id="rId5"/>
              </a:rPr>
              <a:t>l.</a:t>
            </a:r>
            <a:r>
              <a:rPr spc="-20" dirty="0">
                <a:latin typeface="Arial"/>
                <a:cs typeface="Arial"/>
                <a:hlinkClick r:id="rId5"/>
              </a:rPr>
              <a:t>e</a:t>
            </a:r>
            <a:r>
              <a:rPr spc="-10" dirty="0">
                <a:latin typeface="Arial"/>
                <a:cs typeface="Arial"/>
                <a:hlinkClick r:id="rId5"/>
              </a:rPr>
              <a:t>du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80165" y="2591236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>
                <a:moveTo>
                  <a:pt x="0" y="0"/>
                </a:moveTo>
                <a:lnTo>
                  <a:pt x="6496551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21562" y="3285195"/>
            <a:ext cx="923290" cy="2092960"/>
          </a:xfrm>
          <a:custGeom>
            <a:avLst/>
            <a:gdLst/>
            <a:ahLst/>
            <a:cxnLst/>
            <a:rect l="l" t="t" r="r" b="b"/>
            <a:pathLst>
              <a:path w="923289" h="2092960">
                <a:moveTo>
                  <a:pt x="922902" y="0"/>
                </a:moveTo>
                <a:lnTo>
                  <a:pt x="0" y="0"/>
                </a:lnTo>
                <a:lnTo>
                  <a:pt x="0" y="2092490"/>
                </a:lnTo>
                <a:lnTo>
                  <a:pt x="922902" y="2092490"/>
                </a:lnTo>
                <a:lnTo>
                  <a:pt x="922902" y="0"/>
                </a:lnTo>
                <a:close/>
              </a:path>
            </a:pathLst>
          </a:custGeom>
          <a:solidFill>
            <a:srgbClr val="D4E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47489" y="3285195"/>
            <a:ext cx="915035" cy="2092960"/>
          </a:xfrm>
          <a:custGeom>
            <a:avLst/>
            <a:gdLst/>
            <a:ahLst/>
            <a:cxnLst/>
            <a:rect l="l" t="t" r="r" b="b"/>
            <a:pathLst>
              <a:path w="915034" h="2092960">
                <a:moveTo>
                  <a:pt x="914435" y="0"/>
                </a:moveTo>
                <a:lnTo>
                  <a:pt x="0" y="0"/>
                </a:lnTo>
                <a:lnTo>
                  <a:pt x="0" y="2092490"/>
                </a:lnTo>
                <a:lnTo>
                  <a:pt x="914435" y="2092490"/>
                </a:lnTo>
                <a:lnTo>
                  <a:pt x="914435" y="0"/>
                </a:lnTo>
                <a:close/>
              </a:path>
            </a:pathLst>
          </a:custGeom>
          <a:solidFill>
            <a:srgbClr val="D4E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21562" y="3285195"/>
            <a:ext cx="923290" cy="2092960"/>
          </a:xfrm>
          <a:custGeom>
            <a:avLst/>
            <a:gdLst/>
            <a:ahLst/>
            <a:cxnLst/>
            <a:rect l="l" t="t" r="r" b="b"/>
            <a:pathLst>
              <a:path w="923289" h="2092960">
                <a:moveTo>
                  <a:pt x="0" y="0"/>
                </a:moveTo>
                <a:lnTo>
                  <a:pt x="922903" y="0"/>
                </a:lnTo>
                <a:lnTo>
                  <a:pt x="922903" y="2092489"/>
                </a:lnTo>
                <a:lnTo>
                  <a:pt x="0" y="209248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47489" y="3285195"/>
            <a:ext cx="915035" cy="2092960"/>
          </a:xfrm>
          <a:custGeom>
            <a:avLst/>
            <a:gdLst/>
            <a:ahLst/>
            <a:cxnLst/>
            <a:rect l="l" t="t" r="r" b="b"/>
            <a:pathLst>
              <a:path w="915034" h="2092960">
                <a:moveTo>
                  <a:pt x="0" y="0"/>
                </a:moveTo>
                <a:lnTo>
                  <a:pt x="914436" y="0"/>
                </a:lnTo>
                <a:lnTo>
                  <a:pt x="914436" y="2092489"/>
                </a:lnTo>
                <a:lnTo>
                  <a:pt x="0" y="209248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44464" y="2870312"/>
            <a:ext cx="923290" cy="2507615"/>
          </a:xfrm>
          <a:custGeom>
            <a:avLst/>
            <a:gdLst/>
            <a:ahLst/>
            <a:cxnLst/>
            <a:rect l="l" t="t" r="r" b="b"/>
            <a:pathLst>
              <a:path w="923289" h="2507615">
                <a:moveTo>
                  <a:pt x="922902" y="0"/>
                </a:moveTo>
                <a:lnTo>
                  <a:pt x="0" y="0"/>
                </a:lnTo>
                <a:lnTo>
                  <a:pt x="0" y="2507372"/>
                </a:lnTo>
                <a:lnTo>
                  <a:pt x="922902" y="2507372"/>
                </a:lnTo>
                <a:lnTo>
                  <a:pt x="922902" y="0"/>
                </a:lnTo>
                <a:close/>
              </a:path>
            </a:pathLst>
          </a:custGeom>
          <a:solidFill>
            <a:srgbClr val="005D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61925" y="3005785"/>
            <a:ext cx="923290" cy="2372360"/>
          </a:xfrm>
          <a:custGeom>
            <a:avLst/>
            <a:gdLst/>
            <a:ahLst/>
            <a:cxnLst/>
            <a:rect l="l" t="t" r="r" b="b"/>
            <a:pathLst>
              <a:path w="923290" h="2372360">
                <a:moveTo>
                  <a:pt x="922902" y="0"/>
                </a:moveTo>
                <a:lnTo>
                  <a:pt x="0" y="0"/>
                </a:lnTo>
                <a:lnTo>
                  <a:pt x="0" y="2371900"/>
                </a:lnTo>
                <a:lnTo>
                  <a:pt x="922902" y="2371900"/>
                </a:lnTo>
                <a:lnTo>
                  <a:pt x="922902" y="0"/>
                </a:lnTo>
                <a:close/>
              </a:path>
            </a:pathLst>
          </a:custGeom>
          <a:solidFill>
            <a:srgbClr val="005D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44465" y="2870312"/>
            <a:ext cx="923290" cy="2507615"/>
          </a:xfrm>
          <a:custGeom>
            <a:avLst/>
            <a:gdLst/>
            <a:ahLst/>
            <a:cxnLst/>
            <a:rect l="l" t="t" r="r" b="b"/>
            <a:pathLst>
              <a:path w="923289" h="2507615">
                <a:moveTo>
                  <a:pt x="0" y="0"/>
                </a:moveTo>
                <a:lnTo>
                  <a:pt x="922903" y="0"/>
                </a:lnTo>
                <a:lnTo>
                  <a:pt x="922903" y="2507372"/>
                </a:lnTo>
                <a:lnTo>
                  <a:pt x="0" y="250737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61925" y="3005784"/>
            <a:ext cx="923290" cy="2372360"/>
          </a:xfrm>
          <a:custGeom>
            <a:avLst/>
            <a:gdLst/>
            <a:ahLst/>
            <a:cxnLst/>
            <a:rect l="l" t="t" r="r" b="b"/>
            <a:pathLst>
              <a:path w="923290" h="2372360">
                <a:moveTo>
                  <a:pt x="0" y="0"/>
                </a:moveTo>
                <a:lnTo>
                  <a:pt x="922903" y="0"/>
                </a:lnTo>
                <a:lnTo>
                  <a:pt x="922903" y="2371900"/>
                </a:lnTo>
                <a:lnTo>
                  <a:pt x="0" y="23719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33801" y="2591237"/>
            <a:ext cx="0" cy="2840355"/>
          </a:xfrm>
          <a:custGeom>
            <a:avLst/>
            <a:gdLst/>
            <a:ahLst/>
            <a:cxnLst/>
            <a:rect l="l" t="t" r="r" b="b"/>
            <a:pathLst>
              <a:path h="2840354">
                <a:moveTo>
                  <a:pt x="0" y="0"/>
                </a:moveTo>
                <a:lnTo>
                  <a:pt x="0" y="2840084"/>
                </a:lnTo>
              </a:path>
            </a:pathLst>
          </a:custGeom>
          <a:ln w="8467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80165" y="5377685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>
                <a:moveTo>
                  <a:pt x="0" y="0"/>
                </a:moveTo>
                <a:lnTo>
                  <a:pt x="6496551" y="0"/>
                </a:lnTo>
              </a:path>
            </a:pathLst>
          </a:custGeom>
          <a:ln w="8467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53195" y="5377685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636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76716" y="5377685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636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693694" y="3035158"/>
            <a:ext cx="38163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95%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915152" y="3035158"/>
            <a:ext cx="38163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95%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14111" y="2620292"/>
            <a:ext cx="38163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98%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835568" y="2764225"/>
            <a:ext cx="38163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97%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12328" y="5270358"/>
            <a:ext cx="37846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8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13458" y="2484825"/>
            <a:ext cx="48260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104499" y="5490492"/>
            <a:ext cx="48260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5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-</a:t>
            </a: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70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402506" y="5490492"/>
            <a:ext cx="32448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7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400" spc="-10" dirty="0">
                <a:solidFill>
                  <a:srgbClr val="183883"/>
                </a:solidFill>
                <a:latin typeface="Arial"/>
                <a:cs typeface="Arial"/>
              </a:rPr>
              <a:t>+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43561" y="1840048"/>
            <a:ext cx="3493770" cy="595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840"/>
              </a:lnSpc>
            </a:pPr>
            <a:r>
              <a:rPr sz="2400" b="1" spc="-65" dirty="0">
                <a:solidFill>
                  <a:srgbClr val="183883"/>
                </a:solidFill>
                <a:latin typeface="Arial"/>
                <a:cs typeface="Arial"/>
              </a:rPr>
              <a:t>V</a:t>
            </a:r>
            <a:r>
              <a:rPr sz="2400" b="1" spc="-15" dirty="0">
                <a:solidFill>
                  <a:srgbClr val="183883"/>
                </a:solidFill>
                <a:latin typeface="Arial"/>
                <a:cs typeface="Arial"/>
              </a:rPr>
              <a:t>itamin</a:t>
            </a:r>
            <a:r>
              <a:rPr sz="2400" b="1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83883"/>
                </a:solidFill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ts val="2120"/>
              </a:lnSpc>
            </a:pPr>
            <a:r>
              <a:rPr sz="1800" b="1" dirty="0">
                <a:solidFill>
                  <a:srgbClr val="183883"/>
                </a:solidFill>
                <a:latin typeface="Arial"/>
                <a:cs typeface="Arial"/>
              </a:rPr>
              <a:t>% </a:t>
            </a:r>
            <a:r>
              <a:rPr sz="1800" b="1" spc="-15" dirty="0">
                <a:solidFill>
                  <a:srgbClr val="183883"/>
                </a:solidFill>
                <a:latin typeface="Arial"/>
                <a:cs typeface="Arial"/>
              </a:rPr>
              <a:t>Below</a:t>
            </a:r>
            <a:r>
              <a:rPr sz="1800" b="1" dirty="0">
                <a:solidFill>
                  <a:srgbClr val="183883"/>
                </a:solidFill>
                <a:latin typeface="Arial"/>
                <a:cs typeface="Arial"/>
              </a:rPr>
              <a:t> EAR, </a:t>
            </a:r>
            <a:r>
              <a:rPr sz="1800" b="1" spc="-5" dirty="0">
                <a:solidFill>
                  <a:srgbClr val="183883"/>
                </a:solidFill>
                <a:latin typeface="Arial"/>
                <a:cs typeface="Arial"/>
              </a:rPr>
              <a:t>NHANE</a:t>
            </a:r>
            <a:r>
              <a:rPr sz="1800" b="1" dirty="0">
                <a:solidFill>
                  <a:srgbClr val="183883"/>
                </a:solidFill>
                <a:latin typeface="Arial"/>
                <a:cs typeface="Arial"/>
              </a:rPr>
              <a:t>S 20</a:t>
            </a:r>
            <a:r>
              <a:rPr sz="1800" b="1" spc="-10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800" b="1" spc="-1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800" b="1" dirty="0">
                <a:solidFill>
                  <a:srgbClr val="183883"/>
                </a:solidFill>
                <a:latin typeface="Arial"/>
                <a:cs typeface="Arial"/>
              </a:rPr>
              <a:t>-12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021942" y="5857783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89353"/>
                </a:moveTo>
                <a:lnTo>
                  <a:pt x="89353" y="89353"/>
                </a:lnTo>
                <a:lnTo>
                  <a:pt x="89353" y="0"/>
                </a:lnTo>
                <a:lnTo>
                  <a:pt x="0" y="0"/>
                </a:lnTo>
                <a:lnTo>
                  <a:pt x="0" y="89353"/>
                </a:lnTo>
                <a:close/>
              </a:path>
            </a:pathLst>
          </a:custGeom>
          <a:solidFill>
            <a:srgbClr val="D4E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21942" y="5857783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0"/>
                </a:moveTo>
                <a:lnTo>
                  <a:pt x="89354" y="0"/>
                </a:lnTo>
                <a:lnTo>
                  <a:pt x="89354" y="89354"/>
                </a:lnTo>
                <a:lnTo>
                  <a:pt x="0" y="8935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138509" y="5795296"/>
            <a:ext cx="41275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35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al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675000" y="5857783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89353"/>
                </a:moveTo>
                <a:lnTo>
                  <a:pt x="89353" y="89353"/>
                </a:lnTo>
                <a:lnTo>
                  <a:pt x="89353" y="0"/>
                </a:lnTo>
                <a:lnTo>
                  <a:pt x="0" y="0"/>
                </a:lnTo>
                <a:lnTo>
                  <a:pt x="0" y="89353"/>
                </a:lnTo>
                <a:close/>
              </a:path>
            </a:pathLst>
          </a:custGeom>
          <a:solidFill>
            <a:srgbClr val="005D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75000" y="5857783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0"/>
                </a:moveTo>
                <a:lnTo>
                  <a:pt x="89354" y="0"/>
                </a:lnTo>
                <a:lnTo>
                  <a:pt x="89354" y="89354"/>
                </a:lnTo>
                <a:lnTo>
                  <a:pt x="0" y="8935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791569" y="5795296"/>
            <a:ext cx="61531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1400" spc="5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1400" spc="-35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1400" spc="-45" dirty="0">
                <a:solidFill>
                  <a:srgbClr val="183883"/>
                </a:solidFill>
                <a:latin typeface="Arial"/>
                <a:cs typeface="Arial"/>
              </a:rPr>
              <a:t>l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>
                <a:latin typeface="Arial"/>
                <a:cs typeface="Arial"/>
                <a:hlinkClick r:id="rId4"/>
              </a:rPr>
              <a:t>www.</a:t>
            </a:r>
            <a:r>
              <a:rPr spc="-10" dirty="0">
                <a:latin typeface="Arial"/>
                <a:cs typeface="Arial"/>
                <a:hlinkClick r:id="rId4"/>
              </a:rPr>
              <a:t>u</a:t>
            </a:r>
            <a:r>
              <a:rPr spc="-5" dirty="0">
                <a:latin typeface="Arial"/>
                <a:cs typeface="Arial"/>
                <a:hlinkClick r:id="rId4"/>
              </a:rPr>
              <a:t>m</a:t>
            </a:r>
            <a:r>
              <a:rPr spc="-10" dirty="0">
                <a:latin typeface="Arial"/>
                <a:cs typeface="Arial"/>
                <a:hlinkClick r:id="rId4"/>
              </a:rPr>
              <a:t>l.</a:t>
            </a:r>
            <a:r>
              <a:rPr spc="-20" dirty="0">
                <a:latin typeface="Arial"/>
                <a:cs typeface="Arial"/>
                <a:hlinkClick r:id="rId4"/>
              </a:rPr>
              <a:t>e</a:t>
            </a:r>
            <a:r>
              <a:rPr spc="-10" dirty="0">
                <a:latin typeface="Arial"/>
                <a:cs typeface="Arial"/>
                <a:hlinkClick r:id="rId4"/>
              </a:rPr>
              <a:t>du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36820" y="287584"/>
            <a:ext cx="592455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29"/>
              </a:lnSpc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Memor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ud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6820" y="752082"/>
            <a:ext cx="4706620" cy="304800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5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Homebound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older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adul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18400" y="1138049"/>
            <a:ext cx="5993130" cy="0"/>
          </a:xfrm>
          <a:custGeom>
            <a:avLst/>
            <a:gdLst/>
            <a:ahLst/>
            <a:cxnLst/>
            <a:rect l="l" t="t" r="r" b="b"/>
            <a:pathLst>
              <a:path w="5993130">
                <a:moveTo>
                  <a:pt x="0" y="0"/>
                </a:moveTo>
                <a:lnTo>
                  <a:pt x="5992909" y="0"/>
                </a:lnTo>
              </a:path>
            </a:pathLst>
          </a:custGeom>
          <a:ln w="27803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18400" y="1540733"/>
            <a:ext cx="5993130" cy="0"/>
          </a:xfrm>
          <a:custGeom>
            <a:avLst/>
            <a:gdLst/>
            <a:ahLst/>
            <a:cxnLst/>
            <a:rect l="l" t="t" r="r" b="b"/>
            <a:pathLst>
              <a:path w="5993130">
                <a:moveTo>
                  <a:pt x="0" y="0"/>
                </a:moveTo>
                <a:lnTo>
                  <a:pt x="5992909" y="0"/>
                </a:lnTo>
              </a:path>
            </a:pathLst>
          </a:custGeom>
          <a:ln w="14536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249047" y="1148149"/>
            <a:ext cx="2904490" cy="1003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104390" algn="l"/>
              </a:tabLst>
            </a:pPr>
            <a:r>
              <a:rPr sz="1450" b="1" spc="55" dirty="0">
                <a:latin typeface="Times New Roman"/>
                <a:cs typeface="Times New Roman"/>
              </a:rPr>
              <a:t>N</a:t>
            </a:r>
            <a:r>
              <a:rPr sz="1450" b="1" spc="-65" dirty="0">
                <a:latin typeface="Times New Roman"/>
                <a:cs typeface="Times New Roman"/>
              </a:rPr>
              <a:t>o</a:t>
            </a:r>
            <a:r>
              <a:rPr sz="1450" b="1" spc="75" dirty="0">
                <a:latin typeface="Times New Roman"/>
                <a:cs typeface="Times New Roman"/>
              </a:rPr>
              <a:t>n</a:t>
            </a:r>
            <a:r>
              <a:rPr sz="1450" b="1" spc="-45" dirty="0">
                <a:latin typeface="Times New Roman"/>
                <a:cs typeface="Times New Roman"/>
              </a:rPr>
              <a:t>-</a:t>
            </a:r>
            <a:r>
              <a:rPr sz="1450" b="1" spc="25" dirty="0">
                <a:latin typeface="Times New Roman"/>
                <a:cs typeface="Times New Roman"/>
              </a:rPr>
              <a:t>B</a:t>
            </a:r>
            <a:r>
              <a:rPr sz="1450" b="1" spc="35" dirty="0">
                <a:latin typeface="Times New Roman"/>
                <a:cs typeface="Times New Roman"/>
              </a:rPr>
              <a:t>l</a:t>
            </a:r>
            <a:r>
              <a:rPr sz="1450" b="1" spc="-65" dirty="0">
                <a:latin typeface="Times New Roman"/>
                <a:cs typeface="Times New Roman"/>
              </a:rPr>
              <a:t>a</a:t>
            </a:r>
            <a:r>
              <a:rPr sz="1450" b="1" spc="20" dirty="0">
                <a:latin typeface="Times New Roman"/>
                <a:cs typeface="Times New Roman"/>
              </a:rPr>
              <a:t>c</a:t>
            </a:r>
            <a:r>
              <a:rPr sz="1450" b="1" spc="75" dirty="0">
                <a:latin typeface="Times New Roman"/>
                <a:cs typeface="Times New Roman"/>
              </a:rPr>
              <a:t>k</a:t>
            </a:r>
            <a:r>
              <a:rPr sz="1450" b="1" spc="35" dirty="0">
                <a:latin typeface="Times New Roman"/>
                <a:cs typeface="Times New Roman"/>
              </a:rPr>
              <a:t>s</a:t>
            </a:r>
            <a:r>
              <a:rPr sz="1450" b="1" dirty="0">
                <a:latin typeface="Times New Roman"/>
                <a:cs typeface="Times New Roman"/>
              </a:rPr>
              <a:t>	</a:t>
            </a:r>
            <a:r>
              <a:rPr sz="1450" b="1" spc="25" dirty="0">
                <a:latin typeface="Times New Roman"/>
                <a:cs typeface="Times New Roman"/>
              </a:rPr>
              <a:t>B</a:t>
            </a:r>
            <a:r>
              <a:rPr sz="1450" b="1" spc="-75" dirty="0">
                <a:latin typeface="Times New Roman"/>
                <a:cs typeface="Times New Roman"/>
              </a:rPr>
              <a:t>l</a:t>
            </a:r>
            <a:r>
              <a:rPr sz="1450" b="1" spc="50" dirty="0">
                <a:latin typeface="Times New Roman"/>
                <a:cs typeface="Times New Roman"/>
              </a:rPr>
              <a:t>a</a:t>
            </a:r>
            <a:r>
              <a:rPr sz="1450" b="1" spc="20" dirty="0">
                <a:latin typeface="Times New Roman"/>
                <a:cs typeface="Times New Roman"/>
              </a:rPr>
              <a:t>c</a:t>
            </a:r>
            <a:r>
              <a:rPr sz="1450" b="1" spc="-35" dirty="0">
                <a:latin typeface="Times New Roman"/>
                <a:cs typeface="Times New Roman"/>
              </a:rPr>
              <a:t>k</a:t>
            </a:r>
            <a:r>
              <a:rPr sz="1450" b="1" spc="35" dirty="0">
                <a:latin typeface="Times New Roman"/>
                <a:cs typeface="Times New Roman"/>
              </a:rPr>
              <a:t>s</a:t>
            </a:r>
            <a:endParaRPr sz="1450">
              <a:latin typeface="Times New Roman"/>
              <a:cs typeface="Times New Roman"/>
            </a:endParaRPr>
          </a:p>
          <a:p>
            <a:pPr marL="280670" marR="5080" indent="-155575">
              <a:lnSpc>
                <a:spcPct val="173300"/>
              </a:lnSpc>
              <a:spcBef>
                <a:spcPts val="204"/>
              </a:spcBef>
              <a:tabLst>
                <a:tab pos="1835785" algn="l"/>
              </a:tabLst>
            </a:pPr>
            <a:r>
              <a:rPr sz="1450" spc="-5" dirty="0">
                <a:latin typeface="Times New Roman"/>
                <a:cs typeface="Times New Roman"/>
              </a:rPr>
              <a:t>T</a:t>
            </a:r>
            <a:r>
              <a:rPr sz="1450" spc="-65" dirty="0">
                <a:latin typeface="Times New Roman"/>
                <a:cs typeface="Times New Roman"/>
              </a:rPr>
              <a:t>o</a:t>
            </a:r>
            <a:r>
              <a:rPr sz="1450" spc="35" dirty="0">
                <a:latin typeface="Times New Roman"/>
                <a:cs typeface="Times New Roman"/>
              </a:rPr>
              <a:t>t</a:t>
            </a:r>
            <a:r>
              <a:rPr sz="1450" spc="20" dirty="0">
                <a:latin typeface="Times New Roman"/>
                <a:cs typeface="Times New Roman"/>
              </a:rPr>
              <a:t>a</a:t>
            </a:r>
            <a:r>
              <a:rPr sz="1450" spc="25" dirty="0">
                <a:latin typeface="Times New Roman"/>
                <a:cs typeface="Times New Roman"/>
              </a:rPr>
              <a:t>l</a:t>
            </a:r>
            <a:r>
              <a:rPr sz="1450" spc="-15" dirty="0">
                <a:latin typeface="Times New Roman"/>
                <a:cs typeface="Times New Roman"/>
              </a:rPr>
              <a:t> </a:t>
            </a:r>
            <a:r>
              <a:rPr sz="1450" spc="-50" dirty="0">
                <a:latin typeface="Times New Roman"/>
                <a:cs typeface="Times New Roman"/>
              </a:rPr>
              <a:t>(</a:t>
            </a:r>
            <a:r>
              <a:rPr sz="1450" spc="50" dirty="0">
                <a:latin typeface="Times New Roman"/>
                <a:cs typeface="Times New Roman"/>
              </a:rPr>
              <a:t>n</a:t>
            </a:r>
            <a:r>
              <a:rPr sz="1450" spc="-45" dirty="0">
                <a:latin typeface="Times New Roman"/>
                <a:cs typeface="Times New Roman"/>
              </a:rPr>
              <a:t>=</a:t>
            </a:r>
            <a:r>
              <a:rPr sz="1450" spc="50" dirty="0">
                <a:latin typeface="Times New Roman"/>
                <a:cs typeface="Times New Roman"/>
              </a:rPr>
              <a:t>20</a:t>
            </a:r>
            <a:r>
              <a:rPr sz="1450" spc="-60" dirty="0">
                <a:latin typeface="Times New Roman"/>
                <a:cs typeface="Times New Roman"/>
              </a:rPr>
              <a:t>9</a:t>
            </a:r>
            <a:r>
              <a:rPr sz="1450" spc="30" dirty="0">
                <a:latin typeface="Times New Roman"/>
                <a:cs typeface="Times New Roman"/>
              </a:rPr>
              <a:t>)</a:t>
            </a:r>
            <a:r>
              <a:rPr sz="1450" dirty="0">
                <a:latin typeface="Times New Roman"/>
                <a:cs typeface="Times New Roman"/>
              </a:rPr>
              <a:t>	</a:t>
            </a:r>
            <a:r>
              <a:rPr sz="1450" spc="100" dirty="0">
                <a:latin typeface="Times New Roman"/>
                <a:cs typeface="Times New Roman"/>
              </a:rPr>
              <a:t>T</a:t>
            </a:r>
            <a:r>
              <a:rPr sz="1450" spc="-65" dirty="0">
                <a:latin typeface="Times New Roman"/>
                <a:cs typeface="Times New Roman"/>
              </a:rPr>
              <a:t>o</a:t>
            </a:r>
            <a:r>
              <a:rPr sz="1450" spc="35" dirty="0">
                <a:latin typeface="Times New Roman"/>
                <a:cs typeface="Times New Roman"/>
              </a:rPr>
              <a:t>t</a:t>
            </a:r>
            <a:r>
              <a:rPr sz="1450" spc="20" dirty="0">
                <a:latin typeface="Times New Roman"/>
                <a:cs typeface="Times New Roman"/>
              </a:rPr>
              <a:t>a</a:t>
            </a:r>
            <a:r>
              <a:rPr sz="1450" spc="25" dirty="0">
                <a:latin typeface="Times New Roman"/>
                <a:cs typeface="Times New Roman"/>
              </a:rPr>
              <a:t>l</a:t>
            </a:r>
            <a:r>
              <a:rPr sz="1450" spc="-15" dirty="0">
                <a:latin typeface="Times New Roman"/>
                <a:cs typeface="Times New Roman"/>
              </a:rPr>
              <a:t> </a:t>
            </a:r>
            <a:r>
              <a:rPr sz="1450" spc="-45" dirty="0">
                <a:latin typeface="Times New Roman"/>
                <a:cs typeface="Times New Roman"/>
              </a:rPr>
              <a:t>(</a:t>
            </a:r>
            <a:r>
              <a:rPr sz="1450" spc="50" dirty="0">
                <a:latin typeface="Times New Roman"/>
                <a:cs typeface="Times New Roman"/>
              </a:rPr>
              <a:t>n</a:t>
            </a:r>
            <a:r>
              <a:rPr sz="1450" spc="-45" dirty="0">
                <a:latin typeface="Times New Roman"/>
                <a:cs typeface="Times New Roman"/>
              </a:rPr>
              <a:t>=</a:t>
            </a:r>
            <a:r>
              <a:rPr sz="1450" spc="50" dirty="0">
                <a:latin typeface="Times New Roman"/>
                <a:cs typeface="Times New Roman"/>
              </a:rPr>
              <a:t>1</a:t>
            </a:r>
            <a:r>
              <a:rPr sz="1450" spc="-65" dirty="0">
                <a:latin typeface="Times New Roman"/>
                <a:cs typeface="Times New Roman"/>
              </a:rPr>
              <a:t>0</a:t>
            </a:r>
            <a:r>
              <a:rPr sz="1450" spc="40" dirty="0">
                <a:latin typeface="Times New Roman"/>
                <a:cs typeface="Times New Roman"/>
              </a:rPr>
              <a:t>9)</a:t>
            </a:r>
            <a:r>
              <a:rPr sz="1450" spc="25" dirty="0">
                <a:latin typeface="Times New Roman"/>
                <a:cs typeface="Times New Roman"/>
              </a:rPr>
              <a:t> </a:t>
            </a:r>
            <a:r>
              <a:rPr sz="1450" spc="-65" dirty="0">
                <a:latin typeface="Times New Roman"/>
                <a:cs typeface="Times New Roman"/>
              </a:rPr>
              <a:t>7</a:t>
            </a:r>
            <a:r>
              <a:rPr sz="1450" spc="50" dirty="0">
                <a:latin typeface="Times New Roman"/>
                <a:cs typeface="Times New Roman"/>
              </a:rPr>
              <a:t>4</a:t>
            </a:r>
            <a:r>
              <a:rPr sz="1450" spc="-30" dirty="0">
                <a:latin typeface="Times New Roman"/>
                <a:cs typeface="Times New Roman"/>
              </a:rPr>
              <a:t>.</a:t>
            </a:r>
            <a:r>
              <a:rPr sz="1450" spc="50" dirty="0">
                <a:latin typeface="Times New Roman"/>
                <a:cs typeface="Times New Roman"/>
              </a:rPr>
              <a:t>5</a:t>
            </a:r>
            <a:r>
              <a:rPr sz="1450" spc="-30" dirty="0">
                <a:latin typeface="Times New Roman"/>
                <a:cs typeface="Times New Roman"/>
              </a:rPr>
              <a:t> </a:t>
            </a:r>
            <a:r>
              <a:rPr sz="1450" spc="65" dirty="0">
                <a:latin typeface="Times New Roman"/>
                <a:cs typeface="Times New Roman"/>
              </a:rPr>
              <a:t>(</a:t>
            </a:r>
            <a:r>
              <a:rPr sz="1450" spc="-65" dirty="0">
                <a:latin typeface="Times New Roman"/>
                <a:cs typeface="Times New Roman"/>
              </a:rPr>
              <a:t>8</a:t>
            </a:r>
            <a:r>
              <a:rPr sz="1450" spc="80" dirty="0">
                <a:latin typeface="Times New Roman"/>
                <a:cs typeface="Times New Roman"/>
              </a:rPr>
              <a:t>.</a:t>
            </a:r>
            <a:r>
              <a:rPr sz="1450" spc="-65" dirty="0">
                <a:latin typeface="Times New Roman"/>
                <a:cs typeface="Times New Roman"/>
              </a:rPr>
              <a:t>3</a:t>
            </a:r>
            <a:r>
              <a:rPr sz="1450" spc="30" dirty="0">
                <a:latin typeface="Times New Roman"/>
                <a:cs typeface="Times New Roman"/>
              </a:rPr>
              <a:t>)</a:t>
            </a:r>
            <a:r>
              <a:rPr sz="1450" dirty="0">
                <a:latin typeface="Times New Roman"/>
                <a:cs typeface="Times New Roman"/>
              </a:rPr>
              <a:t>	</a:t>
            </a:r>
            <a:r>
              <a:rPr sz="1450" spc="75" dirty="0">
                <a:latin typeface="Times New Roman"/>
                <a:cs typeface="Times New Roman"/>
              </a:rPr>
              <a:t> </a:t>
            </a:r>
            <a:r>
              <a:rPr sz="1450" spc="50" dirty="0">
                <a:latin typeface="Times New Roman"/>
                <a:cs typeface="Times New Roman"/>
              </a:rPr>
              <a:t>7</a:t>
            </a:r>
            <a:r>
              <a:rPr sz="1450" spc="-65" dirty="0">
                <a:latin typeface="Times New Roman"/>
                <a:cs typeface="Times New Roman"/>
              </a:rPr>
              <a:t>1</a:t>
            </a:r>
            <a:r>
              <a:rPr sz="1450" spc="-30" dirty="0">
                <a:latin typeface="Times New Roman"/>
                <a:cs typeface="Times New Roman"/>
              </a:rPr>
              <a:t>.</a:t>
            </a:r>
            <a:r>
              <a:rPr sz="1450" spc="50" dirty="0">
                <a:latin typeface="Times New Roman"/>
                <a:cs typeface="Times New Roman"/>
              </a:rPr>
              <a:t>5</a:t>
            </a:r>
            <a:r>
              <a:rPr sz="1450" spc="-30" dirty="0">
                <a:latin typeface="Times New Roman"/>
                <a:cs typeface="Times New Roman"/>
              </a:rPr>
              <a:t> </a:t>
            </a:r>
            <a:r>
              <a:rPr sz="1450" spc="65" dirty="0">
                <a:latin typeface="Times New Roman"/>
                <a:cs typeface="Times New Roman"/>
              </a:rPr>
              <a:t>(</a:t>
            </a:r>
            <a:r>
              <a:rPr sz="1450" spc="-65" dirty="0">
                <a:latin typeface="Times New Roman"/>
                <a:cs typeface="Times New Roman"/>
              </a:rPr>
              <a:t>7</a:t>
            </a:r>
            <a:r>
              <a:rPr sz="1450" spc="80" dirty="0">
                <a:latin typeface="Times New Roman"/>
                <a:cs typeface="Times New Roman"/>
              </a:rPr>
              <a:t>.</a:t>
            </a:r>
            <a:r>
              <a:rPr sz="1450" spc="-65" dirty="0">
                <a:latin typeface="Times New Roman"/>
                <a:cs typeface="Times New Roman"/>
              </a:rPr>
              <a:t>4</a:t>
            </a:r>
            <a:r>
              <a:rPr sz="1450" spc="30" dirty="0">
                <a:latin typeface="Times New Roman"/>
                <a:cs typeface="Times New Roman"/>
              </a:rPr>
              <a:t>)</a:t>
            </a:r>
            <a:r>
              <a:rPr sz="1450" spc="-100" dirty="0">
                <a:latin typeface="Times New Roman"/>
                <a:cs typeface="Times New Roman"/>
              </a:rPr>
              <a:t> </a:t>
            </a:r>
            <a:r>
              <a:rPr sz="1450" spc="-65" dirty="0">
                <a:latin typeface="Times New Roman"/>
                <a:cs typeface="Times New Roman"/>
              </a:rPr>
              <a:t>**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48238" y="1940548"/>
            <a:ext cx="909955" cy="210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55" dirty="0">
                <a:latin typeface="Times New Roman"/>
                <a:cs typeface="Times New Roman"/>
              </a:rPr>
              <a:t>A</a:t>
            </a:r>
            <a:r>
              <a:rPr sz="1450" spc="-65" dirty="0">
                <a:latin typeface="Times New Roman"/>
                <a:cs typeface="Times New Roman"/>
              </a:rPr>
              <a:t>g</a:t>
            </a:r>
            <a:r>
              <a:rPr sz="1450" spc="45" dirty="0">
                <a:latin typeface="Times New Roman"/>
                <a:cs typeface="Times New Roman"/>
              </a:rPr>
              <a:t>e</a:t>
            </a:r>
            <a:r>
              <a:rPr sz="1450" spc="-55" dirty="0">
                <a:latin typeface="Times New Roman"/>
                <a:cs typeface="Times New Roman"/>
              </a:rPr>
              <a:t> </a:t>
            </a:r>
            <a:r>
              <a:rPr sz="1450" spc="65" dirty="0">
                <a:latin typeface="Times New Roman"/>
                <a:cs typeface="Times New Roman"/>
              </a:rPr>
              <a:t>(</a:t>
            </a:r>
            <a:r>
              <a:rPr sz="1450" spc="-65" dirty="0">
                <a:latin typeface="Times New Roman"/>
                <a:cs typeface="Times New Roman"/>
              </a:rPr>
              <a:t>y</a:t>
            </a:r>
            <a:r>
              <a:rPr sz="1450" spc="20" dirty="0">
                <a:latin typeface="Times New Roman"/>
                <a:cs typeface="Times New Roman"/>
              </a:rPr>
              <a:t>ea</a:t>
            </a:r>
            <a:r>
              <a:rPr sz="1450" spc="-45" dirty="0">
                <a:latin typeface="Times New Roman"/>
                <a:cs typeface="Times New Roman"/>
              </a:rPr>
              <a:t>r</a:t>
            </a:r>
            <a:r>
              <a:rPr sz="1450" spc="90" dirty="0">
                <a:latin typeface="Times New Roman"/>
                <a:cs typeface="Times New Roman"/>
              </a:rPr>
              <a:t>s</a:t>
            </a:r>
            <a:r>
              <a:rPr sz="1450" spc="30" dirty="0">
                <a:latin typeface="Times New Roman"/>
                <a:cs typeface="Times New Roman"/>
              </a:rPr>
              <a:t>)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48238" y="2323387"/>
            <a:ext cx="1235710" cy="210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-35" dirty="0">
                <a:latin typeface="Times New Roman"/>
                <a:cs typeface="Times New Roman"/>
              </a:rPr>
              <a:t>F</a:t>
            </a:r>
            <a:r>
              <a:rPr sz="1450" spc="20" dirty="0">
                <a:latin typeface="Times New Roman"/>
                <a:cs typeface="Times New Roman"/>
              </a:rPr>
              <a:t>e</a:t>
            </a:r>
            <a:r>
              <a:rPr sz="1450" spc="85" dirty="0">
                <a:latin typeface="Times New Roman"/>
                <a:cs typeface="Times New Roman"/>
              </a:rPr>
              <a:t>m</a:t>
            </a:r>
            <a:r>
              <a:rPr sz="1450" spc="-95" dirty="0">
                <a:latin typeface="Times New Roman"/>
                <a:cs typeface="Times New Roman"/>
              </a:rPr>
              <a:t>a</a:t>
            </a:r>
            <a:r>
              <a:rPr sz="1450" spc="35" dirty="0">
                <a:latin typeface="Times New Roman"/>
                <a:cs typeface="Times New Roman"/>
              </a:rPr>
              <a:t>l</a:t>
            </a:r>
            <a:r>
              <a:rPr sz="1450" spc="45" dirty="0">
                <a:latin typeface="Times New Roman"/>
                <a:cs typeface="Times New Roman"/>
              </a:rPr>
              <a:t>e</a:t>
            </a:r>
            <a:r>
              <a:rPr sz="1450" spc="-55" dirty="0">
                <a:latin typeface="Times New Roman"/>
                <a:cs typeface="Times New Roman"/>
              </a:rPr>
              <a:t> </a:t>
            </a:r>
            <a:r>
              <a:rPr sz="1450" spc="75" dirty="0">
                <a:latin typeface="Times New Roman"/>
                <a:cs typeface="Times New Roman"/>
              </a:rPr>
              <a:t>S</a:t>
            </a:r>
            <a:r>
              <a:rPr sz="1450" spc="-95" dirty="0">
                <a:latin typeface="Times New Roman"/>
                <a:cs typeface="Times New Roman"/>
              </a:rPr>
              <a:t>e</a:t>
            </a:r>
            <a:r>
              <a:rPr sz="1450" spc="50" dirty="0">
                <a:latin typeface="Times New Roman"/>
                <a:cs typeface="Times New Roman"/>
              </a:rPr>
              <a:t>x</a:t>
            </a:r>
            <a:r>
              <a:rPr sz="1450" spc="-30" dirty="0">
                <a:latin typeface="Times New Roman"/>
                <a:cs typeface="Times New Roman"/>
              </a:rPr>
              <a:t> </a:t>
            </a:r>
            <a:r>
              <a:rPr sz="1450" spc="65" dirty="0">
                <a:latin typeface="Times New Roman"/>
                <a:cs typeface="Times New Roman"/>
              </a:rPr>
              <a:t>(</a:t>
            </a:r>
            <a:r>
              <a:rPr sz="1450" spc="5" dirty="0">
                <a:latin typeface="Times New Roman"/>
                <a:cs typeface="Times New Roman"/>
              </a:rPr>
              <a:t>%</a:t>
            </a:r>
            <a:r>
              <a:rPr sz="1450" spc="30" dirty="0">
                <a:latin typeface="Times New Roman"/>
                <a:cs typeface="Times New Roman"/>
              </a:rPr>
              <a:t>)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15361" y="2323387"/>
            <a:ext cx="364490" cy="210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50" dirty="0">
                <a:latin typeface="Times New Roman"/>
                <a:cs typeface="Times New Roman"/>
              </a:rPr>
              <a:t>6</a:t>
            </a:r>
            <a:r>
              <a:rPr sz="1450" spc="-65" dirty="0">
                <a:latin typeface="Times New Roman"/>
                <a:cs typeface="Times New Roman"/>
              </a:rPr>
              <a:t>9</a:t>
            </a:r>
            <a:r>
              <a:rPr sz="1450" spc="80" dirty="0">
                <a:latin typeface="Times New Roman"/>
                <a:cs typeface="Times New Roman"/>
              </a:rPr>
              <a:t>.</a:t>
            </a:r>
            <a:r>
              <a:rPr sz="1450" spc="50" dirty="0">
                <a:latin typeface="Times New Roman"/>
                <a:cs typeface="Times New Roman"/>
              </a:rPr>
              <a:t>4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71106" y="2323387"/>
            <a:ext cx="874394" cy="135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 algn="ctr">
              <a:lnSpc>
                <a:spcPct val="100000"/>
              </a:lnSpc>
            </a:pPr>
            <a:r>
              <a:rPr sz="1450" spc="-65" dirty="0">
                <a:latin typeface="Times New Roman"/>
                <a:cs typeface="Times New Roman"/>
              </a:rPr>
              <a:t>7</a:t>
            </a:r>
            <a:r>
              <a:rPr sz="1450" spc="50" dirty="0">
                <a:latin typeface="Times New Roman"/>
                <a:cs typeface="Times New Roman"/>
              </a:rPr>
              <a:t>8</a:t>
            </a:r>
            <a:r>
              <a:rPr sz="1450" spc="-30" dirty="0">
                <a:latin typeface="Times New Roman"/>
                <a:cs typeface="Times New Roman"/>
              </a:rPr>
              <a:t>.</a:t>
            </a:r>
            <a:r>
              <a:rPr sz="1450" spc="50" dirty="0">
                <a:latin typeface="Times New Roman"/>
                <a:cs typeface="Times New Roman"/>
              </a:rPr>
              <a:t>9</a:t>
            </a: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1100">
              <a:latin typeface="Times New Roman"/>
              <a:cs typeface="Times New Roman"/>
            </a:endParaRPr>
          </a:p>
          <a:p>
            <a:pPr marL="20320" algn="ctr">
              <a:lnSpc>
                <a:spcPct val="100000"/>
              </a:lnSpc>
            </a:pPr>
            <a:r>
              <a:rPr sz="1450" spc="-65" dirty="0">
                <a:latin typeface="Times New Roman"/>
                <a:cs typeface="Times New Roman"/>
              </a:rPr>
              <a:t>6</a:t>
            </a:r>
            <a:r>
              <a:rPr sz="1450" spc="50" dirty="0">
                <a:latin typeface="Times New Roman"/>
                <a:cs typeface="Times New Roman"/>
              </a:rPr>
              <a:t>5</a:t>
            </a:r>
            <a:r>
              <a:rPr sz="1450" spc="-30" dirty="0">
                <a:latin typeface="Times New Roman"/>
                <a:cs typeface="Times New Roman"/>
              </a:rPr>
              <a:t>.</a:t>
            </a:r>
            <a:r>
              <a:rPr sz="1450" spc="50" dirty="0">
                <a:latin typeface="Times New Roman"/>
                <a:cs typeface="Times New Roman"/>
              </a:rPr>
              <a:t>1</a:t>
            </a:r>
            <a:r>
              <a:rPr sz="1350" spc="67" baseline="37037" dirty="0">
                <a:latin typeface="Times New Roman"/>
                <a:cs typeface="Times New Roman"/>
              </a:rPr>
              <a:t>§</a:t>
            </a:r>
            <a:endParaRPr sz="1350" baseline="37037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275"/>
              </a:spcBef>
            </a:pPr>
            <a:r>
              <a:rPr sz="1450" spc="50" dirty="0">
                <a:latin typeface="Times New Roman"/>
                <a:cs typeface="Times New Roman"/>
              </a:rPr>
              <a:t>3</a:t>
            </a:r>
            <a:r>
              <a:rPr sz="1450" spc="-65" dirty="0">
                <a:latin typeface="Times New Roman"/>
                <a:cs typeface="Times New Roman"/>
              </a:rPr>
              <a:t>2</a:t>
            </a:r>
            <a:r>
              <a:rPr sz="1450" spc="80" dirty="0">
                <a:latin typeface="Times New Roman"/>
                <a:cs typeface="Times New Roman"/>
              </a:rPr>
              <a:t>.</a:t>
            </a:r>
            <a:r>
              <a:rPr sz="1450" spc="50" dirty="0">
                <a:latin typeface="Times New Roman"/>
                <a:cs typeface="Times New Roman"/>
              </a:rPr>
              <a:t>5</a:t>
            </a:r>
            <a:r>
              <a:rPr sz="1450" spc="-30" dirty="0">
                <a:latin typeface="Times New Roman"/>
                <a:cs typeface="Times New Roman"/>
              </a:rPr>
              <a:t> </a:t>
            </a:r>
            <a:r>
              <a:rPr sz="1450" spc="-45" dirty="0">
                <a:latin typeface="Times New Roman"/>
                <a:cs typeface="Times New Roman"/>
              </a:rPr>
              <a:t>(</a:t>
            </a:r>
            <a:r>
              <a:rPr sz="1450" spc="50" dirty="0">
                <a:latin typeface="Times New Roman"/>
                <a:cs typeface="Times New Roman"/>
              </a:rPr>
              <a:t>8</a:t>
            </a:r>
            <a:r>
              <a:rPr sz="1450" spc="-30" dirty="0">
                <a:latin typeface="Times New Roman"/>
                <a:cs typeface="Times New Roman"/>
              </a:rPr>
              <a:t>.</a:t>
            </a:r>
            <a:r>
              <a:rPr sz="1450" spc="50" dirty="0">
                <a:latin typeface="Times New Roman"/>
                <a:cs typeface="Times New Roman"/>
              </a:rPr>
              <a:t>7</a:t>
            </a:r>
            <a:r>
              <a:rPr sz="1450" spc="-45" dirty="0">
                <a:latin typeface="Times New Roman"/>
                <a:cs typeface="Times New Roman"/>
              </a:rPr>
              <a:t>)</a:t>
            </a:r>
            <a:r>
              <a:rPr sz="1350" spc="-15" baseline="37037" dirty="0">
                <a:latin typeface="Times New Roman"/>
                <a:cs typeface="Times New Roman"/>
              </a:rPr>
              <a:t>**</a:t>
            </a:r>
            <a:endParaRPr sz="1350" baseline="37037">
              <a:latin typeface="Times New Roman"/>
              <a:cs typeface="Times New Roman"/>
            </a:endParaRPr>
          </a:p>
          <a:p>
            <a:pPr marL="13335" algn="ctr">
              <a:lnSpc>
                <a:spcPct val="100000"/>
              </a:lnSpc>
              <a:spcBef>
                <a:spcPts val="1275"/>
              </a:spcBef>
            </a:pPr>
            <a:r>
              <a:rPr sz="1450" spc="-65" dirty="0">
                <a:latin typeface="Times New Roman"/>
                <a:cs typeface="Times New Roman"/>
              </a:rPr>
              <a:t>6</a:t>
            </a:r>
            <a:r>
              <a:rPr sz="1450" spc="50" dirty="0">
                <a:latin typeface="Times New Roman"/>
                <a:cs typeface="Times New Roman"/>
              </a:rPr>
              <a:t>9</a:t>
            </a:r>
            <a:r>
              <a:rPr sz="1450" spc="-30" dirty="0">
                <a:latin typeface="Times New Roman"/>
                <a:cs typeface="Times New Roman"/>
              </a:rPr>
              <a:t>.</a:t>
            </a:r>
            <a:r>
              <a:rPr sz="1450" spc="50" dirty="0">
                <a:latin typeface="Times New Roman"/>
                <a:cs typeface="Times New Roman"/>
              </a:rPr>
              <a:t>6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48238" y="2706227"/>
            <a:ext cx="1844039" cy="976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13715">
              <a:lnSpc>
                <a:spcPct val="173400"/>
              </a:lnSpc>
            </a:pPr>
            <a:r>
              <a:rPr sz="1450" spc="-55" dirty="0">
                <a:latin typeface="Times New Roman"/>
                <a:cs typeface="Times New Roman"/>
              </a:rPr>
              <a:t>H</a:t>
            </a:r>
            <a:r>
              <a:rPr sz="1450" spc="55" dirty="0">
                <a:latin typeface="Times New Roman"/>
                <a:cs typeface="Times New Roman"/>
              </a:rPr>
              <a:t>S</a:t>
            </a:r>
            <a:r>
              <a:rPr sz="1450" spc="-5" dirty="0">
                <a:latin typeface="Times New Roman"/>
                <a:cs typeface="Times New Roman"/>
              </a:rPr>
              <a:t> </a:t>
            </a:r>
            <a:r>
              <a:rPr sz="1450" spc="55" dirty="0">
                <a:latin typeface="Times New Roman"/>
                <a:cs typeface="Times New Roman"/>
              </a:rPr>
              <a:t>G</a:t>
            </a:r>
            <a:r>
              <a:rPr sz="1450" spc="-45" dirty="0">
                <a:latin typeface="Times New Roman"/>
                <a:cs typeface="Times New Roman"/>
              </a:rPr>
              <a:t>r</a:t>
            </a:r>
            <a:r>
              <a:rPr sz="1450" spc="20" dirty="0">
                <a:latin typeface="Times New Roman"/>
                <a:cs typeface="Times New Roman"/>
              </a:rPr>
              <a:t>a</a:t>
            </a:r>
            <a:r>
              <a:rPr sz="1450" spc="50" dirty="0">
                <a:latin typeface="Times New Roman"/>
                <a:cs typeface="Times New Roman"/>
              </a:rPr>
              <a:t>d</a:t>
            </a:r>
            <a:r>
              <a:rPr sz="1450" spc="-65" dirty="0">
                <a:latin typeface="Times New Roman"/>
                <a:cs typeface="Times New Roman"/>
              </a:rPr>
              <a:t>u</a:t>
            </a:r>
            <a:r>
              <a:rPr sz="1450" spc="20" dirty="0">
                <a:latin typeface="Times New Roman"/>
                <a:cs typeface="Times New Roman"/>
              </a:rPr>
              <a:t>a</a:t>
            </a:r>
            <a:r>
              <a:rPr sz="1450" spc="35" dirty="0">
                <a:latin typeface="Times New Roman"/>
                <a:cs typeface="Times New Roman"/>
              </a:rPr>
              <a:t>t</a:t>
            </a:r>
            <a:r>
              <a:rPr sz="1450" spc="45" dirty="0">
                <a:latin typeface="Times New Roman"/>
                <a:cs typeface="Times New Roman"/>
              </a:rPr>
              <a:t>e</a:t>
            </a:r>
            <a:r>
              <a:rPr sz="1450" spc="-55" dirty="0">
                <a:latin typeface="Times New Roman"/>
                <a:cs typeface="Times New Roman"/>
              </a:rPr>
              <a:t> </a:t>
            </a:r>
            <a:r>
              <a:rPr sz="1450" spc="-45" dirty="0">
                <a:latin typeface="Times New Roman"/>
                <a:cs typeface="Times New Roman"/>
              </a:rPr>
              <a:t>(</a:t>
            </a:r>
            <a:r>
              <a:rPr sz="1450" spc="114" dirty="0">
                <a:latin typeface="Times New Roman"/>
                <a:cs typeface="Times New Roman"/>
              </a:rPr>
              <a:t>%</a:t>
            </a:r>
            <a:r>
              <a:rPr sz="1450" spc="30" dirty="0">
                <a:latin typeface="Times New Roman"/>
                <a:cs typeface="Times New Roman"/>
              </a:rPr>
              <a:t>)</a:t>
            </a:r>
            <a:r>
              <a:rPr sz="1450" spc="25" dirty="0">
                <a:latin typeface="Times New Roman"/>
                <a:cs typeface="Times New Roman"/>
              </a:rPr>
              <a:t> B</a:t>
            </a:r>
            <a:r>
              <a:rPr sz="1450" spc="40" dirty="0">
                <a:latin typeface="Times New Roman"/>
                <a:cs typeface="Times New Roman"/>
              </a:rPr>
              <a:t>M</a:t>
            </a:r>
            <a:r>
              <a:rPr sz="1450" spc="30" dirty="0">
                <a:latin typeface="Times New Roman"/>
                <a:cs typeface="Times New Roman"/>
              </a:rPr>
              <a:t>I</a:t>
            </a:r>
            <a:r>
              <a:rPr sz="1450" spc="-100" dirty="0">
                <a:latin typeface="Times New Roman"/>
                <a:cs typeface="Times New Roman"/>
              </a:rPr>
              <a:t> </a:t>
            </a:r>
            <a:r>
              <a:rPr sz="1450" spc="65" dirty="0">
                <a:latin typeface="Times New Roman"/>
                <a:cs typeface="Times New Roman"/>
              </a:rPr>
              <a:t>(</a:t>
            </a:r>
            <a:r>
              <a:rPr sz="1450" spc="-65" dirty="0">
                <a:latin typeface="Times New Roman"/>
                <a:cs typeface="Times New Roman"/>
              </a:rPr>
              <a:t>k</a:t>
            </a:r>
            <a:r>
              <a:rPr sz="1450" spc="50" dirty="0">
                <a:latin typeface="Times New Roman"/>
                <a:cs typeface="Times New Roman"/>
              </a:rPr>
              <a:t>g</a:t>
            </a:r>
            <a:r>
              <a:rPr sz="1450" spc="35" dirty="0">
                <a:latin typeface="Times New Roman"/>
                <a:cs typeface="Times New Roman"/>
              </a:rPr>
              <a:t>/</a:t>
            </a:r>
            <a:r>
              <a:rPr sz="1450" spc="-25" dirty="0">
                <a:latin typeface="Times New Roman"/>
                <a:cs typeface="Times New Roman"/>
              </a:rPr>
              <a:t>m</a:t>
            </a:r>
            <a:r>
              <a:rPr sz="1350" spc="-22" baseline="37037" dirty="0">
                <a:latin typeface="Times New Roman"/>
                <a:cs typeface="Times New Roman"/>
              </a:rPr>
              <a:t>2</a:t>
            </a:r>
            <a:r>
              <a:rPr sz="1450" spc="30" dirty="0">
                <a:latin typeface="Times New Roman"/>
                <a:cs typeface="Times New Roman"/>
              </a:rPr>
              <a:t>)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1450" spc="-55" dirty="0">
                <a:latin typeface="Times New Roman"/>
                <a:cs typeface="Times New Roman"/>
              </a:rPr>
              <a:t>H</a:t>
            </a:r>
            <a:r>
              <a:rPr sz="1450" spc="35" dirty="0">
                <a:latin typeface="Times New Roman"/>
                <a:cs typeface="Times New Roman"/>
              </a:rPr>
              <a:t>i</a:t>
            </a:r>
            <a:r>
              <a:rPr sz="1450" spc="-15" dirty="0">
                <a:latin typeface="Times New Roman"/>
                <a:cs typeface="Times New Roman"/>
              </a:rPr>
              <a:t>s</a:t>
            </a:r>
            <a:r>
              <a:rPr sz="1450" spc="35" dirty="0">
                <a:latin typeface="Times New Roman"/>
                <a:cs typeface="Times New Roman"/>
              </a:rPr>
              <a:t>t</a:t>
            </a:r>
            <a:r>
              <a:rPr sz="1450" spc="50" dirty="0">
                <a:latin typeface="Times New Roman"/>
                <a:cs typeface="Times New Roman"/>
              </a:rPr>
              <a:t>o</a:t>
            </a:r>
            <a:r>
              <a:rPr sz="1450" spc="-45" dirty="0">
                <a:latin typeface="Times New Roman"/>
                <a:cs typeface="Times New Roman"/>
              </a:rPr>
              <a:t>r</a:t>
            </a:r>
            <a:r>
              <a:rPr sz="1450" spc="50" dirty="0">
                <a:latin typeface="Times New Roman"/>
                <a:cs typeface="Times New Roman"/>
              </a:rPr>
              <a:t>y</a:t>
            </a:r>
            <a:r>
              <a:rPr sz="1450" spc="-30" dirty="0">
                <a:latin typeface="Times New Roman"/>
                <a:cs typeface="Times New Roman"/>
              </a:rPr>
              <a:t> </a:t>
            </a:r>
            <a:r>
              <a:rPr sz="1450" spc="40" dirty="0">
                <a:latin typeface="Times New Roman"/>
                <a:cs typeface="Times New Roman"/>
              </a:rPr>
              <a:t>of</a:t>
            </a:r>
            <a:r>
              <a:rPr sz="1450" spc="-100" dirty="0">
                <a:latin typeface="Times New Roman"/>
                <a:cs typeface="Times New Roman"/>
              </a:rPr>
              <a:t> </a:t>
            </a:r>
            <a:r>
              <a:rPr sz="1450" spc="75" dirty="0">
                <a:latin typeface="Times New Roman"/>
                <a:cs typeface="Times New Roman"/>
              </a:rPr>
              <a:t>S</a:t>
            </a:r>
            <a:r>
              <a:rPr sz="1450" spc="-25" dirty="0">
                <a:latin typeface="Times New Roman"/>
                <a:cs typeface="Times New Roman"/>
              </a:rPr>
              <a:t>m</a:t>
            </a:r>
            <a:r>
              <a:rPr sz="1450" spc="50" dirty="0">
                <a:latin typeface="Times New Roman"/>
                <a:cs typeface="Times New Roman"/>
              </a:rPr>
              <a:t>o</a:t>
            </a:r>
            <a:r>
              <a:rPr sz="1450" spc="-65" dirty="0">
                <a:latin typeface="Times New Roman"/>
                <a:cs typeface="Times New Roman"/>
              </a:rPr>
              <a:t>k</a:t>
            </a:r>
            <a:r>
              <a:rPr sz="1450" spc="35" dirty="0">
                <a:latin typeface="Times New Roman"/>
                <a:cs typeface="Times New Roman"/>
              </a:rPr>
              <a:t>i</a:t>
            </a:r>
            <a:r>
              <a:rPr sz="1450" spc="50" dirty="0">
                <a:latin typeface="Times New Roman"/>
                <a:cs typeface="Times New Roman"/>
              </a:rPr>
              <a:t>ng</a:t>
            </a:r>
            <a:r>
              <a:rPr sz="1450" spc="-30" dirty="0">
                <a:latin typeface="Times New Roman"/>
                <a:cs typeface="Times New Roman"/>
              </a:rPr>
              <a:t> </a:t>
            </a:r>
            <a:r>
              <a:rPr sz="1450" spc="-20" dirty="0">
                <a:latin typeface="Times New Roman"/>
                <a:cs typeface="Times New Roman"/>
              </a:rPr>
              <a:t>(%</a:t>
            </a:r>
            <a:r>
              <a:rPr sz="1450" spc="30" dirty="0">
                <a:latin typeface="Times New Roman"/>
                <a:cs typeface="Times New Roman"/>
              </a:rPr>
              <a:t>)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15361" y="2706227"/>
            <a:ext cx="364490" cy="210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50" dirty="0">
                <a:latin typeface="Times New Roman"/>
                <a:cs typeface="Times New Roman"/>
              </a:rPr>
              <a:t>8</a:t>
            </a:r>
            <a:r>
              <a:rPr sz="1450" spc="-65" dirty="0">
                <a:latin typeface="Times New Roman"/>
                <a:cs typeface="Times New Roman"/>
              </a:rPr>
              <a:t>3</a:t>
            </a:r>
            <a:r>
              <a:rPr sz="1450" spc="80" dirty="0">
                <a:latin typeface="Times New Roman"/>
                <a:cs typeface="Times New Roman"/>
              </a:rPr>
              <a:t>.</a:t>
            </a:r>
            <a:r>
              <a:rPr sz="1450" spc="50" dirty="0">
                <a:latin typeface="Times New Roman"/>
                <a:cs typeface="Times New Roman"/>
              </a:rPr>
              <a:t>7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17189" y="3089512"/>
            <a:ext cx="755015" cy="210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-65" dirty="0">
                <a:latin typeface="Times New Roman"/>
                <a:cs typeface="Times New Roman"/>
              </a:rPr>
              <a:t>2</a:t>
            </a:r>
            <a:r>
              <a:rPr sz="1450" spc="50" dirty="0">
                <a:latin typeface="Times New Roman"/>
                <a:cs typeface="Times New Roman"/>
              </a:rPr>
              <a:t>9</a:t>
            </a:r>
            <a:r>
              <a:rPr sz="1450" spc="-30" dirty="0">
                <a:latin typeface="Times New Roman"/>
                <a:cs typeface="Times New Roman"/>
              </a:rPr>
              <a:t>.</a:t>
            </a:r>
            <a:r>
              <a:rPr sz="1450" spc="50" dirty="0">
                <a:latin typeface="Times New Roman"/>
                <a:cs typeface="Times New Roman"/>
              </a:rPr>
              <a:t>8</a:t>
            </a:r>
            <a:r>
              <a:rPr sz="1450" spc="-30" dirty="0">
                <a:latin typeface="Times New Roman"/>
                <a:cs typeface="Times New Roman"/>
              </a:rPr>
              <a:t> </a:t>
            </a:r>
            <a:r>
              <a:rPr sz="1450" spc="65" dirty="0">
                <a:latin typeface="Times New Roman"/>
                <a:cs typeface="Times New Roman"/>
              </a:rPr>
              <a:t>(</a:t>
            </a:r>
            <a:r>
              <a:rPr sz="1450" spc="-65" dirty="0">
                <a:latin typeface="Times New Roman"/>
                <a:cs typeface="Times New Roman"/>
              </a:rPr>
              <a:t>6</a:t>
            </a:r>
            <a:r>
              <a:rPr sz="1450" spc="80" dirty="0">
                <a:latin typeface="Times New Roman"/>
                <a:cs typeface="Times New Roman"/>
              </a:rPr>
              <a:t>.</a:t>
            </a:r>
            <a:r>
              <a:rPr sz="1450" spc="-65" dirty="0">
                <a:latin typeface="Times New Roman"/>
                <a:cs typeface="Times New Roman"/>
              </a:rPr>
              <a:t>4</a:t>
            </a:r>
            <a:r>
              <a:rPr sz="1450" spc="30" dirty="0">
                <a:latin typeface="Times New Roman"/>
                <a:cs typeface="Times New Roman"/>
              </a:rPr>
              <a:t>)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85808" y="3472352"/>
            <a:ext cx="223520" cy="210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50" dirty="0">
                <a:latin typeface="Times New Roman"/>
                <a:cs typeface="Times New Roman"/>
              </a:rPr>
              <a:t>67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48238" y="3855191"/>
            <a:ext cx="1645920" cy="210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25" dirty="0">
                <a:latin typeface="Times New Roman"/>
                <a:cs typeface="Times New Roman"/>
              </a:rPr>
              <a:t>C</a:t>
            </a:r>
            <a:r>
              <a:rPr sz="1450" spc="-65" dirty="0">
                <a:latin typeface="Times New Roman"/>
                <a:cs typeface="Times New Roman"/>
              </a:rPr>
              <a:t>u</a:t>
            </a:r>
            <a:r>
              <a:rPr sz="1450" spc="65" dirty="0">
                <a:latin typeface="Times New Roman"/>
                <a:cs typeface="Times New Roman"/>
              </a:rPr>
              <a:t>r</a:t>
            </a:r>
            <a:r>
              <a:rPr sz="1450" spc="-45" dirty="0">
                <a:latin typeface="Times New Roman"/>
                <a:cs typeface="Times New Roman"/>
              </a:rPr>
              <a:t>r</a:t>
            </a:r>
            <a:r>
              <a:rPr sz="1450" spc="20" dirty="0">
                <a:latin typeface="Times New Roman"/>
                <a:cs typeface="Times New Roman"/>
              </a:rPr>
              <a:t>e</a:t>
            </a:r>
            <a:r>
              <a:rPr sz="1450" spc="35" dirty="0">
                <a:latin typeface="Times New Roman"/>
                <a:cs typeface="Times New Roman"/>
              </a:rPr>
              <a:t>nt</a:t>
            </a:r>
            <a:r>
              <a:rPr sz="1450" spc="-15" dirty="0">
                <a:latin typeface="Times New Roman"/>
                <a:cs typeface="Times New Roman"/>
              </a:rPr>
              <a:t> </a:t>
            </a:r>
            <a:r>
              <a:rPr sz="1450" spc="-55" dirty="0">
                <a:latin typeface="Times New Roman"/>
                <a:cs typeface="Times New Roman"/>
              </a:rPr>
              <a:t>D</a:t>
            </a:r>
            <a:r>
              <a:rPr sz="1450" spc="65" dirty="0">
                <a:latin typeface="Times New Roman"/>
                <a:cs typeface="Times New Roman"/>
              </a:rPr>
              <a:t>r</a:t>
            </a:r>
            <a:r>
              <a:rPr sz="1450" spc="-75" dirty="0">
                <a:latin typeface="Times New Roman"/>
                <a:cs typeface="Times New Roman"/>
              </a:rPr>
              <a:t>i</a:t>
            </a:r>
            <a:r>
              <a:rPr sz="1450" spc="50" dirty="0">
                <a:latin typeface="Times New Roman"/>
                <a:cs typeface="Times New Roman"/>
              </a:rPr>
              <a:t>nk</a:t>
            </a:r>
            <a:r>
              <a:rPr sz="1450" spc="-75" dirty="0">
                <a:latin typeface="Times New Roman"/>
                <a:cs typeface="Times New Roman"/>
              </a:rPr>
              <a:t>i</a:t>
            </a:r>
            <a:r>
              <a:rPr sz="1450" spc="50" dirty="0">
                <a:latin typeface="Times New Roman"/>
                <a:cs typeface="Times New Roman"/>
              </a:rPr>
              <a:t>ng</a:t>
            </a:r>
            <a:r>
              <a:rPr sz="1450" spc="-30" dirty="0">
                <a:latin typeface="Times New Roman"/>
                <a:cs typeface="Times New Roman"/>
              </a:rPr>
              <a:t> </a:t>
            </a:r>
            <a:r>
              <a:rPr sz="1450" spc="-20" dirty="0">
                <a:latin typeface="Times New Roman"/>
                <a:cs typeface="Times New Roman"/>
              </a:rPr>
              <a:t>(%</a:t>
            </a:r>
            <a:r>
              <a:rPr sz="1450" spc="30" dirty="0">
                <a:latin typeface="Times New Roman"/>
                <a:cs typeface="Times New Roman"/>
              </a:rPr>
              <a:t>)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15361" y="3855191"/>
            <a:ext cx="364490" cy="210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50" dirty="0">
                <a:latin typeface="Times New Roman"/>
                <a:cs typeface="Times New Roman"/>
              </a:rPr>
              <a:t>4</a:t>
            </a:r>
            <a:r>
              <a:rPr sz="1450" spc="-65" dirty="0">
                <a:latin typeface="Times New Roman"/>
                <a:cs typeface="Times New Roman"/>
              </a:rPr>
              <a:t>5</a:t>
            </a:r>
            <a:r>
              <a:rPr sz="1450" spc="80" dirty="0">
                <a:latin typeface="Times New Roman"/>
                <a:cs typeface="Times New Roman"/>
              </a:rPr>
              <a:t>.</a:t>
            </a:r>
            <a:r>
              <a:rPr sz="1450" spc="50" dirty="0">
                <a:latin typeface="Times New Roman"/>
                <a:cs typeface="Times New Roman"/>
              </a:rPr>
              <a:t>5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83081" y="3855191"/>
            <a:ext cx="464184" cy="135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215">
              <a:lnSpc>
                <a:spcPct val="100000"/>
              </a:lnSpc>
            </a:pPr>
            <a:r>
              <a:rPr sz="1450" spc="-65" dirty="0">
                <a:latin typeface="Times New Roman"/>
                <a:cs typeface="Times New Roman"/>
              </a:rPr>
              <a:t>5</a:t>
            </a:r>
            <a:r>
              <a:rPr sz="1450" spc="50" dirty="0">
                <a:latin typeface="Times New Roman"/>
                <a:cs typeface="Times New Roman"/>
              </a:rPr>
              <a:t>0</a:t>
            </a:r>
            <a:r>
              <a:rPr sz="1450" spc="-30" dirty="0">
                <a:latin typeface="Times New Roman"/>
                <a:cs typeface="Times New Roman"/>
              </a:rPr>
              <a:t>.</a:t>
            </a:r>
            <a:r>
              <a:rPr sz="1450" spc="50" dirty="0">
                <a:latin typeface="Times New Roman"/>
                <a:cs typeface="Times New Roman"/>
              </a:rPr>
              <a:t>5</a:t>
            </a: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50" spc="-65" dirty="0">
                <a:latin typeface="Times New Roman"/>
                <a:cs typeface="Times New Roman"/>
              </a:rPr>
              <a:t>3</a:t>
            </a:r>
            <a:r>
              <a:rPr sz="1450" spc="50" dirty="0">
                <a:latin typeface="Times New Roman"/>
                <a:cs typeface="Times New Roman"/>
              </a:rPr>
              <a:t>9</a:t>
            </a:r>
            <a:r>
              <a:rPr sz="1450" spc="-30" dirty="0">
                <a:latin typeface="Times New Roman"/>
                <a:cs typeface="Times New Roman"/>
              </a:rPr>
              <a:t>.</a:t>
            </a:r>
            <a:r>
              <a:rPr sz="1450" spc="50" dirty="0">
                <a:latin typeface="Times New Roman"/>
                <a:cs typeface="Times New Roman"/>
              </a:rPr>
              <a:t>8</a:t>
            </a:r>
            <a:r>
              <a:rPr sz="1350" spc="-15" baseline="37037" dirty="0">
                <a:latin typeface="Times New Roman"/>
                <a:cs typeface="Times New Roman"/>
              </a:rPr>
              <a:t>**</a:t>
            </a:r>
            <a:endParaRPr sz="1350" baseline="37037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1450" spc="-65" dirty="0">
                <a:latin typeface="Times New Roman"/>
                <a:cs typeface="Times New Roman"/>
              </a:rPr>
              <a:t>9</a:t>
            </a:r>
            <a:r>
              <a:rPr sz="1450" spc="50" dirty="0">
                <a:latin typeface="Times New Roman"/>
                <a:cs typeface="Times New Roman"/>
              </a:rPr>
              <a:t>2</a:t>
            </a:r>
            <a:r>
              <a:rPr sz="1450" spc="-30" dirty="0">
                <a:latin typeface="Times New Roman"/>
                <a:cs typeface="Times New Roman"/>
              </a:rPr>
              <a:t>.</a:t>
            </a:r>
            <a:r>
              <a:rPr sz="1450" spc="50" dirty="0">
                <a:latin typeface="Times New Roman"/>
                <a:cs typeface="Times New Roman"/>
              </a:rPr>
              <a:t>5</a:t>
            </a:r>
            <a:r>
              <a:rPr sz="1350" spc="-15" baseline="37037" dirty="0">
                <a:latin typeface="Times New Roman"/>
                <a:cs typeface="Times New Roman"/>
              </a:rPr>
              <a:t>**</a:t>
            </a:r>
            <a:endParaRPr sz="1350" baseline="37037">
              <a:latin typeface="Times New Roman"/>
              <a:cs typeface="Times New Roman"/>
            </a:endParaRPr>
          </a:p>
          <a:p>
            <a:pPr marL="69215">
              <a:lnSpc>
                <a:spcPct val="100000"/>
              </a:lnSpc>
              <a:spcBef>
                <a:spcPts val="1275"/>
              </a:spcBef>
            </a:pPr>
            <a:r>
              <a:rPr sz="1450" spc="-65" dirty="0">
                <a:latin typeface="Times New Roman"/>
                <a:cs typeface="Times New Roman"/>
              </a:rPr>
              <a:t>2</a:t>
            </a:r>
            <a:r>
              <a:rPr sz="1450" spc="50" dirty="0">
                <a:latin typeface="Times New Roman"/>
                <a:cs typeface="Times New Roman"/>
              </a:rPr>
              <a:t>2</a:t>
            </a:r>
            <a:r>
              <a:rPr sz="1450" spc="-30" dirty="0">
                <a:latin typeface="Times New Roman"/>
                <a:cs typeface="Times New Roman"/>
              </a:rPr>
              <a:t>.</a:t>
            </a:r>
            <a:r>
              <a:rPr sz="1450" spc="50" dirty="0">
                <a:latin typeface="Times New Roman"/>
                <a:cs typeface="Times New Roman"/>
              </a:rPr>
              <a:t>9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48238" y="4238476"/>
            <a:ext cx="1688464" cy="210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-55" dirty="0">
                <a:latin typeface="Times New Roman"/>
                <a:cs typeface="Times New Roman"/>
              </a:rPr>
              <a:t>D</a:t>
            </a:r>
            <a:r>
              <a:rPr sz="1450" spc="35" dirty="0">
                <a:latin typeface="Times New Roman"/>
                <a:cs typeface="Times New Roman"/>
              </a:rPr>
              <a:t>i</a:t>
            </a:r>
            <a:r>
              <a:rPr sz="1450" spc="20" dirty="0">
                <a:latin typeface="Times New Roman"/>
                <a:cs typeface="Times New Roman"/>
              </a:rPr>
              <a:t>a</a:t>
            </a:r>
            <a:r>
              <a:rPr sz="1450" spc="50" dirty="0">
                <a:latin typeface="Times New Roman"/>
                <a:cs typeface="Times New Roman"/>
              </a:rPr>
              <a:t>b</a:t>
            </a:r>
            <a:r>
              <a:rPr sz="1450" spc="20" dirty="0">
                <a:latin typeface="Times New Roman"/>
                <a:cs typeface="Times New Roman"/>
              </a:rPr>
              <a:t>e</a:t>
            </a:r>
            <a:r>
              <a:rPr sz="1450" spc="-75" dirty="0">
                <a:latin typeface="Times New Roman"/>
                <a:cs typeface="Times New Roman"/>
              </a:rPr>
              <a:t>t</a:t>
            </a:r>
            <a:r>
              <a:rPr sz="1450" spc="20" dirty="0">
                <a:latin typeface="Times New Roman"/>
                <a:cs typeface="Times New Roman"/>
              </a:rPr>
              <a:t>e</a:t>
            </a:r>
            <a:r>
              <a:rPr sz="1450" spc="35" dirty="0">
                <a:latin typeface="Times New Roman"/>
                <a:cs typeface="Times New Roman"/>
              </a:rPr>
              <a:t>s</a:t>
            </a:r>
            <a:r>
              <a:rPr sz="1450" spc="-80" dirty="0">
                <a:latin typeface="Times New Roman"/>
                <a:cs typeface="Times New Roman"/>
              </a:rPr>
              <a:t> </a:t>
            </a:r>
            <a:r>
              <a:rPr sz="1450" spc="40" dirty="0">
                <a:latin typeface="Times New Roman"/>
                <a:cs typeface="Times New Roman"/>
              </a:rPr>
              <a:t>M</a:t>
            </a:r>
            <a:r>
              <a:rPr sz="1450" spc="20" dirty="0">
                <a:latin typeface="Times New Roman"/>
                <a:cs typeface="Times New Roman"/>
              </a:rPr>
              <a:t>e</a:t>
            </a:r>
            <a:r>
              <a:rPr sz="1450" spc="35" dirty="0">
                <a:latin typeface="Times New Roman"/>
                <a:cs typeface="Times New Roman"/>
              </a:rPr>
              <a:t>ll</a:t>
            </a:r>
            <a:r>
              <a:rPr sz="1450" spc="-75" dirty="0">
                <a:latin typeface="Times New Roman"/>
                <a:cs typeface="Times New Roman"/>
              </a:rPr>
              <a:t>i</a:t>
            </a:r>
            <a:r>
              <a:rPr sz="1450" spc="35" dirty="0">
                <a:latin typeface="Times New Roman"/>
                <a:cs typeface="Times New Roman"/>
              </a:rPr>
              <a:t>t</a:t>
            </a:r>
            <a:r>
              <a:rPr sz="1450" spc="-65" dirty="0">
                <a:latin typeface="Times New Roman"/>
                <a:cs typeface="Times New Roman"/>
              </a:rPr>
              <a:t>u</a:t>
            </a:r>
            <a:r>
              <a:rPr sz="1450" spc="35" dirty="0">
                <a:latin typeface="Times New Roman"/>
                <a:cs typeface="Times New Roman"/>
              </a:rPr>
              <a:t>s</a:t>
            </a:r>
            <a:r>
              <a:rPr sz="1450" spc="30" dirty="0">
                <a:latin typeface="Times New Roman"/>
                <a:cs typeface="Times New Roman"/>
              </a:rPr>
              <a:t> </a:t>
            </a:r>
            <a:r>
              <a:rPr sz="1450" spc="-45" dirty="0">
                <a:latin typeface="Times New Roman"/>
                <a:cs typeface="Times New Roman"/>
              </a:rPr>
              <a:t>(</a:t>
            </a:r>
            <a:r>
              <a:rPr sz="1450" spc="114" dirty="0">
                <a:latin typeface="Times New Roman"/>
                <a:cs typeface="Times New Roman"/>
              </a:rPr>
              <a:t>%</a:t>
            </a:r>
            <a:r>
              <a:rPr sz="1450" spc="30" dirty="0">
                <a:latin typeface="Times New Roman"/>
                <a:cs typeface="Times New Roman"/>
              </a:rPr>
              <a:t>)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15361" y="4238476"/>
            <a:ext cx="364490" cy="210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50" dirty="0">
                <a:latin typeface="Times New Roman"/>
                <a:cs typeface="Times New Roman"/>
              </a:rPr>
              <a:t>2</a:t>
            </a:r>
            <a:r>
              <a:rPr sz="1450" spc="-65" dirty="0">
                <a:latin typeface="Times New Roman"/>
                <a:cs typeface="Times New Roman"/>
              </a:rPr>
              <a:t>5</a:t>
            </a:r>
            <a:r>
              <a:rPr sz="1450" spc="80" dirty="0">
                <a:latin typeface="Times New Roman"/>
                <a:cs typeface="Times New Roman"/>
              </a:rPr>
              <a:t>.</a:t>
            </a:r>
            <a:r>
              <a:rPr sz="1450" spc="50" dirty="0">
                <a:latin typeface="Times New Roman"/>
                <a:cs typeface="Times New Roman"/>
              </a:rPr>
              <a:t>8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48238" y="4621315"/>
            <a:ext cx="1363345" cy="210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55" dirty="0">
                <a:latin typeface="Times New Roman"/>
                <a:cs typeface="Times New Roman"/>
              </a:rPr>
              <a:t>H</a:t>
            </a:r>
            <a:r>
              <a:rPr sz="1450" spc="-65" dirty="0">
                <a:latin typeface="Times New Roman"/>
                <a:cs typeface="Times New Roman"/>
              </a:rPr>
              <a:t>y</a:t>
            </a:r>
            <a:r>
              <a:rPr sz="1450" spc="50" dirty="0">
                <a:latin typeface="Times New Roman"/>
                <a:cs typeface="Times New Roman"/>
              </a:rPr>
              <a:t>p</a:t>
            </a:r>
            <a:r>
              <a:rPr sz="1450" spc="20" dirty="0">
                <a:latin typeface="Times New Roman"/>
                <a:cs typeface="Times New Roman"/>
              </a:rPr>
              <a:t>e</a:t>
            </a:r>
            <a:r>
              <a:rPr sz="1450" spc="-45" dirty="0">
                <a:latin typeface="Times New Roman"/>
                <a:cs typeface="Times New Roman"/>
              </a:rPr>
              <a:t>r</a:t>
            </a:r>
            <a:r>
              <a:rPr sz="1450" spc="35" dirty="0">
                <a:latin typeface="Times New Roman"/>
                <a:cs typeface="Times New Roman"/>
              </a:rPr>
              <a:t>t</a:t>
            </a:r>
            <a:r>
              <a:rPr sz="1450" spc="-95" dirty="0">
                <a:latin typeface="Times New Roman"/>
                <a:cs typeface="Times New Roman"/>
              </a:rPr>
              <a:t>e</a:t>
            </a:r>
            <a:r>
              <a:rPr sz="1450" spc="50" dirty="0">
                <a:latin typeface="Times New Roman"/>
                <a:cs typeface="Times New Roman"/>
              </a:rPr>
              <a:t>n</a:t>
            </a:r>
            <a:r>
              <a:rPr sz="1450" spc="-15" dirty="0">
                <a:latin typeface="Times New Roman"/>
                <a:cs typeface="Times New Roman"/>
              </a:rPr>
              <a:t>s</a:t>
            </a:r>
            <a:r>
              <a:rPr sz="1450" spc="35" dirty="0">
                <a:latin typeface="Times New Roman"/>
                <a:cs typeface="Times New Roman"/>
              </a:rPr>
              <a:t>i</a:t>
            </a:r>
            <a:r>
              <a:rPr sz="1450" spc="50" dirty="0">
                <a:latin typeface="Times New Roman"/>
                <a:cs typeface="Times New Roman"/>
              </a:rPr>
              <a:t>on</a:t>
            </a:r>
            <a:r>
              <a:rPr sz="1450" spc="-30" dirty="0">
                <a:latin typeface="Times New Roman"/>
                <a:cs typeface="Times New Roman"/>
              </a:rPr>
              <a:t> </a:t>
            </a:r>
            <a:r>
              <a:rPr sz="1450" spc="-20" dirty="0">
                <a:latin typeface="Times New Roman"/>
                <a:cs typeface="Times New Roman"/>
              </a:rPr>
              <a:t>(%</a:t>
            </a:r>
            <a:r>
              <a:rPr sz="1450" spc="30" dirty="0">
                <a:latin typeface="Times New Roman"/>
                <a:cs typeface="Times New Roman"/>
              </a:rPr>
              <a:t>)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15361" y="4621315"/>
            <a:ext cx="364490" cy="210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50" dirty="0">
                <a:latin typeface="Times New Roman"/>
                <a:cs typeface="Times New Roman"/>
              </a:rPr>
              <a:t>7</a:t>
            </a:r>
            <a:r>
              <a:rPr sz="1450" spc="-65" dirty="0">
                <a:latin typeface="Times New Roman"/>
                <a:cs typeface="Times New Roman"/>
              </a:rPr>
              <a:t>9</a:t>
            </a:r>
            <a:r>
              <a:rPr sz="1450" spc="80" dirty="0">
                <a:latin typeface="Times New Roman"/>
                <a:cs typeface="Times New Roman"/>
              </a:rPr>
              <a:t>.</a:t>
            </a:r>
            <a:r>
              <a:rPr sz="1450" spc="50" dirty="0">
                <a:latin typeface="Times New Roman"/>
                <a:cs typeface="Times New Roman"/>
              </a:rPr>
              <a:t>1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48238" y="5004303"/>
            <a:ext cx="2240280" cy="210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25" dirty="0">
                <a:latin typeface="Times New Roman"/>
                <a:cs typeface="Times New Roman"/>
              </a:rPr>
              <a:t>R</a:t>
            </a:r>
            <a:r>
              <a:rPr sz="1450" spc="20" dirty="0">
                <a:latin typeface="Times New Roman"/>
                <a:cs typeface="Times New Roman"/>
              </a:rPr>
              <a:t>e</a:t>
            </a:r>
            <a:r>
              <a:rPr sz="1450" spc="-65" dirty="0">
                <a:latin typeface="Times New Roman"/>
                <a:cs typeface="Times New Roman"/>
              </a:rPr>
              <a:t>d</a:t>
            </a:r>
            <a:r>
              <a:rPr sz="1450" spc="50" dirty="0">
                <a:latin typeface="Times New Roman"/>
                <a:cs typeface="Times New Roman"/>
              </a:rPr>
              <a:t>u</a:t>
            </a:r>
            <a:r>
              <a:rPr sz="1450" spc="20" dirty="0">
                <a:latin typeface="Times New Roman"/>
                <a:cs typeface="Times New Roman"/>
              </a:rPr>
              <a:t>ce</a:t>
            </a:r>
            <a:r>
              <a:rPr sz="1450" spc="50" dirty="0">
                <a:latin typeface="Times New Roman"/>
                <a:cs typeface="Times New Roman"/>
              </a:rPr>
              <a:t>d</a:t>
            </a:r>
            <a:r>
              <a:rPr sz="1450" spc="-25" dirty="0">
                <a:latin typeface="Times New Roman"/>
                <a:cs typeface="Times New Roman"/>
              </a:rPr>
              <a:t> </a:t>
            </a:r>
            <a:r>
              <a:rPr sz="1450" spc="-65" dirty="0">
                <a:latin typeface="Times New Roman"/>
                <a:cs typeface="Times New Roman"/>
              </a:rPr>
              <a:t>k</a:t>
            </a:r>
            <a:r>
              <a:rPr sz="1450" spc="35" dirty="0">
                <a:latin typeface="Times New Roman"/>
                <a:cs typeface="Times New Roman"/>
              </a:rPr>
              <a:t>i</a:t>
            </a:r>
            <a:r>
              <a:rPr sz="1450" spc="50" dirty="0">
                <a:latin typeface="Times New Roman"/>
                <a:cs typeface="Times New Roman"/>
              </a:rPr>
              <a:t>d</a:t>
            </a:r>
            <a:r>
              <a:rPr sz="1450" spc="-65" dirty="0">
                <a:latin typeface="Times New Roman"/>
                <a:cs typeface="Times New Roman"/>
              </a:rPr>
              <a:t>n</a:t>
            </a:r>
            <a:r>
              <a:rPr sz="1450" spc="20" dirty="0">
                <a:latin typeface="Times New Roman"/>
                <a:cs typeface="Times New Roman"/>
              </a:rPr>
              <a:t>e</a:t>
            </a:r>
            <a:r>
              <a:rPr sz="1450" spc="50" dirty="0">
                <a:latin typeface="Times New Roman"/>
                <a:cs typeface="Times New Roman"/>
              </a:rPr>
              <a:t>y</a:t>
            </a:r>
            <a:r>
              <a:rPr sz="1450" spc="-30" dirty="0">
                <a:latin typeface="Times New Roman"/>
                <a:cs typeface="Times New Roman"/>
              </a:rPr>
              <a:t> </a:t>
            </a:r>
            <a:r>
              <a:rPr sz="1450" spc="-45" dirty="0">
                <a:latin typeface="Times New Roman"/>
                <a:cs typeface="Times New Roman"/>
              </a:rPr>
              <a:t>f</a:t>
            </a:r>
            <a:r>
              <a:rPr sz="1450" spc="50" dirty="0">
                <a:latin typeface="Times New Roman"/>
                <a:cs typeface="Times New Roman"/>
              </a:rPr>
              <a:t>un</a:t>
            </a:r>
            <a:r>
              <a:rPr sz="1450" spc="20" dirty="0">
                <a:latin typeface="Times New Roman"/>
                <a:cs typeface="Times New Roman"/>
              </a:rPr>
              <a:t>c</a:t>
            </a:r>
            <a:r>
              <a:rPr sz="1450" spc="-75" dirty="0">
                <a:latin typeface="Times New Roman"/>
                <a:cs typeface="Times New Roman"/>
              </a:rPr>
              <a:t>t</a:t>
            </a:r>
            <a:r>
              <a:rPr sz="1450" spc="35" dirty="0">
                <a:latin typeface="Times New Roman"/>
                <a:cs typeface="Times New Roman"/>
              </a:rPr>
              <a:t>i</a:t>
            </a:r>
            <a:r>
              <a:rPr sz="1450" spc="50" dirty="0">
                <a:latin typeface="Times New Roman"/>
                <a:cs typeface="Times New Roman"/>
              </a:rPr>
              <a:t>on</a:t>
            </a:r>
            <a:r>
              <a:rPr sz="1450" spc="-30" dirty="0">
                <a:latin typeface="Times New Roman"/>
                <a:cs typeface="Times New Roman"/>
              </a:rPr>
              <a:t> </a:t>
            </a:r>
            <a:r>
              <a:rPr sz="1450" spc="-20" dirty="0">
                <a:latin typeface="Times New Roman"/>
                <a:cs typeface="Times New Roman"/>
              </a:rPr>
              <a:t>(%</a:t>
            </a:r>
            <a:r>
              <a:rPr sz="1450" spc="30" dirty="0">
                <a:latin typeface="Times New Roman"/>
                <a:cs typeface="Times New Roman"/>
              </a:rPr>
              <a:t>)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715361" y="5004303"/>
            <a:ext cx="364490" cy="210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50" dirty="0">
                <a:latin typeface="Times New Roman"/>
                <a:cs typeface="Times New Roman"/>
              </a:rPr>
              <a:t>3</a:t>
            </a:r>
            <a:r>
              <a:rPr sz="1450" spc="-65" dirty="0">
                <a:latin typeface="Times New Roman"/>
                <a:cs typeface="Times New Roman"/>
              </a:rPr>
              <a:t>0</a:t>
            </a:r>
            <a:r>
              <a:rPr sz="1450" spc="80" dirty="0">
                <a:latin typeface="Times New Roman"/>
                <a:cs typeface="Times New Roman"/>
              </a:rPr>
              <a:t>.</a:t>
            </a:r>
            <a:r>
              <a:rPr sz="1450" spc="50" dirty="0">
                <a:latin typeface="Times New Roman"/>
                <a:cs typeface="Times New Roman"/>
              </a:rPr>
              <a:t>1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648238" y="5387143"/>
            <a:ext cx="1786889" cy="210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-65" dirty="0">
                <a:latin typeface="Times New Roman"/>
                <a:cs typeface="Times New Roman"/>
              </a:rPr>
              <a:t>2</a:t>
            </a:r>
            <a:r>
              <a:rPr sz="1450" spc="50" dirty="0">
                <a:latin typeface="Times New Roman"/>
                <a:cs typeface="Times New Roman"/>
              </a:rPr>
              <a:t>5</a:t>
            </a:r>
            <a:r>
              <a:rPr sz="1450" spc="-45" dirty="0">
                <a:latin typeface="Times New Roman"/>
                <a:cs typeface="Times New Roman"/>
              </a:rPr>
              <a:t>(</a:t>
            </a:r>
            <a:r>
              <a:rPr sz="1450" spc="55" dirty="0">
                <a:latin typeface="Times New Roman"/>
                <a:cs typeface="Times New Roman"/>
              </a:rPr>
              <a:t>OH</a:t>
            </a:r>
            <a:r>
              <a:rPr sz="1450" spc="-45" dirty="0">
                <a:latin typeface="Times New Roman"/>
                <a:cs typeface="Times New Roman"/>
              </a:rPr>
              <a:t>)</a:t>
            </a:r>
            <a:r>
              <a:rPr sz="1450" spc="70" dirty="0">
                <a:latin typeface="Times New Roman"/>
                <a:cs typeface="Times New Roman"/>
              </a:rPr>
              <a:t>D</a:t>
            </a:r>
            <a:r>
              <a:rPr sz="1450" dirty="0">
                <a:latin typeface="Times New Roman"/>
                <a:cs typeface="Times New Roman"/>
              </a:rPr>
              <a:t> </a:t>
            </a:r>
            <a:r>
              <a:rPr sz="1450" spc="-75" dirty="0">
                <a:latin typeface="Times New Roman"/>
                <a:cs typeface="Times New Roman"/>
              </a:rPr>
              <a:t> </a:t>
            </a:r>
            <a:r>
              <a:rPr sz="1450" spc="65" dirty="0">
                <a:latin typeface="Times New Roman"/>
                <a:cs typeface="Times New Roman"/>
              </a:rPr>
              <a:t>&lt;</a:t>
            </a:r>
            <a:r>
              <a:rPr sz="1450" spc="50" dirty="0">
                <a:latin typeface="Times New Roman"/>
                <a:cs typeface="Times New Roman"/>
              </a:rPr>
              <a:t>1</a:t>
            </a:r>
            <a:r>
              <a:rPr sz="1450" spc="-65" dirty="0">
                <a:latin typeface="Times New Roman"/>
                <a:cs typeface="Times New Roman"/>
              </a:rPr>
              <a:t>0</a:t>
            </a:r>
            <a:r>
              <a:rPr sz="1450" spc="50" dirty="0">
                <a:latin typeface="Times New Roman"/>
                <a:cs typeface="Times New Roman"/>
              </a:rPr>
              <a:t>n</a:t>
            </a:r>
            <a:r>
              <a:rPr sz="1450" spc="-65" dirty="0">
                <a:latin typeface="Times New Roman"/>
                <a:cs typeface="Times New Roman"/>
              </a:rPr>
              <a:t>g</a:t>
            </a:r>
            <a:r>
              <a:rPr sz="1450" spc="60" dirty="0">
                <a:latin typeface="Times New Roman"/>
                <a:cs typeface="Times New Roman"/>
              </a:rPr>
              <a:t>/m</a:t>
            </a:r>
            <a:r>
              <a:rPr sz="1450" spc="25" dirty="0">
                <a:latin typeface="Times New Roman"/>
                <a:cs typeface="Times New Roman"/>
              </a:rPr>
              <a:t>l</a:t>
            </a:r>
            <a:r>
              <a:rPr sz="1450" spc="-15" dirty="0">
                <a:latin typeface="Times New Roman"/>
                <a:cs typeface="Times New Roman"/>
              </a:rPr>
              <a:t> </a:t>
            </a:r>
            <a:r>
              <a:rPr sz="1450" spc="80" dirty="0">
                <a:latin typeface="Times New Roman"/>
                <a:cs typeface="Times New Roman"/>
              </a:rPr>
              <a:t>%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728061" y="5399843"/>
            <a:ext cx="33909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35"/>
              </a:lnSpc>
            </a:pPr>
            <a:r>
              <a:rPr sz="1450" spc="50" dirty="0">
                <a:latin typeface="Times New Roman"/>
                <a:cs typeface="Times New Roman"/>
              </a:rPr>
              <a:t>1</a:t>
            </a:r>
            <a:r>
              <a:rPr sz="1450" spc="-65" dirty="0">
                <a:latin typeface="Times New Roman"/>
                <a:cs typeface="Times New Roman"/>
              </a:rPr>
              <a:t>1</a:t>
            </a:r>
            <a:r>
              <a:rPr sz="1450" spc="80" dirty="0">
                <a:latin typeface="Times New Roman"/>
                <a:cs typeface="Times New Roman"/>
              </a:rPr>
              <a:t>.</a:t>
            </a:r>
            <a:r>
              <a:rPr sz="1450" spc="50" dirty="0">
                <a:latin typeface="Times New Roman"/>
                <a:cs typeface="Times New Roman"/>
              </a:rPr>
              <a:t>5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353576" y="5399843"/>
            <a:ext cx="522605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35"/>
              </a:lnSpc>
            </a:pPr>
            <a:r>
              <a:rPr sz="1450" spc="50" dirty="0">
                <a:latin typeface="Times New Roman"/>
                <a:cs typeface="Times New Roman"/>
              </a:rPr>
              <a:t>2</a:t>
            </a:r>
            <a:r>
              <a:rPr sz="1450" spc="-65" dirty="0">
                <a:latin typeface="Times New Roman"/>
                <a:cs typeface="Times New Roman"/>
              </a:rPr>
              <a:t>0</a:t>
            </a:r>
            <a:r>
              <a:rPr sz="1450" spc="80" dirty="0">
                <a:latin typeface="Times New Roman"/>
                <a:cs typeface="Times New Roman"/>
              </a:rPr>
              <a:t>.</a:t>
            </a:r>
            <a:r>
              <a:rPr sz="1450" spc="-65" dirty="0">
                <a:latin typeface="Times New Roman"/>
                <a:cs typeface="Times New Roman"/>
              </a:rPr>
              <a:t>2</a:t>
            </a:r>
            <a:r>
              <a:rPr sz="1450" spc="50" dirty="0">
                <a:latin typeface="Times New Roman"/>
                <a:cs typeface="Times New Roman"/>
              </a:rPr>
              <a:t>**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48238" y="5770369"/>
            <a:ext cx="1928495" cy="210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-65" dirty="0">
                <a:latin typeface="Times New Roman"/>
                <a:cs typeface="Times New Roman"/>
              </a:rPr>
              <a:t>2</a:t>
            </a:r>
            <a:r>
              <a:rPr sz="1450" spc="50" dirty="0">
                <a:latin typeface="Times New Roman"/>
                <a:cs typeface="Times New Roman"/>
              </a:rPr>
              <a:t>5</a:t>
            </a:r>
            <a:r>
              <a:rPr sz="1450" spc="-45" dirty="0">
                <a:latin typeface="Times New Roman"/>
                <a:cs typeface="Times New Roman"/>
              </a:rPr>
              <a:t>(</a:t>
            </a:r>
            <a:r>
              <a:rPr sz="1450" spc="55" dirty="0">
                <a:latin typeface="Times New Roman"/>
                <a:cs typeface="Times New Roman"/>
              </a:rPr>
              <a:t>OH</a:t>
            </a:r>
            <a:r>
              <a:rPr sz="1450" spc="-45" dirty="0">
                <a:latin typeface="Times New Roman"/>
                <a:cs typeface="Times New Roman"/>
              </a:rPr>
              <a:t>)</a:t>
            </a:r>
            <a:r>
              <a:rPr sz="1450" spc="70" dirty="0">
                <a:latin typeface="Times New Roman"/>
                <a:cs typeface="Times New Roman"/>
              </a:rPr>
              <a:t>D</a:t>
            </a:r>
            <a:r>
              <a:rPr sz="1450" dirty="0">
                <a:latin typeface="Times New Roman"/>
                <a:cs typeface="Times New Roman"/>
              </a:rPr>
              <a:t> </a:t>
            </a:r>
            <a:r>
              <a:rPr sz="1450" spc="-75" dirty="0">
                <a:latin typeface="Times New Roman"/>
                <a:cs typeface="Times New Roman"/>
              </a:rPr>
              <a:t> </a:t>
            </a:r>
            <a:r>
              <a:rPr sz="1450" spc="50" dirty="0">
                <a:latin typeface="Times New Roman"/>
                <a:cs typeface="Times New Roman"/>
              </a:rPr>
              <a:t>10</a:t>
            </a:r>
            <a:r>
              <a:rPr sz="1450" spc="-45" dirty="0">
                <a:latin typeface="Times New Roman"/>
                <a:cs typeface="Times New Roman"/>
              </a:rPr>
              <a:t>-</a:t>
            </a:r>
            <a:r>
              <a:rPr sz="1450" spc="50" dirty="0">
                <a:latin typeface="Times New Roman"/>
                <a:cs typeface="Times New Roman"/>
              </a:rPr>
              <a:t>2</a:t>
            </a:r>
            <a:r>
              <a:rPr sz="1450" spc="-65" dirty="0">
                <a:latin typeface="Times New Roman"/>
                <a:cs typeface="Times New Roman"/>
              </a:rPr>
              <a:t>0</a:t>
            </a:r>
            <a:r>
              <a:rPr sz="1450" spc="50" dirty="0">
                <a:latin typeface="Times New Roman"/>
                <a:cs typeface="Times New Roman"/>
              </a:rPr>
              <a:t>ng</a:t>
            </a:r>
            <a:r>
              <a:rPr sz="1450" spc="-75" dirty="0">
                <a:latin typeface="Times New Roman"/>
                <a:cs typeface="Times New Roman"/>
              </a:rPr>
              <a:t>/</a:t>
            </a:r>
            <a:r>
              <a:rPr sz="1450" spc="85" dirty="0">
                <a:latin typeface="Times New Roman"/>
                <a:cs typeface="Times New Roman"/>
              </a:rPr>
              <a:t>m</a:t>
            </a:r>
            <a:r>
              <a:rPr sz="1450" spc="25" dirty="0">
                <a:latin typeface="Times New Roman"/>
                <a:cs typeface="Times New Roman"/>
              </a:rPr>
              <a:t>l</a:t>
            </a:r>
            <a:r>
              <a:rPr sz="1450" spc="-15" dirty="0">
                <a:latin typeface="Times New Roman"/>
                <a:cs typeface="Times New Roman"/>
              </a:rPr>
              <a:t> </a:t>
            </a:r>
            <a:r>
              <a:rPr sz="1450" spc="80" dirty="0">
                <a:latin typeface="Times New Roman"/>
                <a:cs typeface="Times New Roman"/>
              </a:rPr>
              <a:t>%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728061" y="5783069"/>
            <a:ext cx="33909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35"/>
              </a:lnSpc>
            </a:pPr>
            <a:r>
              <a:rPr sz="1450" spc="50" dirty="0">
                <a:latin typeface="Times New Roman"/>
                <a:cs typeface="Times New Roman"/>
              </a:rPr>
              <a:t>4</a:t>
            </a:r>
            <a:r>
              <a:rPr sz="1450" spc="-65" dirty="0">
                <a:latin typeface="Times New Roman"/>
                <a:cs typeface="Times New Roman"/>
              </a:rPr>
              <a:t>2</a:t>
            </a:r>
            <a:r>
              <a:rPr sz="1450" spc="80" dirty="0">
                <a:latin typeface="Times New Roman"/>
                <a:cs typeface="Times New Roman"/>
              </a:rPr>
              <a:t>.</a:t>
            </a:r>
            <a:r>
              <a:rPr sz="1450" spc="50" dirty="0">
                <a:latin typeface="Times New Roman"/>
                <a:cs typeface="Times New Roman"/>
              </a:rPr>
              <a:t>1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452424" y="5783069"/>
            <a:ext cx="32512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35"/>
              </a:lnSpc>
            </a:pPr>
            <a:r>
              <a:rPr sz="1450" spc="-65" dirty="0">
                <a:latin typeface="Times New Roman"/>
                <a:cs typeface="Times New Roman"/>
              </a:rPr>
              <a:t>4</a:t>
            </a:r>
            <a:r>
              <a:rPr sz="1450" spc="50" dirty="0">
                <a:latin typeface="Times New Roman"/>
                <a:cs typeface="Times New Roman"/>
              </a:rPr>
              <a:t>8</a:t>
            </a:r>
            <a:r>
              <a:rPr sz="1450" spc="-30" dirty="0">
                <a:latin typeface="Times New Roman"/>
                <a:cs typeface="Times New Roman"/>
              </a:rPr>
              <a:t>.</a:t>
            </a:r>
            <a:r>
              <a:rPr sz="1450" spc="50" dirty="0">
                <a:latin typeface="Times New Roman"/>
                <a:cs typeface="Times New Roman"/>
              </a:rPr>
              <a:t>6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648238" y="6153253"/>
            <a:ext cx="1578610" cy="210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-65" dirty="0">
                <a:latin typeface="Times New Roman"/>
                <a:cs typeface="Times New Roman"/>
              </a:rPr>
              <a:t>2</a:t>
            </a:r>
            <a:r>
              <a:rPr sz="1450" spc="50" dirty="0">
                <a:latin typeface="Times New Roman"/>
                <a:cs typeface="Times New Roman"/>
              </a:rPr>
              <a:t>5</a:t>
            </a:r>
            <a:r>
              <a:rPr sz="1450" spc="-45" dirty="0">
                <a:latin typeface="Times New Roman"/>
                <a:cs typeface="Times New Roman"/>
              </a:rPr>
              <a:t>(</a:t>
            </a:r>
            <a:r>
              <a:rPr sz="1450" spc="55" dirty="0">
                <a:latin typeface="Times New Roman"/>
                <a:cs typeface="Times New Roman"/>
              </a:rPr>
              <a:t>OH</a:t>
            </a:r>
            <a:r>
              <a:rPr sz="1450" spc="-45" dirty="0">
                <a:latin typeface="Times New Roman"/>
                <a:cs typeface="Times New Roman"/>
              </a:rPr>
              <a:t>)</a:t>
            </a:r>
            <a:r>
              <a:rPr sz="1450" spc="70" dirty="0">
                <a:latin typeface="Times New Roman"/>
                <a:cs typeface="Times New Roman"/>
              </a:rPr>
              <a:t>D</a:t>
            </a:r>
            <a:r>
              <a:rPr sz="1450" dirty="0">
                <a:latin typeface="Times New Roman"/>
                <a:cs typeface="Times New Roman"/>
              </a:rPr>
              <a:t> </a:t>
            </a:r>
            <a:r>
              <a:rPr sz="1450" spc="-75" dirty="0">
                <a:latin typeface="Times New Roman"/>
                <a:cs typeface="Times New Roman"/>
              </a:rPr>
              <a:t> </a:t>
            </a:r>
            <a:r>
              <a:rPr sz="1450" spc="65" dirty="0">
                <a:latin typeface="Times New Roman"/>
                <a:cs typeface="Times New Roman"/>
              </a:rPr>
              <a:t>&gt;</a:t>
            </a:r>
            <a:r>
              <a:rPr sz="1450" spc="50" dirty="0">
                <a:latin typeface="Times New Roman"/>
                <a:cs typeface="Times New Roman"/>
              </a:rPr>
              <a:t>2</a:t>
            </a:r>
            <a:r>
              <a:rPr sz="1450" spc="-65" dirty="0">
                <a:latin typeface="Times New Roman"/>
                <a:cs typeface="Times New Roman"/>
              </a:rPr>
              <a:t>0</a:t>
            </a:r>
            <a:r>
              <a:rPr sz="1450" spc="50" dirty="0">
                <a:latin typeface="Times New Roman"/>
                <a:cs typeface="Times New Roman"/>
              </a:rPr>
              <a:t>n</a:t>
            </a:r>
            <a:r>
              <a:rPr sz="1450" spc="-65" dirty="0">
                <a:latin typeface="Times New Roman"/>
                <a:cs typeface="Times New Roman"/>
              </a:rPr>
              <a:t>g</a:t>
            </a:r>
            <a:r>
              <a:rPr sz="1450" spc="35" dirty="0">
                <a:latin typeface="Times New Roman"/>
                <a:cs typeface="Times New Roman"/>
              </a:rPr>
              <a:t>/</a:t>
            </a:r>
            <a:r>
              <a:rPr sz="1450" spc="90" dirty="0">
                <a:latin typeface="Times New Roman"/>
                <a:cs typeface="Times New Roman"/>
              </a:rPr>
              <a:t>m</a:t>
            </a:r>
            <a:r>
              <a:rPr sz="1450" spc="25" dirty="0">
                <a:latin typeface="Times New Roman"/>
                <a:cs typeface="Times New Roman"/>
              </a:rPr>
              <a:t>l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728061" y="6165953"/>
            <a:ext cx="33909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35"/>
              </a:lnSpc>
            </a:pPr>
            <a:r>
              <a:rPr sz="1450" spc="50" dirty="0">
                <a:latin typeface="Times New Roman"/>
                <a:cs typeface="Times New Roman"/>
              </a:rPr>
              <a:t>4</a:t>
            </a:r>
            <a:r>
              <a:rPr sz="1450" spc="-65" dirty="0">
                <a:latin typeface="Times New Roman"/>
                <a:cs typeface="Times New Roman"/>
              </a:rPr>
              <a:t>6</a:t>
            </a:r>
            <a:r>
              <a:rPr sz="1450" spc="80" dirty="0">
                <a:latin typeface="Times New Roman"/>
                <a:cs typeface="Times New Roman"/>
              </a:rPr>
              <a:t>.</a:t>
            </a:r>
            <a:r>
              <a:rPr sz="1450" spc="50" dirty="0">
                <a:latin typeface="Times New Roman"/>
                <a:cs typeface="Times New Roman"/>
              </a:rPr>
              <a:t>4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409902" y="6165953"/>
            <a:ext cx="42418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35"/>
              </a:lnSpc>
            </a:pPr>
            <a:r>
              <a:rPr sz="1450" spc="-65" dirty="0">
                <a:latin typeface="Times New Roman"/>
                <a:cs typeface="Times New Roman"/>
              </a:rPr>
              <a:t>3</a:t>
            </a:r>
            <a:r>
              <a:rPr sz="1450" spc="50" dirty="0">
                <a:latin typeface="Times New Roman"/>
                <a:cs typeface="Times New Roman"/>
              </a:rPr>
              <a:t>1</a:t>
            </a:r>
            <a:r>
              <a:rPr sz="1450" spc="-30" dirty="0">
                <a:latin typeface="Times New Roman"/>
                <a:cs typeface="Times New Roman"/>
              </a:rPr>
              <a:t>.</a:t>
            </a:r>
            <a:r>
              <a:rPr sz="1450" spc="50" dirty="0">
                <a:latin typeface="Times New Roman"/>
                <a:cs typeface="Times New Roman"/>
              </a:rPr>
              <a:t>2*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618400" y="6552491"/>
            <a:ext cx="6007100" cy="0"/>
          </a:xfrm>
          <a:custGeom>
            <a:avLst/>
            <a:gdLst/>
            <a:ahLst/>
            <a:cxnLst/>
            <a:rect l="l" t="t" r="r" b="b"/>
            <a:pathLst>
              <a:path w="6007100">
                <a:moveTo>
                  <a:pt x="0" y="0"/>
                </a:moveTo>
                <a:lnTo>
                  <a:pt x="6007030" y="0"/>
                </a:lnTo>
              </a:path>
            </a:pathLst>
          </a:custGeom>
          <a:ln w="27803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427984" y="5301208"/>
            <a:ext cx="2663825" cy="1079500"/>
          </a:xfrm>
          <a:custGeom>
            <a:avLst/>
            <a:gdLst/>
            <a:ahLst/>
            <a:cxnLst/>
            <a:rect l="l" t="t" r="r" b="b"/>
            <a:pathLst>
              <a:path w="2663825" h="1079500">
                <a:moveTo>
                  <a:pt x="0" y="0"/>
                </a:moveTo>
                <a:lnTo>
                  <a:pt x="2663825" y="0"/>
                </a:lnTo>
                <a:lnTo>
                  <a:pt x="2663825" y="1079500"/>
                </a:lnTo>
                <a:lnTo>
                  <a:pt x="0" y="10795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330260" y="6569807"/>
            <a:ext cx="3751579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ue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JS,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ro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175" spc="-1019" baseline="11494" dirty="0">
                <a:latin typeface="Times New Roman"/>
                <a:cs typeface="Times New Roman"/>
              </a:rPr>
              <a:t>*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56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175" spc="-397" baseline="11494" dirty="0">
                <a:latin typeface="Times New Roman"/>
                <a:cs typeface="Times New Roman"/>
              </a:rPr>
              <a:t>P</a:t>
            </a:r>
            <a:r>
              <a:rPr sz="1400" spc="-8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175" spc="-540" baseline="11494" dirty="0">
                <a:latin typeface="Times New Roman"/>
                <a:cs typeface="Times New Roman"/>
              </a:rPr>
              <a:t>&lt;</a:t>
            </a:r>
            <a:r>
              <a:rPr sz="1400" spc="-6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175" spc="-150" baseline="11494" dirty="0">
                <a:latin typeface="Times New Roman"/>
                <a:cs typeface="Times New Roman"/>
              </a:rPr>
              <a:t>0</a:t>
            </a:r>
            <a:r>
              <a:rPr sz="1400" spc="-7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75" spc="-60" baseline="11494" dirty="0">
                <a:latin typeface="Times New Roman"/>
                <a:cs typeface="Times New Roman"/>
              </a:rPr>
              <a:t>.</a:t>
            </a:r>
            <a:r>
              <a:rPr sz="2175" spc="-487" baseline="11494" dirty="0">
                <a:latin typeface="Times New Roman"/>
                <a:cs typeface="Times New Roman"/>
              </a:rPr>
              <a:t>0</a:t>
            </a:r>
            <a:r>
              <a:rPr sz="1400" spc="-5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175" spc="-97" baseline="11494" dirty="0">
                <a:latin typeface="Times New Roman"/>
                <a:cs typeface="Times New Roman"/>
              </a:rPr>
              <a:t>5</a:t>
            </a:r>
            <a:r>
              <a:rPr sz="2175" spc="-202" baseline="11494" dirty="0">
                <a:latin typeface="Times New Roman"/>
                <a:cs typeface="Times New Roman"/>
              </a:rPr>
              <a:t>,</a:t>
            </a:r>
            <a:r>
              <a:rPr sz="1400" spc="-40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175" spc="-517" baseline="11494" dirty="0">
                <a:latin typeface="Times New Roman"/>
                <a:cs typeface="Times New Roman"/>
              </a:rPr>
              <a:t>*</a:t>
            </a:r>
            <a:r>
              <a:rPr sz="1400" spc="-5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175" spc="-300" baseline="11494" dirty="0">
                <a:latin typeface="Times New Roman"/>
                <a:cs typeface="Times New Roman"/>
              </a:rPr>
              <a:t>*</a:t>
            </a:r>
            <a:r>
              <a:rPr sz="1400" spc="-18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175" spc="-944" baseline="11494" dirty="0">
                <a:latin typeface="Times New Roman"/>
                <a:cs typeface="Times New Roman"/>
              </a:rPr>
              <a:t>P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75" spc="-975" baseline="11494" dirty="0">
                <a:latin typeface="Times New Roman"/>
                <a:cs typeface="Times New Roman"/>
              </a:rPr>
              <a:t>&lt;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spc="-73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175" baseline="11494" dirty="0">
                <a:latin typeface="Times New Roman"/>
                <a:cs typeface="Times New Roman"/>
              </a:rPr>
              <a:t>0</a:t>
            </a:r>
            <a:r>
              <a:rPr sz="1400" spc="-73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175" spc="-225" baseline="11494" dirty="0">
                <a:latin typeface="Times New Roman"/>
                <a:cs typeface="Times New Roman"/>
              </a:rPr>
              <a:t>.</a:t>
            </a:r>
            <a:r>
              <a:rPr sz="2175" spc="-337" baseline="11494" dirty="0">
                <a:latin typeface="Times New Roman"/>
                <a:cs typeface="Times New Roman"/>
              </a:rPr>
              <a:t>0</a:t>
            </a:r>
            <a:r>
              <a:rPr sz="1400" spc="-509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2175" spc="-97" baseline="11494" dirty="0">
                <a:latin typeface="Times New Roman"/>
                <a:cs typeface="Times New Roman"/>
              </a:rPr>
              <a:t>1</a:t>
            </a:r>
            <a:r>
              <a:rPr sz="2175" spc="-44" baseline="11494" dirty="0">
                <a:latin typeface="Times New Roman"/>
                <a:cs typeface="Times New Roman"/>
              </a:rPr>
              <a:t>,</a:t>
            </a:r>
            <a:r>
              <a:rPr sz="2175" spc="-52" baseline="11494" dirty="0">
                <a:latin typeface="Times New Roman"/>
                <a:cs typeface="Times New Roman"/>
              </a:rPr>
              <a:t> </a:t>
            </a:r>
            <a:r>
              <a:rPr sz="2175" spc="-112" baseline="11494" dirty="0">
                <a:latin typeface="Times New Roman"/>
                <a:cs typeface="Times New Roman"/>
              </a:rPr>
              <a:t>*</a:t>
            </a:r>
            <a:r>
              <a:rPr sz="2175" spc="-270" baseline="11494" dirty="0">
                <a:latin typeface="Times New Roman"/>
                <a:cs typeface="Times New Roman"/>
              </a:rPr>
              <a:t>*</a:t>
            </a:r>
            <a:r>
              <a:rPr sz="2175" spc="-7" baseline="11494" dirty="0">
                <a:latin typeface="Times New Roman"/>
                <a:cs typeface="Times New Roman"/>
              </a:rPr>
              <a:t>*</a:t>
            </a:r>
            <a:r>
              <a:rPr sz="2175" spc="15" baseline="11494" dirty="0">
                <a:latin typeface="Times New Roman"/>
                <a:cs typeface="Times New Roman"/>
              </a:rPr>
              <a:t>P</a:t>
            </a:r>
            <a:r>
              <a:rPr sz="2175" spc="89" baseline="11494" dirty="0">
                <a:latin typeface="Times New Roman"/>
                <a:cs typeface="Times New Roman"/>
              </a:rPr>
              <a:t>&lt;</a:t>
            </a:r>
            <a:r>
              <a:rPr sz="2175" spc="67" baseline="11494" dirty="0">
                <a:latin typeface="Times New Roman"/>
                <a:cs typeface="Times New Roman"/>
              </a:rPr>
              <a:t>0</a:t>
            </a:r>
            <a:r>
              <a:rPr sz="2175" spc="-60" baseline="11494" dirty="0">
                <a:latin typeface="Times New Roman"/>
                <a:cs typeface="Times New Roman"/>
              </a:rPr>
              <a:t>.</a:t>
            </a:r>
            <a:r>
              <a:rPr sz="2175" spc="-97" baseline="11494" dirty="0">
                <a:latin typeface="Times New Roman"/>
                <a:cs typeface="Times New Roman"/>
              </a:rPr>
              <a:t>00</a:t>
            </a:r>
            <a:r>
              <a:rPr sz="2175" baseline="11494" dirty="0">
                <a:latin typeface="Times New Roman"/>
                <a:cs typeface="Times New Roman"/>
              </a:rPr>
              <a:t>1</a:t>
            </a:r>
            <a:endParaRPr sz="2175" baseline="11494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>
                <a:latin typeface="Arial"/>
                <a:cs typeface="Arial"/>
                <a:hlinkClick r:id="rId4"/>
              </a:rPr>
              <a:t>www.</a:t>
            </a:r>
            <a:r>
              <a:rPr spc="-10" dirty="0">
                <a:latin typeface="Arial"/>
                <a:cs typeface="Arial"/>
                <a:hlinkClick r:id="rId4"/>
              </a:rPr>
              <a:t>u</a:t>
            </a:r>
            <a:r>
              <a:rPr spc="-5" dirty="0">
                <a:latin typeface="Arial"/>
                <a:cs typeface="Arial"/>
                <a:hlinkClick r:id="rId4"/>
              </a:rPr>
              <a:t>m</a:t>
            </a:r>
            <a:r>
              <a:rPr spc="-10" dirty="0">
                <a:latin typeface="Arial"/>
                <a:cs typeface="Arial"/>
                <a:hlinkClick r:id="rId4"/>
              </a:rPr>
              <a:t>l.</a:t>
            </a:r>
            <a:r>
              <a:rPr spc="-20" dirty="0">
                <a:latin typeface="Arial"/>
                <a:cs typeface="Arial"/>
                <a:hlinkClick r:id="rId4"/>
              </a:rPr>
              <a:t>e</a:t>
            </a:r>
            <a:r>
              <a:rPr spc="-10" dirty="0">
                <a:latin typeface="Arial"/>
                <a:cs typeface="Arial"/>
                <a:hlinkClick r:id="rId4"/>
              </a:rPr>
              <a:t>du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0"/>
                </a:moveTo>
                <a:lnTo>
                  <a:pt x="7848600" y="0"/>
                </a:lnTo>
              </a:path>
              <a:path w="7848600" h="3505200">
                <a:moveTo>
                  <a:pt x="7848600" y="3505200"/>
                </a:moveTo>
                <a:lnTo>
                  <a:pt x="0" y="3505200"/>
                </a:ln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0" y="244475"/>
                </a:moveTo>
                <a:lnTo>
                  <a:pt x="9144000" y="244475"/>
                </a:lnTo>
                <a:lnTo>
                  <a:pt x="9144000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7583" y="404663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3000"/>
                </a:moveTo>
                <a:lnTo>
                  <a:pt x="8229600" y="1143000"/>
                </a:lnTo>
                <a:lnTo>
                  <a:pt x="8229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12884" y="767060"/>
            <a:ext cx="632079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250" dirty="0">
                <a:solidFill>
                  <a:srgbClr val="FFFFFF"/>
                </a:solidFill>
                <a:latin typeface="Times New Roman"/>
                <a:cs typeface="Times New Roman"/>
              </a:rPr>
              <a:t>25</a:t>
            </a:r>
            <a:r>
              <a:rPr sz="3600" spc="35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600" spc="4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3600" spc="-3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3600" spc="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36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600" spc="37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600" spc="409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3600" spc="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3600" spc="25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600" spc="21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3600" spc="37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600" spc="-7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3600" spc="204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600" spc="-7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3600" spc="-90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3600" spc="33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3600" spc="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27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3600" spc="36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600" spc="254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3600" spc="204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600" spc="25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600" spc="21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600" spc="33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411760" y="1628800"/>
            <a:ext cx="4537075" cy="2241550"/>
          </a:xfrm>
          <a:custGeom>
            <a:avLst/>
            <a:gdLst/>
            <a:ahLst/>
            <a:cxnLst/>
            <a:rect l="l" t="t" r="r" b="b"/>
            <a:pathLst>
              <a:path w="4537075" h="2241550">
                <a:moveTo>
                  <a:pt x="0" y="2240965"/>
                </a:moveTo>
                <a:lnTo>
                  <a:pt x="4536503" y="2240965"/>
                </a:lnTo>
                <a:lnTo>
                  <a:pt x="4536503" y="0"/>
                </a:lnTo>
                <a:lnTo>
                  <a:pt x="0" y="0"/>
                </a:lnTo>
                <a:lnTo>
                  <a:pt x="0" y="22409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57957" y="1673383"/>
            <a:ext cx="4434840" cy="2152015"/>
          </a:xfrm>
          <a:custGeom>
            <a:avLst/>
            <a:gdLst/>
            <a:ahLst/>
            <a:cxnLst/>
            <a:rect l="l" t="t" r="r" b="b"/>
            <a:pathLst>
              <a:path w="4434840" h="2152015">
                <a:moveTo>
                  <a:pt x="0" y="2151799"/>
                </a:moveTo>
                <a:lnTo>
                  <a:pt x="4434625" y="2151799"/>
                </a:lnTo>
                <a:lnTo>
                  <a:pt x="4434625" y="0"/>
                </a:lnTo>
                <a:lnTo>
                  <a:pt x="0" y="0"/>
                </a:lnTo>
                <a:lnTo>
                  <a:pt x="0" y="2151799"/>
                </a:lnTo>
                <a:close/>
              </a:path>
            </a:pathLst>
          </a:custGeom>
          <a:ln w="89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01321" y="3402972"/>
            <a:ext cx="3703954" cy="0"/>
          </a:xfrm>
          <a:custGeom>
            <a:avLst/>
            <a:gdLst/>
            <a:ahLst/>
            <a:cxnLst/>
            <a:rect l="l" t="t" r="r" b="b"/>
            <a:pathLst>
              <a:path w="3703954">
                <a:moveTo>
                  <a:pt x="0" y="0"/>
                </a:moveTo>
                <a:lnTo>
                  <a:pt x="3703425" y="0"/>
                </a:lnTo>
              </a:path>
            </a:pathLst>
          </a:custGeom>
          <a:ln w="8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64212" y="3162636"/>
            <a:ext cx="2240915" cy="0"/>
          </a:xfrm>
          <a:custGeom>
            <a:avLst/>
            <a:gdLst/>
            <a:ahLst/>
            <a:cxnLst/>
            <a:rect l="l" t="t" r="r" b="b"/>
            <a:pathLst>
              <a:path w="2240915">
                <a:moveTo>
                  <a:pt x="0" y="0"/>
                </a:moveTo>
                <a:lnTo>
                  <a:pt x="2240533" y="0"/>
                </a:lnTo>
              </a:path>
            </a:pathLst>
          </a:custGeom>
          <a:ln w="8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01321" y="3162636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291" y="0"/>
                </a:lnTo>
              </a:path>
            </a:pathLst>
          </a:custGeom>
          <a:ln w="8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64212" y="2922596"/>
            <a:ext cx="2240915" cy="0"/>
          </a:xfrm>
          <a:custGeom>
            <a:avLst/>
            <a:gdLst/>
            <a:ahLst/>
            <a:cxnLst/>
            <a:rect l="l" t="t" r="r" b="b"/>
            <a:pathLst>
              <a:path w="2240915">
                <a:moveTo>
                  <a:pt x="0" y="0"/>
                </a:moveTo>
                <a:lnTo>
                  <a:pt x="2240533" y="0"/>
                </a:lnTo>
              </a:path>
            </a:pathLst>
          </a:custGeom>
          <a:ln w="8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01321" y="2922596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291" y="0"/>
                </a:lnTo>
              </a:path>
            </a:pathLst>
          </a:custGeom>
          <a:ln w="8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02959" y="2442515"/>
            <a:ext cx="601980" cy="0"/>
          </a:xfrm>
          <a:custGeom>
            <a:avLst/>
            <a:gdLst/>
            <a:ahLst/>
            <a:cxnLst/>
            <a:rect l="l" t="t" r="r" b="b"/>
            <a:pathLst>
              <a:path w="601979">
                <a:moveTo>
                  <a:pt x="0" y="0"/>
                </a:moveTo>
                <a:lnTo>
                  <a:pt x="601787" y="0"/>
                </a:lnTo>
              </a:path>
            </a:pathLst>
          </a:custGeom>
          <a:ln w="8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88507" y="2442515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0" y="0"/>
                </a:moveTo>
                <a:lnTo>
                  <a:pt x="399543" y="0"/>
                </a:lnTo>
              </a:path>
            </a:pathLst>
          </a:custGeom>
          <a:ln w="8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01320" y="244251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2956" y="0"/>
                </a:lnTo>
              </a:path>
            </a:pathLst>
          </a:custGeom>
          <a:ln w="8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88507" y="2202416"/>
            <a:ext cx="1816735" cy="0"/>
          </a:xfrm>
          <a:custGeom>
            <a:avLst/>
            <a:gdLst/>
            <a:ahLst/>
            <a:cxnLst/>
            <a:rect l="l" t="t" r="r" b="b"/>
            <a:pathLst>
              <a:path w="1816734">
                <a:moveTo>
                  <a:pt x="0" y="0"/>
                </a:moveTo>
                <a:lnTo>
                  <a:pt x="1816238" y="0"/>
                </a:lnTo>
              </a:path>
            </a:pathLst>
          </a:custGeom>
          <a:ln w="8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01320" y="220241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2956" y="0"/>
                </a:lnTo>
              </a:path>
            </a:pathLst>
          </a:custGeom>
          <a:ln w="8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49613" y="2682556"/>
            <a:ext cx="814705" cy="622935"/>
          </a:xfrm>
          <a:custGeom>
            <a:avLst/>
            <a:gdLst/>
            <a:ahLst/>
            <a:cxnLst/>
            <a:rect l="l" t="t" r="r" b="b"/>
            <a:pathLst>
              <a:path w="814704" h="622935">
                <a:moveTo>
                  <a:pt x="0" y="622392"/>
                </a:moveTo>
                <a:lnTo>
                  <a:pt x="814599" y="622392"/>
                </a:lnTo>
                <a:lnTo>
                  <a:pt x="814599" y="0"/>
                </a:lnTo>
                <a:lnTo>
                  <a:pt x="0" y="0"/>
                </a:lnTo>
                <a:lnTo>
                  <a:pt x="0" y="622392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49613" y="2682556"/>
            <a:ext cx="814705" cy="622935"/>
          </a:xfrm>
          <a:custGeom>
            <a:avLst/>
            <a:gdLst/>
            <a:ahLst/>
            <a:cxnLst/>
            <a:rect l="l" t="t" r="r" b="b"/>
            <a:pathLst>
              <a:path w="814704" h="622935">
                <a:moveTo>
                  <a:pt x="0" y="622392"/>
                </a:moveTo>
                <a:lnTo>
                  <a:pt x="814599" y="622392"/>
                </a:lnTo>
                <a:lnTo>
                  <a:pt x="814599" y="0"/>
                </a:lnTo>
                <a:lnTo>
                  <a:pt x="0" y="0"/>
                </a:lnTo>
                <a:lnTo>
                  <a:pt x="0" y="622392"/>
                </a:lnTo>
                <a:close/>
              </a:path>
            </a:pathLst>
          </a:custGeom>
          <a:ln w="89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64274" y="2611459"/>
            <a:ext cx="824230" cy="71755"/>
          </a:xfrm>
          <a:custGeom>
            <a:avLst/>
            <a:gdLst/>
            <a:ahLst/>
            <a:cxnLst/>
            <a:rect l="l" t="t" r="r" b="b"/>
            <a:pathLst>
              <a:path w="824229" h="71755">
                <a:moveTo>
                  <a:pt x="0" y="71155"/>
                </a:moveTo>
                <a:lnTo>
                  <a:pt x="823838" y="71155"/>
                </a:lnTo>
                <a:lnTo>
                  <a:pt x="823838" y="0"/>
                </a:lnTo>
                <a:lnTo>
                  <a:pt x="0" y="0"/>
                </a:lnTo>
                <a:lnTo>
                  <a:pt x="0" y="71155"/>
                </a:lnTo>
                <a:close/>
              </a:path>
            </a:pathLst>
          </a:custGeom>
          <a:solidFill>
            <a:srgbClr val="99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64274" y="2611459"/>
            <a:ext cx="824230" cy="71755"/>
          </a:xfrm>
          <a:custGeom>
            <a:avLst/>
            <a:gdLst/>
            <a:ahLst/>
            <a:cxnLst/>
            <a:rect l="l" t="t" r="r" b="b"/>
            <a:pathLst>
              <a:path w="824229" h="71755">
                <a:moveTo>
                  <a:pt x="0" y="71155"/>
                </a:moveTo>
                <a:lnTo>
                  <a:pt x="823838" y="71155"/>
                </a:lnTo>
                <a:lnTo>
                  <a:pt x="823838" y="0"/>
                </a:lnTo>
                <a:lnTo>
                  <a:pt x="0" y="0"/>
                </a:lnTo>
                <a:lnTo>
                  <a:pt x="0" y="71155"/>
                </a:lnTo>
                <a:close/>
              </a:path>
            </a:pathLst>
          </a:custGeom>
          <a:ln w="8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88052" y="2273690"/>
            <a:ext cx="815340" cy="408940"/>
          </a:xfrm>
          <a:custGeom>
            <a:avLst/>
            <a:gdLst/>
            <a:ahLst/>
            <a:cxnLst/>
            <a:rect l="l" t="t" r="r" b="b"/>
            <a:pathLst>
              <a:path w="815339" h="408939">
                <a:moveTo>
                  <a:pt x="0" y="408924"/>
                </a:moveTo>
                <a:lnTo>
                  <a:pt x="814907" y="408924"/>
                </a:lnTo>
                <a:lnTo>
                  <a:pt x="814907" y="0"/>
                </a:lnTo>
                <a:lnTo>
                  <a:pt x="0" y="0"/>
                </a:lnTo>
                <a:lnTo>
                  <a:pt x="0" y="408924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88052" y="2273690"/>
            <a:ext cx="815340" cy="408940"/>
          </a:xfrm>
          <a:custGeom>
            <a:avLst/>
            <a:gdLst/>
            <a:ahLst/>
            <a:cxnLst/>
            <a:rect l="l" t="t" r="r" b="b"/>
            <a:pathLst>
              <a:path w="815339" h="408939">
                <a:moveTo>
                  <a:pt x="0" y="408924"/>
                </a:moveTo>
                <a:lnTo>
                  <a:pt x="814907" y="408924"/>
                </a:lnTo>
                <a:lnTo>
                  <a:pt x="814907" y="0"/>
                </a:lnTo>
                <a:lnTo>
                  <a:pt x="0" y="0"/>
                </a:lnTo>
                <a:lnTo>
                  <a:pt x="0" y="408924"/>
                </a:lnTo>
                <a:close/>
              </a:path>
            </a:pathLst>
          </a:custGeom>
          <a:ln w="89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38586" y="2202416"/>
            <a:ext cx="0" cy="1191895"/>
          </a:xfrm>
          <a:custGeom>
            <a:avLst/>
            <a:gdLst/>
            <a:ahLst/>
            <a:cxnLst/>
            <a:rect l="l" t="t" r="r" b="b"/>
            <a:pathLst>
              <a:path h="1191895">
                <a:moveTo>
                  <a:pt x="0" y="0"/>
                </a:moveTo>
                <a:lnTo>
                  <a:pt x="0" y="1191697"/>
                </a:lnTo>
              </a:path>
            </a:pathLst>
          </a:custGeom>
          <a:ln w="9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01321" y="2682615"/>
            <a:ext cx="3703954" cy="0"/>
          </a:xfrm>
          <a:custGeom>
            <a:avLst/>
            <a:gdLst/>
            <a:ahLst/>
            <a:cxnLst/>
            <a:rect l="l" t="t" r="r" b="b"/>
            <a:pathLst>
              <a:path w="3703954">
                <a:moveTo>
                  <a:pt x="0" y="0"/>
                </a:moveTo>
                <a:lnTo>
                  <a:pt x="3703425" y="0"/>
                </a:lnTo>
              </a:path>
            </a:pathLst>
          </a:custGeom>
          <a:ln w="8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13986" y="2691413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26867"/>
                </a:moveTo>
                <a:lnTo>
                  <a:pt x="0" y="0"/>
                </a:lnTo>
              </a:path>
            </a:pathLst>
          </a:custGeom>
          <a:ln w="9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065523" y="1765656"/>
            <a:ext cx="3235960" cy="15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80" dirty="0">
                <a:latin typeface="Arial"/>
                <a:cs typeface="Arial"/>
              </a:rPr>
              <a:t>T</a:t>
            </a:r>
            <a:r>
              <a:rPr sz="1050" b="1" spc="60" dirty="0">
                <a:latin typeface="Arial"/>
                <a:cs typeface="Arial"/>
              </a:rPr>
              <a:t>e</a:t>
            </a:r>
            <a:r>
              <a:rPr sz="1050" b="1" spc="20" dirty="0">
                <a:latin typeface="Arial"/>
                <a:cs typeface="Arial"/>
              </a:rPr>
              <a:t>r</a:t>
            </a:r>
            <a:r>
              <a:rPr sz="1050" b="1" spc="10" dirty="0">
                <a:latin typeface="Arial"/>
                <a:cs typeface="Arial"/>
              </a:rPr>
              <a:t>t</a:t>
            </a:r>
            <a:r>
              <a:rPr sz="1050" b="1" spc="-10" dirty="0">
                <a:latin typeface="Arial"/>
                <a:cs typeface="Arial"/>
              </a:rPr>
              <a:t>i</a:t>
            </a:r>
            <a:r>
              <a:rPr sz="1050" b="1" spc="-5" dirty="0">
                <a:latin typeface="Arial"/>
                <a:cs typeface="Arial"/>
              </a:rPr>
              <a:t>l</a:t>
            </a:r>
            <a:r>
              <a:rPr sz="1050" b="1" spc="60" dirty="0">
                <a:latin typeface="Arial"/>
                <a:cs typeface="Arial"/>
              </a:rPr>
              <a:t>e</a:t>
            </a:r>
            <a:r>
              <a:rPr sz="1050" b="1" spc="20" dirty="0">
                <a:latin typeface="Arial"/>
                <a:cs typeface="Arial"/>
              </a:rPr>
              <a:t>s</a:t>
            </a:r>
            <a:r>
              <a:rPr sz="1050" b="1" spc="-30" dirty="0">
                <a:latin typeface="Arial"/>
                <a:cs typeface="Arial"/>
              </a:rPr>
              <a:t> </a:t>
            </a:r>
            <a:r>
              <a:rPr sz="1050" b="1" spc="10" dirty="0">
                <a:latin typeface="Arial"/>
                <a:cs typeface="Arial"/>
              </a:rPr>
              <a:t>of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25</a:t>
            </a:r>
            <a:r>
              <a:rPr sz="1050" b="1" spc="50" dirty="0">
                <a:latin typeface="Arial"/>
                <a:cs typeface="Arial"/>
              </a:rPr>
              <a:t>O</a:t>
            </a:r>
            <a:r>
              <a:rPr sz="1050" b="1" spc="35" dirty="0">
                <a:latin typeface="Arial"/>
                <a:cs typeface="Arial"/>
              </a:rPr>
              <a:t>H</a:t>
            </a:r>
            <a:r>
              <a:rPr sz="1050" b="1" spc="30" dirty="0">
                <a:latin typeface="Arial"/>
                <a:cs typeface="Arial"/>
              </a:rPr>
              <a:t>D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a</a:t>
            </a:r>
            <a:r>
              <a:rPr sz="1050" b="1" spc="10" dirty="0">
                <a:latin typeface="Arial"/>
                <a:cs typeface="Arial"/>
              </a:rPr>
              <a:t>n</a:t>
            </a:r>
            <a:r>
              <a:rPr sz="1050" b="1" spc="25" dirty="0">
                <a:latin typeface="Arial"/>
                <a:cs typeface="Arial"/>
              </a:rPr>
              <a:t>d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spc="25" dirty="0">
                <a:latin typeface="Arial"/>
                <a:cs typeface="Arial"/>
              </a:rPr>
              <a:t>E</a:t>
            </a:r>
            <a:r>
              <a:rPr sz="1050" b="1" spc="-10" dirty="0">
                <a:latin typeface="Arial"/>
                <a:cs typeface="Arial"/>
              </a:rPr>
              <a:t>x</a:t>
            </a:r>
            <a:r>
              <a:rPr sz="1050" b="1" spc="60" dirty="0">
                <a:latin typeface="Arial"/>
                <a:cs typeface="Arial"/>
              </a:rPr>
              <a:t>e</a:t>
            </a:r>
            <a:r>
              <a:rPr sz="1050" b="1" spc="-10" dirty="0">
                <a:latin typeface="Arial"/>
                <a:cs typeface="Arial"/>
              </a:rPr>
              <a:t>c</a:t>
            </a:r>
            <a:r>
              <a:rPr sz="1050" b="1" spc="10" dirty="0">
                <a:latin typeface="Arial"/>
                <a:cs typeface="Arial"/>
              </a:rPr>
              <a:t>ut</a:t>
            </a:r>
            <a:r>
              <a:rPr sz="1050" b="1" spc="-10" dirty="0">
                <a:latin typeface="Arial"/>
                <a:cs typeface="Arial"/>
              </a:rPr>
              <a:t>i</a:t>
            </a:r>
            <a:r>
              <a:rPr sz="1050" b="1" spc="60" dirty="0">
                <a:latin typeface="Arial"/>
                <a:cs typeface="Arial"/>
              </a:rPr>
              <a:t>v</a:t>
            </a:r>
            <a:r>
              <a:rPr sz="1050" b="1" spc="20" dirty="0">
                <a:latin typeface="Arial"/>
                <a:cs typeface="Arial"/>
              </a:rPr>
              <a:t>e</a:t>
            </a:r>
            <a:r>
              <a:rPr sz="1050" b="1" spc="45" dirty="0">
                <a:latin typeface="Arial"/>
                <a:cs typeface="Arial"/>
              </a:rPr>
              <a:t> </a:t>
            </a:r>
            <a:r>
              <a:rPr sz="1050" b="1" spc="10" dirty="0">
                <a:latin typeface="Arial"/>
                <a:cs typeface="Arial"/>
              </a:rPr>
              <a:t>Fun</a:t>
            </a:r>
            <a:r>
              <a:rPr sz="1050" b="1" spc="-10" dirty="0">
                <a:latin typeface="Arial"/>
                <a:cs typeface="Arial"/>
              </a:rPr>
              <a:t>c</a:t>
            </a:r>
            <a:r>
              <a:rPr sz="1050" b="1" spc="10" dirty="0">
                <a:latin typeface="Arial"/>
                <a:cs typeface="Arial"/>
              </a:rPr>
              <a:t>t</a:t>
            </a:r>
            <a:r>
              <a:rPr sz="1050" b="1" spc="-10" dirty="0">
                <a:latin typeface="Arial"/>
                <a:cs typeface="Arial"/>
              </a:rPr>
              <a:t>i</a:t>
            </a:r>
            <a:r>
              <a:rPr sz="1050" b="1" spc="10" dirty="0">
                <a:latin typeface="Arial"/>
                <a:cs typeface="Arial"/>
              </a:rPr>
              <a:t>o</a:t>
            </a:r>
            <a:r>
              <a:rPr sz="1050" b="1" spc="25" dirty="0">
                <a:latin typeface="Arial"/>
                <a:cs typeface="Arial"/>
              </a:rPr>
              <a:t>n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spc="10" dirty="0">
                <a:latin typeface="Arial"/>
                <a:cs typeface="Arial"/>
              </a:rPr>
              <a:t>F</a:t>
            </a:r>
            <a:r>
              <a:rPr sz="1050" b="1" spc="-10" dirty="0">
                <a:latin typeface="Arial"/>
                <a:cs typeface="Arial"/>
              </a:rPr>
              <a:t>ac</a:t>
            </a:r>
            <a:r>
              <a:rPr sz="1050" b="1" spc="10" dirty="0">
                <a:latin typeface="Arial"/>
                <a:cs typeface="Arial"/>
              </a:rPr>
              <a:t>to</a:t>
            </a:r>
            <a:r>
              <a:rPr sz="1050" b="1" spc="15" dirty="0">
                <a:latin typeface="Arial"/>
                <a:cs typeface="Arial"/>
              </a:rPr>
              <a:t>r</a:t>
            </a:r>
            <a:endParaRPr sz="10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69248" y="2605631"/>
            <a:ext cx="281940" cy="852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800" spc="4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800">
              <a:latin typeface="Times New Roman"/>
              <a:cs typeface="Times New Roman"/>
            </a:endParaRPr>
          </a:p>
          <a:p>
            <a:pPr marR="5715" algn="r">
              <a:lnSpc>
                <a:spcPct val="100000"/>
              </a:lnSpc>
            </a:pPr>
            <a:r>
              <a:rPr sz="800" spc="20" dirty="0">
                <a:latin typeface="Arial"/>
                <a:cs typeface="Arial"/>
              </a:rPr>
              <a:t>-</a:t>
            </a:r>
            <a:r>
              <a:rPr sz="800" spc="55" dirty="0">
                <a:latin typeface="Arial"/>
                <a:cs typeface="Arial"/>
              </a:rPr>
              <a:t>0</a:t>
            </a:r>
            <a:r>
              <a:rPr sz="800" spc="-10" dirty="0">
                <a:latin typeface="Arial"/>
                <a:cs typeface="Arial"/>
              </a:rPr>
              <a:t>.</a:t>
            </a:r>
            <a:r>
              <a:rPr sz="800" spc="55" dirty="0">
                <a:latin typeface="Arial"/>
                <a:cs typeface="Arial"/>
              </a:rPr>
              <a:t>0</a:t>
            </a:r>
            <a:r>
              <a:rPr sz="800" spc="40" dirty="0"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800" spc="20" dirty="0">
                <a:latin typeface="Arial"/>
                <a:cs typeface="Arial"/>
              </a:rPr>
              <a:t>-</a:t>
            </a:r>
            <a:r>
              <a:rPr sz="800" spc="55" dirty="0">
                <a:latin typeface="Arial"/>
                <a:cs typeface="Arial"/>
              </a:rPr>
              <a:t>0</a:t>
            </a:r>
            <a:r>
              <a:rPr sz="800" spc="-10" dirty="0">
                <a:latin typeface="Arial"/>
                <a:cs typeface="Arial"/>
              </a:rPr>
              <a:t>.</a:t>
            </a:r>
            <a:r>
              <a:rPr sz="800" spc="40" dirty="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00">
              <a:latin typeface="Times New Roman"/>
              <a:cs typeface="Times New Roman"/>
            </a:endParaRPr>
          </a:p>
          <a:p>
            <a:pPr marR="5715" algn="r">
              <a:lnSpc>
                <a:spcPct val="100000"/>
              </a:lnSpc>
            </a:pPr>
            <a:r>
              <a:rPr sz="800" spc="20" dirty="0">
                <a:latin typeface="Arial"/>
                <a:cs typeface="Arial"/>
              </a:rPr>
              <a:t>-</a:t>
            </a:r>
            <a:r>
              <a:rPr sz="800" spc="55" dirty="0">
                <a:latin typeface="Arial"/>
                <a:cs typeface="Arial"/>
              </a:rPr>
              <a:t>0</a:t>
            </a:r>
            <a:r>
              <a:rPr sz="800" spc="-10" dirty="0">
                <a:latin typeface="Arial"/>
                <a:cs typeface="Arial"/>
              </a:rPr>
              <a:t>.</a:t>
            </a:r>
            <a:r>
              <a:rPr sz="800" spc="55" dirty="0">
                <a:latin typeface="Arial"/>
                <a:cs typeface="Arial"/>
              </a:rPr>
              <a:t>1</a:t>
            </a:r>
            <a:r>
              <a:rPr sz="800" spc="40" dirty="0"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806514" y="2365650"/>
            <a:ext cx="247015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55" dirty="0">
                <a:latin typeface="Arial"/>
                <a:cs typeface="Arial"/>
              </a:rPr>
              <a:t>0</a:t>
            </a:r>
            <a:r>
              <a:rPr sz="800" spc="-10" dirty="0">
                <a:latin typeface="Arial"/>
                <a:cs typeface="Arial"/>
              </a:rPr>
              <a:t>.</a:t>
            </a:r>
            <a:r>
              <a:rPr sz="800" spc="55" dirty="0">
                <a:latin typeface="Arial"/>
                <a:cs typeface="Arial"/>
              </a:rPr>
              <a:t>05</a:t>
            </a:r>
            <a:endParaRPr sz="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871189" y="2125551"/>
            <a:ext cx="179705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55" dirty="0">
                <a:latin typeface="Arial"/>
                <a:cs typeface="Arial"/>
              </a:rPr>
              <a:t>0</a:t>
            </a:r>
            <a:r>
              <a:rPr sz="800" spc="-10" dirty="0">
                <a:latin typeface="Arial"/>
                <a:cs typeface="Arial"/>
              </a:rPr>
              <a:t>.</a:t>
            </a:r>
            <a:r>
              <a:rPr sz="800" spc="40" dirty="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586765" y="2457647"/>
            <a:ext cx="137160" cy="6781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spc="-25" dirty="0">
                <a:latin typeface="Arial"/>
                <a:cs typeface="Arial"/>
              </a:rPr>
              <a:t>F</a:t>
            </a:r>
            <a:r>
              <a:rPr sz="850" b="1" spc="20" dirty="0">
                <a:latin typeface="Arial"/>
                <a:cs typeface="Arial"/>
              </a:rPr>
              <a:t>ac</a:t>
            </a:r>
            <a:r>
              <a:rPr sz="850" b="1" dirty="0">
                <a:latin typeface="Arial"/>
                <a:cs typeface="Arial"/>
              </a:rPr>
              <a:t>t</a:t>
            </a:r>
            <a:r>
              <a:rPr sz="850" b="1" spc="-25" dirty="0">
                <a:latin typeface="Arial"/>
                <a:cs typeface="Arial"/>
              </a:rPr>
              <a:t>o</a:t>
            </a:r>
            <a:r>
              <a:rPr sz="850" b="1" dirty="0">
                <a:latin typeface="Arial"/>
                <a:cs typeface="Arial"/>
              </a:rPr>
              <a:t>r</a:t>
            </a:r>
            <a:r>
              <a:rPr sz="850" b="1" spc="-10" dirty="0">
                <a:latin typeface="Arial"/>
                <a:cs typeface="Arial"/>
              </a:rPr>
              <a:t> </a:t>
            </a:r>
            <a:r>
              <a:rPr sz="850" b="1" dirty="0">
                <a:latin typeface="Arial"/>
                <a:cs typeface="Arial"/>
              </a:rPr>
              <a:t>S</a:t>
            </a:r>
            <a:r>
              <a:rPr sz="850" b="1" spc="15" dirty="0">
                <a:latin typeface="Arial"/>
                <a:cs typeface="Arial"/>
              </a:rPr>
              <a:t>c</a:t>
            </a:r>
            <a:r>
              <a:rPr sz="850" b="1" spc="-25" dirty="0">
                <a:latin typeface="Arial"/>
                <a:cs typeface="Arial"/>
              </a:rPr>
              <a:t>o</a:t>
            </a:r>
            <a:r>
              <a:rPr sz="850" b="1" spc="20" dirty="0">
                <a:latin typeface="Arial"/>
                <a:cs typeface="Arial"/>
              </a:rPr>
              <a:t>r</a:t>
            </a:r>
            <a:r>
              <a:rPr sz="850" b="1" dirty="0">
                <a:latin typeface="Arial"/>
                <a:cs typeface="Arial"/>
              </a:rPr>
              <a:t>e</a:t>
            </a:r>
            <a:endParaRPr sz="85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893130" y="3594000"/>
            <a:ext cx="2138680" cy="196215"/>
          </a:xfrm>
          <a:custGeom>
            <a:avLst/>
            <a:gdLst/>
            <a:ahLst/>
            <a:cxnLst/>
            <a:rect l="l" t="t" r="r" b="b"/>
            <a:pathLst>
              <a:path w="2138679" h="196214">
                <a:moveTo>
                  <a:pt x="0" y="195752"/>
                </a:moveTo>
                <a:lnTo>
                  <a:pt x="2138593" y="195752"/>
                </a:lnTo>
                <a:lnTo>
                  <a:pt x="2138593" y="0"/>
                </a:lnTo>
                <a:lnTo>
                  <a:pt x="0" y="0"/>
                </a:lnTo>
                <a:lnTo>
                  <a:pt x="0" y="1957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93130" y="3594000"/>
            <a:ext cx="2138680" cy="196215"/>
          </a:xfrm>
          <a:custGeom>
            <a:avLst/>
            <a:gdLst/>
            <a:ahLst/>
            <a:cxnLst/>
            <a:rect l="l" t="t" r="r" b="b"/>
            <a:pathLst>
              <a:path w="2138679" h="196214">
                <a:moveTo>
                  <a:pt x="0" y="195752"/>
                </a:moveTo>
                <a:lnTo>
                  <a:pt x="2138593" y="195752"/>
                </a:lnTo>
                <a:lnTo>
                  <a:pt x="2138593" y="0"/>
                </a:lnTo>
                <a:lnTo>
                  <a:pt x="0" y="0"/>
                </a:lnTo>
                <a:lnTo>
                  <a:pt x="0" y="195752"/>
                </a:lnTo>
                <a:close/>
              </a:path>
            </a:pathLst>
          </a:custGeom>
          <a:ln w="8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939327" y="3656298"/>
            <a:ext cx="64769" cy="62865"/>
          </a:xfrm>
          <a:custGeom>
            <a:avLst/>
            <a:gdLst/>
            <a:ahLst/>
            <a:cxnLst/>
            <a:rect l="l" t="t" r="r" b="b"/>
            <a:pathLst>
              <a:path w="64770" h="62864">
                <a:moveTo>
                  <a:pt x="0" y="62298"/>
                </a:moveTo>
                <a:lnTo>
                  <a:pt x="64675" y="62298"/>
                </a:lnTo>
                <a:lnTo>
                  <a:pt x="64675" y="0"/>
                </a:lnTo>
                <a:lnTo>
                  <a:pt x="0" y="0"/>
                </a:lnTo>
                <a:lnTo>
                  <a:pt x="0" y="62298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39327" y="3656298"/>
            <a:ext cx="64769" cy="62865"/>
          </a:xfrm>
          <a:custGeom>
            <a:avLst/>
            <a:gdLst/>
            <a:ahLst/>
            <a:cxnLst/>
            <a:rect l="l" t="t" r="r" b="b"/>
            <a:pathLst>
              <a:path w="64770" h="62864">
                <a:moveTo>
                  <a:pt x="0" y="62298"/>
                </a:moveTo>
                <a:lnTo>
                  <a:pt x="64675" y="62298"/>
                </a:lnTo>
                <a:lnTo>
                  <a:pt x="64675" y="0"/>
                </a:lnTo>
                <a:lnTo>
                  <a:pt x="0" y="0"/>
                </a:lnTo>
                <a:lnTo>
                  <a:pt x="0" y="62298"/>
                </a:lnTo>
                <a:close/>
              </a:path>
            </a:pathLst>
          </a:custGeom>
          <a:ln w="90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4056190" y="3619528"/>
            <a:ext cx="502920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40" dirty="0">
                <a:latin typeface="Arial"/>
                <a:cs typeface="Arial"/>
              </a:rPr>
              <a:t>&lt;</a:t>
            </a:r>
            <a:r>
              <a:rPr sz="800" spc="50" dirty="0">
                <a:latin typeface="Arial"/>
                <a:cs typeface="Arial"/>
              </a:rPr>
              <a:t>1</a:t>
            </a:r>
            <a:r>
              <a:rPr sz="800" spc="55" dirty="0">
                <a:latin typeface="Arial"/>
                <a:cs typeface="Arial"/>
              </a:rPr>
              <a:t>0ng</a:t>
            </a:r>
            <a:r>
              <a:rPr sz="800" spc="-10" dirty="0">
                <a:latin typeface="Arial"/>
                <a:cs typeface="Arial"/>
              </a:rPr>
              <a:t>/</a:t>
            </a:r>
            <a:r>
              <a:rPr sz="800" spc="125" dirty="0">
                <a:latin typeface="Arial"/>
                <a:cs typeface="Arial"/>
              </a:rPr>
              <a:t>m</a:t>
            </a:r>
            <a:r>
              <a:rPr sz="800" spc="15" dirty="0">
                <a:latin typeface="Arial"/>
                <a:cs typeface="Arial"/>
              </a:rPr>
              <a:t>l</a:t>
            </a:r>
            <a:endParaRPr sz="8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605789" y="3656298"/>
            <a:ext cx="65405" cy="62865"/>
          </a:xfrm>
          <a:custGeom>
            <a:avLst/>
            <a:gdLst/>
            <a:ahLst/>
            <a:cxnLst/>
            <a:rect l="l" t="t" r="r" b="b"/>
            <a:pathLst>
              <a:path w="65404" h="62864">
                <a:moveTo>
                  <a:pt x="0" y="62298"/>
                </a:moveTo>
                <a:lnTo>
                  <a:pt x="64983" y="62298"/>
                </a:lnTo>
                <a:lnTo>
                  <a:pt x="64983" y="0"/>
                </a:lnTo>
                <a:lnTo>
                  <a:pt x="0" y="0"/>
                </a:lnTo>
                <a:lnTo>
                  <a:pt x="0" y="62298"/>
                </a:lnTo>
                <a:close/>
              </a:path>
            </a:pathLst>
          </a:custGeom>
          <a:solidFill>
            <a:srgbClr val="99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605789" y="3656298"/>
            <a:ext cx="65405" cy="62865"/>
          </a:xfrm>
          <a:custGeom>
            <a:avLst/>
            <a:gdLst/>
            <a:ahLst/>
            <a:cxnLst/>
            <a:rect l="l" t="t" r="r" b="b"/>
            <a:pathLst>
              <a:path w="65404" h="62864">
                <a:moveTo>
                  <a:pt x="0" y="62298"/>
                </a:moveTo>
                <a:lnTo>
                  <a:pt x="64983" y="62298"/>
                </a:lnTo>
                <a:lnTo>
                  <a:pt x="64983" y="0"/>
                </a:lnTo>
                <a:lnTo>
                  <a:pt x="0" y="0"/>
                </a:lnTo>
                <a:lnTo>
                  <a:pt x="0" y="62298"/>
                </a:lnTo>
                <a:close/>
              </a:path>
            </a:pathLst>
          </a:custGeom>
          <a:ln w="90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4722775" y="3619528"/>
            <a:ext cx="604520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55" dirty="0">
                <a:latin typeface="Arial"/>
                <a:cs typeface="Arial"/>
              </a:rPr>
              <a:t>10</a:t>
            </a:r>
            <a:r>
              <a:rPr sz="800" spc="20" dirty="0">
                <a:latin typeface="Arial"/>
                <a:cs typeface="Arial"/>
              </a:rPr>
              <a:t>-</a:t>
            </a:r>
            <a:r>
              <a:rPr sz="800" spc="55" dirty="0">
                <a:latin typeface="Arial"/>
                <a:cs typeface="Arial"/>
              </a:rPr>
              <a:t>20ng</a:t>
            </a:r>
            <a:r>
              <a:rPr sz="800" spc="-10" dirty="0">
                <a:latin typeface="Arial"/>
                <a:cs typeface="Arial"/>
              </a:rPr>
              <a:t>/</a:t>
            </a:r>
            <a:r>
              <a:rPr sz="800" spc="60" dirty="0">
                <a:latin typeface="Arial"/>
                <a:cs typeface="Arial"/>
              </a:rPr>
              <a:t>m</a:t>
            </a:r>
            <a:r>
              <a:rPr sz="800" spc="-150" dirty="0">
                <a:latin typeface="Arial"/>
                <a:cs typeface="Arial"/>
              </a:rPr>
              <a:t> </a:t>
            </a:r>
            <a:r>
              <a:rPr sz="800" spc="15" dirty="0">
                <a:latin typeface="Arial"/>
                <a:cs typeface="Arial"/>
              </a:rPr>
              <a:t>l</a:t>
            </a:r>
            <a:endParaRPr sz="8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374254" y="3656298"/>
            <a:ext cx="65405" cy="62865"/>
          </a:xfrm>
          <a:custGeom>
            <a:avLst/>
            <a:gdLst/>
            <a:ahLst/>
            <a:cxnLst/>
            <a:rect l="l" t="t" r="r" b="b"/>
            <a:pathLst>
              <a:path w="65404" h="62864">
                <a:moveTo>
                  <a:pt x="0" y="62298"/>
                </a:moveTo>
                <a:lnTo>
                  <a:pt x="64983" y="62298"/>
                </a:lnTo>
                <a:lnTo>
                  <a:pt x="64983" y="0"/>
                </a:lnTo>
                <a:lnTo>
                  <a:pt x="0" y="0"/>
                </a:lnTo>
                <a:lnTo>
                  <a:pt x="0" y="62298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374254" y="3656298"/>
            <a:ext cx="65405" cy="62865"/>
          </a:xfrm>
          <a:custGeom>
            <a:avLst/>
            <a:gdLst/>
            <a:ahLst/>
            <a:cxnLst/>
            <a:rect l="l" t="t" r="r" b="b"/>
            <a:pathLst>
              <a:path w="65404" h="62864">
                <a:moveTo>
                  <a:pt x="0" y="62298"/>
                </a:moveTo>
                <a:lnTo>
                  <a:pt x="64983" y="62298"/>
                </a:lnTo>
                <a:lnTo>
                  <a:pt x="64983" y="0"/>
                </a:lnTo>
                <a:lnTo>
                  <a:pt x="0" y="0"/>
                </a:lnTo>
                <a:lnTo>
                  <a:pt x="0" y="62298"/>
                </a:lnTo>
                <a:close/>
              </a:path>
            </a:pathLst>
          </a:custGeom>
          <a:ln w="90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5491117" y="3619528"/>
            <a:ext cx="502920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40" dirty="0">
                <a:latin typeface="Arial"/>
                <a:cs typeface="Arial"/>
              </a:rPr>
              <a:t>&gt;</a:t>
            </a:r>
            <a:r>
              <a:rPr sz="800" spc="50" dirty="0">
                <a:latin typeface="Arial"/>
                <a:cs typeface="Arial"/>
              </a:rPr>
              <a:t>2</a:t>
            </a:r>
            <a:r>
              <a:rPr sz="800" spc="55" dirty="0">
                <a:latin typeface="Arial"/>
                <a:cs typeface="Arial"/>
              </a:rPr>
              <a:t>0ng</a:t>
            </a:r>
            <a:r>
              <a:rPr sz="800" spc="-10" dirty="0">
                <a:latin typeface="Arial"/>
                <a:cs typeface="Arial"/>
              </a:rPr>
              <a:t>/</a:t>
            </a:r>
            <a:r>
              <a:rPr sz="800" spc="125" dirty="0">
                <a:latin typeface="Arial"/>
                <a:cs typeface="Arial"/>
              </a:rPr>
              <a:t>m</a:t>
            </a:r>
            <a:r>
              <a:rPr sz="800" spc="15" dirty="0">
                <a:latin typeface="Arial"/>
                <a:cs typeface="Arial"/>
              </a:rPr>
              <a:t>l</a:t>
            </a:r>
            <a:endParaRPr sz="8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457957" y="1673383"/>
            <a:ext cx="4434840" cy="2152015"/>
          </a:xfrm>
          <a:custGeom>
            <a:avLst/>
            <a:gdLst/>
            <a:ahLst/>
            <a:cxnLst/>
            <a:rect l="l" t="t" r="r" b="b"/>
            <a:pathLst>
              <a:path w="4434840" h="2152015">
                <a:moveTo>
                  <a:pt x="0" y="2151799"/>
                </a:moveTo>
                <a:lnTo>
                  <a:pt x="4434625" y="2151799"/>
                </a:lnTo>
                <a:lnTo>
                  <a:pt x="4434625" y="0"/>
                </a:lnTo>
                <a:lnTo>
                  <a:pt x="0" y="0"/>
                </a:lnTo>
                <a:lnTo>
                  <a:pt x="0" y="2151799"/>
                </a:lnTo>
                <a:close/>
              </a:path>
            </a:pathLst>
          </a:custGeom>
          <a:ln w="89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164277" y="2158201"/>
            <a:ext cx="1824355" cy="332740"/>
          </a:xfrm>
          <a:custGeom>
            <a:avLst/>
            <a:gdLst/>
            <a:ahLst/>
            <a:cxnLst/>
            <a:rect l="l" t="t" r="r" b="b"/>
            <a:pathLst>
              <a:path w="1824354" h="332739">
                <a:moveTo>
                  <a:pt x="0" y="332376"/>
                </a:moveTo>
                <a:lnTo>
                  <a:pt x="1824230" y="332376"/>
                </a:lnTo>
                <a:lnTo>
                  <a:pt x="1824230" y="0"/>
                </a:lnTo>
                <a:lnTo>
                  <a:pt x="0" y="0"/>
                </a:lnTo>
                <a:lnTo>
                  <a:pt x="0" y="3323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3243018" y="2213892"/>
            <a:ext cx="144462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183883"/>
                </a:solidFill>
                <a:latin typeface="Arial"/>
                <a:cs typeface="Arial"/>
              </a:rPr>
              <a:t>P</a:t>
            </a:r>
            <a:r>
              <a:rPr sz="1400" spc="-2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1400" spc="-5" dirty="0">
                <a:solidFill>
                  <a:srgbClr val="183883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r</a:t>
            </a:r>
            <a:r>
              <a:rPr sz="1400" spc="-10" dirty="0">
                <a:solidFill>
                  <a:srgbClr val="183883"/>
                </a:solidFill>
                <a:latin typeface="Arial"/>
                <a:cs typeface="Arial"/>
              </a:rPr>
              <a:t> t</a:t>
            </a:r>
            <a:r>
              <a:rPr sz="1400" spc="-5" dirty="0">
                <a:solidFill>
                  <a:srgbClr val="183883"/>
                </a:solidFill>
                <a:latin typeface="Arial"/>
                <a:cs typeface="Arial"/>
              </a:rPr>
              <a:t>ren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d</a:t>
            </a:r>
            <a:r>
              <a:rPr sz="1400" spc="-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183883"/>
                </a:solidFill>
                <a:latin typeface="Arial"/>
                <a:cs typeface="Arial"/>
              </a:rPr>
              <a:t>&lt;</a:t>
            </a:r>
            <a:r>
              <a:rPr sz="1400" spc="-5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spc="-10" dirty="0">
                <a:solidFill>
                  <a:srgbClr val="183883"/>
                </a:solidFill>
                <a:latin typeface="Arial"/>
                <a:cs typeface="Arial"/>
              </a:rPr>
              <a:t>.</a:t>
            </a:r>
            <a:r>
              <a:rPr sz="1400" spc="-5" dirty="0">
                <a:solidFill>
                  <a:srgbClr val="183883"/>
                </a:solidFill>
                <a:latin typeface="Arial"/>
                <a:cs typeface="Arial"/>
              </a:rPr>
              <a:t>00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411760" y="4284378"/>
            <a:ext cx="4537075" cy="2241550"/>
          </a:xfrm>
          <a:custGeom>
            <a:avLst/>
            <a:gdLst/>
            <a:ahLst/>
            <a:cxnLst/>
            <a:rect l="l" t="t" r="r" b="b"/>
            <a:pathLst>
              <a:path w="4537075" h="2241550">
                <a:moveTo>
                  <a:pt x="0" y="2240965"/>
                </a:moveTo>
                <a:lnTo>
                  <a:pt x="4536503" y="2240965"/>
                </a:lnTo>
                <a:lnTo>
                  <a:pt x="4536503" y="0"/>
                </a:lnTo>
                <a:lnTo>
                  <a:pt x="0" y="0"/>
                </a:lnTo>
                <a:lnTo>
                  <a:pt x="0" y="22409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57957" y="4328960"/>
            <a:ext cx="4434840" cy="2152015"/>
          </a:xfrm>
          <a:custGeom>
            <a:avLst/>
            <a:gdLst/>
            <a:ahLst/>
            <a:cxnLst/>
            <a:rect l="l" t="t" r="r" b="b"/>
            <a:pathLst>
              <a:path w="4434840" h="2152015">
                <a:moveTo>
                  <a:pt x="0" y="2151799"/>
                </a:moveTo>
                <a:lnTo>
                  <a:pt x="4434625" y="2151799"/>
                </a:lnTo>
                <a:lnTo>
                  <a:pt x="4434625" y="0"/>
                </a:lnTo>
                <a:lnTo>
                  <a:pt x="0" y="0"/>
                </a:lnTo>
                <a:lnTo>
                  <a:pt x="0" y="2151799"/>
                </a:lnTo>
                <a:close/>
              </a:path>
            </a:pathLst>
          </a:custGeom>
          <a:ln w="89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036646" y="6058549"/>
            <a:ext cx="3768090" cy="0"/>
          </a:xfrm>
          <a:custGeom>
            <a:avLst/>
            <a:gdLst/>
            <a:ahLst/>
            <a:cxnLst/>
            <a:rect l="l" t="t" r="r" b="b"/>
            <a:pathLst>
              <a:path w="3768090">
                <a:moveTo>
                  <a:pt x="0" y="0"/>
                </a:moveTo>
                <a:lnTo>
                  <a:pt x="3768100" y="0"/>
                </a:lnTo>
              </a:path>
            </a:pathLst>
          </a:custGeom>
          <a:ln w="8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351156" y="5818214"/>
            <a:ext cx="1454150" cy="0"/>
          </a:xfrm>
          <a:custGeom>
            <a:avLst/>
            <a:gdLst/>
            <a:ahLst/>
            <a:cxnLst/>
            <a:rect l="l" t="t" r="r" b="b"/>
            <a:pathLst>
              <a:path w="1454150">
                <a:moveTo>
                  <a:pt x="0" y="0"/>
                </a:moveTo>
                <a:lnTo>
                  <a:pt x="1453590" y="0"/>
                </a:lnTo>
              </a:path>
            </a:pathLst>
          </a:custGeom>
          <a:ln w="8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036646" y="5818214"/>
            <a:ext cx="657860" cy="0"/>
          </a:xfrm>
          <a:custGeom>
            <a:avLst/>
            <a:gdLst/>
            <a:ahLst/>
            <a:cxnLst/>
            <a:rect l="l" t="t" r="r" b="b"/>
            <a:pathLst>
              <a:path w="657860">
                <a:moveTo>
                  <a:pt x="0" y="0"/>
                </a:moveTo>
                <a:lnTo>
                  <a:pt x="657284" y="0"/>
                </a:lnTo>
              </a:path>
            </a:pathLst>
          </a:custGeom>
          <a:ln w="8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351156" y="5578173"/>
            <a:ext cx="1454150" cy="0"/>
          </a:xfrm>
          <a:custGeom>
            <a:avLst/>
            <a:gdLst/>
            <a:ahLst/>
            <a:cxnLst/>
            <a:rect l="l" t="t" r="r" b="b"/>
            <a:pathLst>
              <a:path w="1454150">
                <a:moveTo>
                  <a:pt x="0" y="0"/>
                </a:moveTo>
                <a:lnTo>
                  <a:pt x="1453590" y="0"/>
                </a:lnTo>
              </a:path>
            </a:pathLst>
          </a:custGeom>
          <a:ln w="8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036646" y="5578173"/>
            <a:ext cx="657860" cy="0"/>
          </a:xfrm>
          <a:custGeom>
            <a:avLst/>
            <a:gdLst/>
            <a:ahLst/>
            <a:cxnLst/>
            <a:rect l="l" t="t" r="r" b="b"/>
            <a:pathLst>
              <a:path w="657860">
                <a:moveTo>
                  <a:pt x="0" y="0"/>
                </a:moveTo>
                <a:lnTo>
                  <a:pt x="657284" y="0"/>
                </a:lnTo>
              </a:path>
            </a:pathLst>
          </a:custGeom>
          <a:ln w="8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790570" y="5098093"/>
            <a:ext cx="2014220" cy="0"/>
          </a:xfrm>
          <a:custGeom>
            <a:avLst/>
            <a:gdLst/>
            <a:ahLst/>
            <a:cxnLst/>
            <a:rect l="l" t="t" r="r" b="b"/>
            <a:pathLst>
              <a:path w="2014220">
                <a:moveTo>
                  <a:pt x="0" y="0"/>
                </a:moveTo>
                <a:lnTo>
                  <a:pt x="2014175" y="0"/>
                </a:lnTo>
              </a:path>
            </a:pathLst>
          </a:custGeom>
          <a:ln w="8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036646" y="5098093"/>
            <a:ext cx="42545" cy="0"/>
          </a:xfrm>
          <a:custGeom>
            <a:avLst/>
            <a:gdLst/>
            <a:ahLst/>
            <a:cxnLst/>
            <a:rect l="l" t="t" r="r" b="b"/>
            <a:pathLst>
              <a:path w="42544">
                <a:moveTo>
                  <a:pt x="0" y="0"/>
                </a:moveTo>
                <a:lnTo>
                  <a:pt x="42037" y="0"/>
                </a:lnTo>
              </a:path>
            </a:pathLst>
          </a:custGeom>
          <a:ln w="8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790570" y="4857994"/>
            <a:ext cx="2014220" cy="0"/>
          </a:xfrm>
          <a:custGeom>
            <a:avLst/>
            <a:gdLst/>
            <a:ahLst/>
            <a:cxnLst/>
            <a:rect l="l" t="t" r="r" b="b"/>
            <a:pathLst>
              <a:path w="2014220">
                <a:moveTo>
                  <a:pt x="0" y="0"/>
                </a:moveTo>
                <a:lnTo>
                  <a:pt x="2014175" y="0"/>
                </a:lnTo>
              </a:path>
            </a:pathLst>
          </a:custGeom>
          <a:ln w="8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036646" y="4857994"/>
            <a:ext cx="42545" cy="0"/>
          </a:xfrm>
          <a:custGeom>
            <a:avLst/>
            <a:gdLst/>
            <a:ahLst/>
            <a:cxnLst/>
            <a:rect l="l" t="t" r="r" b="b"/>
            <a:pathLst>
              <a:path w="42544">
                <a:moveTo>
                  <a:pt x="0" y="0"/>
                </a:moveTo>
                <a:lnTo>
                  <a:pt x="42037" y="0"/>
                </a:lnTo>
              </a:path>
            </a:pathLst>
          </a:custGeom>
          <a:ln w="8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790570" y="4857994"/>
            <a:ext cx="2014220" cy="0"/>
          </a:xfrm>
          <a:custGeom>
            <a:avLst/>
            <a:gdLst/>
            <a:ahLst/>
            <a:cxnLst/>
            <a:rect l="l" t="t" r="r" b="b"/>
            <a:pathLst>
              <a:path w="2014220">
                <a:moveTo>
                  <a:pt x="0" y="0"/>
                </a:moveTo>
                <a:lnTo>
                  <a:pt x="2014176" y="0"/>
                </a:lnTo>
              </a:path>
            </a:pathLst>
          </a:custGeom>
          <a:ln w="8857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076143" y="4853565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57"/>
                </a:lnTo>
              </a:path>
            </a:pathLst>
          </a:custGeom>
          <a:ln w="9239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813986" y="4857994"/>
            <a:ext cx="0" cy="1191895"/>
          </a:xfrm>
          <a:custGeom>
            <a:avLst/>
            <a:gdLst/>
            <a:ahLst/>
            <a:cxnLst/>
            <a:rect l="l" t="t" r="r" b="b"/>
            <a:pathLst>
              <a:path h="1191895">
                <a:moveTo>
                  <a:pt x="0" y="0"/>
                </a:moveTo>
                <a:lnTo>
                  <a:pt x="0" y="1191697"/>
                </a:lnTo>
              </a:path>
            </a:pathLst>
          </a:custGeom>
          <a:ln w="9239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082842" y="6058549"/>
            <a:ext cx="3731260" cy="0"/>
          </a:xfrm>
          <a:custGeom>
            <a:avLst/>
            <a:gdLst/>
            <a:ahLst/>
            <a:cxnLst/>
            <a:rect l="l" t="t" r="r" b="b"/>
            <a:pathLst>
              <a:path w="3731259">
                <a:moveTo>
                  <a:pt x="3731143" y="0"/>
                </a:moveTo>
                <a:lnTo>
                  <a:pt x="0" y="0"/>
                </a:lnTo>
              </a:path>
            </a:pathLst>
          </a:custGeom>
          <a:ln w="8857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073603" y="4866851"/>
            <a:ext cx="0" cy="1191895"/>
          </a:xfrm>
          <a:custGeom>
            <a:avLst/>
            <a:gdLst/>
            <a:ahLst/>
            <a:cxnLst/>
            <a:rect l="l" t="t" r="r" b="b"/>
            <a:pathLst>
              <a:path h="1191895">
                <a:moveTo>
                  <a:pt x="0" y="1191697"/>
                </a:moveTo>
                <a:lnTo>
                  <a:pt x="0" y="0"/>
                </a:lnTo>
              </a:path>
            </a:pathLst>
          </a:custGeom>
          <a:ln w="9239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693931" y="5338133"/>
            <a:ext cx="833755" cy="569595"/>
          </a:xfrm>
          <a:custGeom>
            <a:avLst/>
            <a:gdLst/>
            <a:ahLst/>
            <a:cxnLst/>
            <a:rect l="l" t="t" r="r" b="b"/>
            <a:pathLst>
              <a:path w="833754" h="569595">
                <a:moveTo>
                  <a:pt x="0" y="569246"/>
                </a:moveTo>
                <a:lnTo>
                  <a:pt x="833386" y="569246"/>
                </a:lnTo>
                <a:lnTo>
                  <a:pt x="833386" y="0"/>
                </a:lnTo>
                <a:lnTo>
                  <a:pt x="0" y="0"/>
                </a:lnTo>
                <a:lnTo>
                  <a:pt x="0" y="569246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693931" y="5338133"/>
            <a:ext cx="833755" cy="569595"/>
          </a:xfrm>
          <a:custGeom>
            <a:avLst/>
            <a:gdLst/>
            <a:ahLst/>
            <a:cxnLst/>
            <a:rect l="l" t="t" r="r" b="b"/>
            <a:pathLst>
              <a:path w="833754" h="569595">
                <a:moveTo>
                  <a:pt x="0" y="569246"/>
                </a:moveTo>
                <a:lnTo>
                  <a:pt x="833386" y="569246"/>
                </a:lnTo>
                <a:lnTo>
                  <a:pt x="833386" y="0"/>
                </a:lnTo>
                <a:lnTo>
                  <a:pt x="0" y="0"/>
                </a:lnTo>
                <a:lnTo>
                  <a:pt x="0" y="569246"/>
                </a:lnTo>
                <a:close/>
              </a:path>
            </a:pathLst>
          </a:custGeom>
          <a:ln w="89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527317" y="5338133"/>
            <a:ext cx="824230" cy="516255"/>
          </a:xfrm>
          <a:custGeom>
            <a:avLst/>
            <a:gdLst/>
            <a:ahLst/>
            <a:cxnLst/>
            <a:rect l="l" t="t" r="r" b="b"/>
            <a:pathLst>
              <a:path w="824229" h="516254">
                <a:moveTo>
                  <a:pt x="0" y="515806"/>
                </a:moveTo>
                <a:lnTo>
                  <a:pt x="823838" y="515806"/>
                </a:lnTo>
                <a:lnTo>
                  <a:pt x="823838" y="0"/>
                </a:lnTo>
                <a:lnTo>
                  <a:pt x="0" y="0"/>
                </a:lnTo>
                <a:lnTo>
                  <a:pt x="0" y="515806"/>
                </a:lnTo>
                <a:close/>
              </a:path>
            </a:pathLst>
          </a:custGeom>
          <a:solidFill>
            <a:srgbClr val="99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527317" y="5338133"/>
            <a:ext cx="824230" cy="516255"/>
          </a:xfrm>
          <a:custGeom>
            <a:avLst/>
            <a:gdLst/>
            <a:ahLst/>
            <a:cxnLst/>
            <a:rect l="l" t="t" r="r" b="b"/>
            <a:pathLst>
              <a:path w="824229" h="516254">
                <a:moveTo>
                  <a:pt x="0" y="515806"/>
                </a:moveTo>
                <a:lnTo>
                  <a:pt x="823838" y="515806"/>
                </a:lnTo>
                <a:lnTo>
                  <a:pt x="823838" y="0"/>
                </a:lnTo>
                <a:lnTo>
                  <a:pt x="0" y="0"/>
                </a:lnTo>
                <a:lnTo>
                  <a:pt x="0" y="515806"/>
                </a:lnTo>
                <a:close/>
              </a:path>
            </a:pathLst>
          </a:custGeom>
          <a:ln w="89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351094" y="5089294"/>
            <a:ext cx="833755" cy="248920"/>
          </a:xfrm>
          <a:custGeom>
            <a:avLst/>
            <a:gdLst/>
            <a:ahLst/>
            <a:cxnLst/>
            <a:rect l="l" t="t" r="r" b="b"/>
            <a:pathLst>
              <a:path w="833754" h="248920">
                <a:moveTo>
                  <a:pt x="0" y="248897"/>
                </a:moveTo>
                <a:lnTo>
                  <a:pt x="833386" y="248897"/>
                </a:lnTo>
                <a:lnTo>
                  <a:pt x="833386" y="0"/>
                </a:lnTo>
                <a:lnTo>
                  <a:pt x="0" y="0"/>
                </a:lnTo>
                <a:lnTo>
                  <a:pt x="0" y="248897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351094" y="5089294"/>
            <a:ext cx="833755" cy="248920"/>
          </a:xfrm>
          <a:custGeom>
            <a:avLst/>
            <a:gdLst/>
            <a:ahLst/>
            <a:cxnLst/>
            <a:rect l="l" t="t" r="r" b="b"/>
            <a:pathLst>
              <a:path w="833754" h="248920">
                <a:moveTo>
                  <a:pt x="0" y="248897"/>
                </a:moveTo>
                <a:lnTo>
                  <a:pt x="833386" y="248897"/>
                </a:lnTo>
                <a:lnTo>
                  <a:pt x="833386" y="0"/>
                </a:lnTo>
                <a:lnTo>
                  <a:pt x="0" y="0"/>
                </a:lnTo>
                <a:lnTo>
                  <a:pt x="0" y="248897"/>
                </a:lnTo>
                <a:close/>
              </a:path>
            </a:pathLst>
          </a:custGeom>
          <a:ln w="88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073603" y="4857994"/>
            <a:ext cx="0" cy="1191895"/>
          </a:xfrm>
          <a:custGeom>
            <a:avLst/>
            <a:gdLst/>
            <a:ahLst/>
            <a:cxnLst/>
            <a:rect l="l" t="t" r="r" b="b"/>
            <a:pathLst>
              <a:path h="1191895">
                <a:moveTo>
                  <a:pt x="0" y="0"/>
                </a:moveTo>
                <a:lnTo>
                  <a:pt x="0" y="1191697"/>
                </a:lnTo>
              </a:path>
            </a:pathLst>
          </a:custGeom>
          <a:ln w="9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036646" y="5338192"/>
            <a:ext cx="3768090" cy="0"/>
          </a:xfrm>
          <a:custGeom>
            <a:avLst/>
            <a:gdLst/>
            <a:ahLst/>
            <a:cxnLst/>
            <a:rect l="l" t="t" r="r" b="b"/>
            <a:pathLst>
              <a:path w="3768090">
                <a:moveTo>
                  <a:pt x="0" y="0"/>
                </a:moveTo>
                <a:lnTo>
                  <a:pt x="3768100" y="0"/>
                </a:lnTo>
              </a:path>
            </a:pathLst>
          </a:custGeom>
          <a:ln w="8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813986" y="5346991"/>
            <a:ext cx="0" cy="27305"/>
          </a:xfrm>
          <a:custGeom>
            <a:avLst/>
            <a:gdLst/>
            <a:ahLst/>
            <a:cxnLst/>
            <a:rect l="l" t="t" r="r" b="b"/>
            <a:pathLst>
              <a:path h="27304">
                <a:moveTo>
                  <a:pt x="0" y="26867"/>
                </a:moveTo>
                <a:lnTo>
                  <a:pt x="0" y="0"/>
                </a:lnTo>
              </a:path>
            </a:pathLst>
          </a:custGeom>
          <a:ln w="9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3010087" y="4421234"/>
            <a:ext cx="3337560" cy="15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80" dirty="0">
                <a:latin typeface="Arial"/>
                <a:cs typeface="Arial"/>
              </a:rPr>
              <a:t>T</a:t>
            </a:r>
            <a:r>
              <a:rPr sz="1050" b="1" spc="60" dirty="0">
                <a:latin typeface="Arial"/>
                <a:cs typeface="Arial"/>
              </a:rPr>
              <a:t>e</a:t>
            </a:r>
            <a:r>
              <a:rPr sz="1050" b="1" spc="20" dirty="0">
                <a:latin typeface="Arial"/>
                <a:cs typeface="Arial"/>
              </a:rPr>
              <a:t>r</a:t>
            </a:r>
            <a:r>
              <a:rPr sz="1050" b="1" spc="10" dirty="0">
                <a:latin typeface="Arial"/>
                <a:cs typeface="Arial"/>
              </a:rPr>
              <a:t>t</a:t>
            </a:r>
            <a:r>
              <a:rPr sz="1050" b="1" spc="-10" dirty="0">
                <a:latin typeface="Arial"/>
                <a:cs typeface="Arial"/>
              </a:rPr>
              <a:t>i</a:t>
            </a:r>
            <a:r>
              <a:rPr sz="1050" b="1" spc="-5" dirty="0">
                <a:latin typeface="Arial"/>
                <a:cs typeface="Arial"/>
              </a:rPr>
              <a:t>l</a:t>
            </a:r>
            <a:r>
              <a:rPr sz="1050" b="1" spc="60" dirty="0">
                <a:latin typeface="Arial"/>
                <a:cs typeface="Arial"/>
              </a:rPr>
              <a:t>e</a:t>
            </a:r>
            <a:r>
              <a:rPr sz="1050" b="1" spc="20" dirty="0">
                <a:latin typeface="Arial"/>
                <a:cs typeface="Arial"/>
              </a:rPr>
              <a:t>s</a:t>
            </a:r>
            <a:r>
              <a:rPr sz="1050" b="1" spc="-30" dirty="0">
                <a:latin typeface="Arial"/>
                <a:cs typeface="Arial"/>
              </a:rPr>
              <a:t> </a:t>
            </a:r>
            <a:r>
              <a:rPr sz="1050" b="1" spc="10" dirty="0">
                <a:latin typeface="Arial"/>
                <a:cs typeface="Arial"/>
              </a:rPr>
              <a:t>of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25</a:t>
            </a:r>
            <a:r>
              <a:rPr sz="1050" b="1" spc="50" dirty="0">
                <a:latin typeface="Arial"/>
                <a:cs typeface="Arial"/>
              </a:rPr>
              <a:t>O</a:t>
            </a:r>
            <a:r>
              <a:rPr sz="1050" b="1" spc="35" dirty="0">
                <a:latin typeface="Arial"/>
                <a:cs typeface="Arial"/>
              </a:rPr>
              <a:t>H</a:t>
            </a:r>
            <a:r>
              <a:rPr sz="1050" b="1" spc="30" dirty="0">
                <a:latin typeface="Arial"/>
                <a:cs typeface="Arial"/>
              </a:rPr>
              <a:t>D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a</a:t>
            </a:r>
            <a:r>
              <a:rPr sz="1050" b="1" spc="10" dirty="0">
                <a:latin typeface="Arial"/>
                <a:cs typeface="Arial"/>
              </a:rPr>
              <a:t>n</a:t>
            </a:r>
            <a:r>
              <a:rPr sz="1050" b="1" spc="25" dirty="0">
                <a:latin typeface="Arial"/>
                <a:cs typeface="Arial"/>
              </a:rPr>
              <a:t>d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spc="-105" dirty="0">
                <a:latin typeface="Arial"/>
                <a:cs typeface="Arial"/>
              </a:rPr>
              <a:t>A</a:t>
            </a:r>
            <a:r>
              <a:rPr sz="1050" b="1" spc="10" dirty="0">
                <a:latin typeface="Arial"/>
                <a:cs typeface="Arial"/>
              </a:rPr>
              <a:t>tt</a:t>
            </a:r>
            <a:r>
              <a:rPr sz="1050" b="1" spc="55" dirty="0">
                <a:latin typeface="Arial"/>
                <a:cs typeface="Arial"/>
              </a:rPr>
              <a:t>e</a:t>
            </a:r>
            <a:r>
              <a:rPr sz="1050" b="1" spc="10" dirty="0">
                <a:latin typeface="Arial"/>
                <a:cs typeface="Arial"/>
              </a:rPr>
              <a:t>nt</a:t>
            </a:r>
            <a:r>
              <a:rPr sz="1050" b="1" spc="-10" dirty="0">
                <a:latin typeface="Arial"/>
                <a:cs typeface="Arial"/>
              </a:rPr>
              <a:t>i</a:t>
            </a:r>
            <a:r>
              <a:rPr sz="1050" b="1" spc="5" dirty="0">
                <a:latin typeface="Arial"/>
                <a:cs typeface="Arial"/>
              </a:rPr>
              <a:t>on/</a:t>
            </a:r>
            <a:r>
              <a:rPr sz="1050" b="1" spc="25" dirty="0">
                <a:latin typeface="Arial"/>
                <a:cs typeface="Arial"/>
              </a:rPr>
              <a:t>P</a:t>
            </a:r>
            <a:r>
              <a:rPr sz="1050" b="1" spc="20" dirty="0">
                <a:latin typeface="Arial"/>
                <a:cs typeface="Arial"/>
              </a:rPr>
              <a:t>r</a:t>
            </a:r>
            <a:r>
              <a:rPr sz="1050" b="1" spc="10" dirty="0">
                <a:latin typeface="Arial"/>
                <a:cs typeface="Arial"/>
              </a:rPr>
              <a:t>o</a:t>
            </a:r>
            <a:r>
              <a:rPr sz="1050" b="1" spc="-10" dirty="0">
                <a:latin typeface="Arial"/>
                <a:cs typeface="Arial"/>
              </a:rPr>
              <a:t>c</a:t>
            </a:r>
            <a:r>
              <a:rPr sz="1050" b="1" spc="60" dirty="0">
                <a:latin typeface="Arial"/>
                <a:cs typeface="Arial"/>
              </a:rPr>
              <a:t>e</a:t>
            </a:r>
            <a:r>
              <a:rPr sz="1050" b="1" spc="-10" dirty="0">
                <a:latin typeface="Arial"/>
                <a:cs typeface="Arial"/>
              </a:rPr>
              <a:t>ss</a:t>
            </a:r>
            <a:r>
              <a:rPr sz="1050" b="1" dirty="0">
                <a:latin typeface="Arial"/>
                <a:cs typeface="Arial"/>
              </a:rPr>
              <a:t>in</a:t>
            </a:r>
            <a:r>
              <a:rPr sz="1050" b="1" spc="25" dirty="0">
                <a:latin typeface="Arial"/>
                <a:cs typeface="Arial"/>
              </a:rPr>
              <a:t>g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spc="10" dirty="0">
                <a:latin typeface="Arial"/>
                <a:cs typeface="Arial"/>
              </a:rPr>
              <a:t>F</a:t>
            </a:r>
            <a:r>
              <a:rPr sz="1050" b="1" spc="-10" dirty="0">
                <a:latin typeface="Arial"/>
                <a:cs typeface="Arial"/>
              </a:rPr>
              <a:t>ac</a:t>
            </a:r>
            <a:r>
              <a:rPr sz="1050" b="1" spc="10" dirty="0">
                <a:latin typeface="Arial"/>
                <a:cs typeface="Arial"/>
              </a:rPr>
              <a:t>to</a:t>
            </a:r>
            <a:r>
              <a:rPr sz="1050" b="1" spc="15" dirty="0">
                <a:latin typeface="Arial"/>
                <a:cs typeface="Arial"/>
              </a:rPr>
              <a:t>r</a:t>
            </a:r>
            <a:endParaRPr sz="105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586765" y="5113225"/>
            <a:ext cx="137160" cy="6781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spc="-25" dirty="0">
                <a:latin typeface="Arial"/>
                <a:cs typeface="Arial"/>
              </a:rPr>
              <a:t>F</a:t>
            </a:r>
            <a:r>
              <a:rPr sz="850" b="1" spc="20" dirty="0">
                <a:latin typeface="Arial"/>
                <a:cs typeface="Arial"/>
              </a:rPr>
              <a:t>ac</a:t>
            </a:r>
            <a:r>
              <a:rPr sz="850" b="1" dirty="0">
                <a:latin typeface="Arial"/>
                <a:cs typeface="Arial"/>
              </a:rPr>
              <a:t>t</a:t>
            </a:r>
            <a:r>
              <a:rPr sz="850" b="1" spc="-25" dirty="0">
                <a:latin typeface="Arial"/>
                <a:cs typeface="Arial"/>
              </a:rPr>
              <a:t>o</a:t>
            </a:r>
            <a:r>
              <a:rPr sz="850" b="1" dirty="0">
                <a:latin typeface="Arial"/>
                <a:cs typeface="Arial"/>
              </a:rPr>
              <a:t>r</a:t>
            </a:r>
            <a:r>
              <a:rPr sz="850" b="1" spc="-10" dirty="0">
                <a:latin typeface="Arial"/>
                <a:cs typeface="Arial"/>
              </a:rPr>
              <a:t> </a:t>
            </a:r>
            <a:r>
              <a:rPr sz="850" b="1" dirty="0">
                <a:latin typeface="Arial"/>
                <a:cs typeface="Arial"/>
              </a:rPr>
              <a:t>S</a:t>
            </a:r>
            <a:r>
              <a:rPr sz="850" b="1" spc="15" dirty="0">
                <a:latin typeface="Arial"/>
                <a:cs typeface="Arial"/>
              </a:rPr>
              <a:t>c</a:t>
            </a:r>
            <a:r>
              <a:rPr sz="850" b="1" spc="-25" dirty="0">
                <a:latin typeface="Arial"/>
                <a:cs typeface="Arial"/>
              </a:rPr>
              <a:t>o</a:t>
            </a:r>
            <a:r>
              <a:rPr sz="850" b="1" spc="20" dirty="0">
                <a:latin typeface="Arial"/>
                <a:cs typeface="Arial"/>
              </a:rPr>
              <a:t>r</a:t>
            </a:r>
            <a:r>
              <a:rPr sz="850" b="1" dirty="0">
                <a:latin typeface="Arial"/>
                <a:cs typeface="Arial"/>
              </a:rPr>
              <a:t>e</a:t>
            </a:r>
            <a:endParaRPr sz="850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3865043" y="6249577"/>
            <a:ext cx="2138680" cy="196215"/>
          </a:xfrm>
          <a:custGeom>
            <a:avLst/>
            <a:gdLst/>
            <a:ahLst/>
            <a:cxnLst/>
            <a:rect l="l" t="t" r="r" b="b"/>
            <a:pathLst>
              <a:path w="2138679" h="196214">
                <a:moveTo>
                  <a:pt x="0" y="195752"/>
                </a:moveTo>
                <a:lnTo>
                  <a:pt x="2138593" y="195752"/>
                </a:lnTo>
                <a:lnTo>
                  <a:pt x="2138593" y="0"/>
                </a:lnTo>
                <a:lnTo>
                  <a:pt x="0" y="0"/>
                </a:lnTo>
                <a:lnTo>
                  <a:pt x="0" y="1957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865043" y="6249577"/>
            <a:ext cx="2138680" cy="196215"/>
          </a:xfrm>
          <a:custGeom>
            <a:avLst/>
            <a:gdLst/>
            <a:ahLst/>
            <a:cxnLst/>
            <a:rect l="l" t="t" r="r" b="b"/>
            <a:pathLst>
              <a:path w="2138679" h="196214">
                <a:moveTo>
                  <a:pt x="0" y="195752"/>
                </a:moveTo>
                <a:lnTo>
                  <a:pt x="2138593" y="195752"/>
                </a:lnTo>
                <a:lnTo>
                  <a:pt x="2138593" y="0"/>
                </a:lnTo>
                <a:lnTo>
                  <a:pt x="0" y="0"/>
                </a:lnTo>
                <a:lnTo>
                  <a:pt x="0" y="195752"/>
                </a:lnTo>
                <a:close/>
              </a:path>
            </a:pathLst>
          </a:custGeom>
          <a:ln w="8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911609" y="6311876"/>
            <a:ext cx="64769" cy="62865"/>
          </a:xfrm>
          <a:custGeom>
            <a:avLst/>
            <a:gdLst/>
            <a:ahLst/>
            <a:cxnLst/>
            <a:rect l="l" t="t" r="r" b="b"/>
            <a:pathLst>
              <a:path w="64770" h="62864">
                <a:moveTo>
                  <a:pt x="0" y="62298"/>
                </a:moveTo>
                <a:lnTo>
                  <a:pt x="64675" y="62298"/>
                </a:lnTo>
                <a:lnTo>
                  <a:pt x="64675" y="0"/>
                </a:lnTo>
                <a:lnTo>
                  <a:pt x="0" y="0"/>
                </a:lnTo>
                <a:lnTo>
                  <a:pt x="0" y="62298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911609" y="6311876"/>
            <a:ext cx="64769" cy="62865"/>
          </a:xfrm>
          <a:custGeom>
            <a:avLst/>
            <a:gdLst/>
            <a:ahLst/>
            <a:cxnLst/>
            <a:rect l="l" t="t" r="r" b="b"/>
            <a:pathLst>
              <a:path w="64770" h="62864">
                <a:moveTo>
                  <a:pt x="0" y="62298"/>
                </a:moveTo>
                <a:lnTo>
                  <a:pt x="64675" y="62298"/>
                </a:lnTo>
                <a:lnTo>
                  <a:pt x="64675" y="0"/>
                </a:lnTo>
                <a:lnTo>
                  <a:pt x="0" y="0"/>
                </a:lnTo>
                <a:lnTo>
                  <a:pt x="0" y="62298"/>
                </a:lnTo>
                <a:close/>
              </a:path>
            </a:pathLst>
          </a:custGeom>
          <a:ln w="90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578072" y="6311876"/>
            <a:ext cx="65405" cy="62865"/>
          </a:xfrm>
          <a:custGeom>
            <a:avLst/>
            <a:gdLst/>
            <a:ahLst/>
            <a:cxnLst/>
            <a:rect l="l" t="t" r="r" b="b"/>
            <a:pathLst>
              <a:path w="65404" h="62864">
                <a:moveTo>
                  <a:pt x="0" y="62298"/>
                </a:moveTo>
                <a:lnTo>
                  <a:pt x="64983" y="62298"/>
                </a:lnTo>
                <a:lnTo>
                  <a:pt x="64983" y="0"/>
                </a:lnTo>
                <a:lnTo>
                  <a:pt x="0" y="0"/>
                </a:lnTo>
                <a:lnTo>
                  <a:pt x="0" y="62298"/>
                </a:lnTo>
                <a:close/>
              </a:path>
            </a:pathLst>
          </a:custGeom>
          <a:solidFill>
            <a:srgbClr val="99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578072" y="6311876"/>
            <a:ext cx="65405" cy="62865"/>
          </a:xfrm>
          <a:custGeom>
            <a:avLst/>
            <a:gdLst/>
            <a:ahLst/>
            <a:cxnLst/>
            <a:rect l="l" t="t" r="r" b="b"/>
            <a:pathLst>
              <a:path w="65404" h="62864">
                <a:moveTo>
                  <a:pt x="0" y="62298"/>
                </a:moveTo>
                <a:lnTo>
                  <a:pt x="64983" y="62298"/>
                </a:lnTo>
                <a:lnTo>
                  <a:pt x="64983" y="0"/>
                </a:lnTo>
                <a:lnTo>
                  <a:pt x="0" y="0"/>
                </a:lnTo>
                <a:lnTo>
                  <a:pt x="0" y="62298"/>
                </a:lnTo>
                <a:close/>
              </a:path>
            </a:pathLst>
          </a:custGeom>
          <a:ln w="90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346536" y="6311876"/>
            <a:ext cx="65405" cy="62865"/>
          </a:xfrm>
          <a:custGeom>
            <a:avLst/>
            <a:gdLst/>
            <a:ahLst/>
            <a:cxnLst/>
            <a:rect l="l" t="t" r="r" b="b"/>
            <a:pathLst>
              <a:path w="65404" h="62864">
                <a:moveTo>
                  <a:pt x="0" y="62298"/>
                </a:moveTo>
                <a:lnTo>
                  <a:pt x="64983" y="62298"/>
                </a:lnTo>
                <a:lnTo>
                  <a:pt x="64983" y="0"/>
                </a:lnTo>
                <a:lnTo>
                  <a:pt x="0" y="0"/>
                </a:lnTo>
                <a:lnTo>
                  <a:pt x="0" y="62298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346536" y="6311876"/>
            <a:ext cx="65405" cy="62865"/>
          </a:xfrm>
          <a:custGeom>
            <a:avLst/>
            <a:gdLst/>
            <a:ahLst/>
            <a:cxnLst/>
            <a:rect l="l" t="t" r="r" b="b"/>
            <a:pathLst>
              <a:path w="65404" h="62864">
                <a:moveTo>
                  <a:pt x="0" y="62298"/>
                </a:moveTo>
                <a:lnTo>
                  <a:pt x="64983" y="62298"/>
                </a:lnTo>
                <a:lnTo>
                  <a:pt x="64983" y="0"/>
                </a:lnTo>
                <a:lnTo>
                  <a:pt x="0" y="0"/>
                </a:lnTo>
                <a:lnTo>
                  <a:pt x="0" y="62298"/>
                </a:lnTo>
                <a:close/>
              </a:path>
            </a:pathLst>
          </a:custGeom>
          <a:ln w="90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2769248" y="5261209"/>
            <a:ext cx="3234690" cy="1184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240">
              <a:lnSpc>
                <a:spcPct val="100000"/>
              </a:lnSpc>
            </a:pPr>
            <a:r>
              <a:rPr sz="800" spc="4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00" spc="20" dirty="0">
                <a:latin typeface="Arial"/>
                <a:cs typeface="Arial"/>
              </a:rPr>
              <a:t>-</a:t>
            </a:r>
            <a:r>
              <a:rPr sz="800" spc="55" dirty="0">
                <a:latin typeface="Arial"/>
                <a:cs typeface="Arial"/>
              </a:rPr>
              <a:t>0</a:t>
            </a:r>
            <a:r>
              <a:rPr sz="800" spc="-10" dirty="0">
                <a:latin typeface="Arial"/>
                <a:cs typeface="Arial"/>
              </a:rPr>
              <a:t>.</a:t>
            </a:r>
            <a:r>
              <a:rPr sz="800" spc="40" dirty="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00" spc="20" dirty="0">
                <a:latin typeface="Arial"/>
                <a:cs typeface="Arial"/>
              </a:rPr>
              <a:t>-</a:t>
            </a:r>
            <a:r>
              <a:rPr sz="800" spc="55" dirty="0">
                <a:latin typeface="Arial"/>
                <a:cs typeface="Arial"/>
              </a:rPr>
              <a:t>0</a:t>
            </a:r>
            <a:r>
              <a:rPr sz="800" spc="-10" dirty="0">
                <a:latin typeface="Arial"/>
                <a:cs typeface="Arial"/>
              </a:rPr>
              <a:t>.</a:t>
            </a:r>
            <a:r>
              <a:rPr sz="800" spc="40" dirty="0"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00" spc="20" dirty="0">
                <a:latin typeface="Arial"/>
                <a:cs typeface="Arial"/>
              </a:rPr>
              <a:t>-</a:t>
            </a:r>
            <a:r>
              <a:rPr sz="800" spc="55" dirty="0">
                <a:latin typeface="Arial"/>
                <a:cs typeface="Arial"/>
              </a:rPr>
              <a:t>0</a:t>
            </a:r>
            <a:r>
              <a:rPr sz="800" spc="-10" dirty="0">
                <a:latin typeface="Arial"/>
                <a:cs typeface="Arial"/>
              </a:rPr>
              <a:t>.</a:t>
            </a:r>
            <a:r>
              <a:rPr sz="800" spc="40" dirty="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1150">
              <a:latin typeface="Times New Roman"/>
              <a:cs typeface="Times New Roman"/>
            </a:endParaRPr>
          </a:p>
          <a:p>
            <a:pPr marL="1271270">
              <a:lnSpc>
                <a:spcPct val="100000"/>
              </a:lnSpc>
              <a:tabLst>
                <a:tab pos="1938020" algn="l"/>
                <a:tab pos="2706370" algn="l"/>
              </a:tabLst>
            </a:pPr>
            <a:r>
              <a:rPr sz="800" spc="40" dirty="0">
                <a:latin typeface="Arial"/>
                <a:cs typeface="Arial"/>
              </a:rPr>
              <a:t>&lt;</a:t>
            </a:r>
            <a:r>
              <a:rPr sz="800" spc="50" dirty="0">
                <a:latin typeface="Arial"/>
                <a:cs typeface="Arial"/>
              </a:rPr>
              <a:t>1</a:t>
            </a:r>
            <a:r>
              <a:rPr sz="800" spc="55" dirty="0">
                <a:latin typeface="Arial"/>
                <a:cs typeface="Arial"/>
              </a:rPr>
              <a:t>0ng</a:t>
            </a:r>
            <a:r>
              <a:rPr sz="800" spc="-10" dirty="0">
                <a:latin typeface="Arial"/>
                <a:cs typeface="Arial"/>
              </a:rPr>
              <a:t>/</a:t>
            </a:r>
            <a:r>
              <a:rPr sz="800" spc="125" dirty="0">
                <a:latin typeface="Arial"/>
                <a:cs typeface="Arial"/>
              </a:rPr>
              <a:t>m</a:t>
            </a:r>
            <a:r>
              <a:rPr sz="800" spc="15" dirty="0">
                <a:latin typeface="Arial"/>
                <a:cs typeface="Arial"/>
              </a:rPr>
              <a:t>l</a:t>
            </a:r>
            <a:r>
              <a:rPr sz="800" dirty="0">
                <a:latin typeface="Arial"/>
                <a:cs typeface="Arial"/>
              </a:rPr>
              <a:t>	</a:t>
            </a:r>
            <a:r>
              <a:rPr sz="800" spc="55" dirty="0">
                <a:latin typeface="Arial"/>
                <a:cs typeface="Arial"/>
              </a:rPr>
              <a:t>10</a:t>
            </a:r>
            <a:r>
              <a:rPr sz="800" spc="20" dirty="0">
                <a:latin typeface="Arial"/>
                <a:cs typeface="Arial"/>
              </a:rPr>
              <a:t>-</a:t>
            </a:r>
            <a:r>
              <a:rPr sz="800" spc="55" dirty="0">
                <a:latin typeface="Arial"/>
                <a:cs typeface="Arial"/>
              </a:rPr>
              <a:t>20ng</a:t>
            </a:r>
            <a:r>
              <a:rPr sz="800" spc="-10" dirty="0">
                <a:latin typeface="Arial"/>
                <a:cs typeface="Arial"/>
              </a:rPr>
              <a:t>/</a:t>
            </a:r>
            <a:r>
              <a:rPr sz="800" spc="60" dirty="0">
                <a:latin typeface="Arial"/>
                <a:cs typeface="Arial"/>
              </a:rPr>
              <a:t>m</a:t>
            </a:r>
            <a:r>
              <a:rPr sz="800" spc="-150" dirty="0">
                <a:latin typeface="Arial"/>
                <a:cs typeface="Arial"/>
              </a:rPr>
              <a:t> </a:t>
            </a:r>
            <a:r>
              <a:rPr sz="800" spc="15" dirty="0">
                <a:latin typeface="Arial"/>
                <a:cs typeface="Arial"/>
              </a:rPr>
              <a:t>l</a:t>
            </a:r>
            <a:r>
              <a:rPr sz="800" dirty="0">
                <a:latin typeface="Arial"/>
                <a:cs typeface="Arial"/>
              </a:rPr>
              <a:t>	</a:t>
            </a:r>
            <a:r>
              <a:rPr sz="800" spc="40" dirty="0">
                <a:latin typeface="Arial"/>
                <a:cs typeface="Arial"/>
              </a:rPr>
              <a:t>&gt;</a:t>
            </a:r>
            <a:r>
              <a:rPr sz="800" spc="50" dirty="0">
                <a:latin typeface="Arial"/>
                <a:cs typeface="Arial"/>
              </a:rPr>
              <a:t>2</a:t>
            </a:r>
            <a:r>
              <a:rPr sz="800" spc="55" dirty="0">
                <a:latin typeface="Arial"/>
                <a:cs typeface="Arial"/>
              </a:rPr>
              <a:t>0ng</a:t>
            </a:r>
            <a:r>
              <a:rPr sz="800" spc="-10" dirty="0">
                <a:latin typeface="Arial"/>
                <a:cs typeface="Arial"/>
              </a:rPr>
              <a:t>/</a:t>
            </a:r>
            <a:r>
              <a:rPr sz="800" spc="125" dirty="0">
                <a:latin typeface="Arial"/>
                <a:cs typeface="Arial"/>
              </a:rPr>
              <a:t>m</a:t>
            </a:r>
            <a:r>
              <a:rPr sz="800" spc="15" dirty="0">
                <a:latin typeface="Arial"/>
                <a:cs typeface="Arial"/>
              </a:rPr>
              <a:t>l</a:t>
            </a:r>
            <a:endParaRPr sz="8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806514" y="5021228"/>
            <a:ext cx="179705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55" dirty="0">
                <a:latin typeface="Arial"/>
                <a:cs typeface="Arial"/>
              </a:rPr>
              <a:t>0</a:t>
            </a:r>
            <a:r>
              <a:rPr sz="800" spc="-10" dirty="0">
                <a:latin typeface="Arial"/>
                <a:cs typeface="Arial"/>
              </a:rPr>
              <a:t>.</a:t>
            </a:r>
            <a:r>
              <a:rPr sz="800" spc="40" dirty="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2806514" y="4781128"/>
            <a:ext cx="179705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55" dirty="0">
                <a:latin typeface="Arial"/>
                <a:cs typeface="Arial"/>
              </a:rPr>
              <a:t>0</a:t>
            </a:r>
            <a:r>
              <a:rPr sz="800" spc="-10" dirty="0">
                <a:latin typeface="Arial"/>
                <a:cs typeface="Arial"/>
              </a:rPr>
              <a:t>.</a:t>
            </a:r>
            <a:r>
              <a:rPr sz="800" spc="40" dirty="0"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2457957" y="4328960"/>
            <a:ext cx="4434840" cy="2152015"/>
          </a:xfrm>
          <a:custGeom>
            <a:avLst/>
            <a:gdLst/>
            <a:ahLst/>
            <a:cxnLst/>
            <a:rect l="l" t="t" r="r" b="b"/>
            <a:pathLst>
              <a:path w="4434840" h="2152015">
                <a:moveTo>
                  <a:pt x="0" y="2151799"/>
                </a:moveTo>
                <a:lnTo>
                  <a:pt x="4434625" y="2151799"/>
                </a:lnTo>
                <a:lnTo>
                  <a:pt x="4434625" y="0"/>
                </a:lnTo>
                <a:lnTo>
                  <a:pt x="0" y="0"/>
                </a:lnTo>
                <a:lnTo>
                  <a:pt x="0" y="2151799"/>
                </a:lnTo>
                <a:close/>
              </a:path>
            </a:pathLst>
          </a:custGeom>
          <a:ln w="89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078683" y="4789794"/>
            <a:ext cx="1711960" cy="332740"/>
          </a:xfrm>
          <a:custGeom>
            <a:avLst/>
            <a:gdLst/>
            <a:ahLst/>
            <a:cxnLst/>
            <a:rect l="l" t="t" r="r" b="b"/>
            <a:pathLst>
              <a:path w="1711960" h="332739">
                <a:moveTo>
                  <a:pt x="0" y="332376"/>
                </a:moveTo>
                <a:lnTo>
                  <a:pt x="1711887" y="332376"/>
                </a:lnTo>
                <a:lnTo>
                  <a:pt x="1711887" y="0"/>
                </a:lnTo>
                <a:lnTo>
                  <a:pt x="0" y="0"/>
                </a:lnTo>
                <a:lnTo>
                  <a:pt x="0" y="3323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3157423" y="4847025"/>
            <a:ext cx="134620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183883"/>
                </a:solidFill>
                <a:latin typeface="Arial"/>
                <a:cs typeface="Arial"/>
              </a:rPr>
              <a:t>P</a:t>
            </a:r>
            <a:r>
              <a:rPr sz="1400" spc="-2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1400" spc="-5" dirty="0">
                <a:solidFill>
                  <a:srgbClr val="183883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r</a:t>
            </a:r>
            <a:r>
              <a:rPr sz="1400" spc="-10" dirty="0">
                <a:solidFill>
                  <a:srgbClr val="183883"/>
                </a:solidFill>
                <a:latin typeface="Arial"/>
                <a:cs typeface="Arial"/>
              </a:rPr>
              <a:t> t</a:t>
            </a:r>
            <a:r>
              <a:rPr sz="1400" spc="-5" dirty="0">
                <a:solidFill>
                  <a:srgbClr val="183883"/>
                </a:solidFill>
                <a:latin typeface="Arial"/>
                <a:cs typeface="Arial"/>
              </a:rPr>
              <a:t>ren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d</a:t>
            </a:r>
            <a:r>
              <a:rPr sz="1400" spc="-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183883"/>
                </a:solidFill>
                <a:latin typeface="Arial"/>
                <a:cs typeface="Arial"/>
              </a:rPr>
              <a:t>&lt;</a:t>
            </a:r>
            <a:r>
              <a:rPr sz="1400" spc="-5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spc="-10" dirty="0">
                <a:solidFill>
                  <a:srgbClr val="183883"/>
                </a:solidFill>
                <a:latin typeface="Arial"/>
                <a:cs typeface="Arial"/>
              </a:rPr>
              <a:t>.</a:t>
            </a:r>
            <a:r>
              <a:rPr sz="1400" spc="-5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13274" y="6608096"/>
            <a:ext cx="251968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ue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2009,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ron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l: Me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S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0" name="object 10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>
                <a:latin typeface="Arial"/>
                <a:cs typeface="Arial"/>
                <a:hlinkClick r:id="rId4"/>
              </a:rPr>
              <a:t>www.</a:t>
            </a:r>
            <a:r>
              <a:rPr spc="-10" dirty="0">
                <a:latin typeface="Arial"/>
                <a:cs typeface="Arial"/>
                <a:hlinkClick r:id="rId4"/>
              </a:rPr>
              <a:t>u</a:t>
            </a:r>
            <a:r>
              <a:rPr spc="-5" dirty="0">
                <a:latin typeface="Arial"/>
                <a:cs typeface="Arial"/>
                <a:hlinkClick r:id="rId4"/>
              </a:rPr>
              <a:t>m</a:t>
            </a:r>
            <a:r>
              <a:rPr spc="-10" dirty="0">
                <a:latin typeface="Arial"/>
                <a:cs typeface="Arial"/>
                <a:hlinkClick r:id="rId4"/>
              </a:rPr>
              <a:t>l.</a:t>
            </a:r>
            <a:r>
              <a:rPr spc="-20" dirty="0">
                <a:latin typeface="Arial"/>
                <a:cs typeface="Arial"/>
                <a:hlinkClick r:id="rId4"/>
              </a:rPr>
              <a:t>e</a:t>
            </a:r>
            <a:r>
              <a:rPr spc="-10" dirty="0">
                <a:latin typeface="Arial"/>
                <a:cs typeface="Arial"/>
                <a:hlinkClick r:id="rId4"/>
              </a:rPr>
              <a:t>du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0"/>
                </a:moveTo>
                <a:lnTo>
                  <a:pt x="7848600" y="0"/>
                </a:lnTo>
              </a:path>
              <a:path w="7848600" h="3505200">
                <a:moveTo>
                  <a:pt x="7848600" y="3505200"/>
                </a:moveTo>
                <a:lnTo>
                  <a:pt x="0" y="3505200"/>
                </a:ln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0" y="244475"/>
                </a:moveTo>
                <a:lnTo>
                  <a:pt x="9144000" y="244475"/>
                </a:lnTo>
                <a:lnTo>
                  <a:pt x="9144000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55975" y="1400175"/>
            <a:ext cx="4788535" cy="581025"/>
          </a:xfrm>
          <a:custGeom>
            <a:avLst/>
            <a:gdLst/>
            <a:ahLst/>
            <a:cxnLst/>
            <a:rect l="l" t="t" r="r" b="b"/>
            <a:pathLst>
              <a:path w="4788534" h="581025">
                <a:moveTo>
                  <a:pt x="0" y="581025"/>
                </a:moveTo>
                <a:lnTo>
                  <a:pt x="4788024" y="581025"/>
                </a:lnTo>
                <a:lnTo>
                  <a:pt x="4788024" y="0"/>
                </a:lnTo>
                <a:lnTo>
                  <a:pt x="0" y="0"/>
                </a:lnTo>
                <a:lnTo>
                  <a:pt x="0" y="58102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2168" rIns="0" bIns="0" rtlCol="0">
            <a:spAutoFit/>
          </a:bodyPr>
          <a:lstStyle/>
          <a:p>
            <a:pPr marL="4471035">
              <a:lnSpc>
                <a:spcPct val="100000"/>
              </a:lnSpc>
            </a:pPr>
            <a:r>
              <a:rPr spc="-70" dirty="0">
                <a:latin typeface="Arial"/>
                <a:cs typeface="Arial"/>
              </a:rPr>
              <a:t>V</a:t>
            </a:r>
            <a:r>
              <a:rPr dirty="0">
                <a:latin typeface="Arial"/>
                <a:cs typeface="Arial"/>
              </a:rPr>
              <a:t>i</a:t>
            </a:r>
            <a:r>
              <a:rPr spc="-15"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min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25" dirty="0">
                <a:latin typeface="Arial"/>
                <a:cs typeface="Arial"/>
              </a:rPr>
              <a:t>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059939" y="2068648"/>
            <a:ext cx="6978650" cy="2455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B4CCE2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mpor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an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t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as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an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ioxidan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t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and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or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immune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un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ct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ion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5"/>
              </a:spcBef>
              <a:buClr>
                <a:srgbClr val="B4CCE2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Curren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t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RD</a:t>
            </a:r>
            <a:r>
              <a:rPr sz="2400" spc="-20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2400" spc="-14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is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15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mg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f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alpha-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ocopherol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5"/>
              </a:spcBef>
              <a:buClr>
                <a:srgbClr val="B4CCE2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155" dirty="0">
                <a:solidFill>
                  <a:srgbClr val="183883"/>
                </a:solidFill>
                <a:latin typeface="Arial"/>
                <a:cs typeface="Arial"/>
              </a:rPr>
              <a:t>V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ery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ew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individuals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mee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t 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his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rom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die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5"/>
              </a:spcBef>
              <a:buClr>
                <a:srgbClr val="B4CCE2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25" dirty="0">
                <a:solidFill>
                  <a:srgbClr val="183883"/>
                </a:solidFill>
                <a:latin typeface="Arial"/>
                <a:cs typeface="Arial"/>
              </a:rPr>
              <a:t>O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her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ocopherols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in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oods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are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also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impor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an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  <a:p>
            <a:pPr marL="355600" marR="749935" indent="-342900">
              <a:lnSpc>
                <a:spcPct val="101899"/>
              </a:lnSpc>
              <a:spcBef>
                <a:spcPts val="465"/>
              </a:spcBef>
              <a:buClr>
                <a:srgbClr val="B4CCE2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25" dirty="0">
                <a:solidFill>
                  <a:srgbClr val="183883"/>
                </a:solidFill>
                <a:latin typeface="Arial"/>
                <a:cs typeface="Arial"/>
              </a:rPr>
              <a:t>B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st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sources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are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nu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and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seeds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(almond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s,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sun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lower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seeds)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,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plan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t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oils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77800" y="4504266"/>
            <a:ext cx="2235200" cy="187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>
                <a:latin typeface="Arial"/>
                <a:cs typeface="Arial"/>
                <a:hlinkClick r:id="rId5"/>
              </a:rPr>
              <a:t>www.</a:t>
            </a:r>
            <a:r>
              <a:rPr spc="-10" dirty="0">
                <a:latin typeface="Arial"/>
                <a:cs typeface="Arial"/>
                <a:hlinkClick r:id="rId5"/>
              </a:rPr>
              <a:t>u</a:t>
            </a:r>
            <a:r>
              <a:rPr spc="-5" dirty="0">
                <a:latin typeface="Arial"/>
                <a:cs typeface="Arial"/>
                <a:hlinkClick r:id="rId5"/>
              </a:rPr>
              <a:t>m</a:t>
            </a:r>
            <a:r>
              <a:rPr spc="-10" dirty="0">
                <a:latin typeface="Arial"/>
                <a:cs typeface="Arial"/>
                <a:hlinkClick r:id="rId5"/>
              </a:rPr>
              <a:t>l.</a:t>
            </a:r>
            <a:r>
              <a:rPr spc="-20" dirty="0">
                <a:latin typeface="Arial"/>
                <a:cs typeface="Arial"/>
                <a:hlinkClick r:id="rId5"/>
              </a:rPr>
              <a:t>e</a:t>
            </a:r>
            <a:r>
              <a:rPr spc="-10" dirty="0">
                <a:latin typeface="Arial"/>
                <a:cs typeface="Arial"/>
                <a:hlinkClick r:id="rId5"/>
              </a:rPr>
              <a:t>du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57375" y="5114068"/>
            <a:ext cx="787400" cy="0"/>
          </a:xfrm>
          <a:custGeom>
            <a:avLst/>
            <a:gdLst/>
            <a:ahLst/>
            <a:cxnLst/>
            <a:rect l="l" t="t" r="r" b="b"/>
            <a:pathLst>
              <a:path w="787400">
                <a:moveTo>
                  <a:pt x="0" y="0"/>
                </a:moveTo>
                <a:lnTo>
                  <a:pt x="786884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65763" y="5114068"/>
            <a:ext cx="1583690" cy="0"/>
          </a:xfrm>
          <a:custGeom>
            <a:avLst/>
            <a:gdLst/>
            <a:ahLst/>
            <a:cxnLst/>
            <a:rect l="l" t="t" r="r" b="b"/>
            <a:pathLst>
              <a:path w="1583689">
                <a:moveTo>
                  <a:pt x="0" y="0"/>
                </a:moveTo>
                <a:lnTo>
                  <a:pt x="1583329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33763" y="5114068"/>
            <a:ext cx="832485" cy="0"/>
          </a:xfrm>
          <a:custGeom>
            <a:avLst/>
            <a:gdLst/>
            <a:ahLst/>
            <a:cxnLst/>
            <a:rect l="l" t="t" r="r" b="b"/>
            <a:pathLst>
              <a:path w="832485">
                <a:moveTo>
                  <a:pt x="0" y="0"/>
                </a:moveTo>
                <a:lnTo>
                  <a:pt x="832185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57375" y="4512911"/>
            <a:ext cx="787400" cy="0"/>
          </a:xfrm>
          <a:custGeom>
            <a:avLst/>
            <a:gdLst/>
            <a:ahLst/>
            <a:cxnLst/>
            <a:rect l="l" t="t" r="r" b="b"/>
            <a:pathLst>
              <a:path w="787400">
                <a:moveTo>
                  <a:pt x="0" y="0"/>
                </a:moveTo>
                <a:lnTo>
                  <a:pt x="786884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65763" y="4512911"/>
            <a:ext cx="1583690" cy="0"/>
          </a:xfrm>
          <a:custGeom>
            <a:avLst/>
            <a:gdLst/>
            <a:ahLst/>
            <a:cxnLst/>
            <a:rect l="l" t="t" r="r" b="b"/>
            <a:pathLst>
              <a:path w="1583689">
                <a:moveTo>
                  <a:pt x="0" y="0"/>
                </a:moveTo>
                <a:lnTo>
                  <a:pt x="1583329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33763" y="4512911"/>
            <a:ext cx="832485" cy="0"/>
          </a:xfrm>
          <a:custGeom>
            <a:avLst/>
            <a:gdLst/>
            <a:ahLst/>
            <a:cxnLst/>
            <a:rect l="l" t="t" r="r" b="b"/>
            <a:pathLst>
              <a:path w="832485">
                <a:moveTo>
                  <a:pt x="0" y="0"/>
                </a:moveTo>
                <a:lnTo>
                  <a:pt x="832185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57375" y="3911754"/>
            <a:ext cx="787400" cy="0"/>
          </a:xfrm>
          <a:custGeom>
            <a:avLst/>
            <a:gdLst/>
            <a:ahLst/>
            <a:cxnLst/>
            <a:rect l="l" t="t" r="r" b="b"/>
            <a:pathLst>
              <a:path w="787400">
                <a:moveTo>
                  <a:pt x="0" y="0"/>
                </a:moveTo>
                <a:lnTo>
                  <a:pt x="786884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65763" y="3911754"/>
            <a:ext cx="1583690" cy="0"/>
          </a:xfrm>
          <a:custGeom>
            <a:avLst/>
            <a:gdLst/>
            <a:ahLst/>
            <a:cxnLst/>
            <a:rect l="l" t="t" r="r" b="b"/>
            <a:pathLst>
              <a:path w="1583689">
                <a:moveTo>
                  <a:pt x="0" y="0"/>
                </a:moveTo>
                <a:lnTo>
                  <a:pt x="1583329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33763" y="3911754"/>
            <a:ext cx="832485" cy="0"/>
          </a:xfrm>
          <a:custGeom>
            <a:avLst/>
            <a:gdLst/>
            <a:ahLst/>
            <a:cxnLst/>
            <a:rect l="l" t="t" r="r" b="b"/>
            <a:pathLst>
              <a:path w="832485">
                <a:moveTo>
                  <a:pt x="0" y="0"/>
                </a:moveTo>
                <a:lnTo>
                  <a:pt x="832185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57375" y="3310597"/>
            <a:ext cx="787400" cy="0"/>
          </a:xfrm>
          <a:custGeom>
            <a:avLst/>
            <a:gdLst/>
            <a:ahLst/>
            <a:cxnLst/>
            <a:rect l="l" t="t" r="r" b="b"/>
            <a:pathLst>
              <a:path w="787400">
                <a:moveTo>
                  <a:pt x="0" y="0"/>
                </a:moveTo>
                <a:lnTo>
                  <a:pt x="786884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65763" y="3310597"/>
            <a:ext cx="2633345" cy="0"/>
          </a:xfrm>
          <a:custGeom>
            <a:avLst/>
            <a:gdLst/>
            <a:ahLst/>
            <a:cxnLst/>
            <a:rect l="l" t="t" r="r" b="b"/>
            <a:pathLst>
              <a:path w="2633345">
                <a:moveTo>
                  <a:pt x="0" y="0"/>
                </a:moveTo>
                <a:lnTo>
                  <a:pt x="2633237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33763" y="3310597"/>
            <a:ext cx="1882139" cy="0"/>
          </a:xfrm>
          <a:custGeom>
            <a:avLst/>
            <a:gdLst/>
            <a:ahLst/>
            <a:cxnLst/>
            <a:rect l="l" t="t" r="r" b="b"/>
            <a:pathLst>
              <a:path w="1882139">
                <a:moveTo>
                  <a:pt x="0" y="0"/>
                </a:moveTo>
                <a:lnTo>
                  <a:pt x="1882093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33763" y="2712171"/>
            <a:ext cx="7411084" cy="0"/>
          </a:xfrm>
          <a:custGeom>
            <a:avLst/>
            <a:gdLst/>
            <a:ahLst/>
            <a:cxnLst/>
            <a:rect l="l" t="t" r="r" b="b"/>
            <a:pathLst>
              <a:path w="7411084">
                <a:moveTo>
                  <a:pt x="0" y="0"/>
                </a:moveTo>
                <a:lnTo>
                  <a:pt x="7410497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65948" y="3640809"/>
            <a:ext cx="1050290" cy="2075180"/>
          </a:xfrm>
          <a:custGeom>
            <a:avLst/>
            <a:gdLst/>
            <a:ahLst/>
            <a:cxnLst/>
            <a:rect l="l" t="t" r="r" b="b"/>
            <a:pathLst>
              <a:path w="1050289" h="2075179">
                <a:moveTo>
                  <a:pt x="1049907" y="0"/>
                </a:moveTo>
                <a:lnTo>
                  <a:pt x="0" y="0"/>
                </a:lnTo>
                <a:lnTo>
                  <a:pt x="0" y="2074765"/>
                </a:lnTo>
                <a:lnTo>
                  <a:pt x="1049907" y="2074765"/>
                </a:lnTo>
                <a:lnTo>
                  <a:pt x="1049907" y="0"/>
                </a:lnTo>
                <a:close/>
              </a:path>
            </a:pathLst>
          </a:custGeom>
          <a:solidFill>
            <a:srgbClr val="D4E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49093" y="3496871"/>
            <a:ext cx="1050290" cy="2219325"/>
          </a:xfrm>
          <a:custGeom>
            <a:avLst/>
            <a:gdLst/>
            <a:ahLst/>
            <a:cxnLst/>
            <a:rect l="l" t="t" r="r" b="b"/>
            <a:pathLst>
              <a:path w="1050290" h="2219325">
                <a:moveTo>
                  <a:pt x="1049907" y="0"/>
                </a:moveTo>
                <a:lnTo>
                  <a:pt x="0" y="0"/>
                </a:lnTo>
                <a:lnTo>
                  <a:pt x="0" y="2218703"/>
                </a:lnTo>
                <a:lnTo>
                  <a:pt x="1049907" y="2218703"/>
                </a:lnTo>
                <a:lnTo>
                  <a:pt x="1049907" y="0"/>
                </a:lnTo>
                <a:close/>
              </a:path>
            </a:pathLst>
          </a:custGeom>
          <a:solidFill>
            <a:srgbClr val="D4E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65947" y="3640810"/>
            <a:ext cx="1050290" cy="2075180"/>
          </a:xfrm>
          <a:custGeom>
            <a:avLst/>
            <a:gdLst/>
            <a:ahLst/>
            <a:cxnLst/>
            <a:rect l="l" t="t" r="r" b="b"/>
            <a:pathLst>
              <a:path w="1050289" h="2075179">
                <a:moveTo>
                  <a:pt x="0" y="0"/>
                </a:moveTo>
                <a:lnTo>
                  <a:pt x="1049908" y="0"/>
                </a:lnTo>
                <a:lnTo>
                  <a:pt x="1049908" y="2074765"/>
                </a:lnTo>
                <a:lnTo>
                  <a:pt x="0" y="207476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49092" y="3496871"/>
            <a:ext cx="1050290" cy="2219325"/>
          </a:xfrm>
          <a:custGeom>
            <a:avLst/>
            <a:gdLst/>
            <a:ahLst/>
            <a:cxnLst/>
            <a:rect l="l" t="t" r="r" b="b"/>
            <a:pathLst>
              <a:path w="1050290" h="2219325">
                <a:moveTo>
                  <a:pt x="0" y="0"/>
                </a:moveTo>
                <a:lnTo>
                  <a:pt x="1049908" y="0"/>
                </a:lnTo>
                <a:lnTo>
                  <a:pt x="1049908" y="2218704"/>
                </a:lnTo>
                <a:lnTo>
                  <a:pt x="0" y="221870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15856" y="3014252"/>
            <a:ext cx="1050290" cy="2701925"/>
          </a:xfrm>
          <a:custGeom>
            <a:avLst/>
            <a:gdLst/>
            <a:ahLst/>
            <a:cxnLst/>
            <a:rect l="l" t="t" r="r" b="b"/>
            <a:pathLst>
              <a:path w="1050289" h="2701925">
                <a:moveTo>
                  <a:pt x="1049907" y="0"/>
                </a:moveTo>
                <a:lnTo>
                  <a:pt x="0" y="0"/>
                </a:lnTo>
                <a:lnTo>
                  <a:pt x="0" y="2701323"/>
                </a:lnTo>
                <a:lnTo>
                  <a:pt x="1049907" y="2701323"/>
                </a:lnTo>
                <a:lnTo>
                  <a:pt x="1049907" y="0"/>
                </a:lnTo>
                <a:close/>
              </a:path>
            </a:pathLst>
          </a:custGeom>
          <a:solidFill>
            <a:srgbClr val="005D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99000" y="2802576"/>
            <a:ext cx="1058545" cy="2913380"/>
          </a:xfrm>
          <a:custGeom>
            <a:avLst/>
            <a:gdLst/>
            <a:ahLst/>
            <a:cxnLst/>
            <a:rect l="l" t="t" r="r" b="b"/>
            <a:pathLst>
              <a:path w="1058545" h="2913379">
                <a:moveTo>
                  <a:pt x="1058374" y="0"/>
                </a:moveTo>
                <a:lnTo>
                  <a:pt x="0" y="0"/>
                </a:lnTo>
                <a:lnTo>
                  <a:pt x="0" y="2912999"/>
                </a:lnTo>
                <a:lnTo>
                  <a:pt x="1058374" y="2912999"/>
                </a:lnTo>
                <a:lnTo>
                  <a:pt x="1058374" y="0"/>
                </a:lnTo>
                <a:close/>
              </a:path>
            </a:pathLst>
          </a:custGeom>
          <a:solidFill>
            <a:srgbClr val="005D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15855" y="3014252"/>
            <a:ext cx="1050290" cy="2701925"/>
          </a:xfrm>
          <a:custGeom>
            <a:avLst/>
            <a:gdLst/>
            <a:ahLst/>
            <a:cxnLst/>
            <a:rect l="l" t="t" r="r" b="b"/>
            <a:pathLst>
              <a:path w="1050289" h="2701925">
                <a:moveTo>
                  <a:pt x="0" y="0"/>
                </a:moveTo>
                <a:lnTo>
                  <a:pt x="1049908" y="0"/>
                </a:lnTo>
                <a:lnTo>
                  <a:pt x="1049908" y="2701323"/>
                </a:lnTo>
                <a:lnTo>
                  <a:pt x="0" y="270132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99001" y="2802577"/>
            <a:ext cx="1058545" cy="2913380"/>
          </a:xfrm>
          <a:custGeom>
            <a:avLst/>
            <a:gdLst/>
            <a:ahLst/>
            <a:cxnLst/>
            <a:rect l="l" t="t" r="r" b="b"/>
            <a:pathLst>
              <a:path w="1058545" h="2913379">
                <a:moveTo>
                  <a:pt x="0" y="0"/>
                </a:moveTo>
                <a:lnTo>
                  <a:pt x="1058375" y="0"/>
                </a:lnTo>
                <a:lnTo>
                  <a:pt x="1058375" y="2912998"/>
                </a:lnTo>
                <a:lnTo>
                  <a:pt x="0" y="291299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72074" y="2712171"/>
            <a:ext cx="0" cy="3042285"/>
          </a:xfrm>
          <a:custGeom>
            <a:avLst/>
            <a:gdLst/>
            <a:ahLst/>
            <a:cxnLst/>
            <a:rect l="l" t="t" r="r" b="b"/>
            <a:pathLst>
              <a:path h="3042285">
                <a:moveTo>
                  <a:pt x="0" y="0"/>
                </a:moveTo>
                <a:lnTo>
                  <a:pt x="0" y="3041715"/>
                </a:lnTo>
              </a:path>
            </a:pathLst>
          </a:custGeom>
          <a:ln w="8467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33763" y="5715575"/>
            <a:ext cx="7411084" cy="0"/>
          </a:xfrm>
          <a:custGeom>
            <a:avLst/>
            <a:gdLst/>
            <a:ahLst/>
            <a:cxnLst/>
            <a:rect l="l" t="t" r="r" b="b"/>
            <a:pathLst>
              <a:path w="7411084">
                <a:moveTo>
                  <a:pt x="0" y="0"/>
                </a:moveTo>
                <a:lnTo>
                  <a:pt x="7410497" y="0"/>
                </a:lnTo>
              </a:path>
            </a:pathLst>
          </a:custGeom>
          <a:ln w="8467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61661" y="5715575"/>
            <a:ext cx="0" cy="38735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0"/>
                </a:moveTo>
                <a:lnTo>
                  <a:pt x="0" y="38311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644259" y="5715575"/>
            <a:ext cx="0" cy="38735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0"/>
                </a:moveTo>
                <a:lnTo>
                  <a:pt x="0" y="38311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448772" y="3440389"/>
            <a:ext cx="2800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183883"/>
                </a:solidFill>
                <a:latin typeface="Arial"/>
                <a:cs typeface="Arial"/>
              </a:rPr>
              <a:t>69%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134865" y="3296456"/>
            <a:ext cx="2800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183883"/>
                </a:solidFill>
                <a:latin typeface="Arial"/>
                <a:cs typeface="Arial"/>
              </a:rPr>
              <a:t>74%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501942" y="2813856"/>
            <a:ext cx="2800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183883"/>
                </a:solidFill>
                <a:latin typeface="Arial"/>
                <a:cs typeface="Arial"/>
              </a:rPr>
              <a:t>90%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188036" y="2602189"/>
            <a:ext cx="2800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183883"/>
                </a:solidFill>
                <a:latin typeface="Arial"/>
                <a:cs typeface="Arial"/>
              </a:rPr>
              <a:t>97%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66650" y="5641722"/>
            <a:ext cx="20320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183883"/>
                </a:solidFill>
                <a:latin typeface="Arial"/>
                <a:cs typeface="Arial"/>
              </a:rPr>
              <a:t>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96037" y="5040589"/>
            <a:ext cx="282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183883"/>
                </a:solidFill>
                <a:latin typeface="Arial"/>
                <a:cs typeface="Arial"/>
              </a:rPr>
              <a:t>2</a:t>
            </a:r>
            <a:r>
              <a:rPr sz="1000" spc="4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000" dirty="0">
                <a:solidFill>
                  <a:srgbClr val="183883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96037" y="4439456"/>
            <a:ext cx="282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183883"/>
                </a:solidFill>
                <a:latin typeface="Arial"/>
                <a:cs typeface="Arial"/>
              </a:rPr>
              <a:t>4</a:t>
            </a:r>
            <a:r>
              <a:rPr sz="1000" spc="4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000" dirty="0">
                <a:solidFill>
                  <a:srgbClr val="183883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96037" y="3838322"/>
            <a:ext cx="282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183883"/>
                </a:solidFill>
                <a:latin typeface="Arial"/>
                <a:cs typeface="Arial"/>
              </a:rPr>
              <a:t>6</a:t>
            </a:r>
            <a:r>
              <a:rPr sz="1000" spc="4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000" dirty="0">
                <a:solidFill>
                  <a:srgbClr val="183883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96037" y="3237189"/>
            <a:ext cx="282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183883"/>
                </a:solidFill>
                <a:latin typeface="Arial"/>
                <a:cs typeface="Arial"/>
              </a:rPr>
              <a:t>8</a:t>
            </a:r>
            <a:r>
              <a:rPr sz="1000" spc="4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000" dirty="0">
                <a:solidFill>
                  <a:srgbClr val="183883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25426" y="2636056"/>
            <a:ext cx="3473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000" spc="4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000" spc="-25" dirty="0">
                <a:solidFill>
                  <a:srgbClr val="183883"/>
                </a:solidFill>
                <a:latin typeface="Arial"/>
                <a:cs typeface="Arial"/>
              </a:rPr>
              <a:t>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940052" y="5794118"/>
            <a:ext cx="3473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183883"/>
                </a:solidFill>
                <a:latin typeface="Arial"/>
                <a:cs typeface="Arial"/>
              </a:rPr>
              <a:t>5</a:t>
            </a:r>
            <a:r>
              <a:rPr sz="1000" spc="4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183883"/>
                </a:solidFill>
                <a:latin typeface="Arial"/>
                <a:cs typeface="Arial"/>
              </a:rPr>
              <a:t>-</a:t>
            </a:r>
            <a:r>
              <a:rPr sz="1000" spc="-25" dirty="0">
                <a:solidFill>
                  <a:srgbClr val="183883"/>
                </a:solidFill>
                <a:latin typeface="Arial"/>
                <a:cs typeface="Arial"/>
              </a:rPr>
              <a:t>70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680818" y="5794118"/>
            <a:ext cx="2438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183883"/>
                </a:solidFill>
                <a:latin typeface="Arial"/>
                <a:cs typeface="Arial"/>
              </a:rPr>
              <a:t>7</a:t>
            </a:r>
            <a:r>
              <a:rPr sz="1000" spc="4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000" spc="-10" dirty="0">
                <a:solidFill>
                  <a:srgbClr val="183883"/>
                </a:solidFill>
                <a:latin typeface="Arial"/>
                <a:cs typeface="Arial"/>
              </a:rPr>
              <a:t>+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395723" y="1983982"/>
            <a:ext cx="1512570" cy="595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0">
              <a:lnSpc>
                <a:spcPts val="2840"/>
              </a:lnSpc>
            </a:pPr>
            <a:r>
              <a:rPr sz="2400" b="1" spc="-65" dirty="0">
                <a:solidFill>
                  <a:srgbClr val="183883"/>
                </a:solidFill>
                <a:latin typeface="Arial"/>
                <a:cs typeface="Arial"/>
              </a:rPr>
              <a:t>V</a:t>
            </a:r>
            <a:r>
              <a:rPr sz="2400" b="1" spc="-15" dirty="0">
                <a:solidFill>
                  <a:srgbClr val="183883"/>
                </a:solidFill>
                <a:latin typeface="Arial"/>
                <a:cs typeface="Arial"/>
              </a:rPr>
              <a:t>itamin</a:t>
            </a:r>
            <a:r>
              <a:rPr sz="2400" b="1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120"/>
              </a:lnSpc>
            </a:pPr>
            <a:r>
              <a:rPr sz="1800" b="1" dirty="0">
                <a:solidFill>
                  <a:srgbClr val="183883"/>
                </a:solidFill>
                <a:latin typeface="Arial"/>
                <a:cs typeface="Arial"/>
              </a:rPr>
              <a:t>% </a:t>
            </a:r>
            <a:r>
              <a:rPr sz="1800" b="1" spc="-15" dirty="0">
                <a:solidFill>
                  <a:srgbClr val="183883"/>
                </a:solidFill>
                <a:latin typeface="Arial"/>
                <a:cs typeface="Arial"/>
              </a:rPr>
              <a:t>Below</a:t>
            </a:r>
            <a:r>
              <a:rPr sz="1800" b="1" dirty="0">
                <a:solidFill>
                  <a:srgbClr val="183883"/>
                </a:solidFill>
                <a:latin typeface="Arial"/>
                <a:cs typeface="Arial"/>
              </a:rPr>
              <a:t> EAR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302471" y="6092926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0" y="63808"/>
                </a:moveTo>
                <a:lnTo>
                  <a:pt x="63808" y="63808"/>
                </a:lnTo>
                <a:lnTo>
                  <a:pt x="63808" y="0"/>
                </a:lnTo>
                <a:lnTo>
                  <a:pt x="0" y="0"/>
                </a:lnTo>
                <a:lnTo>
                  <a:pt x="0" y="63808"/>
                </a:lnTo>
                <a:close/>
              </a:path>
            </a:pathLst>
          </a:custGeom>
          <a:solidFill>
            <a:srgbClr val="D4E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302471" y="6092926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0" y="0"/>
                </a:moveTo>
                <a:lnTo>
                  <a:pt x="63808" y="0"/>
                </a:lnTo>
                <a:lnTo>
                  <a:pt x="63808" y="63808"/>
                </a:lnTo>
                <a:lnTo>
                  <a:pt x="0" y="6380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380721" y="6048118"/>
            <a:ext cx="29972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1000" spc="40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183883"/>
                </a:solidFill>
                <a:latin typeface="Arial"/>
                <a:cs typeface="Arial"/>
              </a:rPr>
              <a:t>l</a:t>
            </a:r>
            <a:r>
              <a:rPr sz="1000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768886" y="6092926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0" y="63808"/>
                </a:moveTo>
                <a:lnTo>
                  <a:pt x="63808" y="63808"/>
                </a:lnTo>
                <a:lnTo>
                  <a:pt x="63808" y="0"/>
                </a:lnTo>
                <a:lnTo>
                  <a:pt x="0" y="0"/>
                </a:lnTo>
                <a:lnTo>
                  <a:pt x="0" y="63808"/>
                </a:lnTo>
                <a:close/>
              </a:path>
            </a:pathLst>
          </a:custGeom>
          <a:solidFill>
            <a:srgbClr val="005D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768886" y="6092926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0" y="0"/>
                </a:moveTo>
                <a:lnTo>
                  <a:pt x="63808" y="0"/>
                </a:lnTo>
                <a:lnTo>
                  <a:pt x="63808" y="63808"/>
                </a:lnTo>
                <a:lnTo>
                  <a:pt x="0" y="6380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4847136" y="6048118"/>
            <a:ext cx="45212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1000" spc="25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1000" spc="-35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1000" spc="-25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1000" spc="40" dirty="0">
                <a:solidFill>
                  <a:srgbClr val="183883"/>
                </a:solidFill>
                <a:latin typeface="Arial"/>
                <a:cs typeface="Arial"/>
              </a:rPr>
              <a:t>l</a:t>
            </a:r>
            <a:r>
              <a:rPr sz="1000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>
                <a:latin typeface="Arial"/>
                <a:cs typeface="Arial"/>
                <a:hlinkClick r:id="rId4"/>
              </a:rPr>
              <a:t>www.</a:t>
            </a:r>
            <a:r>
              <a:rPr spc="-10" dirty="0">
                <a:latin typeface="Arial"/>
                <a:cs typeface="Arial"/>
                <a:hlinkClick r:id="rId4"/>
              </a:rPr>
              <a:t>u</a:t>
            </a:r>
            <a:r>
              <a:rPr spc="-5" dirty="0">
                <a:latin typeface="Arial"/>
                <a:cs typeface="Arial"/>
                <a:hlinkClick r:id="rId4"/>
              </a:rPr>
              <a:t>m</a:t>
            </a:r>
            <a:r>
              <a:rPr spc="-10" dirty="0">
                <a:latin typeface="Arial"/>
                <a:cs typeface="Arial"/>
                <a:hlinkClick r:id="rId4"/>
              </a:rPr>
              <a:t>l.</a:t>
            </a:r>
            <a:r>
              <a:rPr spc="-20" dirty="0">
                <a:latin typeface="Arial"/>
                <a:cs typeface="Arial"/>
                <a:hlinkClick r:id="rId4"/>
              </a:rPr>
              <a:t>e</a:t>
            </a:r>
            <a:r>
              <a:rPr spc="-10" dirty="0">
                <a:latin typeface="Arial"/>
                <a:cs typeface="Arial"/>
                <a:hlinkClick r:id="rId4"/>
              </a:rPr>
              <a:t>du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0"/>
                </a:moveTo>
                <a:lnTo>
                  <a:pt x="7848600" y="0"/>
                </a:lnTo>
              </a:path>
              <a:path w="7848600" h="3505200">
                <a:moveTo>
                  <a:pt x="7848600" y="3505200"/>
                </a:moveTo>
                <a:lnTo>
                  <a:pt x="0" y="3505200"/>
                </a:ln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0" y="244475"/>
                </a:moveTo>
                <a:lnTo>
                  <a:pt x="9144000" y="244475"/>
                </a:lnTo>
                <a:lnTo>
                  <a:pt x="9144000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22615" y="6674660"/>
            <a:ext cx="8413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www.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u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m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l.</a:t>
            </a: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e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du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43808" y="980728"/>
            <a:ext cx="6300470" cy="720090"/>
          </a:xfrm>
          <a:custGeom>
            <a:avLst/>
            <a:gdLst/>
            <a:ahLst/>
            <a:cxnLst/>
            <a:rect l="l" t="t" r="r" b="b"/>
            <a:pathLst>
              <a:path w="6300470" h="720089">
                <a:moveTo>
                  <a:pt x="0" y="720079"/>
                </a:moveTo>
                <a:lnTo>
                  <a:pt x="6300191" y="720079"/>
                </a:lnTo>
                <a:lnTo>
                  <a:pt x="6300191" y="0"/>
                </a:lnTo>
                <a:lnTo>
                  <a:pt x="0" y="0"/>
                </a:lnTo>
                <a:lnTo>
                  <a:pt x="0" y="720079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029108" y="1010315"/>
            <a:ext cx="579120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ct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amin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kin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Response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09600" y="2057400"/>
            <a:ext cx="7780867" cy="37761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48597" y="2670643"/>
            <a:ext cx="228600" cy="16859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Helvetica"/>
                <a:cs typeface="Helvetica"/>
              </a:rPr>
              <a:t>%</a:t>
            </a:r>
            <a:r>
              <a:rPr sz="1600" b="1" spc="5" dirty="0">
                <a:latin typeface="Helvetica"/>
                <a:cs typeface="Helvetica"/>
              </a:rPr>
              <a:t> </a:t>
            </a:r>
            <a:r>
              <a:rPr sz="1600" b="1" spc="-5" dirty="0">
                <a:latin typeface="Helvetica"/>
                <a:cs typeface="Helvetica"/>
              </a:rPr>
              <a:t>chang</a:t>
            </a:r>
            <a:r>
              <a:rPr sz="1600" b="1" dirty="0">
                <a:latin typeface="Helvetica"/>
                <a:cs typeface="Helvetica"/>
              </a:rPr>
              <a:t>e </a:t>
            </a:r>
            <a:r>
              <a:rPr sz="1600" b="1" spc="5" dirty="0">
                <a:latin typeface="Helvetica"/>
                <a:cs typeface="Helvetica"/>
              </a:rPr>
              <a:t>i</a:t>
            </a:r>
            <a:r>
              <a:rPr sz="1600" b="1" dirty="0">
                <a:latin typeface="Helvetica"/>
                <a:cs typeface="Helvetica"/>
              </a:rPr>
              <a:t>n </a:t>
            </a:r>
            <a:r>
              <a:rPr sz="1600" b="1" spc="-10" dirty="0">
                <a:latin typeface="Helvetica"/>
                <a:cs typeface="Helvetica"/>
              </a:rPr>
              <a:t>D</a:t>
            </a:r>
            <a:r>
              <a:rPr sz="1600" b="1" spc="-5" dirty="0">
                <a:latin typeface="Helvetica"/>
                <a:cs typeface="Helvetica"/>
              </a:rPr>
              <a:t>T</a:t>
            </a:r>
            <a:r>
              <a:rPr sz="1600" b="1" dirty="0">
                <a:latin typeface="Helvetica"/>
                <a:cs typeface="Helvetica"/>
              </a:rPr>
              <a:t>H</a:t>
            </a:r>
            <a:endParaRPr sz="1600">
              <a:latin typeface="Helvetica"/>
              <a:cs typeface="Helvetic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14115" y="5735314"/>
            <a:ext cx="179705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0" dirty="0">
                <a:latin typeface="Helvetica"/>
                <a:cs typeface="Helvetica"/>
              </a:rPr>
              <a:t>V</a:t>
            </a:r>
            <a:r>
              <a:rPr sz="2000" b="1" spc="-15" dirty="0">
                <a:latin typeface="Helvetica"/>
                <a:cs typeface="Helvetica"/>
              </a:rPr>
              <a:t>i</a:t>
            </a:r>
            <a:r>
              <a:rPr sz="2000" b="1" spc="-5" dirty="0">
                <a:latin typeface="Helvetica"/>
                <a:cs typeface="Helvetica"/>
              </a:rPr>
              <a:t>t</a:t>
            </a:r>
            <a:r>
              <a:rPr sz="2000" b="1" dirty="0">
                <a:latin typeface="Helvetica"/>
                <a:cs typeface="Helvetica"/>
              </a:rPr>
              <a:t>a</a:t>
            </a:r>
            <a:r>
              <a:rPr sz="2000" b="1" spc="-5" dirty="0">
                <a:latin typeface="Helvetica"/>
                <a:cs typeface="Helvetica"/>
              </a:rPr>
              <a:t>m</a:t>
            </a:r>
            <a:r>
              <a:rPr sz="2000" b="1" spc="-15" dirty="0">
                <a:latin typeface="Helvetica"/>
                <a:cs typeface="Helvetica"/>
              </a:rPr>
              <a:t>in</a:t>
            </a:r>
            <a:r>
              <a:rPr sz="2000" b="1" spc="-5" dirty="0">
                <a:latin typeface="Helvetica"/>
                <a:cs typeface="Helvetica"/>
              </a:rPr>
              <a:t> </a:t>
            </a:r>
            <a:r>
              <a:rPr sz="2000" b="1" spc="-15" dirty="0">
                <a:latin typeface="Helvetica"/>
                <a:cs typeface="Helvetica"/>
              </a:rPr>
              <a:t>E</a:t>
            </a:r>
            <a:r>
              <a:rPr sz="2000" b="1" spc="-5" dirty="0">
                <a:latin typeface="Helvetica"/>
                <a:cs typeface="Helvetica"/>
              </a:rPr>
              <a:t> (m</a:t>
            </a:r>
            <a:r>
              <a:rPr sz="2000" b="1" spc="-10" dirty="0">
                <a:latin typeface="Helvetica"/>
                <a:cs typeface="Helvetica"/>
              </a:rPr>
              <a:t>g)</a:t>
            </a:r>
            <a:endParaRPr sz="2000">
              <a:latin typeface="Helvetica"/>
              <a:cs typeface="Helvetic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6284" y="6615261"/>
            <a:ext cx="18700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Helvetica"/>
                <a:cs typeface="Helvetica"/>
              </a:rPr>
              <a:t>Me</a:t>
            </a:r>
            <a:r>
              <a:rPr sz="1400" dirty="0">
                <a:solidFill>
                  <a:srgbClr val="FFFFFF"/>
                </a:solidFill>
                <a:latin typeface="Helvetica"/>
                <a:cs typeface="Helvetica"/>
              </a:rPr>
              <a:t>y</a:t>
            </a:r>
            <a:r>
              <a:rPr sz="1400" spc="-5" dirty="0">
                <a:solidFill>
                  <a:srgbClr val="FFFFFF"/>
                </a:solidFill>
                <a:latin typeface="Helvetica"/>
                <a:cs typeface="Helvetica"/>
              </a:rPr>
              <a:t>dan</a:t>
            </a:r>
            <a:r>
              <a:rPr sz="1400" dirty="0">
                <a:solidFill>
                  <a:srgbClr val="FFFFFF"/>
                </a:solidFill>
                <a:latin typeface="Helvetica"/>
                <a:cs typeface="Helvetica"/>
              </a:rPr>
              <a:t>i</a:t>
            </a:r>
            <a:r>
              <a:rPr sz="1400" spc="-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Helvetica"/>
                <a:cs typeface="Helvetica"/>
              </a:rPr>
              <a:t>S,</a:t>
            </a:r>
            <a:r>
              <a:rPr sz="1400" spc="-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Helvetica"/>
                <a:cs typeface="Helvetica"/>
              </a:rPr>
              <a:t>JA</a:t>
            </a:r>
            <a:r>
              <a:rPr sz="1400" i="1" spc="-5" dirty="0">
                <a:solidFill>
                  <a:srgbClr val="FFFFFF"/>
                </a:solidFill>
                <a:latin typeface="Helvetica"/>
                <a:cs typeface="Helvetica"/>
              </a:rPr>
              <a:t>M</a:t>
            </a:r>
            <a:r>
              <a:rPr sz="1400" i="1" spc="-10" dirty="0">
                <a:solidFill>
                  <a:srgbClr val="FFFFFF"/>
                </a:solidFill>
                <a:latin typeface="Helvetica"/>
                <a:cs typeface="Helvetica"/>
              </a:rPr>
              <a:t>A</a:t>
            </a:r>
            <a:r>
              <a:rPr sz="1400" i="1" spc="-7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Helvetica"/>
                <a:cs typeface="Helvetica"/>
              </a:rPr>
              <a:t>1997</a:t>
            </a:r>
            <a:endParaRPr sz="140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91880" y="0"/>
            <a:ext cx="5652119" cy="66259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35895" y="3789040"/>
            <a:ext cx="3096895" cy="864869"/>
          </a:xfrm>
          <a:custGeom>
            <a:avLst/>
            <a:gdLst/>
            <a:ahLst/>
            <a:cxnLst/>
            <a:rect l="l" t="t" r="r" b="b"/>
            <a:pathLst>
              <a:path w="3096895" h="864870">
                <a:moveTo>
                  <a:pt x="0" y="0"/>
                </a:moveTo>
                <a:lnTo>
                  <a:pt x="3096344" y="0"/>
                </a:lnTo>
                <a:lnTo>
                  <a:pt x="3096344" y="864741"/>
                </a:lnTo>
                <a:lnTo>
                  <a:pt x="0" y="86474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536815" y="6674660"/>
            <a:ext cx="15271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183883"/>
                </a:solidFill>
                <a:latin typeface="Arial"/>
                <a:cs typeface="Arial"/>
              </a:rPr>
              <a:t>Ta</a:t>
            </a:r>
            <a:r>
              <a:rPr sz="1000" dirty="0">
                <a:solidFill>
                  <a:srgbClr val="183883"/>
                </a:solidFill>
                <a:latin typeface="Arial"/>
                <a:cs typeface="Arial"/>
              </a:rPr>
              <a:t>l</a:t>
            </a:r>
            <a:r>
              <a:rPr sz="1000" spc="-10" dirty="0">
                <a:solidFill>
                  <a:srgbClr val="183883"/>
                </a:solidFill>
                <a:latin typeface="Arial"/>
                <a:cs typeface="Arial"/>
              </a:rPr>
              <a:t>ega</a:t>
            </a:r>
            <a:r>
              <a:rPr sz="1000" dirty="0">
                <a:solidFill>
                  <a:srgbClr val="183883"/>
                </a:solidFill>
                <a:latin typeface="Arial"/>
                <a:cs typeface="Arial"/>
              </a:rPr>
              <a:t>wk</a:t>
            </a:r>
            <a:r>
              <a:rPr sz="1000" spc="-10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183883"/>
                </a:solidFill>
                <a:latin typeface="Arial"/>
                <a:cs typeface="Arial"/>
              </a:rPr>
              <a:t>r</a:t>
            </a:r>
            <a:r>
              <a:rPr sz="1000" spc="-2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1000" b="1" spc="-76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000" spc="-10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1000" spc="-8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1000" b="1" spc="-44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000" spc="-135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1000" b="1" spc="-66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000" dirty="0">
                <a:solidFill>
                  <a:srgbClr val="183883"/>
                </a:solidFill>
                <a:latin typeface="Arial"/>
                <a:cs typeface="Arial"/>
              </a:rPr>
              <a:t>l</a:t>
            </a:r>
            <a:r>
              <a:rPr sz="1000" spc="-5" dirty="0">
                <a:solidFill>
                  <a:srgbClr val="183883"/>
                </a:solidFill>
                <a:latin typeface="Arial"/>
                <a:cs typeface="Arial"/>
              </a:rPr>
              <a:t>.</a:t>
            </a:r>
            <a:r>
              <a:rPr sz="1000" spc="-13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1000" b="1" spc="-16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000" spc="-409" dirty="0">
                <a:solidFill>
                  <a:srgbClr val="183883"/>
                </a:solidFill>
                <a:latin typeface="Arial"/>
                <a:cs typeface="Arial"/>
              </a:rPr>
              <a:t>2</a:t>
            </a:r>
            <a:r>
              <a:rPr sz="1000" b="1" spc="-2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000" spc="-345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000" b="1" spc="-55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00" spc="-1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000" spc="-560" dirty="0">
                <a:solidFill>
                  <a:srgbClr val="183883"/>
                </a:solidFill>
                <a:latin typeface="Arial"/>
                <a:cs typeface="Arial"/>
              </a:rPr>
              <a:t>7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l.</a:t>
            </a:r>
            <a:r>
              <a:rPr sz="1000" spc="-285" dirty="0">
                <a:solidFill>
                  <a:srgbClr val="183883"/>
                </a:solidFill>
                <a:latin typeface="Arial"/>
                <a:cs typeface="Arial"/>
              </a:rPr>
              <a:t>.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500" dirty="0">
                <a:solidFill>
                  <a:srgbClr val="183883"/>
                </a:solidFill>
                <a:latin typeface="Arial"/>
                <a:cs typeface="Arial"/>
              </a:rPr>
              <a:t>J</a:t>
            </a:r>
            <a:r>
              <a:rPr sz="1000" b="1" spc="-1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000" spc="-610" dirty="0">
                <a:solidFill>
                  <a:srgbClr val="183883"/>
                </a:solidFill>
                <a:latin typeface="Arial"/>
                <a:cs typeface="Arial"/>
              </a:rPr>
              <a:t>N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0"/>
                </a:moveTo>
                <a:lnTo>
                  <a:pt x="7848600" y="0"/>
                </a:lnTo>
              </a:path>
              <a:path w="7848600" h="3505200">
                <a:moveTo>
                  <a:pt x="7848600" y="3505200"/>
                </a:moveTo>
                <a:lnTo>
                  <a:pt x="0" y="3505200"/>
                </a:ln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0" y="244475"/>
                </a:moveTo>
                <a:lnTo>
                  <a:pt x="9144000" y="244475"/>
                </a:lnTo>
                <a:lnTo>
                  <a:pt x="9144000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55975" y="1400175"/>
            <a:ext cx="4788535" cy="581025"/>
          </a:xfrm>
          <a:custGeom>
            <a:avLst/>
            <a:gdLst/>
            <a:ahLst/>
            <a:cxnLst/>
            <a:rect l="l" t="t" r="r" b="b"/>
            <a:pathLst>
              <a:path w="4788534" h="581025">
                <a:moveTo>
                  <a:pt x="0" y="581025"/>
                </a:moveTo>
                <a:lnTo>
                  <a:pt x="4788024" y="581025"/>
                </a:lnTo>
                <a:lnTo>
                  <a:pt x="4788024" y="0"/>
                </a:lnTo>
                <a:lnTo>
                  <a:pt x="0" y="0"/>
                </a:lnTo>
                <a:lnTo>
                  <a:pt x="0" y="58102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2168" rIns="0" bIns="0" rtlCol="0">
            <a:spAutoFit/>
          </a:bodyPr>
          <a:lstStyle/>
          <a:p>
            <a:pPr marL="4471035">
              <a:lnSpc>
                <a:spcPct val="100000"/>
              </a:lnSpc>
            </a:pPr>
            <a:r>
              <a:rPr spc="-70" dirty="0">
                <a:latin typeface="Arial"/>
                <a:cs typeface="Arial"/>
              </a:rPr>
              <a:t>V</a:t>
            </a:r>
            <a:r>
              <a:rPr dirty="0">
                <a:latin typeface="Arial"/>
                <a:cs typeface="Arial"/>
              </a:rPr>
              <a:t>i</a:t>
            </a:r>
            <a:r>
              <a:rPr spc="-15"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min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25" dirty="0">
                <a:latin typeface="Arial"/>
                <a:cs typeface="Arial"/>
              </a:rPr>
              <a:t>K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842428" y="2432715"/>
            <a:ext cx="6641465" cy="157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B4CCE2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mpor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an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t 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or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blood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clo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ing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5"/>
              </a:spcBef>
              <a:buClr>
                <a:srgbClr val="B4CCE2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25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lso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impor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an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t 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or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bone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heal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h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ts val="2870"/>
              </a:lnSpc>
              <a:spcBef>
                <a:spcPts val="690"/>
              </a:spcBef>
              <a:buClr>
                <a:srgbClr val="B4CCE2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25" dirty="0">
                <a:solidFill>
                  <a:srgbClr val="183883"/>
                </a:solidFill>
                <a:latin typeface="Arial"/>
                <a:cs typeface="Arial"/>
              </a:rPr>
              <a:t>B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st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sources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are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green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lea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y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vege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able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s,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plan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t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o</a:t>
            </a:r>
            <a:r>
              <a:rPr sz="2400" spc="5" dirty="0">
                <a:solidFill>
                  <a:srgbClr val="183883"/>
                </a:solidFill>
                <a:latin typeface="Arial"/>
                <a:cs typeface="Arial"/>
              </a:rPr>
              <a:t>il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071533" y="3784600"/>
            <a:ext cx="3268132" cy="261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>
                <a:latin typeface="Arial"/>
                <a:cs typeface="Arial"/>
                <a:hlinkClick r:id="rId5"/>
              </a:rPr>
              <a:t>www.</a:t>
            </a:r>
            <a:r>
              <a:rPr spc="-10" dirty="0">
                <a:latin typeface="Arial"/>
                <a:cs typeface="Arial"/>
                <a:hlinkClick r:id="rId5"/>
              </a:rPr>
              <a:t>u</a:t>
            </a:r>
            <a:r>
              <a:rPr spc="-5" dirty="0">
                <a:latin typeface="Arial"/>
                <a:cs typeface="Arial"/>
                <a:hlinkClick r:id="rId5"/>
              </a:rPr>
              <a:t>m</a:t>
            </a:r>
            <a:r>
              <a:rPr spc="-10" dirty="0">
                <a:latin typeface="Arial"/>
                <a:cs typeface="Arial"/>
                <a:hlinkClick r:id="rId5"/>
              </a:rPr>
              <a:t>l.</a:t>
            </a:r>
            <a:r>
              <a:rPr spc="-20" dirty="0">
                <a:latin typeface="Arial"/>
                <a:cs typeface="Arial"/>
                <a:hlinkClick r:id="rId5"/>
              </a:rPr>
              <a:t>e</a:t>
            </a:r>
            <a:r>
              <a:rPr spc="-10" dirty="0">
                <a:latin typeface="Arial"/>
                <a:cs typeface="Arial"/>
                <a:hlinkClick r:id="rId5"/>
              </a:rPr>
              <a:t>du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0"/>
                </a:moveTo>
                <a:lnTo>
                  <a:pt x="7848600" y="0"/>
                </a:lnTo>
              </a:path>
              <a:path w="7848600" h="3505200">
                <a:moveTo>
                  <a:pt x="7848600" y="3505200"/>
                </a:moveTo>
                <a:lnTo>
                  <a:pt x="0" y="3505200"/>
                </a:ln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0" y="244475"/>
                </a:moveTo>
                <a:lnTo>
                  <a:pt x="9144000" y="244475"/>
                </a:lnTo>
                <a:lnTo>
                  <a:pt x="9144000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28800" y="1400175"/>
            <a:ext cx="7315200" cy="581025"/>
          </a:xfrm>
          <a:custGeom>
            <a:avLst/>
            <a:gdLst/>
            <a:ahLst/>
            <a:cxnLst/>
            <a:rect l="l" t="t" r="r" b="b"/>
            <a:pathLst>
              <a:path w="7315200" h="581025">
                <a:moveTo>
                  <a:pt x="0" y="581025"/>
                </a:moveTo>
                <a:lnTo>
                  <a:pt x="7315200" y="581025"/>
                </a:lnTo>
                <a:lnTo>
                  <a:pt x="7315200" y="0"/>
                </a:lnTo>
                <a:lnTo>
                  <a:pt x="0" y="0"/>
                </a:lnTo>
                <a:lnTo>
                  <a:pt x="0" y="58102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2415" rIns="0" bIns="0" rtlCol="0">
            <a:spAutoFit/>
          </a:bodyPr>
          <a:lstStyle/>
          <a:p>
            <a:pPr marL="1943735">
              <a:lnSpc>
                <a:spcPct val="100000"/>
              </a:lnSpc>
            </a:pPr>
            <a:r>
              <a:rPr dirty="0">
                <a:latin typeface="Times New Roman"/>
                <a:cs typeface="Times New Roman"/>
              </a:rPr>
              <a:t>I</a:t>
            </a:r>
            <a:r>
              <a:rPr spc="-35" dirty="0">
                <a:latin typeface="Times New Roman"/>
                <a:cs typeface="Times New Roman"/>
              </a:rPr>
              <a:t>m</a:t>
            </a:r>
            <a:r>
              <a:rPr spc="-15" dirty="0">
                <a:latin typeface="Times New Roman"/>
                <a:cs typeface="Times New Roman"/>
              </a:rPr>
              <a:t>pact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 food </a:t>
            </a:r>
            <a:r>
              <a:rPr spc="-15" dirty="0">
                <a:latin typeface="Times New Roman"/>
                <a:cs typeface="Times New Roman"/>
              </a:rPr>
              <a:t>i</a:t>
            </a:r>
            <a:r>
              <a:rPr spc="-20" dirty="0">
                <a:latin typeface="Times New Roman"/>
                <a:cs typeface="Times New Roman"/>
              </a:rPr>
              <a:t>n</a:t>
            </a:r>
            <a:r>
              <a:rPr spc="-15" dirty="0">
                <a:latin typeface="Times New Roman"/>
                <a:cs typeface="Times New Roman"/>
              </a:rPr>
              <a:t>t</a:t>
            </a:r>
            <a:r>
              <a:rPr spc="-20" dirty="0">
                <a:latin typeface="Times New Roman"/>
                <a:cs typeface="Times New Roman"/>
              </a:rPr>
              <a:t>ake</a:t>
            </a:r>
            <a:r>
              <a:rPr dirty="0">
                <a:latin typeface="Times New Roman"/>
                <a:cs typeface="Times New Roman"/>
              </a:rPr>
              <a:t> on H</a:t>
            </a:r>
            <a:r>
              <a:rPr spc="-20" dirty="0">
                <a:latin typeface="Times New Roman"/>
                <a:cs typeface="Times New Roman"/>
              </a:rPr>
              <a:t>ea</a:t>
            </a:r>
            <a:r>
              <a:rPr spc="-15" dirty="0">
                <a:latin typeface="Times New Roman"/>
                <a:cs typeface="Times New Roman"/>
              </a:rPr>
              <a:t>lt</a:t>
            </a:r>
            <a:r>
              <a:rPr dirty="0">
                <a:latin typeface="Times New Roman"/>
                <a:cs typeface="Times New Roman"/>
              </a:rPr>
              <a:t>h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>
                <a:latin typeface="Arial"/>
                <a:cs typeface="Arial"/>
                <a:hlinkClick r:id="rId4"/>
              </a:rPr>
              <a:t>www.</a:t>
            </a:r>
            <a:r>
              <a:rPr spc="-10" dirty="0">
                <a:latin typeface="Arial"/>
                <a:cs typeface="Arial"/>
                <a:hlinkClick r:id="rId4"/>
              </a:rPr>
              <a:t>u</a:t>
            </a:r>
            <a:r>
              <a:rPr spc="-5" dirty="0">
                <a:latin typeface="Arial"/>
                <a:cs typeface="Arial"/>
                <a:hlinkClick r:id="rId4"/>
              </a:rPr>
              <a:t>m</a:t>
            </a:r>
            <a:r>
              <a:rPr spc="-10" dirty="0">
                <a:latin typeface="Arial"/>
                <a:cs typeface="Arial"/>
                <a:hlinkClick r:id="rId4"/>
              </a:rPr>
              <a:t>l.</a:t>
            </a:r>
            <a:r>
              <a:rPr spc="-20" dirty="0">
                <a:latin typeface="Arial"/>
                <a:cs typeface="Arial"/>
                <a:hlinkClick r:id="rId4"/>
              </a:rPr>
              <a:t>e</a:t>
            </a:r>
            <a:r>
              <a:rPr spc="-10" dirty="0">
                <a:latin typeface="Arial"/>
                <a:cs typeface="Arial"/>
                <a:hlinkClick r:id="rId4"/>
              </a:rPr>
              <a:t>du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907539" y="2224224"/>
            <a:ext cx="5759450" cy="3446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B4CCE2"/>
              </a:buClr>
              <a:buFont typeface="Times New Roman"/>
              <a:buChar char="•"/>
              <a:tabLst>
                <a:tab pos="355600" algn="l"/>
              </a:tabLst>
            </a:pP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P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hy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s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i</a:t>
            </a:r>
            <a:r>
              <a:rPr sz="2800" spc="-25" dirty="0">
                <a:solidFill>
                  <a:srgbClr val="002060"/>
                </a:solidFill>
                <a:latin typeface="Times New Roman"/>
                <a:cs typeface="Times New Roman"/>
              </a:rPr>
              <a:t>ca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l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f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un</a:t>
            </a:r>
            <a:r>
              <a:rPr sz="2800" spc="-25" dirty="0">
                <a:solidFill>
                  <a:srgbClr val="002060"/>
                </a:solidFill>
                <a:latin typeface="Times New Roman"/>
                <a:cs typeface="Times New Roman"/>
              </a:rPr>
              <a:t>c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ti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on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40"/>
              </a:spcBef>
              <a:buClr>
                <a:srgbClr val="B4CCE2"/>
              </a:buClr>
              <a:buFont typeface="Times New Roman"/>
              <a:buChar char="•"/>
              <a:tabLst>
                <a:tab pos="355600" algn="l"/>
              </a:tabLst>
            </a:pPr>
            <a:r>
              <a:rPr sz="2800" spc="-25" dirty="0">
                <a:solidFill>
                  <a:srgbClr val="002060"/>
                </a:solidFill>
                <a:latin typeface="Times New Roman"/>
                <a:cs typeface="Times New Roman"/>
              </a:rPr>
              <a:t>C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ognitive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f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un</a:t>
            </a:r>
            <a:r>
              <a:rPr sz="2800" spc="-25" dirty="0">
                <a:solidFill>
                  <a:srgbClr val="002060"/>
                </a:solidFill>
                <a:latin typeface="Times New Roman"/>
                <a:cs typeface="Times New Roman"/>
              </a:rPr>
              <a:t>c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ti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on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05"/>
              </a:spcBef>
              <a:buClr>
                <a:srgbClr val="B4CCE2"/>
              </a:buClr>
              <a:buFont typeface="Times New Roman"/>
              <a:buChar char="•"/>
              <a:tabLst>
                <a:tab pos="355600" algn="l"/>
              </a:tabLst>
            </a:pPr>
            <a:r>
              <a:rPr sz="2800" spc="-25" dirty="0">
                <a:solidFill>
                  <a:srgbClr val="002060"/>
                </a:solidFill>
                <a:latin typeface="Times New Roman"/>
                <a:cs typeface="Times New Roman"/>
              </a:rPr>
              <a:t>B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one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h</a:t>
            </a:r>
            <a:r>
              <a:rPr sz="2800" spc="-25" dirty="0">
                <a:solidFill>
                  <a:srgbClr val="002060"/>
                </a:solidFill>
                <a:latin typeface="Times New Roman"/>
                <a:cs typeface="Times New Roman"/>
              </a:rPr>
              <a:t>ea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lt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h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40"/>
              </a:spcBef>
              <a:buClr>
                <a:srgbClr val="B4CCE2"/>
              </a:buClr>
              <a:buFont typeface="Times New Roman"/>
              <a:buChar char="•"/>
              <a:tabLst>
                <a:tab pos="355600" algn="l"/>
              </a:tabLst>
            </a:pPr>
            <a:r>
              <a:rPr sz="2800" spc="-310" dirty="0">
                <a:solidFill>
                  <a:srgbClr val="183883"/>
                </a:solidFill>
                <a:latin typeface="Times New Roman"/>
                <a:cs typeface="Times New Roman"/>
              </a:rPr>
              <a:t>V</a:t>
            </a:r>
            <a:r>
              <a:rPr sz="2800" spc="-25" dirty="0">
                <a:solidFill>
                  <a:srgbClr val="183883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srgbClr val="183883"/>
                </a:solidFill>
                <a:latin typeface="Times New Roman"/>
                <a:cs typeface="Times New Roman"/>
              </a:rPr>
              <a:t>s</a:t>
            </a:r>
            <a:r>
              <a:rPr sz="2800" spc="-25" dirty="0">
                <a:solidFill>
                  <a:srgbClr val="183883"/>
                </a:solidFill>
                <a:latin typeface="Times New Roman"/>
                <a:cs typeface="Times New Roman"/>
              </a:rPr>
              <a:t>c</a:t>
            </a:r>
            <a:r>
              <a:rPr sz="2800" spc="-15" dirty="0">
                <a:solidFill>
                  <a:srgbClr val="183883"/>
                </a:solidFill>
                <a:latin typeface="Times New Roman"/>
                <a:cs typeface="Times New Roman"/>
              </a:rPr>
              <a:t>ul</a:t>
            </a:r>
            <a:r>
              <a:rPr sz="2800" spc="-25" dirty="0">
                <a:solidFill>
                  <a:srgbClr val="183883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183883"/>
                </a:solidFill>
                <a:latin typeface="Times New Roman"/>
                <a:cs typeface="Times New Roman"/>
              </a:rPr>
              <a:t>r</a:t>
            </a:r>
            <a:r>
              <a:rPr sz="2800" spc="5" dirty="0">
                <a:solidFill>
                  <a:srgbClr val="183883"/>
                </a:solidFill>
                <a:latin typeface="Times New Roman"/>
                <a:cs typeface="Times New Roman"/>
              </a:rPr>
              <a:t> f</a:t>
            </a:r>
            <a:r>
              <a:rPr sz="2800" spc="-15" dirty="0">
                <a:solidFill>
                  <a:srgbClr val="183883"/>
                </a:solidFill>
                <a:latin typeface="Times New Roman"/>
                <a:cs typeface="Times New Roman"/>
              </a:rPr>
              <a:t>un</a:t>
            </a:r>
            <a:r>
              <a:rPr sz="2800" spc="-25" dirty="0">
                <a:solidFill>
                  <a:srgbClr val="183883"/>
                </a:solidFill>
                <a:latin typeface="Times New Roman"/>
                <a:cs typeface="Times New Roman"/>
              </a:rPr>
              <a:t>c</a:t>
            </a:r>
            <a:r>
              <a:rPr sz="2800" spc="-15" dirty="0">
                <a:solidFill>
                  <a:srgbClr val="183883"/>
                </a:solidFill>
                <a:latin typeface="Times New Roman"/>
                <a:cs typeface="Times New Roman"/>
              </a:rPr>
              <a:t>ti</a:t>
            </a:r>
            <a:r>
              <a:rPr sz="2800" dirty="0">
                <a:solidFill>
                  <a:srgbClr val="183883"/>
                </a:solidFill>
                <a:latin typeface="Times New Roman"/>
                <a:cs typeface="Times New Roman"/>
              </a:rPr>
              <a:t>on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40"/>
              </a:spcBef>
              <a:buClr>
                <a:srgbClr val="B4CCE2"/>
              </a:buClr>
              <a:buFont typeface="Times New Roman"/>
              <a:buChar char="•"/>
              <a:tabLst>
                <a:tab pos="355600" algn="l"/>
              </a:tabLst>
            </a:pPr>
            <a:r>
              <a:rPr sz="2800" spc="5" dirty="0">
                <a:solidFill>
                  <a:srgbClr val="183883"/>
                </a:solidFill>
                <a:latin typeface="Times New Roman"/>
                <a:cs typeface="Times New Roman"/>
              </a:rPr>
              <a:t>I</a:t>
            </a:r>
            <a:r>
              <a:rPr sz="2800" spc="-30" dirty="0">
                <a:solidFill>
                  <a:srgbClr val="183883"/>
                </a:solidFill>
                <a:latin typeface="Times New Roman"/>
                <a:cs typeface="Times New Roman"/>
              </a:rPr>
              <a:t>mm</a:t>
            </a:r>
            <a:r>
              <a:rPr sz="2800" spc="-15" dirty="0">
                <a:solidFill>
                  <a:srgbClr val="183883"/>
                </a:solidFill>
                <a:latin typeface="Times New Roman"/>
                <a:cs typeface="Times New Roman"/>
              </a:rPr>
              <a:t>une</a:t>
            </a:r>
            <a:r>
              <a:rPr sz="2800" spc="-10" dirty="0">
                <a:solidFill>
                  <a:srgbClr val="18388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83883"/>
                </a:solidFill>
                <a:latin typeface="Times New Roman"/>
                <a:cs typeface="Times New Roman"/>
              </a:rPr>
              <a:t>s</a:t>
            </a:r>
            <a:r>
              <a:rPr sz="2800" dirty="0">
                <a:solidFill>
                  <a:srgbClr val="183883"/>
                </a:solidFill>
                <a:latin typeface="Times New Roman"/>
                <a:cs typeface="Times New Roman"/>
              </a:rPr>
              <a:t>y</a:t>
            </a:r>
            <a:r>
              <a:rPr sz="2800" spc="-5" dirty="0">
                <a:solidFill>
                  <a:srgbClr val="183883"/>
                </a:solidFill>
                <a:latin typeface="Times New Roman"/>
                <a:cs typeface="Times New Roman"/>
              </a:rPr>
              <a:t>s</a:t>
            </a:r>
            <a:r>
              <a:rPr sz="2800" spc="-15" dirty="0">
                <a:solidFill>
                  <a:srgbClr val="183883"/>
                </a:solidFill>
                <a:latin typeface="Times New Roman"/>
                <a:cs typeface="Times New Roman"/>
              </a:rPr>
              <a:t>t</a:t>
            </a:r>
            <a:r>
              <a:rPr sz="2800" spc="-25" dirty="0">
                <a:solidFill>
                  <a:srgbClr val="183883"/>
                </a:solidFill>
                <a:latin typeface="Times New Roman"/>
                <a:cs typeface="Times New Roman"/>
              </a:rPr>
              <a:t>em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05"/>
              </a:spcBef>
              <a:buClr>
                <a:srgbClr val="B4CCE2"/>
              </a:buClr>
              <a:buFont typeface="Times New Roman"/>
              <a:buChar char="•"/>
              <a:tabLst>
                <a:tab pos="355600" algn="l"/>
              </a:tabLst>
            </a:pPr>
            <a:r>
              <a:rPr sz="2800" spc="-15" dirty="0">
                <a:solidFill>
                  <a:srgbClr val="183883"/>
                </a:solidFill>
                <a:latin typeface="Times New Roman"/>
                <a:cs typeface="Times New Roman"/>
              </a:rPr>
              <a:t>Eye</a:t>
            </a:r>
            <a:r>
              <a:rPr sz="2800" spc="-10" dirty="0">
                <a:solidFill>
                  <a:srgbClr val="183883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183883"/>
                </a:solidFill>
                <a:latin typeface="Times New Roman"/>
                <a:cs typeface="Times New Roman"/>
              </a:rPr>
              <a:t>h</a:t>
            </a:r>
            <a:r>
              <a:rPr sz="2800" spc="-25" dirty="0">
                <a:solidFill>
                  <a:srgbClr val="183883"/>
                </a:solidFill>
                <a:latin typeface="Times New Roman"/>
                <a:cs typeface="Times New Roman"/>
              </a:rPr>
              <a:t>ea</a:t>
            </a:r>
            <a:r>
              <a:rPr sz="2800" spc="-15" dirty="0">
                <a:solidFill>
                  <a:srgbClr val="183883"/>
                </a:solidFill>
                <a:latin typeface="Times New Roman"/>
                <a:cs typeface="Times New Roman"/>
              </a:rPr>
              <a:t>lt</a:t>
            </a:r>
            <a:r>
              <a:rPr sz="2800" dirty="0">
                <a:solidFill>
                  <a:srgbClr val="183883"/>
                </a:solidFill>
                <a:latin typeface="Times New Roman"/>
                <a:cs typeface="Times New Roman"/>
              </a:rPr>
              <a:t>h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40"/>
              </a:spcBef>
              <a:buClr>
                <a:srgbClr val="B4CCE2"/>
              </a:buClr>
              <a:buFont typeface="Times New Roman"/>
              <a:buChar char="•"/>
              <a:tabLst>
                <a:tab pos="355600" algn="l"/>
              </a:tabLst>
            </a:pPr>
            <a:r>
              <a:rPr sz="2800" spc="-25" dirty="0">
                <a:solidFill>
                  <a:srgbClr val="183883"/>
                </a:solidFill>
                <a:latin typeface="Times New Roman"/>
                <a:cs typeface="Times New Roman"/>
              </a:rPr>
              <a:t>R</a:t>
            </a:r>
            <a:r>
              <a:rPr sz="2800" spc="-15" dirty="0">
                <a:solidFill>
                  <a:srgbClr val="183883"/>
                </a:solidFill>
                <a:latin typeface="Times New Roman"/>
                <a:cs typeface="Times New Roman"/>
              </a:rPr>
              <a:t>i</a:t>
            </a:r>
            <a:r>
              <a:rPr sz="2800" spc="-5" dirty="0">
                <a:solidFill>
                  <a:srgbClr val="183883"/>
                </a:solidFill>
                <a:latin typeface="Times New Roman"/>
                <a:cs typeface="Times New Roman"/>
              </a:rPr>
              <a:t>s</a:t>
            </a:r>
            <a:r>
              <a:rPr sz="2800" dirty="0">
                <a:solidFill>
                  <a:srgbClr val="183883"/>
                </a:solidFill>
                <a:latin typeface="Times New Roman"/>
                <a:cs typeface="Times New Roman"/>
              </a:rPr>
              <a:t>k of</a:t>
            </a:r>
            <a:r>
              <a:rPr sz="2800" spc="5" dirty="0">
                <a:solidFill>
                  <a:srgbClr val="183883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183883"/>
                </a:solidFill>
                <a:latin typeface="Times New Roman"/>
                <a:cs typeface="Times New Roman"/>
              </a:rPr>
              <a:t>di</a:t>
            </a:r>
            <a:r>
              <a:rPr sz="2800" spc="-25" dirty="0">
                <a:solidFill>
                  <a:srgbClr val="183883"/>
                </a:solidFill>
                <a:latin typeface="Times New Roman"/>
                <a:cs typeface="Times New Roman"/>
              </a:rPr>
              <a:t>a</a:t>
            </a:r>
            <a:r>
              <a:rPr sz="2800" spc="-15" dirty="0">
                <a:solidFill>
                  <a:srgbClr val="183883"/>
                </a:solidFill>
                <a:latin typeface="Times New Roman"/>
                <a:cs typeface="Times New Roman"/>
              </a:rPr>
              <a:t>b</a:t>
            </a:r>
            <a:r>
              <a:rPr sz="2800" spc="-25" dirty="0">
                <a:solidFill>
                  <a:srgbClr val="183883"/>
                </a:solidFill>
                <a:latin typeface="Times New Roman"/>
                <a:cs typeface="Times New Roman"/>
              </a:rPr>
              <a:t>e</a:t>
            </a:r>
            <a:r>
              <a:rPr sz="2800" spc="-15" dirty="0">
                <a:solidFill>
                  <a:srgbClr val="183883"/>
                </a:solidFill>
                <a:latin typeface="Times New Roman"/>
                <a:cs typeface="Times New Roman"/>
              </a:rPr>
              <a:t>t</a:t>
            </a:r>
            <a:r>
              <a:rPr sz="2800" spc="-25" dirty="0">
                <a:solidFill>
                  <a:srgbClr val="183883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srgbClr val="183883"/>
                </a:solidFill>
                <a:latin typeface="Times New Roman"/>
                <a:cs typeface="Times New Roman"/>
              </a:rPr>
              <a:t>s</a:t>
            </a:r>
            <a:r>
              <a:rPr sz="2800" dirty="0">
                <a:solidFill>
                  <a:srgbClr val="183883"/>
                </a:solidFill>
                <a:latin typeface="Times New Roman"/>
                <a:cs typeface="Times New Roman"/>
              </a:rPr>
              <a:t>, </a:t>
            </a:r>
            <a:r>
              <a:rPr sz="2800" spc="-15" dirty="0">
                <a:solidFill>
                  <a:srgbClr val="183883"/>
                </a:solidFill>
                <a:latin typeface="Times New Roman"/>
                <a:cs typeface="Times New Roman"/>
              </a:rPr>
              <a:t>h</a:t>
            </a:r>
            <a:r>
              <a:rPr sz="2800" spc="-25" dirty="0">
                <a:solidFill>
                  <a:srgbClr val="183883"/>
                </a:solidFill>
                <a:latin typeface="Times New Roman"/>
                <a:cs typeface="Times New Roman"/>
              </a:rPr>
              <a:t>ea</a:t>
            </a:r>
            <a:r>
              <a:rPr sz="2800" spc="5" dirty="0">
                <a:solidFill>
                  <a:srgbClr val="183883"/>
                </a:solidFill>
                <a:latin typeface="Times New Roman"/>
                <a:cs typeface="Times New Roman"/>
              </a:rPr>
              <a:t>r</a:t>
            </a:r>
            <a:r>
              <a:rPr sz="2800" spc="-10" dirty="0">
                <a:solidFill>
                  <a:srgbClr val="183883"/>
                </a:solidFill>
                <a:latin typeface="Times New Roman"/>
                <a:cs typeface="Times New Roman"/>
              </a:rPr>
              <a:t>t</a:t>
            </a:r>
            <a:r>
              <a:rPr sz="2800" spc="-5" dirty="0">
                <a:solidFill>
                  <a:srgbClr val="183883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183883"/>
                </a:solidFill>
                <a:latin typeface="Times New Roman"/>
                <a:cs typeface="Times New Roman"/>
              </a:rPr>
              <a:t>di</a:t>
            </a:r>
            <a:r>
              <a:rPr sz="2800" spc="-5" dirty="0">
                <a:solidFill>
                  <a:srgbClr val="183883"/>
                </a:solidFill>
                <a:latin typeface="Times New Roman"/>
                <a:cs typeface="Times New Roman"/>
              </a:rPr>
              <a:t>s</a:t>
            </a:r>
            <a:r>
              <a:rPr sz="2800" spc="-25" dirty="0">
                <a:solidFill>
                  <a:srgbClr val="183883"/>
                </a:solidFill>
                <a:latin typeface="Times New Roman"/>
                <a:cs typeface="Times New Roman"/>
              </a:rPr>
              <a:t>ea</a:t>
            </a:r>
            <a:r>
              <a:rPr sz="2800" spc="-5" dirty="0">
                <a:solidFill>
                  <a:srgbClr val="183883"/>
                </a:solidFill>
                <a:latin typeface="Times New Roman"/>
                <a:cs typeface="Times New Roman"/>
              </a:rPr>
              <a:t>s</a:t>
            </a:r>
            <a:r>
              <a:rPr sz="2800" spc="-25" dirty="0">
                <a:solidFill>
                  <a:srgbClr val="183883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srgbClr val="183883"/>
                </a:solidFill>
                <a:latin typeface="Times New Roman"/>
                <a:cs typeface="Times New Roman"/>
              </a:rPr>
              <a:t>, </a:t>
            </a:r>
            <a:r>
              <a:rPr sz="2800" spc="-25" dirty="0">
                <a:solidFill>
                  <a:srgbClr val="183883"/>
                </a:solidFill>
                <a:latin typeface="Times New Roman"/>
                <a:cs typeface="Times New Roman"/>
              </a:rPr>
              <a:t>ca</a:t>
            </a:r>
            <a:r>
              <a:rPr sz="2800" spc="-15" dirty="0">
                <a:solidFill>
                  <a:srgbClr val="183883"/>
                </a:solidFill>
                <a:latin typeface="Times New Roman"/>
                <a:cs typeface="Times New Roman"/>
              </a:rPr>
              <a:t>n</a:t>
            </a:r>
            <a:r>
              <a:rPr sz="2800" spc="-25" dirty="0">
                <a:solidFill>
                  <a:srgbClr val="183883"/>
                </a:solidFill>
                <a:latin typeface="Times New Roman"/>
                <a:cs typeface="Times New Roman"/>
              </a:rPr>
              <a:t>ce</a:t>
            </a:r>
            <a:r>
              <a:rPr sz="2800" dirty="0">
                <a:solidFill>
                  <a:srgbClr val="183883"/>
                </a:solidFill>
                <a:latin typeface="Times New Roman"/>
                <a:cs typeface="Times New Roman"/>
              </a:rPr>
              <a:t>r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75913" y="4817722"/>
            <a:ext cx="777240" cy="0"/>
          </a:xfrm>
          <a:custGeom>
            <a:avLst/>
            <a:gdLst/>
            <a:ahLst/>
            <a:cxnLst/>
            <a:rect l="l" t="t" r="r" b="b"/>
            <a:pathLst>
              <a:path w="777240">
                <a:moveTo>
                  <a:pt x="0" y="0"/>
                </a:moveTo>
                <a:lnTo>
                  <a:pt x="776866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60504" y="4817722"/>
            <a:ext cx="1550035" cy="0"/>
          </a:xfrm>
          <a:custGeom>
            <a:avLst/>
            <a:gdLst/>
            <a:ahLst/>
            <a:cxnLst/>
            <a:rect l="l" t="t" r="r" b="b"/>
            <a:pathLst>
              <a:path w="1550035">
                <a:moveTo>
                  <a:pt x="0" y="0"/>
                </a:moveTo>
                <a:lnTo>
                  <a:pt x="1549460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64140" y="4817722"/>
            <a:ext cx="830580" cy="0"/>
          </a:xfrm>
          <a:custGeom>
            <a:avLst/>
            <a:gdLst/>
            <a:ahLst/>
            <a:cxnLst/>
            <a:rect l="l" t="t" r="r" b="b"/>
            <a:pathLst>
              <a:path w="830580">
                <a:moveTo>
                  <a:pt x="0" y="0"/>
                </a:moveTo>
                <a:lnTo>
                  <a:pt x="830416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75913" y="4258901"/>
            <a:ext cx="777240" cy="0"/>
          </a:xfrm>
          <a:custGeom>
            <a:avLst/>
            <a:gdLst/>
            <a:ahLst/>
            <a:cxnLst/>
            <a:rect l="l" t="t" r="r" b="b"/>
            <a:pathLst>
              <a:path w="777240">
                <a:moveTo>
                  <a:pt x="0" y="0"/>
                </a:moveTo>
                <a:lnTo>
                  <a:pt x="776866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27530" y="4258900"/>
            <a:ext cx="2582545" cy="0"/>
          </a:xfrm>
          <a:custGeom>
            <a:avLst/>
            <a:gdLst/>
            <a:ahLst/>
            <a:cxnLst/>
            <a:rect l="l" t="t" r="r" b="b"/>
            <a:pathLst>
              <a:path w="2582545">
                <a:moveTo>
                  <a:pt x="0" y="0"/>
                </a:moveTo>
                <a:lnTo>
                  <a:pt x="2582434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64140" y="4258900"/>
            <a:ext cx="830580" cy="0"/>
          </a:xfrm>
          <a:custGeom>
            <a:avLst/>
            <a:gdLst/>
            <a:ahLst/>
            <a:cxnLst/>
            <a:rect l="l" t="t" r="r" b="b"/>
            <a:pathLst>
              <a:path w="830580">
                <a:moveTo>
                  <a:pt x="0" y="0"/>
                </a:moveTo>
                <a:lnTo>
                  <a:pt x="830416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42939" y="3708546"/>
            <a:ext cx="1810385" cy="0"/>
          </a:xfrm>
          <a:custGeom>
            <a:avLst/>
            <a:gdLst/>
            <a:ahLst/>
            <a:cxnLst/>
            <a:rect l="l" t="t" r="r" b="b"/>
            <a:pathLst>
              <a:path w="1810384">
                <a:moveTo>
                  <a:pt x="0" y="0"/>
                </a:moveTo>
                <a:lnTo>
                  <a:pt x="1809839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64140" y="3708546"/>
            <a:ext cx="4446270" cy="0"/>
          </a:xfrm>
          <a:custGeom>
            <a:avLst/>
            <a:gdLst/>
            <a:ahLst/>
            <a:cxnLst/>
            <a:rect l="l" t="t" r="r" b="b"/>
            <a:pathLst>
              <a:path w="4446270">
                <a:moveTo>
                  <a:pt x="0" y="0"/>
                </a:moveTo>
                <a:lnTo>
                  <a:pt x="4445824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64140" y="3149724"/>
            <a:ext cx="7289165" cy="0"/>
          </a:xfrm>
          <a:custGeom>
            <a:avLst/>
            <a:gdLst/>
            <a:ahLst/>
            <a:cxnLst/>
            <a:rect l="l" t="t" r="r" b="b"/>
            <a:pathLst>
              <a:path w="7289165">
                <a:moveTo>
                  <a:pt x="0" y="0"/>
                </a:moveTo>
                <a:lnTo>
                  <a:pt x="7288639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64140" y="2591236"/>
            <a:ext cx="7289165" cy="0"/>
          </a:xfrm>
          <a:custGeom>
            <a:avLst/>
            <a:gdLst/>
            <a:ahLst/>
            <a:cxnLst/>
            <a:rect l="l" t="t" r="r" b="b"/>
            <a:pathLst>
              <a:path w="7289165">
                <a:moveTo>
                  <a:pt x="0" y="0"/>
                </a:moveTo>
                <a:lnTo>
                  <a:pt x="7288639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94557" y="3954089"/>
            <a:ext cx="1033144" cy="1423670"/>
          </a:xfrm>
          <a:custGeom>
            <a:avLst/>
            <a:gdLst/>
            <a:ahLst/>
            <a:cxnLst/>
            <a:rect l="l" t="t" r="r" b="b"/>
            <a:pathLst>
              <a:path w="1033145" h="1423670">
                <a:moveTo>
                  <a:pt x="1032973" y="0"/>
                </a:moveTo>
                <a:lnTo>
                  <a:pt x="0" y="0"/>
                </a:lnTo>
                <a:lnTo>
                  <a:pt x="0" y="1423596"/>
                </a:lnTo>
                <a:lnTo>
                  <a:pt x="1032973" y="1423596"/>
                </a:lnTo>
                <a:lnTo>
                  <a:pt x="1032973" y="0"/>
                </a:lnTo>
                <a:close/>
              </a:path>
            </a:pathLst>
          </a:custGeom>
          <a:solidFill>
            <a:srgbClr val="BED5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09965" y="3395267"/>
            <a:ext cx="1033144" cy="1982470"/>
          </a:xfrm>
          <a:custGeom>
            <a:avLst/>
            <a:gdLst/>
            <a:ahLst/>
            <a:cxnLst/>
            <a:rect l="l" t="t" r="r" b="b"/>
            <a:pathLst>
              <a:path w="1033145" h="1982470">
                <a:moveTo>
                  <a:pt x="1032974" y="0"/>
                </a:moveTo>
                <a:lnTo>
                  <a:pt x="0" y="0"/>
                </a:lnTo>
                <a:lnTo>
                  <a:pt x="0" y="1982417"/>
                </a:lnTo>
                <a:lnTo>
                  <a:pt x="1032974" y="1982417"/>
                </a:lnTo>
                <a:lnTo>
                  <a:pt x="1032974" y="0"/>
                </a:lnTo>
                <a:close/>
              </a:path>
            </a:pathLst>
          </a:custGeom>
          <a:solidFill>
            <a:srgbClr val="BED5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94557" y="3954088"/>
            <a:ext cx="1033144" cy="1423670"/>
          </a:xfrm>
          <a:custGeom>
            <a:avLst/>
            <a:gdLst/>
            <a:ahLst/>
            <a:cxnLst/>
            <a:rect l="l" t="t" r="r" b="b"/>
            <a:pathLst>
              <a:path w="1033145" h="1423670">
                <a:moveTo>
                  <a:pt x="0" y="0"/>
                </a:moveTo>
                <a:lnTo>
                  <a:pt x="1032974" y="0"/>
                </a:lnTo>
                <a:lnTo>
                  <a:pt x="1032974" y="1423596"/>
                </a:lnTo>
                <a:lnTo>
                  <a:pt x="0" y="142359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09966" y="3395266"/>
            <a:ext cx="1033144" cy="1982470"/>
          </a:xfrm>
          <a:custGeom>
            <a:avLst/>
            <a:gdLst/>
            <a:ahLst/>
            <a:cxnLst/>
            <a:rect l="l" t="t" r="r" b="b"/>
            <a:pathLst>
              <a:path w="1033145" h="1982470">
                <a:moveTo>
                  <a:pt x="0" y="0"/>
                </a:moveTo>
                <a:lnTo>
                  <a:pt x="1032974" y="0"/>
                </a:lnTo>
                <a:lnTo>
                  <a:pt x="1032974" y="1982418"/>
                </a:lnTo>
                <a:lnTo>
                  <a:pt x="0" y="198241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27530" y="4318170"/>
            <a:ext cx="1033144" cy="1059815"/>
          </a:xfrm>
          <a:custGeom>
            <a:avLst/>
            <a:gdLst/>
            <a:ahLst/>
            <a:cxnLst/>
            <a:rect l="l" t="t" r="r" b="b"/>
            <a:pathLst>
              <a:path w="1033145" h="1059814">
                <a:moveTo>
                  <a:pt x="1032973" y="0"/>
                </a:moveTo>
                <a:lnTo>
                  <a:pt x="0" y="0"/>
                </a:lnTo>
                <a:lnTo>
                  <a:pt x="0" y="1059515"/>
                </a:lnTo>
                <a:lnTo>
                  <a:pt x="1032973" y="1059515"/>
                </a:lnTo>
                <a:lnTo>
                  <a:pt x="1032973" y="0"/>
                </a:lnTo>
                <a:close/>
              </a:path>
            </a:pathLst>
          </a:custGeom>
          <a:solidFill>
            <a:srgbClr val="005D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42939" y="3903286"/>
            <a:ext cx="1033144" cy="1474470"/>
          </a:xfrm>
          <a:custGeom>
            <a:avLst/>
            <a:gdLst/>
            <a:ahLst/>
            <a:cxnLst/>
            <a:rect l="l" t="t" r="r" b="b"/>
            <a:pathLst>
              <a:path w="1033145" h="1474470">
                <a:moveTo>
                  <a:pt x="1032973" y="0"/>
                </a:moveTo>
                <a:lnTo>
                  <a:pt x="0" y="0"/>
                </a:lnTo>
                <a:lnTo>
                  <a:pt x="0" y="1474398"/>
                </a:lnTo>
                <a:lnTo>
                  <a:pt x="1032973" y="1474398"/>
                </a:lnTo>
                <a:lnTo>
                  <a:pt x="1032973" y="0"/>
                </a:lnTo>
                <a:close/>
              </a:path>
            </a:pathLst>
          </a:custGeom>
          <a:solidFill>
            <a:srgbClr val="005D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27530" y="4318169"/>
            <a:ext cx="1033144" cy="1059815"/>
          </a:xfrm>
          <a:custGeom>
            <a:avLst/>
            <a:gdLst/>
            <a:ahLst/>
            <a:cxnLst/>
            <a:rect l="l" t="t" r="r" b="b"/>
            <a:pathLst>
              <a:path w="1033145" h="1059814">
                <a:moveTo>
                  <a:pt x="0" y="0"/>
                </a:moveTo>
                <a:lnTo>
                  <a:pt x="1032974" y="0"/>
                </a:lnTo>
                <a:lnTo>
                  <a:pt x="1032974" y="1059515"/>
                </a:lnTo>
                <a:lnTo>
                  <a:pt x="0" y="105951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42939" y="3903286"/>
            <a:ext cx="1033144" cy="1474470"/>
          </a:xfrm>
          <a:custGeom>
            <a:avLst/>
            <a:gdLst/>
            <a:ahLst/>
            <a:cxnLst/>
            <a:rect l="l" t="t" r="r" b="b"/>
            <a:pathLst>
              <a:path w="1033145" h="1474470">
                <a:moveTo>
                  <a:pt x="0" y="0"/>
                </a:moveTo>
                <a:lnTo>
                  <a:pt x="1032974" y="0"/>
                </a:lnTo>
                <a:lnTo>
                  <a:pt x="1032974" y="1474398"/>
                </a:lnTo>
                <a:lnTo>
                  <a:pt x="0" y="147439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17777" y="2591237"/>
            <a:ext cx="0" cy="2840355"/>
          </a:xfrm>
          <a:custGeom>
            <a:avLst/>
            <a:gdLst/>
            <a:ahLst/>
            <a:cxnLst/>
            <a:rect l="l" t="t" r="r" b="b"/>
            <a:pathLst>
              <a:path h="2840354">
                <a:moveTo>
                  <a:pt x="0" y="0"/>
                </a:moveTo>
                <a:lnTo>
                  <a:pt x="0" y="2840084"/>
                </a:lnTo>
              </a:path>
            </a:pathLst>
          </a:custGeom>
          <a:ln w="8467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64141" y="5377685"/>
            <a:ext cx="7289165" cy="0"/>
          </a:xfrm>
          <a:custGeom>
            <a:avLst/>
            <a:gdLst/>
            <a:ahLst/>
            <a:cxnLst/>
            <a:rect l="l" t="t" r="r" b="b"/>
            <a:pathLst>
              <a:path w="7289165">
                <a:moveTo>
                  <a:pt x="0" y="0"/>
                </a:moveTo>
                <a:lnTo>
                  <a:pt x="7288639" y="0"/>
                </a:lnTo>
              </a:path>
            </a:pathLst>
          </a:custGeom>
          <a:ln w="8467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39469" y="5377685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636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752780" y="5377685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636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619115" y="3704025"/>
            <a:ext cx="38163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51%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236616" y="3153692"/>
            <a:ext cx="38163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71%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652687" y="4068092"/>
            <a:ext cx="38163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38%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270188" y="3653225"/>
            <a:ext cx="38163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53%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95173" y="5270358"/>
            <a:ext cx="28829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96304" y="4720025"/>
            <a:ext cx="37846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2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96304" y="4161225"/>
            <a:ext cx="37846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4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96304" y="3602425"/>
            <a:ext cx="37846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6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96304" y="3043625"/>
            <a:ext cx="37846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8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97434" y="2484825"/>
            <a:ext cx="48260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086497" y="5490492"/>
            <a:ext cx="48260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5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-</a:t>
            </a: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70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780548" y="5490492"/>
            <a:ext cx="32448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7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400" spc="-10" dirty="0">
                <a:solidFill>
                  <a:srgbClr val="183883"/>
                </a:solidFill>
                <a:latin typeface="Arial"/>
                <a:cs typeface="Arial"/>
              </a:rPr>
              <a:t>+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484172" y="1840048"/>
            <a:ext cx="3231515" cy="595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840"/>
              </a:lnSpc>
            </a:pPr>
            <a:r>
              <a:rPr sz="2400" b="1" spc="-65" dirty="0">
                <a:solidFill>
                  <a:srgbClr val="183883"/>
                </a:solidFill>
                <a:latin typeface="Arial"/>
                <a:cs typeface="Arial"/>
              </a:rPr>
              <a:t>V</a:t>
            </a:r>
            <a:r>
              <a:rPr sz="2400" b="1" spc="-15" dirty="0">
                <a:solidFill>
                  <a:srgbClr val="183883"/>
                </a:solidFill>
                <a:latin typeface="Arial"/>
                <a:cs typeface="Arial"/>
              </a:rPr>
              <a:t>itamin</a:t>
            </a:r>
            <a:r>
              <a:rPr sz="2400" b="1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83883"/>
                </a:solidFill>
                <a:latin typeface="Arial"/>
                <a:cs typeface="Arial"/>
              </a:rPr>
              <a:t>K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ts val="2120"/>
              </a:lnSpc>
            </a:pPr>
            <a:r>
              <a:rPr sz="1800" b="1" dirty="0">
                <a:solidFill>
                  <a:srgbClr val="183883"/>
                </a:solidFill>
                <a:latin typeface="Arial"/>
                <a:cs typeface="Arial"/>
              </a:rPr>
              <a:t>% </a:t>
            </a:r>
            <a:r>
              <a:rPr sz="1800" b="1" spc="-15" dirty="0">
                <a:solidFill>
                  <a:srgbClr val="183883"/>
                </a:solidFill>
                <a:latin typeface="Arial"/>
                <a:cs typeface="Arial"/>
              </a:rPr>
              <a:t>Below</a:t>
            </a:r>
            <a:r>
              <a:rPr sz="1800" b="1" spc="-6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183883"/>
                </a:solidFill>
                <a:latin typeface="Arial"/>
                <a:cs typeface="Arial"/>
              </a:rPr>
              <a:t>AI</a:t>
            </a:r>
            <a:r>
              <a:rPr sz="1800" b="1" spc="-5" dirty="0">
                <a:solidFill>
                  <a:srgbClr val="183883"/>
                </a:solidFill>
                <a:latin typeface="Arial"/>
                <a:cs typeface="Arial"/>
              </a:rPr>
              <a:t>,</a:t>
            </a:r>
            <a:r>
              <a:rPr sz="1800" b="1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83883"/>
                </a:solidFill>
                <a:latin typeface="Arial"/>
                <a:cs typeface="Arial"/>
              </a:rPr>
              <a:t>NHANE</a:t>
            </a:r>
            <a:r>
              <a:rPr sz="1800" b="1" dirty="0">
                <a:solidFill>
                  <a:srgbClr val="183883"/>
                </a:solidFill>
                <a:latin typeface="Arial"/>
                <a:cs typeface="Arial"/>
              </a:rPr>
              <a:t>S 20</a:t>
            </a:r>
            <a:r>
              <a:rPr sz="1800" b="1" spc="-10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800" b="1" spc="-1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800" b="1" dirty="0">
                <a:solidFill>
                  <a:srgbClr val="183883"/>
                </a:solidFill>
                <a:latin typeface="Arial"/>
                <a:cs typeface="Arial"/>
              </a:rPr>
              <a:t>-12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201962" y="5857783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89353"/>
                </a:moveTo>
                <a:lnTo>
                  <a:pt x="89353" y="89353"/>
                </a:lnTo>
                <a:lnTo>
                  <a:pt x="89353" y="0"/>
                </a:lnTo>
                <a:lnTo>
                  <a:pt x="0" y="0"/>
                </a:lnTo>
                <a:lnTo>
                  <a:pt x="0" y="89353"/>
                </a:lnTo>
                <a:close/>
              </a:path>
            </a:pathLst>
          </a:custGeom>
          <a:solidFill>
            <a:srgbClr val="BED5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01962" y="5857783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0"/>
                </a:moveTo>
                <a:lnTo>
                  <a:pt x="89354" y="0"/>
                </a:lnTo>
                <a:lnTo>
                  <a:pt x="89354" y="89354"/>
                </a:lnTo>
                <a:lnTo>
                  <a:pt x="0" y="8935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4318529" y="5795296"/>
            <a:ext cx="41275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35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al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855020" y="5857783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89353"/>
                </a:moveTo>
                <a:lnTo>
                  <a:pt x="89353" y="89353"/>
                </a:lnTo>
                <a:lnTo>
                  <a:pt x="89353" y="0"/>
                </a:lnTo>
                <a:lnTo>
                  <a:pt x="0" y="0"/>
                </a:lnTo>
                <a:lnTo>
                  <a:pt x="0" y="89353"/>
                </a:lnTo>
                <a:close/>
              </a:path>
            </a:pathLst>
          </a:custGeom>
          <a:solidFill>
            <a:srgbClr val="005D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855020" y="5857783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0"/>
                </a:moveTo>
                <a:lnTo>
                  <a:pt x="89354" y="0"/>
                </a:lnTo>
                <a:lnTo>
                  <a:pt x="89354" y="89354"/>
                </a:lnTo>
                <a:lnTo>
                  <a:pt x="0" y="8935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971589" y="5795296"/>
            <a:ext cx="61531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1400" spc="5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1400" spc="-35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1400" spc="-45" dirty="0">
                <a:solidFill>
                  <a:srgbClr val="183883"/>
                </a:solidFill>
                <a:latin typeface="Arial"/>
                <a:cs typeface="Arial"/>
              </a:rPr>
              <a:t>l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>
                <a:latin typeface="Arial"/>
                <a:cs typeface="Arial"/>
                <a:hlinkClick r:id="rId4"/>
              </a:rPr>
              <a:t>www.</a:t>
            </a:r>
            <a:r>
              <a:rPr spc="-10" dirty="0">
                <a:latin typeface="Arial"/>
                <a:cs typeface="Arial"/>
                <a:hlinkClick r:id="rId4"/>
              </a:rPr>
              <a:t>u</a:t>
            </a:r>
            <a:r>
              <a:rPr spc="-5" dirty="0">
                <a:latin typeface="Arial"/>
                <a:cs typeface="Arial"/>
                <a:hlinkClick r:id="rId4"/>
              </a:rPr>
              <a:t>m</a:t>
            </a:r>
            <a:r>
              <a:rPr spc="-10" dirty="0">
                <a:latin typeface="Arial"/>
                <a:cs typeface="Arial"/>
                <a:hlinkClick r:id="rId4"/>
              </a:rPr>
              <a:t>l.</a:t>
            </a:r>
            <a:r>
              <a:rPr spc="-20" dirty="0">
                <a:latin typeface="Arial"/>
                <a:cs typeface="Arial"/>
                <a:hlinkClick r:id="rId4"/>
              </a:rPr>
              <a:t>e</a:t>
            </a:r>
            <a:r>
              <a:rPr spc="-10" dirty="0">
                <a:latin typeface="Arial"/>
                <a:cs typeface="Arial"/>
                <a:hlinkClick r:id="rId4"/>
              </a:rPr>
              <a:t>du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0"/>
                </a:moveTo>
                <a:lnTo>
                  <a:pt x="7848600" y="0"/>
                </a:lnTo>
              </a:path>
              <a:path w="7848600" h="3505200">
                <a:moveTo>
                  <a:pt x="7848600" y="3505200"/>
                </a:moveTo>
                <a:lnTo>
                  <a:pt x="0" y="3505200"/>
                </a:ln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0" y="244475"/>
                </a:moveTo>
                <a:lnTo>
                  <a:pt x="9144000" y="244475"/>
                </a:lnTo>
                <a:lnTo>
                  <a:pt x="9144000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51920" y="1400175"/>
            <a:ext cx="5292090" cy="581025"/>
          </a:xfrm>
          <a:custGeom>
            <a:avLst/>
            <a:gdLst/>
            <a:ahLst/>
            <a:cxnLst/>
            <a:rect l="l" t="t" r="r" b="b"/>
            <a:pathLst>
              <a:path w="5292090" h="581025">
                <a:moveTo>
                  <a:pt x="0" y="581025"/>
                </a:moveTo>
                <a:lnTo>
                  <a:pt x="5292079" y="581025"/>
                </a:lnTo>
                <a:lnTo>
                  <a:pt x="5292079" y="0"/>
                </a:lnTo>
                <a:lnTo>
                  <a:pt x="0" y="0"/>
                </a:lnTo>
                <a:lnTo>
                  <a:pt x="0" y="58102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8303" rIns="0" bIns="0" rtlCol="0">
            <a:spAutoFit/>
          </a:bodyPr>
          <a:lstStyle/>
          <a:p>
            <a:pPr marL="3966845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C</a:t>
            </a:r>
            <a:r>
              <a:rPr spc="-5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lci</a:t>
            </a:r>
            <a:r>
              <a:rPr spc="-5" dirty="0">
                <a:latin typeface="Arial"/>
                <a:cs typeface="Arial"/>
              </a:rPr>
              <a:t>u</a:t>
            </a:r>
            <a:r>
              <a:rPr dirty="0">
                <a:latin typeface="Arial"/>
                <a:cs typeface="Arial"/>
              </a:rPr>
              <a:t>m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338371" y="2644382"/>
            <a:ext cx="3708400" cy="2303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2870"/>
              </a:lnSpc>
              <a:buClr>
                <a:srgbClr val="B4CCE2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Needed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or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op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imal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bone 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st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us</a:t>
            </a:r>
            <a:endParaRPr sz="2400">
              <a:latin typeface="Arial"/>
              <a:cs typeface="Arial"/>
            </a:endParaRPr>
          </a:p>
          <a:p>
            <a:pPr marL="355600" marR="614680" indent="-342900">
              <a:lnSpc>
                <a:spcPts val="2870"/>
              </a:lnSpc>
              <a:spcBef>
                <a:spcPts val="595"/>
              </a:spcBef>
              <a:buClr>
                <a:srgbClr val="B4CCE2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Con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ribu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es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o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blood pressure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con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rol</a:t>
            </a:r>
            <a:endParaRPr sz="2400">
              <a:latin typeface="Arial"/>
              <a:cs typeface="Arial"/>
            </a:endParaRPr>
          </a:p>
          <a:p>
            <a:pPr marL="355600" marR="124460" indent="-342900">
              <a:lnSpc>
                <a:spcPts val="2870"/>
              </a:lnSpc>
              <a:spcBef>
                <a:spcPts val="595"/>
              </a:spcBef>
              <a:buClr>
                <a:srgbClr val="B4CCE2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28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oo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much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can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also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be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 risk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935133" y="4004733"/>
            <a:ext cx="2616200" cy="17610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>
                <a:latin typeface="Arial"/>
                <a:cs typeface="Arial"/>
                <a:hlinkClick r:id="rId5"/>
              </a:rPr>
              <a:t>www.</a:t>
            </a:r>
            <a:r>
              <a:rPr spc="-10" dirty="0">
                <a:latin typeface="Arial"/>
                <a:cs typeface="Arial"/>
                <a:hlinkClick r:id="rId5"/>
              </a:rPr>
              <a:t>u</a:t>
            </a:r>
            <a:r>
              <a:rPr spc="-5" dirty="0">
                <a:latin typeface="Arial"/>
                <a:cs typeface="Arial"/>
                <a:hlinkClick r:id="rId5"/>
              </a:rPr>
              <a:t>m</a:t>
            </a:r>
            <a:r>
              <a:rPr spc="-10" dirty="0">
                <a:latin typeface="Arial"/>
                <a:cs typeface="Arial"/>
                <a:hlinkClick r:id="rId5"/>
              </a:rPr>
              <a:t>l.</a:t>
            </a:r>
            <a:r>
              <a:rPr spc="-20" dirty="0">
                <a:latin typeface="Arial"/>
                <a:cs typeface="Arial"/>
                <a:hlinkClick r:id="rId5"/>
              </a:rPr>
              <a:t>e</a:t>
            </a:r>
            <a:r>
              <a:rPr spc="-10" dirty="0">
                <a:latin typeface="Arial"/>
                <a:cs typeface="Arial"/>
                <a:hlinkClick r:id="rId5"/>
              </a:rPr>
              <a:t>du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8766" y="4876992"/>
            <a:ext cx="692150" cy="0"/>
          </a:xfrm>
          <a:custGeom>
            <a:avLst/>
            <a:gdLst/>
            <a:ahLst/>
            <a:cxnLst/>
            <a:rect l="l" t="t" r="r" b="b"/>
            <a:pathLst>
              <a:path w="692150">
                <a:moveTo>
                  <a:pt x="0" y="0"/>
                </a:moveTo>
                <a:lnTo>
                  <a:pt x="691965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11306" y="4876992"/>
            <a:ext cx="1380490" cy="0"/>
          </a:xfrm>
          <a:custGeom>
            <a:avLst/>
            <a:gdLst/>
            <a:ahLst/>
            <a:cxnLst/>
            <a:rect l="l" t="t" r="r" b="b"/>
            <a:pathLst>
              <a:path w="1380489">
                <a:moveTo>
                  <a:pt x="0" y="0"/>
                </a:moveTo>
                <a:lnTo>
                  <a:pt x="1380121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24180" y="4876992"/>
            <a:ext cx="741680" cy="0"/>
          </a:xfrm>
          <a:custGeom>
            <a:avLst/>
            <a:gdLst/>
            <a:ahLst/>
            <a:cxnLst/>
            <a:rect l="l" t="t" r="r" b="b"/>
            <a:pathLst>
              <a:path w="741680">
                <a:moveTo>
                  <a:pt x="0" y="0"/>
                </a:moveTo>
                <a:lnTo>
                  <a:pt x="741320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8766" y="4284302"/>
            <a:ext cx="692150" cy="0"/>
          </a:xfrm>
          <a:custGeom>
            <a:avLst/>
            <a:gdLst/>
            <a:ahLst/>
            <a:cxnLst/>
            <a:rect l="l" t="t" r="r" b="b"/>
            <a:pathLst>
              <a:path w="692150">
                <a:moveTo>
                  <a:pt x="0" y="0"/>
                </a:moveTo>
                <a:lnTo>
                  <a:pt x="691965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11306" y="4284302"/>
            <a:ext cx="1380490" cy="0"/>
          </a:xfrm>
          <a:custGeom>
            <a:avLst/>
            <a:gdLst/>
            <a:ahLst/>
            <a:cxnLst/>
            <a:rect l="l" t="t" r="r" b="b"/>
            <a:pathLst>
              <a:path w="1380489">
                <a:moveTo>
                  <a:pt x="0" y="0"/>
                </a:moveTo>
                <a:lnTo>
                  <a:pt x="1380121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24180" y="4284302"/>
            <a:ext cx="1664335" cy="0"/>
          </a:xfrm>
          <a:custGeom>
            <a:avLst/>
            <a:gdLst/>
            <a:ahLst/>
            <a:cxnLst/>
            <a:rect l="l" t="t" r="r" b="b"/>
            <a:pathLst>
              <a:path w="1664335">
                <a:moveTo>
                  <a:pt x="0" y="0"/>
                </a:moveTo>
                <a:lnTo>
                  <a:pt x="1664223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8766" y="3700079"/>
            <a:ext cx="692150" cy="0"/>
          </a:xfrm>
          <a:custGeom>
            <a:avLst/>
            <a:gdLst/>
            <a:ahLst/>
            <a:cxnLst/>
            <a:rect l="l" t="t" r="r" b="b"/>
            <a:pathLst>
              <a:path w="692150">
                <a:moveTo>
                  <a:pt x="0" y="0"/>
                </a:moveTo>
                <a:lnTo>
                  <a:pt x="691965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11306" y="3700079"/>
            <a:ext cx="1380490" cy="0"/>
          </a:xfrm>
          <a:custGeom>
            <a:avLst/>
            <a:gdLst/>
            <a:ahLst/>
            <a:cxnLst/>
            <a:rect l="l" t="t" r="r" b="b"/>
            <a:pathLst>
              <a:path w="1380489">
                <a:moveTo>
                  <a:pt x="0" y="0"/>
                </a:moveTo>
                <a:lnTo>
                  <a:pt x="1380121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24180" y="3700079"/>
            <a:ext cx="1664335" cy="0"/>
          </a:xfrm>
          <a:custGeom>
            <a:avLst/>
            <a:gdLst/>
            <a:ahLst/>
            <a:cxnLst/>
            <a:rect l="l" t="t" r="r" b="b"/>
            <a:pathLst>
              <a:path w="1664335">
                <a:moveTo>
                  <a:pt x="0" y="0"/>
                </a:moveTo>
                <a:lnTo>
                  <a:pt x="1664223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24180" y="3107389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>
                <a:moveTo>
                  <a:pt x="0" y="0"/>
                </a:moveTo>
                <a:lnTo>
                  <a:pt x="6496551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24180" y="2519228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>
                <a:moveTo>
                  <a:pt x="0" y="0"/>
                </a:moveTo>
                <a:lnTo>
                  <a:pt x="6496551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65501" y="4343571"/>
            <a:ext cx="923290" cy="1122045"/>
          </a:xfrm>
          <a:custGeom>
            <a:avLst/>
            <a:gdLst/>
            <a:ahLst/>
            <a:cxnLst/>
            <a:rect l="l" t="t" r="r" b="b"/>
            <a:pathLst>
              <a:path w="923289" h="1122045">
                <a:moveTo>
                  <a:pt x="922902" y="0"/>
                </a:moveTo>
                <a:lnTo>
                  <a:pt x="0" y="0"/>
                </a:lnTo>
                <a:lnTo>
                  <a:pt x="0" y="1121531"/>
                </a:lnTo>
                <a:lnTo>
                  <a:pt x="922902" y="1121531"/>
                </a:lnTo>
                <a:lnTo>
                  <a:pt x="922902" y="0"/>
                </a:lnTo>
                <a:close/>
              </a:path>
            </a:pathLst>
          </a:custGeom>
          <a:solidFill>
            <a:srgbClr val="D4E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91428" y="3547672"/>
            <a:ext cx="915035" cy="1917700"/>
          </a:xfrm>
          <a:custGeom>
            <a:avLst/>
            <a:gdLst/>
            <a:ahLst/>
            <a:cxnLst/>
            <a:rect l="l" t="t" r="r" b="b"/>
            <a:pathLst>
              <a:path w="915034" h="1917700">
                <a:moveTo>
                  <a:pt x="914435" y="0"/>
                </a:moveTo>
                <a:lnTo>
                  <a:pt x="0" y="0"/>
                </a:lnTo>
                <a:lnTo>
                  <a:pt x="0" y="1917430"/>
                </a:lnTo>
                <a:lnTo>
                  <a:pt x="914435" y="1917430"/>
                </a:lnTo>
                <a:lnTo>
                  <a:pt x="914435" y="0"/>
                </a:lnTo>
                <a:close/>
              </a:path>
            </a:pathLst>
          </a:custGeom>
          <a:solidFill>
            <a:srgbClr val="D4E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65500" y="4343571"/>
            <a:ext cx="923290" cy="1122045"/>
          </a:xfrm>
          <a:custGeom>
            <a:avLst/>
            <a:gdLst/>
            <a:ahLst/>
            <a:cxnLst/>
            <a:rect l="l" t="t" r="r" b="b"/>
            <a:pathLst>
              <a:path w="923289" h="1122045">
                <a:moveTo>
                  <a:pt x="0" y="0"/>
                </a:moveTo>
                <a:lnTo>
                  <a:pt x="922903" y="0"/>
                </a:lnTo>
                <a:lnTo>
                  <a:pt x="922903" y="1121533"/>
                </a:lnTo>
                <a:lnTo>
                  <a:pt x="0" y="112153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91427" y="3547672"/>
            <a:ext cx="915035" cy="1917700"/>
          </a:xfrm>
          <a:custGeom>
            <a:avLst/>
            <a:gdLst/>
            <a:ahLst/>
            <a:cxnLst/>
            <a:rect l="l" t="t" r="r" b="b"/>
            <a:pathLst>
              <a:path w="915034" h="1917700">
                <a:moveTo>
                  <a:pt x="0" y="0"/>
                </a:moveTo>
                <a:lnTo>
                  <a:pt x="914436" y="0"/>
                </a:lnTo>
                <a:lnTo>
                  <a:pt x="914436" y="1917431"/>
                </a:lnTo>
                <a:lnTo>
                  <a:pt x="0" y="191743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88404" y="3522271"/>
            <a:ext cx="923290" cy="1943100"/>
          </a:xfrm>
          <a:custGeom>
            <a:avLst/>
            <a:gdLst/>
            <a:ahLst/>
            <a:cxnLst/>
            <a:rect l="l" t="t" r="r" b="b"/>
            <a:pathLst>
              <a:path w="923289" h="1943100">
                <a:moveTo>
                  <a:pt x="922902" y="0"/>
                </a:moveTo>
                <a:lnTo>
                  <a:pt x="0" y="0"/>
                </a:lnTo>
                <a:lnTo>
                  <a:pt x="0" y="1942832"/>
                </a:lnTo>
                <a:lnTo>
                  <a:pt x="922902" y="1942832"/>
                </a:lnTo>
                <a:lnTo>
                  <a:pt x="922902" y="0"/>
                </a:lnTo>
                <a:close/>
              </a:path>
            </a:pathLst>
          </a:custGeom>
          <a:solidFill>
            <a:srgbClr val="005D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05864" y="3166657"/>
            <a:ext cx="923290" cy="2298700"/>
          </a:xfrm>
          <a:custGeom>
            <a:avLst/>
            <a:gdLst/>
            <a:ahLst/>
            <a:cxnLst/>
            <a:rect l="l" t="t" r="r" b="b"/>
            <a:pathLst>
              <a:path w="923290" h="2298700">
                <a:moveTo>
                  <a:pt x="922902" y="0"/>
                </a:moveTo>
                <a:lnTo>
                  <a:pt x="0" y="0"/>
                </a:lnTo>
                <a:lnTo>
                  <a:pt x="0" y="2298446"/>
                </a:lnTo>
                <a:lnTo>
                  <a:pt x="922902" y="2298446"/>
                </a:lnTo>
                <a:lnTo>
                  <a:pt x="922902" y="0"/>
                </a:lnTo>
                <a:close/>
              </a:path>
            </a:pathLst>
          </a:custGeom>
          <a:solidFill>
            <a:srgbClr val="005D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88404" y="3522272"/>
            <a:ext cx="923290" cy="1943100"/>
          </a:xfrm>
          <a:custGeom>
            <a:avLst/>
            <a:gdLst/>
            <a:ahLst/>
            <a:cxnLst/>
            <a:rect l="l" t="t" r="r" b="b"/>
            <a:pathLst>
              <a:path w="923289" h="1943100">
                <a:moveTo>
                  <a:pt x="0" y="0"/>
                </a:moveTo>
                <a:lnTo>
                  <a:pt x="922903" y="0"/>
                </a:lnTo>
                <a:lnTo>
                  <a:pt x="922903" y="1942832"/>
                </a:lnTo>
                <a:lnTo>
                  <a:pt x="0" y="194283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05864" y="3166658"/>
            <a:ext cx="923290" cy="2298700"/>
          </a:xfrm>
          <a:custGeom>
            <a:avLst/>
            <a:gdLst/>
            <a:ahLst/>
            <a:cxnLst/>
            <a:rect l="l" t="t" r="r" b="b"/>
            <a:pathLst>
              <a:path w="923290" h="2298700">
                <a:moveTo>
                  <a:pt x="0" y="0"/>
                </a:moveTo>
                <a:lnTo>
                  <a:pt x="922903" y="0"/>
                </a:lnTo>
                <a:lnTo>
                  <a:pt x="922903" y="2298446"/>
                </a:lnTo>
                <a:lnTo>
                  <a:pt x="0" y="229844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77817" y="2519229"/>
            <a:ext cx="0" cy="2984500"/>
          </a:xfrm>
          <a:custGeom>
            <a:avLst/>
            <a:gdLst/>
            <a:ahLst/>
            <a:cxnLst/>
            <a:rect l="l" t="t" r="r" b="b"/>
            <a:pathLst>
              <a:path h="2984500">
                <a:moveTo>
                  <a:pt x="0" y="0"/>
                </a:moveTo>
                <a:lnTo>
                  <a:pt x="0" y="2984186"/>
                </a:lnTo>
              </a:path>
            </a:pathLst>
          </a:custGeom>
          <a:ln w="8467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24180" y="5465104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>
                <a:moveTo>
                  <a:pt x="0" y="0"/>
                </a:moveTo>
                <a:lnTo>
                  <a:pt x="6496551" y="0"/>
                </a:lnTo>
              </a:path>
            </a:pathLst>
          </a:custGeom>
          <a:ln w="8467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97133" y="5465104"/>
            <a:ext cx="0" cy="38735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0"/>
                </a:moveTo>
                <a:lnTo>
                  <a:pt x="0" y="38311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320731" y="5465104"/>
            <a:ext cx="0" cy="38735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0"/>
                </a:moveTo>
                <a:lnTo>
                  <a:pt x="0" y="38311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837709" y="4093492"/>
            <a:ext cx="38163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38%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059168" y="3297625"/>
            <a:ext cx="38163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65%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758126" y="3272225"/>
            <a:ext cx="38163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66%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979584" y="2916625"/>
            <a:ext cx="38163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78%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455214" y="5363492"/>
            <a:ext cx="28829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356343" y="4770825"/>
            <a:ext cx="37846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2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356343" y="4186625"/>
            <a:ext cx="37846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4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356343" y="3593958"/>
            <a:ext cx="37846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6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356343" y="3001292"/>
            <a:ext cx="37846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8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257474" y="2417092"/>
            <a:ext cx="48260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313476" y="5548589"/>
            <a:ext cx="3473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183883"/>
                </a:solidFill>
                <a:latin typeface="Arial"/>
                <a:cs typeface="Arial"/>
              </a:rPr>
              <a:t>5</a:t>
            </a:r>
            <a:r>
              <a:rPr sz="1000" spc="4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183883"/>
                </a:solidFill>
                <a:latin typeface="Arial"/>
                <a:cs typeface="Arial"/>
              </a:rPr>
              <a:t>-</a:t>
            </a:r>
            <a:r>
              <a:rPr sz="1000" spc="-25" dirty="0">
                <a:solidFill>
                  <a:srgbClr val="183883"/>
                </a:solidFill>
                <a:latin typeface="Arial"/>
                <a:cs typeface="Arial"/>
              </a:rPr>
              <a:t>70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589607" y="5548589"/>
            <a:ext cx="2438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183883"/>
                </a:solidFill>
                <a:latin typeface="Arial"/>
                <a:cs typeface="Arial"/>
              </a:rPr>
              <a:t>7</a:t>
            </a:r>
            <a:r>
              <a:rPr sz="1000" spc="4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000" spc="-10" dirty="0">
                <a:solidFill>
                  <a:srgbClr val="183883"/>
                </a:solidFill>
                <a:latin typeface="Arial"/>
                <a:cs typeface="Arial"/>
              </a:rPr>
              <a:t>+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487576" y="1772315"/>
            <a:ext cx="3493770" cy="595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840"/>
              </a:lnSpc>
            </a:pPr>
            <a:r>
              <a:rPr sz="2400" b="1" spc="-5" dirty="0">
                <a:solidFill>
                  <a:srgbClr val="183883"/>
                </a:solidFill>
                <a:latin typeface="Arial"/>
                <a:cs typeface="Arial"/>
              </a:rPr>
              <a:t>Calcium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ts val="2120"/>
              </a:lnSpc>
            </a:pPr>
            <a:r>
              <a:rPr sz="1800" b="1" dirty="0">
                <a:solidFill>
                  <a:srgbClr val="183883"/>
                </a:solidFill>
                <a:latin typeface="Arial"/>
                <a:cs typeface="Arial"/>
              </a:rPr>
              <a:t>% </a:t>
            </a:r>
            <a:r>
              <a:rPr sz="1800" b="1" spc="-15" dirty="0">
                <a:solidFill>
                  <a:srgbClr val="183883"/>
                </a:solidFill>
                <a:latin typeface="Arial"/>
                <a:cs typeface="Arial"/>
              </a:rPr>
              <a:t>Below</a:t>
            </a:r>
            <a:r>
              <a:rPr sz="1800" b="1" dirty="0">
                <a:solidFill>
                  <a:srgbClr val="183883"/>
                </a:solidFill>
                <a:latin typeface="Arial"/>
                <a:cs typeface="Arial"/>
              </a:rPr>
              <a:t> EAR, </a:t>
            </a:r>
            <a:r>
              <a:rPr sz="1800" b="1" spc="-5" dirty="0">
                <a:solidFill>
                  <a:srgbClr val="183883"/>
                </a:solidFill>
                <a:latin typeface="Arial"/>
                <a:cs typeface="Arial"/>
              </a:rPr>
              <a:t>NHANE</a:t>
            </a:r>
            <a:r>
              <a:rPr sz="1800" b="1" dirty="0">
                <a:solidFill>
                  <a:srgbClr val="183883"/>
                </a:solidFill>
                <a:latin typeface="Arial"/>
                <a:cs typeface="Arial"/>
              </a:rPr>
              <a:t>S 20</a:t>
            </a:r>
            <a:r>
              <a:rPr sz="1800" b="1" spc="-10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800" b="1" spc="-1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800" b="1" dirty="0">
                <a:solidFill>
                  <a:srgbClr val="183883"/>
                </a:solidFill>
                <a:latin typeface="Arial"/>
                <a:cs typeface="Arial"/>
              </a:rPr>
              <a:t>-12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165958" y="5857783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89353"/>
                </a:moveTo>
                <a:lnTo>
                  <a:pt x="89353" y="89353"/>
                </a:lnTo>
                <a:lnTo>
                  <a:pt x="89353" y="0"/>
                </a:lnTo>
                <a:lnTo>
                  <a:pt x="0" y="0"/>
                </a:lnTo>
                <a:lnTo>
                  <a:pt x="0" y="89353"/>
                </a:lnTo>
                <a:close/>
              </a:path>
            </a:pathLst>
          </a:custGeom>
          <a:solidFill>
            <a:srgbClr val="D4E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165958" y="5857783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0"/>
                </a:moveTo>
                <a:lnTo>
                  <a:pt x="89354" y="0"/>
                </a:lnTo>
                <a:lnTo>
                  <a:pt x="89354" y="89354"/>
                </a:lnTo>
                <a:lnTo>
                  <a:pt x="0" y="8935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4282526" y="5795296"/>
            <a:ext cx="41275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35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al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819017" y="5857783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89353"/>
                </a:moveTo>
                <a:lnTo>
                  <a:pt x="89353" y="89353"/>
                </a:lnTo>
                <a:lnTo>
                  <a:pt x="89353" y="0"/>
                </a:lnTo>
                <a:lnTo>
                  <a:pt x="0" y="0"/>
                </a:lnTo>
                <a:lnTo>
                  <a:pt x="0" y="89353"/>
                </a:lnTo>
                <a:close/>
              </a:path>
            </a:pathLst>
          </a:custGeom>
          <a:solidFill>
            <a:srgbClr val="005D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819017" y="5857783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0"/>
                </a:moveTo>
                <a:lnTo>
                  <a:pt x="89354" y="0"/>
                </a:lnTo>
                <a:lnTo>
                  <a:pt x="89354" y="89354"/>
                </a:lnTo>
                <a:lnTo>
                  <a:pt x="0" y="8935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4935584" y="5795296"/>
            <a:ext cx="61531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1400" spc="5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1400" spc="-35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1400" spc="-45" dirty="0">
                <a:solidFill>
                  <a:srgbClr val="183883"/>
                </a:solidFill>
                <a:latin typeface="Arial"/>
                <a:cs typeface="Arial"/>
              </a:rPr>
              <a:t>l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>
                <a:latin typeface="Arial"/>
                <a:cs typeface="Arial"/>
                <a:hlinkClick r:id="rId4"/>
              </a:rPr>
              <a:t>www.</a:t>
            </a:r>
            <a:r>
              <a:rPr spc="-10" dirty="0">
                <a:latin typeface="Arial"/>
                <a:cs typeface="Arial"/>
                <a:hlinkClick r:id="rId4"/>
              </a:rPr>
              <a:t>u</a:t>
            </a:r>
            <a:r>
              <a:rPr spc="-5" dirty="0">
                <a:latin typeface="Arial"/>
                <a:cs typeface="Arial"/>
                <a:hlinkClick r:id="rId4"/>
              </a:rPr>
              <a:t>m</a:t>
            </a:r>
            <a:r>
              <a:rPr spc="-10" dirty="0">
                <a:latin typeface="Arial"/>
                <a:cs typeface="Arial"/>
                <a:hlinkClick r:id="rId4"/>
              </a:rPr>
              <a:t>l.</a:t>
            </a:r>
            <a:r>
              <a:rPr spc="-20" dirty="0">
                <a:latin typeface="Arial"/>
                <a:cs typeface="Arial"/>
                <a:hlinkClick r:id="rId4"/>
              </a:rPr>
              <a:t>e</a:t>
            </a:r>
            <a:r>
              <a:rPr spc="-10" dirty="0">
                <a:latin typeface="Arial"/>
                <a:cs typeface="Arial"/>
                <a:hlinkClick r:id="rId4"/>
              </a:rPr>
              <a:t>du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0"/>
                </a:moveTo>
                <a:lnTo>
                  <a:pt x="7848600" y="0"/>
                </a:lnTo>
              </a:path>
              <a:path w="7848600" h="3505200">
                <a:moveTo>
                  <a:pt x="7848600" y="3505200"/>
                </a:moveTo>
                <a:lnTo>
                  <a:pt x="0" y="3505200"/>
                </a:ln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0" y="244475"/>
                </a:moveTo>
                <a:lnTo>
                  <a:pt x="9144000" y="244475"/>
                </a:lnTo>
                <a:lnTo>
                  <a:pt x="9144000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28800" y="1400175"/>
            <a:ext cx="7315200" cy="581025"/>
          </a:xfrm>
          <a:custGeom>
            <a:avLst/>
            <a:gdLst/>
            <a:ahLst/>
            <a:cxnLst/>
            <a:rect l="l" t="t" r="r" b="b"/>
            <a:pathLst>
              <a:path w="7315200" h="581025">
                <a:moveTo>
                  <a:pt x="0" y="581025"/>
                </a:moveTo>
                <a:lnTo>
                  <a:pt x="7315200" y="581025"/>
                </a:lnTo>
                <a:lnTo>
                  <a:pt x="7315200" y="0"/>
                </a:lnTo>
                <a:lnTo>
                  <a:pt x="0" y="0"/>
                </a:lnTo>
                <a:lnTo>
                  <a:pt x="0" y="58102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8303" rIns="0" bIns="0" rtlCol="0">
            <a:spAutoFit/>
          </a:bodyPr>
          <a:lstStyle/>
          <a:p>
            <a:pPr marL="1943735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M</a:t>
            </a:r>
            <a:r>
              <a:rPr spc="-5" dirty="0">
                <a:latin typeface="Arial"/>
                <a:cs typeface="Arial"/>
              </a:rPr>
              <a:t>agne</a:t>
            </a:r>
            <a:r>
              <a:rPr dirty="0">
                <a:latin typeface="Arial"/>
                <a:cs typeface="Arial"/>
              </a:rPr>
              <a:t>si</a:t>
            </a:r>
            <a:r>
              <a:rPr spc="-5" dirty="0">
                <a:latin typeface="Arial"/>
                <a:cs typeface="Arial"/>
              </a:rPr>
              <a:t>u</a:t>
            </a:r>
            <a:r>
              <a:rPr dirty="0">
                <a:latin typeface="Arial"/>
                <a:cs typeface="Arial"/>
              </a:rPr>
              <a:t>m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62307" y="2356515"/>
            <a:ext cx="3895725" cy="2379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7785" indent="-342900">
              <a:lnSpc>
                <a:spcPts val="2870"/>
              </a:lnSpc>
              <a:buClr>
                <a:srgbClr val="B4CCE2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impo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r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an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t 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or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regula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ion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f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po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assium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and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calcium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90"/>
              </a:spcBef>
              <a:buClr>
                <a:srgbClr val="B4CCE2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par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t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f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bone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st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ru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ct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ure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5"/>
              </a:spcBef>
              <a:buClr>
                <a:srgbClr val="B4CCE2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pro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ct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blood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pressure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ts val="2870"/>
              </a:lnSpc>
              <a:spcBef>
                <a:spcPts val="690"/>
              </a:spcBef>
              <a:buClr>
                <a:srgbClr val="B4CCE2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low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in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ake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associa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ed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wi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h diabe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es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risk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019800" y="3818466"/>
            <a:ext cx="2709332" cy="243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>
                <a:latin typeface="Arial"/>
                <a:cs typeface="Arial"/>
                <a:hlinkClick r:id="rId5"/>
              </a:rPr>
              <a:t>www.</a:t>
            </a:r>
            <a:r>
              <a:rPr spc="-10" dirty="0">
                <a:latin typeface="Arial"/>
                <a:cs typeface="Arial"/>
                <a:hlinkClick r:id="rId5"/>
              </a:rPr>
              <a:t>u</a:t>
            </a:r>
            <a:r>
              <a:rPr spc="-5" dirty="0">
                <a:latin typeface="Arial"/>
                <a:cs typeface="Arial"/>
                <a:hlinkClick r:id="rId5"/>
              </a:rPr>
              <a:t>m</a:t>
            </a:r>
            <a:r>
              <a:rPr spc="-10" dirty="0">
                <a:latin typeface="Arial"/>
                <a:cs typeface="Arial"/>
                <a:hlinkClick r:id="rId5"/>
              </a:rPr>
              <a:t>l.</a:t>
            </a:r>
            <a:r>
              <a:rPr spc="-20" dirty="0">
                <a:latin typeface="Arial"/>
                <a:cs typeface="Arial"/>
                <a:hlinkClick r:id="rId5"/>
              </a:rPr>
              <a:t>e</a:t>
            </a:r>
            <a:r>
              <a:rPr spc="-10" dirty="0">
                <a:latin typeface="Arial"/>
                <a:cs typeface="Arial"/>
                <a:hlinkClick r:id="rId5"/>
              </a:rPr>
              <a:t>du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58979" y="4809256"/>
            <a:ext cx="721995" cy="0"/>
          </a:xfrm>
          <a:custGeom>
            <a:avLst/>
            <a:gdLst/>
            <a:ahLst/>
            <a:cxnLst/>
            <a:rect l="l" t="t" r="r" b="b"/>
            <a:pathLst>
              <a:path w="721995">
                <a:moveTo>
                  <a:pt x="0" y="0"/>
                </a:moveTo>
                <a:lnTo>
                  <a:pt x="721792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97581" y="4809256"/>
            <a:ext cx="1439545" cy="0"/>
          </a:xfrm>
          <a:custGeom>
            <a:avLst/>
            <a:gdLst/>
            <a:ahLst/>
            <a:cxnLst/>
            <a:rect l="l" t="t" r="r" b="b"/>
            <a:pathLst>
              <a:path w="1439545">
                <a:moveTo>
                  <a:pt x="0" y="0"/>
                </a:moveTo>
                <a:lnTo>
                  <a:pt x="1439388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96188" y="4809256"/>
            <a:ext cx="771525" cy="0"/>
          </a:xfrm>
          <a:custGeom>
            <a:avLst/>
            <a:gdLst/>
            <a:ahLst/>
            <a:cxnLst/>
            <a:rect l="l" t="t" r="r" b="b"/>
            <a:pathLst>
              <a:path w="771525">
                <a:moveTo>
                  <a:pt x="0" y="0"/>
                </a:moveTo>
                <a:lnTo>
                  <a:pt x="770916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58979" y="4233500"/>
            <a:ext cx="721995" cy="0"/>
          </a:xfrm>
          <a:custGeom>
            <a:avLst/>
            <a:gdLst/>
            <a:ahLst/>
            <a:cxnLst/>
            <a:rect l="l" t="t" r="r" b="b"/>
            <a:pathLst>
              <a:path w="721995">
                <a:moveTo>
                  <a:pt x="0" y="0"/>
                </a:moveTo>
                <a:lnTo>
                  <a:pt x="721792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97581" y="4233500"/>
            <a:ext cx="1439545" cy="0"/>
          </a:xfrm>
          <a:custGeom>
            <a:avLst/>
            <a:gdLst/>
            <a:ahLst/>
            <a:cxnLst/>
            <a:rect l="l" t="t" r="r" b="b"/>
            <a:pathLst>
              <a:path w="1439545">
                <a:moveTo>
                  <a:pt x="0" y="0"/>
                </a:moveTo>
                <a:lnTo>
                  <a:pt x="1439388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96188" y="4233500"/>
            <a:ext cx="771525" cy="0"/>
          </a:xfrm>
          <a:custGeom>
            <a:avLst/>
            <a:gdLst/>
            <a:ahLst/>
            <a:cxnLst/>
            <a:rect l="l" t="t" r="r" b="b"/>
            <a:pathLst>
              <a:path w="771525">
                <a:moveTo>
                  <a:pt x="0" y="0"/>
                </a:moveTo>
                <a:lnTo>
                  <a:pt x="770916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958979" y="3666211"/>
            <a:ext cx="721995" cy="0"/>
          </a:xfrm>
          <a:custGeom>
            <a:avLst/>
            <a:gdLst/>
            <a:ahLst/>
            <a:cxnLst/>
            <a:rect l="l" t="t" r="r" b="b"/>
            <a:pathLst>
              <a:path w="721995">
                <a:moveTo>
                  <a:pt x="0" y="0"/>
                </a:moveTo>
                <a:lnTo>
                  <a:pt x="721792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96188" y="3666211"/>
            <a:ext cx="4140835" cy="0"/>
          </a:xfrm>
          <a:custGeom>
            <a:avLst/>
            <a:gdLst/>
            <a:ahLst/>
            <a:cxnLst/>
            <a:rect l="l" t="t" r="r" b="b"/>
            <a:pathLst>
              <a:path w="4140835">
                <a:moveTo>
                  <a:pt x="0" y="0"/>
                </a:moveTo>
                <a:lnTo>
                  <a:pt x="4140781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96188" y="3090455"/>
            <a:ext cx="6784975" cy="0"/>
          </a:xfrm>
          <a:custGeom>
            <a:avLst/>
            <a:gdLst/>
            <a:ahLst/>
            <a:cxnLst/>
            <a:rect l="l" t="t" r="r" b="b"/>
            <a:pathLst>
              <a:path w="6784975">
                <a:moveTo>
                  <a:pt x="0" y="0"/>
                </a:moveTo>
                <a:lnTo>
                  <a:pt x="6784583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96188" y="2519228"/>
            <a:ext cx="6784975" cy="0"/>
          </a:xfrm>
          <a:custGeom>
            <a:avLst/>
            <a:gdLst/>
            <a:ahLst/>
            <a:cxnLst/>
            <a:rect l="l" t="t" r="r" b="b"/>
            <a:pathLst>
              <a:path w="6784975">
                <a:moveTo>
                  <a:pt x="0" y="0"/>
                </a:moveTo>
                <a:lnTo>
                  <a:pt x="6784583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67105" y="3835551"/>
            <a:ext cx="965835" cy="1542415"/>
          </a:xfrm>
          <a:custGeom>
            <a:avLst/>
            <a:gdLst/>
            <a:ahLst/>
            <a:cxnLst/>
            <a:rect l="l" t="t" r="r" b="b"/>
            <a:pathLst>
              <a:path w="965835" h="1542414">
                <a:moveTo>
                  <a:pt x="965238" y="0"/>
                </a:moveTo>
                <a:lnTo>
                  <a:pt x="0" y="0"/>
                </a:lnTo>
                <a:lnTo>
                  <a:pt x="0" y="1542134"/>
                </a:lnTo>
                <a:lnTo>
                  <a:pt x="965238" y="1542134"/>
                </a:lnTo>
                <a:lnTo>
                  <a:pt x="965238" y="0"/>
                </a:lnTo>
                <a:close/>
              </a:path>
            </a:pathLst>
          </a:custGeom>
          <a:solidFill>
            <a:srgbClr val="D4E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36970" y="3522271"/>
            <a:ext cx="965835" cy="1855470"/>
          </a:xfrm>
          <a:custGeom>
            <a:avLst/>
            <a:gdLst/>
            <a:ahLst/>
            <a:cxnLst/>
            <a:rect l="l" t="t" r="r" b="b"/>
            <a:pathLst>
              <a:path w="965834" h="1855470">
                <a:moveTo>
                  <a:pt x="965238" y="0"/>
                </a:moveTo>
                <a:lnTo>
                  <a:pt x="0" y="0"/>
                </a:lnTo>
                <a:lnTo>
                  <a:pt x="0" y="1855414"/>
                </a:lnTo>
                <a:lnTo>
                  <a:pt x="965238" y="1855414"/>
                </a:lnTo>
                <a:lnTo>
                  <a:pt x="965238" y="0"/>
                </a:lnTo>
                <a:close/>
              </a:path>
            </a:pathLst>
          </a:custGeom>
          <a:solidFill>
            <a:srgbClr val="D4E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67104" y="3835551"/>
            <a:ext cx="965835" cy="1542415"/>
          </a:xfrm>
          <a:custGeom>
            <a:avLst/>
            <a:gdLst/>
            <a:ahLst/>
            <a:cxnLst/>
            <a:rect l="l" t="t" r="r" b="b"/>
            <a:pathLst>
              <a:path w="965835" h="1542414">
                <a:moveTo>
                  <a:pt x="0" y="0"/>
                </a:moveTo>
                <a:lnTo>
                  <a:pt x="965238" y="0"/>
                </a:lnTo>
                <a:lnTo>
                  <a:pt x="965238" y="1542134"/>
                </a:lnTo>
                <a:lnTo>
                  <a:pt x="0" y="154213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36970" y="3522272"/>
            <a:ext cx="965835" cy="1855470"/>
          </a:xfrm>
          <a:custGeom>
            <a:avLst/>
            <a:gdLst/>
            <a:ahLst/>
            <a:cxnLst/>
            <a:rect l="l" t="t" r="r" b="b"/>
            <a:pathLst>
              <a:path w="965834" h="1855470">
                <a:moveTo>
                  <a:pt x="0" y="0"/>
                </a:moveTo>
                <a:lnTo>
                  <a:pt x="965238" y="0"/>
                </a:lnTo>
                <a:lnTo>
                  <a:pt x="965238" y="1855413"/>
                </a:lnTo>
                <a:lnTo>
                  <a:pt x="0" y="185541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32343" y="4174230"/>
            <a:ext cx="965835" cy="1203960"/>
          </a:xfrm>
          <a:custGeom>
            <a:avLst/>
            <a:gdLst/>
            <a:ahLst/>
            <a:cxnLst/>
            <a:rect l="l" t="t" r="r" b="b"/>
            <a:pathLst>
              <a:path w="965835" h="1203960">
                <a:moveTo>
                  <a:pt x="965238" y="0"/>
                </a:moveTo>
                <a:lnTo>
                  <a:pt x="0" y="0"/>
                </a:lnTo>
                <a:lnTo>
                  <a:pt x="0" y="1203454"/>
                </a:lnTo>
                <a:lnTo>
                  <a:pt x="965238" y="1203454"/>
                </a:lnTo>
                <a:lnTo>
                  <a:pt x="965238" y="0"/>
                </a:lnTo>
                <a:close/>
              </a:path>
            </a:pathLst>
          </a:custGeom>
          <a:solidFill>
            <a:srgbClr val="005D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02208" y="3547672"/>
            <a:ext cx="956944" cy="1830070"/>
          </a:xfrm>
          <a:custGeom>
            <a:avLst/>
            <a:gdLst/>
            <a:ahLst/>
            <a:cxnLst/>
            <a:rect l="l" t="t" r="r" b="b"/>
            <a:pathLst>
              <a:path w="956945" h="1830070">
                <a:moveTo>
                  <a:pt x="956771" y="0"/>
                </a:moveTo>
                <a:lnTo>
                  <a:pt x="0" y="0"/>
                </a:lnTo>
                <a:lnTo>
                  <a:pt x="0" y="1830012"/>
                </a:lnTo>
                <a:lnTo>
                  <a:pt x="956771" y="1830012"/>
                </a:lnTo>
                <a:lnTo>
                  <a:pt x="956771" y="0"/>
                </a:lnTo>
                <a:close/>
              </a:path>
            </a:pathLst>
          </a:custGeom>
          <a:solidFill>
            <a:srgbClr val="005D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32342" y="4174231"/>
            <a:ext cx="965835" cy="1203960"/>
          </a:xfrm>
          <a:custGeom>
            <a:avLst/>
            <a:gdLst/>
            <a:ahLst/>
            <a:cxnLst/>
            <a:rect l="l" t="t" r="r" b="b"/>
            <a:pathLst>
              <a:path w="965835" h="1203960">
                <a:moveTo>
                  <a:pt x="0" y="0"/>
                </a:moveTo>
                <a:lnTo>
                  <a:pt x="965238" y="0"/>
                </a:lnTo>
                <a:lnTo>
                  <a:pt x="965238" y="1203454"/>
                </a:lnTo>
                <a:lnTo>
                  <a:pt x="0" y="120345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02209" y="3547672"/>
            <a:ext cx="956944" cy="1830070"/>
          </a:xfrm>
          <a:custGeom>
            <a:avLst/>
            <a:gdLst/>
            <a:ahLst/>
            <a:cxnLst/>
            <a:rect l="l" t="t" r="r" b="b"/>
            <a:pathLst>
              <a:path w="956945" h="1830070">
                <a:moveTo>
                  <a:pt x="0" y="0"/>
                </a:moveTo>
                <a:lnTo>
                  <a:pt x="956771" y="0"/>
                </a:lnTo>
                <a:lnTo>
                  <a:pt x="956771" y="1830012"/>
                </a:lnTo>
                <a:lnTo>
                  <a:pt x="0" y="183001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49824" y="2519229"/>
            <a:ext cx="0" cy="2912110"/>
          </a:xfrm>
          <a:custGeom>
            <a:avLst/>
            <a:gdLst/>
            <a:ahLst/>
            <a:cxnLst/>
            <a:rect l="l" t="t" r="r" b="b"/>
            <a:pathLst>
              <a:path h="2912110">
                <a:moveTo>
                  <a:pt x="0" y="0"/>
                </a:moveTo>
                <a:lnTo>
                  <a:pt x="0" y="2912092"/>
                </a:lnTo>
              </a:path>
            </a:pathLst>
          </a:custGeom>
          <a:ln w="8467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96188" y="5377685"/>
            <a:ext cx="6784975" cy="0"/>
          </a:xfrm>
          <a:custGeom>
            <a:avLst/>
            <a:gdLst/>
            <a:ahLst/>
            <a:cxnLst/>
            <a:rect l="l" t="t" r="r" b="b"/>
            <a:pathLst>
              <a:path w="6784975">
                <a:moveTo>
                  <a:pt x="0" y="0"/>
                </a:moveTo>
                <a:lnTo>
                  <a:pt x="6784583" y="0"/>
                </a:lnTo>
              </a:path>
            </a:pathLst>
          </a:custGeom>
          <a:ln w="8467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17275" y="5377685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636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680771" y="5377685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636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961152" y="3585492"/>
            <a:ext cx="38163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54%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26625" y="3272225"/>
            <a:ext cx="38163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65%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922716" y="3924158"/>
            <a:ext cx="38163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42%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288190" y="3297625"/>
            <a:ext cx="38163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64%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527221" y="5270358"/>
            <a:ext cx="28829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428352" y="4703092"/>
            <a:ext cx="37846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2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428352" y="4127358"/>
            <a:ext cx="37846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4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428352" y="3560092"/>
            <a:ext cx="37846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6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428352" y="2984358"/>
            <a:ext cx="37846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8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329481" y="2417092"/>
            <a:ext cx="48260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392530" y="5490492"/>
            <a:ext cx="48260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5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-</a:t>
            </a: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70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834554" y="5490492"/>
            <a:ext cx="32448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7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400" spc="-10" dirty="0">
                <a:solidFill>
                  <a:srgbClr val="183883"/>
                </a:solidFill>
                <a:latin typeface="Arial"/>
                <a:cs typeface="Arial"/>
              </a:rPr>
              <a:t>+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689270" y="1772315"/>
            <a:ext cx="3493770" cy="595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840"/>
              </a:lnSpc>
            </a:pPr>
            <a:r>
              <a:rPr sz="2400" b="1" spc="-20" dirty="0">
                <a:solidFill>
                  <a:srgbClr val="183883"/>
                </a:solidFill>
                <a:latin typeface="Arial"/>
                <a:cs typeface="Arial"/>
              </a:rPr>
              <a:t>Magnesium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ts val="2120"/>
              </a:lnSpc>
            </a:pPr>
            <a:r>
              <a:rPr sz="1800" b="1" dirty="0">
                <a:solidFill>
                  <a:srgbClr val="183883"/>
                </a:solidFill>
                <a:latin typeface="Arial"/>
                <a:cs typeface="Arial"/>
              </a:rPr>
              <a:t>% </a:t>
            </a:r>
            <a:r>
              <a:rPr sz="1800" b="1" spc="-15" dirty="0">
                <a:solidFill>
                  <a:srgbClr val="183883"/>
                </a:solidFill>
                <a:latin typeface="Arial"/>
                <a:cs typeface="Arial"/>
              </a:rPr>
              <a:t>Below</a:t>
            </a:r>
            <a:r>
              <a:rPr sz="1800" b="1" dirty="0">
                <a:solidFill>
                  <a:srgbClr val="183883"/>
                </a:solidFill>
                <a:latin typeface="Arial"/>
                <a:cs typeface="Arial"/>
              </a:rPr>
              <a:t> EAR, </a:t>
            </a:r>
            <a:r>
              <a:rPr sz="1800" b="1" spc="-5" dirty="0">
                <a:solidFill>
                  <a:srgbClr val="183883"/>
                </a:solidFill>
                <a:latin typeface="Arial"/>
                <a:cs typeface="Arial"/>
              </a:rPr>
              <a:t>NHANE</a:t>
            </a:r>
            <a:r>
              <a:rPr sz="1800" b="1" dirty="0">
                <a:solidFill>
                  <a:srgbClr val="183883"/>
                </a:solidFill>
                <a:latin typeface="Arial"/>
                <a:cs typeface="Arial"/>
              </a:rPr>
              <a:t>S 20</a:t>
            </a:r>
            <a:r>
              <a:rPr sz="1800" b="1" spc="-10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800" b="1" spc="-1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800" b="1" dirty="0">
                <a:solidFill>
                  <a:srgbClr val="183883"/>
                </a:solidFill>
                <a:latin typeface="Arial"/>
                <a:cs typeface="Arial"/>
              </a:rPr>
              <a:t>-12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381982" y="5857783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89353"/>
                </a:moveTo>
                <a:lnTo>
                  <a:pt x="89353" y="89353"/>
                </a:lnTo>
                <a:lnTo>
                  <a:pt x="89353" y="0"/>
                </a:lnTo>
                <a:lnTo>
                  <a:pt x="0" y="0"/>
                </a:lnTo>
                <a:lnTo>
                  <a:pt x="0" y="89353"/>
                </a:lnTo>
                <a:close/>
              </a:path>
            </a:pathLst>
          </a:custGeom>
          <a:solidFill>
            <a:srgbClr val="D4E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381982" y="5857783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0"/>
                </a:moveTo>
                <a:lnTo>
                  <a:pt x="89354" y="0"/>
                </a:lnTo>
                <a:lnTo>
                  <a:pt x="89354" y="89354"/>
                </a:lnTo>
                <a:lnTo>
                  <a:pt x="0" y="8935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4498550" y="5795296"/>
            <a:ext cx="41275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35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al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035040" y="5857783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89353"/>
                </a:moveTo>
                <a:lnTo>
                  <a:pt x="89353" y="89353"/>
                </a:lnTo>
                <a:lnTo>
                  <a:pt x="89353" y="0"/>
                </a:lnTo>
                <a:lnTo>
                  <a:pt x="0" y="0"/>
                </a:lnTo>
                <a:lnTo>
                  <a:pt x="0" y="89353"/>
                </a:lnTo>
                <a:close/>
              </a:path>
            </a:pathLst>
          </a:custGeom>
          <a:solidFill>
            <a:srgbClr val="005D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035040" y="5857783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0"/>
                </a:moveTo>
                <a:lnTo>
                  <a:pt x="89354" y="0"/>
                </a:lnTo>
                <a:lnTo>
                  <a:pt x="89354" y="89354"/>
                </a:lnTo>
                <a:lnTo>
                  <a:pt x="0" y="8935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5151608" y="5795296"/>
            <a:ext cx="61531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1400" spc="5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1400" spc="-35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1400" spc="-45" dirty="0">
                <a:solidFill>
                  <a:srgbClr val="183883"/>
                </a:solidFill>
                <a:latin typeface="Arial"/>
                <a:cs typeface="Arial"/>
              </a:rPr>
              <a:t>l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>
                <a:latin typeface="Arial"/>
                <a:cs typeface="Arial"/>
                <a:hlinkClick r:id="rId4"/>
              </a:rPr>
              <a:t>www.</a:t>
            </a:r>
            <a:r>
              <a:rPr spc="-10" dirty="0">
                <a:latin typeface="Arial"/>
                <a:cs typeface="Arial"/>
                <a:hlinkClick r:id="rId4"/>
              </a:rPr>
              <a:t>u</a:t>
            </a:r>
            <a:r>
              <a:rPr spc="-5" dirty="0">
                <a:latin typeface="Arial"/>
                <a:cs typeface="Arial"/>
                <a:hlinkClick r:id="rId4"/>
              </a:rPr>
              <a:t>m</a:t>
            </a:r>
            <a:r>
              <a:rPr spc="-10" dirty="0">
                <a:latin typeface="Arial"/>
                <a:cs typeface="Arial"/>
                <a:hlinkClick r:id="rId4"/>
              </a:rPr>
              <a:t>l.</a:t>
            </a:r>
            <a:r>
              <a:rPr spc="-20" dirty="0">
                <a:latin typeface="Arial"/>
                <a:cs typeface="Arial"/>
                <a:hlinkClick r:id="rId4"/>
              </a:rPr>
              <a:t>e</a:t>
            </a:r>
            <a:r>
              <a:rPr spc="-10" dirty="0">
                <a:latin typeface="Arial"/>
                <a:cs typeface="Arial"/>
                <a:hlinkClick r:id="rId4"/>
              </a:rPr>
              <a:t>du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0"/>
                </a:moveTo>
                <a:lnTo>
                  <a:pt x="7848600" y="0"/>
                </a:lnTo>
              </a:path>
              <a:path w="7848600" h="3505200">
                <a:moveTo>
                  <a:pt x="7848600" y="3505200"/>
                </a:moveTo>
                <a:lnTo>
                  <a:pt x="0" y="3505200"/>
                </a:ln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0" y="244475"/>
                </a:moveTo>
                <a:lnTo>
                  <a:pt x="9144000" y="244475"/>
                </a:lnTo>
                <a:lnTo>
                  <a:pt x="9144000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28800" y="1400175"/>
            <a:ext cx="7315200" cy="581025"/>
          </a:xfrm>
          <a:custGeom>
            <a:avLst/>
            <a:gdLst/>
            <a:ahLst/>
            <a:cxnLst/>
            <a:rect l="l" t="t" r="r" b="b"/>
            <a:pathLst>
              <a:path w="7315200" h="581025">
                <a:moveTo>
                  <a:pt x="0" y="581025"/>
                </a:moveTo>
                <a:lnTo>
                  <a:pt x="7315200" y="581025"/>
                </a:lnTo>
                <a:lnTo>
                  <a:pt x="7315200" y="0"/>
                </a:lnTo>
                <a:lnTo>
                  <a:pt x="0" y="0"/>
                </a:lnTo>
                <a:lnTo>
                  <a:pt x="0" y="58102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2532" rIns="0" bIns="0" rtlCol="0">
            <a:spAutoFit/>
          </a:bodyPr>
          <a:lstStyle/>
          <a:p>
            <a:pPr marL="1943735">
              <a:lnSpc>
                <a:spcPct val="100000"/>
              </a:lnSpc>
            </a:pPr>
            <a:r>
              <a:rPr sz="3200" spc="-25" dirty="0">
                <a:latin typeface="Arial"/>
                <a:cs typeface="Arial"/>
              </a:rPr>
              <a:t>P</a:t>
            </a:r>
            <a:r>
              <a:rPr sz="3200" spc="-5" dirty="0">
                <a:latin typeface="Arial"/>
                <a:cs typeface="Arial"/>
              </a:rPr>
              <a:t>o</a:t>
            </a:r>
            <a:r>
              <a:rPr sz="3200" spc="-15" dirty="0">
                <a:latin typeface="Arial"/>
                <a:cs typeface="Arial"/>
              </a:rPr>
              <a:t>t</a:t>
            </a:r>
            <a:r>
              <a:rPr sz="3200" spc="-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ssi</a:t>
            </a:r>
            <a:r>
              <a:rPr sz="3200" spc="-5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m</a:t>
            </a:r>
            <a:endParaRPr sz="3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98976" y="3429000"/>
            <a:ext cx="3110226" cy="28059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93219" y="2856048"/>
            <a:ext cx="4318000" cy="340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62940" indent="-342900">
              <a:lnSpc>
                <a:spcPts val="2870"/>
              </a:lnSpc>
              <a:buClr>
                <a:srgbClr val="B4CCE2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Main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in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racellular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ca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ion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,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impor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an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t 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or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op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imizing cellular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un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ct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ion</a:t>
            </a:r>
            <a:endParaRPr sz="2400">
              <a:latin typeface="Arial"/>
              <a:cs typeface="Arial"/>
            </a:endParaRPr>
          </a:p>
          <a:p>
            <a:pPr marL="355600" marR="214629" indent="-342900">
              <a:lnSpc>
                <a:spcPct val="100699"/>
              </a:lnSpc>
              <a:spcBef>
                <a:spcPts val="470"/>
              </a:spcBef>
              <a:buClr>
                <a:srgbClr val="B4CCE2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25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2400" spc="-60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ct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neural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ransmission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,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muscle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con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ra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ct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ion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and vascular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one</a:t>
            </a:r>
            <a:endParaRPr sz="24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699"/>
              </a:lnSpc>
              <a:spcBef>
                <a:spcPts val="500"/>
              </a:spcBef>
              <a:buClr>
                <a:srgbClr val="B4CCE2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nsu</a:t>
            </a:r>
            <a:r>
              <a:rPr sz="2400" spc="-60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icien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t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in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akes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con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ribu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e 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o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hyper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ension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,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C</a:t>
            </a:r>
            <a:r>
              <a:rPr sz="2400" spc="-25" dirty="0">
                <a:solidFill>
                  <a:srgbClr val="183883"/>
                </a:solidFill>
                <a:latin typeface="Arial"/>
                <a:cs typeface="Arial"/>
              </a:rPr>
              <a:t>V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D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,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kidney 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st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ones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and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o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st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eoporosis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96333" y="245533"/>
            <a:ext cx="2108200" cy="8805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>
                <a:latin typeface="Arial"/>
                <a:cs typeface="Arial"/>
                <a:hlinkClick r:id="rId6"/>
              </a:rPr>
              <a:t>www.</a:t>
            </a:r>
            <a:r>
              <a:rPr spc="-10" dirty="0">
                <a:latin typeface="Arial"/>
                <a:cs typeface="Arial"/>
                <a:hlinkClick r:id="rId6"/>
              </a:rPr>
              <a:t>u</a:t>
            </a:r>
            <a:r>
              <a:rPr spc="-5" dirty="0">
                <a:latin typeface="Arial"/>
                <a:cs typeface="Arial"/>
                <a:hlinkClick r:id="rId6"/>
              </a:rPr>
              <a:t>m</a:t>
            </a:r>
            <a:r>
              <a:rPr spc="-10" dirty="0">
                <a:latin typeface="Arial"/>
                <a:cs typeface="Arial"/>
                <a:hlinkClick r:id="rId6"/>
              </a:rPr>
              <a:t>l.</a:t>
            </a:r>
            <a:r>
              <a:rPr spc="-20" dirty="0">
                <a:latin typeface="Arial"/>
                <a:cs typeface="Arial"/>
                <a:hlinkClick r:id="rId6"/>
              </a:rPr>
              <a:t>e</a:t>
            </a:r>
            <a:r>
              <a:rPr spc="-10" dirty="0">
                <a:latin typeface="Arial"/>
                <a:cs typeface="Arial"/>
                <a:hlinkClick r:id="rId6"/>
              </a:rPr>
              <a:t>du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72706" y="3987956"/>
            <a:ext cx="692150" cy="0"/>
          </a:xfrm>
          <a:custGeom>
            <a:avLst/>
            <a:gdLst/>
            <a:ahLst/>
            <a:cxnLst/>
            <a:rect l="l" t="t" r="r" b="b"/>
            <a:pathLst>
              <a:path w="692150">
                <a:moveTo>
                  <a:pt x="0" y="0"/>
                </a:moveTo>
                <a:lnTo>
                  <a:pt x="692043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55246" y="3987956"/>
            <a:ext cx="1380490" cy="0"/>
          </a:xfrm>
          <a:custGeom>
            <a:avLst/>
            <a:gdLst/>
            <a:ahLst/>
            <a:cxnLst/>
            <a:rect l="l" t="t" r="r" b="b"/>
            <a:pathLst>
              <a:path w="1380489">
                <a:moveTo>
                  <a:pt x="0" y="0"/>
                </a:moveTo>
                <a:lnTo>
                  <a:pt x="1380120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68196" y="3987956"/>
            <a:ext cx="741680" cy="0"/>
          </a:xfrm>
          <a:custGeom>
            <a:avLst/>
            <a:gdLst/>
            <a:ahLst/>
            <a:cxnLst/>
            <a:rect l="l" t="t" r="r" b="b"/>
            <a:pathLst>
              <a:path w="741680">
                <a:moveTo>
                  <a:pt x="0" y="0"/>
                </a:moveTo>
                <a:lnTo>
                  <a:pt x="741243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68196" y="2519228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>
                <a:moveTo>
                  <a:pt x="0" y="0"/>
                </a:moveTo>
                <a:lnTo>
                  <a:pt x="6496552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09439" y="3547672"/>
            <a:ext cx="923290" cy="1917700"/>
          </a:xfrm>
          <a:custGeom>
            <a:avLst/>
            <a:gdLst/>
            <a:ahLst/>
            <a:cxnLst/>
            <a:rect l="l" t="t" r="r" b="b"/>
            <a:pathLst>
              <a:path w="923289" h="1917700">
                <a:moveTo>
                  <a:pt x="922903" y="0"/>
                </a:moveTo>
                <a:lnTo>
                  <a:pt x="0" y="0"/>
                </a:lnTo>
                <a:lnTo>
                  <a:pt x="0" y="1917430"/>
                </a:lnTo>
                <a:lnTo>
                  <a:pt x="922903" y="1917430"/>
                </a:lnTo>
                <a:lnTo>
                  <a:pt x="922903" y="0"/>
                </a:lnTo>
                <a:close/>
              </a:path>
            </a:pathLst>
          </a:custGeom>
          <a:solidFill>
            <a:srgbClr val="D4E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35366" y="2590901"/>
            <a:ext cx="915035" cy="2874645"/>
          </a:xfrm>
          <a:custGeom>
            <a:avLst/>
            <a:gdLst/>
            <a:ahLst/>
            <a:cxnLst/>
            <a:rect l="l" t="t" r="r" b="b"/>
            <a:pathLst>
              <a:path w="915034" h="2874645">
                <a:moveTo>
                  <a:pt x="914436" y="0"/>
                </a:moveTo>
                <a:lnTo>
                  <a:pt x="0" y="0"/>
                </a:lnTo>
                <a:lnTo>
                  <a:pt x="0" y="2874201"/>
                </a:lnTo>
                <a:lnTo>
                  <a:pt x="914436" y="2874201"/>
                </a:lnTo>
                <a:lnTo>
                  <a:pt x="914436" y="0"/>
                </a:lnTo>
                <a:close/>
              </a:path>
            </a:pathLst>
          </a:custGeom>
          <a:solidFill>
            <a:srgbClr val="D4E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09440" y="3547672"/>
            <a:ext cx="923290" cy="1917700"/>
          </a:xfrm>
          <a:custGeom>
            <a:avLst/>
            <a:gdLst/>
            <a:ahLst/>
            <a:cxnLst/>
            <a:rect l="l" t="t" r="r" b="b"/>
            <a:pathLst>
              <a:path w="923289" h="1917700">
                <a:moveTo>
                  <a:pt x="0" y="0"/>
                </a:moveTo>
                <a:lnTo>
                  <a:pt x="922903" y="0"/>
                </a:lnTo>
                <a:lnTo>
                  <a:pt x="922903" y="1917431"/>
                </a:lnTo>
                <a:lnTo>
                  <a:pt x="0" y="191743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35367" y="2590902"/>
            <a:ext cx="915035" cy="2874645"/>
          </a:xfrm>
          <a:custGeom>
            <a:avLst/>
            <a:gdLst/>
            <a:ahLst/>
            <a:cxnLst/>
            <a:rect l="l" t="t" r="r" b="b"/>
            <a:pathLst>
              <a:path w="915034" h="2874645">
                <a:moveTo>
                  <a:pt x="0" y="0"/>
                </a:moveTo>
                <a:lnTo>
                  <a:pt x="914436" y="0"/>
                </a:lnTo>
                <a:lnTo>
                  <a:pt x="914436" y="2874202"/>
                </a:lnTo>
                <a:lnTo>
                  <a:pt x="0" y="287420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32343" y="2519229"/>
            <a:ext cx="923290" cy="2946400"/>
          </a:xfrm>
          <a:custGeom>
            <a:avLst/>
            <a:gdLst/>
            <a:ahLst/>
            <a:cxnLst/>
            <a:rect l="l" t="t" r="r" b="b"/>
            <a:pathLst>
              <a:path w="923289" h="2946400">
                <a:moveTo>
                  <a:pt x="922902" y="0"/>
                </a:moveTo>
                <a:lnTo>
                  <a:pt x="0" y="0"/>
                </a:lnTo>
                <a:lnTo>
                  <a:pt x="0" y="2945874"/>
                </a:lnTo>
                <a:lnTo>
                  <a:pt x="922902" y="2945874"/>
                </a:lnTo>
                <a:lnTo>
                  <a:pt x="922902" y="0"/>
                </a:lnTo>
                <a:close/>
              </a:path>
            </a:pathLst>
          </a:custGeom>
          <a:solidFill>
            <a:srgbClr val="005D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49803" y="2519229"/>
            <a:ext cx="923290" cy="2946400"/>
          </a:xfrm>
          <a:custGeom>
            <a:avLst/>
            <a:gdLst/>
            <a:ahLst/>
            <a:cxnLst/>
            <a:rect l="l" t="t" r="r" b="b"/>
            <a:pathLst>
              <a:path w="923290" h="2946400">
                <a:moveTo>
                  <a:pt x="922902" y="0"/>
                </a:moveTo>
                <a:lnTo>
                  <a:pt x="0" y="0"/>
                </a:lnTo>
                <a:lnTo>
                  <a:pt x="0" y="2945874"/>
                </a:lnTo>
                <a:lnTo>
                  <a:pt x="922902" y="2945874"/>
                </a:lnTo>
                <a:lnTo>
                  <a:pt x="922902" y="0"/>
                </a:lnTo>
                <a:close/>
              </a:path>
            </a:pathLst>
          </a:custGeom>
          <a:solidFill>
            <a:srgbClr val="005D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32343" y="2519229"/>
            <a:ext cx="923290" cy="2946400"/>
          </a:xfrm>
          <a:custGeom>
            <a:avLst/>
            <a:gdLst/>
            <a:ahLst/>
            <a:cxnLst/>
            <a:rect l="l" t="t" r="r" b="b"/>
            <a:pathLst>
              <a:path w="923289" h="2946400">
                <a:moveTo>
                  <a:pt x="0" y="0"/>
                </a:moveTo>
                <a:lnTo>
                  <a:pt x="922903" y="0"/>
                </a:lnTo>
                <a:lnTo>
                  <a:pt x="922903" y="2945875"/>
                </a:lnTo>
                <a:lnTo>
                  <a:pt x="0" y="294587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49803" y="2519229"/>
            <a:ext cx="923290" cy="2946400"/>
          </a:xfrm>
          <a:custGeom>
            <a:avLst/>
            <a:gdLst/>
            <a:ahLst/>
            <a:cxnLst/>
            <a:rect l="l" t="t" r="r" b="b"/>
            <a:pathLst>
              <a:path w="923290" h="2946400">
                <a:moveTo>
                  <a:pt x="0" y="0"/>
                </a:moveTo>
                <a:lnTo>
                  <a:pt x="922903" y="0"/>
                </a:lnTo>
                <a:lnTo>
                  <a:pt x="922903" y="2945875"/>
                </a:lnTo>
                <a:lnTo>
                  <a:pt x="0" y="294587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21833" y="2519229"/>
            <a:ext cx="0" cy="2984500"/>
          </a:xfrm>
          <a:custGeom>
            <a:avLst/>
            <a:gdLst/>
            <a:ahLst/>
            <a:cxnLst/>
            <a:rect l="l" t="t" r="r" b="b"/>
            <a:pathLst>
              <a:path h="2984500">
                <a:moveTo>
                  <a:pt x="0" y="0"/>
                </a:moveTo>
                <a:lnTo>
                  <a:pt x="0" y="2984186"/>
                </a:lnTo>
              </a:path>
            </a:pathLst>
          </a:custGeom>
          <a:ln w="8467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68196" y="5465104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>
                <a:moveTo>
                  <a:pt x="0" y="0"/>
                </a:moveTo>
                <a:lnTo>
                  <a:pt x="6496552" y="0"/>
                </a:lnTo>
              </a:path>
            </a:pathLst>
          </a:custGeom>
          <a:ln w="8467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41073" y="5465104"/>
            <a:ext cx="0" cy="38735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0"/>
                </a:moveTo>
                <a:lnTo>
                  <a:pt x="0" y="38311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464748" y="5465104"/>
            <a:ext cx="0" cy="38735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0"/>
                </a:moveTo>
                <a:lnTo>
                  <a:pt x="0" y="38311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032589" y="3347256"/>
            <a:ext cx="2800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183883"/>
                </a:solidFill>
                <a:latin typeface="Arial"/>
                <a:cs typeface="Arial"/>
              </a:rPr>
              <a:t>86%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54047" y="2390522"/>
            <a:ext cx="2800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183883"/>
                </a:solidFill>
                <a:latin typeface="Arial"/>
                <a:cs typeface="Arial"/>
              </a:rPr>
              <a:t>99%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917699" y="2322789"/>
            <a:ext cx="35052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183883"/>
                </a:solidFill>
                <a:latin typeface="Arial"/>
                <a:cs typeface="Arial"/>
              </a:rPr>
              <a:t>100%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139158" y="2322789"/>
            <a:ext cx="35052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183883"/>
                </a:solidFill>
                <a:latin typeface="Arial"/>
                <a:cs typeface="Arial"/>
              </a:rPr>
              <a:t>100%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500360" y="5363492"/>
            <a:ext cx="37846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6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00360" y="3890292"/>
            <a:ext cx="37846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8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401489" y="2417092"/>
            <a:ext cx="48260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457493" y="5548589"/>
            <a:ext cx="3473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183883"/>
                </a:solidFill>
                <a:latin typeface="Arial"/>
                <a:cs typeface="Arial"/>
              </a:rPr>
              <a:t>5</a:t>
            </a:r>
            <a:r>
              <a:rPr sz="1000" spc="4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183883"/>
                </a:solidFill>
                <a:latin typeface="Arial"/>
                <a:cs typeface="Arial"/>
              </a:rPr>
              <a:t>-</a:t>
            </a:r>
            <a:r>
              <a:rPr sz="1000" spc="-25" dirty="0">
                <a:solidFill>
                  <a:srgbClr val="183883"/>
                </a:solidFill>
                <a:latin typeface="Arial"/>
                <a:cs typeface="Arial"/>
              </a:rPr>
              <a:t>70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733622" y="5548589"/>
            <a:ext cx="2438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183883"/>
                </a:solidFill>
                <a:latin typeface="Arial"/>
                <a:cs typeface="Arial"/>
              </a:rPr>
              <a:t>7</a:t>
            </a:r>
            <a:r>
              <a:rPr sz="1000" spc="4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000" spc="-10" dirty="0">
                <a:solidFill>
                  <a:srgbClr val="183883"/>
                </a:solidFill>
                <a:latin typeface="Arial"/>
                <a:cs typeface="Arial"/>
              </a:rPr>
              <a:t>+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1127" rIns="0" bIns="0" rtlCol="0">
            <a:spAutoFit/>
          </a:bodyPr>
          <a:lstStyle/>
          <a:p>
            <a:pPr marL="5393055">
              <a:lnSpc>
                <a:spcPct val="100000"/>
              </a:lnSpc>
            </a:pPr>
            <a:r>
              <a:rPr sz="2400" b="1" dirty="0">
                <a:solidFill>
                  <a:srgbClr val="183883"/>
                </a:solidFill>
                <a:latin typeface="Arial"/>
                <a:cs typeface="Arial"/>
              </a:rPr>
              <a:t>Potassium</a:t>
            </a:r>
            <a:endParaRPr sz="2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631593" y="2113461"/>
            <a:ext cx="32315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183883"/>
                </a:solidFill>
                <a:latin typeface="Arial"/>
                <a:cs typeface="Arial"/>
              </a:rPr>
              <a:t>% </a:t>
            </a:r>
            <a:r>
              <a:rPr sz="1800" b="1" spc="-15" dirty="0">
                <a:solidFill>
                  <a:srgbClr val="183883"/>
                </a:solidFill>
                <a:latin typeface="Arial"/>
                <a:cs typeface="Arial"/>
              </a:rPr>
              <a:t>Below</a:t>
            </a:r>
            <a:r>
              <a:rPr sz="1800" b="1" spc="-6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183883"/>
                </a:solidFill>
                <a:latin typeface="Arial"/>
                <a:cs typeface="Arial"/>
              </a:rPr>
              <a:t>AI</a:t>
            </a:r>
            <a:r>
              <a:rPr sz="1800" b="1" spc="-5" dirty="0">
                <a:solidFill>
                  <a:srgbClr val="183883"/>
                </a:solidFill>
                <a:latin typeface="Arial"/>
                <a:cs typeface="Arial"/>
              </a:rPr>
              <a:t>,</a:t>
            </a:r>
            <a:r>
              <a:rPr sz="1800" b="1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83883"/>
                </a:solidFill>
                <a:latin typeface="Arial"/>
                <a:cs typeface="Arial"/>
              </a:rPr>
              <a:t>NHANE</a:t>
            </a:r>
            <a:r>
              <a:rPr sz="1800" b="1" dirty="0">
                <a:solidFill>
                  <a:srgbClr val="183883"/>
                </a:solidFill>
                <a:latin typeface="Arial"/>
                <a:cs typeface="Arial"/>
              </a:rPr>
              <a:t>S 20</a:t>
            </a:r>
            <a:r>
              <a:rPr sz="1800" b="1" spc="-10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800" b="1" spc="-1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800" b="1" dirty="0">
                <a:solidFill>
                  <a:srgbClr val="183883"/>
                </a:solidFill>
                <a:latin typeface="Arial"/>
                <a:cs typeface="Arial"/>
              </a:rPr>
              <a:t>-12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309973" y="5857783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89353"/>
                </a:moveTo>
                <a:lnTo>
                  <a:pt x="89353" y="89353"/>
                </a:lnTo>
                <a:lnTo>
                  <a:pt x="89353" y="0"/>
                </a:lnTo>
                <a:lnTo>
                  <a:pt x="0" y="0"/>
                </a:lnTo>
                <a:lnTo>
                  <a:pt x="0" y="89353"/>
                </a:lnTo>
                <a:close/>
              </a:path>
            </a:pathLst>
          </a:custGeom>
          <a:solidFill>
            <a:srgbClr val="D4E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09973" y="5857783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0"/>
                </a:moveTo>
                <a:lnTo>
                  <a:pt x="89354" y="0"/>
                </a:lnTo>
                <a:lnTo>
                  <a:pt x="89354" y="89354"/>
                </a:lnTo>
                <a:lnTo>
                  <a:pt x="0" y="8935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4426541" y="5795296"/>
            <a:ext cx="41275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35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al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963033" y="5857783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89353"/>
                </a:moveTo>
                <a:lnTo>
                  <a:pt x="89353" y="89353"/>
                </a:lnTo>
                <a:lnTo>
                  <a:pt x="89353" y="0"/>
                </a:lnTo>
                <a:lnTo>
                  <a:pt x="0" y="0"/>
                </a:lnTo>
                <a:lnTo>
                  <a:pt x="0" y="89353"/>
                </a:lnTo>
                <a:close/>
              </a:path>
            </a:pathLst>
          </a:custGeom>
          <a:solidFill>
            <a:srgbClr val="005D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963033" y="5857783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0"/>
                </a:moveTo>
                <a:lnTo>
                  <a:pt x="89354" y="0"/>
                </a:lnTo>
                <a:lnTo>
                  <a:pt x="89354" y="89354"/>
                </a:lnTo>
                <a:lnTo>
                  <a:pt x="0" y="8935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079601" y="5795296"/>
            <a:ext cx="61531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1400" spc="5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1400" spc="-35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1400" spc="-45" dirty="0">
                <a:solidFill>
                  <a:srgbClr val="183883"/>
                </a:solidFill>
                <a:latin typeface="Arial"/>
                <a:cs typeface="Arial"/>
              </a:rPr>
              <a:t>l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>
                <a:latin typeface="Arial"/>
                <a:cs typeface="Arial"/>
                <a:hlinkClick r:id="rId4"/>
              </a:rPr>
              <a:t>www.</a:t>
            </a:r>
            <a:r>
              <a:rPr spc="-10" dirty="0">
                <a:latin typeface="Arial"/>
                <a:cs typeface="Arial"/>
                <a:hlinkClick r:id="rId4"/>
              </a:rPr>
              <a:t>u</a:t>
            </a:r>
            <a:r>
              <a:rPr spc="-5" dirty="0">
                <a:latin typeface="Arial"/>
                <a:cs typeface="Arial"/>
                <a:hlinkClick r:id="rId4"/>
              </a:rPr>
              <a:t>m</a:t>
            </a:r>
            <a:r>
              <a:rPr spc="-10" dirty="0">
                <a:latin typeface="Arial"/>
                <a:cs typeface="Arial"/>
                <a:hlinkClick r:id="rId4"/>
              </a:rPr>
              <a:t>l.</a:t>
            </a:r>
            <a:r>
              <a:rPr spc="-20" dirty="0">
                <a:latin typeface="Arial"/>
                <a:cs typeface="Arial"/>
                <a:hlinkClick r:id="rId4"/>
              </a:rPr>
              <a:t>e</a:t>
            </a:r>
            <a:r>
              <a:rPr spc="-10" dirty="0">
                <a:latin typeface="Arial"/>
                <a:cs typeface="Arial"/>
                <a:hlinkClick r:id="rId4"/>
              </a:rPr>
              <a:t>du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55775" y="587975"/>
            <a:ext cx="6193155" cy="1143000"/>
          </a:xfrm>
          <a:custGeom>
            <a:avLst/>
            <a:gdLst/>
            <a:ahLst/>
            <a:cxnLst/>
            <a:rect l="l" t="t" r="r" b="b"/>
            <a:pathLst>
              <a:path w="6193155" h="1143000">
                <a:moveTo>
                  <a:pt x="0" y="1143000"/>
                </a:moveTo>
                <a:lnTo>
                  <a:pt x="6192687" y="1143000"/>
                </a:lnTo>
                <a:lnTo>
                  <a:pt x="6192687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741076" y="724787"/>
            <a:ext cx="5302250" cy="914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800"/>
              </a:lnSpc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Mea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4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hang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Mg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 i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ke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quar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me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58857" y="1991435"/>
            <a:ext cx="7524115" cy="3964940"/>
          </a:xfrm>
          <a:custGeom>
            <a:avLst/>
            <a:gdLst/>
            <a:ahLst/>
            <a:cxnLst/>
            <a:rect l="l" t="t" r="r" b="b"/>
            <a:pathLst>
              <a:path w="7524115" h="3964940">
                <a:moveTo>
                  <a:pt x="0" y="3964664"/>
                </a:moveTo>
                <a:lnTo>
                  <a:pt x="7523526" y="3964664"/>
                </a:lnTo>
                <a:lnTo>
                  <a:pt x="7523526" y="0"/>
                </a:lnTo>
                <a:lnTo>
                  <a:pt x="0" y="0"/>
                </a:lnTo>
                <a:lnTo>
                  <a:pt x="0" y="39646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8857" y="1991435"/>
            <a:ext cx="7524115" cy="3964940"/>
          </a:xfrm>
          <a:custGeom>
            <a:avLst/>
            <a:gdLst/>
            <a:ahLst/>
            <a:cxnLst/>
            <a:rect l="l" t="t" r="r" b="b"/>
            <a:pathLst>
              <a:path w="7524115" h="3964940">
                <a:moveTo>
                  <a:pt x="0" y="3964664"/>
                </a:moveTo>
                <a:lnTo>
                  <a:pt x="7523526" y="3964664"/>
                </a:lnTo>
                <a:lnTo>
                  <a:pt x="7523526" y="0"/>
                </a:lnTo>
                <a:lnTo>
                  <a:pt x="0" y="0"/>
                </a:lnTo>
                <a:lnTo>
                  <a:pt x="0" y="3964664"/>
                </a:lnTo>
                <a:close/>
              </a:path>
            </a:pathLst>
          </a:custGeom>
          <a:ln w="149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10864" y="2321759"/>
            <a:ext cx="5608955" cy="2643505"/>
          </a:xfrm>
          <a:custGeom>
            <a:avLst/>
            <a:gdLst/>
            <a:ahLst/>
            <a:cxnLst/>
            <a:rect l="l" t="t" r="r" b="b"/>
            <a:pathLst>
              <a:path w="5608955" h="2643504">
                <a:moveTo>
                  <a:pt x="0" y="2643309"/>
                </a:moveTo>
                <a:lnTo>
                  <a:pt x="5608798" y="2643309"/>
                </a:lnTo>
                <a:lnTo>
                  <a:pt x="5608798" y="0"/>
                </a:lnTo>
                <a:lnTo>
                  <a:pt x="0" y="0"/>
                </a:lnTo>
                <a:lnTo>
                  <a:pt x="0" y="264330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58608" y="4972566"/>
            <a:ext cx="5654040" cy="0"/>
          </a:xfrm>
          <a:custGeom>
            <a:avLst/>
            <a:gdLst/>
            <a:ahLst/>
            <a:cxnLst/>
            <a:rect l="l" t="t" r="r" b="b"/>
            <a:pathLst>
              <a:path w="5654040">
                <a:moveTo>
                  <a:pt x="0" y="0"/>
                </a:moveTo>
                <a:lnTo>
                  <a:pt x="5653447" y="0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58608" y="4626913"/>
            <a:ext cx="5654040" cy="0"/>
          </a:xfrm>
          <a:custGeom>
            <a:avLst/>
            <a:gdLst/>
            <a:ahLst/>
            <a:cxnLst/>
            <a:rect l="l" t="t" r="r" b="b"/>
            <a:pathLst>
              <a:path w="5654040">
                <a:moveTo>
                  <a:pt x="0" y="0"/>
                </a:moveTo>
                <a:lnTo>
                  <a:pt x="5653447" y="0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58608" y="4266327"/>
            <a:ext cx="5654040" cy="0"/>
          </a:xfrm>
          <a:custGeom>
            <a:avLst/>
            <a:gdLst/>
            <a:ahLst/>
            <a:cxnLst/>
            <a:rect l="l" t="t" r="r" b="b"/>
            <a:pathLst>
              <a:path w="5654040">
                <a:moveTo>
                  <a:pt x="0" y="0"/>
                </a:moveTo>
                <a:lnTo>
                  <a:pt x="5653447" y="0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51757" y="3921195"/>
            <a:ext cx="5160645" cy="0"/>
          </a:xfrm>
          <a:custGeom>
            <a:avLst/>
            <a:gdLst/>
            <a:ahLst/>
            <a:cxnLst/>
            <a:rect l="l" t="t" r="r" b="b"/>
            <a:pathLst>
              <a:path w="5160645">
                <a:moveTo>
                  <a:pt x="0" y="0"/>
                </a:moveTo>
                <a:lnTo>
                  <a:pt x="5160299" y="0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58608" y="3921195"/>
            <a:ext cx="239395" cy="0"/>
          </a:xfrm>
          <a:custGeom>
            <a:avLst/>
            <a:gdLst/>
            <a:ahLst/>
            <a:cxnLst/>
            <a:rect l="l" t="t" r="r" b="b"/>
            <a:pathLst>
              <a:path w="239394">
                <a:moveTo>
                  <a:pt x="0" y="0"/>
                </a:moveTo>
                <a:lnTo>
                  <a:pt x="238856" y="0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33043" y="3560588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>
                <a:moveTo>
                  <a:pt x="0" y="0"/>
                </a:moveTo>
                <a:lnTo>
                  <a:pt x="179013" y="0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72508" y="3560589"/>
            <a:ext cx="628650" cy="0"/>
          </a:xfrm>
          <a:custGeom>
            <a:avLst/>
            <a:gdLst/>
            <a:ahLst/>
            <a:cxnLst/>
            <a:rect l="l" t="t" r="r" b="b"/>
            <a:pathLst>
              <a:path w="628650">
                <a:moveTo>
                  <a:pt x="0" y="0"/>
                </a:moveTo>
                <a:lnTo>
                  <a:pt x="628491" y="0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63924" y="3560589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291" y="0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57980" y="3560589"/>
            <a:ext cx="1151890" cy="0"/>
          </a:xfrm>
          <a:custGeom>
            <a:avLst/>
            <a:gdLst/>
            <a:ahLst/>
            <a:cxnLst/>
            <a:rect l="l" t="t" r="r" b="b"/>
            <a:pathLst>
              <a:path w="1151889">
                <a:moveTo>
                  <a:pt x="0" y="0"/>
                </a:moveTo>
                <a:lnTo>
                  <a:pt x="1151651" y="0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75277" y="3560589"/>
            <a:ext cx="628650" cy="0"/>
          </a:xfrm>
          <a:custGeom>
            <a:avLst/>
            <a:gdLst/>
            <a:ahLst/>
            <a:cxnLst/>
            <a:rect l="l" t="t" r="r" b="b"/>
            <a:pathLst>
              <a:path w="628650">
                <a:moveTo>
                  <a:pt x="0" y="0"/>
                </a:moveTo>
                <a:lnTo>
                  <a:pt x="628411" y="0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58608" y="3560589"/>
            <a:ext cx="239395" cy="0"/>
          </a:xfrm>
          <a:custGeom>
            <a:avLst/>
            <a:gdLst/>
            <a:ahLst/>
            <a:cxnLst/>
            <a:rect l="l" t="t" r="r" b="b"/>
            <a:pathLst>
              <a:path w="239394">
                <a:moveTo>
                  <a:pt x="0" y="0"/>
                </a:moveTo>
                <a:lnTo>
                  <a:pt x="238856" y="0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58608" y="2854811"/>
            <a:ext cx="5654040" cy="0"/>
          </a:xfrm>
          <a:custGeom>
            <a:avLst/>
            <a:gdLst/>
            <a:ahLst/>
            <a:cxnLst/>
            <a:rect l="l" t="t" r="r" b="b"/>
            <a:pathLst>
              <a:path w="5654040">
                <a:moveTo>
                  <a:pt x="0" y="0"/>
                </a:moveTo>
                <a:lnTo>
                  <a:pt x="5653447" y="0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58608" y="2509238"/>
            <a:ext cx="5654040" cy="0"/>
          </a:xfrm>
          <a:custGeom>
            <a:avLst/>
            <a:gdLst/>
            <a:ahLst/>
            <a:cxnLst/>
            <a:rect l="l" t="t" r="r" b="b"/>
            <a:pathLst>
              <a:path w="5654040">
                <a:moveTo>
                  <a:pt x="0" y="0"/>
                </a:moveTo>
                <a:lnTo>
                  <a:pt x="5653447" y="0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18332" y="2329236"/>
            <a:ext cx="5593715" cy="0"/>
          </a:xfrm>
          <a:custGeom>
            <a:avLst/>
            <a:gdLst/>
            <a:ahLst/>
            <a:cxnLst/>
            <a:rect l="l" t="t" r="r" b="b"/>
            <a:pathLst>
              <a:path w="5593715">
                <a:moveTo>
                  <a:pt x="0" y="0"/>
                </a:moveTo>
                <a:lnTo>
                  <a:pt x="5593723" y="0"/>
                </a:lnTo>
              </a:path>
            </a:pathLst>
          </a:custGeom>
          <a:ln w="1498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527032" y="2329236"/>
            <a:ext cx="0" cy="2628265"/>
          </a:xfrm>
          <a:custGeom>
            <a:avLst/>
            <a:gdLst/>
            <a:ahLst/>
            <a:cxnLst/>
            <a:rect l="l" t="t" r="r" b="b"/>
            <a:pathLst>
              <a:path h="2628265">
                <a:moveTo>
                  <a:pt x="0" y="0"/>
                </a:moveTo>
                <a:lnTo>
                  <a:pt x="0" y="2627855"/>
                </a:lnTo>
              </a:path>
            </a:pathLst>
          </a:custGeom>
          <a:ln w="14928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33248" y="4972566"/>
            <a:ext cx="5594350" cy="0"/>
          </a:xfrm>
          <a:custGeom>
            <a:avLst/>
            <a:gdLst/>
            <a:ahLst/>
            <a:cxnLst/>
            <a:rect l="l" t="t" r="r" b="b"/>
            <a:pathLst>
              <a:path w="5594350">
                <a:moveTo>
                  <a:pt x="5593783" y="0"/>
                </a:moveTo>
                <a:lnTo>
                  <a:pt x="0" y="0"/>
                </a:lnTo>
              </a:path>
            </a:pathLst>
          </a:custGeom>
          <a:ln w="1498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18332" y="2344069"/>
            <a:ext cx="0" cy="2628900"/>
          </a:xfrm>
          <a:custGeom>
            <a:avLst/>
            <a:gdLst/>
            <a:ahLst/>
            <a:cxnLst/>
            <a:rect l="l" t="t" r="r" b="b"/>
            <a:pathLst>
              <a:path h="2628900">
                <a:moveTo>
                  <a:pt x="0" y="2628496"/>
                </a:moveTo>
                <a:lnTo>
                  <a:pt x="0" y="0"/>
                </a:lnTo>
              </a:path>
            </a:pathLst>
          </a:custGeom>
          <a:ln w="14928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97465" y="3215457"/>
            <a:ext cx="254635" cy="976630"/>
          </a:xfrm>
          <a:custGeom>
            <a:avLst/>
            <a:gdLst/>
            <a:ahLst/>
            <a:cxnLst/>
            <a:rect l="l" t="t" r="r" b="b"/>
            <a:pathLst>
              <a:path w="254635" h="976629">
                <a:moveTo>
                  <a:pt x="0" y="976062"/>
                </a:moveTo>
                <a:lnTo>
                  <a:pt x="254291" y="976062"/>
                </a:lnTo>
                <a:lnTo>
                  <a:pt x="254291" y="0"/>
                </a:lnTo>
                <a:lnTo>
                  <a:pt x="0" y="0"/>
                </a:lnTo>
                <a:lnTo>
                  <a:pt x="0" y="976062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97465" y="3215457"/>
            <a:ext cx="254635" cy="976630"/>
          </a:xfrm>
          <a:custGeom>
            <a:avLst/>
            <a:gdLst/>
            <a:ahLst/>
            <a:cxnLst/>
            <a:rect l="l" t="t" r="r" b="b"/>
            <a:pathLst>
              <a:path w="254635" h="976629">
                <a:moveTo>
                  <a:pt x="0" y="976062"/>
                </a:moveTo>
                <a:lnTo>
                  <a:pt x="254291" y="976062"/>
                </a:lnTo>
                <a:lnTo>
                  <a:pt x="254291" y="0"/>
                </a:lnTo>
                <a:lnTo>
                  <a:pt x="0" y="0"/>
                </a:lnTo>
                <a:lnTo>
                  <a:pt x="0" y="976062"/>
                </a:lnTo>
                <a:close/>
              </a:path>
            </a:pathLst>
          </a:custGeom>
          <a:ln w="149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03688" y="3215457"/>
            <a:ext cx="254635" cy="600710"/>
          </a:xfrm>
          <a:custGeom>
            <a:avLst/>
            <a:gdLst/>
            <a:ahLst/>
            <a:cxnLst/>
            <a:rect l="l" t="t" r="r" b="b"/>
            <a:pathLst>
              <a:path w="254635" h="600710">
                <a:moveTo>
                  <a:pt x="0" y="600502"/>
                </a:moveTo>
                <a:lnTo>
                  <a:pt x="254291" y="600502"/>
                </a:lnTo>
                <a:lnTo>
                  <a:pt x="254291" y="0"/>
                </a:lnTo>
                <a:lnTo>
                  <a:pt x="0" y="0"/>
                </a:lnTo>
                <a:lnTo>
                  <a:pt x="0" y="600502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03688" y="3215457"/>
            <a:ext cx="254635" cy="600710"/>
          </a:xfrm>
          <a:custGeom>
            <a:avLst/>
            <a:gdLst/>
            <a:ahLst/>
            <a:cxnLst/>
            <a:rect l="l" t="t" r="r" b="b"/>
            <a:pathLst>
              <a:path w="254635" h="600710">
                <a:moveTo>
                  <a:pt x="0" y="600502"/>
                </a:moveTo>
                <a:lnTo>
                  <a:pt x="254291" y="600502"/>
                </a:lnTo>
                <a:lnTo>
                  <a:pt x="254291" y="0"/>
                </a:lnTo>
                <a:lnTo>
                  <a:pt x="0" y="0"/>
                </a:lnTo>
                <a:lnTo>
                  <a:pt x="0" y="600502"/>
                </a:lnTo>
                <a:close/>
              </a:path>
            </a:pathLst>
          </a:custGeom>
          <a:ln w="14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09632" y="3215517"/>
            <a:ext cx="254635" cy="465455"/>
          </a:xfrm>
          <a:custGeom>
            <a:avLst/>
            <a:gdLst/>
            <a:ahLst/>
            <a:cxnLst/>
            <a:rect l="l" t="t" r="r" b="b"/>
            <a:pathLst>
              <a:path w="254635" h="465454">
                <a:moveTo>
                  <a:pt x="0" y="465340"/>
                </a:moveTo>
                <a:lnTo>
                  <a:pt x="254291" y="465340"/>
                </a:lnTo>
                <a:lnTo>
                  <a:pt x="254291" y="0"/>
                </a:lnTo>
                <a:lnTo>
                  <a:pt x="0" y="0"/>
                </a:lnTo>
                <a:lnTo>
                  <a:pt x="0" y="46534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09632" y="3215517"/>
            <a:ext cx="254635" cy="465455"/>
          </a:xfrm>
          <a:custGeom>
            <a:avLst/>
            <a:gdLst/>
            <a:ahLst/>
            <a:cxnLst/>
            <a:rect l="l" t="t" r="r" b="b"/>
            <a:pathLst>
              <a:path w="254635" h="465454">
                <a:moveTo>
                  <a:pt x="0" y="465340"/>
                </a:moveTo>
                <a:lnTo>
                  <a:pt x="254291" y="465340"/>
                </a:lnTo>
                <a:lnTo>
                  <a:pt x="254291" y="0"/>
                </a:lnTo>
                <a:lnTo>
                  <a:pt x="0" y="0"/>
                </a:lnTo>
                <a:lnTo>
                  <a:pt x="0" y="465340"/>
                </a:lnTo>
                <a:close/>
              </a:path>
            </a:pathLst>
          </a:custGeom>
          <a:ln w="149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00999" y="3215538"/>
            <a:ext cx="254635" cy="660400"/>
          </a:xfrm>
          <a:custGeom>
            <a:avLst/>
            <a:gdLst/>
            <a:ahLst/>
            <a:cxnLst/>
            <a:rect l="l" t="t" r="r" b="b"/>
            <a:pathLst>
              <a:path w="254634" h="660400">
                <a:moveTo>
                  <a:pt x="0" y="660356"/>
                </a:moveTo>
                <a:lnTo>
                  <a:pt x="254291" y="660356"/>
                </a:lnTo>
                <a:lnTo>
                  <a:pt x="254291" y="0"/>
                </a:lnTo>
                <a:lnTo>
                  <a:pt x="0" y="0"/>
                </a:lnTo>
                <a:lnTo>
                  <a:pt x="0" y="660356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00999" y="3215538"/>
            <a:ext cx="254635" cy="660400"/>
          </a:xfrm>
          <a:custGeom>
            <a:avLst/>
            <a:gdLst/>
            <a:ahLst/>
            <a:cxnLst/>
            <a:rect l="l" t="t" r="r" b="b"/>
            <a:pathLst>
              <a:path w="254634" h="660400">
                <a:moveTo>
                  <a:pt x="0" y="660356"/>
                </a:moveTo>
                <a:lnTo>
                  <a:pt x="254291" y="660356"/>
                </a:lnTo>
                <a:lnTo>
                  <a:pt x="254291" y="0"/>
                </a:lnTo>
                <a:lnTo>
                  <a:pt x="0" y="0"/>
                </a:lnTo>
                <a:lnTo>
                  <a:pt x="0" y="660356"/>
                </a:lnTo>
                <a:close/>
              </a:path>
            </a:pathLst>
          </a:custGeom>
          <a:ln w="149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51757" y="3215457"/>
            <a:ext cx="269240" cy="450850"/>
          </a:xfrm>
          <a:custGeom>
            <a:avLst/>
            <a:gdLst/>
            <a:ahLst/>
            <a:cxnLst/>
            <a:rect l="l" t="t" r="r" b="b"/>
            <a:pathLst>
              <a:path w="269239" h="450850">
                <a:moveTo>
                  <a:pt x="0" y="450366"/>
                </a:moveTo>
                <a:lnTo>
                  <a:pt x="269207" y="450366"/>
                </a:lnTo>
                <a:lnTo>
                  <a:pt x="269207" y="0"/>
                </a:lnTo>
                <a:lnTo>
                  <a:pt x="0" y="0"/>
                </a:lnTo>
                <a:lnTo>
                  <a:pt x="0" y="450366"/>
                </a:lnTo>
                <a:close/>
              </a:path>
            </a:pathLst>
          </a:custGeom>
          <a:solidFill>
            <a:srgbClr val="99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351757" y="3215457"/>
            <a:ext cx="269240" cy="450850"/>
          </a:xfrm>
          <a:custGeom>
            <a:avLst/>
            <a:gdLst/>
            <a:ahLst/>
            <a:cxnLst/>
            <a:rect l="l" t="t" r="r" b="b"/>
            <a:pathLst>
              <a:path w="269239" h="450850">
                <a:moveTo>
                  <a:pt x="0" y="450366"/>
                </a:moveTo>
                <a:lnTo>
                  <a:pt x="269207" y="450366"/>
                </a:lnTo>
                <a:lnTo>
                  <a:pt x="269207" y="0"/>
                </a:lnTo>
                <a:lnTo>
                  <a:pt x="0" y="0"/>
                </a:lnTo>
                <a:lnTo>
                  <a:pt x="0" y="450366"/>
                </a:lnTo>
                <a:close/>
              </a:path>
            </a:pathLst>
          </a:custGeom>
          <a:ln w="149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758080" y="3215429"/>
            <a:ext cx="269240" cy="150495"/>
          </a:xfrm>
          <a:custGeom>
            <a:avLst/>
            <a:gdLst/>
            <a:ahLst/>
            <a:cxnLst/>
            <a:rect l="l" t="t" r="r" b="b"/>
            <a:pathLst>
              <a:path w="269239" h="150495">
                <a:moveTo>
                  <a:pt x="0" y="150123"/>
                </a:moveTo>
                <a:lnTo>
                  <a:pt x="269207" y="150123"/>
                </a:lnTo>
                <a:lnTo>
                  <a:pt x="269207" y="0"/>
                </a:lnTo>
                <a:lnTo>
                  <a:pt x="0" y="0"/>
                </a:lnTo>
                <a:lnTo>
                  <a:pt x="0" y="150123"/>
                </a:lnTo>
                <a:close/>
              </a:path>
            </a:pathLst>
          </a:custGeom>
          <a:solidFill>
            <a:srgbClr val="99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758080" y="3215429"/>
            <a:ext cx="269240" cy="150495"/>
          </a:xfrm>
          <a:custGeom>
            <a:avLst/>
            <a:gdLst/>
            <a:ahLst/>
            <a:cxnLst/>
            <a:rect l="l" t="t" r="r" b="b"/>
            <a:pathLst>
              <a:path w="269239" h="150495">
                <a:moveTo>
                  <a:pt x="0" y="150123"/>
                </a:moveTo>
                <a:lnTo>
                  <a:pt x="269207" y="150123"/>
                </a:lnTo>
                <a:lnTo>
                  <a:pt x="269207" y="0"/>
                </a:lnTo>
                <a:lnTo>
                  <a:pt x="0" y="0"/>
                </a:lnTo>
                <a:lnTo>
                  <a:pt x="0" y="150123"/>
                </a:lnTo>
                <a:close/>
              </a:path>
            </a:pathLst>
          </a:custGeom>
          <a:ln w="149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63824" y="3230322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291" y="0"/>
                </a:lnTo>
              </a:path>
            </a:pathLst>
          </a:custGeom>
          <a:ln w="31194">
            <a:solidFill>
              <a:srgbClr val="99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163824" y="3215359"/>
            <a:ext cx="254635" cy="30480"/>
          </a:xfrm>
          <a:custGeom>
            <a:avLst/>
            <a:gdLst/>
            <a:ahLst/>
            <a:cxnLst/>
            <a:rect l="l" t="t" r="r" b="b"/>
            <a:pathLst>
              <a:path w="254635" h="30480">
                <a:moveTo>
                  <a:pt x="0" y="29924"/>
                </a:moveTo>
                <a:lnTo>
                  <a:pt x="254291" y="29924"/>
                </a:lnTo>
                <a:lnTo>
                  <a:pt x="254291" y="0"/>
                </a:lnTo>
                <a:lnTo>
                  <a:pt x="0" y="0"/>
                </a:lnTo>
                <a:lnTo>
                  <a:pt x="0" y="29924"/>
                </a:lnTo>
                <a:close/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55191" y="3215538"/>
            <a:ext cx="269240" cy="615950"/>
          </a:xfrm>
          <a:custGeom>
            <a:avLst/>
            <a:gdLst/>
            <a:ahLst/>
            <a:cxnLst/>
            <a:rect l="l" t="t" r="r" b="b"/>
            <a:pathLst>
              <a:path w="269240" h="615950">
                <a:moveTo>
                  <a:pt x="0" y="615456"/>
                </a:moveTo>
                <a:lnTo>
                  <a:pt x="269207" y="615456"/>
                </a:lnTo>
                <a:lnTo>
                  <a:pt x="269207" y="0"/>
                </a:lnTo>
                <a:lnTo>
                  <a:pt x="0" y="0"/>
                </a:lnTo>
                <a:lnTo>
                  <a:pt x="0" y="615456"/>
                </a:lnTo>
                <a:close/>
              </a:path>
            </a:pathLst>
          </a:custGeom>
          <a:solidFill>
            <a:srgbClr val="99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555191" y="3215538"/>
            <a:ext cx="269240" cy="615950"/>
          </a:xfrm>
          <a:custGeom>
            <a:avLst/>
            <a:gdLst/>
            <a:ahLst/>
            <a:cxnLst/>
            <a:rect l="l" t="t" r="r" b="b"/>
            <a:pathLst>
              <a:path w="269240" h="615950">
                <a:moveTo>
                  <a:pt x="0" y="615456"/>
                </a:moveTo>
                <a:lnTo>
                  <a:pt x="269207" y="615456"/>
                </a:lnTo>
                <a:lnTo>
                  <a:pt x="269207" y="0"/>
                </a:lnTo>
                <a:lnTo>
                  <a:pt x="0" y="0"/>
                </a:lnTo>
                <a:lnTo>
                  <a:pt x="0" y="615456"/>
                </a:lnTo>
                <a:close/>
              </a:path>
            </a:pathLst>
          </a:custGeom>
          <a:ln w="14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620984" y="3215397"/>
            <a:ext cx="254635" cy="586105"/>
          </a:xfrm>
          <a:custGeom>
            <a:avLst/>
            <a:gdLst/>
            <a:ahLst/>
            <a:cxnLst/>
            <a:rect l="l" t="t" r="r" b="b"/>
            <a:pathLst>
              <a:path w="254635" h="586104">
                <a:moveTo>
                  <a:pt x="0" y="585529"/>
                </a:moveTo>
                <a:lnTo>
                  <a:pt x="254291" y="585529"/>
                </a:lnTo>
                <a:lnTo>
                  <a:pt x="254291" y="0"/>
                </a:lnTo>
                <a:lnTo>
                  <a:pt x="0" y="0"/>
                </a:lnTo>
                <a:lnTo>
                  <a:pt x="0" y="585529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620984" y="3215397"/>
            <a:ext cx="254635" cy="586105"/>
          </a:xfrm>
          <a:custGeom>
            <a:avLst/>
            <a:gdLst/>
            <a:ahLst/>
            <a:cxnLst/>
            <a:rect l="l" t="t" r="r" b="b"/>
            <a:pathLst>
              <a:path w="254635" h="586104">
                <a:moveTo>
                  <a:pt x="0" y="585529"/>
                </a:moveTo>
                <a:lnTo>
                  <a:pt x="254291" y="585529"/>
                </a:lnTo>
                <a:lnTo>
                  <a:pt x="254291" y="0"/>
                </a:lnTo>
                <a:lnTo>
                  <a:pt x="0" y="0"/>
                </a:lnTo>
                <a:lnTo>
                  <a:pt x="0" y="585529"/>
                </a:lnTo>
                <a:close/>
              </a:path>
            </a:pathLst>
          </a:custGeom>
          <a:ln w="14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027248" y="3215517"/>
            <a:ext cx="254635" cy="255270"/>
          </a:xfrm>
          <a:custGeom>
            <a:avLst/>
            <a:gdLst/>
            <a:ahLst/>
            <a:cxnLst/>
            <a:rect l="l" t="t" r="r" b="b"/>
            <a:pathLst>
              <a:path w="254635" h="255270">
                <a:moveTo>
                  <a:pt x="0" y="254869"/>
                </a:moveTo>
                <a:lnTo>
                  <a:pt x="254291" y="254869"/>
                </a:lnTo>
                <a:lnTo>
                  <a:pt x="254291" y="0"/>
                </a:lnTo>
                <a:lnTo>
                  <a:pt x="0" y="0"/>
                </a:lnTo>
                <a:lnTo>
                  <a:pt x="0" y="254869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027248" y="3215517"/>
            <a:ext cx="254635" cy="255270"/>
          </a:xfrm>
          <a:custGeom>
            <a:avLst/>
            <a:gdLst/>
            <a:ahLst/>
            <a:cxnLst/>
            <a:rect l="l" t="t" r="r" b="b"/>
            <a:pathLst>
              <a:path w="254635" h="255270">
                <a:moveTo>
                  <a:pt x="0" y="254869"/>
                </a:moveTo>
                <a:lnTo>
                  <a:pt x="254291" y="254869"/>
                </a:lnTo>
                <a:lnTo>
                  <a:pt x="254291" y="0"/>
                </a:lnTo>
                <a:lnTo>
                  <a:pt x="0" y="0"/>
                </a:lnTo>
                <a:lnTo>
                  <a:pt x="0" y="254869"/>
                </a:lnTo>
                <a:close/>
              </a:path>
            </a:pathLst>
          </a:custGeom>
          <a:ln w="14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418216" y="3215517"/>
            <a:ext cx="254635" cy="360680"/>
          </a:xfrm>
          <a:custGeom>
            <a:avLst/>
            <a:gdLst/>
            <a:ahLst/>
            <a:cxnLst/>
            <a:rect l="l" t="t" r="r" b="b"/>
            <a:pathLst>
              <a:path w="254635" h="360679">
                <a:moveTo>
                  <a:pt x="0" y="360105"/>
                </a:moveTo>
                <a:lnTo>
                  <a:pt x="254291" y="360105"/>
                </a:lnTo>
                <a:lnTo>
                  <a:pt x="254291" y="0"/>
                </a:lnTo>
                <a:lnTo>
                  <a:pt x="0" y="0"/>
                </a:lnTo>
                <a:lnTo>
                  <a:pt x="0" y="360105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418216" y="3215517"/>
            <a:ext cx="254635" cy="360680"/>
          </a:xfrm>
          <a:custGeom>
            <a:avLst/>
            <a:gdLst/>
            <a:ahLst/>
            <a:cxnLst/>
            <a:rect l="l" t="t" r="r" b="b"/>
            <a:pathLst>
              <a:path w="254635" h="360679">
                <a:moveTo>
                  <a:pt x="0" y="360105"/>
                </a:moveTo>
                <a:lnTo>
                  <a:pt x="254291" y="360105"/>
                </a:lnTo>
                <a:lnTo>
                  <a:pt x="254291" y="0"/>
                </a:lnTo>
                <a:lnTo>
                  <a:pt x="0" y="0"/>
                </a:lnTo>
                <a:lnTo>
                  <a:pt x="0" y="360105"/>
                </a:lnTo>
                <a:close/>
              </a:path>
            </a:pathLst>
          </a:custGeom>
          <a:ln w="149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824359" y="3215397"/>
            <a:ext cx="254635" cy="525780"/>
          </a:xfrm>
          <a:custGeom>
            <a:avLst/>
            <a:gdLst/>
            <a:ahLst/>
            <a:cxnLst/>
            <a:rect l="l" t="t" r="r" b="b"/>
            <a:pathLst>
              <a:path w="254634" h="525779">
                <a:moveTo>
                  <a:pt x="0" y="525194"/>
                </a:moveTo>
                <a:lnTo>
                  <a:pt x="254291" y="525194"/>
                </a:lnTo>
                <a:lnTo>
                  <a:pt x="254291" y="0"/>
                </a:lnTo>
                <a:lnTo>
                  <a:pt x="0" y="0"/>
                </a:lnTo>
                <a:lnTo>
                  <a:pt x="0" y="525194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824359" y="3215397"/>
            <a:ext cx="254635" cy="525780"/>
          </a:xfrm>
          <a:custGeom>
            <a:avLst/>
            <a:gdLst/>
            <a:ahLst/>
            <a:cxnLst/>
            <a:rect l="l" t="t" r="r" b="b"/>
            <a:pathLst>
              <a:path w="254634" h="525779">
                <a:moveTo>
                  <a:pt x="0" y="525194"/>
                </a:moveTo>
                <a:lnTo>
                  <a:pt x="254291" y="525194"/>
                </a:lnTo>
                <a:lnTo>
                  <a:pt x="254291" y="0"/>
                </a:lnTo>
                <a:lnTo>
                  <a:pt x="0" y="0"/>
                </a:lnTo>
                <a:lnTo>
                  <a:pt x="0" y="525194"/>
                </a:lnTo>
                <a:close/>
              </a:path>
            </a:pathLst>
          </a:custGeom>
          <a:ln w="149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875296" y="3215513"/>
            <a:ext cx="254635" cy="104775"/>
          </a:xfrm>
          <a:custGeom>
            <a:avLst/>
            <a:gdLst/>
            <a:ahLst/>
            <a:cxnLst/>
            <a:rect l="l" t="t" r="r" b="b"/>
            <a:pathLst>
              <a:path w="254635" h="104775">
                <a:moveTo>
                  <a:pt x="0" y="104738"/>
                </a:moveTo>
                <a:lnTo>
                  <a:pt x="254291" y="104738"/>
                </a:lnTo>
                <a:lnTo>
                  <a:pt x="254291" y="0"/>
                </a:lnTo>
                <a:lnTo>
                  <a:pt x="0" y="0"/>
                </a:lnTo>
                <a:lnTo>
                  <a:pt x="0" y="104738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875296" y="3215513"/>
            <a:ext cx="254635" cy="104775"/>
          </a:xfrm>
          <a:custGeom>
            <a:avLst/>
            <a:gdLst/>
            <a:ahLst/>
            <a:cxnLst/>
            <a:rect l="l" t="t" r="r" b="b"/>
            <a:pathLst>
              <a:path w="254635" h="104775">
                <a:moveTo>
                  <a:pt x="0" y="104738"/>
                </a:moveTo>
                <a:lnTo>
                  <a:pt x="254291" y="104738"/>
                </a:lnTo>
                <a:lnTo>
                  <a:pt x="254291" y="0"/>
                </a:lnTo>
                <a:lnTo>
                  <a:pt x="0" y="0"/>
                </a:lnTo>
                <a:lnTo>
                  <a:pt x="0" y="104738"/>
                </a:lnTo>
                <a:close/>
              </a:path>
            </a:pathLst>
          </a:custGeom>
          <a:ln w="149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281640" y="3019906"/>
            <a:ext cx="254635" cy="195580"/>
          </a:xfrm>
          <a:custGeom>
            <a:avLst/>
            <a:gdLst/>
            <a:ahLst/>
            <a:cxnLst/>
            <a:rect l="l" t="t" r="r" b="b"/>
            <a:pathLst>
              <a:path w="254635" h="195580">
                <a:moveTo>
                  <a:pt x="0" y="195511"/>
                </a:moveTo>
                <a:lnTo>
                  <a:pt x="254291" y="195511"/>
                </a:lnTo>
                <a:lnTo>
                  <a:pt x="254291" y="0"/>
                </a:lnTo>
                <a:lnTo>
                  <a:pt x="0" y="0"/>
                </a:lnTo>
                <a:lnTo>
                  <a:pt x="0" y="195511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281640" y="3019906"/>
            <a:ext cx="254635" cy="195580"/>
          </a:xfrm>
          <a:custGeom>
            <a:avLst/>
            <a:gdLst/>
            <a:ahLst/>
            <a:cxnLst/>
            <a:rect l="l" t="t" r="r" b="b"/>
            <a:pathLst>
              <a:path w="254635" h="195580">
                <a:moveTo>
                  <a:pt x="0" y="195511"/>
                </a:moveTo>
                <a:lnTo>
                  <a:pt x="254291" y="195511"/>
                </a:lnTo>
                <a:lnTo>
                  <a:pt x="254291" y="0"/>
                </a:lnTo>
                <a:lnTo>
                  <a:pt x="0" y="0"/>
                </a:lnTo>
                <a:lnTo>
                  <a:pt x="0" y="195511"/>
                </a:lnTo>
                <a:close/>
              </a:path>
            </a:pathLst>
          </a:custGeom>
          <a:ln w="149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672408" y="3140105"/>
            <a:ext cx="254635" cy="75565"/>
          </a:xfrm>
          <a:custGeom>
            <a:avLst/>
            <a:gdLst/>
            <a:ahLst/>
            <a:cxnLst/>
            <a:rect l="l" t="t" r="r" b="b"/>
            <a:pathLst>
              <a:path w="254635" h="75564">
                <a:moveTo>
                  <a:pt x="0" y="75312"/>
                </a:moveTo>
                <a:lnTo>
                  <a:pt x="254291" y="75312"/>
                </a:lnTo>
                <a:lnTo>
                  <a:pt x="254291" y="0"/>
                </a:lnTo>
                <a:lnTo>
                  <a:pt x="0" y="0"/>
                </a:lnTo>
                <a:lnTo>
                  <a:pt x="0" y="75312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672408" y="3140105"/>
            <a:ext cx="254635" cy="75565"/>
          </a:xfrm>
          <a:custGeom>
            <a:avLst/>
            <a:gdLst/>
            <a:ahLst/>
            <a:cxnLst/>
            <a:rect l="l" t="t" r="r" b="b"/>
            <a:pathLst>
              <a:path w="254635" h="75564">
                <a:moveTo>
                  <a:pt x="0" y="75312"/>
                </a:moveTo>
                <a:lnTo>
                  <a:pt x="254291" y="75312"/>
                </a:lnTo>
                <a:lnTo>
                  <a:pt x="254291" y="0"/>
                </a:lnTo>
                <a:lnTo>
                  <a:pt x="0" y="0"/>
                </a:lnTo>
                <a:lnTo>
                  <a:pt x="0" y="75312"/>
                </a:lnTo>
                <a:close/>
              </a:path>
            </a:pathLst>
          </a:custGeom>
          <a:ln w="149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078751" y="3215538"/>
            <a:ext cx="254635" cy="615950"/>
          </a:xfrm>
          <a:custGeom>
            <a:avLst/>
            <a:gdLst/>
            <a:ahLst/>
            <a:cxnLst/>
            <a:rect l="l" t="t" r="r" b="b"/>
            <a:pathLst>
              <a:path w="254634" h="615950">
                <a:moveTo>
                  <a:pt x="0" y="615456"/>
                </a:moveTo>
                <a:lnTo>
                  <a:pt x="254291" y="615456"/>
                </a:lnTo>
                <a:lnTo>
                  <a:pt x="254291" y="0"/>
                </a:lnTo>
                <a:lnTo>
                  <a:pt x="0" y="0"/>
                </a:lnTo>
                <a:lnTo>
                  <a:pt x="0" y="615456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078751" y="3215538"/>
            <a:ext cx="254635" cy="615950"/>
          </a:xfrm>
          <a:custGeom>
            <a:avLst/>
            <a:gdLst/>
            <a:ahLst/>
            <a:cxnLst/>
            <a:rect l="l" t="t" r="r" b="b"/>
            <a:pathLst>
              <a:path w="254634" h="615950">
                <a:moveTo>
                  <a:pt x="0" y="615456"/>
                </a:moveTo>
                <a:lnTo>
                  <a:pt x="254291" y="615456"/>
                </a:lnTo>
                <a:lnTo>
                  <a:pt x="254291" y="0"/>
                </a:lnTo>
                <a:lnTo>
                  <a:pt x="0" y="0"/>
                </a:lnTo>
                <a:lnTo>
                  <a:pt x="0" y="615456"/>
                </a:lnTo>
                <a:close/>
              </a:path>
            </a:pathLst>
          </a:custGeom>
          <a:ln w="14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17392" y="4191520"/>
            <a:ext cx="0" cy="465455"/>
          </a:xfrm>
          <a:custGeom>
            <a:avLst/>
            <a:gdLst/>
            <a:ahLst/>
            <a:cxnLst/>
            <a:rect l="l" t="t" r="r" b="b"/>
            <a:pathLst>
              <a:path h="465454">
                <a:moveTo>
                  <a:pt x="0" y="0"/>
                </a:moveTo>
                <a:lnTo>
                  <a:pt x="0" y="465320"/>
                </a:lnTo>
              </a:path>
            </a:pathLst>
          </a:custGeom>
          <a:ln w="14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623096" y="3815960"/>
            <a:ext cx="0" cy="541020"/>
          </a:xfrm>
          <a:custGeom>
            <a:avLst/>
            <a:gdLst/>
            <a:ahLst/>
            <a:cxnLst/>
            <a:rect l="l" t="t" r="r" b="b"/>
            <a:pathLst>
              <a:path h="541020">
                <a:moveTo>
                  <a:pt x="0" y="0"/>
                </a:moveTo>
                <a:lnTo>
                  <a:pt x="0" y="540628"/>
                </a:lnTo>
              </a:path>
            </a:pathLst>
          </a:custGeom>
          <a:ln w="14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78368" y="4371562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90055" y="0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029439" y="3680858"/>
            <a:ext cx="0" cy="525780"/>
          </a:xfrm>
          <a:custGeom>
            <a:avLst/>
            <a:gdLst/>
            <a:ahLst/>
            <a:cxnLst/>
            <a:rect l="l" t="t" r="r" b="b"/>
            <a:pathLst>
              <a:path h="525779">
                <a:moveTo>
                  <a:pt x="0" y="0"/>
                </a:moveTo>
                <a:lnTo>
                  <a:pt x="0" y="525615"/>
                </a:lnTo>
              </a:path>
            </a:pathLst>
          </a:custGeom>
          <a:ln w="14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984712" y="4221426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89656" y="0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420407" y="3875894"/>
            <a:ext cx="0" cy="300990"/>
          </a:xfrm>
          <a:custGeom>
            <a:avLst/>
            <a:gdLst/>
            <a:ahLst/>
            <a:cxnLst/>
            <a:rect l="l" t="t" r="r" b="b"/>
            <a:pathLst>
              <a:path h="300989">
                <a:moveTo>
                  <a:pt x="0" y="0"/>
                </a:moveTo>
                <a:lnTo>
                  <a:pt x="0" y="300652"/>
                </a:lnTo>
              </a:path>
            </a:pathLst>
          </a:custGeom>
          <a:ln w="14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375479" y="4191520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89656" y="0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471684" y="3665824"/>
            <a:ext cx="0" cy="360680"/>
          </a:xfrm>
          <a:custGeom>
            <a:avLst/>
            <a:gdLst/>
            <a:ahLst/>
            <a:cxnLst/>
            <a:rect l="l" t="t" r="r" b="b"/>
            <a:pathLst>
              <a:path h="360679">
                <a:moveTo>
                  <a:pt x="0" y="0"/>
                </a:moveTo>
                <a:lnTo>
                  <a:pt x="0" y="360606"/>
                </a:lnTo>
              </a:path>
            </a:pathLst>
          </a:custGeom>
          <a:ln w="14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877488" y="3365553"/>
            <a:ext cx="0" cy="450850"/>
          </a:xfrm>
          <a:custGeom>
            <a:avLst/>
            <a:gdLst/>
            <a:ahLst/>
            <a:cxnLst/>
            <a:rect l="l" t="t" r="r" b="b"/>
            <a:pathLst>
              <a:path h="450850">
                <a:moveTo>
                  <a:pt x="0" y="0"/>
                </a:moveTo>
                <a:lnTo>
                  <a:pt x="0" y="450407"/>
                </a:lnTo>
              </a:path>
            </a:pathLst>
          </a:custGeom>
          <a:ln w="14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832760" y="3830994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>
                <a:moveTo>
                  <a:pt x="0" y="0"/>
                </a:moveTo>
                <a:lnTo>
                  <a:pt x="89456" y="0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283831" y="3245284"/>
            <a:ext cx="0" cy="405765"/>
          </a:xfrm>
          <a:custGeom>
            <a:avLst/>
            <a:gdLst/>
            <a:ahLst/>
            <a:cxnLst/>
            <a:rect l="l" t="t" r="r" b="b"/>
            <a:pathLst>
              <a:path h="405764">
                <a:moveTo>
                  <a:pt x="0" y="0"/>
                </a:moveTo>
                <a:lnTo>
                  <a:pt x="0" y="405506"/>
                </a:lnTo>
              </a:path>
            </a:pathLst>
          </a:custGeom>
          <a:ln w="14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238903" y="3665824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89656" y="0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689576" y="3830994"/>
            <a:ext cx="0" cy="225425"/>
          </a:xfrm>
          <a:custGeom>
            <a:avLst/>
            <a:gdLst/>
            <a:ahLst/>
            <a:cxnLst/>
            <a:rect l="l" t="t" r="r" b="b"/>
            <a:pathLst>
              <a:path h="225425">
                <a:moveTo>
                  <a:pt x="0" y="0"/>
                </a:moveTo>
                <a:lnTo>
                  <a:pt x="0" y="225363"/>
                </a:lnTo>
              </a:path>
            </a:pathLst>
          </a:custGeom>
          <a:ln w="14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644847" y="4071311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56" y="0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740912" y="3800926"/>
            <a:ext cx="0" cy="360680"/>
          </a:xfrm>
          <a:custGeom>
            <a:avLst/>
            <a:gdLst/>
            <a:ahLst/>
            <a:cxnLst/>
            <a:rect l="l" t="t" r="r" b="b"/>
            <a:pathLst>
              <a:path h="360679">
                <a:moveTo>
                  <a:pt x="0" y="0"/>
                </a:moveTo>
                <a:lnTo>
                  <a:pt x="0" y="360666"/>
                </a:lnTo>
              </a:path>
            </a:pathLst>
          </a:custGeom>
          <a:ln w="14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46656" y="3470387"/>
            <a:ext cx="0" cy="436245"/>
          </a:xfrm>
          <a:custGeom>
            <a:avLst/>
            <a:gdLst/>
            <a:ahLst/>
            <a:cxnLst/>
            <a:rect l="l" t="t" r="r" b="b"/>
            <a:pathLst>
              <a:path h="436245">
                <a:moveTo>
                  <a:pt x="0" y="0"/>
                </a:moveTo>
                <a:lnTo>
                  <a:pt x="0" y="435774"/>
                </a:lnTo>
              </a:path>
            </a:pathLst>
          </a:custGeom>
          <a:ln w="14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538023" y="3575622"/>
            <a:ext cx="0" cy="405765"/>
          </a:xfrm>
          <a:custGeom>
            <a:avLst/>
            <a:gdLst/>
            <a:ahLst/>
            <a:cxnLst/>
            <a:rect l="l" t="t" r="r" b="b"/>
            <a:pathLst>
              <a:path h="405764">
                <a:moveTo>
                  <a:pt x="0" y="0"/>
                </a:moveTo>
                <a:lnTo>
                  <a:pt x="0" y="405506"/>
                </a:lnTo>
              </a:path>
            </a:pathLst>
          </a:custGeom>
          <a:ln w="14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493295" y="3995962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>
                <a:moveTo>
                  <a:pt x="0" y="0"/>
                </a:moveTo>
                <a:lnTo>
                  <a:pt x="89456" y="0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943768" y="3740591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04"/>
                </a:lnTo>
              </a:path>
            </a:pathLst>
          </a:custGeom>
          <a:ln w="14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899040" y="3981129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89656" y="0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995104" y="3320251"/>
            <a:ext cx="0" cy="420370"/>
          </a:xfrm>
          <a:custGeom>
            <a:avLst/>
            <a:gdLst/>
            <a:ahLst/>
            <a:cxnLst/>
            <a:rect l="l" t="t" r="r" b="b"/>
            <a:pathLst>
              <a:path h="420370">
                <a:moveTo>
                  <a:pt x="0" y="0"/>
                </a:moveTo>
                <a:lnTo>
                  <a:pt x="0" y="420339"/>
                </a:lnTo>
              </a:path>
            </a:pathLst>
          </a:custGeom>
          <a:ln w="14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950376" y="3756026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0" y="0"/>
                </a:moveTo>
                <a:lnTo>
                  <a:pt x="89656" y="0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401048" y="2524272"/>
            <a:ext cx="0" cy="495934"/>
          </a:xfrm>
          <a:custGeom>
            <a:avLst/>
            <a:gdLst/>
            <a:ahLst/>
            <a:cxnLst/>
            <a:rect l="l" t="t" r="r" b="b"/>
            <a:pathLst>
              <a:path h="495935">
                <a:moveTo>
                  <a:pt x="0" y="495708"/>
                </a:moveTo>
                <a:lnTo>
                  <a:pt x="0" y="0"/>
                </a:lnTo>
              </a:path>
            </a:pathLst>
          </a:custGeom>
          <a:ln w="14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792415" y="2674809"/>
            <a:ext cx="0" cy="465455"/>
          </a:xfrm>
          <a:custGeom>
            <a:avLst/>
            <a:gdLst/>
            <a:ahLst/>
            <a:cxnLst/>
            <a:rect l="l" t="t" r="r" b="b"/>
            <a:pathLst>
              <a:path h="465455">
                <a:moveTo>
                  <a:pt x="0" y="465240"/>
                </a:moveTo>
                <a:lnTo>
                  <a:pt x="0" y="0"/>
                </a:lnTo>
              </a:path>
            </a:pathLst>
          </a:custGeom>
          <a:ln w="14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747487" y="2659374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89656" y="0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198159" y="3830994"/>
            <a:ext cx="0" cy="270510"/>
          </a:xfrm>
          <a:custGeom>
            <a:avLst/>
            <a:gdLst/>
            <a:ahLst/>
            <a:cxnLst/>
            <a:rect l="l" t="t" r="r" b="b"/>
            <a:pathLst>
              <a:path h="270510">
                <a:moveTo>
                  <a:pt x="0" y="0"/>
                </a:moveTo>
                <a:lnTo>
                  <a:pt x="0" y="270244"/>
                </a:lnTo>
              </a:path>
            </a:pathLst>
          </a:custGeom>
          <a:ln w="14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153431" y="4116191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56" y="0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918332" y="2329236"/>
            <a:ext cx="0" cy="2628265"/>
          </a:xfrm>
          <a:custGeom>
            <a:avLst/>
            <a:gdLst/>
            <a:ahLst/>
            <a:cxnLst/>
            <a:rect l="l" t="t" r="r" b="b"/>
            <a:pathLst>
              <a:path h="2628265">
                <a:moveTo>
                  <a:pt x="0" y="0"/>
                </a:moveTo>
                <a:lnTo>
                  <a:pt x="0" y="2627855"/>
                </a:lnTo>
              </a:path>
            </a:pathLst>
          </a:custGeom>
          <a:ln w="14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858608" y="3215417"/>
            <a:ext cx="5654040" cy="0"/>
          </a:xfrm>
          <a:custGeom>
            <a:avLst/>
            <a:gdLst/>
            <a:ahLst/>
            <a:cxnLst/>
            <a:rect l="l" t="t" r="r" b="b"/>
            <a:pathLst>
              <a:path w="5654040">
                <a:moveTo>
                  <a:pt x="0" y="0"/>
                </a:moveTo>
                <a:lnTo>
                  <a:pt x="5653447" y="0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324176" y="3230451"/>
            <a:ext cx="0" cy="45085"/>
          </a:xfrm>
          <a:custGeom>
            <a:avLst/>
            <a:gdLst/>
            <a:ahLst/>
            <a:cxnLst/>
            <a:rect l="l" t="t" r="r" b="b"/>
            <a:pathLst>
              <a:path h="45085">
                <a:moveTo>
                  <a:pt x="0" y="44900"/>
                </a:moveTo>
                <a:lnTo>
                  <a:pt x="0" y="0"/>
                </a:lnTo>
              </a:path>
            </a:pathLst>
          </a:custGeom>
          <a:ln w="14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730320" y="3230451"/>
            <a:ext cx="0" cy="45085"/>
          </a:xfrm>
          <a:custGeom>
            <a:avLst/>
            <a:gdLst/>
            <a:ahLst/>
            <a:cxnLst/>
            <a:rect l="l" t="t" r="r" b="b"/>
            <a:pathLst>
              <a:path h="45085">
                <a:moveTo>
                  <a:pt x="0" y="44900"/>
                </a:moveTo>
                <a:lnTo>
                  <a:pt x="0" y="0"/>
                </a:lnTo>
              </a:path>
            </a:pathLst>
          </a:custGeom>
          <a:ln w="14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121287" y="3230451"/>
            <a:ext cx="0" cy="45085"/>
          </a:xfrm>
          <a:custGeom>
            <a:avLst/>
            <a:gdLst/>
            <a:ahLst/>
            <a:cxnLst/>
            <a:rect l="l" t="t" r="r" b="b"/>
            <a:pathLst>
              <a:path h="45085">
                <a:moveTo>
                  <a:pt x="0" y="44900"/>
                </a:moveTo>
                <a:lnTo>
                  <a:pt x="0" y="0"/>
                </a:lnTo>
              </a:path>
            </a:pathLst>
          </a:custGeom>
          <a:ln w="14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527032" y="3230451"/>
            <a:ext cx="0" cy="45085"/>
          </a:xfrm>
          <a:custGeom>
            <a:avLst/>
            <a:gdLst/>
            <a:ahLst/>
            <a:cxnLst/>
            <a:rect l="l" t="t" r="r" b="b"/>
            <a:pathLst>
              <a:path h="45085">
                <a:moveTo>
                  <a:pt x="0" y="44900"/>
                </a:moveTo>
                <a:lnTo>
                  <a:pt x="0" y="0"/>
                </a:lnTo>
              </a:path>
            </a:pathLst>
          </a:custGeom>
          <a:ln w="14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1314441" y="2391185"/>
            <a:ext cx="463550" cy="268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">
              <a:lnSpc>
                <a:spcPct val="100000"/>
              </a:lnSpc>
            </a:pPr>
            <a:r>
              <a:rPr sz="1500" spc="-15" dirty="0">
                <a:latin typeface="Arial"/>
                <a:cs typeface="Arial"/>
              </a:rPr>
              <a:t>0</a:t>
            </a:r>
            <a:r>
              <a:rPr sz="1500" spc="45" dirty="0">
                <a:latin typeface="Arial"/>
                <a:cs typeface="Arial"/>
              </a:rPr>
              <a:t>.</a:t>
            </a:r>
            <a:r>
              <a:rPr sz="1500" spc="-15" dirty="0">
                <a:latin typeface="Arial"/>
                <a:cs typeface="Arial"/>
              </a:rPr>
              <a:t>04</a:t>
            </a:r>
            <a:endParaRPr sz="1500">
              <a:latin typeface="Arial"/>
              <a:cs typeface="Arial"/>
            </a:endParaRPr>
          </a:p>
          <a:p>
            <a:pPr marL="72390">
              <a:lnSpc>
                <a:spcPct val="100000"/>
              </a:lnSpc>
              <a:spcBef>
                <a:spcPts val="915"/>
              </a:spcBef>
            </a:pPr>
            <a:r>
              <a:rPr sz="1500" spc="-15" dirty="0">
                <a:latin typeface="Arial"/>
                <a:cs typeface="Arial"/>
              </a:rPr>
              <a:t>0</a:t>
            </a:r>
            <a:r>
              <a:rPr sz="1500" spc="45" dirty="0">
                <a:latin typeface="Arial"/>
                <a:cs typeface="Arial"/>
              </a:rPr>
              <a:t>.</a:t>
            </a:r>
            <a:r>
              <a:rPr sz="1500" spc="-15" dirty="0">
                <a:latin typeface="Arial"/>
                <a:cs typeface="Arial"/>
              </a:rPr>
              <a:t>02</a:t>
            </a:r>
            <a:endParaRPr sz="15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040"/>
              </a:spcBef>
            </a:pPr>
            <a:r>
              <a:rPr sz="1500" spc="15" dirty="0">
                <a:latin typeface="Arial"/>
                <a:cs typeface="Arial"/>
              </a:rPr>
              <a:t>0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19"/>
              </a:spcBef>
            </a:pPr>
            <a:r>
              <a:rPr sz="1500" spc="-30" dirty="0">
                <a:latin typeface="Arial"/>
                <a:cs typeface="Arial"/>
              </a:rPr>
              <a:t>-</a:t>
            </a:r>
            <a:r>
              <a:rPr sz="1500" spc="-15" dirty="0">
                <a:latin typeface="Arial"/>
                <a:cs typeface="Arial"/>
              </a:rPr>
              <a:t>0</a:t>
            </a:r>
            <a:r>
              <a:rPr sz="1500" spc="45" dirty="0">
                <a:latin typeface="Arial"/>
                <a:cs typeface="Arial"/>
              </a:rPr>
              <a:t>.</a:t>
            </a:r>
            <a:r>
              <a:rPr sz="1500" spc="-15" dirty="0">
                <a:latin typeface="Arial"/>
                <a:cs typeface="Arial"/>
              </a:rPr>
              <a:t>0</a:t>
            </a:r>
            <a:r>
              <a:rPr sz="1500" spc="15" dirty="0">
                <a:latin typeface="Arial"/>
                <a:cs typeface="Arial"/>
              </a:rPr>
              <a:t>2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35"/>
              </a:spcBef>
            </a:pPr>
            <a:r>
              <a:rPr sz="1500" spc="-30" dirty="0">
                <a:latin typeface="Arial"/>
                <a:cs typeface="Arial"/>
              </a:rPr>
              <a:t>-</a:t>
            </a:r>
            <a:r>
              <a:rPr sz="1500" spc="-15" dirty="0">
                <a:latin typeface="Arial"/>
                <a:cs typeface="Arial"/>
              </a:rPr>
              <a:t>0</a:t>
            </a:r>
            <a:r>
              <a:rPr sz="1500" spc="45" dirty="0">
                <a:latin typeface="Arial"/>
                <a:cs typeface="Arial"/>
              </a:rPr>
              <a:t>.</a:t>
            </a:r>
            <a:r>
              <a:rPr sz="1500" spc="-15" dirty="0">
                <a:latin typeface="Arial"/>
                <a:cs typeface="Arial"/>
              </a:rPr>
              <a:t>0</a:t>
            </a:r>
            <a:r>
              <a:rPr sz="1500" spc="15" dirty="0">
                <a:latin typeface="Arial"/>
                <a:cs typeface="Arial"/>
              </a:rPr>
              <a:t>4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19"/>
              </a:spcBef>
            </a:pPr>
            <a:r>
              <a:rPr sz="1500" spc="-30" dirty="0">
                <a:latin typeface="Arial"/>
                <a:cs typeface="Arial"/>
              </a:rPr>
              <a:t>-</a:t>
            </a:r>
            <a:r>
              <a:rPr sz="1500" spc="-15" dirty="0">
                <a:latin typeface="Arial"/>
                <a:cs typeface="Arial"/>
              </a:rPr>
              <a:t>0</a:t>
            </a:r>
            <a:r>
              <a:rPr sz="1500" spc="45" dirty="0">
                <a:latin typeface="Arial"/>
                <a:cs typeface="Arial"/>
              </a:rPr>
              <a:t>.</a:t>
            </a:r>
            <a:r>
              <a:rPr sz="1500" spc="-15" dirty="0">
                <a:latin typeface="Arial"/>
                <a:cs typeface="Arial"/>
              </a:rPr>
              <a:t>0</a:t>
            </a:r>
            <a:r>
              <a:rPr sz="1500" spc="15" dirty="0">
                <a:latin typeface="Arial"/>
                <a:cs typeface="Arial"/>
              </a:rPr>
              <a:t>6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35"/>
              </a:spcBef>
            </a:pPr>
            <a:r>
              <a:rPr sz="1500" spc="-30" dirty="0">
                <a:latin typeface="Arial"/>
                <a:cs typeface="Arial"/>
              </a:rPr>
              <a:t>-</a:t>
            </a:r>
            <a:r>
              <a:rPr sz="1500" spc="-15" dirty="0">
                <a:latin typeface="Arial"/>
                <a:cs typeface="Arial"/>
              </a:rPr>
              <a:t>0</a:t>
            </a:r>
            <a:r>
              <a:rPr sz="1500" spc="45" dirty="0">
                <a:latin typeface="Arial"/>
                <a:cs typeface="Arial"/>
              </a:rPr>
              <a:t>.</a:t>
            </a:r>
            <a:r>
              <a:rPr sz="1500" spc="-15" dirty="0">
                <a:latin typeface="Arial"/>
                <a:cs typeface="Arial"/>
              </a:rPr>
              <a:t>0</a:t>
            </a:r>
            <a:r>
              <a:rPr sz="1500" spc="15" dirty="0">
                <a:latin typeface="Arial"/>
                <a:cs typeface="Arial"/>
              </a:rPr>
              <a:t>8</a:t>
            </a:r>
            <a:endParaRPr sz="1500">
              <a:latin typeface="Arial"/>
              <a:cs typeface="Arial"/>
            </a:endParaRPr>
          </a:p>
          <a:p>
            <a:pPr marL="104139" algn="ctr">
              <a:lnSpc>
                <a:spcPct val="100000"/>
              </a:lnSpc>
              <a:spcBef>
                <a:spcPts val="919"/>
              </a:spcBef>
            </a:pPr>
            <a:r>
              <a:rPr sz="1500" spc="-30" dirty="0">
                <a:latin typeface="Arial"/>
                <a:cs typeface="Arial"/>
              </a:rPr>
              <a:t>-</a:t>
            </a:r>
            <a:r>
              <a:rPr sz="1500" spc="-15" dirty="0">
                <a:latin typeface="Arial"/>
                <a:cs typeface="Arial"/>
              </a:rPr>
              <a:t>0</a:t>
            </a:r>
            <a:r>
              <a:rPr sz="1500" spc="45" dirty="0">
                <a:latin typeface="Arial"/>
                <a:cs typeface="Arial"/>
              </a:rPr>
              <a:t>.</a:t>
            </a:r>
            <a:r>
              <a:rPr sz="1500" spc="15" dirty="0"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159904" y="4508319"/>
            <a:ext cx="80010" cy="220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u="heavy" spc="5" dirty="0">
                <a:latin typeface="Arial"/>
                <a:cs typeface="Arial"/>
              </a:rPr>
              <a:t> 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2414196" y="3802541"/>
            <a:ext cx="80010" cy="220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u="heavy" spc="5" dirty="0">
                <a:latin typeface="Arial"/>
                <a:cs typeface="Arial"/>
              </a:rPr>
              <a:t> 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2376876" y="5139249"/>
            <a:ext cx="466725" cy="220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25" dirty="0">
                <a:latin typeface="Arial"/>
                <a:cs typeface="Arial"/>
              </a:rPr>
              <a:t>N</a:t>
            </a:r>
            <a:r>
              <a:rPr sz="1500" spc="-15" dirty="0">
                <a:latin typeface="Arial"/>
                <a:cs typeface="Arial"/>
              </a:rPr>
              <a:t>e</a:t>
            </a:r>
            <a:r>
              <a:rPr sz="1500" spc="70" dirty="0">
                <a:latin typeface="Arial"/>
                <a:cs typeface="Arial"/>
              </a:rPr>
              <a:t>c</a:t>
            </a:r>
            <a:r>
              <a:rPr sz="1500" spc="15" dirty="0">
                <a:latin typeface="Arial"/>
                <a:cs typeface="Arial"/>
              </a:rPr>
              <a:t>k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3797696" y="5139249"/>
            <a:ext cx="391795" cy="220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00" dirty="0">
                <a:latin typeface="Arial"/>
                <a:cs typeface="Arial"/>
              </a:rPr>
              <a:t>T</a:t>
            </a:r>
            <a:r>
              <a:rPr sz="1500" spc="-30" dirty="0">
                <a:latin typeface="Arial"/>
                <a:cs typeface="Arial"/>
              </a:rPr>
              <a:t>r</a:t>
            </a:r>
            <a:r>
              <a:rPr sz="1500" spc="-15" dirty="0">
                <a:latin typeface="Arial"/>
                <a:cs typeface="Arial"/>
              </a:rPr>
              <a:t>o</a:t>
            </a:r>
            <a:r>
              <a:rPr sz="1500" spc="15" dirty="0">
                <a:latin typeface="Arial"/>
                <a:cs typeface="Arial"/>
              </a:rPr>
              <a:t>c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5113784" y="5139249"/>
            <a:ext cx="492759" cy="220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105" dirty="0">
                <a:latin typeface="Arial"/>
                <a:cs typeface="Arial"/>
              </a:rPr>
              <a:t>W</a:t>
            </a:r>
            <a:r>
              <a:rPr sz="1500" spc="-15" dirty="0">
                <a:latin typeface="Arial"/>
                <a:cs typeface="Arial"/>
              </a:rPr>
              <a:t>a</a:t>
            </a:r>
            <a:r>
              <a:rPr sz="1500" spc="-30" dirty="0">
                <a:latin typeface="Arial"/>
                <a:cs typeface="Arial"/>
              </a:rPr>
              <a:t>r</a:t>
            </a:r>
            <a:r>
              <a:rPr sz="1500" spc="15" dirty="0">
                <a:latin typeface="Arial"/>
                <a:cs typeface="Arial"/>
              </a:rPr>
              <a:t>d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6474800" y="5139249"/>
            <a:ext cx="615950" cy="220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25" dirty="0">
                <a:latin typeface="Arial"/>
                <a:cs typeface="Arial"/>
              </a:rPr>
              <a:t>R</a:t>
            </a:r>
            <a:r>
              <a:rPr sz="1500" spc="-15" dirty="0">
                <a:latin typeface="Arial"/>
                <a:cs typeface="Arial"/>
              </a:rPr>
              <a:t>ad</a:t>
            </a:r>
            <a:r>
              <a:rPr sz="1500" spc="15" dirty="0">
                <a:latin typeface="Arial"/>
                <a:cs typeface="Arial"/>
              </a:rPr>
              <a:t>i</a:t>
            </a:r>
            <a:r>
              <a:rPr sz="1500" spc="-15" dirty="0">
                <a:latin typeface="Arial"/>
                <a:cs typeface="Arial"/>
              </a:rPr>
              <a:t>u</a:t>
            </a:r>
            <a:r>
              <a:rPr sz="1500" spc="15" dirty="0"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216624" y="5484882"/>
            <a:ext cx="1000760" cy="220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25" dirty="0">
                <a:latin typeface="Arial"/>
                <a:cs typeface="Arial"/>
              </a:rPr>
              <a:t>B</a:t>
            </a:r>
            <a:r>
              <a:rPr sz="1500" b="1" spc="45" dirty="0">
                <a:latin typeface="Arial"/>
                <a:cs typeface="Arial"/>
              </a:rPr>
              <a:t>M</a:t>
            </a:r>
            <a:r>
              <a:rPr sz="1500" b="1" spc="20" dirty="0">
                <a:latin typeface="Arial"/>
                <a:cs typeface="Arial"/>
              </a:rPr>
              <a:t>D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b="1" spc="50" dirty="0">
                <a:latin typeface="Arial"/>
                <a:cs typeface="Arial"/>
              </a:rPr>
              <a:t>S</a:t>
            </a:r>
            <a:r>
              <a:rPr sz="1500" b="1" spc="45" dirty="0">
                <a:latin typeface="Arial"/>
                <a:cs typeface="Arial"/>
              </a:rPr>
              <a:t>i</a:t>
            </a:r>
            <a:r>
              <a:rPr sz="1500" b="1" spc="-30" dirty="0">
                <a:latin typeface="Arial"/>
                <a:cs typeface="Arial"/>
              </a:rPr>
              <a:t>t</a:t>
            </a:r>
            <a:r>
              <a:rPr sz="1500" b="1" spc="100" dirty="0">
                <a:latin typeface="Arial"/>
                <a:cs typeface="Arial"/>
              </a:rPr>
              <a:t>e</a:t>
            </a:r>
            <a:r>
              <a:rPr sz="1500" b="1" spc="15" dirty="0"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966307" y="2168707"/>
            <a:ext cx="261620" cy="29597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20" dirty="0">
                <a:latin typeface="Arial"/>
                <a:cs typeface="Arial"/>
              </a:rPr>
              <a:t>M</a:t>
            </a:r>
            <a:r>
              <a:rPr sz="1500" b="1" spc="85" dirty="0">
                <a:latin typeface="Arial"/>
                <a:cs typeface="Arial"/>
              </a:rPr>
              <a:t>ea</a:t>
            </a:r>
            <a:r>
              <a:rPr sz="1500" b="1" dirty="0">
                <a:latin typeface="Arial"/>
                <a:cs typeface="Arial"/>
              </a:rPr>
              <a:t>n</a:t>
            </a:r>
            <a:r>
              <a:rPr sz="1500" b="1" spc="55" dirty="0">
                <a:latin typeface="Arial"/>
                <a:cs typeface="Arial"/>
              </a:rPr>
              <a:t> </a:t>
            </a:r>
            <a:r>
              <a:rPr sz="1500" b="1" spc="-30" dirty="0">
                <a:latin typeface="Arial"/>
                <a:cs typeface="Arial"/>
              </a:rPr>
              <a:t>4</a:t>
            </a:r>
            <a:r>
              <a:rPr sz="1500" b="1" spc="-40" dirty="0">
                <a:latin typeface="Arial"/>
                <a:cs typeface="Arial"/>
              </a:rPr>
              <a:t>-</a:t>
            </a:r>
            <a:r>
              <a:rPr sz="1500" b="1" dirty="0">
                <a:latin typeface="Arial"/>
                <a:cs typeface="Arial"/>
              </a:rPr>
              <a:t>y</a:t>
            </a:r>
            <a:r>
              <a:rPr sz="1500" b="1" spc="20" dirty="0">
                <a:latin typeface="Arial"/>
                <a:cs typeface="Arial"/>
              </a:rPr>
              <a:t> </a:t>
            </a:r>
            <a:r>
              <a:rPr sz="1500" b="1" spc="-45" dirty="0">
                <a:latin typeface="Arial"/>
                <a:cs typeface="Arial"/>
              </a:rPr>
              <a:t>B</a:t>
            </a:r>
            <a:r>
              <a:rPr sz="1500" b="1" spc="20" dirty="0">
                <a:latin typeface="Arial"/>
                <a:cs typeface="Arial"/>
              </a:rPr>
              <a:t>M</a:t>
            </a:r>
            <a:r>
              <a:rPr sz="1500" b="1" dirty="0">
                <a:latin typeface="Arial"/>
                <a:cs typeface="Arial"/>
              </a:rPr>
              <a:t>D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b="1" spc="-30" dirty="0">
                <a:latin typeface="Arial"/>
                <a:cs typeface="Arial"/>
              </a:rPr>
              <a:t>c</a:t>
            </a:r>
            <a:r>
              <a:rPr sz="1500" b="1" dirty="0">
                <a:latin typeface="Arial"/>
                <a:cs typeface="Arial"/>
              </a:rPr>
              <a:t>h</a:t>
            </a:r>
            <a:r>
              <a:rPr sz="1500" b="1" spc="90" dirty="0">
                <a:latin typeface="Arial"/>
                <a:cs typeface="Arial"/>
              </a:rPr>
              <a:t>a</a:t>
            </a:r>
            <a:r>
              <a:rPr sz="1500" b="1" dirty="0">
                <a:latin typeface="Arial"/>
                <a:cs typeface="Arial"/>
              </a:rPr>
              <a:t>n</a:t>
            </a:r>
            <a:r>
              <a:rPr sz="1500" b="1" spc="5" dirty="0">
                <a:latin typeface="Arial"/>
                <a:cs typeface="Arial"/>
              </a:rPr>
              <a:t>g</a:t>
            </a:r>
            <a:r>
              <a:rPr sz="1500" b="1" spc="85" dirty="0">
                <a:latin typeface="Arial"/>
                <a:cs typeface="Arial"/>
              </a:rPr>
              <a:t>e</a:t>
            </a:r>
            <a:r>
              <a:rPr sz="1500" b="1" dirty="0">
                <a:latin typeface="Arial"/>
                <a:cs typeface="Arial"/>
              </a:rPr>
              <a:t>s</a:t>
            </a:r>
            <a:r>
              <a:rPr sz="1500" b="1" spc="-95" dirty="0">
                <a:latin typeface="Arial"/>
                <a:cs typeface="Arial"/>
              </a:rPr>
              <a:t> </a:t>
            </a:r>
            <a:r>
              <a:rPr sz="1500" b="1" spc="-40" dirty="0">
                <a:latin typeface="Arial"/>
                <a:cs typeface="Arial"/>
              </a:rPr>
              <a:t>(</a:t>
            </a:r>
            <a:r>
              <a:rPr sz="1500" b="1" dirty="0">
                <a:latin typeface="Arial"/>
                <a:cs typeface="Arial"/>
              </a:rPr>
              <a:t>g</a:t>
            </a:r>
            <a:r>
              <a:rPr sz="1500" b="1" spc="45" dirty="0">
                <a:latin typeface="Arial"/>
                <a:cs typeface="Arial"/>
              </a:rPr>
              <a:t>/</a:t>
            </a:r>
            <a:r>
              <a:rPr sz="1500" b="1" spc="-30" dirty="0">
                <a:latin typeface="Arial"/>
                <a:cs typeface="Arial"/>
              </a:rPr>
              <a:t>c</a:t>
            </a:r>
            <a:r>
              <a:rPr sz="1500" b="1" spc="95" dirty="0">
                <a:latin typeface="Arial"/>
                <a:cs typeface="Arial"/>
              </a:rPr>
              <a:t>m</a:t>
            </a:r>
            <a:r>
              <a:rPr sz="1575" b="1" spc="-7" baseline="37037" dirty="0">
                <a:latin typeface="Arial"/>
                <a:cs typeface="Arial"/>
              </a:rPr>
              <a:t>2</a:t>
            </a:r>
            <a:r>
              <a:rPr sz="1500" b="1" dirty="0">
                <a:latin typeface="Arial"/>
                <a:cs typeface="Arial"/>
              </a:rPr>
              <a:t>)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7684379" y="3012463"/>
            <a:ext cx="538480" cy="1261745"/>
          </a:xfrm>
          <a:custGeom>
            <a:avLst/>
            <a:gdLst/>
            <a:ahLst/>
            <a:cxnLst/>
            <a:rect l="l" t="t" r="r" b="b"/>
            <a:pathLst>
              <a:path w="538479" h="1261745">
                <a:moveTo>
                  <a:pt x="0" y="1261340"/>
                </a:moveTo>
                <a:lnTo>
                  <a:pt x="538435" y="1261340"/>
                </a:lnTo>
                <a:lnTo>
                  <a:pt x="538435" y="0"/>
                </a:lnTo>
                <a:lnTo>
                  <a:pt x="0" y="0"/>
                </a:lnTo>
                <a:lnTo>
                  <a:pt x="0" y="12613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684379" y="3012463"/>
            <a:ext cx="538480" cy="1261745"/>
          </a:xfrm>
          <a:custGeom>
            <a:avLst/>
            <a:gdLst/>
            <a:ahLst/>
            <a:cxnLst/>
            <a:rect l="l" t="t" r="r" b="b"/>
            <a:pathLst>
              <a:path w="538479" h="1261745">
                <a:moveTo>
                  <a:pt x="0" y="1261340"/>
                </a:moveTo>
                <a:lnTo>
                  <a:pt x="538435" y="1261340"/>
                </a:lnTo>
                <a:lnTo>
                  <a:pt x="538435" y="0"/>
                </a:lnTo>
                <a:lnTo>
                  <a:pt x="0" y="0"/>
                </a:lnTo>
                <a:lnTo>
                  <a:pt x="0" y="1261340"/>
                </a:lnTo>
                <a:close/>
              </a:path>
            </a:pathLst>
          </a:custGeom>
          <a:ln w="14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759059" y="3132630"/>
            <a:ext cx="105410" cy="105410"/>
          </a:xfrm>
          <a:custGeom>
            <a:avLst/>
            <a:gdLst/>
            <a:ahLst/>
            <a:cxnLst/>
            <a:rect l="l" t="t" r="r" b="b"/>
            <a:pathLst>
              <a:path w="105409" h="105410">
                <a:moveTo>
                  <a:pt x="0" y="105237"/>
                </a:moveTo>
                <a:lnTo>
                  <a:pt x="104999" y="105237"/>
                </a:lnTo>
                <a:lnTo>
                  <a:pt x="104999" y="0"/>
                </a:lnTo>
                <a:lnTo>
                  <a:pt x="0" y="0"/>
                </a:lnTo>
                <a:lnTo>
                  <a:pt x="0" y="105237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759059" y="3132630"/>
            <a:ext cx="105410" cy="105410"/>
          </a:xfrm>
          <a:custGeom>
            <a:avLst/>
            <a:gdLst/>
            <a:ahLst/>
            <a:cxnLst/>
            <a:rect l="l" t="t" r="r" b="b"/>
            <a:pathLst>
              <a:path w="105409" h="105410">
                <a:moveTo>
                  <a:pt x="0" y="105237"/>
                </a:moveTo>
                <a:lnTo>
                  <a:pt x="104999" y="105237"/>
                </a:lnTo>
                <a:lnTo>
                  <a:pt x="104999" y="0"/>
                </a:lnTo>
                <a:lnTo>
                  <a:pt x="0" y="0"/>
                </a:lnTo>
                <a:lnTo>
                  <a:pt x="0" y="105237"/>
                </a:lnTo>
                <a:close/>
              </a:path>
            </a:pathLst>
          </a:custGeom>
          <a:ln w="14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759059" y="3447935"/>
            <a:ext cx="105410" cy="105410"/>
          </a:xfrm>
          <a:custGeom>
            <a:avLst/>
            <a:gdLst/>
            <a:ahLst/>
            <a:cxnLst/>
            <a:rect l="l" t="t" r="r" b="b"/>
            <a:pathLst>
              <a:path w="105409" h="105410">
                <a:moveTo>
                  <a:pt x="0" y="105237"/>
                </a:moveTo>
                <a:lnTo>
                  <a:pt x="104999" y="105237"/>
                </a:lnTo>
                <a:lnTo>
                  <a:pt x="104999" y="0"/>
                </a:lnTo>
                <a:lnTo>
                  <a:pt x="0" y="0"/>
                </a:lnTo>
                <a:lnTo>
                  <a:pt x="0" y="105237"/>
                </a:lnTo>
                <a:close/>
              </a:path>
            </a:pathLst>
          </a:custGeom>
          <a:solidFill>
            <a:srgbClr val="99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759059" y="3447935"/>
            <a:ext cx="105410" cy="105410"/>
          </a:xfrm>
          <a:custGeom>
            <a:avLst/>
            <a:gdLst/>
            <a:ahLst/>
            <a:cxnLst/>
            <a:rect l="l" t="t" r="r" b="b"/>
            <a:pathLst>
              <a:path w="105409" h="105410">
                <a:moveTo>
                  <a:pt x="0" y="105237"/>
                </a:moveTo>
                <a:lnTo>
                  <a:pt x="104999" y="105237"/>
                </a:lnTo>
                <a:lnTo>
                  <a:pt x="104999" y="0"/>
                </a:lnTo>
                <a:lnTo>
                  <a:pt x="0" y="0"/>
                </a:lnTo>
                <a:lnTo>
                  <a:pt x="0" y="105237"/>
                </a:lnTo>
                <a:close/>
              </a:path>
            </a:pathLst>
          </a:custGeom>
          <a:ln w="14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759059" y="3763539"/>
            <a:ext cx="105410" cy="104775"/>
          </a:xfrm>
          <a:custGeom>
            <a:avLst/>
            <a:gdLst/>
            <a:ahLst/>
            <a:cxnLst/>
            <a:rect l="l" t="t" r="r" b="b"/>
            <a:pathLst>
              <a:path w="105409" h="104775">
                <a:moveTo>
                  <a:pt x="0" y="104738"/>
                </a:moveTo>
                <a:lnTo>
                  <a:pt x="104999" y="104738"/>
                </a:lnTo>
                <a:lnTo>
                  <a:pt x="104999" y="0"/>
                </a:lnTo>
                <a:lnTo>
                  <a:pt x="0" y="0"/>
                </a:lnTo>
                <a:lnTo>
                  <a:pt x="0" y="104738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759059" y="3763539"/>
            <a:ext cx="105410" cy="104775"/>
          </a:xfrm>
          <a:custGeom>
            <a:avLst/>
            <a:gdLst/>
            <a:ahLst/>
            <a:cxnLst/>
            <a:rect l="l" t="t" r="r" b="b"/>
            <a:pathLst>
              <a:path w="105409" h="104775">
                <a:moveTo>
                  <a:pt x="0" y="104738"/>
                </a:moveTo>
                <a:lnTo>
                  <a:pt x="104999" y="104738"/>
                </a:lnTo>
                <a:lnTo>
                  <a:pt x="104999" y="0"/>
                </a:lnTo>
                <a:lnTo>
                  <a:pt x="0" y="0"/>
                </a:lnTo>
                <a:lnTo>
                  <a:pt x="0" y="104738"/>
                </a:lnTo>
                <a:close/>
              </a:path>
            </a:pathLst>
          </a:custGeom>
          <a:ln w="14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759059" y="4078785"/>
            <a:ext cx="105410" cy="105410"/>
          </a:xfrm>
          <a:custGeom>
            <a:avLst/>
            <a:gdLst/>
            <a:ahLst/>
            <a:cxnLst/>
            <a:rect l="l" t="t" r="r" b="b"/>
            <a:pathLst>
              <a:path w="105409" h="105410">
                <a:moveTo>
                  <a:pt x="0" y="105237"/>
                </a:moveTo>
                <a:lnTo>
                  <a:pt x="104999" y="105237"/>
                </a:lnTo>
                <a:lnTo>
                  <a:pt x="104999" y="0"/>
                </a:lnTo>
                <a:lnTo>
                  <a:pt x="0" y="0"/>
                </a:lnTo>
                <a:lnTo>
                  <a:pt x="0" y="105237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759059" y="4078785"/>
            <a:ext cx="105410" cy="105410"/>
          </a:xfrm>
          <a:custGeom>
            <a:avLst/>
            <a:gdLst/>
            <a:ahLst/>
            <a:cxnLst/>
            <a:rect l="l" t="t" r="r" b="b"/>
            <a:pathLst>
              <a:path w="105409" h="105410">
                <a:moveTo>
                  <a:pt x="0" y="105237"/>
                </a:moveTo>
                <a:lnTo>
                  <a:pt x="104999" y="105237"/>
                </a:lnTo>
                <a:lnTo>
                  <a:pt x="104999" y="0"/>
                </a:lnTo>
                <a:lnTo>
                  <a:pt x="0" y="0"/>
                </a:lnTo>
                <a:lnTo>
                  <a:pt x="0" y="105237"/>
                </a:lnTo>
                <a:close/>
              </a:path>
            </a:pathLst>
          </a:custGeom>
          <a:ln w="14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7910895" y="3066896"/>
            <a:ext cx="281940" cy="1167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38000"/>
              </a:lnSpc>
            </a:pPr>
            <a:r>
              <a:rPr sz="1500" dirty="0">
                <a:latin typeface="Arial"/>
                <a:cs typeface="Arial"/>
              </a:rPr>
              <a:t>Q1 Q2 Q3 Q4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758857" y="1991435"/>
            <a:ext cx="7524115" cy="3964940"/>
          </a:xfrm>
          <a:custGeom>
            <a:avLst/>
            <a:gdLst/>
            <a:ahLst/>
            <a:cxnLst/>
            <a:rect l="l" t="t" r="r" b="b"/>
            <a:pathLst>
              <a:path w="7524115" h="3964940">
                <a:moveTo>
                  <a:pt x="0" y="3964664"/>
                </a:moveTo>
                <a:lnTo>
                  <a:pt x="7523526" y="3964664"/>
                </a:lnTo>
                <a:lnTo>
                  <a:pt x="7523526" y="0"/>
                </a:lnTo>
                <a:lnTo>
                  <a:pt x="0" y="0"/>
                </a:lnTo>
                <a:lnTo>
                  <a:pt x="0" y="3964664"/>
                </a:lnTo>
                <a:close/>
              </a:path>
            </a:pathLst>
          </a:custGeom>
          <a:ln w="149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 txBox="1"/>
          <p:nvPr/>
        </p:nvSpPr>
        <p:spPr>
          <a:xfrm>
            <a:off x="2202385" y="4669635"/>
            <a:ext cx="1612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5" dirty="0">
                <a:solidFill>
                  <a:srgbClr val="808080"/>
                </a:solidFill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6" name="object 1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>
                <a:latin typeface="Arial"/>
                <a:cs typeface="Arial"/>
                <a:hlinkClick r:id="rId4"/>
              </a:rPr>
              <a:t>www.</a:t>
            </a:r>
            <a:r>
              <a:rPr spc="-10" dirty="0">
                <a:latin typeface="Arial"/>
                <a:cs typeface="Arial"/>
                <a:hlinkClick r:id="rId4"/>
              </a:rPr>
              <a:t>u</a:t>
            </a:r>
            <a:r>
              <a:rPr spc="-5" dirty="0">
                <a:latin typeface="Arial"/>
                <a:cs typeface="Arial"/>
                <a:hlinkClick r:id="rId4"/>
              </a:rPr>
              <a:t>m</a:t>
            </a:r>
            <a:r>
              <a:rPr spc="-10" dirty="0">
                <a:latin typeface="Arial"/>
                <a:cs typeface="Arial"/>
                <a:hlinkClick r:id="rId4"/>
              </a:rPr>
              <a:t>l.</a:t>
            </a:r>
            <a:r>
              <a:rPr spc="-20" dirty="0">
                <a:latin typeface="Arial"/>
                <a:cs typeface="Arial"/>
                <a:hlinkClick r:id="rId4"/>
              </a:rPr>
              <a:t>e</a:t>
            </a:r>
            <a:r>
              <a:rPr spc="-10" dirty="0">
                <a:latin typeface="Arial"/>
                <a:cs typeface="Arial"/>
                <a:hlinkClick r:id="rId4"/>
              </a:rPr>
              <a:t>du</a:t>
            </a:r>
          </a:p>
        </p:txBody>
      </p:sp>
      <p:sp>
        <p:nvSpPr>
          <p:cNvPr id="122" name="object 122"/>
          <p:cNvSpPr txBox="1"/>
          <p:nvPr/>
        </p:nvSpPr>
        <p:spPr>
          <a:xfrm>
            <a:off x="2507206" y="4060035"/>
            <a:ext cx="17780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808080"/>
                </a:solidFill>
                <a:latin typeface="Times New Roman"/>
                <a:cs typeface="Times New Roman"/>
              </a:rPr>
              <a:t>b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2683484" y="3831435"/>
            <a:ext cx="492759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27025" algn="l"/>
              </a:tabLst>
            </a:pPr>
            <a:r>
              <a:rPr sz="2400" u="heavy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08080"/>
                </a:solidFill>
                <a:latin typeface="Times New Roman"/>
                <a:cs typeface="Times New Roman"/>
              </a:rPr>
              <a:t>	b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4353067" y="2231235"/>
            <a:ext cx="17780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808080"/>
                </a:solidFill>
                <a:latin typeface="Times New Roman"/>
                <a:cs typeface="Times New Roman"/>
              </a:rPr>
              <a:t>b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3540211" y="4517235"/>
            <a:ext cx="1612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5" dirty="0">
                <a:solidFill>
                  <a:srgbClr val="808080"/>
                </a:solidFill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0"/>
                </a:moveTo>
                <a:lnTo>
                  <a:pt x="7848600" y="0"/>
                </a:lnTo>
              </a:path>
              <a:path w="7848600" h="3505200">
                <a:moveTo>
                  <a:pt x="7848600" y="3505200"/>
                </a:moveTo>
                <a:lnTo>
                  <a:pt x="0" y="3505200"/>
                </a:ln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0" y="244475"/>
                </a:moveTo>
                <a:lnTo>
                  <a:pt x="9144000" y="244475"/>
                </a:lnTo>
                <a:lnTo>
                  <a:pt x="9144000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28800" y="1400175"/>
            <a:ext cx="7315200" cy="581025"/>
          </a:xfrm>
          <a:custGeom>
            <a:avLst/>
            <a:gdLst/>
            <a:ahLst/>
            <a:cxnLst/>
            <a:rect l="l" t="t" r="r" b="b"/>
            <a:pathLst>
              <a:path w="7315200" h="581025">
                <a:moveTo>
                  <a:pt x="0" y="581025"/>
                </a:moveTo>
                <a:lnTo>
                  <a:pt x="7315200" y="581025"/>
                </a:lnTo>
                <a:lnTo>
                  <a:pt x="7315200" y="0"/>
                </a:lnTo>
                <a:lnTo>
                  <a:pt x="0" y="0"/>
                </a:lnTo>
                <a:lnTo>
                  <a:pt x="0" y="58102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8303" rIns="0" bIns="0" rtlCol="0">
            <a:spAutoFit/>
          </a:bodyPr>
          <a:lstStyle/>
          <a:p>
            <a:pPr marL="1943735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Di</a:t>
            </a:r>
            <a:r>
              <a:rPr spc="-5" dirty="0">
                <a:latin typeface="Arial"/>
                <a:cs typeface="Arial"/>
              </a:rPr>
              <a:t>e</a:t>
            </a:r>
            <a:r>
              <a:rPr spc="-15"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ry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30" dirty="0">
                <a:latin typeface="Arial"/>
                <a:cs typeface="Arial"/>
              </a:rPr>
              <a:t>P</a:t>
            </a:r>
            <a:r>
              <a:rPr spc="-5" dirty="0">
                <a:latin typeface="Arial"/>
                <a:cs typeface="Arial"/>
              </a:rPr>
              <a:t>a</a:t>
            </a:r>
            <a:r>
              <a:rPr spc="-15" dirty="0">
                <a:latin typeface="Arial"/>
                <a:cs typeface="Arial"/>
              </a:rPr>
              <a:t>tt</a:t>
            </a:r>
            <a:r>
              <a:rPr spc="-5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s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>
                <a:latin typeface="Arial"/>
                <a:cs typeface="Arial"/>
                <a:hlinkClick r:id="rId4"/>
              </a:rPr>
              <a:t>www.</a:t>
            </a:r>
            <a:r>
              <a:rPr spc="-10" dirty="0">
                <a:latin typeface="Arial"/>
                <a:cs typeface="Arial"/>
                <a:hlinkClick r:id="rId4"/>
              </a:rPr>
              <a:t>u</a:t>
            </a:r>
            <a:r>
              <a:rPr spc="-5" dirty="0">
                <a:latin typeface="Arial"/>
                <a:cs typeface="Arial"/>
                <a:hlinkClick r:id="rId4"/>
              </a:rPr>
              <a:t>m</a:t>
            </a:r>
            <a:r>
              <a:rPr spc="-10" dirty="0">
                <a:latin typeface="Arial"/>
                <a:cs typeface="Arial"/>
                <a:hlinkClick r:id="rId4"/>
              </a:rPr>
              <a:t>l.</a:t>
            </a:r>
            <a:r>
              <a:rPr spc="-20" dirty="0">
                <a:latin typeface="Arial"/>
                <a:cs typeface="Arial"/>
                <a:hlinkClick r:id="rId4"/>
              </a:rPr>
              <a:t>e</a:t>
            </a:r>
            <a:r>
              <a:rPr spc="-10" dirty="0">
                <a:latin typeface="Arial"/>
                <a:cs typeface="Arial"/>
                <a:hlinkClick r:id="rId4"/>
              </a:rPr>
              <a:t>du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907539" y="2212582"/>
            <a:ext cx="4098290" cy="1210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B4CCE2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U</a:t>
            </a:r>
            <a:r>
              <a:rPr sz="2400" spc="-25" dirty="0">
                <a:solidFill>
                  <a:srgbClr val="183883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D</a:t>
            </a:r>
            <a:r>
              <a:rPr sz="2400" spc="-20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2400" spc="-14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Heal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hy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ing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ndex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5"/>
              </a:spcBef>
              <a:buClr>
                <a:srgbClr val="B4CCE2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DASH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die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5"/>
              </a:spcBef>
              <a:buClr>
                <a:srgbClr val="B4CCE2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Med</a:t>
            </a:r>
            <a:r>
              <a:rPr sz="2400" spc="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erranean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183883"/>
                </a:solidFill>
                <a:latin typeface="Arial"/>
                <a:cs typeface="Arial"/>
              </a:rPr>
              <a:t>Di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0"/>
                </a:moveTo>
                <a:lnTo>
                  <a:pt x="7848600" y="0"/>
                </a:lnTo>
              </a:path>
              <a:path w="7848600" h="3505200">
                <a:moveTo>
                  <a:pt x="7848600" y="3505200"/>
                </a:moveTo>
                <a:lnTo>
                  <a:pt x="0" y="3505200"/>
                </a:ln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0" y="244475"/>
                </a:moveTo>
                <a:lnTo>
                  <a:pt x="9144000" y="244475"/>
                </a:lnTo>
                <a:lnTo>
                  <a:pt x="9144000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22615" y="6674660"/>
            <a:ext cx="8413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www.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u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m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l.</a:t>
            </a: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e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du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555775" y="373828"/>
            <a:ext cx="5840095" cy="100901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0" rIns="0" bIns="0" rtlCol="0">
            <a:spAutoFit/>
          </a:bodyPr>
          <a:lstStyle/>
          <a:p>
            <a:pPr marL="197485">
              <a:lnSpc>
                <a:spcPct val="100000"/>
              </a:lnSpc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6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nde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 201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3600">
              <a:latin typeface="Arial"/>
              <a:cs typeface="Arial"/>
            </a:endParaRPr>
          </a:p>
          <a:p>
            <a:pPr marL="197485">
              <a:lnSpc>
                <a:spcPct val="100000"/>
              </a:lnSpc>
              <a:spcBef>
                <a:spcPts val="1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(mean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94956" y="4153167"/>
            <a:ext cx="177800" cy="141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*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*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85333" y="1380067"/>
            <a:ext cx="7213600" cy="5232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86243" y="6612914"/>
            <a:ext cx="41910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tt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://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ww</a:t>
            </a:r>
            <a:r>
              <a:rPr sz="1600" spc="-95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w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.c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npp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.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s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da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.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gov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/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hea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l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h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y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ea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i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ng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i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nde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x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0"/>
                </a:moveTo>
                <a:lnTo>
                  <a:pt x="7848600" y="0"/>
                </a:lnTo>
              </a:path>
              <a:path w="7848600" h="3505200">
                <a:moveTo>
                  <a:pt x="7848600" y="3505200"/>
                </a:moveTo>
                <a:lnTo>
                  <a:pt x="0" y="3505200"/>
                </a:ln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0" y="244475"/>
                </a:moveTo>
                <a:lnTo>
                  <a:pt x="9144000" y="244475"/>
                </a:lnTo>
                <a:lnTo>
                  <a:pt x="9144000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28800" y="1400175"/>
            <a:ext cx="7315200" cy="581025"/>
          </a:xfrm>
          <a:custGeom>
            <a:avLst/>
            <a:gdLst/>
            <a:ahLst/>
            <a:cxnLst/>
            <a:rect l="l" t="t" r="r" b="b"/>
            <a:pathLst>
              <a:path w="7315200" h="581025">
                <a:moveTo>
                  <a:pt x="0" y="581025"/>
                </a:moveTo>
                <a:lnTo>
                  <a:pt x="7315200" y="581025"/>
                </a:lnTo>
                <a:lnTo>
                  <a:pt x="7315200" y="0"/>
                </a:lnTo>
                <a:lnTo>
                  <a:pt x="0" y="0"/>
                </a:lnTo>
                <a:lnTo>
                  <a:pt x="0" y="58102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8303" rIns="0" bIns="0" rtlCol="0">
            <a:spAutoFit/>
          </a:bodyPr>
          <a:lstStyle/>
          <a:p>
            <a:pPr marL="1943735">
              <a:lnSpc>
                <a:spcPct val="100000"/>
              </a:lnSpc>
            </a:pPr>
            <a:r>
              <a:rPr spc="-30" dirty="0">
                <a:latin typeface="Arial"/>
                <a:cs typeface="Arial"/>
              </a:rPr>
              <a:t>P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o</a:t>
            </a:r>
            <a:r>
              <a:rPr spc="-15"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in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I</a:t>
            </a:r>
            <a:r>
              <a:rPr spc="-5" dirty="0">
                <a:latin typeface="Arial"/>
                <a:cs typeface="Arial"/>
              </a:rPr>
              <a:t>n</a:t>
            </a:r>
            <a:r>
              <a:rPr spc="-15"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ke</a:t>
            </a:r>
            <a:r>
              <a:rPr spc="-5" dirty="0">
                <a:latin typeface="Arial"/>
                <a:cs typeface="Arial"/>
              </a:rPr>
              <a:t> an</a:t>
            </a:r>
            <a:r>
              <a:rPr dirty="0">
                <a:latin typeface="Arial"/>
                <a:cs typeface="Arial"/>
              </a:rPr>
              <a:t>d</a:t>
            </a:r>
            <a:r>
              <a:rPr spc="-204" dirty="0">
                <a:latin typeface="Arial"/>
                <a:cs typeface="Arial"/>
              </a:rPr>
              <a:t> </a:t>
            </a:r>
            <a:r>
              <a:rPr spc="-30"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g</a:t>
            </a:r>
            <a:r>
              <a:rPr dirty="0">
                <a:latin typeface="Arial"/>
                <a:cs typeface="Arial"/>
              </a:rPr>
              <a:t>i</a:t>
            </a:r>
            <a:r>
              <a:rPr spc="-5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g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>
                <a:latin typeface="Arial"/>
                <a:cs typeface="Arial"/>
                <a:hlinkClick r:id="rId4"/>
              </a:rPr>
              <a:t>www.</a:t>
            </a:r>
            <a:r>
              <a:rPr spc="-10" dirty="0">
                <a:latin typeface="Arial"/>
                <a:cs typeface="Arial"/>
                <a:hlinkClick r:id="rId4"/>
              </a:rPr>
              <a:t>u</a:t>
            </a:r>
            <a:r>
              <a:rPr spc="-5" dirty="0">
                <a:latin typeface="Arial"/>
                <a:cs typeface="Arial"/>
                <a:hlinkClick r:id="rId4"/>
              </a:rPr>
              <a:t>m</a:t>
            </a:r>
            <a:r>
              <a:rPr spc="-10" dirty="0">
                <a:latin typeface="Arial"/>
                <a:cs typeface="Arial"/>
                <a:hlinkClick r:id="rId4"/>
              </a:rPr>
              <a:t>l.</a:t>
            </a:r>
            <a:r>
              <a:rPr spc="-20" dirty="0">
                <a:latin typeface="Arial"/>
                <a:cs typeface="Arial"/>
                <a:hlinkClick r:id="rId4"/>
              </a:rPr>
              <a:t>e</a:t>
            </a:r>
            <a:r>
              <a:rPr spc="-10" dirty="0">
                <a:latin typeface="Arial"/>
                <a:cs typeface="Arial"/>
                <a:hlinkClick r:id="rId4"/>
              </a:rPr>
              <a:t>du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907539" y="2212582"/>
            <a:ext cx="6691630" cy="3844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B4CCE2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Muscle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mass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declines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wi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h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aging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ts val="2870"/>
              </a:lnSpc>
              <a:spcBef>
                <a:spcPts val="690"/>
              </a:spcBef>
              <a:buClr>
                <a:srgbClr val="B4CCE2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Curren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t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recommenda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ions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remain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he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same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or older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adul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as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or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younger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adul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s,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.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8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g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/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kg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/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  <a:p>
            <a:pPr marL="355600" marR="255904" indent="-342900">
              <a:lnSpc>
                <a:spcPct val="100099"/>
              </a:lnSpc>
              <a:spcBef>
                <a:spcPts val="489"/>
              </a:spcBef>
              <a:buClr>
                <a:srgbClr val="B4CCE2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Modera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ely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higher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pro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ein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in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ake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f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.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0-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1.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3 g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/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kg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/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d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may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be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required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o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main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ain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ni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rogen balance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and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o</a:t>
            </a:r>
            <a:r>
              <a:rPr sz="2400" spc="-60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se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t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decreased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2400" spc="-60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iciency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f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pro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ein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syn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hesi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s,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and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impaired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insulin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ct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ion wi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h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aging</a:t>
            </a:r>
            <a:endParaRPr sz="2400">
              <a:latin typeface="Arial"/>
              <a:cs typeface="Arial"/>
            </a:endParaRPr>
          </a:p>
          <a:p>
            <a:pPr marL="355600" marR="258445" indent="-342900">
              <a:lnSpc>
                <a:spcPts val="2870"/>
              </a:lnSpc>
              <a:spcBef>
                <a:spcPts val="690"/>
              </a:spcBef>
              <a:buClr>
                <a:srgbClr val="B4CCE2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25" dirty="0">
                <a:solidFill>
                  <a:srgbClr val="183883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ome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concern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ha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t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higher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pro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ein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in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ake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may increase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risk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f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impaired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renal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un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ct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ion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0"/>
                </a:moveTo>
                <a:lnTo>
                  <a:pt x="7848600" y="0"/>
                </a:lnTo>
              </a:path>
              <a:path w="7848600" h="3505200">
                <a:moveTo>
                  <a:pt x="7848600" y="3505200"/>
                </a:moveTo>
                <a:lnTo>
                  <a:pt x="0" y="3505200"/>
                </a:ln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0" y="244475"/>
                </a:moveTo>
                <a:lnTo>
                  <a:pt x="9144000" y="244475"/>
                </a:lnTo>
                <a:lnTo>
                  <a:pt x="9144000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22615" y="6674660"/>
            <a:ext cx="8413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www.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u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m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l.</a:t>
            </a: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e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du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28800" y="1400175"/>
            <a:ext cx="7315200" cy="581025"/>
          </a:xfrm>
          <a:custGeom>
            <a:avLst/>
            <a:gdLst/>
            <a:ahLst/>
            <a:cxnLst/>
            <a:rect l="l" t="t" r="r" b="b"/>
            <a:pathLst>
              <a:path w="7315200" h="581025">
                <a:moveTo>
                  <a:pt x="0" y="581025"/>
                </a:moveTo>
                <a:lnTo>
                  <a:pt x="7315200" y="581025"/>
                </a:lnTo>
                <a:lnTo>
                  <a:pt x="7315200" y="0"/>
                </a:lnTo>
                <a:lnTo>
                  <a:pt x="0" y="0"/>
                </a:lnTo>
                <a:lnTo>
                  <a:pt x="0" y="58102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8303" rIns="0" bIns="0" rtlCol="0">
            <a:spAutoFit/>
          </a:bodyPr>
          <a:lstStyle/>
          <a:p>
            <a:pPr marL="1943735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H</a:t>
            </a:r>
            <a:r>
              <a:rPr spc="-5" dirty="0">
                <a:latin typeface="Arial"/>
                <a:cs typeface="Arial"/>
              </a:rPr>
              <a:t>ea</a:t>
            </a:r>
            <a:r>
              <a:rPr dirty="0">
                <a:latin typeface="Arial"/>
                <a:cs typeface="Arial"/>
              </a:rPr>
              <a:t>l</a:t>
            </a:r>
            <a:r>
              <a:rPr spc="-15"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h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3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a</a:t>
            </a:r>
            <a:r>
              <a:rPr spc="-15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i</a:t>
            </a:r>
            <a:r>
              <a:rPr spc="-5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g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I</a:t>
            </a:r>
            <a:r>
              <a:rPr spc="-5" dirty="0">
                <a:latin typeface="Arial"/>
                <a:cs typeface="Arial"/>
              </a:rPr>
              <a:t>nde</a:t>
            </a:r>
            <a:r>
              <a:rPr dirty="0">
                <a:latin typeface="Arial"/>
                <a:cs typeface="Arial"/>
              </a:rPr>
              <a:t>x</a:t>
            </a:r>
          </a:p>
        </p:txBody>
      </p:sp>
      <p:sp>
        <p:nvSpPr>
          <p:cNvPr id="19" name="object 19"/>
          <p:cNvSpPr/>
          <p:nvPr/>
        </p:nvSpPr>
        <p:spPr>
          <a:xfrm>
            <a:off x="2735277" y="2133600"/>
            <a:ext cx="5349844" cy="403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3572933"/>
            <a:ext cx="2794000" cy="25738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22615" y="6674660"/>
            <a:ext cx="8413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www.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u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m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l.</a:t>
            </a: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e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du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28800" y="1400175"/>
            <a:ext cx="6343650" cy="581025"/>
          </a:xfrm>
          <a:custGeom>
            <a:avLst/>
            <a:gdLst/>
            <a:ahLst/>
            <a:cxnLst/>
            <a:rect l="l" t="t" r="r" b="b"/>
            <a:pathLst>
              <a:path w="6343650" h="581025">
                <a:moveTo>
                  <a:pt x="0" y="581025"/>
                </a:moveTo>
                <a:lnTo>
                  <a:pt x="6343600" y="581025"/>
                </a:lnTo>
                <a:lnTo>
                  <a:pt x="6343600" y="0"/>
                </a:lnTo>
                <a:lnTo>
                  <a:pt x="0" y="0"/>
                </a:lnTo>
                <a:lnTo>
                  <a:pt x="0" y="58102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7800" y="110067"/>
            <a:ext cx="8288867" cy="6400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58251" y="6604443"/>
            <a:ext cx="27076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h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tt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p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:/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/hn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rc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a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.t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ft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s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.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edu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/my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p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a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e/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22615" y="6674660"/>
            <a:ext cx="8413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www.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u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m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l.</a:t>
            </a: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e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du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08990" y="2492895"/>
            <a:ext cx="6038185" cy="403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92400" y="262467"/>
            <a:ext cx="5266267" cy="2235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22615" y="6674660"/>
            <a:ext cx="8413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www.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u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m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l.</a:t>
            </a: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e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du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80515" y="116631"/>
            <a:ext cx="3927185" cy="66247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02268" y="6609099"/>
            <a:ext cx="135064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ac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ks</a:t>
            </a:r>
            <a:r>
              <a:rPr sz="1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2001 N</a:t>
            </a:r>
            <a:r>
              <a:rPr sz="1400" spc="-2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400" spc="5" dirty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55775" y="0"/>
            <a:ext cx="5976664" cy="67192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>
                <a:latin typeface="Arial"/>
                <a:cs typeface="Arial"/>
                <a:hlinkClick r:id="rId5"/>
              </a:rPr>
              <a:t>www.</a:t>
            </a:r>
            <a:r>
              <a:rPr spc="-10" dirty="0">
                <a:latin typeface="Arial"/>
                <a:cs typeface="Arial"/>
                <a:hlinkClick r:id="rId5"/>
              </a:rPr>
              <a:t>u</a:t>
            </a:r>
            <a:r>
              <a:rPr spc="-5" dirty="0">
                <a:latin typeface="Arial"/>
                <a:cs typeface="Arial"/>
                <a:hlinkClick r:id="rId5"/>
              </a:rPr>
              <a:t>m</a:t>
            </a:r>
            <a:r>
              <a:rPr spc="-10" dirty="0">
                <a:latin typeface="Arial"/>
                <a:cs typeface="Arial"/>
                <a:hlinkClick r:id="rId5"/>
              </a:rPr>
              <a:t>l.</a:t>
            </a:r>
            <a:r>
              <a:rPr spc="-20" dirty="0">
                <a:latin typeface="Arial"/>
                <a:cs typeface="Arial"/>
                <a:hlinkClick r:id="rId5"/>
              </a:rPr>
              <a:t>e</a:t>
            </a:r>
            <a:r>
              <a:rPr spc="-10" dirty="0">
                <a:latin typeface="Arial"/>
                <a:cs typeface="Arial"/>
                <a:hlinkClick r:id="rId5"/>
              </a:rPr>
              <a:t>du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0"/>
                </a:moveTo>
                <a:lnTo>
                  <a:pt x="7848600" y="0"/>
                </a:lnTo>
              </a:path>
              <a:path w="7848600" h="3505200">
                <a:moveTo>
                  <a:pt x="7848600" y="3505200"/>
                </a:moveTo>
                <a:lnTo>
                  <a:pt x="0" y="3505200"/>
                </a:ln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0" y="244475"/>
                </a:moveTo>
                <a:lnTo>
                  <a:pt x="9144000" y="244475"/>
                </a:lnTo>
                <a:lnTo>
                  <a:pt x="9144000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75456" y="836711"/>
            <a:ext cx="6268720" cy="581025"/>
          </a:xfrm>
          <a:custGeom>
            <a:avLst/>
            <a:gdLst/>
            <a:ahLst/>
            <a:cxnLst/>
            <a:rect l="l" t="t" r="r" b="b"/>
            <a:pathLst>
              <a:path w="6268720" h="581025">
                <a:moveTo>
                  <a:pt x="0" y="581025"/>
                </a:moveTo>
                <a:lnTo>
                  <a:pt x="6268543" y="581025"/>
                </a:lnTo>
                <a:lnTo>
                  <a:pt x="6268543" y="0"/>
                </a:lnTo>
                <a:lnTo>
                  <a:pt x="0" y="0"/>
                </a:lnTo>
                <a:lnTo>
                  <a:pt x="0" y="58102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060755" y="920690"/>
            <a:ext cx="419163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25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 P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im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endParaRPr sz="3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17132" y="1693332"/>
            <a:ext cx="6578600" cy="497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>
                <a:latin typeface="Arial"/>
                <a:cs typeface="Arial"/>
                <a:hlinkClick r:id="rId5"/>
              </a:rPr>
              <a:t>www.</a:t>
            </a:r>
            <a:r>
              <a:rPr spc="-10" dirty="0">
                <a:latin typeface="Arial"/>
                <a:cs typeface="Arial"/>
                <a:hlinkClick r:id="rId5"/>
              </a:rPr>
              <a:t>u</a:t>
            </a:r>
            <a:r>
              <a:rPr spc="-5" dirty="0">
                <a:latin typeface="Arial"/>
                <a:cs typeface="Arial"/>
                <a:hlinkClick r:id="rId5"/>
              </a:rPr>
              <a:t>m</a:t>
            </a:r>
            <a:r>
              <a:rPr spc="-10" dirty="0">
                <a:latin typeface="Arial"/>
                <a:cs typeface="Arial"/>
                <a:hlinkClick r:id="rId5"/>
              </a:rPr>
              <a:t>l.</a:t>
            </a:r>
            <a:r>
              <a:rPr spc="-20" dirty="0">
                <a:latin typeface="Arial"/>
                <a:cs typeface="Arial"/>
                <a:hlinkClick r:id="rId5"/>
              </a:rPr>
              <a:t>e</a:t>
            </a:r>
            <a:r>
              <a:rPr spc="-10" dirty="0">
                <a:latin typeface="Arial"/>
                <a:cs typeface="Arial"/>
                <a:hlinkClick r:id="rId5"/>
              </a:rPr>
              <a:t>du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0"/>
                </a:moveTo>
                <a:lnTo>
                  <a:pt x="7848600" y="0"/>
                </a:lnTo>
              </a:path>
              <a:path w="7848600" h="3505200">
                <a:moveTo>
                  <a:pt x="7848600" y="3505200"/>
                </a:moveTo>
                <a:lnTo>
                  <a:pt x="0" y="3505200"/>
                </a:ln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0" y="244475"/>
                </a:moveTo>
                <a:lnTo>
                  <a:pt x="9144000" y="244475"/>
                </a:lnTo>
                <a:lnTo>
                  <a:pt x="9144000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28800" y="908720"/>
            <a:ext cx="7315200" cy="1072515"/>
          </a:xfrm>
          <a:custGeom>
            <a:avLst/>
            <a:gdLst/>
            <a:ahLst/>
            <a:cxnLst/>
            <a:rect l="l" t="t" r="r" b="b"/>
            <a:pathLst>
              <a:path w="7315200" h="1072514">
                <a:moveTo>
                  <a:pt x="0" y="1072480"/>
                </a:moveTo>
                <a:lnTo>
                  <a:pt x="7315200" y="1072480"/>
                </a:lnTo>
                <a:lnTo>
                  <a:pt x="7315200" y="0"/>
                </a:lnTo>
                <a:lnTo>
                  <a:pt x="0" y="0"/>
                </a:lnTo>
                <a:lnTo>
                  <a:pt x="0" y="107248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014100" y="1074984"/>
            <a:ext cx="6937375" cy="779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329"/>
              </a:lnSpc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ua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ore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 C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ard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ome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abo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lic 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ome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uer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 Ric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adu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828801" y="2133599"/>
            <a:ext cx="1231265" cy="734060"/>
          </a:xfrm>
          <a:custGeom>
            <a:avLst/>
            <a:gdLst/>
            <a:ahLst/>
            <a:cxnLst/>
            <a:rect l="l" t="t" r="r" b="b"/>
            <a:pathLst>
              <a:path w="1231264" h="734060">
                <a:moveTo>
                  <a:pt x="0" y="733650"/>
                </a:moveTo>
                <a:lnTo>
                  <a:pt x="1231031" y="733650"/>
                </a:lnTo>
                <a:lnTo>
                  <a:pt x="1231031" y="0"/>
                </a:lnTo>
                <a:lnTo>
                  <a:pt x="0" y="0"/>
                </a:lnTo>
                <a:lnTo>
                  <a:pt x="0" y="733650"/>
                </a:lnTo>
                <a:close/>
              </a:path>
            </a:pathLst>
          </a:custGeom>
          <a:solidFill>
            <a:srgbClr val="D4E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59832" y="2133599"/>
            <a:ext cx="1728470" cy="734060"/>
          </a:xfrm>
          <a:custGeom>
            <a:avLst/>
            <a:gdLst/>
            <a:ahLst/>
            <a:cxnLst/>
            <a:rect l="l" t="t" r="r" b="b"/>
            <a:pathLst>
              <a:path w="1728470" h="734060">
                <a:moveTo>
                  <a:pt x="0" y="733650"/>
                </a:moveTo>
                <a:lnTo>
                  <a:pt x="1728191" y="733650"/>
                </a:lnTo>
                <a:lnTo>
                  <a:pt x="1728191" y="0"/>
                </a:lnTo>
                <a:lnTo>
                  <a:pt x="0" y="0"/>
                </a:lnTo>
                <a:lnTo>
                  <a:pt x="0" y="733650"/>
                </a:lnTo>
                <a:close/>
              </a:path>
            </a:pathLst>
          </a:custGeom>
          <a:solidFill>
            <a:srgbClr val="D4E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88024" y="2133599"/>
            <a:ext cx="1728470" cy="734060"/>
          </a:xfrm>
          <a:custGeom>
            <a:avLst/>
            <a:gdLst/>
            <a:ahLst/>
            <a:cxnLst/>
            <a:rect l="l" t="t" r="r" b="b"/>
            <a:pathLst>
              <a:path w="1728470" h="734060">
                <a:moveTo>
                  <a:pt x="0" y="733650"/>
                </a:moveTo>
                <a:lnTo>
                  <a:pt x="1728191" y="733650"/>
                </a:lnTo>
                <a:lnTo>
                  <a:pt x="1728191" y="0"/>
                </a:lnTo>
                <a:lnTo>
                  <a:pt x="0" y="0"/>
                </a:lnTo>
                <a:lnTo>
                  <a:pt x="0" y="733650"/>
                </a:lnTo>
                <a:close/>
              </a:path>
            </a:pathLst>
          </a:custGeom>
          <a:solidFill>
            <a:srgbClr val="D4E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16216" y="2133599"/>
            <a:ext cx="1872614" cy="734060"/>
          </a:xfrm>
          <a:custGeom>
            <a:avLst/>
            <a:gdLst/>
            <a:ahLst/>
            <a:cxnLst/>
            <a:rect l="l" t="t" r="r" b="b"/>
            <a:pathLst>
              <a:path w="1872615" h="734060">
                <a:moveTo>
                  <a:pt x="0" y="733650"/>
                </a:moveTo>
                <a:lnTo>
                  <a:pt x="1872208" y="733650"/>
                </a:lnTo>
                <a:lnTo>
                  <a:pt x="1872208" y="0"/>
                </a:lnTo>
                <a:lnTo>
                  <a:pt x="0" y="0"/>
                </a:lnTo>
                <a:lnTo>
                  <a:pt x="0" y="733650"/>
                </a:lnTo>
                <a:close/>
              </a:path>
            </a:pathLst>
          </a:custGeom>
          <a:solidFill>
            <a:srgbClr val="D4E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28801" y="2867249"/>
            <a:ext cx="1231265" cy="734060"/>
          </a:xfrm>
          <a:custGeom>
            <a:avLst/>
            <a:gdLst/>
            <a:ahLst/>
            <a:cxnLst/>
            <a:rect l="l" t="t" r="r" b="b"/>
            <a:pathLst>
              <a:path w="1231264" h="734060">
                <a:moveTo>
                  <a:pt x="0" y="733650"/>
                </a:moveTo>
                <a:lnTo>
                  <a:pt x="1231031" y="733650"/>
                </a:lnTo>
                <a:lnTo>
                  <a:pt x="1231031" y="0"/>
                </a:lnTo>
                <a:lnTo>
                  <a:pt x="0" y="0"/>
                </a:lnTo>
                <a:lnTo>
                  <a:pt x="0" y="733650"/>
                </a:lnTo>
                <a:close/>
              </a:path>
            </a:pathLst>
          </a:custGeom>
          <a:solidFill>
            <a:srgbClr val="EFF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59832" y="2867249"/>
            <a:ext cx="864235" cy="734060"/>
          </a:xfrm>
          <a:custGeom>
            <a:avLst/>
            <a:gdLst/>
            <a:ahLst/>
            <a:cxnLst/>
            <a:rect l="l" t="t" r="r" b="b"/>
            <a:pathLst>
              <a:path w="864235" h="734060">
                <a:moveTo>
                  <a:pt x="0" y="733650"/>
                </a:moveTo>
                <a:lnTo>
                  <a:pt x="864095" y="733650"/>
                </a:lnTo>
                <a:lnTo>
                  <a:pt x="864095" y="0"/>
                </a:lnTo>
                <a:lnTo>
                  <a:pt x="0" y="0"/>
                </a:lnTo>
                <a:lnTo>
                  <a:pt x="0" y="733650"/>
                </a:lnTo>
                <a:close/>
              </a:path>
            </a:pathLst>
          </a:custGeom>
          <a:solidFill>
            <a:srgbClr val="EFF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23929" y="2867249"/>
            <a:ext cx="864235" cy="734060"/>
          </a:xfrm>
          <a:custGeom>
            <a:avLst/>
            <a:gdLst/>
            <a:ahLst/>
            <a:cxnLst/>
            <a:rect l="l" t="t" r="r" b="b"/>
            <a:pathLst>
              <a:path w="864235" h="734060">
                <a:moveTo>
                  <a:pt x="0" y="733650"/>
                </a:moveTo>
                <a:lnTo>
                  <a:pt x="864095" y="733650"/>
                </a:lnTo>
                <a:lnTo>
                  <a:pt x="864095" y="0"/>
                </a:lnTo>
                <a:lnTo>
                  <a:pt x="0" y="0"/>
                </a:lnTo>
                <a:lnTo>
                  <a:pt x="0" y="733650"/>
                </a:lnTo>
                <a:close/>
              </a:path>
            </a:pathLst>
          </a:custGeom>
          <a:solidFill>
            <a:srgbClr val="EFF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88024" y="2867249"/>
            <a:ext cx="789305" cy="734060"/>
          </a:xfrm>
          <a:custGeom>
            <a:avLst/>
            <a:gdLst/>
            <a:ahLst/>
            <a:cxnLst/>
            <a:rect l="l" t="t" r="r" b="b"/>
            <a:pathLst>
              <a:path w="789304" h="734060">
                <a:moveTo>
                  <a:pt x="0" y="733650"/>
                </a:moveTo>
                <a:lnTo>
                  <a:pt x="789132" y="733650"/>
                </a:lnTo>
                <a:lnTo>
                  <a:pt x="789132" y="0"/>
                </a:lnTo>
                <a:lnTo>
                  <a:pt x="0" y="0"/>
                </a:lnTo>
                <a:lnTo>
                  <a:pt x="0" y="733650"/>
                </a:lnTo>
                <a:close/>
              </a:path>
            </a:pathLst>
          </a:custGeom>
          <a:solidFill>
            <a:srgbClr val="EFF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77156" y="2867249"/>
            <a:ext cx="939165" cy="734060"/>
          </a:xfrm>
          <a:custGeom>
            <a:avLst/>
            <a:gdLst/>
            <a:ahLst/>
            <a:cxnLst/>
            <a:rect l="l" t="t" r="r" b="b"/>
            <a:pathLst>
              <a:path w="939165" h="734060">
                <a:moveTo>
                  <a:pt x="0" y="733650"/>
                </a:moveTo>
                <a:lnTo>
                  <a:pt x="939059" y="733650"/>
                </a:lnTo>
                <a:lnTo>
                  <a:pt x="939059" y="0"/>
                </a:lnTo>
                <a:lnTo>
                  <a:pt x="0" y="0"/>
                </a:lnTo>
                <a:lnTo>
                  <a:pt x="0" y="733650"/>
                </a:lnTo>
                <a:close/>
              </a:path>
            </a:pathLst>
          </a:custGeom>
          <a:solidFill>
            <a:srgbClr val="EFF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16216" y="2867249"/>
            <a:ext cx="935355" cy="734060"/>
          </a:xfrm>
          <a:custGeom>
            <a:avLst/>
            <a:gdLst/>
            <a:ahLst/>
            <a:cxnLst/>
            <a:rect l="l" t="t" r="r" b="b"/>
            <a:pathLst>
              <a:path w="935354" h="734060">
                <a:moveTo>
                  <a:pt x="0" y="733650"/>
                </a:moveTo>
                <a:lnTo>
                  <a:pt x="935119" y="733650"/>
                </a:lnTo>
                <a:lnTo>
                  <a:pt x="935119" y="0"/>
                </a:lnTo>
                <a:lnTo>
                  <a:pt x="0" y="0"/>
                </a:lnTo>
                <a:lnTo>
                  <a:pt x="0" y="733650"/>
                </a:lnTo>
                <a:close/>
              </a:path>
            </a:pathLst>
          </a:custGeom>
          <a:solidFill>
            <a:srgbClr val="EFF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51336" y="2867249"/>
            <a:ext cx="937260" cy="734060"/>
          </a:xfrm>
          <a:custGeom>
            <a:avLst/>
            <a:gdLst/>
            <a:ahLst/>
            <a:cxnLst/>
            <a:rect l="l" t="t" r="r" b="b"/>
            <a:pathLst>
              <a:path w="937259" h="734060">
                <a:moveTo>
                  <a:pt x="0" y="733650"/>
                </a:moveTo>
                <a:lnTo>
                  <a:pt x="937088" y="733650"/>
                </a:lnTo>
                <a:lnTo>
                  <a:pt x="937088" y="0"/>
                </a:lnTo>
                <a:lnTo>
                  <a:pt x="0" y="0"/>
                </a:lnTo>
                <a:lnTo>
                  <a:pt x="0" y="733650"/>
                </a:lnTo>
                <a:close/>
              </a:path>
            </a:pathLst>
          </a:custGeom>
          <a:solidFill>
            <a:srgbClr val="EFF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28801" y="3600899"/>
            <a:ext cx="1231265" cy="734060"/>
          </a:xfrm>
          <a:custGeom>
            <a:avLst/>
            <a:gdLst/>
            <a:ahLst/>
            <a:cxnLst/>
            <a:rect l="l" t="t" r="r" b="b"/>
            <a:pathLst>
              <a:path w="1231264" h="734060">
                <a:moveTo>
                  <a:pt x="0" y="733650"/>
                </a:moveTo>
                <a:lnTo>
                  <a:pt x="1231031" y="733650"/>
                </a:lnTo>
                <a:lnTo>
                  <a:pt x="1231031" y="0"/>
                </a:lnTo>
                <a:lnTo>
                  <a:pt x="0" y="0"/>
                </a:lnTo>
                <a:lnTo>
                  <a:pt x="0" y="733650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59832" y="3600899"/>
            <a:ext cx="864235" cy="734060"/>
          </a:xfrm>
          <a:custGeom>
            <a:avLst/>
            <a:gdLst/>
            <a:ahLst/>
            <a:cxnLst/>
            <a:rect l="l" t="t" r="r" b="b"/>
            <a:pathLst>
              <a:path w="864235" h="734060">
                <a:moveTo>
                  <a:pt x="0" y="733650"/>
                </a:moveTo>
                <a:lnTo>
                  <a:pt x="864095" y="733650"/>
                </a:lnTo>
                <a:lnTo>
                  <a:pt x="864095" y="0"/>
                </a:lnTo>
                <a:lnTo>
                  <a:pt x="0" y="0"/>
                </a:lnTo>
                <a:lnTo>
                  <a:pt x="0" y="733650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23929" y="3600899"/>
            <a:ext cx="864235" cy="734060"/>
          </a:xfrm>
          <a:custGeom>
            <a:avLst/>
            <a:gdLst/>
            <a:ahLst/>
            <a:cxnLst/>
            <a:rect l="l" t="t" r="r" b="b"/>
            <a:pathLst>
              <a:path w="864235" h="734060">
                <a:moveTo>
                  <a:pt x="0" y="733650"/>
                </a:moveTo>
                <a:lnTo>
                  <a:pt x="864095" y="733650"/>
                </a:lnTo>
                <a:lnTo>
                  <a:pt x="864095" y="0"/>
                </a:lnTo>
                <a:lnTo>
                  <a:pt x="0" y="0"/>
                </a:lnTo>
                <a:lnTo>
                  <a:pt x="0" y="733650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88024" y="3600899"/>
            <a:ext cx="789305" cy="734060"/>
          </a:xfrm>
          <a:custGeom>
            <a:avLst/>
            <a:gdLst/>
            <a:ahLst/>
            <a:cxnLst/>
            <a:rect l="l" t="t" r="r" b="b"/>
            <a:pathLst>
              <a:path w="789304" h="734060">
                <a:moveTo>
                  <a:pt x="0" y="733650"/>
                </a:moveTo>
                <a:lnTo>
                  <a:pt x="789132" y="733650"/>
                </a:lnTo>
                <a:lnTo>
                  <a:pt x="789132" y="0"/>
                </a:lnTo>
                <a:lnTo>
                  <a:pt x="0" y="0"/>
                </a:lnTo>
                <a:lnTo>
                  <a:pt x="0" y="733650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77156" y="3600899"/>
            <a:ext cx="939165" cy="734060"/>
          </a:xfrm>
          <a:custGeom>
            <a:avLst/>
            <a:gdLst/>
            <a:ahLst/>
            <a:cxnLst/>
            <a:rect l="l" t="t" r="r" b="b"/>
            <a:pathLst>
              <a:path w="939165" h="734060">
                <a:moveTo>
                  <a:pt x="0" y="733650"/>
                </a:moveTo>
                <a:lnTo>
                  <a:pt x="939059" y="733650"/>
                </a:lnTo>
                <a:lnTo>
                  <a:pt x="939059" y="0"/>
                </a:lnTo>
                <a:lnTo>
                  <a:pt x="0" y="0"/>
                </a:lnTo>
                <a:lnTo>
                  <a:pt x="0" y="733650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16216" y="3600899"/>
            <a:ext cx="935355" cy="734060"/>
          </a:xfrm>
          <a:custGeom>
            <a:avLst/>
            <a:gdLst/>
            <a:ahLst/>
            <a:cxnLst/>
            <a:rect l="l" t="t" r="r" b="b"/>
            <a:pathLst>
              <a:path w="935354" h="734060">
                <a:moveTo>
                  <a:pt x="0" y="733650"/>
                </a:moveTo>
                <a:lnTo>
                  <a:pt x="935119" y="733650"/>
                </a:lnTo>
                <a:lnTo>
                  <a:pt x="935119" y="0"/>
                </a:lnTo>
                <a:lnTo>
                  <a:pt x="0" y="0"/>
                </a:lnTo>
                <a:lnTo>
                  <a:pt x="0" y="733650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51336" y="3600899"/>
            <a:ext cx="937260" cy="734060"/>
          </a:xfrm>
          <a:custGeom>
            <a:avLst/>
            <a:gdLst/>
            <a:ahLst/>
            <a:cxnLst/>
            <a:rect l="l" t="t" r="r" b="b"/>
            <a:pathLst>
              <a:path w="937259" h="734060">
                <a:moveTo>
                  <a:pt x="0" y="733650"/>
                </a:moveTo>
                <a:lnTo>
                  <a:pt x="937088" y="733650"/>
                </a:lnTo>
                <a:lnTo>
                  <a:pt x="937088" y="0"/>
                </a:lnTo>
                <a:lnTo>
                  <a:pt x="0" y="0"/>
                </a:lnTo>
                <a:lnTo>
                  <a:pt x="0" y="733650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28801" y="4334549"/>
            <a:ext cx="1231265" cy="1025525"/>
          </a:xfrm>
          <a:custGeom>
            <a:avLst/>
            <a:gdLst/>
            <a:ahLst/>
            <a:cxnLst/>
            <a:rect l="l" t="t" r="r" b="b"/>
            <a:pathLst>
              <a:path w="1231264" h="1025525">
                <a:moveTo>
                  <a:pt x="0" y="1025098"/>
                </a:moveTo>
                <a:lnTo>
                  <a:pt x="1231031" y="1025098"/>
                </a:lnTo>
                <a:lnTo>
                  <a:pt x="1231031" y="0"/>
                </a:lnTo>
                <a:lnTo>
                  <a:pt x="0" y="0"/>
                </a:lnTo>
                <a:lnTo>
                  <a:pt x="0" y="1025098"/>
                </a:lnTo>
                <a:close/>
              </a:path>
            </a:pathLst>
          </a:custGeom>
          <a:solidFill>
            <a:srgbClr val="EFF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059832" y="4334549"/>
            <a:ext cx="864235" cy="1025525"/>
          </a:xfrm>
          <a:custGeom>
            <a:avLst/>
            <a:gdLst/>
            <a:ahLst/>
            <a:cxnLst/>
            <a:rect l="l" t="t" r="r" b="b"/>
            <a:pathLst>
              <a:path w="864235" h="1025525">
                <a:moveTo>
                  <a:pt x="0" y="1025098"/>
                </a:moveTo>
                <a:lnTo>
                  <a:pt x="864095" y="1025098"/>
                </a:lnTo>
                <a:lnTo>
                  <a:pt x="864095" y="0"/>
                </a:lnTo>
                <a:lnTo>
                  <a:pt x="0" y="0"/>
                </a:lnTo>
                <a:lnTo>
                  <a:pt x="0" y="1025098"/>
                </a:lnTo>
                <a:close/>
              </a:path>
            </a:pathLst>
          </a:custGeom>
          <a:solidFill>
            <a:srgbClr val="EFF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923929" y="4334549"/>
            <a:ext cx="864235" cy="1025525"/>
          </a:xfrm>
          <a:custGeom>
            <a:avLst/>
            <a:gdLst/>
            <a:ahLst/>
            <a:cxnLst/>
            <a:rect l="l" t="t" r="r" b="b"/>
            <a:pathLst>
              <a:path w="864235" h="1025525">
                <a:moveTo>
                  <a:pt x="0" y="1025098"/>
                </a:moveTo>
                <a:lnTo>
                  <a:pt x="864095" y="1025098"/>
                </a:lnTo>
                <a:lnTo>
                  <a:pt x="864095" y="0"/>
                </a:lnTo>
                <a:lnTo>
                  <a:pt x="0" y="0"/>
                </a:lnTo>
                <a:lnTo>
                  <a:pt x="0" y="1025098"/>
                </a:lnTo>
                <a:close/>
              </a:path>
            </a:pathLst>
          </a:custGeom>
          <a:solidFill>
            <a:srgbClr val="EFF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88024" y="4334549"/>
            <a:ext cx="789305" cy="1025525"/>
          </a:xfrm>
          <a:custGeom>
            <a:avLst/>
            <a:gdLst/>
            <a:ahLst/>
            <a:cxnLst/>
            <a:rect l="l" t="t" r="r" b="b"/>
            <a:pathLst>
              <a:path w="789304" h="1025525">
                <a:moveTo>
                  <a:pt x="0" y="1025098"/>
                </a:moveTo>
                <a:lnTo>
                  <a:pt x="789132" y="1025098"/>
                </a:lnTo>
                <a:lnTo>
                  <a:pt x="789132" y="0"/>
                </a:lnTo>
                <a:lnTo>
                  <a:pt x="0" y="0"/>
                </a:lnTo>
                <a:lnTo>
                  <a:pt x="0" y="1025098"/>
                </a:lnTo>
                <a:close/>
              </a:path>
            </a:pathLst>
          </a:custGeom>
          <a:solidFill>
            <a:srgbClr val="EFF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77156" y="4334549"/>
            <a:ext cx="939165" cy="1025525"/>
          </a:xfrm>
          <a:custGeom>
            <a:avLst/>
            <a:gdLst/>
            <a:ahLst/>
            <a:cxnLst/>
            <a:rect l="l" t="t" r="r" b="b"/>
            <a:pathLst>
              <a:path w="939165" h="1025525">
                <a:moveTo>
                  <a:pt x="0" y="1025098"/>
                </a:moveTo>
                <a:lnTo>
                  <a:pt x="939059" y="1025098"/>
                </a:lnTo>
                <a:lnTo>
                  <a:pt x="939059" y="0"/>
                </a:lnTo>
                <a:lnTo>
                  <a:pt x="0" y="0"/>
                </a:lnTo>
                <a:lnTo>
                  <a:pt x="0" y="1025098"/>
                </a:lnTo>
                <a:close/>
              </a:path>
            </a:pathLst>
          </a:custGeom>
          <a:solidFill>
            <a:srgbClr val="EFF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516216" y="4334549"/>
            <a:ext cx="935355" cy="1025525"/>
          </a:xfrm>
          <a:custGeom>
            <a:avLst/>
            <a:gdLst/>
            <a:ahLst/>
            <a:cxnLst/>
            <a:rect l="l" t="t" r="r" b="b"/>
            <a:pathLst>
              <a:path w="935354" h="1025525">
                <a:moveTo>
                  <a:pt x="0" y="1025098"/>
                </a:moveTo>
                <a:lnTo>
                  <a:pt x="935119" y="1025098"/>
                </a:lnTo>
                <a:lnTo>
                  <a:pt x="935119" y="0"/>
                </a:lnTo>
                <a:lnTo>
                  <a:pt x="0" y="0"/>
                </a:lnTo>
                <a:lnTo>
                  <a:pt x="0" y="1025098"/>
                </a:lnTo>
                <a:close/>
              </a:path>
            </a:pathLst>
          </a:custGeom>
          <a:solidFill>
            <a:srgbClr val="EFF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451336" y="4334549"/>
            <a:ext cx="937260" cy="1025525"/>
          </a:xfrm>
          <a:custGeom>
            <a:avLst/>
            <a:gdLst/>
            <a:ahLst/>
            <a:cxnLst/>
            <a:rect l="l" t="t" r="r" b="b"/>
            <a:pathLst>
              <a:path w="937259" h="1025525">
                <a:moveTo>
                  <a:pt x="0" y="1025098"/>
                </a:moveTo>
                <a:lnTo>
                  <a:pt x="937088" y="1025098"/>
                </a:lnTo>
                <a:lnTo>
                  <a:pt x="937088" y="0"/>
                </a:lnTo>
                <a:lnTo>
                  <a:pt x="0" y="0"/>
                </a:lnTo>
                <a:lnTo>
                  <a:pt x="0" y="1025098"/>
                </a:lnTo>
                <a:close/>
              </a:path>
            </a:pathLst>
          </a:custGeom>
          <a:solidFill>
            <a:srgbClr val="EFF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828801" y="5359647"/>
            <a:ext cx="1231265" cy="734060"/>
          </a:xfrm>
          <a:custGeom>
            <a:avLst/>
            <a:gdLst/>
            <a:ahLst/>
            <a:cxnLst/>
            <a:rect l="l" t="t" r="r" b="b"/>
            <a:pathLst>
              <a:path w="1231264" h="734060">
                <a:moveTo>
                  <a:pt x="0" y="733650"/>
                </a:moveTo>
                <a:lnTo>
                  <a:pt x="1231031" y="733650"/>
                </a:lnTo>
                <a:lnTo>
                  <a:pt x="1231031" y="0"/>
                </a:lnTo>
                <a:lnTo>
                  <a:pt x="0" y="0"/>
                </a:lnTo>
                <a:lnTo>
                  <a:pt x="0" y="733650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059832" y="5359647"/>
            <a:ext cx="864235" cy="734060"/>
          </a:xfrm>
          <a:custGeom>
            <a:avLst/>
            <a:gdLst/>
            <a:ahLst/>
            <a:cxnLst/>
            <a:rect l="l" t="t" r="r" b="b"/>
            <a:pathLst>
              <a:path w="864235" h="734060">
                <a:moveTo>
                  <a:pt x="0" y="733650"/>
                </a:moveTo>
                <a:lnTo>
                  <a:pt x="864095" y="733650"/>
                </a:lnTo>
                <a:lnTo>
                  <a:pt x="864095" y="0"/>
                </a:lnTo>
                <a:lnTo>
                  <a:pt x="0" y="0"/>
                </a:lnTo>
                <a:lnTo>
                  <a:pt x="0" y="733650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923929" y="5359647"/>
            <a:ext cx="864235" cy="734060"/>
          </a:xfrm>
          <a:custGeom>
            <a:avLst/>
            <a:gdLst/>
            <a:ahLst/>
            <a:cxnLst/>
            <a:rect l="l" t="t" r="r" b="b"/>
            <a:pathLst>
              <a:path w="864235" h="734060">
                <a:moveTo>
                  <a:pt x="0" y="733650"/>
                </a:moveTo>
                <a:lnTo>
                  <a:pt x="864095" y="733650"/>
                </a:lnTo>
                <a:lnTo>
                  <a:pt x="864095" y="0"/>
                </a:lnTo>
                <a:lnTo>
                  <a:pt x="0" y="0"/>
                </a:lnTo>
                <a:lnTo>
                  <a:pt x="0" y="733650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788024" y="5359647"/>
            <a:ext cx="789305" cy="734060"/>
          </a:xfrm>
          <a:custGeom>
            <a:avLst/>
            <a:gdLst/>
            <a:ahLst/>
            <a:cxnLst/>
            <a:rect l="l" t="t" r="r" b="b"/>
            <a:pathLst>
              <a:path w="789304" h="734060">
                <a:moveTo>
                  <a:pt x="0" y="733650"/>
                </a:moveTo>
                <a:lnTo>
                  <a:pt x="789132" y="733650"/>
                </a:lnTo>
                <a:lnTo>
                  <a:pt x="789132" y="0"/>
                </a:lnTo>
                <a:lnTo>
                  <a:pt x="0" y="0"/>
                </a:lnTo>
                <a:lnTo>
                  <a:pt x="0" y="733650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577156" y="5359647"/>
            <a:ext cx="939165" cy="734060"/>
          </a:xfrm>
          <a:custGeom>
            <a:avLst/>
            <a:gdLst/>
            <a:ahLst/>
            <a:cxnLst/>
            <a:rect l="l" t="t" r="r" b="b"/>
            <a:pathLst>
              <a:path w="939165" h="734060">
                <a:moveTo>
                  <a:pt x="0" y="733650"/>
                </a:moveTo>
                <a:lnTo>
                  <a:pt x="939059" y="733650"/>
                </a:lnTo>
                <a:lnTo>
                  <a:pt x="939059" y="0"/>
                </a:lnTo>
                <a:lnTo>
                  <a:pt x="0" y="0"/>
                </a:lnTo>
                <a:lnTo>
                  <a:pt x="0" y="733650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516216" y="5359647"/>
            <a:ext cx="935355" cy="734060"/>
          </a:xfrm>
          <a:custGeom>
            <a:avLst/>
            <a:gdLst/>
            <a:ahLst/>
            <a:cxnLst/>
            <a:rect l="l" t="t" r="r" b="b"/>
            <a:pathLst>
              <a:path w="935354" h="734060">
                <a:moveTo>
                  <a:pt x="0" y="733650"/>
                </a:moveTo>
                <a:lnTo>
                  <a:pt x="935119" y="733650"/>
                </a:lnTo>
                <a:lnTo>
                  <a:pt x="935119" y="0"/>
                </a:lnTo>
                <a:lnTo>
                  <a:pt x="0" y="0"/>
                </a:lnTo>
                <a:lnTo>
                  <a:pt x="0" y="733650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451336" y="5359647"/>
            <a:ext cx="937260" cy="734060"/>
          </a:xfrm>
          <a:custGeom>
            <a:avLst/>
            <a:gdLst/>
            <a:ahLst/>
            <a:cxnLst/>
            <a:rect l="l" t="t" r="r" b="b"/>
            <a:pathLst>
              <a:path w="937259" h="734060">
                <a:moveTo>
                  <a:pt x="0" y="733650"/>
                </a:moveTo>
                <a:lnTo>
                  <a:pt x="937088" y="733650"/>
                </a:lnTo>
                <a:lnTo>
                  <a:pt x="937088" y="0"/>
                </a:lnTo>
                <a:lnTo>
                  <a:pt x="0" y="0"/>
                </a:lnTo>
                <a:lnTo>
                  <a:pt x="0" y="733650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059833" y="2127250"/>
            <a:ext cx="0" cy="3972560"/>
          </a:xfrm>
          <a:custGeom>
            <a:avLst/>
            <a:gdLst/>
            <a:ahLst/>
            <a:cxnLst/>
            <a:rect l="l" t="t" r="r" b="b"/>
            <a:pathLst>
              <a:path h="3972560">
                <a:moveTo>
                  <a:pt x="0" y="0"/>
                </a:moveTo>
                <a:lnTo>
                  <a:pt x="0" y="397239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923929" y="2848199"/>
            <a:ext cx="0" cy="3251835"/>
          </a:xfrm>
          <a:custGeom>
            <a:avLst/>
            <a:gdLst/>
            <a:ahLst/>
            <a:cxnLst/>
            <a:rect l="l" t="t" r="r" b="b"/>
            <a:pathLst>
              <a:path h="3251835">
                <a:moveTo>
                  <a:pt x="0" y="0"/>
                </a:moveTo>
                <a:lnTo>
                  <a:pt x="0" y="325144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788025" y="2127250"/>
            <a:ext cx="0" cy="3972560"/>
          </a:xfrm>
          <a:custGeom>
            <a:avLst/>
            <a:gdLst/>
            <a:ahLst/>
            <a:cxnLst/>
            <a:rect l="l" t="t" r="r" b="b"/>
            <a:pathLst>
              <a:path h="3972560">
                <a:moveTo>
                  <a:pt x="0" y="0"/>
                </a:moveTo>
                <a:lnTo>
                  <a:pt x="0" y="397239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577157" y="2848199"/>
            <a:ext cx="0" cy="3251835"/>
          </a:xfrm>
          <a:custGeom>
            <a:avLst/>
            <a:gdLst/>
            <a:ahLst/>
            <a:cxnLst/>
            <a:rect l="l" t="t" r="r" b="b"/>
            <a:pathLst>
              <a:path h="3251835">
                <a:moveTo>
                  <a:pt x="0" y="0"/>
                </a:moveTo>
                <a:lnTo>
                  <a:pt x="0" y="325144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516216" y="2127250"/>
            <a:ext cx="0" cy="3972560"/>
          </a:xfrm>
          <a:custGeom>
            <a:avLst/>
            <a:gdLst/>
            <a:ahLst/>
            <a:cxnLst/>
            <a:rect l="l" t="t" r="r" b="b"/>
            <a:pathLst>
              <a:path h="3972560">
                <a:moveTo>
                  <a:pt x="0" y="0"/>
                </a:moveTo>
                <a:lnTo>
                  <a:pt x="0" y="397239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451336" y="2848199"/>
            <a:ext cx="0" cy="3251835"/>
          </a:xfrm>
          <a:custGeom>
            <a:avLst/>
            <a:gdLst/>
            <a:ahLst/>
            <a:cxnLst/>
            <a:rect l="l" t="t" r="r" b="b"/>
            <a:pathLst>
              <a:path h="3251835">
                <a:moveTo>
                  <a:pt x="0" y="0"/>
                </a:moveTo>
                <a:lnTo>
                  <a:pt x="0" y="325144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22451" y="2867249"/>
            <a:ext cx="6572884" cy="0"/>
          </a:xfrm>
          <a:custGeom>
            <a:avLst/>
            <a:gdLst/>
            <a:ahLst/>
            <a:cxnLst/>
            <a:rect l="l" t="t" r="r" b="b"/>
            <a:pathLst>
              <a:path w="6572884">
                <a:moveTo>
                  <a:pt x="0" y="0"/>
                </a:moveTo>
                <a:lnTo>
                  <a:pt x="6572324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822451" y="3600899"/>
            <a:ext cx="6572884" cy="0"/>
          </a:xfrm>
          <a:custGeom>
            <a:avLst/>
            <a:gdLst/>
            <a:ahLst/>
            <a:cxnLst/>
            <a:rect l="l" t="t" r="r" b="b"/>
            <a:pathLst>
              <a:path w="6572884">
                <a:moveTo>
                  <a:pt x="0" y="0"/>
                </a:moveTo>
                <a:lnTo>
                  <a:pt x="657232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822451" y="4334550"/>
            <a:ext cx="6572884" cy="0"/>
          </a:xfrm>
          <a:custGeom>
            <a:avLst/>
            <a:gdLst/>
            <a:ahLst/>
            <a:cxnLst/>
            <a:rect l="l" t="t" r="r" b="b"/>
            <a:pathLst>
              <a:path w="6572884">
                <a:moveTo>
                  <a:pt x="0" y="0"/>
                </a:moveTo>
                <a:lnTo>
                  <a:pt x="657232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822451" y="5359648"/>
            <a:ext cx="6572884" cy="0"/>
          </a:xfrm>
          <a:custGeom>
            <a:avLst/>
            <a:gdLst/>
            <a:ahLst/>
            <a:cxnLst/>
            <a:rect l="l" t="t" r="r" b="b"/>
            <a:pathLst>
              <a:path w="6572884">
                <a:moveTo>
                  <a:pt x="0" y="0"/>
                </a:moveTo>
                <a:lnTo>
                  <a:pt x="657232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828801" y="2127250"/>
            <a:ext cx="0" cy="3972560"/>
          </a:xfrm>
          <a:custGeom>
            <a:avLst/>
            <a:gdLst/>
            <a:ahLst/>
            <a:cxnLst/>
            <a:rect l="l" t="t" r="r" b="b"/>
            <a:pathLst>
              <a:path h="3972560">
                <a:moveTo>
                  <a:pt x="0" y="0"/>
                </a:moveTo>
                <a:lnTo>
                  <a:pt x="0" y="397239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388425" y="2127250"/>
            <a:ext cx="0" cy="3972560"/>
          </a:xfrm>
          <a:custGeom>
            <a:avLst/>
            <a:gdLst/>
            <a:ahLst/>
            <a:cxnLst/>
            <a:rect l="l" t="t" r="r" b="b"/>
            <a:pathLst>
              <a:path h="3972560">
                <a:moveTo>
                  <a:pt x="0" y="0"/>
                </a:moveTo>
                <a:lnTo>
                  <a:pt x="0" y="397239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22451" y="2133600"/>
            <a:ext cx="6572884" cy="0"/>
          </a:xfrm>
          <a:custGeom>
            <a:avLst/>
            <a:gdLst/>
            <a:ahLst/>
            <a:cxnLst/>
            <a:rect l="l" t="t" r="r" b="b"/>
            <a:pathLst>
              <a:path w="6572884">
                <a:moveTo>
                  <a:pt x="0" y="0"/>
                </a:moveTo>
                <a:lnTo>
                  <a:pt x="657232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822451" y="6093298"/>
            <a:ext cx="6572884" cy="0"/>
          </a:xfrm>
          <a:custGeom>
            <a:avLst/>
            <a:gdLst/>
            <a:ahLst/>
            <a:cxnLst/>
            <a:rect l="l" t="t" r="r" b="b"/>
            <a:pathLst>
              <a:path w="6572884">
                <a:moveTo>
                  <a:pt x="0" y="0"/>
                </a:moveTo>
                <a:lnTo>
                  <a:pt x="657232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3138572" y="2210828"/>
            <a:ext cx="440880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0"/>
              </a:lnSpc>
              <a:tabLst>
                <a:tab pos="1740535" algn="l"/>
                <a:tab pos="3469004" algn="l"/>
              </a:tabLst>
            </a:pPr>
            <a:r>
              <a:rPr sz="1800" b="1" dirty="0">
                <a:solidFill>
                  <a:srgbClr val="132E6F"/>
                </a:solidFill>
                <a:latin typeface="Arial"/>
                <a:cs typeface="Arial"/>
              </a:rPr>
              <a:t>DA</a:t>
            </a:r>
            <a:r>
              <a:rPr sz="1800" b="1" spc="-5" dirty="0">
                <a:solidFill>
                  <a:srgbClr val="132E6F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132E6F"/>
                </a:solidFill>
                <a:latin typeface="Arial"/>
                <a:cs typeface="Arial"/>
              </a:rPr>
              <a:t>H	H</a:t>
            </a:r>
            <a:r>
              <a:rPr sz="1800" b="1" spc="-5" dirty="0">
                <a:solidFill>
                  <a:srgbClr val="132E6F"/>
                </a:solidFill>
                <a:latin typeface="Arial"/>
                <a:cs typeface="Arial"/>
              </a:rPr>
              <a:t>EI</a:t>
            </a:r>
            <a:r>
              <a:rPr sz="1800" b="1" dirty="0">
                <a:solidFill>
                  <a:srgbClr val="132E6F"/>
                </a:solidFill>
                <a:latin typeface="Arial"/>
                <a:cs typeface="Arial"/>
              </a:rPr>
              <a:t>	M</a:t>
            </a:r>
            <a:r>
              <a:rPr sz="1800" b="1" spc="-5" dirty="0">
                <a:solidFill>
                  <a:srgbClr val="132E6F"/>
                </a:solidFill>
                <a:latin typeface="Arial"/>
                <a:cs typeface="Arial"/>
              </a:rPr>
              <a:t>e</a:t>
            </a:r>
            <a:r>
              <a:rPr sz="1800" b="1" spc="-15" dirty="0">
                <a:solidFill>
                  <a:srgbClr val="132E6F"/>
                </a:solidFill>
                <a:latin typeface="Arial"/>
                <a:cs typeface="Arial"/>
              </a:rPr>
              <a:t>d</a:t>
            </a:r>
            <a:r>
              <a:rPr sz="1800" b="1" spc="-5" dirty="0">
                <a:solidFill>
                  <a:srgbClr val="132E6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132E6F"/>
                </a:solidFill>
                <a:latin typeface="Arial"/>
                <a:cs typeface="Arial"/>
              </a:rPr>
              <a:t>d</a:t>
            </a:r>
            <a:r>
              <a:rPr sz="1800" b="1" spc="-10" dirty="0">
                <a:solidFill>
                  <a:srgbClr val="132E6F"/>
                </a:solidFill>
                <a:latin typeface="Arial"/>
                <a:cs typeface="Arial"/>
              </a:rPr>
              <a:t>i</a:t>
            </a:r>
            <a:r>
              <a:rPr sz="1800" b="1" spc="-5" dirty="0">
                <a:solidFill>
                  <a:srgbClr val="132E6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132E6F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02268" y="6593622"/>
            <a:ext cx="18161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ttei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2017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. N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ut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>
                <a:hlinkClick r:id="rId4"/>
              </a:rPr>
              <a:t>www.</a:t>
            </a:r>
            <a:r>
              <a:rPr spc="-10" dirty="0">
                <a:hlinkClick r:id="rId4"/>
              </a:rPr>
              <a:t>u</a:t>
            </a:r>
            <a:r>
              <a:rPr spc="-5" dirty="0">
                <a:hlinkClick r:id="rId4"/>
              </a:rPr>
              <a:t>m</a:t>
            </a:r>
            <a:r>
              <a:rPr spc="-10" dirty="0">
                <a:hlinkClick r:id="rId4"/>
              </a:rPr>
              <a:t>l.</a:t>
            </a:r>
            <a:r>
              <a:rPr spc="-20" dirty="0">
                <a:hlinkClick r:id="rId4"/>
              </a:rPr>
              <a:t>e</a:t>
            </a:r>
            <a:r>
              <a:rPr spc="-10" dirty="0">
                <a:hlinkClick r:id="rId4"/>
              </a:rPr>
              <a:t>du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1907541" y="2934728"/>
            <a:ext cx="40703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83883"/>
                </a:solidFill>
                <a:latin typeface="Arial"/>
                <a:cs typeface="Arial"/>
              </a:rPr>
              <a:t>WC</a:t>
            </a:r>
            <a:endParaRPr sz="18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138572" y="2934728"/>
            <a:ext cx="4699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183883"/>
                </a:solidFill>
                <a:latin typeface="Arial"/>
                <a:cs typeface="Arial"/>
              </a:rPr>
              <a:t>0.05</a:t>
            </a:r>
            <a:endParaRPr sz="18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002669" y="2934728"/>
            <a:ext cx="2667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183883"/>
                </a:solidFill>
                <a:latin typeface="Arial"/>
                <a:cs typeface="Arial"/>
              </a:rPr>
              <a:t>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866764" y="2934728"/>
            <a:ext cx="10560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01370" algn="l"/>
              </a:tabLst>
            </a:pPr>
            <a:r>
              <a:rPr sz="1800" dirty="0">
                <a:solidFill>
                  <a:srgbClr val="183883"/>
                </a:solidFill>
                <a:latin typeface="Arial"/>
                <a:cs typeface="Arial"/>
              </a:rPr>
              <a:t>-</a:t>
            </a:r>
            <a:r>
              <a:rPr sz="1800" spc="-5" dirty="0">
                <a:solidFill>
                  <a:srgbClr val="183883"/>
                </a:solidFill>
                <a:latin typeface="Arial"/>
                <a:cs typeface="Arial"/>
              </a:rPr>
              <a:t>0.1</a:t>
            </a:r>
            <a:r>
              <a:rPr sz="1800" dirty="0">
                <a:solidFill>
                  <a:srgbClr val="183883"/>
                </a:solidFill>
                <a:latin typeface="Arial"/>
                <a:cs typeface="Arial"/>
              </a:rPr>
              <a:t>6	</a:t>
            </a:r>
            <a:r>
              <a:rPr sz="1800" spc="-5" dirty="0">
                <a:solidFill>
                  <a:srgbClr val="183883"/>
                </a:solidFill>
                <a:latin typeface="Arial"/>
                <a:cs typeface="Arial"/>
              </a:rPr>
              <a:t>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594957" y="2934728"/>
            <a:ext cx="5461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83883"/>
                </a:solidFill>
                <a:latin typeface="Arial"/>
                <a:cs typeface="Arial"/>
              </a:rPr>
              <a:t>-</a:t>
            </a:r>
            <a:r>
              <a:rPr sz="1800" spc="-5" dirty="0">
                <a:solidFill>
                  <a:srgbClr val="183883"/>
                </a:solidFill>
                <a:latin typeface="Arial"/>
                <a:cs typeface="Arial"/>
              </a:rPr>
              <a:t>0.52</a:t>
            </a:r>
            <a:endParaRPr sz="18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530076" y="2934728"/>
            <a:ext cx="6032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183883"/>
                </a:solidFill>
                <a:latin typeface="Arial"/>
                <a:cs typeface="Arial"/>
              </a:rPr>
              <a:t>&lt;0.05</a:t>
            </a:r>
            <a:endParaRPr sz="18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907541" y="3671328"/>
            <a:ext cx="43243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183883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1800" spc="-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138572" y="3671328"/>
            <a:ext cx="11309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76300" algn="l"/>
              </a:tabLst>
            </a:pPr>
            <a:r>
              <a:rPr sz="1800" dirty="0">
                <a:solidFill>
                  <a:srgbClr val="183883"/>
                </a:solidFill>
                <a:latin typeface="Arial"/>
                <a:cs typeface="Arial"/>
              </a:rPr>
              <a:t>-</a:t>
            </a:r>
            <a:r>
              <a:rPr sz="1800" spc="-5" dirty="0">
                <a:solidFill>
                  <a:srgbClr val="183883"/>
                </a:solidFill>
                <a:latin typeface="Arial"/>
                <a:cs typeface="Arial"/>
              </a:rPr>
              <a:t>0.0</a:t>
            </a:r>
            <a:r>
              <a:rPr sz="1800" dirty="0">
                <a:solidFill>
                  <a:srgbClr val="183883"/>
                </a:solidFill>
                <a:latin typeface="Arial"/>
                <a:cs typeface="Arial"/>
              </a:rPr>
              <a:t>7	</a:t>
            </a:r>
            <a:r>
              <a:rPr sz="1800" spc="-5" dirty="0">
                <a:solidFill>
                  <a:srgbClr val="183883"/>
                </a:solidFill>
                <a:latin typeface="Arial"/>
                <a:cs typeface="Arial"/>
              </a:rPr>
              <a:t>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866764" y="3671328"/>
            <a:ext cx="10560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01370" algn="l"/>
              </a:tabLst>
            </a:pPr>
            <a:r>
              <a:rPr sz="1800" dirty="0">
                <a:solidFill>
                  <a:srgbClr val="183883"/>
                </a:solidFill>
                <a:latin typeface="Arial"/>
                <a:cs typeface="Arial"/>
              </a:rPr>
              <a:t>-</a:t>
            </a:r>
            <a:r>
              <a:rPr sz="1800" spc="-5" dirty="0">
                <a:solidFill>
                  <a:srgbClr val="183883"/>
                </a:solidFill>
                <a:latin typeface="Arial"/>
                <a:cs typeface="Arial"/>
              </a:rPr>
              <a:t>0.0</a:t>
            </a:r>
            <a:r>
              <a:rPr sz="1800" dirty="0">
                <a:solidFill>
                  <a:srgbClr val="183883"/>
                </a:solidFill>
                <a:latin typeface="Arial"/>
                <a:cs typeface="Arial"/>
              </a:rPr>
              <a:t>4	</a:t>
            </a:r>
            <a:r>
              <a:rPr sz="1800" spc="-5" dirty="0">
                <a:solidFill>
                  <a:srgbClr val="183883"/>
                </a:solidFill>
                <a:latin typeface="Arial"/>
                <a:cs typeface="Arial"/>
              </a:rPr>
              <a:t>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594957" y="3671328"/>
            <a:ext cx="5461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83883"/>
                </a:solidFill>
                <a:latin typeface="Arial"/>
                <a:cs typeface="Arial"/>
              </a:rPr>
              <a:t>-</a:t>
            </a:r>
            <a:r>
              <a:rPr sz="1800" spc="-5" dirty="0">
                <a:solidFill>
                  <a:srgbClr val="183883"/>
                </a:solidFill>
                <a:latin typeface="Arial"/>
                <a:cs typeface="Arial"/>
              </a:rPr>
              <a:t>0.23</a:t>
            </a:r>
            <a:endParaRPr sz="18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530076" y="3671328"/>
            <a:ext cx="6032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183883"/>
                </a:solidFill>
                <a:latin typeface="Arial"/>
                <a:cs typeface="Arial"/>
              </a:rPr>
              <a:t>&lt;0.01</a:t>
            </a:r>
            <a:endParaRPr sz="18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907541" y="4389825"/>
            <a:ext cx="834390" cy="423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3200"/>
              </a:lnSpc>
            </a:pPr>
            <a:r>
              <a:rPr sz="1400" spc="-10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1400" spc="-5" dirty="0">
                <a:solidFill>
                  <a:srgbClr val="183883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s</a:t>
            </a:r>
            <a:r>
              <a:rPr sz="1400" spc="-5" dirty="0">
                <a:solidFill>
                  <a:srgbClr val="183883"/>
                </a:solidFill>
                <a:latin typeface="Arial"/>
                <a:cs typeface="Arial"/>
              </a:rPr>
              <a:t>u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lin </a:t>
            </a:r>
            <a:r>
              <a:rPr sz="1400" spc="-5" dirty="0">
                <a:solidFill>
                  <a:srgbClr val="183883"/>
                </a:solidFill>
                <a:latin typeface="Arial"/>
                <a:cs typeface="Arial"/>
              </a:rPr>
              <a:t>re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si</a:t>
            </a:r>
            <a:r>
              <a:rPr sz="1400" spc="-10" dirty="0">
                <a:solidFill>
                  <a:srgbClr val="183883"/>
                </a:solidFill>
                <a:latin typeface="Arial"/>
                <a:cs typeface="Arial"/>
              </a:rPr>
              <a:t>st</a:t>
            </a:r>
            <a:r>
              <a:rPr sz="1400" spc="-5" dirty="0">
                <a:solidFill>
                  <a:srgbClr val="183883"/>
                </a:solidFill>
                <a:latin typeface="Arial"/>
                <a:cs typeface="Arial"/>
              </a:rPr>
              <a:t>an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138572" y="4399461"/>
            <a:ext cx="11309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76300" algn="l"/>
              </a:tabLst>
            </a:pPr>
            <a:r>
              <a:rPr sz="1800" dirty="0">
                <a:solidFill>
                  <a:srgbClr val="183883"/>
                </a:solidFill>
                <a:latin typeface="Arial"/>
                <a:cs typeface="Arial"/>
              </a:rPr>
              <a:t>-</a:t>
            </a:r>
            <a:r>
              <a:rPr sz="1800" spc="-5" dirty="0">
                <a:solidFill>
                  <a:srgbClr val="183883"/>
                </a:solidFill>
                <a:latin typeface="Arial"/>
                <a:cs typeface="Arial"/>
              </a:rPr>
              <a:t>0.00</a:t>
            </a:r>
            <a:r>
              <a:rPr sz="1800" dirty="0">
                <a:solidFill>
                  <a:srgbClr val="183883"/>
                </a:solidFill>
                <a:latin typeface="Arial"/>
                <a:cs typeface="Arial"/>
              </a:rPr>
              <a:t>2	</a:t>
            </a:r>
            <a:r>
              <a:rPr sz="1800" spc="-5" dirty="0">
                <a:solidFill>
                  <a:srgbClr val="183883"/>
                </a:solidFill>
                <a:latin typeface="Arial"/>
                <a:cs typeface="Arial"/>
              </a:rPr>
              <a:t>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866764" y="4399461"/>
            <a:ext cx="10560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01370" algn="l"/>
              </a:tabLst>
            </a:pPr>
            <a:r>
              <a:rPr sz="1800" dirty="0">
                <a:solidFill>
                  <a:srgbClr val="183883"/>
                </a:solidFill>
                <a:latin typeface="Arial"/>
                <a:cs typeface="Arial"/>
              </a:rPr>
              <a:t>-</a:t>
            </a:r>
            <a:r>
              <a:rPr sz="1800" spc="-5" dirty="0">
                <a:solidFill>
                  <a:srgbClr val="183883"/>
                </a:solidFill>
                <a:latin typeface="Arial"/>
                <a:cs typeface="Arial"/>
              </a:rPr>
              <a:t>0.0</a:t>
            </a:r>
            <a:r>
              <a:rPr sz="1800" dirty="0">
                <a:solidFill>
                  <a:srgbClr val="183883"/>
                </a:solidFill>
                <a:latin typeface="Arial"/>
                <a:cs typeface="Arial"/>
              </a:rPr>
              <a:t>2	</a:t>
            </a:r>
            <a:r>
              <a:rPr sz="1800" spc="-5" dirty="0">
                <a:solidFill>
                  <a:srgbClr val="183883"/>
                </a:solidFill>
                <a:latin typeface="Arial"/>
                <a:cs typeface="Arial"/>
              </a:rPr>
              <a:t>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594957" y="4399461"/>
            <a:ext cx="5461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83883"/>
                </a:solidFill>
                <a:latin typeface="Arial"/>
                <a:cs typeface="Arial"/>
              </a:rPr>
              <a:t>-</a:t>
            </a:r>
            <a:r>
              <a:rPr sz="1800" spc="-5" dirty="0">
                <a:solidFill>
                  <a:srgbClr val="183883"/>
                </a:solidFill>
                <a:latin typeface="Arial"/>
                <a:cs typeface="Arial"/>
              </a:rPr>
              <a:t>0.05</a:t>
            </a:r>
            <a:endParaRPr sz="18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530076" y="4399461"/>
            <a:ext cx="6032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183883"/>
                </a:solidFill>
                <a:latin typeface="Arial"/>
                <a:cs typeface="Arial"/>
              </a:rPr>
              <a:t>&lt;0.05</a:t>
            </a:r>
            <a:endParaRPr sz="18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907541" y="5414292"/>
            <a:ext cx="104076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5" dirty="0">
                <a:solidFill>
                  <a:srgbClr val="183883"/>
                </a:solidFill>
                <a:latin typeface="Arial"/>
                <a:cs typeface="Arial"/>
              </a:rPr>
              <a:t>In</a:t>
            </a:r>
            <a:r>
              <a:rPr sz="1400" spc="-5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l</a:t>
            </a:r>
            <a:r>
              <a:rPr sz="1400" spc="-5" dirty="0">
                <a:solidFill>
                  <a:srgbClr val="183883"/>
                </a:solidFill>
                <a:latin typeface="Arial"/>
                <a:cs typeface="Arial"/>
              </a:rPr>
              <a:t>ammat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1400" spc="-5" dirty="0">
                <a:solidFill>
                  <a:srgbClr val="183883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138572" y="5423928"/>
            <a:ext cx="11309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76300" algn="l"/>
              </a:tabLst>
            </a:pPr>
            <a:r>
              <a:rPr sz="1800" dirty="0">
                <a:solidFill>
                  <a:srgbClr val="183883"/>
                </a:solidFill>
                <a:latin typeface="Arial"/>
                <a:cs typeface="Arial"/>
              </a:rPr>
              <a:t>-</a:t>
            </a:r>
            <a:r>
              <a:rPr sz="1800" spc="-5" dirty="0">
                <a:solidFill>
                  <a:srgbClr val="183883"/>
                </a:solidFill>
                <a:latin typeface="Arial"/>
                <a:cs typeface="Arial"/>
              </a:rPr>
              <a:t>0.0</a:t>
            </a:r>
            <a:r>
              <a:rPr sz="1800" dirty="0">
                <a:solidFill>
                  <a:srgbClr val="183883"/>
                </a:solidFill>
                <a:latin typeface="Arial"/>
                <a:cs typeface="Arial"/>
              </a:rPr>
              <a:t>1	</a:t>
            </a:r>
            <a:r>
              <a:rPr sz="1800" spc="-5" dirty="0">
                <a:solidFill>
                  <a:srgbClr val="183883"/>
                </a:solidFill>
                <a:latin typeface="Arial"/>
                <a:cs typeface="Arial"/>
              </a:rPr>
              <a:t>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866764" y="5423928"/>
            <a:ext cx="10560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01370" algn="l"/>
              </a:tabLst>
            </a:pPr>
            <a:r>
              <a:rPr sz="1800" dirty="0">
                <a:solidFill>
                  <a:srgbClr val="183883"/>
                </a:solidFill>
                <a:latin typeface="Arial"/>
                <a:cs typeface="Arial"/>
              </a:rPr>
              <a:t>-</a:t>
            </a:r>
            <a:r>
              <a:rPr sz="1800" spc="-5" dirty="0">
                <a:solidFill>
                  <a:srgbClr val="183883"/>
                </a:solidFill>
                <a:latin typeface="Arial"/>
                <a:cs typeface="Arial"/>
              </a:rPr>
              <a:t>0.0</a:t>
            </a:r>
            <a:r>
              <a:rPr sz="1800" dirty="0">
                <a:solidFill>
                  <a:srgbClr val="183883"/>
                </a:solidFill>
                <a:latin typeface="Arial"/>
                <a:cs typeface="Arial"/>
              </a:rPr>
              <a:t>2	</a:t>
            </a:r>
            <a:r>
              <a:rPr sz="1800" spc="-5" dirty="0">
                <a:solidFill>
                  <a:srgbClr val="183883"/>
                </a:solidFill>
                <a:latin typeface="Arial"/>
                <a:cs typeface="Arial"/>
              </a:rPr>
              <a:t>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594957" y="5423928"/>
            <a:ext cx="6731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83883"/>
                </a:solidFill>
                <a:latin typeface="Arial"/>
                <a:cs typeface="Arial"/>
              </a:rPr>
              <a:t>-</a:t>
            </a:r>
            <a:r>
              <a:rPr sz="1800" spc="-5" dirty="0">
                <a:solidFill>
                  <a:srgbClr val="183883"/>
                </a:solidFill>
                <a:latin typeface="Arial"/>
                <a:cs typeface="Arial"/>
              </a:rPr>
              <a:t>0.131</a:t>
            </a:r>
            <a:endParaRPr sz="18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530076" y="5423928"/>
            <a:ext cx="6032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183883"/>
                </a:solidFill>
                <a:latin typeface="Arial"/>
                <a:cs typeface="Arial"/>
              </a:rPr>
              <a:t>&lt;0.05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0"/>
                </a:moveTo>
                <a:lnTo>
                  <a:pt x="7848600" y="0"/>
                </a:lnTo>
              </a:path>
              <a:path w="7848600" h="3505200">
                <a:moveTo>
                  <a:pt x="7848600" y="3505200"/>
                </a:moveTo>
                <a:lnTo>
                  <a:pt x="0" y="3505200"/>
                </a:ln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0" y="244475"/>
                </a:moveTo>
                <a:lnTo>
                  <a:pt x="9144000" y="244475"/>
                </a:lnTo>
                <a:lnTo>
                  <a:pt x="9144000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22615" y="6674660"/>
            <a:ext cx="8413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www.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u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m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l.</a:t>
            </a: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e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du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7544" y="1600442"/>
            <a:ext cx="4289425" cy="42894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48200" y="1620837"/>
            <a:ext cx="4175125" cy="41751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699792" y="696447"/>
            <a:ext cx="5473065" cy="831215"/>
          </a:xfrm>
          <a:prstGeom prst="rect">
            <a:avLst/>
          </a:prstGeom>
          <a:solidFill>
            <a:srgbClr val="183883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 marR="591820">
              <a:lnSpc>
                <a:spcPts val="2870"/>
              </a:lnSpc>
            </a:pP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ssocia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ions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ween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ary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score and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score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8914" y="6608096"/>
            <a:ext cx="135128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400" spc="-14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2013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Arial"/>
                <a:cs typeface="Arial"/>
              </a:rPr>
              <a:t>JA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0"/>
                </a:moveTo>
                <a:lnTo>
                  <a:pt x="7848600" y="0"/>
                </a:lnTo>
              </a:path>
              <a:path w="7848600" h="3505200">
                <a:moveTo>
                  <a:pt x="7848600" y="3505200"/>
                </a:moveTo>
                <a:lnTo>
                  <a:pt x="0" y="3505200"/>
                </a:ln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0" y="244475"/>
                </a:moveTo>
                <a:lnTo>
                  <a:pt x="9144000" y="244475"/>
                </a:lnTo>
                <a:lnTo>
                  <a:pt x="9144000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22615" y="6674660"/>
            <a:ext cx="8413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www.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u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m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l.</a:t>
            </a: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e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du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28800" y="1196751"/>
            <a:ext cx="7315200" cy="581025"/>
          </a:xfrm>
          <a:custGeom>
            <a:avLst/>
            <a:gdLst/>
            <a:ahLst/>
            <a:cxnLst/>
            <a:rect l="l" t="t" r="r" b="b"/>
            <a:pathLst>
              <a:path w="7315200" h="581025">
                <a:moveTo>
                  <a:pt x="0" y="581025"/>
                </a:moveTo>
                <a:lnTo>
                  <a:pt x="7315200" y="581025"/>
                </a:lnTo>
                <a:lnTo>
                  <a:pt x="7315200" y="0"/>
                </a:lnTo>
                <a:lnTo>
                  <a:pt x="0" y="0"/>
                </a:lnTo>
                <a:lnTo>
                  <a:pt x="0" y="58102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5103" rIns="0" bIns="0" rtlCol="0">
            <a:spAutoFit/>
          </a:bodyPr>
          <a:lstStyle/>
          <a:p>
            <a:pPr marL="1943735">
              <a:lnSpc>
                <a:spcPct val="100000"/>
              </a:lnSpc>
            </a:pPr>
            <a:r>
              <a:rPr dirty="0"/>
              <a:t>R</a:t>
            </a:r>
            <a:r>
              <a:rPr spc="-5" dirty="0"/>
              <a:t>e</a:t>
            </a:r>
            <a:r>
              <a:rPr dirty="0"/>
              <a:t>c</a:t>
            </a:r>
            <a:r>
              <a:rPr spc="-5" dirty="0"/>
              <a:t>o</a:t>
            </a:r>
            <a:r>
              <a:rPr dirty="0"/>
              <a:t>mm</a:t>
            </a:r>
            <a:r>
              <a:rPr spc="-5" dirty="0"/>
              <a:t>enda</a:t>
            </a:r>
            <a:r>
              <a:rPr spc="-15" dirty="0"/>
              <a:t>t</a:t>
            </a:r>
            <a:r>
              <a:rPr dirty="0"/>
              <a:t>i</a:t>
            </a:r>
            <a:r>
              <a:rPr spc="-5" dirty="0"/>
              <a:t>on</a:t>
            </a:r>
            <a:r>
              <a:rPr dirty="0"/>
              <a:t>s</a:t>
            </a:r>
            <a:r>
              <a:rPr spc="-5" dirty="0"/>
              <a:t> </a:t>
            </a:r>
            <a:r>
              <a:rPr spc="-15" dirty="0"/>
              <a:t>f</a:t>
            </a:r>
            <a:r>
              <a:rPr spc="-5" dirty="0"/>
              <a:t>o</a:t>
            </a:r>
            <a:r>
              <a:rPr dirty="0"/>
              <a:t>r </a:t>
            </a:r>
            <a:r>
              <a:rPr spc="-5" dirty="0"/>
              <a:t>o</a:t>
            </a:r>
            <a:r>
              <a:rPr dirty="0"/>
              <a:t>l</a:t>
            </a:r>
            <a:r>
              <a:rPr spc="-5" dirty="0"/>
              <a:t>de</a:t>
            </a:r>
            <a:r>
              <a:rPr dirty="0"/>
              <a:t>r </a:t>
            </a:r>
            <a:r>
              <a:rPr spc="-5" dirty="0"/>
              <a:t>adu</a:t>
            </a:r>
            <a:r>
              <a:rPr dirty="0"/>
              <a:t>l</a:t>
            </a:r>
            <a:r>
              <a:rPr spc="-15" dirty="0"/>
              <a:t>t</a:t>
            </a:r>
            <a:r>
              <a:rPr dirty="0"/>
              <a:t>s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6265" indent="-342900">
              <a:lnSpc>
                <a:spcPct val="100000"/>
              </a:lnSpc>
              <a:buClr>
                <a:srgbClr val="B4CCE2"/>
              </a:buClr>
              <a:buFont typeface="Arial"/>
              <a:buChar char="•"/>
              <a:tabLst>
                <a:tab pos="596900" algn="l"/>
              </a:tabLst>
            </a:pPr>
            <a:r>
              <a:rPr spc="-10" dirty="0"/>
              <a:t>F</a:t>
            </a:r>
            <a:r>
              <a:rPr spc="-5" dirty="0"/>
              <a:t>ru</a:t>
            </a:r>
            <a:r>
              <a:rPr spc="-10" dirty="0"/>
              <a:t>i</a:t>
            </a:r>
            <a:r>
              <a:rPr spc="5" dirty="0"/>
              <a:t>t</a:t>
            </a:r>
            <a:r>
              <a:rPr spc="-20" dirty="0"/>
              <a:t> </a:t>
            </a:r>
            <a:r>
              <a:rPr spc="-5" dirty="0"/>
              <a:t>an</a:t>
            </a:r>
            <a:r>
              <a:rPr spc="10" dirty="0"/>
              <a:t>d</a:t>
            </a:r>
            <a:r>
              <a:rPr spc="-20" dirty="0"/>
              <a:t> </a:t>
            </a:r>
            <a:r>
              <a:rPr spc="-15" dirty="0"/>
              <a:t>v</a:t>
            </a:r>
            <a:r>
              <a:rPr spc="-5" dirty="0"/>
              <a:t>ege</a:t>
            </a:r>
            <a:r>
              <a:rPr spc="-10" dirty="0"/>
              <a:t>t</a:t>
            </a:r>
            <a:r>
              <a:rPr spc="-5" dirty="0"/>
              <a:t>ab</a:t>
            </a:r>
            <a:r>
              <a:rPr spc="-10" dirty="0"/>
              <a:t>l</a:t>
            </a:r>
            <a:r>
              <a:rPr spc="-5" dirty="0"/>
              <a:t>e</a:t>
            </a:r>
            <a:r>
              <a:rPr spc="5" dirty="0"/>
              <a:t>s</a:t>
            </a:r>
          </a:p>
          <a:p>
            <a:pPr marL="996315" lvl="1" indent="-285750">
              <a:lnSpc>
                <a:spcPts val="1910"/>
              </a:lnSpc>
              <a:spcBef>
                <a:spcPts val="20"/>
              </a:spcBef>
              <a:buClr>
                <a:srgbClr val="B4CCE2"/>
              </a:buClr>
              <a:buFont typeface="Arial"/>
              <a:buChar char="–"/>
              <a:tabLst>
                <a:tab pos="996950" algn="l"/>
              </a:tabLst>
            </a:pPr>
            <a:r>
              <a:rPr sz="1600" spc="-50" dirty="0">
                <a:solidFill>
                  <a:srgbClr val="183883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n </a:t>
            </a: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C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,</a:t>
            </a:r>
            <a:r>
              <a:rPr sz="1600" spc="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c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eno</a:t>
            </a: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d</a:t>
            </a: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s,</a:t>
            </a:r>
            <a:r>
              <a:rPr sz="1600" spc="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1600" spc="-15" dirty="0">
                <a:solidFill>
                  <a:srgbClr val="183883"/>
                </a:solidFill>
                <a:latin typeface="Arial"/>
                <a:cs typeface="Arial"/>
              </a:rPr>
              <a:t>o</a:t>
            </a: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1600" spc="-15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,</a:t>
            </a:r>
            <a:r>
              <a:rPr sz="1600" spc="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n </a:t>
            </a:r>
            <a:r>
              <a:rPr sz="1600" spc="-20" dirty="0">
                <a:solidFill>
                  <a:srgbClr val="183883"/>
                </a:solidFill>
                <a:latin typeface="Arial"/>
                <a:cs typeface="Arial"/>
              </a:rPr>
              <a:t>B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6,</a:t>
            </a:r>
            <a:r>
              <a:rPr sz="1600" spc="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agne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u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,</a:t>
            </a:r>
            <a:r>
              <a:rPr sz="1600" spc="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po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ss</a:t>
            </a: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u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,</a:t>
            </a:r>
            <a:r>
              <a:rPr sz="1600" spc="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d</a:t>
            </a: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ry</a:t>
            </a:r>
            <a:r>
              <a:rPr sz="1600" spc="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be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r</a:t>
            </a:r>
            <a:endParaRPr sz="1600">
              <a:latin typeface="Arial"/>
              <a:cs typeface="Arial"/>
            </a:endParaRPr>
          </a:p>
          <a:p>
            <a:pPr marL="596265" indent="-342900">
              <a:lnSpc>
                <a:spcPts val="2270"/>
              </a:lnSpc>
              <a:buClr>
                <a:srgbClr val="B4CCE2"/>
              </a:buClr>
              <a:buFont typeface="Arial"/>
              <a:buChar char="•"/>
              <a:tabLst>
                <a:tab pos="596900" algn="l"/>
              </a:tabLst>
            </a:pPr>
            <a:r>
              <a:rPr spc="-15" dirty="0"/>
              <a:t>N</a:t>
            </a:r>
            <a:r>
              <a:rPr spc="-5" dirty="0"/>
              <a:t>u</a:t>
            </a:r>
            <a:r>
              <a:rPr spc="-10" dirty="0"/>
              <a:t>t</a:t>
            </a:r>
            <a:r>
              <a:rPr spc="5" dirty="0"/>
              <a:t>s</a:t>
            </a:r>
            <a:r>
              <a:rPr spc="-25" dirty="0"/>
              <a:t> </a:t>
            </a:r>
            <a:r>
              <a:rPr spc="-5" dirty="0"/>
              <a:t>an</a:t>
            </a:r>
            <a:r>
              <a:rPr spc="10" dirty="0"/>
              <a:t>d</a:t>
            </a:r>
            <a:r>
              <a:rPr spc="-20" dirty="0"/>
              <a:t> </a:t>
            </a:r>
            <a:r>
              <a:rPr spc="-5" dirty="0"/>
              <a:t>legu</a:t>
            </a:r>
            <a:r>
              <a:rPr spc="-10" dirty="0"/>
              <a:t>m</a:t>
            </a:r>
            <a:r>
              <a:rPr spc="-5" dirty="0"/>
              <a:t>e</a:t>
            </a:r>
            <a:r>
              <a:rPr spc="5" dirty="0"/>
              <a:t>s</a:t>
            </a:r>
          </a:p>
          <a:p>
            <a:pPr marL="996315" lvl="1" indent="-285750">
              <a:lnSpc>
                <a:spcPts val="1910"/>
              </a:lnSpc>
              <a:spcBef>
                <a:spcPts val="20"/>
              </a:spcBef>
              <a:buClr>
                <a:srgbClr val="B4CCE2"/>
              </a:buClr>
              <a:buFont typeface="Arial"/>
              <a:buChar char="–"/>
              <a:tabLst>
                <a:tab pos="996950" algn="l"/>
              </a:tabLst>
            </a:pPr>
            <a:r>
              <a:rPr sz="1600" spc="-20" dirty="0">
                <a:solidFill>
                  <a:srgbClr val="183883"/>
                </a:solidFill>
                <a:latin typeface="Arial"/>
                <a:cs typeface="Arial"/>
              </a:rPr>
              <a:t>P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n,</a:t>
            </a:r>
            <a:r>
              <a:rPr sz="1600" spc="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n </a:t>
            </a:r>
            <a:r>
              <a:rPr sz="1600" spc="-20" dirty="0">
                <a:solidFill>
                  <a:srgbClr val="183883"/>
                </a:solidFill>
                <a:latin typeface="Arial"/>
                <a:cs typeface="Arial"/>
              </a:rPr>
              <a:t>B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6,</a:t>
            </a:r>
            <a:r>
              <a:rPr sz="1600" spc="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agne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u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,</a:t>
            </a:r>
            <a:r>
              <a:rPr sz="1600" spc="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d</a:t>
            </a: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ry</a:t>
            </a:r>
            <a:r>
              <a:rPr sz="1600" spc="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be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r</a:t>
            </a:r>
            <a:endParaRPr sz="1600">
              <a:latin typeface="Arial"/>
              <a:cs typeface="Arial"/>
            </a:endParaRPr>
          </a:p>
          <a:p>
            <a:pPr marL="596265" indent="-342900">
              <a:lnSpc>
                <a:spcPts val="2270"/>
              </a:lnSpc>
              <a:buClr>
                <a:srgbClr val="B4CCE2"/>
              </a:buClr>
              <a:buFont typeface="Arial"/>
              <a:buChar char="•"/>
              <a:tabLst>
                <a:tab pos="596900" algn="l"/>
              </a:tabLst>
            </a:pPr>
            <a:r>
              <a:rPr spc="-10" dirty="0"/>
              <a:t>Fi</a:t>
            </a:r>
            <a:r>
              <a:rPr spc="-15" dirty="0"/>
              <a:t>s</a:t>
            </a:r>
            <a:r>
              <a:rPr spc="10" dirty="0"/>
              <a:t>h</a:t>
            </a:r>
          </a:p>
          <a:p>
            <a:pPr marL="996315" lvl="1" indent="-285750">
              <a:lnSpc>
                <a:spcPts val="1910"/>
              </a:lnSpc>
              <a:spcBef>
                <a:spcPts val="20"/>
              </a:spcBef>
              <a:buClr>
                <a:srgbClr val="B4CCE2"/>
              </a:buClr>
              <a:buFont typeface="Arial"/>
              <a:buChar char="–"/>
              <a:tabLst>
                <a:tab pos="996950" algn="l"/>
              </a:tabLst>
            </a:pPr>
            <a:r>
              <a:rPr sz="1600" spc="-20" dirty="0">
                <a:solidFill>
                  <a:srgbClr val="132E6F"/>
                </a:solidFill>
                <a:latin typeface="Arial"/>
                <a:cs typeface="Arial"/>
              </a:rPr>
              <a:t>P</a:t>
            </a:r>
            <a:r>
              <a:rPr sz="1600" dirty="0">
                <a:solidFill>
                  <a:srgbClr val="132E6F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132E6F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132E6F"/>
                </a:solidFill>
                <a:latin typeface="Arial"/>
                <a:cs typeface="Arial"/>
              </a:rPr>
              <a:t>t</a:t>
            </a:r>
            <a:r>
              <a:rPr sz="1600" spc="-5" dirty="0">
                <a:solidFill>
                  <a:srgbClr val="132E6F"/>
                </a:solidFill>
                <a:latin typeface="Arial"/>
                <a:cs typeface="Arial"/>
              </a:rPr>
              <a:t>e</a:t>
            </a:r>
            <a:r>
              <a:rPr sz="1600" spc="-10" dirty="0">
                <a:solidFill>
                  <a:srgbClr val="132E6F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132E6F"/>
                </a:solidFill>
                <a:latin typeface="Arial"/>
                <a:cs typeface="Arial"/>
              </a:rPr>
              <a:t>n,</a:t>
            </a:r>
            <a:r>
              <a:rPr sz="1600" spc="10" dirty="0">
                <a:solidFill>
                  <a:srgbClr val="132E6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32E6F"/>
                </a:solidFill>
                <a:latin typeface="Arial"/>
                <a:cs typeface="Arial"/>
              </a:rPr>
              <a:t>n</a:t>
            </a:r>
            <a:r>
              <a:rPr sz="1600" dirty="0">
                <a:solidFill>
                  <a:srgbClr val="132E6F"/>
                </a:solidFill>
                <a:latin typeface="Arial"/>
                <a:cs typeface="Arial"/>
              </a:rPr>
              <a:t>3 f</a:t>
            </a:r>
            <a:r>
              <a:rPr sz="1600" spc="-5" dirty="0">
                <a:solidFill>
                  <a:srgbClr val="132E6F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132E6F"/>
                </a:solidFill>
                <a:latin typeface="Arial"/>
                <a:cs typeface="Arial"/>
              </a:rPr>
              <a:t>tty</a:t>
            </a:r>
            <a:r>
              <a:rPr sz="1600" spc="5" dirty="0">
                <a:solidFill>
                  <a:srgbClr val="132E6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32E6F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132E6F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132E6F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132E6F"/>
                </a:solidFill>
                <a:latin typeface="Arial"/>
                <a:cs typeface="Arial"/>
              </a:rPr>
              <a:t>d</a:t>
            </a:r>
            <a:r>
              <a:rPr sz="1600" dirty="0">
                <a:solidFill>
                  <a:srgbClr val="132E6F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  <a:p>
            <a:pPr marL="596265" indent="-342900">
              <a:lnSpc>
                <a:spcPts val="2270"/>
              </a:lnSpc>
              <a:buClr>
                <a:srgbClr val="B4CCE2"/>
              </a:buClr>
              <a:buFont typeface="Arial"/>
              <a:buChar char="•"/>
              <a:tabLst>
                <a:tab pos="596900" algn="l"/>
              </a:tabLst>
            </a:pPr>
            <a:r>
              <a:rPr spc="-5" dirty="0">
                <a:solidFill>
                  <a:srgbClr val="132E6F"/>
                </a:solidFill>
              </a:rPr>
              <a:t>L</a:t>
            </a:r>
            <a:r>
              <a:rPr spc="-5" dirty="0"/>
              <a:t>o</a:t>
            </a:r>
            <a:r>
              <a:rPr spc="-15" dirty="0"/>
              <a:t>w</a:t>
            </a:r>
            <a:r>
              <a:rPr spc="-5" dirty="0"/>
              <a:t>-</a:t>
            </a:r>
            <a:r>
              <a:rPr spc="-10" dirty="0"/>
              <a:t>fa</a:t>
            </a:r>
            <a:r>
              <a:rPr spc="5" dirty="0"/>
              <a:t>t</a:t>
            </a:r>
            <a:r>
              <a:rPr spc="-20" dirty="0"/>
              <a:t> </a:t>
            </a:r>
            <a:r>
              <a:rPr spc="-5" dirty="0"/>
              <a:t>dair</a:t>
            </a:r>
            <a:r>
              <a:rPr spc="5" dirty="0"/>
              <a:t>y</a:t>
            </a:r>
            <a:r>
              <a:rPr spc="-20" dirty="0"/>
              <a:t> </a:t>
            </a:r>
            <a:r>
              <a:rPr spc="-5" dirty="0"/>
              <a:t>produ</a:t>
            </a:r>
            <a:r>
              <a:rPr spc="-15" dirty="0"/>
              <a:t>c</a:t>
            </a:r>
            <a:r>
              <a:rPr spc="-10" dirty="0"/>
              <a:t>t</a:t>
            </a:r>
            <a:r>
              <a:rPr spc="5" dirty="0"/>
              <a:t>s</a:t>
            </a:r>
            <a:r>
              <a:rPr spc="-20" dirty="0"/>
              <a:t> </a:t>
            </a:r>
            <a:r>
              <a:rPr spc="-5" dirty="0"/>
              <a:t>(</a:t>
            </a:r>
            <a:r>
              <a:rPr spc="-10" dirty="0"/>
              <a:t>m</a:t>
            </a:r>
            <a:r>
              <a:rPr spc="-5" dirty="0"/>
              <a:t>il</a:t>
            </a:r>
            <a:r>
              <a:rPr spc="5" dirty="0"/>
              <a:t>k</a:t>
            </a:r>
            <a:r>
              <a:rPr spc="-20" dirty="0"/>
              <a:t> </a:t>
            </a:r>
            <a:r>
              <a:rPr spc="-5" dirty="0"/>
              <a:t>o</a:t>
            </a:r>
            <a:r>
              <a:rPr spc="5" dirty="0"/>
              <a:t>r</a:t>
            </a:r>
            <a:r>
              <a:rPr spc="-10" dirty="0"/>
              <a:t> </a:t>
            </a:r>
            <a:r>
              <a:rPr spc="-15" dirty="0"/>
              <a:t>y</a:t>
            </a:r>
            <a:r>
              <a:rPr spc="-5" dirty="0"/>
              <a:t>ogur</a:t>
            </a:r>
            <a:r>
              <a:rPr spc="-10" dirty="0"/>
              <a:t>t)</a:t>
            </a:r>
          </a:p>
          <a:p>
            <a:pPr marL="996315" lvl="1" indent="-285750">
              <a:lnSpc>
                <a:spcPts val="1910"/>
              </a:lnSpc>
              <a:spcBef>
                <a:spcPts val="20"/>
              </a:spcBef>
              <a:buClr>
                <a:srgbClr val="B4CCE2"/>
              </a:buClr>
              <a:buFont typeface="Arial"/>
              <a:buChar char="–"/>
              <a:tabLst>
                <a:tab pos="996950" algn="l"/>
              </a:tabLst>
            </a:pPr>
            <a:r>
              <a:rPr sz="1600" spc="-20" dirty="0">
                <a:solidFill>
                  <a:srgbClr val="183883"/>
                </a:solidFill>
                <a:latin typeface="Arial"/>
                <a:cs typeface="Arial"/>
              </a:rPr>
              <a:t>P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n,</a:t>
            </a:r>
            <a:r>
              <a:rPr sz="1600" spc="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agne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u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,</a:t>
            </a:r>
            <a:r>
              <a:rPr sz="1600" spc="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c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l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u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,</a:t>
            </a:r>
            <a:r>
              <a:rPr sz="1600" spc="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po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ss</a:t>
            </a: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u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,</a:t>
            </a:r>
            <a:r>
              <a:rPr sz="1600" spc="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n </a:t>
            </a:r>
            <a:r>
              <a:rPr sz="1600" spc="-20" dirty="0">
                <a:solidFill>
                  <a:srgbClr val="183883"/>
                </a:solidFill>
                <a:latin typeface="Arial"/>
                <a:cs typeface="Arial"/>
              </a:rPr>
              <a:t>B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12,</a:t>
            </a:r>
            <a:r>
              <a:rPr sz="1600" spc="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an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d v</a:t>
            </a: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n D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(f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rt</a:t>
            </a: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ed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  <a:p>
            <a:pPr marL="596265" indent="-342900">
              <a:lnSpc>
                <a:spcPts val="2270"/>
              </a:lnSpc>
              <a:buClr>
                <a:srgbClr val="B4CCE2"/>
              </a:buClr>
              <a:buFont typeface="Arial"/>
              <a:buChar char="•"/>
              <a:tabLst>
                <a:tab pos="596900" algn="l"/>
              </a:tabLst>
            </a:pPr>
            <a:r>
              <a:rPr spc="-25" dirty="0"/>
              <a:t>W</a:t>
            </a:r>
            <a:r>
              <a:rPr spc="-5" dirty="0"/>
              <a:t>hol</a:t>
            </a:r>
            <a:r>
              <a:rPr spc="10" dirty="0"/>
              <a:t>e</a:t>
            </a:r>
            <a:r>
              <a:rPr spc="-20" dirty="0"/>
              <a:t> </a:t>
            </a:r>
            <a:r>
              <a:rPr spc="-5" dirty="0"/>
              <a:t>grain</a:t>
            </a:r>
            <a:r>
              <a:rPr spc="5" dirty="0"/>
              <a:t>s</a:t>
            </a:r>
          </a:p>
          <a:p>
            <a:pPr marL="996315" lvl="1" indent="-285750">
              <a:lnSpc>
                <a:spcPct val="100000"/>
              </a:lnSpc>
              <a:spcBef>
                <a:spcPts val="20"/>
              </a:spcBef>
              <a:buClr>
                <a:srgbClr val="B4CCE2"/>
              </a:buClr>
              <a:buFont typeface="Arial"/>
              <a:buChar char="–"/>
              <a:tabLst>
                <a:tab pos="996950" algn="l"/>
              </a:tabLst>
            </a:pPr>
            <a:r>
              <a:rPr sz="1600" spc="-50" dirty="0">
                <a:solidFill>
                  <a:srgbClr val="183883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n </a:t>
            </a:r>
            <a:r>
              <a:rPr sz="1600" spc="-20" dirty="0">
                <a:solidFill>
                  <a:srgbClr val="183883"/>
                </a:solidFill>
                <a:latin typeface="Arial"/>
                <a:cs typeface="Arial"/>
              </a:rPr>
              <a:t>B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6,</a:t>
            </a:r>
            <a:r>
              <a:rPr sz="1600" spc="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agne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u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,</a:t>
            </a:r>
            <a:r>
              <a:rPr sz="1600" spc="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d</a:t>
            </a: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ry</a:t>
            </a:r>
            <a:r>
              <a:rPr sz="1600" spc="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be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r</a:t>
            </a:r>
            <a:endParaRPr sz="1600">
              <a:latin typeface="Arial"/>
              <a:cs typeface="Arial"/>
            </a:endParaRPr>
          </a:p>
          <a:p>
            <a:pPr marL="996315" lvl="1" indent="-285750">
              <a:lnSpc>
                <a:spcPts val="1910"/>
              </a:lnSpc>
              <a:spcBef>
                <a:spcPts val="10"/>
              </a:spcBef>
              <a:buClr>
                <a:srgbClr val="B4CCE2"/>
              </a:buClr>
              <a:buFont typeface="Arial"/>
              <a:buChar char="–"/>
              <a:tabLst>
                <a:tab pos="996950" algn="l"/>
              </a:tabLst>
            </a:pPr>
            <a:r>
              <a:rPr sz="1600" spc="-15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rt</a:t>
            </a: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d 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b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ea</a:t>
            </a: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k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st</a:t>
            </a:r>
            <a:r>
              <a:rPr sz="1600" spc="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c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ea</a:t>
            </a: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l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s</a:t>
            </a:r>
            <a:r>
              <a:rPr sz="1600" spc="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p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d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e cr</a:t>
            </a: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ys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lli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n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e v</a:t>
            </a: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n </a:t>
            </a:r>
            <a:r>
              <a:rPr sz="1600" spc="-20" dirty="0">
                <a:solidFill>
                  <a:srgbClr val="183883"/>
                </a:solidFill>
                <a:latin typeface="Arial"/>
                <a:cs typeface="Arial"/>
              </a:rPr>
              <a:t>B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  <a:p>
            <a:pPr marL="596265" indent="-342900">
              <a:lnSpc>
                <a:spcPts val="2270"/>
              </a:lnSpc>
              <a:buClr>
                <a:srgbClr val="B4CCE2"/>
              </a:buClr>
              <a:buFont typeface="Arial"/>
              <a:buChar char="•"/>
              <a:tabLst>
                <a:tab pos="596900" algn="l"/>
              </a:tabLst>
            </a:pPr>
            <a:r>
              <a:rPr spc="-20" dirty="0"/>
              <a:t>E</a:t>
            </a:r>
            <a:r>
              <a:rPr spc="-15" dirty="0"/>
              <a:t>x</a:t>
            </a:r>
            <a:r>
              <a:rPr spc="-10" dirty="0"/>
              <a:t>t</a:t>
            </a:r>
            <a:r>
              <a:rPr spc="-5" dirty="0"/>
              <a:t>r</a:t>
            </a:r>
            <a:r>
              <a:rPr spc="10" dirty="0"/>
              <a:t>a</a:t>
            </a:r>
            <a:r>
              <a:rPr spc="-15" dirty="0"/>
              <a:t> v</a:t>
            </a:r>
            <a:r>
              <a:rPr spc="-5" dirty="0"/>
              <a:t>irgi</a:t>
            </a:r>
            <a:r>
              <a:rPr spc="10" dirty="0"/>
              <a:t>n</a:t>
            </a:r>
            <a:r>
              <a:rPr spc="-15" dirty="0"/>
              <a:t> </a:t>
            </a:r>
            <a:r>
              <a:rPr spc="-5" dirty="0"/>
              <a:t>oli</a:t>
            </a:r>
            <a:r>
              <a:rPr spc="-15" dirty="0"/>
              <a:t>v</a:t>
            </a:r>
            <a:r>
              <a:rPr spc="10" dirty="0"/>
              <a:t>e</a:t>
            </a:r>
            <a:r>
              <a:rPr spc="-15" dirty="0"/>
              <a:t> </a:t>
            </a:r>
            <a:r>
              <a:rPr spc="-5" dirty="0"/>
              <a:t>oi</a:t>
            </a:r>
            <a:r>
              <a:rPr dirty="0"/>
              <a:t>l</a:t>
            </a:r>
          </a:p>
          <a:p>
            <a:pPr marL="996315" lvl="1" indent="-285750">
              <a:lnSpc>
                <a:spcPts val="1910"/>
              </a:lnSpc>
              <a:spcBef>
                <a:spcPts val="20"/>
              </a:spcBef>
              <a:buClr>
                <a:srgbClr val="B4CCE2"/>
              </a:buClr>
              <a:buFont typeface="Arial"/>
              <a:buChar char="–"/>
              <a:tabLst>
                <a:tab pos="996950" algn="l"/>
              </a:tabLst>
            </a:pP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onoun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u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d f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s,</a:t>
            </a:r>
            <a:r>
              <a:rPr sz="1600" spc="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po</a:t>
            </a: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l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y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pheno</a:t>
            </a: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l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  <a:p>
            <a:pPr marL="596265" indent="-342900">
              <a:lnSpc>
                <a:spcPts val="2270"/>
              </a:lnSpc>
              <a:buClr>
                <a:srgbClr val="B4CCE2"/>
              </a:buClr>
              <a:buFont typeface="Arial"/>
              <a:buChar char="•"/>
              <a:tabLst>
                <a:tab pos="596900" algn="l"/>
              </a:tabLst>
            </a:pPr>
            <a:r>
              <a:rPr spc="-5" dirty="0">
                <a:solidFill>
                  <a:srgbClr val="FF0000"/>
                </a:solidFill>
              </a:rPr>
              <a:t>Li</a:t>
            </a:r>
            <a:r>
              <a:rPr spc="-10" dirty="0">
                <a:solidFill>
                  <a:srgbClr val="FF0000"/>
                </a:solidFill>
              </a:rPr>
              <a:t>m</a:t>
            </a:r>
            <a:r>
              <a:rPr spc="-5" dirty="0">
                <a:solidFill>
                  <a:srgbClr val="FF0000"/>
                </a:solidFill>
              </a:rPr>
              <a:t>i</a:t>
            </a:r>
            <a:r>
              <a:rPr spc="5" dirty="0">
                <a:solidFill>
                  <a:srgbClr val="FF0000"/>
                </a:solidFill>
              </a:rPr>
              <a:t>t</a:t>
            </a:r>
          </a:p>
          <a:p>
            <a:pPr marL="996315" lvl="1" indent="-285750">
              <a:lnSpc>
                <a:spcPct val="100000"/>
              </a:lnSpc>
              <a:spcBef>
                <a:spcPts val="20"/>
              </a:spcBef>
              <a:buClr>
                <a:srgbClr val="B4CCE2"/>
              </a:buClr>
              <a:buFont typeface="Arial"/>
              <a:buChar char="–"/>
              <a:tabLst>
                <a:tab pos="996950" algn="l"/>
              </a:tabLst>
            </a:pP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ne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d 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g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n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s</a:t>
            </a:r>
            <a:r>
              <a:rPr sz="1600" spc="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an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d f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ood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s</a:t>
            </a:r>
            <a:r>
              <a:rPr sz="1600" spc="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h</a:t>
            </a: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g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h </a:t>
            </a: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n s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uga</a:t>
            </a:r>
            <a:r>
              <a:rPr sz="1600" spc="-85" dirty="0">
                <a:solidFill>
                  <a:srgbClr val="183883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,</a:t>
            </a:r>
            <a:r>
              <a:rPr sz="1600" spc="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o</a:t>
            </a: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li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d f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s,</a:t>
            </a:r>
            <a:r>
              <a:rPr sz="1600" spc="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an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d s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od</a:t>
            </a:r>
            <a:r>
              <a:rPr sz="1600" spc="-10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183883"/>
                </a:solidFill>
                <a:latin typeface="Arial"/>
                <a:cs typeface="Arial"/>
              </a:rPr>
              <a:t>u</a:t>
            </a:r>
            <a:r>
              <a:rPr sz="1600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0"/>
                </a:moveTo>
                <a:lnTo>
                  <a:pt x="7848600" y="0"/>
                </a:lnTo>
              </a:path>
              <a:path w="7848600" h="3505200">
                <a:moveTo>
                  <a:pt x="7848600" y="3505200"/>
                </a:moveTo>
                <a:lnTo>
                  <a:pt x="0" y="3505200"/>
                </a:ln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0" y="244475"/>
                </a:moveTo>
                <a:lnTo>
                  <a:pt x="9144000" y="244475"/>
                </a:lnTo>
                <a:lnTo>
                  <a:pt x="9144000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80165" y="4927794"/>
            <a:ext cx="6867525" cy="0"/>
          </a:xfrm>
          <a:custGeom>
            <a:avLst/>
            <a:gdLst/>
            <a:ahLst/>
            <a:cxnLst/>
            <a:rect l="l" t="t" r="r" b="b"/>
            <a:pathLst>
              <a:path w="6867525">
                <a:moveTo>
                  <a:pt x="0" y="0"/>
                </a:moveTo>
                <a:lnTo>
                  <a:pt x="6866935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80165" y="4377439"/>
            <a:ext cx="6867525" cy="0"/>
          </a:xfrm>
          <a:custGeom>
            <a:avLst/>
            <a:gdLst/>
            <a:ahLst/>
            <a:cxnLst/>
            <a:rect l="l" t="t" r="r" b="b"/>
            <a:pathLst>
              <a:path w="6867525">
                <a:moveTo>
                  <a:pt x="0" y="0"/>
                </a:moveTo>
                <a:lnTo>
                  <a:pt x="6866935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80165" y="3827084"/>
            <a:ext cx="6867525" cy="0"/>
          </a:xfrm>
          <a:custGeom>
            <a:avLst/>
            <a:gdLst/>
            <a:ahLst/>
            <a:cxnLst/>
            <a:rect l="l" t="t" r="r" b="b"/>
            <a:pathLst>
              <a:path w="6867525">
                <a:moveTo>
                  <a:pt x="0" y="0"/>
                </a:moveTo>
                <a:lnTo>
                  <a:pt x="6866935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80165" y="3276729"/>
            <a:ext cx="6867525" cy="0"/>
          </a:xfrm>
          <a:custGeom>
            <a:avLst/>
            <a:gdLst/>
            <a:ahLst/>
            <a:cxnLst/>
            <a:rect l="l" t="t" r="r" b="b"/>
            <a:pathLst>
              <a:path w="6867525">
                <a:moveTo>
                  <a:pt x="0" y="0"/>
                </a:moveTo>
                <a:lnTo>
                  <a:pt x="6866935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80165" y="2723699"/>
            <a:ext cx="6867525" cy="0"/>
          </a:xfrm>
          <a:custGeom>
            <a:avLst/>
            <a:gdLst/>
            <a:ahLst/>
            <a:cxnLst/>
            <a:rect l="l" t="t" r="r" b="b"/>
            <a:pathLst>
              <a:path w="6867525">
                <a:moveTo>
                  <a:pt x="0" y="0"/>
                </a:moveTo>
                <a:lnTo>
                  <a:pt x="6866935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59134" y="5466652"/>
            <a:ext cx="983615" cy="0"/>
          </a:xfrm>
          <a:custGeom>
            <a:avLst/>
            <a:gdLst/>
            <a:ahLst/>
            <a:cxnLst/>
            <a:rect l="l" t="t" r="r" b="b"/>
            <a:pathLst>
              <a:path w="983614">
                <a:moveTo>
                  <a:pt x="0" y="0"/>
                </a:moveTo>
                <a:lnTo>
                  <a:pt x="983230" y="0"/>
                </a:lnTo>
              </a:path>
            </a:pathLst>
          </a:custGeom>
          <a:ln w="38604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62868" y="5466652"/>
            <a:ext cx="983615" cy="0"/>
          </a:xfrm>
          <a:custGeom>
            <a:avLst/>
            <a:gdLst/>
            <a:ahLst/>
            <a:cxnLst/>
            <a:rect l="l" t="t" r="r" b="b"/>
            <a:pathLst>
              <a:path w="983615">
                <a:moveTo>
                  <a:pt x="0" y="0"/>
                </a:moveTo>
                <a:lnTo>
                  <a:pt x="983230" y="0"/>
                </a:lnTo>
              </a:path>
            </a:pathLst>
          </a:custGeom>
          <a:ln w="38604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37601" y="5368077"/>
            <a:ext cx="974090" cy="113030"/>
          </a:xfrm>
          <a:custGeom>
            <a:avLst/>
            <a:gdLst/>
            <a:ahLst/>
            <a:cxnLst/>
            <a:rect l="l" t="t" r="r" b="b"/>
            <a:pathLst>
              <a:path w="974089" h="113029">
                <a:moveTo>
                  <a:pt x="973705" y="0"/>
                </a:moveTo>
                <a:lnTo>
                  <a:pt x="0" y="0"/>
                </a:lnTo>
                <a:lnTo>
                  <a:pt x="0" y="112478"/>
                </a:lnTo>
                <a:lnTo>
                  <a:pt x="973705" y="112478"/>
                </a:lnTo>
                <a:lnTo>
                  <a:pt x="973705" y="0"/>
                </a:lnTo>
                <a:close/>
              </a:path>
            </a:pathLst>
          </a:custGeom>
          <a:solidFill>
            <a:srgbClr val="005D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41336" y="5122535"/>
            <a:ext cx="974090" cy="358140"/>
          </a:xfrm>
          <a:custGeom>
            <a:avLst/>
            <a:gdLst/>
            <a:ahLst/>
            <a:cxnLst/>
            <a:rect l="l" t="t" r="r" b="b"/>
            <a:pathLst>
              <a:path w="974090" h="358139">
                <a:moveTo>
                  <a:pt x="973705" y="0"/>
                </a:moveTo>
                <a:lnTo>
                  <a:pt x="0" y="0"/>
                </a:lnTo>
                <a:lnTo>
                  <a:pt x="0" y="358021"/>
                </a:lnTo>
                <a:lnTo>
                  <a:pt x="973705" y="358021"/>
                </a:lnTo>
                <a:lnTo>
                  <a:pt x="973705" y="0"/>
                </a:lnTo>
                <a:close/>
              </a:path>
            </a:pathLst>
          </a:custGeom>
          <a:solidFill>
            <a:srgbClr val="005D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37602" y="5368078"/>
            <a:ext cx="974090" cy="113030"/>
          </a:xfrm>
          <a:custGeom>
            <a:avLst/>
            <a:gdLst/>
            <a:ahLst/>
            <a:cxnLst/>
            <a:rect l="l" t="t" r="r" b="b"/>
            <a:pathLst>
              <a:path w="974089" h="113029">
                <a:moveTo>
                  <a:pt x="0" y="0"/>
                </a:moveTo>
                <a:lnTo>
                  <a:pt x="973705" y="0"/>
                </a:lnTo>
                <a:lnTo>
                  <a:pt x="973705" y="112479"/>
                </a:lnTo>
                <a:lnTo>
                  <a:pt x="0" y="11247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41336" y="5122535"/>
            <a:ext cx="974090" cy="358140"/>
          </a:xfrm>
          <a:custGeom>
            <a:avLst/>
            <a:gdLst/>
            <a:ahLst/>
            <a:cxnLst/>
            <a:rect l="l" t="t" r="r" b="b"/>
            <a:pathLst>
              <a:path w="974090" h="358139">
                <a:moveTo>
                  <a:pt x="0" y="0"/>
                </a:moveTo>
                <a:lnTo>
                  <a:pt x="973705" y="0"/>
                </a:lnTo>
                <a:lnTo>
                  <a:pt x="973705" y="358022"/>
                </a:lnTo>
                <a:lnTo>
                  <a:pt x="0" y="35802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33801" y="2723698"/>
            <a:ext cx="0" cy="2810510"/>
          </a:xfrm>
          <a:custGeom>
            <a:avLst/>
            <a:gdLst/>
            <a:ahLst/>
            <a:cxnLst/>
            <a:rect l="l" t="t" r="r" b="b"/>
            <a:pathLst>
              <a:path h="2810510">
                <a:moveTo>
                  <a:pt x="0" y="0"/>
                </a:moveTo>
                <a:lnTo>
                  <a:pt x="0" y="2810494"/>
                </a:lnTo>
              </a:path>
            </a:pathLst>
          </a:custGeom>
          <a:ln w="8467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80165" y="5480557"/>
            <a:ext cx="6867525" cy="0"/>
          </a:xfrm>
          <a:custGeom>
            <a:avLst/>
            <a:gdLst/>
            <a:ahLst/>
            <a:cxnLst/>
            <a:rect l="l" t="t" r="r" b="b"/>
            <a:pathLst>
              <a:path w="6867525">
                <a:moveTo>
                  <a:pt x="0" y="0"/>
                </a:moveTo>
                <a:lnTo>
                  <a:pt x="6866935" y="0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39469" y="5480556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636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547100" y="5480556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636"/>
                </a:lnTo>
              </a:path>
            </a:pathLst>
          </a:custGeom>
          <a:ln w="8466">
            <a:solidFill>
              <a:srgbClr val="8B9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809269" y="5202625"/>
            <a:ext cx="2825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1%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215918" y="5202625"/>
            <a:ext cx="2825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1%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782597" y="5117958"/>
            <a:ext cx="2825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4%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139811" y="4872425"/>
            <a:ext cx="38163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13%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311197" y="5380425"/>
            <a:ext cx="28829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212328" y="4821625"/>
            <a:ext cx="37846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2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13458" y="2100761"/>
            <a:ext cx="6394450" cy="2374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9185" algn="ctr">
              <a:lnSpc>
                <a:spcPts val="2115"/>
              </a:lnSpc>
            </a:pPr>
            <a:r>
              <a:rPr sz="1800" b="1" dirty="0">
                <a:solidFill>
                  <a:srgbClr val="183883"/>
                </a:solidFill>
                <a:latin typeface="Arial"/>
                <a:cs typeface="Arial"/>
              </a:rPr>
              <a:t>% </a:t>
            </a:r>
            <a:r>
              <a:rPr sz="1800" b="1" spc="-15" dirty="0">
                <a:solidFill>
                  <a:srgbClr val="183883"/>
                </a:solidFill>
                <a:latin typeface="Arial"/>
                <a:cs typeface="Arial"/>
              </a:rPr>
              <a:t>Below</a:t>
            </a:r>
            <a:r>
              <a:rPr sz="1800" b="1" dirty="0">
                <a:solidFill>
                  <a:srgbClr val="183883"/>
                </a:solidFill>
                <a:latin typeface="Arial"/>
                <a:cs typeface="Arial"/>
              </a:rPr>
              <a:t> Estimated</a:t>
            </a:r>
            <a:r>
              <a:rPr sz="1800" b="1" spc="-70" dirty="0">
                <a:solidFill>
                  <a:srgbClr val="183883"/>
                </a:solidFill>
                <a:latin typeface="Arial"/>
                <a:cs typeface="Arial"/>
              </a:rPr>
              <a:t> A</a:t>
            </a:r>
            <a:r>
              <a:rPr sz="1800" b="1" spc="-5" dirty="0">
                <a:solidFill>
                  <a:srgbClr val="183883"/>
                </a:solidFill>
                <a:latin typeface="Arial"/>
                <a:cs typeface="Arial"/>
              </a:rPr>
              <a:t>verag</a:t>
            </a:r>
            <a:r>
              <a:rPr sz="1800" b="1" dirty="0">
                <a:solidFill>
                  <a:srgbClr val="183883"/>
                </a:solidFill>
                <a:latin typeface="Arial"/>
                <a:cs typeface="Arial"/>
              </a:rPr>
              <a:t>e </a:t>
            </a:r>
            <a:r>
              <a:rPr sz="1800" b="1" spc="-5" dirty="0">
                <a:solidFill>
                  <a:srgbClr val="183883"/>
                </a:solidFill>
                <a:latin typeface="Arial"/>
                <a:cs typeface="Arial"/>
              </a:rPr>
              <a:t>Requiremen</a:t>
            </a:r>
            <a:r>
              <a:rPr sz="1800" b="1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1800" b="1" spc="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83883"/>
                </a:solidFill>
                <a:latin typeface="Arial"/>
                <a:cs typeface="Arial"/>
              </a:rPr>
              <a:t>(EAR),</a:t>
            </a:r>
            <a:endParaRPr sz="1800">
              <a:latin typeface="Arial"/>
              <a:cs typeface="Arial"/>
            </a:endParaRPr>
          </a:p>
          <a:p>
            <a:pPr marL="1087120" algn="ctr">
              <a:lnSpc>
                <a:spcPts val="1635"/>
              </a:lnSpc>
            </a:pPr>
            <a:r>
              <a:rPr sz="1400" b="1" spc="-5" dirty="0">
                <a:solidFill>
                  <a:srgbClr val="183883"/>
                </a:solidFill>
                <a:latin typeface="Arial"/>
                <a:cs typeface="Arial"/>
              </a:rPr>
              <a:t>NHANE</a:t>
            </a:r>
            <a:r>
              <a:rPr sz="1400" b="1" dirty="0">
                <a:solidFill>
                  <a:srgbClr val="183883"/>
                </a:solidFill>
                <a:latin typeface="Arial"/>
                <a:cs typeface="Arial"/>
              </a:rPr>
              <a:t>S 201</a:t>
            </a:r>
            <a:r>
              <a:rPr sz="1400" b="1" spc="-5" dirty="0">
                <a:solidFill>
                  <a:srgbClr val="183883"/>
                </a:solidFill>
                <a:latin typeface="Arial"/>
                <a:cs typeface="Arial"/>
              </a:rPr>
              <a:t>0-</a:t>
            </a:r>
            <a:r>
              <a:rPr sz="1400" b="1" spc="-80" dirty="0">
                <a:solidFill>
                  <a:srgbClr val="183883"/>
                </a:solidFill>
                <a:latin typeface="Arial"/>
                <a:cs typeface="Arial"/>
              </a:rPr>
              <a:t>11</a:t>
            </a:r>
            <a:endParaRPr sz="1400">
              <a:latin typeface="Arial"/>
              <a:cs typeface="Arial"/>
            </a:endParaRPr>
          </a:p>
          <a:p>
            <a:pPr marR="5903595" algn="ctr">
              <a:lnSpc>
                <a:spcPct val="100000"/>
              </a:lnSpc>
              <a:spcBef>
                <a:spcPts val="520"/>
              </a:spcBef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0%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R="5810250" algn="ctr">
              <a:lnSpc>
                <a:spcPct val="100000"/>
              </a:lnSpc>
              <a:spcBef>
                <a:spcPts val="1040"/>
              </a:spcBef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8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R="5810250" algn="ctr">
              <a:lnSpc>
                <a:spcPct val="100000"/>
              </a:lnSpc>
              <a:spcBef>
                <a:spcPts val="1040"/>
              </a:spcBef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6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R="5810250" algn="ctr">
              <a:lnSpc>
                <a:spcPct val="100000"/>
              </a:lnSpc>
              <a:spcBef>
                <a:spcPts val="1040"/>
              </a:spcBef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4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97095" y="5592092"/>
            <a:ext cx="48260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5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-</a:t>
            </a: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70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680293" y="5592092"/>
            <a:ext cx="32448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7</a:t>
            </a:r>
            <a:r>
              <a:rPr sz="1400" spc="-50" dirty="0">
                <a:solidFill>
                  <a:srgbClr val="183883"/>
                </a:solidFill>
                <a:latin typeface="Arial"/>
                <a:cs typeface="Arial"/>
              </a:rPr>
              <a:t>1</a:t>
            </a:r>
            <a:r>
              <a:rPr sz="1400" spc="-10" dirty="0">
                <a:solidFill>
                  <a:srgbClr val="183883"/>
                </a:solidFill>
                <a:latin typeface="Arial"/>
                <a:cs typeface="Arial"/>
              </a:rPr>
              <a:t>+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8427" rIns="0" bIns="0" rtlCol="0">
            <a:spAutoFit/>
          </a:bodyPr>
          <a:lstStyle/>
          <a:p>
            <a:pPr marL="4250690">
              <a:lnSpc>
                <a:spcPts val="2855"/>
              </a:lnSpc>
            </a:pPr>
            <a:r>
              <a:rPr sz="2400" b="1" spc="-15" dirty="0">
                <a:solidFill>
                  <a:srgbClr val="183883"/>
                </a:solidFill>
                <a:latin typeface="Arial"/>
                <a:cs typeface="Arial"/>
              </a:rPr>
              <a:t>Protein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207133" y="596065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0"/>
                </a:moveTo>
                <a:lnTo>
                  <a:pt x="89354" y="0"/>
                </a:lnTo>
                <a:lnTo>
                  <a:pt x="89354" y="89354"/>
                </a:lnTo>
                <a:lnTo>
                  <a:pt x="0" y="8935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4323702" y="5905354"/>
            <a:ext cx="41275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35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al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860192" y="596065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89353"/>
                </a:moveTo>
                <a:lnTo>
                  <a:pt x="89353" y="89353"/>
                </a:lnTo>
                <a:lnTo>
                  <a:pt x="89353" y="0"/>
                </a:lnTo>
                <a:lnTo>
                  <a:pt x="0" y="0"/>
                </a:lnTo>
                <a:lnTo>
                  <a:pt x="0" y="89353"/>
                </a:lnTo>
                <a:close/>
              </a:path>
            </a:pathLst>
          </a:custGeom>
          <a:solidFill>
            <a:srgbClr val="005D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860192" y="596065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0"/>
                </a:moveTo>
                <a:lnTo>
                  <a:pt x="89354" y="0"/>
                </a:lnTo>
                <a:lnTo>
                  <a:pt x="89354" y="89354"/>
                </a:lnTo>
                <a:lnTo>
                  <a:pt x="0" y="8935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83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4976761" y="5905354"/>
            <a:ext cx="61531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1400" spc="5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1400" spc="-35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1400" spc="20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1400" spc="-45" dirty="0">
                <a:solidFill>
                  <a:srgbClr val="183883"/>
                </a:solidFill>
                <a:latin typeface="Arial"/>
                <a:cs typeface="Arial"/>
              </a:rPr>
              <a:t>l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>
                <a:latin typeface="Arial"/>
                <a:cs typeface="Arial"/>
                <a:hlinkClick r:id="rId4"/>
              </a:rPr>
              <a:t>www.</a:t>
            </a:r>
            <a:r>
              <a:rPr spc="-10" dirty="0">
                <a:latin typeface="Arial"/>
                <a:cs typeface="Arial"/>
                <a:hlinkClick r:id="rId4"/>
              </a:rPr>
              <a:t>u</a:t>
            </a:r>
            <a:r>
              <a:rPr spc="-5" dirty="0">
                <a:latin typeface="Arial"/>
                <a:cs typeface="Arial"/>
                <a:hlinkClick r:id="rId4"/>
              </a:rPr>
              <a:t>m</a:t>
            </a:r>
            <a:r>
              <a:rPr spc="-10" dirty="0">
                <a:latin typeface="Arial"/>
                <a:cs typeface="Arial"/>
                <a:hlinkClick r:id="rId4"/>
              </a:rPr>
              <a:t>l.</a:t>
            </a:r>
            <a:r>
              <a:rPr spc="-20" dirty="0">
                <a:latin typeface="Arial"/>
                <a:cs typeface="Arial"/>
                <a:hlinkClick r:id="rId4"/>
              </a:rPr>
              <a:t>e</a:t>
            </a:r>
            <a:r>
              <a:rPr spc="-10" dirty="0">
                <a:latin typeface="Arial"/>
                <a:cs typeface="Arial"/>
                <a:hlinkClick r:id="rId4"/>
              </a:rPr>
              <a:t>du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0"/>
                </a:moveTo>
                <a:lnTo>
                  <a:pt x="7848600" y="0"/>
                </a:lnTo>
              </a:path>
              <a:path w="7848600" h="3505200">
                <a:moveTo>
                  <a:pt x="7848600" y="3505200"/>
                </a:moveTo>
                <a:lnTo>
                  <a:pt x="0" y="3505200"/>
                </a:ln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0" y="244475"/>
                </a:moveTo>
                <a:lnTo>
                  <a:pt x="9144000" y="244475"/>
                </a:lnTo>
                <a:lnTo>
                  <a:pt x="9144000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55775" y="691331"/>
            <a:ext cx="6409055" cy="1152525"/>
          </a:xfrm>
          <a:custGeom>
            <a:avLst/>
            <a:gdLst/>
            <a:ahLst/>
            <a:cxnLst/>
            <a:rect l="l" t="t" r="r" b="b"/>
            <a:pathLst>
              <a:path w="6409055" h="1152525">
                <a:moveTo>
                  <a:pt x="0" y="1152127"/>
                </a:moveTo>
                <a:lnTo>
                  <a:pt x="6408712" y="1152127"/>
                </a:lnTo>
                <a:lnTo>
                  <a:pt x="6408712" y="0"/>
                </a:lnTo>
                <a:lnTo>
                  <a:pt x="0" y="0"/>
                </a:lnTo>
                <a:lnTo>
                  <a:pt x="0" y="1152127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741076" y="782884"/>
            <a:ext cx="6066155" cy="804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329"/>
              </a:lnSpc>
            </a:pP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ro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 i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ke 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 s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open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Heal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th,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od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ompo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si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ud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4540" y="2061902"/>
            <a:ext cx="3076575" cy="266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B4CCE2"/>
              </a:buClr>
              <a:buFont typeface="Times New Roman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M</a:t>
            </a:r>
            <a:r>
              <a:rPr sz="2400" spc="-20" dirty="0">
                <a:solidFill>
                  <a:srgbClr val="183883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n </a:t>
            </a:r>
            <a:r>
              <a:rPr sz="2400" spc="-20" dirty="0">
                <a:solidFill>
                  <a:srgbClr val="183883"/>
                </a:solidFill>
                <a:latin typeface="Times New Roman"/>
                <a:cs typeface="Times New Roman"/>
              </a:rPr>
              <a:t>&amp;</a:t>
            </a:r>
            <a:r>
              <a:rPr sz="2400" spc="-5" dirty="0">
                <a:solidFill>
                  <a:srgbClr val="18388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w</a:t>
            </a:r>
            <a:r>
              <a:rPr sz="2400" spc="-15" dirty="0">
                <a:solidFill>
                  <a:srgbClr val="183883"/>
                </a:solidFill>
                <a:latin typeface="Times New Roman"/>
                <a:cs typeface="Times New Roman"/>
              </a:rPr>
              <a:t>o</a:t>
            </a:r>
            <a:r>
              <a:rPr sz="2400" spc="-25" dirty="0">
                <a:solidFill>
                  <a:srgbClr val="183883"/>
                </a:solidFill>
                <a:latin typeface="Times New Roman"/>
                <a:cs typeface="Times New Roman"/>
              </a:rPr>
              <a:t>m</a:t>
            </a:r>
            <a:r>
              <a:rPr sz="2400" spc="-20" dirty="0">
                <a:solidFill>
                  <a:srgbClr val="183883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n, 70-79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85"/>
              </a:spcBef>
              <a:buClr>
                <a:srgbClr val="B4CCE2"/>
              </a:buClr>
              <a:buFont typeface="Times New Roman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3-y </a:t>
            </a:r>
            <a:r>
              <a:rPr sz="2400" spc="-20" dirty="0">
                <a:solidFill>
                  <a:srgbClr val="183883"/>
                </a:solidFill>
                <a:latin typeface="Times New Roman"/>
                <a:cs typeface="Times New Roman"/>
              </a:rPr>
              <a:t>c</a:t>
            </a:r>
            <a:r>
              <a:rPr sz="2400" spc="-15" dirty="0">
                <a:solidFill>
                  <a:srgbClr val="183883"/>
                </a:solidFill>
                <a:latin typeface="Times New Roman"/>
                <a:cs typeface="Times New Roman"/>
              </a:rPr>
              <a:t>h</a:t>
            </a:r>
            <a:r>
              <a:rPr sz="2400" spc="-20" dirty="0">
                <a:solidFill>
                  <a:srgbClr val="183883"/>
                </a:solidFill>
                <a:latin typeface="Times New Roman"/>
                <a:cs typeface="Times New Roman"/>
              </a:rPr>
              <a:t>a</a:t>
            </a:r>
            <a:r>
              <a:rPr sz="2400" spc="-15" dirty="0">
                <a:solidFill>
                  <a:srgbClr val="183883"/>
                </a:solidFill>
                <a:latin typeface="Times New Roman"/>
                <a:cs typeface="Times New Roman"/>
              </a:rPr>
              <a:t>ng</a:t>
            </a:r>
            <a:r>
              <a:rPr sz="2400" spc="-20" dirty="0">
                <a:solidFill>
                  <a:srgbClr val="183883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s </a:t>
            </a:r>
            <a:r>
              <a:rPr sz="2400" spc="-15" dirty="0">
                <a:solidFill>
                  <a:srgbClr val="183883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n </a:t>
            </a:r>
            <a:r>
              <a:rPr sz="2400" spc="-20" dirty="0">
                <a:solidFill>
                  <a:srgbClr val="183883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M</a:t>
            </a:r>
            <a:endParaRPr sz="2400">
              <a:latin typeface="Times New Roman"/>
              <a:cs typeface="Times New Roman"/>
            </a:endParaRPr>
          </a:p>
          <a:p>
            <a:pPr marL="355600" marR="286385" indent="-342900">
              <a:lnSpc>
                <a:spcPct val="100099"/>
              </a:lnSpc>
              <a:spcBef>
                <a:spcPts val="515"/>
              </a:spcBef>
              <a:buClr>
                <a:srgbClr val="B4CCE2"/>
              </a:buClr>
              <a:buFont typeface="Times New Roman"/>
              <a:buChar char="•"/>
              <a:tabLst>
                <a:tab pos="355600" algn="l"/>
              </a:tabLst>
            </a:pPr>
            <a:r>
              <a:rPr sz="2400" spc="-20" dirty="0">
                <a:solidFill>
                  <a:srgbClr val="183883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hos</a:t>
            </a:r>
            <a:r>
              <a:rPr sz="2400" spc="-15" dirty="0">
                <a:solidFill>
                  <a:srgbClr val="183883"/>
                </a:solidFill>
                <a:latin typeface="Times New Roman"/>
                <a:cs typeface="Times New Roman"/>
              </a:rPr>
              <a:t>e</a:t>
            </a:r>
            <a:r>
              <a:rPr sz="2400" spc="-5" dirty="0">
                <a:solidFill>
                  <a:srgbClr val="18388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183883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n </a:t>
            </a:r>
            <a:r>
              <a:rPr sz="2400" spc="-15" dirty="0">
                <a:solidFill>
                  <a:srgbClr val="183883"/>
                </a:solidFill>
                <a:latin typeface="Times New Roman"/>
                <a:cs typeface="Times New Roman"/>
              </a:rPr>
              <a:t>high</a:t>
            </a:r>
            <a:r>
              <a:rPr sz="2400" spc="-20" dirty="0">
                <a:solidFill>
                  <a:srgbClr val="183883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s</a:t>
            </a:r>
            <a:r>
              <a:rPr sz="2400" spc="-10" dirty="0">
                <a:solidFill>
                  <a:srgbClr val="183883"/>
                </a:solidFill>
                <a:latin typeface="Times New Roman"/>
                <a:cs typeface="Times New Roman"/>
              </a:rPr>
              <a:t>t qu</a:t>
            </a:r>
            <a:r>
              <a:rPr sz="2400" spc="-15" dirty="0">
                <a:solidFill>
                  <a:srgbClr val="183883"/>
                </a:solidFill>
                <a:latin typeface="Times New Roman"/>
                <a:cs typeface="Times New Roman"/>
              </a:rPr>
              <a:t>intile</a:t>
            </a:r>
            <a:r>
              <a:rPr sz="2400" spc="-5" dirty="0">
                <a:solidFill>
                  <a:srgbClr val="18388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of pr</a:t>
            </a:r>
            <a:r>
              <a:rPr sz="2400" spc="-15" dirty="0">
                <a:solidFill>
                  <a:srgbClr val="183883"/>
                </a:solidFill>
                <a:latin typeface="Times New Roman"/>
                <a:cs typeface="Times New Roman"/>
              </a:rPr>
              <a:t>ot</a:t>
            </a:r>
            <a:r>
              <a:rPr sz="2400" spc="-20" dirty="0">
                <a:solidFill>
                  <a:srgbClr val="183883"/>
                </a:solidFill>
                <a:latin typeface="Times New Roman"/>
                <a:cs typeface="Times New Roman"/>
              </a:rPr>
              <a:t>e</a:t>
            </a:r>
            <a:r>
              <a:rPr sz="2400" spc="-15" dirty="0">
                <a:solidFill>
                  <a:srgbClr val="183883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n </a:t>
            </a:r>
            <a:r>
              <a:rPr sz="2400" spc="-15" dirty="0">
                <a:solidFill>
                  <a:srgbClr val="183883"/>
                </a:solidFill>
                <a:latin typeface="Times New Roman"/>
                <a:cs typeface="Times New Roman"/>
              </a:rPr>
              <a:t>int</a:t>
            </a:r>
            <a:r>
              <a:rPr sz="2400" spc="-20" dirty="0">
                <a:solidFill>
                  <a:srgbClr val="183883"/>
                </a:solidFill>
                <a:latin typeface="Times New Roman"/>
                <a:cs typeface="Times New Roman"/>
              </a:rPr>
              <a:t>a</a:t>
            </a:r>
            <a:r>
              <a:rPr sz="2400" spc="-15" dirty="0">
                <a:solidFill>
                  <a:srgbClr val="183883"/>
                </a:solidFill>
                <a:latin typeface="Times New Roman"/>
                <a:cs typeface="Times New Roman"/>
              </a:rPr>
              <a:t>ke</a:t>
            </a:r>
            <a:r>
              <a:rPr sz="2400" spc="-5" dirty="0">
                <a:solidFill>
                  <a:srgbClr val="18388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183883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os</a:t>
            </a:r>
            <a:r>
              <a:rPr sz="2400" spc="-10" dirty="0">
                <a:solidFill>
                  <a:srgbClr val="183883"/>
                </a:solidFill>
                <a:latin typeface="Times New Roman"/>
                <a:cs typeface="Times New Roman"/>
              </a:rPr>
              <a:t>t</a:t>
            </a:r>
            <a:r>
              <a:rPr sz="2400" spc="-5" dirty="0">
                <a:solidFill>
                  <a:srgbClr val="18388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40% </a:t>
            </a:r>
            <a:r>
              <a:rPr sz="2400" spc="-15" dirty="0">
                <a:solidFill>
                  <a:srgbClr val="183883"/>
                </a:solidFill>
                <a:latin typeface="Times New Roman"/>
                <a:cs typeface="Times New Roman"/>
              </a:rPr>
              <a:t>l</a:t>
            </a:r>
            <a:r>
              <a:rPr sz="2400" spc="-20" dirty="0">
                <a:solidFill>
                  <a:srgbClr val="183883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ss </a:t>
            </a:r>
            <a:r>
              <a:rPr sz="2400" spc="-20" dirty="0">
                <a:solidFill>
                  <a:srgbClr val="183883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M </a:t>
            </a:r>
            <a:r>
              <a:rPr sz="2400" spc="-15" dirty="0">
                <a:solidFill>
                  <a:srgbClr val="183883"/>
                </a:solidFill>
                <a:latin typeface="Times New Roman"/>
                <a:cs typeface="Times New Roman"/>
              </a:rPr>
              <a:t>th</a:t>
            </a:r>
            <a:r>
              <a:rPr sz="2400" spc="-20" dirty="0">
                <a:solidFill>
                  <a:srgbClr val="183883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n </a:t>
            </a:r>
            <a:r>
              <a:rPr sz="2400" spc="-15" dirty="0">
                <a:solidFill>
                  <a:srgbClr val="183883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hos</a:t>
            </a:r>
            <a:r>
              <a:rPr sz="2400" spc="-15" dirty="0">
                <a:solidFill>
                  <a:srgbClr val="183883"/>
                </a:solidFill>
                <a:latin typeface="Times New Roman"/>
                <a:cs typeface="Times New Roman"/>
              </a:rPr>
              <a:t>e</a:t>
            </a:r>
            <a:r>
              <a:rPr sz="2400" spc="-5" dirty="0">
                <a:solidFill>
                  <a:srgbClr val="18388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183883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n </a:t>
            </a:r>
            <a:r>
              <a:rPr sz="2400" spc="-15" dirty="0">
                <a:solidFill>
                  <a:srgbClr val="183883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ow</a:t>
            </a:r>
            <a:r>
              <a:rPr sz="2400" spc="-20" dirty="0">
                <a:solidFill>
                  <a:srgbClr val="183883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s</a:t>
            </a:r>
            <a:r>
              <a:rPr sz="2400" spc="-10" dirty="0">
                <a:solidFill>
                  <a:srgbClr val="183883"/>
                </a:solidFill>
                <a:latin typeface="Times New Roman"/>
                <a:cs typeface="Times New Roman"/>
              </a:rPr>
              <a:t>t</a:t>
            </a:r>
            <a:r>
              <a:rPr sz="2400" spc="-5" dirty="0">
                <a:solidFill>
                  <a:srgbClr val="18388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183883"/>
                </a:solidFill>
                <a:latin typeface="Times New Roman"/>
                <a:cs typeface="Times New Roman"/>
              </a:rPr>
              <a:t>quintile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28687" y="1857375"/>
            <a:ext cx="6629400" cy="0"/>
          </a:xfrm>
          <a:custGeom>
            <a:avLst/>
            <a:gdLst/>
            <a:ahLst/>
            <a:cxnLst/>
            <a:rect l="l" t="t" r="r" b="b"/>
            <a:pathLst>
              <a:path w="6629400">
                <a:moveTo>
                  <a:pt x="0" y="0"/>
                </a:moveTo>
                <a:lnTo>
                  <a:pt x="6629400" y="1"/>
                </a:lnTo>
              </a:path>
            </a:pathLst>
          </a:custGeom>
          <a:ln w="19050">
            <a:solidFill>
              <a:srgbClr val="365B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71937" y="2132855"/>
            <a:ext cx="4600575" cy="4372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58251" y="6608096"/>
            <a:ext cx="367157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et a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Clin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8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. 2008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;8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:1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5.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>
                <a:latin typeface="Arial"/>
                <a:cs typeface="Arial"/>
                <a:hlinkClick r:id="rId5"/>
              </a:rPr>
              <a:t>www.</a:t>
            </a:r>
            <a:r>
              <a:rPr spc="-10" dirty="0">
                <a:latin typeface="Arial"/>
                <a:cs typeface="Arial"/>
                <a:hlinkClick r:id="rId5"/>
              </a:rPr>
              <a:t>u</a:t>
            </a:r>
            <a:r>
              <a:rPr spc="-5" dirty="0">
                <a:latin typeface="Arial"/>
                <a:cs typeface="Arial"/>
                <a:hlinkClick r:id="rId5"/>
              </a:rPr>
              <a:t>m</a:t>
            </a:r>
            <a:r>
              <a:rPr spc="-10" dirty="0">
                <a:latin typeface="Arial"/>
                <a:cs typeface="Arial"/>
                <a:hlinkClick r:id="rId5"/>
              </a:rPr>
              <a:t>l.</a:t>
            </a:r>
            <a:r>
              <a:rPr spc="-20" dirty="0">
                <a:latin typeface="Arial"/>
                <a:cs typeface="Arial"/>
                <a:hlinkClick r:id="rId5"/>
              </a:rPr>
              <a:t>e</a:t>
            </a:r>
            <a:r>
              <a:rPr spc="-10" dirty="0">
                <a:latin typeface="Arial"/>
                <a:cs typeface="Arial"/>
                <a:hlinkClick r:id="rId5"/>
              </a:rPr>
              <a:t>du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74831" y="1752600"/>
            <a:ext cx="569595" cy="3505200"/>
          </a:xfrm>
          <a:custGeom>
            <a:avLst/>
            <a:gdLst/>
            <a:ahLst/>
            <a:cxnLst/>
            <a:rect l="l" t="t" r="r" b="b"/>
            <a:pathLst>
              <a:path w="569595" h="3505200">
                <a:moveTo>
                  <a:pt x="0" y="3505200"/>
                </a:moveTo>
                <a:lnTo>
                  <a:pt x="569168" y="3505200"/>
                </a:lnTo>
                <a:lnTo>
                  <a:pt x="569168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0"/>
                </a:moveTo>
                <a:lnTo>
                  <a:pt x="7848600" y="0"/>
                </a:lnTo>
              </a:path>
              <a:path w="7848600" h="3505200">
                <a:moveTo>
                  <a:pt x="7848600" y="3505200"/>
                </a:moveTo>
                <a:lnTo>
                  <a:pt x="0" y="3505200"/>
                </a:ln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0" y="244475"/>
                </a:moveTo>
                <a:lnTo>
                  <a:pt x="9144000" y="244475"/>
                </a:lnTo>
                <a:lnTo>
                  <a:pt x="9144000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59631" y="1628800"/>
            <a:ext cx="7315200" cy="4419600"/>
          </a:xfrm>
          <a:custGeom>
            <a:avLst/>
            <a:gdLst/>
            <a:ahLst/>
            <a:cxnLst/>
            <a:rect l="l" t="t" r="r" b="b"/>
            <a:pathLst>
              <a:path w="7315200" h="4419600">
                <a:moveTo>
                  <a:pt x="0" y="4419600"/>
                </a:moveTo>
                <a:lnTo>
                  <a:pt x="7315200" y="4419600"/>
                </a:lnTo>
                <a:lnTo>
                  <a:pt x="7315200" y="0"/>
                </a:lnTo>
                <a:lnTo>
                  <a:pt x="0" y="0"/>
                </a:lnTo>
                <a:lnTo>
                  <a:pt x="0" y="4419600"/>
                </a:lnTo>
                <a:close/>
              </a:path>
            </a:pathLst>
          </a:custGeom>
          <a:solidFill>
            <a:srgbClr val="D4E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99928" y="829580"/>
            <a:ext cx="5284470" cy="1143000"/>
          </a:xfrm>
          <a:custGeom>
            <a:avLst/>
            <a:gdLst/>
            <a:ahLst/>
            <a:cxnLst/>
            <a:rect l="l" t="t" r="r" b="b"/>
            <a:pathLst>
              <a:path w="5284470" h="1143000">
                <a:moveTo>
                  <a:pt x="0" y="1143000"/>
                </a:moveTo>
                <a:lnTo>
                  <a:pt x="5284439" y="1143000"/>
                </a:lnTo>
                <a:lnTo>
                  <a:pt x="5284439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785229" y="867551"/>
            <a:ext cx="4777105" cy="804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329"/>
              </a:lnSpc>
            </a:pP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4-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Lo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ro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ke 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uar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ile 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85229" y="1703412"/>
            <a:ext cx="3735704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ngham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eopo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udy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566812" y="2223491"/>
            <a:ext cx="6701155" cy="3162300"/>
          </a:xfrm>
          <a:custGeom>
            <a:avLst/>
            <a:gdLst/>
            <a:ahLst/>
            <a:cxnLst/>
            <a:rect l="l" t="t" r="r" b="b"/>
            <a:pathLst>
              <a:path w="6701155" h="3162300">
                <a:moveTo>
                  <a:pt x="0" y="3162300"/>
                </a:moveTo>
                <a:lnTo>
                  <a:pt x="6700837" y="3162300"/>
                </a:lnTo>
                <a:lnTo>
                  <a:pt x="6700837" y="0"/>
                </a:lnTo>
                <a:lnTo>
                  <a:pt x="0" y="0"/>
                </a:lnTo>
                <a:lnTo>
                  <a:pt x="0" y="3162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40049" y="5142336"/>
            <a:ext cx="5586095" cy="0"/>
          </a:xfrm>
          <a:custGeom>
            <a:avLst/>
            <a:gdLst/>
            <a:ahLst/>
            <a:cxnLst/>
            <a:rect l="l" t="t" r="r" b="b"/>
            <a:pathLst>
              <a:path w="5586095">
                <a:moveTo>
                  <a:pt x="0" y="0"/>
                </a:moveTo>
                <a:lnTo>
                  <a:pt x="5585776" y="0"/>
                </a:lnTo>
              </a:path>
            </a:pathLst>
          </a:custGeom>
          <a:ln w="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14832" y="4875321"/>
            <a:ext cx="4811395" cy="0"/>
          </a:xfrm>
          <a:custGeom>
            <a:avLst/>
            <a:gdLst/>
            <a:ahLst/>
            <a:cxnLst/>
            <a:rect l="l" t="t" r="r" b="b"/>
            <a:pathLst>
              <a:path w="4811395">
                <a:moveTo>
                  <a:pt x="0" y="0"/>
                </a:moveTo>
                <a:lnTo>
                  <a:pt x="4810992" y="0"/>
                </a:lnTo>
              </a:path>
            </a:pathLst>
          </a:custGeom>
          <a:ln w="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40049" y="4875321"/>
            <a:ext cx="346075" cy="0"/>
          </a:xfrm>
          <a:custGeom>
            <a:avLst/>
            <a:gdLst/>
            <a:ahLst/>
            <a:cxnLst/>
            <a:rect l="l" t="t" r="r" b="b"/>
            <a:pathLst>
              <a:path w="346075">
                <a:moveTo>
                  <a:pt x="0" y="0"/>
                </a:moveTo>
                <a:lnTo>
                  <a:pt x="345511" y="0"/>
                </a:lnTo>
              </a:path>
            </a:pathLst>
          </a:custGeom>
          <a:ln w="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14832" y="4608305"/>
            <a:ext cx="4811395" cy="0"/>
          </a:xfrm>
          <a:custGeom>
            <a:avLst/>
            <a:gdLst/>
            <a:ahLst/>
            <a:cxnLst/>
            <a:rect l="l" t="t" r="r" b="b"/>
            <a:pathLst>
              <a:path w="4811395">
                <a:moveTo>
                  <a:pt x="0" y="0"/>
                </a:moveTo>
                <a:lnTo>
                  <a:pt x="4810992" y="0"/>
                </a:lnTo>
              </a:path>
            </a:pathLst>
          </a:custGeom>
          <a:ln w="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40049" y="4608306"/>
            <a:ext cx="346075" cy="0"/>
          </a:xfrm>
          <a:custGeom>
            <a:avLst/>
            <a:gdLst/>
            <a:ahLst/>
            <a:cxnLst/>
            <a:rect l="l" t="t" r="r" b="b"/>
            <a:pathLst>
              <a:path w="346075">
                <a:moveTo>
                  <a:pt x="0" y="0"/>
                </a:moveTo>
                <a:lnTo>
                  <a:pt x="345511" y="0"/>
                </a:lnTo>
              </a:path>
            </a:pathLst>
          </a:custGeom>
          <a:ln w="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94634" y="4341290"/>
            <a:ext cx="2031364" cy="0"/>
          </a:xfrm>
          <a:custGeom>
            <a:avLst/>
            <a:gdLst/>
            <a:ahLst/>
            <a:cxnLst/>
            <a:rect l="l" t="t" r="r" b="b"/>
            <a:pathLst>
              <a:path w="2031365">
                <a:moveTo>
                  <a:pt x="0" y="0"/>
                </a:moveTo>
                <a:lnTo>
                  <a:pt x="2031191" y="0"/>
                </a:lnTo>
              </a:path>
            </a:pathLst>
          </a:custGeom>
          <a:ln w="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44105" y="4341291"/>
            <a:ext cx="1921510" cy="0"/>
          </a:xfrm>
          <a:custGeom>
            <a:avLst/>
            <a:gdLst/>
            <a:ahLst/>
            <a:cxnLst/>
            <a:rect l="l" t="t" r="r" b="b"/>
            <a:pathLst>
              <a:path w="1921510">
                <a:moveTo>
                  <a:pt x="0" y="0"/>
                </a:moveTo>
                <a:lnTo>
                  <a:pt x="1921256" y="0"/>
                </a:lnTo>
              </a:path>
            </a:pathLst>
          </a:custGeom>
          <a:ln w="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40049" y="4341290"/>
            <a:ext cx="346075" cy="0"/>
          </a:xfrm>
          <a:custGeom>
            <a:avLst/>
            <a:gdLst/>
            <a:ahLst/>
            <a:cxnLst/>
            <a:rect l="l" t="t" r="r" b="b"/>
            <a:pathLst>
              <a:path w="346075">
                <a:moveTo>
                  <a:pt x="0" y="0"/>
                </a:moveTo>
                <a:lnTo>
                  <a:pt x="345511" y="0"/>
                </a:lnTo>
              </a:path>
            </a:pathLst>
          </a:custGeom>
          <a:ln w="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94634" y="4074275"/>
            <a:ext cx="2031364" cy="0"/>
          </a:xfrm>
          <a:custGeom>
            <a:avLst/>
            <a:gdLst/>
            <a:ahLst/>
            <a:cxnLst/>
            <a:rect l="l" t="t" r="r" b="b"/>
            <a:pathLst>
              <a:path w="2031365">
                <a:moveTo>
                  <a:pt x="0" y="0"/>
                </a:moveTo>
                <a:lnTo>
                  <a:pt x="2031191" y="0"/>
                </a:lnTo>
              </a:path>
            </a:pathLst>
          </a:custGeom>
          <a:ln w="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68143" y="4074275"/>
            <a:ext cx="1497330" cy="0"/>
          </a:xfrm>
          <a:custGeom>
            <a:avLst/>
            <a:gdLst/>
            <a:ahLst/>
            <a:cxnLst/>
            <a:rect l="l" t="t" r="r" b="b"/>
            <a:pathLst>
              <a:path w="1497329">
                <a:moveTo>
                  <a:pt x="0" y="0"/>
                </a:moveTo>
                <a:lnTo>
                  <a:pt x="1497218" y="0"/>
                </a:lnTo>
              </a:path>
            </a:pathLst>
          </a:custGeom>
          <a:ln w="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40049" y="4074275"/>
            <a:ext cx="346075" cy="0"/>
          </a:xfrm>
          <a:custGeom>
            <a:avLst/>
            <a:gdLst/>
            <a:ahLst/>
            <a:cxnLst/>
            <a:rect l="l" t="t" r="r" b="b"/>
            <a:pathLst>
              <a:path w="346075">
                <a:moveTo>
                  <a:pt x="0" y="0"/>
                </a:moveTo>
                <a:lnTo>
                  <a:pt x="345511" y="0"/>
                </a:lnTo>
              </a:path>
            </a:pathLst>
          </a:custGeom>
          <a:ln w="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94634" y="3807259"/>
            <a:ext cx="2031364" cy="0"/>
          </a:xfrm>
          <a:custGeom>
            <a:avLst/>
            <a:gdLst/>
            <a:ahLst/>
            <a:cxnLst/>
            <a:rect l="l" t="t" r="r" b="b"/>
            <a:pathLst>
              <a:path w="2031365">
                <a:moveTo>
                  <a:pt x="0" y="0"/>
                </a:moveTo>
                <a:lnTo>
                  <a:pt x="2031191" y="0"/>
                </a:lnTo>
              </a:path>
            </a:pathLst>
          </a:custGeom>
          <a:ln w="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68143" y="3807260"/>
            <a:ext cx="1497330" cy="0"/>
          </a:xfrm>
          <a:custGeom>
            <a:avLst/>
            <a:gdLst/>
            <a:ahLst/>
            <a:cxnLst/>
            <a:rect l="l" t="t" r="r" b="b"/>
            <a:pathLst>
              <a:path w="1497329">
                <a:moveTo>
                  <a:pt x="0" y="0"/>
                </a:moveTo>
                <a:lnTo>
                  <a:pt x="1497218" y="0"/>
                </a:lnTo>
              </a:path>
            </a:pathLst>
          </a:custGeom>
          <a:ln w="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40049" y="3807259"/>
            <a:ext cx="346075" cy="0"/>
          </a:xfrm>
          <a:custGeom>
            <a:avLst/>
            <a:gdLst/>
            <a:ahLst/>
            <a:cxnLst/>
            <a:rect l="l" t="t" r="r" b="b"/>
            <a:pathLst>
              <a:path w="346075">
                <a:moveTo>
                  <a:pt x="0" y="0"/>
                </a:moveTo>
                <a:lnTo>
                  <a:pt x="345511" y="0"/>
                </a:lnTo>
              </a:path>
            </a:pathLst>
          </a:custGeom>
          <a:ln w="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47943" y="3535009"/>
            <a:ext cx="1177925" cy="0"/>
          </a:xfrm>
          <a:custGeom>
            <a:avLst/>
            <a:gdLst/>
            <a:ahLst/>
            <a:cxnLst/>
            <a:rect l="l" t="t" r="r" b="b"/>
            <a:pathLst>
              <a:path w="1177925">
                <a:moveTo>
                  <a:pt x="0" y="0"/>
                </a:moveTo>
                <a:lnTo>
                  <a:pt x="1177882" y="0"/>
                </a:lnTo>
              </a:path>
            </a:pathLst>
          </a:custGeom>
          <a:ln w="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694634" y="3535009"/>
            <a:ext cx="429259" cy="0"/>
          </a:xfrm>
          <a:custGeom>
            <a:avLst/>
            <a:gdLst/>
            <a:ahLst/>
            <a:cxnLst/>
            <a:rect l="l" t="t" r="r" b="b"/>
            <a:pathLst>
              <a:path w="429260">
                <a:moveTo>
                  <a:pt x="0" y="0"/>
                </a:moveTo>
                <a:lnTo>
                  <a:pt x="429271" y="0"/>
                </a:lnTo>
              </a:path>
            </a:pathLst>
          </a:custGeom>
          <a:ln w="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97414" y="3535009"/>
            <a:ext cx="1068070" cy="0"/>
          </a:xfrm>
          <a:custGeom>
            <a:avLst/>
            <a:gdLst/>
            <a:ahLst/>
            <a:cxnLst/>
            <a:rect l="l" t="t" r="r" b="b"/>
            <a:pathLst>
              <a:path w="1068070">
                <a:moveTo>
                  <a:pt x="0" y="0"/>
                </a:moveTo>
                <a:lnTo>
                  <a:pt x="1067946" y="0"/>
                </a:lnTo>
              </a:path>
            </a:pathLst>
          </a:custGeom>
          <a:ln w="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40049" y="3535009"/>
            <a:ext cx="346075" cy="0"/>
          </a:xfrm>
          <a:custGeom>
            <a:avLst/>
            <a:gdLst/>
            <a:ahLst/>
            <a:cxnLst/>
            <a:rect l="l" t="t" r="r" b="b"/>
            <a:pathLst>
              <a:path w="346075">
                <a:moveTo>
                  <a:pt x="0" y="0"/>
                </a:moveTo>
                <a:lnTo>
                  <a:pt x="345511" y="0"/>
                </a:lnTo>
              </a:path>
            </a:pathLst>
          </a:custGeom>
          <a:ln w="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47943" y="3267993"/>
            <a:ext cx="1177925" cy="0"/>
          </a:xfrm>
          <a:custGeom>
            <a:avLst/>
            <a:gdLst/>
            <a:ahLst/>
            <a:cxnLst/>
            <a:rect l="l" t="t" r="r" b="b"/>
            <a:pathLst>
              <a:path w="1177925">
                <a:moveTo>
                  <a:pt x="0" y="0"/>
                </a:moveTo>
                <a:lnTo>
                  <a:pt x="1177882" y="0"/>
                </a:lnTo>
              </a:path>
            </a:pathLst>
          </a:custGeom>
          <a:ln w="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197414" y="3267993"/>
            <a:ext cx="1068070" cy="0"/>
          </a:xfrm>
          <a:custGeom>
            <a:avLst/>
            <a:gdLst/>
            <a:ahLst/>
            <a:cxnLst/>
            <a:rect l="l" t="t" r="r" b="b"/>
            <a:pathLst>
              <a:path w="1068070">
                <a:moveTo>
                  <a:pt x="0" y="0"/>
                </a:moveTo>
                <a:lnTo>
                  <a:pt x="1067946" y="0"/>
                </a:lnTo>
              </a:path>
            </a:pathLst>
          </a:custGeom>
          <a:ln w="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140049" y="3267993"/>
            <a:ext cx="346075" cy="0"/>
          </a:xfrm>
          <a:custGeom>
            <a:avLst/>
            <a:gdLst/>
            <a:ahLst/>
            <a:cxnLst/>
            <a:rect l="l" t="t" r="r" b="b"/>
            <a:pathLst>
              <a:path w="346075">
                <a:moveTo>
                  <a:pt x="0" y="0"/>
                </a:moveTo>
                <a:lnTo>
                  <a:pt x="345511" y="0"/>
                </a:lnTo>
              </a:path>
            </a:pathLst>
          </a:custGeom>
          <a:ln w="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77215" y="3000978"/>
            <a:ext cx="748665" cy="0"/>
          </a:xfrm>
          <a:custGeom>
            <a:avLst/>
            <a:gdLst/>
            <a:ahLst/>
            <a:cxnLst/>
            <a:rect l="l" t="t" r="r" b="b"/>
            <a:pathLst>
              <a:path w="748665">
                <a:moveTo>
                  <a:pt x="0" y="0"/>
                </a:moveTo>
                <a:lnTo>
                  <a:pt x="748609" y="0"/>
                </a:lnTo>
              </a:path>
            </a:pathLst>
          </a:custGeom>
          <a:ln w="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197414" y="3000978"/>
            <a:ext cx="1068070" cy="0"/>
          </a:xfrm>
          <a:custGeom>
            <a:avLst/>
            <a:gdLst/>
            <a:ahLst/>
            <a:cxnLst/>
            <a:rect l="l" t="t" r="r" b="b"/>
            <a:pathLst>
              <a:path w="1068070">
                <a:moveTo>
                  <a:pt x="0" y="0"/>
                </a:moveTo>
                <a:lnTo>
                  <a:pt x="1067946" y="0"/>
                </a:lnTo>
              </a:path>
            </a:pathLst>
          </a:custGeom>
          <a:ln w="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140049" y="3000978"/>
            <a:ext cx="346075" cy="0"/>
          </a:xfrm>
          <a:custGeom>
            <a:avLst/>
            <a:gdLst/>
            <a:ahLst/>
            <a:cxnLst/>
            <a:rect l="l" t="t" r="r" b="b"/>
            <a:pathLst>
              <a:path w="346075">
                <a:moveTo>
                  <a:pt x="0" y="0"/>
                </a:moveTo>
                <a:lnTo>
                  <a:pt x="345511" y="0"/>
                </a:lnTo>
              </a:path>
            </a:pathLst>
          </a:custGeom>
          <a:ln w="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77215" y="2733963"/>
            <a:ext cx="748665" cy="0"/>
          </a:xfrm>
          <a:custGeom>
            <a:avLst/>
            <a:gdLst/>
            <a:ahLst/>
            <a:cxnLst/>
            <a:rect l="l" t="t" r="r" b="b"/>
            <a:pathLst>
              <a:path w="748665">
                <a:moveTo>
                  <a:pt x="0" y="0"/>
                </a:moveTo>
                <a:lnTo>
                  <a:pt x="748609" y="0"/>
                </a:lnTo>
              </a:path>
            </a:pathLst>
          </a:custGeom>
          <a:ln w="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197414" y="2733963"/>
            <a:ext cx="1068070" cy="0"/>
          </a:xfrm>
          <a:custGeom>
            <a:avLst/>
            <a:gdLst/>
            <a:ahLst/>
            <a:cxnLst/>
            <a:rect l="l" t="t" r="r" b="b"/>
            <a:pathLst>
              <a:path w="1068070">
                <a:moveTo>
                  <a:pt x="0" y="0"/>
                </a:moveTo>
                <a:lnTo>
                  <a:pt x="1067946" y="0"/>
                </a:lnTo>
              </a:path>
            </a:pathLst>
          </a:custGeom>
          <a:ln w="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140049" y="2733962"/>
            <a:ext cx="346075" cy="0"/>
          </a:xfrm>
          <a:custGeom>
            <a:avLst/>
            <a:gdLst/>
            <a:ahLst/>
            <a:cxnLst/>
            <a:rect l="l" t="t" r="r" b="b"/>
            <a:pathLst>
              <a:path w="346075">
                <a:moveTo>
                  <a:pt x="0" y="0"/>
                </a:moveTo>
                <a:lnTo>
                  <a:pt x="345511" y="0"/>
                </a:lnTo>
              </a:path>
            </a:pathLst>
          </a:custGeom>
          <a:ln w="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66223" y="2466947"/>
            <a:ext cx="5560060" cy="2675890"/>
          </a:xfrm>
          <a:custGeom>
            <a:avLst/>
            <a:gdLst/>
            <a:ahLst/>
            <a:cxnLst/>
            <a:rect l="l" t="t" r="r" b="b"/>
            <a:pathLst>
              <a:path w="5560059" h="2675890">
                <a:moveTo>
                  <a:pt x="0" y="0"/>
                </a:moveTo>
                <a:lnTo>
                  <a:pt x="5559601" y="0"/>
                </a:lnTo>
                <a:lnTo>
                  <a:pt x="5559601" y="2675389"/>
                </a:lnTo>
                <a:lnTo>
                  <a:pt x="0" y="2675389"/>
                </a:lnTo>
                <a:lnTo>
                  <a:pt x="0" y="0"/>
                </a:lnTo>
                <a:close/>
              </a:path>
            </a:pathLst>
          </a:custGeom>
          <a:ln w="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485560" y="2466947"/>
            <a:ext cx="429259" cy="2466340"/>
          </a:xfrm>
          <a:custGeom>
            <a:avLst/>
            <a:gdLst/>
            <a:ahLst/>
            <a:cxnLst/>
            <a:rect l="l" t="t" r="r" b="b"/>
            <a:pathLst>
              <a:path w="429260" h="2466340">
                <a:moveTo>
                  <a:pt x="429272" y="0"/>
                </a:moveTo>
                <a:lnTo>
                  <a:pt x="0" y="0"/>
                </a:lnTo>
                <a:lnTo>
                  <a:pt x="0" y="2465965"/>
                </a:lnTo>
                <a:lnTo>
                  <a:pt x="429272" y="2465965"/>
                </a:lnTo>
                <a:lnTo>
                  <a:pt x="429272" y="0"/>
                </a:lnTo>
                <a:close/>
              </a:path>
            </a:pathLst>
          </a:custGeom>
          <a:solidFill>
            <a:srgbClr val="E6B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265361" y="2466947"/>
            <a:ext cx="429895" cy="1990089"/>
          </a:xfrm>
          <a:custGeom>
            <a:avLst/>
            <a:gdLst/>
            <a:ahLst/>
            <a:cxnLst/>
            <a:rect l="l" t="t" r="r" b="b"/>
            <a:pathLst>
              <a:path w="429895" h="1990089">
                <a:moveTo>
                  <a:pt x="429272" y="0"/>
                </a:moveTo>
                <a:lnTo>
                  <a:pt x="0" y="0"/>
                </a:lnTo>
                <a:lnTo>
                  <a:pt x="0" y="1989526"/>
                </a:lnTo>
                <a:lnTo>
                  <a:pt x="429272" y="1989526"/>
                </a:lnTo>
                <a:lnTo>
                  <a:pt x="429272" y="0"/>
                </a:lnTo>
                <a:close/>
              </a:path>
            </a:pathLst>
          </a:custGeom>
          <a:solidFill>
            <a:srgbClr val="E6B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485560" y="2466947"/>
            <a:ext cx="429259" cy="2466340"/>
          </a:xfrm>
          <a:custGeom>
            <a:avLst/>
            <a:gdLst/>
            <a:ahLst/>
            <a:cxnLst/>
            <a:rect l="l" t="t" r="r" b="b"/>
            <a:pathLst>
              <a:path w="429260" h="2466340">
                <a:moveTo>
                  <a:pt x="0" y="2465965"/>
                </a:moveTo>
                <a:lnTo>
                  <a:pt x="429272" y="2465965"/>
                </a:lnTo>
                <a:lnTo>
                  <a:pt x="429272" y="0"/>
                </a:lnTo>
                <a:lnTo>
                  <a:pt x="0" y="0"/>
                </a:lnTo>
                <a:lnTo>
                  <a:pt x="0" y="2465965"/>
                </a:lnTo>
                <a:close/>
              </a:path>
            </a:pathLst>
          </a:custGeom>
          <a:ln w="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265361" y="2466947"/>
            <a:ext cx="429259" cy="1990089"/>
          </a:xfrm>
          <a:custGeom>
            <a:avLst/>
            <a:gdLst/>
            <a:ahLst/>
            <a:cxnLst/>
            <a:rect l="l" t="t" r="r" b="b"/>
            <a:pathLst>
              <a:path w="429260" h="1990089">
                <a:moveTo>
                  <a:pt x="0" y="1989526"/>
                </a:moveTo>
                <a:lnTo>
                  <a:pt x="429272" y="1989526"/>
                </a:lnTo>
                <a:lnTo>
                  <a:pt x="429272" y="0"/>
                </a:lnTo>
                <a:lnTo>
                  <a:pt x="0" y="0"/>
                </a:lnTo>
                <a:lnTo>
                  <a:pt x="0" y="1989526"/>
                </a:lnTo>
                <a:close/>
              </a:path>
            </a:pathLst>
          </a:custGeom>
          <a:ln w="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914832" y="2466947"/>
            <a:ext cx="429895" cy="1969135"/>
          </a:xfrm>
          <a:custGeom>
            <a:avLst/>
            <a:gdLst/>
            <a:ahLst/>
            <a:cxnLst/>
            <a:rect l="l" t="t" r="r" b="b"/>
            <a:pathLst>
              <a:path w="429895" h="1969135">
                <a:moveTo>
                  <a:pt x="429272" y="0"/>
                </a:moveTo>
                <a:lnTo>
                  <a:pt x="0" y="0"/>
                </a:lnTo>
                <a:lnTo>
                  <a:pt x="0" y="1968583"/>
                </a:lnTo>
                <a:lnTo>
                  <a:pt x="429272" y="1968583"/>
                </a:lnTo>
                <a:lnTo>
                  <a:pt x="429272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694634" y="2466947"/>
            <a:ext cx="429259" cy="942975"/>
          </a:xfrm>
          <a:custGeom>
            <a:avLst/>
            <a:gdLst/>
            <a:ahLst/>
            <a:cxnLst/>
            <a:rect l="l" t="t" r="r" b="b"/>
            <a:pathLst>
              <a:path w="429260" h="942975">
                <a:moveTo>
                  <a:pt x="429271" y="0"/>
                </a:moveTo>
                <a:lnTo>
                  <a:pt x="0" y="0"/>
                </a:lnTo>
                <a:lnTo>
                  <a:pt x="0" y="942407"/>
                </a:lnTo>
                <a:lnTo>
                  <a:pt x="429271" y="942407"/>
                </a:lnTo>
                <a:lnTo>
                  <a:pt x="429271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914833" y="2466947"/>
            <a:ext cx="429259" cy="1969135"/>
          </a:xfrm>
          <a:custGeom>
            <a:avLst/>
            <a:gdLst/>
            <a:ahLst/>
            <a:cxnLst/>
            <a:rect l="l" t="t" r="r" b="b"/>
            <a:pathLst>
              <a:path w="429260" h="1969135">
                <a:moveTo>
                  <a:pt x="0" y="1968584"/>
                </a:moveTo>
                <a:lnTo>
                  <a:pt x="429272" y="1968584"/>
                </a:lnTo>
                <a:lnTo>
                  <a:pt x="429272" y="0"/>
                </a:lnTo>
                <a:lnTo>
                  <a:pt x="0" y="0"/>
                </a:lnTo>
                <a:lnTo>
                  <a:pt x="0" y="1968584"/>
                </a:lnTo>
                <a:close/>
              </a:path>
            </a:pathLst>
          </a:custGeom>
          <a:ln w="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694633" y="2466947"/>
            <a:ext cx="429259" cy="942975"/>
          </a:xfrm>
          <a:custGeom>
            <a:avLst/>
            <a:gdLst/>
            <a:ahLst/>
            <a:cxnLst/>
            <a:rect l="l" t="t" r="r" b="b"/>
            <a:pathLst>
              <a:path w="429260" h="942975">
                <a:moveTo>
                  <a:pt x="0" y="942407"/>
                </a:moveTo>
                <a:lnTo>
                  <a:pt x="429272" y="942407"/>
                </a:lnTo>
                <a:lnTo>
                  <a:pt x="429272" y="0"/>
                </a:lnTo>
                <a:lnTo>
                  <a:pt x="0" y="0"/>
                </a:lnTo>
                <a:lnTo>
                  <a:pt x="0" y="942407"/>
                </a:lnTo>
                <a:close/>
              </a:path>
            </a:pathLst>
          </a:custGeom>
          <a:ln w="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344105" y="2466947"/>
            <a:ext cx="424180" cy="1633855"/>
          </a:xfrm>
          <a:custGeom>
            <a:avLst/>
            <a:gdLst/>
            <a:ahLst/>
            <a:cxnLst/>
            <a:rect l="l" t="t" r="r" b="b"/>
            <a:pathLst>
              <a:path w="424179" h="1633854">
                <a:moveTo>
                  <a:pt x="424037" y="0"/>
                </a:moveTo>
                <a:lnTo>
                  <a:pt x="0" y="0"/>
                </a:lnTo>
                <a:lnTo>
                  <a:pt x="0" y="1633505"/>
                </a:lnTo>
                <a:lnTo>
                  <a:pt x="424037" y="1633505"/>
                </a:lnTo>
                <a:lnTo>
                  <a:pt x="424037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123905" y="2466947"/>
            <a:ext cx="424180" cy="1283335"/>
          </a:xfrm>
          <a:custGeom>
            <a:avLst/>
            <a:gdLst/>
            <a:ahLst/>
            <a:cxnLst/>
            <a:rect l="l" t="t" r="r" b="b"/>
            <a:pathLst>
              <a:path w="424179" h="1283335">
                <a:moveTo>
                  <a:pt x="424037" y="0"/>
                </a:moveTo>
                <a:lnTo>
                  <a:pt x="0" y="0"/>
                </a:lnTo>
                <a:lnTo>
                  <a:pt x="0" y="1282721"/>
                </a:lnTo>
                <a:lnTo>
                  <a:pt x="424037" y="1282721"/>
                </a:lnTo>
                <a:lnTo>
                  <a:pt x="424037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344105" y="2466947"/>
            <a:ext cx="424180" cy="1633855"/>
          </a:xfrm>
          <a:custGeom>
            <a:avLst/>
            <a:gdLst/>
            <a:ahLst/>
            <a:cxnLst/>
            <a:rect l="l" t="t" r="r" b="b"/>
            <a:pathLst>
              <a:path w="424179" h="1633854">
                <a:moveTo>
                  <a:pt x="0" y="1633505"/>
                </a:moveTo>
                <a:lnTo>
                  <a:pt x="424037" y="1633505"/>
                </a:lnTo>
                <a:lnTo>
                  <a:pt x="424037" y="0"/>
                </a:lnTo>
                <a:lnTo>
                  <a:pt x="0" y="0"/>
                </a:lnTo>
                <a:lnTo>
                  <a:pt x="0" y="1633505"/>
                </a:lnTo>
                <a:close/>
              </a:path>
            </a:pathLst>
          </a:custGeom>
          <a:ln w="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123906" y="2466947"/>
            <a:ext cx="424180" cy="1283335"/>
          </a:xfrm>
          <a:custGeom>
            <a:avLst/>
            <a:gdLst/>
            <a:ahLst/>
            <a:cxnLst/>
            <a:rect l="l" t="t" r="r" b="b"/>
            <a:pathLst>
              <a:path w="424179" h="1283335">
                <a:moveTo>
                  <a:pt x="0" y="1282721"/>
                </a:moveTo>
                <a:lnTo>
                  <a:pt x="424037" y="1282721"/>
                </a:lnTo>
                <a:lnTo>
                  <a:pt x="424037" y="0"/>
                </a:lnTo>
                <a:lnTo>
                  <a:pt x="0" y="0"/>
                </a:lnTo>
                <a:lnTo>
                  <a:pt x="0" y="1282721"/>
                </a:lnTo>
                <a:close/>
              </a:path>
            </a:pathLst>
          </a:custGeom>
          <a:ln w="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768143" y="2466947"/>
            <a:ext cx="429259" cy="1241425"/>
          </a:xfrm>
          <a:custGeom>
            <a:avLst/>
            <a:gdLst/>
            <a:ahLst/>
            <a:cxnLst/>
            <a:rect l="l" t="t" r="r" b="b"/>
            <a:pathLst>
              <a:path w="429260" h="1241425">
                <a:moveTo>
                  <a:pt x="429271" y="0"/>
                </a:moveTo>
                <a:lnTo>
                  <a:pt x="0" y="0"/>
                </a:lnTo>
                <a:lnTo>
                  <a:pt x="0" y="1240836"/>
                </a:lnTo>
                <a:lnTo>
                  <a:pt x="429271" y="1240836"/>
                </a:lnTo>
                <a:lnTo>
                  <a:pt x="429271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547943" y="2466947"/>
            <a:ext cx="429895" cy="591820"/>
          </a:xfrm>
          <a:custGeom>
            <a:avLst/>
            <a:gdLst/>
            <a:ahLst/>
            <a:cxnLst/>
            <a:rect l="l" t="t" r="r" b="b"/>
            <a:pathLst>
              <a:path w="429895" h="591819">
                <a:moveTo>
                  <a:pt x="429272" y="0"/>
                </a:moveTo>
                <a:lnTo>
                  <a:pt x="0" y="0"/>
                </a:lnTo>
                <a:lnTo>
                  <a:pt x="0" y="591621"/>
                </a:lnTo>
                <a:lnTo>
                  <a:pt x="429272" y="591621"/>
                </a:lnTo>
                <a:lnTo>
                  <a:pt x="429272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768142" y="2466947"/>
            <a:ext cx="429259" cy="1241425"/>
          </a:xfrm>
          <a:custGeom>
            <a:avLst/>
            <a:gdLst/>
            <a:ahLst/>
            <a:cxnLst/>
            <a:rect l="l" t="t" r="r" b="b"/>
            <a:pathLst>
              <a:path w="429260" h="1241425">
                <a:moveTo>
                  <a:pt x="0" y="1240836"/>
                </a:moveTo>
                <a:lnTo>
                  <a:pt x="429272" y="1240836"/>
                </a:lnTo>
                <a:lnTo>
                  <a:pt x="429272" y="0"/>
                </a:lnTo>
                <a:lnTo>
                  <a:pt x="0" y="0"/>
                </a:lnTo>
                <a:lnTo>
                  <a:pt x="0" y="1240836"/>
                </a:lnTo>
                <a:close/>
              </a:path>
            </a:pathLst>
          </a:custGeom>
          <a:ln w="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547943" y="2466947"/>
            <a:ext cx="429259" cy="591820"/>
          </a:xfrm>
          <a:custGeom>
            <a:avLst/>
            <a:gdLst/>
            <a:ahLst/>
            <a:cxnLst/>
            <a:rect l="l" t="t" r="r" b="b"/>
            <a:pathLst>
              <a:path w="429259" h="591819">
                <a:moveTo>
                  <a:pt x="0" y="591622"/>
                </a:moveTo>
                <a:lnTo>
                  <a:pt x="429272" y="591622"/>
                </a:lnTo>
                <a:lnTo>
                  <a:pt x="429272" y="0"/>
                </a:lnTo>
                <a:lnTo>
                  <a:pt x="0" y="0"/>
                </a:lnTo>
                <a:lnTo>
                  <a:pt x="0" y="591622"/>
                </a:lnTo>
                <a:close/>
              </a:path>
            </a:pathLst>
          </a:custGeom>
          <a:ln w="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166223" y="2466947"/>
            <a:ext cx="0" cy="2675890"/>
          </a:xfrm>
          <a:custGeom>
            <a:avLst/>
            <a:gdLst/>
            <a:ahLst/>
            <a:cxnLst/>
            <a:rect l="l" t="t" r="r" b="b"/>
            <a:pathLst>
              <a:path h="2675890">
                <a:moveTo>
                  <a:pt x="0" y="2675389"/>
                </a:moveTo>
                <a:lnTo>
                  <a:pt x="0" y="0"/>
                </a:lnTo>
              </a:path>
            </a:pathLst>
          </a:custGeom>
          <a:ln w="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140049" y="2466947"/>
            <a:ext cx="5586095" cy="0"/>
          </a:xfrm>
          <a:custGeom>
            <a:avLst/>
            <a:gdLst/>
            <a:ahLst/>
            <a:cxnLst/>
            <a:rect l="l" t="t" r="r" b="b"/>
            <a:pathLst>
              <a:path w="5586095">
                <a:moveTo>
                  <a:pt x="0" y="0"/>
                </a:moveTo>
                <a:lnTo>
                  <a:pt x="5585776" y="0"/>
                </a:lnTo>
              </a:path>
            </a:pathLst>
          </a:custGeom>
          <a:ln w="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946024" y="2466947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649"/>
                </a:lnTo>
              </a:path>
            </a:pathLst>
          </a:custGeom>
          <a:ln w="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725825" y="2466947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649"/>
                </a:lnTo>
              </a:path>
            </a:pathLst>
          </a:custGeom>
          <a:ln w="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1932806" y="4834327"/>
            <a:ext cx="152400" cy="361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750" b="1" spc="-10" dirty="0">
                <a:latin typeface="Times New Roman"/>
                <a:cs typeface="Times New Roman"/>
              </a:rPr>
              <a:t>-4</a:t>
            </a:r>
            <a:r>
              <a:rPr sz="750" b="1" spc="10" dirty="0">
                <a:latin typeface="Times New Roman"/>
                <a:cs typeface="Times New Roman"/>
              </a:rPr>
              <a:t>.</a:t>
            </a:r>
            <a:r>
              <a:rPr sz="750" b="1" spc="-10" dirty="0">
                <a:latin typeface="Times New Roman"/>
                <a:cs typeface="Times New Roman"/>
              </a:rPr>
              <a:t>5</a:t>
            </a:r>
            <a:endParaRPr sz="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 marL="70485" algn="ctr">
              <a:lnSpc>
                <a:spcPts val="894"/>
              </a:lnSpc>
              <a:spcBef>
                <a:spcPts val="400"/>
              </a:spcBef>
            </a:pPr>
            <a:r>
              <a:rPr sz="750" b="1" spc="-10" dirty="0">
                <a:latin typeface="Times New Roman"/>
                <a:cs typeface="Times New Roman"/>
              </a:rPr>
              <a:t>-5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004787" y="4566651"/>
            <a:ext cx="78740" cy="94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4"/>
              </a:lnSpc>
            </a:pPr>
            <a:r>
              <a:rPr sz="750" b="1" spc="-10" dirty="0">
                <a:latin typeface="Times New Roman"/>
                <a:cs typeface="Times New Roman"/>
              </a:rPr>
              <a:t>-4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7935226" y="3665898"/>
            <a:ext cx="194310" cy="398145"/>
          </a:xfrm>
          <a:custGeom>
            <a:avLst/>
            <a:gdLst/>
            <a:ahLst/>
            <a:cxnLst/>
            <a:rect l="l" t="t" r="r" b="b"/>
            <a:pathLst>
              <a:path w="194309" h="398145">
                <a:moveTo>
                  <a:pt x="0" y="0"/>
                </a:moveTo>
                <a:lnTo>
                  <a:pt x="193696" y="0"/>
                </a:lnTo>
                <a:lnTo>
                  <a:pt x="193696" y="397905"/>
                </a:lnTo>
                <a:lnTo>
                  <a:pt x="0" y="397905"/>
                </a:lnTo>
                <a:lnTo>
                  <a:pt x="0" y="0"/>
                </a:lnTo>
                <a:close/>
              </a:path>
            </a:pathLst>
          </a:custGeom>
          <a:ln w="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982341" y="3691441"/>
            <a:ext cx="41910" cy="43180"/>
          </a:xfrm>
          <a:custGeom>
            <a:avLst/>
            <a:gdLst/>
            <a:ahLst/>
            <a:cxnLst/>
            <a:rect l="l" t="t" r="r" b="b"/>
            <a:pathLst>
              <a:path w="41909" h="43179">
                <a:moveTo>
                  <a:pt x="0" y="43154"/>
                </a:moveTo>
                <a:lnTo>
                  <a:pt x="41880" y="43154"/>
                </a:lnTo>
                <a:lnTo>
                  <a:pt x="41880" y="0"/>
                </a:lnTo>
                <a:lnTo>
                  <a:pt x="0" y="0"/>
                </a:lnTo>
                <a:lnTo>
                  <a:pt x="0" y="43154"/>
                </a:lnTo>
                <a:close/>
              </a:path>
            </a:pathLst>
          </a:custGeom>
          <a:solidFill>
            <a:srgbClr val="E6B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79723" y="3688824"/>
            <a:ext cx="47625" cy="48895"/>
          </a:xfrm>
          <a:custGeom>
            <a:avLst/>
            <a:gdLst/>
            <a:ahLst/>
            <a:cxnLst/>
            <a:rect l="l" t="t" r="r" b="b"/>
            <a:pathLst>
              <a:path w="47625" h="48895">
                <a:moveTo>
                  <a:pt x="0" y="48390"/>
                </a:moveTo>
                <a:lnTo>
                  <a:pt x="47115" y="48390"/>
                </a:lnTo>
                <a:lnTo>
                  <a:pt x="47115" y="0"/>
                </a:lnTo>
                <a:lnTo>
                  <a:pt x="0" y="0"/>
                </a:lnTo>
                <a:lnTo>
                  <a:pt x="0" y="483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82341" y="3790918"/>
            <a:ext cx="41910" cy="48895"/>
          </a:xfrm>
          <a:custGeom>
            <a:avLst/>
            <a:gdLst/>
            <a:ahLst/>
            <a:cxnLst/>
            <a:rect l="l" t="t" r="r" b="b"/>
            <a:pathLst>
              <a:path w="41909" h="48895">
                <a:moveTo>
                  <a:pt x="0" y="48390"/>
                </a:moveTo>
                <a:lnTo>
                  <a:pt x="41880" y="48390"/>
                </a:lnTo>
                <a:lnTo>
                  <a:pt x="41880" y="0"/>
                </a:lnTo>
                <a:lnTo>
                  <a:pt x="0" y="0"/>
                </a:lnTo>
                <a:lnTo>
                  <a:pt x="0" y="4839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979088" y="3788935"/>
            <a:ext cx="48895" cy="52705"/>
          </a:xfrm>
          <a:custGeom>
            <a:avLst/>
            <a:gdLst/>
            <a:ahLst/>
            <a:cxnLst/>
            <a:rect l="l" t="t" r="r" b="b"/>
            <a:pathLst>
              <a:path w="48895" h="52704">
                <a:moveTo>
                  <a:pt x="0" y="52355"/>
                </a:moveTo>
                <a:lnTo>
                  <a:pt x="48385" y="52355"/>
                </a:lnTo>
                <a:lnTo>
                  <a:pt x="48385" y="0"/>
                </a:lnTo>
                <a:lnTo>
                  <a:pt x="0" y="0"/>
                </a:lnTo>
                <a:lnTo>
                  <a:pt x="0" y="523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982341" y="3890395"/>
            <a:ext cx="41910" cy="48895"/>
          </a:xfrm>
          <a:custGeom>
            <a:avLst/>
            <a:gdLst/>
            <a:ahLst/>
            <a:cxnLst/>
            <a:rect l="l" t="t" r="r" b="b"/>
            <a:pathLst>
              <a:path w="41909" h="48895">
                <a:moveTo>
                  <a:pt x="0" y="48390"/>
                </a:moveTo>
                <a:lnTo>
                  <a:pt x="41880" y="48390"/>
                </a:lnTo>
                <a:lnTo>
                  <a:pt x="41880" y="0"/>
                </a:lnTo>
                <a:lnTo>
                  <a:pt x="0" y="0"/>
                </a:lnTo>
                <a:lnTo>
                  <a:pt x="0" y="4839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979088" y="3888411"/>
            <a:ext cx="48895" cy="52705"/>
          </a:xfrm>
          <a:custGeom>
            <a:avLst/>
            <a:gdLst/>
            <a:ahLst/>
            <a:cxnLst/>
            <a:rect l="l" t="t" r="r" b="b"/>
            <a:pathLst>
              <a:path w="48895" h="52704">
                <a:moveTo>
                  <a:pt x="0" y="52355"/>
                </a:moveTo>
                <a:lnTo>
                  <a:pt x="48385" y="52355"/>
                </a:lnTo>
                <a:lnTo>
                  <a:pt x="48385" y="0"/>
                </a:lnTo>
                <a:lnTo>
                  <a:pt x="0" y="0"/>
                </a:lnTo>
                <a:lnTo>
                  <a:pt x="0" y="523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982341" y="3995106"/>
            <a:ext cx="41910" cy="43180"/>
          </a:xfrm>
          <a:custGeom>
            <a:avLst/>
            <a:gdLst/>
            <a:ahLst/>
            <a:cxnLst/>
            <a:rect l="l" t="t" r="r" b="b"/>
            <a:pathLst>
              <a:path w="41909" h="43179">
                <a:moveTo>
                  <a:pt x="0" y="43154"/>
                </a:moveTo>
                <a:lnTo>
                  <a:pt x="41880" y="43154"/>
                </a:lnTo>
                <a:lnTo>
                  <a:pt x="41880" y="0"/>
                </a:lnTo>
                <a:lnTo>
                  <a:pt x="0" y="0"/>
                </a:lnTo>
                <a:lnTo>
                  <a:pt x="0" y="43154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979723" y="3992488"/>
            <a:ext cx="47625" cy="48895"/>
          </a:xfrm>
          <a:custGeom>
            <a:avLst/>
            <a:gdLst/>
            <a:ahLst/>
            <a:cxnLst/>
            <a:rect l="l" t="t" r="r" b="b"/>
            <a:pathLst>
              <a:path w="47625" h="48895">
                <a:moveTo>
                  <a:pt x="0" y="48390"/>
                </a:moveTo>
                <a:lnTo>
                  <a:pt x="47115" y="48390"/>
                </a:lnTo>
                <a:lnTo>
                  <a:pt x="47115" y="0"/>
                </a:lnTo>
                <a:lnTo>
                  <a:pt x="0" y="0"/>
                </a:lnTo>
                <a:lnTo>
                  <a:pt x="0" y="483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1932806" y="2425249"/>
            <a:ext cx="6157595" cy="1700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896610" algn="ctr">
              <a:lnSpc>
                <a:spcPct val="100000"/>
              </a:lnSpc>
            </a:pPr>
            <a:r>
              <a:rPr sz="750" b="1" spc="-10" dirty="0">
                <a:latin typeface="Times New Roman"/>
                <a:cs typeface="Times New Roman"/>
              </a:rPr>
              <a:t>0</a:t>
            </a:r>
            <a:endParaRPr sz="750">
              <a:latin typeface="Times New Roman"/>
              <a:cs typeface="Times New Roman"/>
            </a:endParaRPr>
          </a:p>
          <a:p>
            <a:pPr marR="114300" algn="ctr">
              <a:lnSpc>
                <a:spcPts val="1090"/>
              </a:lnSpc>
              <a:spcBef>
                <a:spcPts val="170"/>
              </a:spcBef>
              <a:tabLst>
                <a:tab pos="2769235" algn="l"/>
              </a:tabLst>
            </a:pPr>
            <a:r>
              <a:rPr sz="950" b="1" spc="10" dirty="0">
                <a:latin typeface="Arial"/>
                <a:cs typeface="Arial"/>
              </a:rPr>
              <a:t>fem</a:t>
            </a:r>
            <a:r>
              <a:rPr sz="950" b="1" spc="25" dirty="0">
                <a:latin typeface="Arial"/>
                <a:cs typeface="Arial"/>
              </a:rPr>
              <a:t>o</a:t>
            </a:r>
            <a:r>
              <a:rPr sz="950" b="1" dirty="0">
                <a:latin typeface="Arial"/>
                <a:cs typeface="Arial"/>
              </a:rPr>
              <a:t>ra</a:t>
            </a:r>
            <a:r>
              <a:rPr sz="950" b="1" spc="10" dirty="0">
                <a:latin typeface="Arial"/>
                <a:cs typeface="Arial"/>
              </a:rPr>
              <a:t>l</a:t>
            </a:r>
            <a:r>
              <a:rPr sz="950" b="1" spc="35" dirty="0">
                <a:latin typeface="Arial"/>
                <a:cs typeface="Arial"/>
              </a:rPr>
              <a:t> </a:t>
            </a:r>
            <a:r>
              <a:rPr sz="950" b="1" spc="25" dirty="0">
                <a:latin typeface="Arial"/>
                <a:cs typeface="Arial"/>
              </a:rPr>
              <a:t>n</a:t>
            </a:r>
            <a:r>
              <a:rPr sz="950" b="1" spc="5" dirty="0">
                <a:latin typeface="Arial"/>
                <a:cs typeface="Arial"/>
              </a:rPr>
              <a:t>ec</a:t>
            </a:r>
            <a:r>
              <a:rPr sz="950" b="1" spc="20" dirty="0">
                <a:latin typeface="Arial"/>
                <a:cs typeface="Arial"/>
              </a:rPr>
              <a:t>k</a:t>
            </a:r>
            <a:r>
              <a:rPr sz="950" b="1" dirty="0">
                <a:latin typeface="Arial"/>
                <a:cs typeface="Arial"/>
              </a:rPr>
              <a:t>	</a:t>
            </a:r>
            <a:r>
              <a:rPr sz="950" b="1" spc="25" dirty="0">
                <a:latin typeface="Arial"/>
                <a:cs typeface="Arial"/>
              </a:rPr>
              <a:t>lu</a:t>
            </a:r>
            <a:r>
              <a:rPr sz="950" b="1" spc="15" dirty="0">
                <a:latin typeface="Arial"/>
                <a:cs typeface="Arial"/>
              </a:rPr>
              <a:t>m</a:t>
            </a:r>
            <a:r>
              <a:rPr sz="950" b="1" spc="25" dirty="0">
                <a:latin typeface="Arial"/>
                <a:cs typeface="Arial"/>
              </a:rPr>
              <a:t>b</a:t>
            </a:r>
            <a:r>
              <a:rPr sz="950" b="1" spc="5" dirty="0">
                <a:latin typeface="Arial"/>
                <a:cs typeface="Arial"/>
              </a:rPr>
              <a:t>a</a:t>
            </a:r>
            <a:r>
              <a:rPr sz="950" b="1" spc="10" dirty="0">
                <a:latin typeface="Arial"/>
                <a:cs typeface="Arial"/>
              </a:rPr>
              <a:t>r </a:t>
            </a:r>
            <a:r>
              <a:rPr sz="950" b="1" spc="5" dirty="0">
                <a:latin typeface="Arial"/>
                <a:cs typeface="Arial"/>
              </a:rPr>
              <a:t>s</a:t>
            </a:r>
            <a:r>
              <a:rPr sz="950" b="1" spc="25" dirty="0">
                <a:latin typeface="Arial"/>
                <a:cs typeface="Arial"/>
              </a:rPr>
              <a:t>pine</a:t>
            </a:r>
            <a:endParaRPr sz="950">
              <a:latin typeface="Arial"/>
              <a:cs typeface="Arial"/>
            </a:endParaRPr>
          </a:p>
          <a:p>
            <a:pPr marR="5997575" algn="ctr">
              <a:lnSpc>
                <a:spcPts val="850"/>
              </a:lnSpc>
            </a:pPr>
            <a:r>
              <a:rPr sz="750" b="1" spc="-10" dirty="0">
                <a:latin typeface="Times New Roman"/>
                <a:cs typeface="Times New Roman"/>
              </a:rPr>
              <a:t>-0</a:t>
            </a:r>
            <a:r>
              <a:rPr sz="750" b="1" spc="10" dirty="0">
                <a:latin typeface="Times New Roman"/>
                <a:cs typeface="Times New Roman"/>
              </a:rPr>
              <a:t>.</a:t>
            </a:r>
            <a:r>
              <a:rPr sz="750" b="1" spc="-10" dirty="0">
                <a:latin typeface="Times New Roman"/>
                <a:cs typeface="Times New Roman"/>
              </a:rPr>
              <a:t>5</a:t>
            </a:r>
            <a:endParaRPr sz="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 marR="5927090" algn="ctr">
              <a:lnSpc>
                <a:spcPct val="100000"/>
              </a:lnSpc>
              <a:spcBef>
                <a:spcPts val="400"/>
              </a:spcBef>
            </a:pPr>
            <a:r>
              <a:rPr sz="750" b="1" spc="-10" dirty="0">
                <a:latin typeface="Times New Roman"/>
                <a:cs typeface="Times New Roman"/>
              </a:rPr>
              <a:t>-1</a:t>
            </a:r>
            <a:endParaRPr sz="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 marR="5997575" algn="ctr">
              <a:lnSpc>
                <a:spcPct val="100000"/>
              </a:lnSpc>
              <a:spcBef>
                <a:spcPts val="400"/>
              </a:spcBef>
            </a:pPr>
            <a:r>
              <a:rPr sz="750" b="1" spc="-10" dirty="0">
                <a:latin typeface="Times New Roman"/>
                <a:cs typeface="Times New Roman"/>
              </a:rPr>
              <a:t>-1</a:t>
            </a:r>
            <a:r>
              <a:rPr sz="750" b="1" spc="10" dirty="0">
                <a:latin typeface="Times New Roman"/>
                <a:cs typeface="Times New Roman"/>
              </a:rPr>
              <a:t>.</a:t>
            </a:r>
            <a:r>
              <a:rPr sz="750" b="1" spc="-10" dirty="0">
                <a:latin typeface="Times New Roman"/>
                <a:cs typeface="Times New Roman"/>
              </a:rPr>
              <a:t>5</a:t>
            </a:r>
            <a:endParaRPr sz="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 marR="5927090" algn="ctr">
              <a:lnSpc>
                <a:spcPct val="100000"/>
              </a:lnSpc>
              <a:spcBef>
                <a:spcPts val="400"/>
              </a:spcBef>
            </a:pPr>
            <a:r>
              <a:rPr sz="750" b="1" spc="-10" dirty="0">
                <a:latin typeface="Times New Roman"/>
                <a:cs typeface="Times New Roman"/>
              </a:rPr>
              <a:t>-2</a:t>
            </a:r>
            <a:endParaRPr sz="750">
              <a:latin typeface="Times New Roman"/>
              <a:cs typeface="Times New Roman"/>
            </a:endParaRPr>
          </a:p>
          <a:p>
            <a:pPr algn="r">
              <a:lnSpc>
                <a:spcPts val="790"/>
              </a:lnSpc>
              <a:spcBef>
                <a:spcPts val="509"/>
              </a:spcBef>
            </a:pPr>
            <a:r>
              <a:rPr sz="700" b="1" spc="-5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  <a:p>
            <a:pPr algn="r">
              <a:lnSpc>
                <a:spcPts val="819"/>
              </a:lnSpc>
              <a:tabLst>
                <a:tab pos="6112510" algn="l"/>
              </a:tabLst>
            </a:pPr>
            <a:r>
              <a:rPr sz="1125" b="1" spc="-15" baseline="3703" dirty="0">
                <a:latin typeface="Times New Roman"/>
                <a:cs typeface="Times New Roman"/>
              </a:rPr>
              <a:t>-2</a:t>
            </a:r>
            <a:r>
              <a:rPr sz="1125" b="1" spc="15" baseline="3703" dirty="0">
                <a:latin typeface="Times New Roman"/>
                <a:cs typeface="Times New Roman"/>
              </a:rPr>
              <a:t>.</a:t>
            </a:r>
            <a:r>
              <a:rPr sz="1125" b="1" spc="-15" baseline="3703" dirty="0">
                <a:latin typeface="Times New Roman"/>
                <a:cs typeface="Times New Roman"/>
              </a:rPr>
              <a:t>5</a:t>
            </a:r>
            <a:r>
              <a:rPr sz="1125" b="1" baseline="3703" dirty="0">
                <a:latin typeface="Times New Roman"/>
                <a:cs typeface="Times New Roman"/>
              </a:rPr>
              <a:t>	</a:t>
            </a:r>
            <a:r>
              <a:rPr sz="700" b="1" spc="-5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  <a:p>
            <a:pPr algn="r">
              <a:lnSpc>
                <a:spcPts val="810"/>
              </a:lnSpc>
            </a:pPr>
            <a:r>
              <a:rPr sz="700" b="1" spc="-5" dirty="0">
                <a:latin typeface="Times New Roman"/>
                <a:cs typeface="Times New Roman"/>
              </a:rPr>
              <a:t>3</a:t>
            </a:r>
            <a:endParaRPr sz="700">
              <a:latin typeface="Times New Roman"/>
              <a:cs typeface="Times New Roman"/>
            </a:endParaRPr>
          </a:p>
          <a:p>
            <a:pPr algn="r">
              <a:lnSpc>
                <a:spcPts val="894"/>
              </a:lnSpc>
              <a:spcBef>
                <a:spcPts val="380"/>
              </a:spcBef>
              <a:tabLst>
                <a:tab pos="6040755" algn="l"/>
              </a:tabLst>
            </a:pPr>
            <a:r>
              <a:rPr sz="750" b="1" spc="-10" dirty="0">
                <a:latin typeface="Times New Roman"/>
                <a:cs typeface="Times New Roman"/>
              </a:rPr>
              <a:t>-3	</a:t>
            </a:r>
            <a:r>
              <a:rPr sz="1050" b="1" spc="-7" baseline="39682" dirty="0">
                <a:latin typeface="Times New Roman"/>
                <a:cs typeface="Times New Roman"/>
              </a:rPr>
              <a:t>4</a:t>
            </a:r>
            <a:endParaRPr sz="1050" baseline="39682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30260" y="6608096"/>
            <a:ext cx="400557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anna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et a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n.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s.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2000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250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–12.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6" name="object 8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>
                <a:latin typeface="Arial"/>
                <a:cs typeface="Arial"/>
                <a:hlinkClick r:id="rId4"/>
              </a:rPr>
              <a:t>www.</a:t>
            </a:r>
            <a:r>
              <a:rPr spc="-10" dirty="0">
                <a:latin typeface="Arial"/>
                <a:cs typeface="Arial"/>
                <a:hlinkClick r:id="rId4"/>
              </a:rPr>
              <a:t>u</a:t>
            </a:r>
            <a:r>
              <a:rPr spc="-5" dirty="0">
                <a:latin typeface="Arial"/>
                <a:cs typeface="Arial"/>
                <a:hlinkClick r:id="rId4"/>
              </a:rPr>
              <a:t>m</a:t>
            </a:r>
            <a:r>
              <a:rPr spc="-10" dirty="0">
                <a:latin typeface="Arial"/>
                <a:cs typeface="Arial"/>
                <a:hlinkClick r:id="rId4"/>
              </a:rPr>
              <a:t>l.</a:t>
            </a:r>
            <a:r>
              <a:rPr spc="-20" dirty="0">
                <a:latin typeface="Arial"/>
                <a:cs typeface="Arial"/>
                <a:hlinkClick r:id="rId4"/>
              </a:rPr>
              <a:t>e</a:t>
            </a:r>
            <a:r>
              <a:rPr spc="-10" dirty="0">
                <a:latin typeface="Arial"/>
                <a:cs typeface="Arial"/>
                <a:hlinkClick r:id="rId4"/>
              </a:rPr>
              <a:t>du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2498832" y="4978667"/>
            <a:ext cx="30480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70"/>
              </a:lnSpc>
            </a:pP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**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026685" y="4386002"/>
            <a:ext cx="15240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70"/>
              </a:lnSpc>
            </a:pP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*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308584" y="4462202"/>
            <a:ext cx="30480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70"/>
              </a:lnSpc>
            </a:pPr>
            <a:r>
              <a:rPr sz="2400" dirty="0">
                <a:solidFill>
                  <a:srgbClr val="183883"/>
                </a:solidFill>
                <a:latin typeface="Times New Roman"/>
                <a:cs typeface="Times New Roman"/>
              </a:rPr>
              <a:t>**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410379" y="6083154"/>
            <a:ext cx="7634605" cy="423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3200"/>
              </a:lnSpc>
            </a:pPr>
            <a:r>
              <a:rPr sz="1400" spc="5" dirty="0">
                <a:solidFill>
                  <a:srgbClr val="183883"/>
                </a:solidFill>
                <a:latin typeface="Arial"/>
                <a:cs typeface="Arial"/>
              </a:rPr>
              <a:t>*</a:t>
            </a:r>
            <a:r>
              <a:rPr sz="1400" spc="-10" dirty="0">
                <a:solidFill>
                  <a:srgbClr val="183883"/>
                </a:solidFill>
                <a:latin typeface="Arial"/>
                <a:cs typeface="Arial"/>
              </a:rPr>
              <a:t>P</a:t>
            </a:r>
            <a:r>
              <a:rPr sz="1400" spc="-15" dirty="0">
                <a:solidFill>
                  <a:srgbClr val="183883"/>
                </a:solidFill>
                <a:latin typeface="Arial"/>
                <a:cs typeface="Arial"/>
              </a:rPr>
              <a:t>&lt;.</a:t>
            </a:r>
            <a:r>
              <a:rPr sz="1400" spc="-5" dirty="0">
                <a:solidFill>
                  <a:srgbClr val="183883"/>
                </a:solidFill>
                <a:latin typeface="Arial"/>
                <a:cs typeface="Arial"/>
              </a:rPr>
              <a:t>05; </a:t>
            </a:r>
            <a:r>
              <a:rPr sz="1400" spc="5" dirty="0">
                <a:solidFill>
                  <a:srgbClr val="183883"/>
                </a:solidFill>
                <a:latin typeface="Arial"/>
                <a:cs typeface="Arial"/>
              </a:rPr>
              <a:t>**</a:t>
            </a:r>
            <a:r>
              <a:rPr sz="1400" spc="-10" dirty="0">
                <a:solidFill>
                  <a:srgbClr val="183883"/>
                </a:solidFill>
                <a:latin typeface="Arial"/>
                <a:cs typeface="Arial"/>
              </a:rPr>
              <a:t>P</a:t>
            </a:r>
            <a:r>
              <a:rPr sz="1400" spc="-15" dirty="0">
                <a:solidFill>
                  <a:srgbClr val="183883"/>
                </a:solidFill>
                <a:latin typeface="Arial"/>
                <a:cs typeface="Arial"/>
              </a:rPr>
              <a:t>&lt;.</a:t>
            </a:r>
            <a:r>
              <a:rPr sz="1400" spc="-5" dirty="0">
                <a:solidFill>
                  <a:srgbClr val="183883"/>
                </a:solidFill>
                <a:latin typeface="Arial"/>
                <a:cs typeface="Arial"/>
              </a:rPr>
              <a:t>01, ad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j</a:t>
            </a:r>
            <a:r>
              <a:rPr sz="1400" spc="-5" dirty="0">
                <a:solidFill>
                  <a:srgbClr val="183883"/>
                </a:solidFill>
                <a:latin typeface="Arial"/>
                <a:cs typeface="Arial"/>
              </a:rPr>
              <a:t>u</a:t>
            </a:r>
            <a:r>
              <a:rPr sz="1400" spc="-10" dirty="0">
                <a:solidFill>
                  <a:srgbClr val="183883"/>
                </a:solidFill>
                <a:latin typeface="Arial"/>
                <a:cs typeface="Arial"/>
              </a:rPr>
              <a:t>st</a:t>
            </a:r>
            <a:r>
              <a:rPr sz="1400" spc="-5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d</a:t>
            </a:r>
            <a:r>
              <a:rPr sz="1400" spc="-10" dirty="0">
                <a:solidFill>
                  <a:srgbClr val="183883"/>
                </a:solidFill>
                <a:latin typeface="Arial"/>
                <a:cs typeface="Arial"/>
              </a:rPr>
              <a:t> f</a:t>
            </a:r>
            <a:r>
              <a:rPr sz="1400" spc="-5" dirty="0">
                <a:solidFill>
                  <a:srgbClr val="183883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r</a:t>
            </a:r>
            <a:r>
              <a:rPr sz="1400" spc="-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83883"/>
                </a:solidFill>
                <a:latin typeface="Arial"/>
                <a:cs typeface="Arial"/>
              </a:rPr>
              <a:t>age, 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s</a:t>
            </a:r>
            <a:r>
              <a:rPr sz="1400" spc="-5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183883"/>
                </a:solidFill>
                <a:latin typeface="Arial"/>
                <a:cs typeface="Arial"/>
              </a:rPr>
              <a:t>x,</a:t>
            </a:r>
            <a:r>
              <a:rPr sz="1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w</a:t>
            </a:r>
            <a:r>
              <a:rPr sz="1400" spc="-5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1400" spc="-5" dirty="0">
                <a:solidFill>
                  <a:srgbClr val="183883"/>
                </a:solidFill>
                <a:latin typeface="Arial"/>
                <a:cs typeface="Arial"/>
              </a:rPr>
              <a:t>gh</a:t>
            </a:r>
            <a:r>
              <a:rPr sz="1400" spc="-1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183883"/>
                </a:solidFill>
                <a:latin typeface="Arial"/>
                <a:cs typeface="Arial"/>
              </a:rPr>
              <a:t>, ph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ysic</a:t>
            </a:r>
            <a:r>
              <a:rPr sz="1400" spc="-5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l</a:t>
            </a:r>
            <a:r>
              <a:rPr sz="1400" spc="-5" dirty="0">
                <a:solidFill>
                  <a:srgbClr val="183883"/>
                </a:solidFill>
                <a:latin typeface="Arial"/>
                <a:cs typeface="Arial"/>
              </a:rPr>
              <a:t> a</a:t>
            </a:r>
            <a:r>
              <a:rPr sz="1400" spc="-10" dirty="0">
                <a:solidFill>
                  <a:srgbClr val="183883"/>
                </a:solidFill>
                <a:latin typeface="Arial"/>
                <a:cs typeface="Arial"/>
              </a:rPr>
              <a:t>ct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ivi</a:t>
            </a:r>
            <a:r>
              <a:rPr sz="1400" spc="-1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1400" spc="-105" dirty="0">
                <a:solidFill>
                  <a:srgbClr val="183883"/>
                </a:solidFill>
                <a:latin typeface="Arial"/>
                <a:cs typeface="Arial"/>
              </a:rPr>
              <a:t>y</a:t>
            </a:r>
            <a:r>
              <a:rPr sz="1400" spc="-5" dirty="0">
                <a:solidFill>
                  <a:srgbClr val="183883"/>
                </a:solidFill>
                <a:latin typeface="Arial"/>
                <a:cs typeface="Arial"/>
              </a:rPr>
              <a:t>, 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s</a:t>
            </a:r>
            <a:r>
              <a:rPr sz="1400" spc="-5" dirty="0">
                <a:solidFill>
                  <a:srgbClr val="183883"/>
                </a:solidFill>
                <a:latin typeface="Arial"/>
                <a:cs typeface="Arial"/>
              </a:rPr>
              <a:t>mo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ki</a:t>
            </a:r>
            <a:r>
              <a:rPr sz="1400" spc="-5" dirty="0">
                <a:solidFill>
                  <a:srgbClr val="183883"/>
                </a:solidFill>
                <a:latin typeface="Arial"/>
                <a:cs typeface="Arial"/>
              </a:rPr>
              <a:t>ng, a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lc</a:t>
            </a:r>
            <a:r>
              <a:rPr sz="1400" spc="-5" dirty="0">
                <a:solidFill>
                  <a:srgbClr val="183883"/>
                </a:solidFill>
                <a:latin typeface="Arial"/>
                <a:cs typeface="Arial"/>
              </a:rPr>
              <a:t>oho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l</a:t>
            </a:r>
            <a:r>
              <a:rPr sz="1400" spc="-5" dirty="0">
                <a:solidFill>
                  <a:srgbClr val="183883"/>
                </a:solidFill>
                <a:latin typeface="Arial"/>
                <a:cs typeface="Arial"/>
              </a:rPr>
              <a:t>, 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c</a:t>
            </a:r>
            <a:r>
              <a:rPr sz="1400" spc="-5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lci</a:t>
            </a:r>
            <a:r>
              <a:rPr sz="1400" spc="-5" dirty="0">
                <a:solidFill>
                  <a:srgbClr val="183883"/>
                </a:solidFill>
                <a:latin typeface="Arial"/>
                <a:cs typeface="Arial"/>
              </a:rPr>
              <a:t>u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m</a:t>
            </a:r>
            <a:r>
              <a:rPr sz="1400" spc="-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1400" spc="-5" dirty="0">
                <a:solidFill>
                  <a:srgbClr val="183883"/>
                </a:solidFill>
                <a:latin typeface="Arial"/>
                <a:cs typeface="Arial"/>
              </a:rPr>
              <a:t>n</a:t>
            </a:r>
            <a:r>
              <a:rPr sz="1400" spc="-10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k</a:t>
            </a:r>
            <a:r>
              <a:rPr sz="1400" spc="-5" dirty="0">
                <a:solidFill>
                  <a:srgbClr val="183883"/>
                </a:solidFill>
                <a:latin typeface="Arial"/>
                <a:cs typeface="Arial"/>
              </a:rPr>
              <a:t>e, 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c</a:t>
            </a:r>
            <a:r>
              <a:rPr sz="1400" spc="-5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1400" spc="-35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1400" spc="-10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1400" spc="-5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1400" spc="-5" dirty="0">
                <a:solidFill>
                  <a:srgbClr val="183883"/>
                </a:solidFill>
                <a:latin typeface="Arial"/>
                <a:cs typeface="Arial"/>
              </a:rPr>
              <a:t>ne, e</a:t>
            </a:r>
            <a:r>
              <a:rPr sz="1400" spc="-10" dirty="0">
                <a:solidFill>
                  <a:srgbClr val="183883"/>
                </a:solidFill>
                <a:latin typeface="Arial"/>
                <a:cs typeface="Arial"/>
              </a:rPr>
              <a:t>st</a:t>
            </a:r>
            <a:r>
              <a:rPr sz="1400" spc="-5" dirty="0">
                <a:solidFill>
                  <a:srgbClr val="183883"/>
                </a:solidFill>
                <a:latin typeface="Arial"/>
                <a:cs typeface="Arial"/>
              </a:rPr>
              <a:t>roge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n</a:t>
            </a:r>
            <a:r>
              <a:rPr sz="1400" spc="-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83883"/>
                </a:solidFill>
                <a:latin typeface="Arial"/>
                <a:cs typeface="Arial"/>
              </a:rPr>
              <a:t>u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se</a:t>
            </a:r>
            <a:r>
              <a:rPr sz="1400" spc="-1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83883"/>
                </a:solidFill>
                <a:latin typeface="Arial"/>
                <a:cs typeface="Arial"/>
              </a:rPr>
              <a:t>(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w</a:t>
            </a:r>
            <a:r>
              <a:rPr sz="1400" spc="-5" dirty="0">
                <a:solidFill>
                  <a:srgbClr val="183883"/>
                </a:solidFill>
                <a:latin typeface="Arial"/>
                <a:cs typeface="Arial"/>
              </a:rPr>
              <a:t>omen</a:t>
            </a:r>
            <a:r>
              <a:rPr sz="1400" dirty="0">
                <a:solidFill>
                  <a:srgbClr val="183883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0"/>
                </a:moveTo>
                <a:lnTo>
                  <a:pt x="7848600" y="0"/>
                </a:lnTo>
              </a:path>
              <a:path w="7848600" h="3505200">
                <a:moveTo>
                  <a:pt x="7848600" y="3505200"/>
                </a:moveTo>
                <a:lnTo>
                  <a:pt x="0" y="3505200"/>
                </a:ln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0" y="244475"/>
                </a:moveTo>
                <a:lnTo>
                  <a:pt x="9144000" y="244475"/>
                </a:lnTo>
                <a:lnTo>
                  <a:pt x="9144000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3351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392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5433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1475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75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37162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97575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57987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2" y="55386"/>
                </a:lnTo>
                <a:lnTo>
                  <a:pt x="25644" y="60849"/>
                </a:lnTo>
                <a:lnTo>
                  <a:pt x="43156" y="62055"/>
                </a:lnTo>
                <a:lnTo>
                  <a:pt x="54503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4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18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80400" y="6160738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4" h="62229">
                <a:moveTo>
                  <a:pt x="23620" y="0"/>
                </a:moveTo>
                <a:lnTo>
                  <a:pt x="11436" y="6533"/>
                </a:lnTo>
                <a:lnTo>
                  <a:pt x="3093" y="17438"/>
                </a:lnTo>
                <a:lnTo>
                  <a:pt x="0" y="31305"/>
                </a:lnTo>
                <a:lnTo>
                  <a:pt x="271" y="35488"/>
                </a:lnTo>
                <a:lnTo>
                  <a:pt x="4161" y="46616"/>
                </a:lnTo>
                <a:lnTo>
                  <a:pt x="12633" y="55386"/>
                </a:lnTo>
                <a:lnTo>
                  <a:pt x="25645" y="60849"/>
                </a:lnTo>
                <a:lnTo>
                  <a:pt x="43157" y="62055"/>
                </a:lnTo>
                <a:lnTo>
                  <a:pt x="54504" y="55032"/>
                </a:lnTo>
                <a:lnTo>
                  <a:pt x="62194" y="43575"/>
                </a:lnTo>
                <a:lnTo>
                  <a:pt x="64977" y="28624"/>
                </a:lnTo>
                <a:lnTo>
                  <a:pt x="61523" y="16934"/>
                </a:lnTo>
                <a:lnTo>
                  <a:pt x="53359" y="7602"/>
                </a:lnTo>
                <a:lnTo>
                  <a:pt x="40665" y="1625"/>
                </a:lnTo>
                <a:lnTo>
                  <a:pt x="23620" y="0"/>
                </a:lnTo>
                <a:close/>
              </a:path>
            </a:pathLst>
          </a:custGeom>
          <a:solidFill>
            <a:srgbClr val="BDD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800" y="186266"/>
            <a:ext cx="2158113" cy="905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28800" y="1400175"/>
            <a:ext cx="7315200" cy="949325"/>
          </a:xfrm>
          <a:custGeom>
            <a:avLst/>
            <a:gdLst/>
            <a:ahLst/>
            <a:cxnLst/>
            <a:rect l="l" t="t" r="r" b="b"/>
            <a:pathLst>
              <a:path w="7315200" h="949325">
                <a:moveTo>
                  <a:pt x="0" y="948704"/>
                </a:moveTo>
                <a:lnTo>
                  <a:pt x="7315200" y="948704"/>
                </a:lnTo>
                <a:lnTo>
                  <a:pt x="7315200" y="0"/>
                </a:lnTo>
                <a:lnTo>
                  <a:pt x="0" y="0"/>
                </a:lnTo>
                <a:lnTo>
                  <a:pt x="0" y="948704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2903" rIns="0" bIns="0" rtlCol="0">
            <a:spAutoFit/>
          </a:bodyPr>
          <a:lstStyle/>
          <a:p>
            <a:pPr marL="1943735">
              <a:lnSpc>
                <a:spcPct val="100000"/>
              </a:lnSpc>
            </a:pPr>
            <a:r>
              <a:rPr spc="-35" dirty="0">
                <a:latin typeface="Arial"/>
                <a:cs typeface="Arial"/>
              </a:rPr>
              <a:t>O</a:t>
            </a:r>
            <a:r>
              <a:rPr spc="-30" dirty="0">
                <a:latin typeface="Arial"/>
                <a:cs typeface="Arial"/>
              </a:rPr>
              <a:t>m</a:t>
            </a:r>
            <a:r>
              <a:rPr spc="-5" dirty="0">
                <a:latin typeface="Arial"/>
                <a:cs typeface="Arial"/>
              </a:rPr>
              <a:t>eg</a:t>
            </a:r>
            <a:r>
              <a:rPr spc="-10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-3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f</a:t>
            </a:r>
            <a:r>
              <a:rPr spc="-5" dirty="0">
                <a:latin typeface="Arial"/>
                <a:cs typeface="Arial"/>
              </a:rPr>
              <a:t>a</a:t>
            </a:r>
            <a:r>
              <a:rPr spc="-15" dirty="0">
                <a:latin typeface="Arial"/>
                <a:cs typeface="Arial"/>
              </a:rPr>
              <a:t>tt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 a</a:t>
            </a:r>
            <a:r>
              <a:rPr dirty="0">
                <a:latin typeface="Arial"/>
                <a:cs typeface="Arial"/>
              </a:rPr>
              <a:t>ci</a:t>
            </a:r>
            <a:r>
              <a:rPr spc="-5" dirty="0">
                <a:latin typeface="Arial"/>
                <a:cs typeface="Arial"/>
              </a:rPr>
              <a:t>d</a:t>
            </a:r>
            <a:r>
              <a:rPr dirty="0">
                <a:latin typeface="Arial"/>
                <a:cs typeface="Arial"/>
              </a:rPr>
              <a:t>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94666" y="2839115"/>
            <a:ext cx="4538980" cy="3107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ts val="2870"/>
              </a:lnSpc>
              <a:buClr>
                <a:srgbClr val="B4CCE2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n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akes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end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o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be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low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and imbalanced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wi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h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n-6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y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acids</a:t>
            </a:r>
            <a:endParaRPr sz="2400">
              <a:latin typeface="Arial"/>
              <a:cs typeface="Arial"/>
            </a:endParaRPr>
          </a:p>
          <a:p>
            <a:pPr marL="355600" marR="52705" indent="-342900" algn="just">
              <a:lnSpc>
                <a:spcPts val="2870"/>
              </a:lnSpc>
              <a:spcBef>
                <a:spcPts val="595"/>
              </a:spcBef>
              <a:buClr>
                <a:srgbClr val="B4CCE2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25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ssocia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ed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wi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h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hear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t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disease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,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also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wi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h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cogni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ive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decline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and a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st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hma</a:t>
            </a:r>
            <a:endParaRPr sz="2400">
              <a:latin typeface="Arial"/>
              <a:cs typeface="Arial"/>
            </a:endParaRPr>
          </a:p>
          <a:p>
            <a:pPr marL="355600" marR="57150" indent="-342900" algn="just">
              <a:lnSpc>
                <a:spcPts val="2870"/>
              </a:lnSpc>
              <a:spcBef>
                <a:spcPts val="595"/>
              </a:spcBef>
              <a:buClr>
                <a:srgbClr val="B4CCE2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25" dirty="0">
                <a:solidFill>
                  <a:srgbClr val="183883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nly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major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source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f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DH</a:t>
            </a:r>
            <a:r>
              <a:rPr sz="2400" spc="-20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2400" spc="-14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and </a:t>
            </a:r>
            <a:r>
              <a:rPr sz="2400" spc="-25" dirty="0">
                <a:solidFill>
                  <a:srgbClr val="183883"/>
                </a:solidFill>
                <a:latin typeface="Arial"/>
                <a:cs typeface="Arial"/>
              </a:rPr>
              <a:t>E</a:t>
            </a:r>
            <a:r>
              <a:rPr sz="2400" spc="-200" dirty="0">
                <a:solidFill>
                  <a:srgbClr val="183883"/>
                </a:solidFill>
                <a:latin typeface="Arial"/>
                <a:cs typeface="Arial"/>
              </a:rPr>
              <a:t>P</a:t>
            </a:r>
            <a:r>
              <a:rPr sz="2400" spc="-20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2400" spc="-14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is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ish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90"/>
              </a:spcBef>
              <a:buClr>
                <a:srgbClr val="B4CCE2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25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L</a:t>
            </a:r>
            <a:r>
              <a:rPr sz="2400" spc="-20" dirty="0">
                <a:solidFill>
                  <a:srgbClr val="183883"/>
                </a:solidFill>
                <a:latin typeface="Arial"/>
                <a:cs typeface="Arial"/>
              </a:rPr>
              <a:t>A</a:t>
            </a:r>
            <a:r>
              <a:rPr sz="2400" spc="-140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rom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lax</a:t>
            </a:r>
            <a:r>
              <a:rPr sz="2400" spc="-5" dirty="0">
                <a:solidFill>
                  <a:srgbClr val="1838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seed</a:t>
            </a:r>
            <a:r>
              <a:rPr sz="2400" spc="-10" dirty="0">
                <a:solidFill>
                  <a:srgbClr val="183883"/>
                </a:solidFill>
                <a:latin typeface="Arial"/>
                <a:cs typeface="Arial"/>
              </a:rPr>
              <a:t>s, 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walnu</a:t>
            </a:r>
            <a:r>
              <a:rPr sz="2400" spc="-15" dirty="0">
                <a:solidFill>
                  <a:srgbClr val="18388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83883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146800" y="4495800"/>
            <a:ext cx="2730500" cy="1904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>
                <a:latin typeface="Arial"/>
                <a:cs typeface="Arial"/>
                <a:hlinkClick r:id="rId5"/>
              </a:rPr>
              <a:t>www.</a:t>
            </a:r>
            <a:r>
              <a:rPr spc="-10" dirty="0">
                <a:latin typeface="Arial"/>
                <a:cs typeface="Arial"/>
                <a:hlinkClick r:id="rId5"/>
              </a:rPr>
              <a:t>u</a:t>
            </a:r>
            <a:r>
              <a:rPr spc="-5" dirty="0">
                <a:latin typeface="Arial"/>
                <a:cs typeface="Arial"/>
                <a:hlinkClick r:id="rId5"/>
              </a:rPr>
              <a:t>m</a:t>
            </a:r>
            <a:r>
              <a:rPr spc="-10" dirty="0">
                <a:latin typeface="Arial"/>
                <a:cs typeface="Arial"/>
                <a:hlinkClick r:id="rId5"/>
              </a:rPr>
              <a:t>l.</a:t>
            </a:r>
            <a:r>
              <a:rPr spc="-20" dirty="0">
                <a:latin typeface="Arial"/>
                <a:cs typeface="Arial"/>
                <a:hlinkClick r:id="rId5"/>
              </a:rPr>
              <a:t>e</a:t>
            </a:r>
            <a:r>
              <a:rPr spc="-10" dirty="0">
                <a:latin typeface="Arial"/>
                <a:cs typeface="Arial"/>
                <a:hlinkClick r:id="rId5"/>
              </a:rPr>
              <a:t>du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2136</Words>
  <Application>Microsoft Office PowerPoint</Application>
  <PresentationFormat>On-screen Show (4:3)</PresentationFormat>
  <Paragraphs>717</Paragraphs>
  <Slides>58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Arial Rounded MT Bold</vt:lpstr>
      <vt:lpstr>Calibri</vt:lpstr>
      <vt:lpstr>Helvetica</vt:lpstr>
      <vt:lpstr>Times New Roman</vt:lpstr>
      <vt:lpstr>Office Theme</vt:lpstr>
      <vt:lpstr>PowerPoint Presentation</vt:lpstr>
      <vt:lpstr>Changes in dietary needs with aging</vt:lpstr>
      <vt:lpstr>Challenges in obtaining a nutrient dense diet</vt:lpstr>
      <vt:lpstr>Impact of food intake on Health</vt:lpstr>
      <vt:lpstr>Protein Intake and Aging</vt:lpstr>
      <vt:lpstr>Protein</vt:lpstr>
      <vt:lpstr>PowerPoint Presentation</vt:lpstr>
      <vt:lpstr>PowerPoint Presentation</vt:lpstr>
      <vt:lpstr>Omega-3 fatty acids</vt:lpstr>
      <vt:lpstr>N3 = ALA + EPA+ DHA</vt:lpstr>
      <vt:lpstr>PowerPoint Presentation</vt:lpstr>
      <vt:lpstr>PowerPoint Presentation</vt:lpstr>
      <vt:lpstr>Hippocampal Volume (as % ICV)</vt:lpstr>
      <vt:lpstr>PowerPoint Presentation</vt:lpstr>
      <vt:lpstr>PowerPoint Presentation</vt:lpstr>
      <vt:lpstr>Dietary fiber</vt:lpstr>
      <vt:lpstr>Dietary Fiber</vt:lpstr>
      <vt:lpstr>Folate</vt:lpstr>
      <vt:lpstr>Change in Figure Copying Score by</vt:lpstr>
      <vt:lpstr>Homocysteine and 3 y change in figure copy score</vt:lpstr>
      <vt:lpstr>Homocysteine and Incident Dementia</vt:lpstr>
      <vt:lpstr>PowerPoint Presentation</vt:lpstr>
      <vt:lpstr>Folic Acid (Diet and Supplements)</vt:lpstr>
      <vt:lpstr>Vitamin B12</vt:lpstr>
      <vt:lpstr>PowerPoint Presentation</vt:lpstr>
      <vt:lpstr>Framingham Offspring Study Prevalence of Low B12 (&lt;250 umol/L)</vt:lpstr>
      <vt:lpstr>Vitamin B6</vt:lpstr>
      <vt:lpstr>Vitamin B6</vt:lpstr>
      <vt:lpstr>Massachusetts Hispanic Elders Study % Low Plasma PLP (Vitamin B6)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Vitamin E</vt:lpstr>
      <vt:lpstr>PowerPoint Presentation</vt:lpstr>
      <vt:lpstr>PowerPoint Presentation</vt:lpstr>
      <vt:lpstr>PowerPoint Presentation</vt:lpstr>
      <vt:lpstr>Vitamin K</vt:lpstr>
      <vt:lpstr>PowerPoint Presentation</vt:lpstr>
      <vt:lpstr>Calcium</vt:lpstr>
      <vt:lpstr>PowerPoint Presentation</vt:lpstr>
      <vt:lpstr>Magnesium</vt:lpstr>
      <vt:lpstr>PowerPoint Presentation</vt:lpstr>
      <vt:lpstr>Potassium</vt:lpstr>
      <vt:lpstr>Potassium</vt:lpstr>
      <vt:lpstr>PowerPoint Presentation</vt:lpstr>
      <vt:lpstr>Dietary Patterns</vt:lpstr>
      <vt:lpstr>PowerPoint Presentation</vt:lpstr>
      <vt:lpstr>Healthy Eating Index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Recommendations for older adults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Linnea Hagberg</dc:creator>
  <cp:lastModifiedBy>Linnea Hagberg</cp:lastModifiedBy>
  <cp:revision>3</cp:revision>
  <dcterms:created xsi:type="dcterms:W3CDTF">2018-06-07T11:51:06Z</dcterms:created>
  <dcterms:modified xsi:type="dcterms:W3CDTF">2019-04-17T12:05:23Z</dcterms:modified>
</cp:coreProperties>
</file>