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5" r:id="rId1"/>
  </p:sldMasterIdLst>
  <p:sldIdLst>
    <p:sldId id="271" r:id="rId2"/>
    <p:sldId id="257" r:id="rId3"/>
    <p:sldId id="259" r:id="rId4"/>
    <p:sldId id="272" r:id="rId5"/>
    <p:sldId id="258" r:id="rId6"/>
    <p:sldId id="268" r:id="rId7"/>
    <p:sldId id="261" r:id="rId8"/>
    <p:sldId id="266" r:id="rId9"/>
    <p:sldId id="262" r:id="rId10"/>
    <p:sldId id="265" r:id="rId11"/>
    <p:sldId id="267" r:id="rId12"/>
    <p:sldId id="263" r:id="rId13"/>
    <p:sldId id="264" r:id="rId14"/>
    <p:sldId id="270" r:id="rId15"/>
    <p:sldId id="269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091"/>
  </p:normalViewPr>
  <p:slideViewPr>
    <p:cSldViewPr snapToGrid="0">
      <p:cViewPr>
        <p:scale>
          <a:sx n="90" d="100"/>
          <a:sy n="90" d="100"/>
        </p:scale>
        <p:origin x="896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B6D41BCC-AD73-4203-A5A6-E62EB28B0FE6}" type="datetimeFigureOut">
              <a:rPr lang="en-US" smtClean="0"/>
              <a:t>5/25/25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1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5/25/25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34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6D41BCC-AD73-4203-A5A6-E62EB28B0FE6}" type="datetimeFigureOut">
              <a:rPr lang="en-US" smtClean="0"/>
              <a:t>5/25/25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43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5/25/25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9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6D41BCC-AD73-4203-A5A6-E62EB28B0FE6}" type="datetimeFigureOut">
              <a:rPr lang="en-US" smtClean="0"/>
              <a:t>5/25/25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89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6D41BCC-AD73-4203-A5A6-E62EB28B0FE6}" type="datetimeFigureOut">
              <a:rPr lang="en-US" smtClean="0"/>
              <a:t>5/25/25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14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6D41BCC-AD73-4203-A5A6-E62EB28B0FE6}" type="datetimeFigureOut">
              <a:rPr lang="en-US" smtClean="0"/>
              <a:t>5/25/25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457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5/25/25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41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6D41BCC-AD73-4203-A5A6-E62EB28B0FE6}" type="datetimeFigureOut">
              <a:rPr lang="en-US" smtClean="0"/>
              <a:t>5/25/25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95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5/25/25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52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6D41BCC-AD73-4203-A5A6-E62EB28B0FE6}" type="datetimeFigureOut">
              <a:rPr lang="en-US" smtClean="0"/>
              <a:t>5/25/25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D637F8FC-4B86-4690-8888-22AB2F781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234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41BCC-AD73-4203-A5A6-E62EB28B0FE6}" type="datetimeFigureOut">
              <a:rPr lang="en-US" smtClean="0"/>
              <a:pPr/>
              <a:t>5/25/25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06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397EA-017F-D7A4-A9A8-4D67E35B8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170B5-E863-0AB0-FDE0-4157F2688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1250" y="474728"/>
            <a:ext cx="6592824" cy="6206835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50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Launche</a:t>
            </a:r>
            <a:r>
              <a:rPr lang="en-US" sz="1500" dirty="0">
                <a:solidFill>
                  <a:srgbClr val="000000"/>
                </a:solidFill>
                <a:latin typeface="Avenir Book" panose="02000503020000020003" pitchFamily="2" charset="0"/>
              </a:rPr>
              <a:t>d Conduit for Change, LLC in 2008. </a:t>
            </a: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17 years+ </a:t>
            </a:r>
            <a:r>
              <a:rPr lang="en-US" sz="1500" b="1" dirty="0">
                <a:solidFill>
                  <a:srgbClr val="000000"/>
                </a:solidFill>
                <a:latin typeface="Avenir Book" panose="02000503020000020003" pitchFamily="2" charset="0"/>
              </a:rPr>
              <a:t>p</a:t>
            </a: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rofessional coaching experience</a:t>
            </a:r>
            <a:r>
              <a:rPr lang="en-US" sz="150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, 33+ years of collective career experience.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Master’s Degree </a:t>
            </a:r>
            <a:r>
              <a:rPr lang="en-US" sz="1500" b="1" dirty="0">
                <a:solidFill>
                  <a:srgbClr val="000000"/>
                </a:solidFill>
                <a:latin typeface="Avenir Book" panose="02000503020000020003" pitchFamily="2" charset="0"/>
              </a:rPr>
              <a:t>in Coaching: </a:t>
            </a:r>
            <a:r>
              <a:rPr lang="en-US" sz="1500" dirty="0">
                <a:solidFill>
                  <a:srgbClr val="000000"/>
                </a:solidFill>
                <a:latin typeface="Avenir Book" panose="02000503020000020003" pitchFamily="2" charset="0"/>
              </a:rPr>
              <a:t>Health and Wellness Coaching from the Maryland University of Integrative Health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0000"/>
                </a:solidFill>
                <a:latin typeface="Avenir Book" panose="02000503020000020003" pitchFamily="2" charset="0"/>
              </a:rPr>
              <a:t>ICF Certified </a:t>
            </a:r>
            <a:r>
              <a:rPr lang="en-US" sz="1500" dirty="0">
                <a:solidFill>
                  <a:srgbClr val="000000"/>
                </a:solidFill>
                <a:latin typeface="Avenir Book" panose="02000503020000020003" pitchFamily="2" charset="0"/>
              </a:rPr>
              <a:t>PCC plus many more certifications.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0000"/>
                </a:solidFill>
                <a:latin typeface="Avenir Book" panose="02000503020000020003" pitchFamily="2" charset="0"/>
              </a:rPr>
              <a:t>Published book </a:t>
            </a:r>
            <a:r>
              <a:rPr lang="en-US" sz="1500" i="1" dirty="0">
                <a:solidFill>
                  <a:srgbClr val="000000"/>
                </a:solidFill>
                <a:latin typeface="Avenir Book" panose="02000503020000020003" pitchFamily="2" charset="0"/>
              </a:rPr>
              <a:t>From Chaos to Calm :: Leading Change From the Inside Out </a:t>
            </a:r>
            <a:r>
              <a:rPr lang="en-US" sz="1500" dirty="0">
                <a:solidFill>
                  <a:srgbClr val="000000"/>
                </a:solidFill>
                <a:latin typeface="Avenir Book" panose="02000503020000020003" pitchFamily="2" charset="0"/>
              </a:rPr>
              <a:t>in 2018 and 2020.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I bring a </a:t>
            </a: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comprehensive, evidence-based approach</a:t>
            </a: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 to coaching, combining advanced academic knowledge with presence-based, experiential, somatic, client-centered techniques.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My integrative coaching approach blends </a:t>
            </a: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positive</a:t>
            </a: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psychology, neuroscience</a:t>
            </a: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, </a:t>
            </a: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behavior science</a:t>
            </a:r>
            <a:r>
              <a:rPr lang="en-US" sz="1500" dirty="0">
                <a:solidFill>
                  <a:srgbClr val="000000"/>
                </a:solidFill>
                <a:latin typeface="Avenir Book" panose="02000503020000020003" pitchFamily="2" charset="0"/>
              </a:rPr>
              <a:t>, </a:t>
            </a:r>
            <a:r>
              <a:rPr lang="en-US" sz="1500" b="1" dirty="0">
                <a:solidFill>
                  <a:srgbClr val="000000"/>
                </a:solidFill>
                <a:latin typeface="Avenir Book" panose="02000503020000020003" pitchFamily="2" charset="0"/>
              </a:rPr>
              <a:t>health and wellness, mindfulness</a:t>
            </a:r>
            <a:r>
              <a:rPr lang="en-US" sz="1500" dirty="0">
                <a:solidFill>
                  <a:srgbClr val="000000"/>
                </a:solidFill>
                <a:latin typeface="Avenir Book" panose="02000503020000020003" pitchFamily="2" charset="0"/>
              </a:rPr>
              <a:t> and </a:t>
            </a:r>
            <a:r>
              <a:rPr lang="en-US" sz="1500" b="1" dirty="0">
                <a:solidFill>
                  <a:srgbClr val="000000"/>
                </a:solidFill>
                <a:latin typeface="Avenir Book" panose="02000503020000020003" pitchFamily="2" charset="0"/>
              </a:rPr>
              <a:t>creative process </a:t>
            </a: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to deliver sustainable results.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Integrative Approach:</a:t>
            </a: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sz="1500" dirty="0">
                <a:solidFill>
                  <a:srgbClr val="000000"/>
                </a:solidFill>
                <a:latin typeface="Avenir Book" panose="02000503020000020003" pitchFamily="2" charset="0"/>
              </a:rPr>
              <a:t>F</a:t>
            </a: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ocuses on the whole system, helping clients integrate their emotional, mental, spiritual, and physical well-being. As an integrative coach, I tailor each session to </a:t>
            </a: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address specific goals</a:t>
            </a: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, using scientifically-backed techniques and frameworks.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Inspired Results + Data:</a:t>
            </a:r>
            <a:r>
              <a:rPr lang="en-US" sz="15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My approach is grounded in the latest research on coaching effectiveness, ensuring measurable improvements in goal achievement, emotional well-being, and overall quality of life for clients.</a:t>
            </a:r>
          </a:p>
          <a:p>
            <a:endParaRPr lang="en-US" sz="1500" dirty="0">
              <a:latin typeface="Avenir Book" panose="02000503020000020003" pitchFamily="2" charset="0"/>
            </a:endParaRPr>
          </a:p>
        </p:txBody>
      </p:sp>
      <p:pic>
        <p:nvPicPr>
          <p:cNvPr id="7" name="Picture 6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329A4978-AC9B-B9FD-FE94-6A52339BBA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9" r="19018"/>
          <a:stretch/>
        </p:blipFill>
        <p:spPr>
          <a:xfrm>
            <a:off x="554182" y="1677199"/>
            <a:ext cx="4322618" cy="355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973E34-7571-A306-D0CD-75A9F8317589}"/>
              </a:ext>
            </a:extLst>
          </p:cNvPr>
          <p:cNvSpPr txBox="1"/>
          <p:nvPr/>
        </p:nvSpPr>
        <p:spPr>
          <a:xfrm>
            <a:off x="554182" y="5385794"/>
            <a:ext cx="43226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Integrative Life and Leadership Coach, Speaker, Author, Artist, Interfaith Minister</a:t>
            </a:r>
          </a:p>
          <a:p>
            <a:pPr algn="ctr"/>
            <a:endParaRPr lang="en-US" sz="1600" b="1" dirty="0">
              <a:solidFill>
                <a:srgbClr val="000000"/>
              </a:solidFill>
              <a:latin typeface="Avenir Book" panose="02000503020000020003" pitchFamily="2" charset="0"/>
            </a:endParaRPr>
          </a:p>
          <a:p>
            <a:pPr algn="ctr"/>
            <a:r>
              <a:rPr lang="en-US" sz="1600" b="1" dirty="0" err="1">
                <a:solidFill>
                  <a:srgbClr val="000000"/>
                </a:solidFill>
                <a:latin typeface="Avenir Book" panose="02000503020000020003" pitchFamily="2" charset="0"/>
              </a:rPr>
              <a:t>c</a:t>
            </a:r>
            <a:r>
              <a:rPr lang="en-US" sz="1600" b="1" i="0" u="none" strike="noStrike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onduitforchange.com</a:t>
            </a:r>
            <a:endParaRPr lang="en-US" sz="1600" b="1" i="0" u="none" strike="noStrike" dirty="0">
              <a:solidFill>
                <a:srgbClr val="000000"/>
              </a:solidFill>
              <a:effectLst/>
              <a:latin typeface="Avenir Book" panose="02000503020000020003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28829D-7AA5-2D94-0B87-55E73A2A0895}"/>
              </a:ext>
            </a:extLst>
          </p:cNvPr>
          <p:cNvSpPr txBox="1"/>
          <p:nvPr/>
        </p:nvSpPr>
        <p:spPr>
          <a:xfrm>
            <a:off x="554182" y="1140618"/>
            <a:ext cx="4322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Annelies M Gentile, MA, PCC</a:t>
            </a:r>
          </a:p>
        </p:txBody>
      </p:sp>
    </p:spTree>
    <p:extLst>
      <p:ext uri="{BB962C8B-B14F-4D97-AF65-F5344CB8AC3E}">
        <p14:creationId xmlns:p14="http://schemas.microsoft.com/office/powerpoint/2010/main" val="2635610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007A-8EC4-20D8-9C98-3128D6551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venir Book" panose="02000503020000020003" pitchFamily="2" charset="0"/>
              </a:rPr>
              <a:t>What to look for…</a:t>
            </a:r>
          </a:p>
        </p:txBody>
      </p:sp>
      <p:pic>
        <p:nvPicPr>
          <p:cNvPr id="4" name="Content Placeholder 3" descr="Top view of a background splashed with colors">
            <a:extLst>
              <a:ext uri="{FF2B5EF4-FFF2-40B4-BE49-F238E27FC236}">
                <a16:creationId xmlns:a16="http://schemas.microsoft.com/office/drawing/2014/main" id="{868EDC93-FA01-24A8-6A5A-B1197120AB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" r="7198" b="10125"/>
          <a:stretch/>
        </p:blipFill>
        <p:spPr>
          <a:xfrm>
            <a:off x="-2753300" y="-2300288"/>
            <a:ext cx="7283862" cy="3959978"/>
          </a:xfrm>
          <a:prstGeom prst="rect">
            <a:avLst/>
          </a:prstGeom>
          <a:ln w="9525">
            <a:noFill/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CE6611-F47A-A715-1853-E8E1C9CFBAD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18447" y="456078"/>
            <a:ext cx="6281873" cy="594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dirty="0">
                <a:latin typeface="Avenir Book" panose="02000503020000020003" pitchFamily="2" charset="0"/>
              </a:rPr>
              <a:t>There are MANY different types of Coaches.</a:t>
            </a:r>
          </a:p>
          <a:p>
            <a:r>
              <a:rPr lang="en-US" sz="1500" b="1" dirty="0">
                <a:latin typeface="Avenir Book" panose="02000503020000020003" pitchFamily="2" charset="0"/>
              </a:rPr>
              <a:t>Many are trained and certified.</a:t>
            </a:r>
          </a:p>
          <a:p>
            <a:r>
              <a:rPr lang="en-US" sz="1500" b="1" dirty="0">
                <a:latin typeface="Avenir Book" panose="02000503020000020003" pitchFamily="2" charset="0"/>
              </a:rPr>
              <a:t>Some are “professional” with NO credentials.</a:t>
            </a:r>
          </a:p>
          <a:p>
            <a:endParaRPr lang="en-US" sz="1500" b="1" dirty="0">
              <a:latin typeface="Avenir Book" panose="02000503020000020003" pitchFamily="2" charset="0"/>
            </a:endParaRPr>
          </a:p>
          <a:p>
            <a:r>
              <a:rPr lang="en-US" sz="1500" b="1" dirty="0">
                <a:latin typeface="Avenir Book" panose="02000503020000020003" pitchFamily="2" charset="0"/>
              </a:rPr>
              <a:t>LOOK FOR…</a:t>
            </a:r>
            <a:r>
              <a:rPr lang="en-US" sz="1500" dirty="0">
                <a:latin typeface="Avenir Book" panose="02000503020000020003" pitchFamily="2" charset="0"/>
              </a:rPr>
              <a:t> Coaches with certifications and training such as from the (ICF) </a:t>
            </a:r>
            <a:r>
              <a:rPr lang="en-US" sz="1500" i="1" dirty="0">
                <a:latin typeface="Avenir Book" panose="02000503020000020003" pitchFamily="2" charset="0"/>
              </a:rPr>
              <a:t>International Coaching Federation</a:t>
            </a:r>
            <a:r>
              <a:rPr lang="en-US" sz="1500" dirty="0">
                <a:latin typeface="Avenir Book" panose="02000503020000020003" pitchFamily="2" charset="0"/>
              </a:rPr>
              <a:t>. </a:t>
            </a:r>
          </a:p>
          <a:p>
            <a:r>
              <a:rPr lang="en-US" sz="1500" dirty="0">
                <a:latin typeface="Avenir Book" panose="02000503020000020003" pitchFamily="2" charset="0"/>
              </a:rPr>
              <a:t>(ACC) Associate Certified Coach, (PCC) Professional Certified Coach and (MCC) Master Certified Coach or (NBHCC) National Board Health Certified Coach.</a:t>
            </a:r>
          </a:p>
          <a:p>
            <a:r>
              <a:rPr lang="en-US" sz="1500" dirty="0">
                <a:latin typeface="Avenir Book" panose="02000503020000020003" pitchFamily="2" charset="0"/>
              </a:rPr>
              <a:t>There are many training programs, and many more popping up daily! Some are ICF approved. </a:t>
            </a:r>
          </a:p>
          <a:p>
            <a:r>
              <a:rPr lang="en-US" sz="1500" dirty="0">
                <a:latin typeface="Avenir Book" panose="02000503020000020003" pitchFamily="2" charset="0"/>
              </a:rPr>
              <a:t>There are many qualified schools similar to ICF that have been long standing certifying bodies.</a:t>
            </a:r>
          </a:p>
          <a:p>
            <a:r>
              <a:rPr lang="en-US" sz="1500" dirty="0">
                <a:latin typeface="Avenir Book" panose="02000503020000020003" pitchFamily="2" charset="0"/>
              </a:rPr>
              <a:t>Be wary of “weekend-warrior” trained coaches! However… they could simply be an expert in a field who wants to add coaching to their career. Not always “bad.” </a:t>
            </a:r>
          </a:p>
          <a:p>
            <a:r>
              <a:rPr lang="en-US" sz="1500" dirty="0">
                <a:latin typeface="Avenir Book" panose="02000503020000020003" pitchFamily="2" charset="0"/>
              </a:rPr>
              <a:t>Do your research before hiring or referring a coach.</a:t>
            </a:r>
          </a:p>
        </p:txBody>
      </p:sp>
    </p:spTree>
    <p:extLst>
      <p:ext uri="{BB962C8B-B14F-4D97-AF65-F5344CB8AC3E}">
        <p14:creationId xmlns:p14="http://schemas.microsoft.com/office/powerpoint/2010/main" val="3039015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007A-8EC4-20D8-9C98-3128D6551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venir Book" panose="02000503020000020003" pitchFamily="2" charset="0"/>
              </a:rPr>
              <a:t>What to look for…</a:t>
            </a:r>
          </a:p>
        </p:txBody>
      </p:sp>
      <p:pic>
        <p:nvPicPr>
          <p:cNvPr id="4" name="Content Placeholder 3" descr="Top view of a background splashed with colors">
            <a:extLst>
              <a:ext uri="{FF2B5EF4-FFF2-40B4-BE49-F238E27FC236}">
                <a16:creationId xmlns:a16="http://schemas.microsoft.com/office/drawing/2014/main" id="{868EDC93-FA01-24A8-6A5A-B1197120AB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" r="7198" b="10125"/>
          <a:stretch/>
        </p:blipFill>
        <p:spPr>
          <a:xfrm>
            <a:off x="-2753300" y="-2300288"/>
            <a:ext cx="7283862" cy="3959978"/>
          </a:xfrm>
          <a:prstGeom prst="rect">
            <a:avLst/>
          </a:prstGeom>
          <a:ln w="9525">
            <a:noFill/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CE6611-F47A-A715-1853-E8E1C9CFBAD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21496" y="2682388"/>
            <a:ext cx="6281873" cy="1791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venir Book" panose="02000503020000020003" pitchFamily="2" charset="0"/>
              </a:rPr>
              <a:t>Coach trained certification from a qualified school</a:t>
            </a:r>
          </a:p>
          <a:p>
            <a:r>
              <a:rPr lang="en-US" b="1" dirty="0">
                <a:latin typeface="Avenir Book" panose="02000503020000020003" pitchFamily="2" charset="0"/>
              </a:rPr>
              <a:t>Experience in the field 5 years or more</a:t>
            </a:r>
          </a:p>
          <a:p>
            <a:r>
              <a:rPr lang="en-US" b="1" dirty="0">
                <a:latin typeface="Avenir Book" panose="02000503020000020003" pitchFamily="2" charset="0"/>
              </a:rPr>
              <a:t>Expertise in the area you want support in</a:t>
            </a:r>
          </a:p>
          <a:p>
            <a:endParaRPr lang="en-US" b="1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28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47083-79FF-A4FF-0E97-15C8A2B35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i="0" u="none" strike="noStrike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Leverage Coaching for…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AA49E-387A-1BB1-6B6D-17829A7F8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5965" y="872461"/>
            <a:ext cx="7283862" cy="5248622"/>
          </a:xfrm>
        </p:spPr>
        <p:txBody>
          <a:bodyPr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0000"/>
                </a:solidFill>
                <a:latin typeface="Avenir Book" panose="02000503020000020003" pitchFamily="2" charset="0"/>
              </a:rPr>
              <a:t>Compliment to Therapy: </a:t>
            </a:r>
            <a:r>
              <a:rPr lang="en-US" sz="150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Coaching can complement therapy by focusing on future goals, personal development, and strength-building.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Self-Empowerment: </a:t>
            </a:r>
            <a:r>
              <a:rPr lang="en-US" sz="150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Coaching encourages you to actively work toward their future goals, fostering empowerment and long-term growth. </a:t>
            </a:r>
            <a:endParaRPr lang="en-US" sz="1500" i="1" dirty="0">
              <a:solidFill>
                <a:srgbClr val="000000"/>
              </a:solidFill>
              <a:latin typeface="Avenir Book" panose="02000503020000020003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Reduce Burnout: </a:t>
            </a:r>
            <a:r>
              <a:rPr lang="en-US" sz="150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Benefit from coaching to manage burnout and increase job satisfaction and enjoy a healthy work-life balance.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Career Change: </a:t>
            </a:r>
            <a:r>
              <a:rPr lang="en-US" sz="150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Utilize an experienced career coach to help you sift through new career ideas and paths for success.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0000"/>
                </a:solidFill>
                <a:latin typeface="Avenir Book" panose="02000503020000020003" pitchFamily="2" charset="0"/>
              </a:rPr>
              <a:t>Health and Wellness: </a:t>
            </a:r>
            <a:r>
              <a:rPr lang="en-US" sz="1500" dirty="0">
                <a:solidFill>
                  <a:srgbClr val="000000"/>
                </a:solidFill>
                <a:latin typeface="Avenir Book" panose="02000503020000020003" pitchFamily="2" charset="0"/>
              </a:rPr>
              <a:t>Improve your wellbeing, mindset and achieve health goals through support, encouragement and behavior change with a health and wellness coach.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Improve Leadership: </a:t>
            </a:r>
            <a:r>
              <a:rPr lang="en-US" sz="150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An executive coach will support your position as a leader.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0000"/>
                </a:solidFill>
                <a:latin typeface="Avenir Book" panose="02000503020000020003" pitchFamily="2" charset="0"/>
              </a:rPr>
              <a:t>Spiritual Growth: E</a:t>
            </a:r>
            <a:r>
              <a:rPr lang="en-US" sz="1500" dirty="0">
                <a:solidFill>
                  <a:srgbClr val="000000"/>
                </a:solidFill>
                <a:latin typeface="Avenir Book" panose="02000503020000020003" pitchFamily="2" charset="0"/>
              </a:rPr>
              <a:t>xplore relationship to faith and creative expression in an uncertain world, nourish hope through a spiritual or creativity coach.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50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There are MANY coaches that cover lots of areas of need. Do your research. </a:t>
            </a:r>
          </a:p>
          <a:p>
            <a:endParaRPr lang="en-US" sz="1500" dirty="0">
              <a:latin typeface="Avenir Book" panose="02000503020000020003" pitchFamily="2" charset="0"/>
            </a:endParaRPr>
          </a:p>
        </p:txBody>
      </p:sp>
      <p:pic>
        <p:nvPicPr>
          <p:cNvPr id="4" name="Content Placeholder 3" descr="Top view of a background splashed with colors">
            <a:extLst>
              <a:ext uri="{FF2B5EF4-FFF2-40B4-BE49-F238E27FC236}">
                <a16:creationId xmlns:a16="http://schemas.microsoft.com/office/drawing/2014/main" id="{9BE5DCA6-AD15-6963-CD9B-B0C6FE7DF0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" r="7198" b="10125"/>
          <a:stretch/>
        </p:blipFill>
        <p:spPr>
          <a:xfrm>
            <a:off x="-2753300" y="-2300288"/>
            <a:ext cx="7283862" cy="3959978"/>
          </a:xfrm>
          <a:prstGeom prst="rect">
            <a:avLst/>
          </a:prstGeom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712294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397EA-017F-D7A4-A9A8-4D67E35B8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329A4978-AC9B-B9FD-FE94-6A52339BBA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9" r="19018"/>
          <a:stretch/>
        </p:blipFill>
        <p:spPr>
          <a:xfrm>
            <a:off x="554182" y="1677199"/>
            <a:ext cx="4322618" cy="355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973E34-7571-A306-D0CD-75A9F8317589}"/>
              </a:ext>
            </a:extLst>
          </p:cNvPr>
          <p:cNvSpPr txBox="1"/>
          <p:nvPr/>
        </p:nvSpPr>
        <p:spPr>
          <a:xfrm>
            <a:off x="554182" y="5385794"/>
            <a:ext cx="4322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Why Choose Me as Your Integrative Life and Leadership Coach?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28829D-7AA5-2D94-0B87-55E73A2A0895}"/>
              </a:ext>
            </a:extLst>
          </p:cNvPr>
          <p:cNvSpPr txBox="1"/>
          <p:nvPr/>
        </p:nvSpPr>
        <p:spPr>
          <a:xfrm>
            <a:off x="554182" y="1140618"/>
            <a:ext cx="4322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Annelies M Gentile, MA, PCC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76A0DE-BB7C-4410-D957-04421054AC56}"/>
              </a:ext>
            </a:extLst>
          </p:cNvPr>
          <p:cNvSpPr txBox="1"/>
          <p:nvPr/>
        </p:nvSpPr>
        <p:spPr>
          <a:xfrm>
            <a:off x="5436393" y="3132033"/>
            <a:ext cx="61007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0" u="none" strike="noStrike" dirty="0">
                <a:effectLst/>
                <a:latin typeface="Avenir Book" panose="02000503020000020003" pitchFamily="2" charset="0"/>
              </a:rPr>
              <a:t>I help you remember who you are.</a:t>
            </a:r>
          </a:p>
        </p:txBody>
      </p:sp>
    </p:spTree>
    <p:extLst>
      <p:ext uri="{BB962C8B-B14F-4D97-AF65-F5344CB8AC3E}">
        <p14:creationId xmlns:p14="http://schemas.microsoft.com/office/powerpoint/2010/main" val="237997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89F2F-93A8-E41D-8753-AEF0CC9B1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DB7EA-E6FC-52EB-A42D-664DAA2FE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575" y="500078"/>
            <a:ext cx="6699480" cy="58578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Integrative Life and Leadership Coaching with Annelies</a:t>
            </a:r>
          </a:p>
          <a:p>
            <a:pPr marL="0" indent="0" algn="ctr">
              <a:buNone/>
            </a:pPr>
            <a:r>
              <a:rPr lang="en-US" sz="1500" i="1" dirty="0">
                <a:latin typeface="Avenir Book" panose="02000503020000020003" pitchFamily="2" charset="0"/>
              </a:rPr>
              <a:t>I h</a:t>
            </a:r>
            <a:r>
              <a:rPr lang="en-US" sz="1500" b="0" i="1" u="none" strike="noStrike" dirty="0">
                <a:effectLst/>
                <a:latin typeface="Avenir Book" panose="02000503020000020003" pitchFamily="2" charset="0"/>
              </a:rPr>
              <a:t>elp you embrace change with courage, creativity, wellbeing and grace.</a:t>
            </a:r>
            <a:endParaRPr lang="en-US" b="1" i="0" u="none" strike="noStrike" dirty="0">
              <a:solidFill>
                <a:srgbClr val="000000"/>
              </a:solidFill>
              <a:effectLst/>
              <a:latin typeface="Avenir Book" panose="02000503020000020003" pitchFamily="2" charset="0"/>
            </a:endParaRPr>
          </a:p>
          <a:p>
            <a:pPr marL="0" indent="0">
              <a:buNone/>
            </a:pPr>
            <a:endParaRPr lang="en-US" sz="1500" b="1" i="0" u="none" strike="noStrike" dirty="0">
              <a:solidFill>
                <a:srgbClr val="000000"/>
              </a:solidFill>
              <a:effectLst/>
              <a:latin typeface="Avenir Book" panose="02000503020000020003" pitchFamily="2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Avenir Book" panose="02000503020000020003" pitchFamily="2" charset="0"/>
              </a:rPr>
              <a:t>Coaches 1-1 with individuals, groups, families and teams</a:t>
            </a:r>
          </a:p>
          <a:p>
            <a:r>
              <a:rPr lang="en-US" sz="1600" dirty="0">
                <a:solidFill>
                  <a:srgbClr val="000000"/>
                </a:solidFill>
                <a:latin typeface="Avenir Book" panose="02000503020000020003" pitchFamily="2" charset="0"/>
              </a:rPr>
              <a:t>Creates custom talks for conferences, workplace wellness programs</a:t>
            </a:r>
          </a:p>
          <a:p>
            <a:r>
              <a:rPr lang="en-US" sz="1600" dirty="0">
                <a:solidFill>
                  <a:srgbClr val="000000"/>
                </a:solidFill>
                <a:latin typeface="Avenir Book" panose="02000503020000020003" pitchFamily="2" charset="0"/>
              </a:rPr>
              <a:t>Leads integrative retreats for wellbeing, creative expression and grief</a:t>
            </a:r>
          </a:p>
          <a:p>
            <a:endParaRPr lang="en-US" sz="1600" dirty="0">
              <a:solidFill>
                <a:srgbClr val="000000"/>
              </a:solidFill>
              <a:latin typeface="Avenir Book" panose="02000503020000020003" pitchFamily="2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Avenir Book" panose="02000503020000020003" pitchFamily="2" charset="0"/>
              </a:rPr>
              <a:t>Health and Wellness Coaching with Annelies can be covered by HSA and FSA (health and flexible savings accounts)</a:t>
            </a:r>
            <a:endParaRPr lang="en-US" sz="1600" b="1" dirty="0">
              <a:solidFill>
                <a:srgbClr val="000000"/>
              </a:solidFill>
              <a:latin typeface="Avenir Book" panose="02000503020000020003" pitchFamily="2" charset="0"/>
            </a:endParaRPr>
          </a:p>
          <a:p>
            <a:endParaRPr lang="en-US" sz="1500" dirty="0">
              <a:latin typeface="Avenir Book" panose="02000503020000020003" pitchFamily="2" charset="0"/>
            </a:endParaRPr>
          </a:p>
        </p:txBody>
      </p:sp>
      <p:pic>
        <p:nvPicPr>
          <p:cNvPr id="4" name="Picture 3" descr="A book next to a rock&#10;&#10;Description automatically generated">
            <a:extLst>
              <a:ext uri="{FF2B5EF4-FFF2-40B4-BE49-F238E27FC236}">
                <a16:creationId xmlns:a16="http://schemas.microsoft.com/office/drawing/2014/main" id="{B109FD59-CC24-7A93-DE54-A9D24E4FA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290" y="1414463"/>
            <a:ext cx="4392475" cy="3763883"/>
          </a:xfrm>
          <a:prstGeom prst="rect">
            <a:avLst/>
          </a:prstGeom>
        </p:spPr>
      </p:pic>
      <p:pic>
        <p:nvPicPr>
          <p:cNvPr id="7" name="Picture 6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CEC15945-C27E-566B-FC86-9017939E6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334" y="5443695"/>
            <a:ext cx="1204488" cy="1204488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23BDC17-BC41-FD2C-8B89-A99932773BC7}"/>
              </a:ext>
            </a:extLst>
          </p:cNvPr>
          <p:cNvSpPr txBox="1">
            <a:spLocks/>
          </p:cNvSpPr>
          <p:nvPr/>
        </p:nvSpPr>
        <p:spPr>
          <a:xfrm>
            <a:off x="1893471" y="5223164"/>
            <a:ext cx="2092112" cy="14289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dirty="0">
                <a:latin typeface="Avenir Book" panose="02000503020000020003" pitchFamily="2" charset="0"/>
              </a:rPr>
              <a:t>Get the book! </a:t>
            </a:r>
            <a:r>
              <a:rPr lang="en-US" dirty="0">
                <a:latin typeface="Avenir Book" panose="02000503020000020003" pitchFamily="2" charset="0"/>
                <a:sym typeface="Wingdings" pitchFamily="2" charset="2"/>
              </a:rPr>
              <a:t></a:t>
            </a:r>
            <a:endParaRPr lang="en-US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78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DB7EA-E6FC-52EB-A42D-664DAA2FE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9883" y="318740"/>
            <a:ext cx="2433711" cy="52486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b="1" i="0" u="none" strike="noStrike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Let’s stay in touch!</a:t>
            </a:r>
            <a:endParaRPr lang="en-US" sz="1500" b="1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dirty="0" err="1">
                <a:solidFill>
                  <a:schemeClr val="bg1"/>
                </a:solidFill>
                <a:latin typeface="Avenir Book" panose="02000503020000020003" pitchFamily="2" charset="0"/>
              </a:rPr>
              <a:t>LinkedIN</a:t>
            </a:r>
            <a:endParaRPr lang="en-US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b="0" i="0" u="none" strike="noStrike" dirty="0" err="1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Youtube</a:t>
            </a:r>
            <a:endParaRPr lang="en-US" b="0" i="0" u="none" strike="noStrike" dirty="0">
              <a:solidFill>
                <a:schemeClr val="bg1"/>
              </a:solidFill>
              <a:effectLst/>
              <a:latin typeface="Avenir Book" panose="02000503020000020003" pitchFamily="2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Facebook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b="0" i="0" u="none" strike="noStrike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Instagram</a:t>
            </a:r>
          </a:p>
          <a:p>
            <a:pPr marL="0" indent="0" algn="ctr">
              <a:lnSpc>
                <a:spcPct val="110000"/>
              </a:lnSpc>
              <a:buNone/>
            </a:pPr>
            <a:endParaRPr lang="en-US" sz="1500" b="0" i="0" u="none" strike="noStrike" dirty="0">
              <a:solidFill>
                <a:schemeClr val="bg1"/>
              </a:solidFill>
              <a:effectLst/>
              <a:latin typeface="Avenir Book" panose="02000503020000020003" pitchFamily="2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endParaRPr lang="en-US" sz="1500" b="0" i="0" u="none" strike="noStrike" dirty="0">
              <a:solidFill>
                <a:schemeClr val="bg1"/>
              </a:solidFill>
              <a:effectLst/>
              <a:latin typeface="Avenir Book" panose="02000503020000020003" pitchFamily="2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</a:rPr>
              <a:t>Join my newsletter!</a:t>
            </a:r>
            <a:endParaRPr lang="en-US" b="1" i="0" u="none" strike="noStrike" dirty="0">
              <a:solidFill>
                <a:schemeClr val="bg1"/>
              </a:solidFill>
              <a:effectLst/>
              <a:latin typeface="Avenir Book" panose="02000503020000020003" pitchFamily="2" charset="0"/>
            </a:endParaRPr>
          </a:p>
          <a:p>
            <a:pPr algn="ctr">
              <a:lnSpc>
                <a:spcPct val="110000"/>
              </a:lnSpc>
            </a:pPr>
            <a:endParaRPr lang="en-US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pic>
        <p:nvPicPr>
          <p:cNvPr id="13" name="Picture 12" descr="A colorful painting with a golden ratio&#10;&#10;Description automatically generated">
            <a:extLst>
              <a:ext uri="{FF2B5EF4-FFF2-40B4-BE49-F238E27FC236}">
                <a16:creationId xmlns:a16="http://schemas.microsoft.com/office/drawing/2014/main" id="{45E23E32-0355-2891-8E9B-A6F08B8E8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68" y="974551"/>
            <a:ext cx="5930900" cy="3937000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AA0EBBC-32FB-647B-A33D-FBBE4DE7D407}"/>
              </a:ext>
            </a:extLst>
          </p:cNvPr>
          <p:cNvSpPr txBox="1">
            <a:spLocks/>
          </p:cNvSpPr>
          <p:nvPr/>
        </p:nvSpPr>
        <p:spPr>
          <a:xfrm>
            <a:off x="857250" y="4998951"/>
            <a:ext cx="5500688" cy="14289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dirty="0" err="1">
                <a:latin typeface="Avenir Book" panose="02000503020000020003" pitchFamily="2" charset="0"/>
                <a:sym typeface="Wingdings" pitchFamily="2" charset="2"/>
              </a:rPr>
              <a:t>conduitforchange.com</a:t>
            </a:r>
            <a:endParaRPr lang="en-US" dirty="0">
              <a:latin typeface="Avenir Book" panose="02000503020000020003" pitchFamily="2" charset="0"/>
              <a:sym typeface="Wingdings" pitchFamily="2" charset="2"/>
            </a:endParaRPr>
          </a:p>
          <a:p>
            <a:pPr marL="0" indent="0" algn="ctr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dirty="0">
                <a:latin typeface="Avenir Book" panose="02000503020000020003" pitchFamily="2" charset="0"/>
                <a:sym typeface="Wingdings" pitchFamily="2" charset="2"/>
              </a:rPr>
              <a:t> </a:t>
            </a:r>
            <a:r>
              <a:rPr lang="en-US" dirty="0" err="1">
                <a:latin typeface="Avenir Book" panose="02000503020000020003" pitchFamily="2" charset="0"/>
                <a:sym typeface="Wingdings" pitchFamily="2" charset="2"/>
              </a:rPr>
              <a:t>annelies@conduitforchange.com</a:t>
            </a:r>
            <a:endParaRPr lang="en-US" dirty="0">
              <a:latin typeface="Avenir Book" panose="02000503020000020003" pitchFamily="2" charset="0"/>
              <a:sym typeface="Wingdings" pitchFamily="2" charset="2"/>
            </a:endParaRPr>
          </a:p>
          <a:p>
            <a:pPr marL="0" indent="0" algn="ctr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dirty="0">
                <a:latin typeface="Avenir Book" panose="02000503020000020003" pitchFamily="2" charset="0"/>
              </a:rPr>
              <a:t>919-345-8396</a:t>
            </a:r>
          </a:p>
        </p:txBody>
      </p:sp>
      <p:pic>
        <p:nvPicPr>
          <p:cNvPr id="21" name="Picture 20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DB13AAC0-5BA9-0D19-0DC8-D697CCC9B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758" y="4573620"/>
            <a:ext cx="1523959" cy="15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89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20A234D-B9A4-4358-82C4-55B27FDC0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D6AD3151-F96E-4F8D-9B74-990ABE183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B3504A37-677D-4553-961E-C8504E1AD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E1A9F12C-7B47-41B8-9DF3-74E2A72558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AB64BA4D-764E-43AA-B546-158AAB0F28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C13AB19E-C06F-42CE-8C07-8BCE182DA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057D2BFA-CF18-4381-89A7-ED36243463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D4C422A6-48B9-4629-8FEF-0AA2FCF8A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44431652-9C96-4555-8585-20ACDFB21A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BA82E172-9439-4927-ABE2-364FD3AA92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9137DE69-451C-4993-8AF3-1DDDD1751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430B95C1-206E-4B3D-85F7-10E2EE73C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3D23E2F8-938B-4A52-B35F-94F1331E97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A7371A20-A9C7-40DA-BE71-2D23D3F8F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AD5A9C0B-2DF6-47B7-B7F4-DC52B46652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A3FFED2-A833-473E-869C-C67C78EF1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DD3136B0-EC59-42D1-AED9-1E7B23AE0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516A793C-A2AA-409E-9AFD-31EBC9918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A91A9330-6EF3-4068-9E05-EFD9E5814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363F339A-2F0F-497A-9A97-6E1D4A38AD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BF14AA4-98BB-49F7-8A26-B9611695C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69B412D-486A-40AE-AD13-012CFC18C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05FE3073-1BF6-4D01-B519-329470617E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144938A-7410-4F44-8642-3F1272DED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BDBA639-2A71-4A60-A71A-FF1836F5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E208A8B-5EBD-4532-BE72-26414FA7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15D09196-B338-4AB5-A71B-CFD5FFCA6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F50B4463-128A-4677-A285-C017E6C5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1D9B95CD-F023-4DFA-9678-1E02713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id="{1DDF47A8-BE7B-43F3-A500-F5A4656D8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2DD394DE-76FB-42F8-85F2-FD436F423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id="{B95F2EFB-87E6-4400-AAF3-7EB8B4F15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1D463476-2BC7-418C-9D6F-51444B11A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24011122-2495-478A-81BF-ABBDEA1DA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id="{C79E87C5-E5B3-476B-B539-FC9CF4A33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id="{956029CA-2B38-434D-9044-5FF3A1ECD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id="{9514CFB6-E8DB-43DC-B1CD-9CC2D4B2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BD8C1FC8-E550-45BE-9F30-822BAB378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7">
              <a:extLst>
                <a:ext uri="{FF2B5EF4-FFF2-40B4-BE49-F238E27FC236}">
                  <a16:creationId xmlns:a16="http://schemas.microsoft.com/office/drawing/2014/main" id="{D1646B5D-A7B7-41EC-9591-0E0C0F4F9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E2118E93-481E-4843-987E-378187AA3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9">
              <a:extLst>
                <a:ext uri="{FF2B5EF4-FFF2-40B4-BE49-F238E27FC236}">
                  <a16:creationId xmlns:a16="http://schemas.microsoft.com/office/drawing/2014/main" id="{77038464-F4E2-47EC-A87F-18469191E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20">
              <a:extLst>
                <a:ext uri="{FF2B5EF4-FFF2-40B4-BE49-F238E27FC236}">
                  <a16:creationId xmlns:a16="http://schemas.microsoft.com/office/drawing/2014/main" id="{FB3BBEB1-E146-408F-95B7-EE2F269D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21">
              <a:extLst>
                <a:ext uri="{FF2B5EF4-FFF2-40B4-BE49-F238E27FC236}">
                  <a16:creationId xmlns:a16="http://schemas.microsoft.com/office/drawing/2014/main" id="{C765B285-56EC-47FC-B116-274EBBD61A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22">
              <a:extLst>
                <a:ext uri="{FF2B5EF4-FFF2-40B4-BE49-F238E27FC236}">
                  <a16:creationId xmlns:a16="http://schemas.microsoft.com/office/drawing/2014/main" id="{CB4A6191-6913-42EA-905E-8A174AE2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23">
              <a:extLst>
                <a:ext uri="{FF2B5EF4-FFF2-40B4-BE49-F238E27FC236}">
                  <a16:creationId xmlns:a16="http://schemas.microsoft.com/office/drawing/2014/main" id="{8ADEEF92-F481-475A-845C-5E940F0D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9C506D7-84CB-4057-A44A-465313E78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2173916" y="2448612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9" name="Oval 32">
            <a:extLst>
              <a:ext uri="{FF2B5EF4-FFF2-40B4-BE49-F238E27FC236}">
                <a16:creationId xmlns:a16="http://schemas.microsoft.com/office/drawing/2014/main" id="{7842FC68-61FD-4700-8A22-BB8B07188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54579" y="691977"/>
            <a:ext cx="7761923" cy="5343064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BFAD6D-2FF1-D72B-E78B-A114C6FE2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6277" y="2061838"/>
            <a:ext cx="7085462" cy="2428556"/>
          </a:xfrm>
        </p:spPr>
        <p:txBody>
          <a:bodyPr vert="horz" lIns="228600" tIns="228600" rIns="228600" bIns="0" rtlCol="0" anchor="b">
            <a:normAutofit/>
          </a:bodyPr>
          <a:lstStyle/>
          <a:p>
            <a:r>
              <a:rPr lang="en-US" sz="3000" b="1" dirty="0">
                <a:effectLst/>
                <a:latin typeface="Avenir" panose="02000503020000020003" pitchFamily="2" charset="0"/>
              </a:rPr>
              <a:t>Live Focus Coaching Session (10 min)</a:t>
            </a:r>
            <a:br>
              <a:rPr lang="en-US" sz="2500" b="1" dirty="0">
                <a:effectLst/>
                <a:latin typeface="Avenir" panose="02000503020000020003" pitchFamily="2" charset="0"/>
              </a:rPr>
            </a:br>
            <a:br>
              <a:rPr lang="en-US" sz="2500" b="1" dirty="0">
                <a:effectLst/>
                <a:latin typeface="Avenir" panose="02000503020000020003" pitchFamily="2" charset="0"/>
              </a:rPr>
            </a:br>
            <a:r>
              <a:rPr lang="en-US" sz="2500" b="1" i="1" dirty="0">
                <a:latin typeface="Avenir" panose="02000503020000020003" pitchFamily="2" charset="0"/>
                <a:sym typeface="Wingdings" pitchFamily="2" charset="2"/>
              </a:rPr>
              <a:t> </a:t>
            </a:r>
            <a:r>
              <a:rPr lang="en-US" sz="2500" b="1" i="1" dirty="0">
                <a:latin typeface="Avenir" panose="02000503020000020003" pitchFamily="2" charset="0"/>
              </a:rPr>
              <a:t>W</a:t>
            </a:r>
            <a:r>
              <a:rPr lang="en-US" sz="2500" b="1" i="1" dirty="0">
                <a:effectLst/>
                <a:latin typeface="Avenir" panose="02000503020000020003" pitchFamily="2" charset="0"/>
              </a:rPr>
              <a:t>hat do you want to tend in your </a:t>
            </a:r>
            <a:br>
              <a:rPr lang="en-US" sz="2500" b="1" i="1" dirty="0">
                <a:effectLst/>
                <a:latin typeface="Avenir" panose="02000503020000020003" pitchFamily="2" charset="0"/>
              </a:rPr>
            </a:br>
            <a:r>
              <a:rPr lang="en-US" sz="2500" b="1" i="1" dirty="0">
                <a:effectLst/>
                <a:latin typeface="Avenir" panose="02000503020000020003" pitchFamily="2" charset="0"/>
              </a:rPr>
              <a:t>personal or professional life?</a:t>
            </a:r>
            <a:br>
              <a:rPr lang="en-US" sz="2500" i="1" dirty="0">
                <a:effectLst/>
                <a:latin typeface="Avenir" panose="02000503020000020003" pitchFamily="2" charset="0"/>
              </a:rPr>
            </a:b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889866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67A0C7-496A-746A-21B8-F6550A1CA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2481" y="2336407"/>
            <a:ext cx="4528928" cy="35733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effectLst/>
                <a:latin typeface="Avenir" panose="02000503020000020003" pitchFamily="2" charset="0"/>
              </a:rPr>
              <a:t>Understanding Coaching</a:t>
            </a:r>
            <a:br>
              <a:rPr lang="en-US" sz="4100" dirty="0">
                <a:effectLst/>
                <a:latin typeface="Avenir" panose="02000503020000020003" pitchFamily="2" charset="0"/>
              </a:rPr>
            </a:br>
            <a:br>
              <a:rPr lang="en-US" sz="1800" dirty="0">
                <a:effectLst/>
                <a:latin typeface="Avenir" panose="02000503020000020003" pitchFamily="2" charset="0"/>
              </a:rPr>
            </a:br>
            <a:r>
              <a:rPr lang="en-US" sz="240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How Integrative Coaching </a:t>
            </a:r>
            <a:br>
              <a:rPr lang="en-US" sz="2400" i="0" u="none" strike="noStrike" dirty="0">
                <a:solidFill>
                  <a:srgbClr val="000000"/>
                </a:solidFill>
                <a:effectLst/>
                <a:latin typeface="-webkit-standard"/>
              </a:rPr>
            </a:br>
            <a:r>
              <a:rPr lang="en-US" sz="240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Can Help You and Your Clients Thrive</a:t>
            </a:r>
            <a:br>
              <a:rPr lang="en-US" sz="44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</a:br>
            <a:endParaRPr lang="en-US" sz="4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3BA8D-35C4-146F-073B-4DE047666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824" y="1402162"/>
            <a:ext cx="6072340" cy="450757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b="1" dirty="0">
              <a:effectLst/>
              <a:latin typeface="Avenir" panose="02000503020000020003" pitchFamily="2" charset="0"/>
            </a:endParaRPr>
          </a:p>
          <a:p>
            <a:r>
              <a:rPr lang="en-US" b="1" dirty="0">
                <a:effectLst/>
                <a:latin typeface="Avenir" panose="02000503020000020003" pitchFamily="2" charset="0"/>
              </a:rPr>
              <a:t>What it is</a:t>
            </a:r>
            <a:endParaRPr lang="en-US" dirty="0">
              <a:effectLst/>
              <a:latin typeface="Avenir" panose="02000503020000020003" pitchFamily="2" charset="0"/>
            </a:endParaRPr>
          </a:p>
          <a:p>
            <a:r>
              <a:rPr lang="en-US" b="1" dirty="0">
                <a:effectLst/>
                <a:latin typeface="Avenir" panose="02000503020000020003" pitchFamily="2" charset="0"/>
              </a:rPr>
              <a:t>What </a:t>
            </a:r>
            <a:r>
              <a:rPr lang="en-US" b="1" dirty="0">
                <a:latin typeface="Avenir" panose="02000503020000020003" pitchFamily="2" charset="0"/>
              </a:rPr>
              <a:t>i</a:t>
            </a:r>
            <a:r>
              <a:rPr lang="en-US" b="1" dirty="0">
                <a:effectLst/>
                <a:latin typeface="Avenir" panose="02000503020000020003" pitchFamily="2" charset="0"/>
              </a:rPr>
              <a:t>t’s </a:t>
            </a:r>
            <a:r>
              <a:rPr lang="en-US" b="1" dirty="0">
                <a:latin typeface="Avenir" panose="02000503020000020003" pitchFamily="2" charset="0"/>
              </a:rPr>
              <a:t>n</a:t>
            </a:r>
            <a:r>
              <a:rPr lang="en-US" b="1" dirty="0">
                <a:effectLst/>
                <a:latin typeface="Avenir" panose="02000503020000020003" pitchFamily="2" charset="0"/>
              </a:rPr>
              <a:t>ot</a:t>
            </a:r>
          </a:p>
          <a:p>
            <a:r>
              <a:rPr lang="en-US" b="1" dirty="0">
                <a:effectLst/>
                <a:latin typeface="Avenir" panose="02000503020000020003" pitchFamily="2" charset="0"/>
              </a:rPr>
              <a:t>What to </a:t>
            </a:r>
            <a:r>
              <a:rPr lang="en-US" b="1" dirty="0">
                <a:latin typeface="Avenir" panose="02000503020000020003" pitchFamily="2" charset="0"/>
              </a:rPr>
              <a:t>l</a:t>
            </a:r>
            <a:r>
              <a:rPr lang="en-US" b="1" dirty="0">
                <a:effectLst/>
                <a:latin typeface="Avenir" panose="02000503020000020003" pitchFamily="2" charset="0"/>
              </a:rPr>
              <a:t>ook for </a:t>
            </a:r>
          </a:p>
          <a:p>
            <a:r>
              <a:rPr lang="en-US" b="1" dirty="0">
                <a:effectLst/>
                <a:latin typeface="Avenir" panose="02000503020000020003" pitchFamily="2" charset="0"/>
              </a:rPr>
              <a:t>How coaching can </a:t>
            </a:r>
            <a:r>
              <a:rPr lang="en-US" b="1" dirty="0">
                <a:latin typeface="Avenir" panose="02000503020000020003" pitchFamily="2" charset="0"/>
              </a:rPr>
              <a:t>e</a:t>
            </a:r>
            <a:r>
              <a:rPr lang="en-US" b="1" dirty="0">
                <a:effectLst/>
                <a:latin typeface="Avenir" panose="02000503020000020003" pitchFamily="2" charset="0"/>
              </a:rPr>
              <a:t>nhance </a:t>
            </a:r>
            <a:r>
              <a:rPr lang="en-US" b="1" dirty="0">
                <a:latin typeface="Avenir" panose="02000503020000020003" pitchFamily="2" charset="0"/>
              </a:rPr>
              <a:t>o</a:t>
            </a:r>
            <a:r>
              <a:rPr lang="en-US" b="1" dirty="0">
                <a:effectLst/>
                <a:latin typeface="Avenir" panose="02000503020000020003" pitchFamily="2" charset="0"/>
              </a:rPr>
              <a:t>utcomes and </a:t>
            </a:r>
            <a:r>
              <a:rPr lang="en-US" b="1" dirty="0">
                <a:latin typeface="Avenir" panose="02000503020000020003" pitchFamily="2" charset="0"/>
              </a:rPr>
              <a:t>w</a:t>
            </a:r>
            <a:r>
              <a:rPr lang="en-US" b="1" dirty="0">
                <a:effectLst/>
                <a:latin typeface="Avenir" panose="02000503020000020003" pitchFamily="2" charset="0"/>
              </a:rPr>
              <a:t>ellbeing</a:t>
            </a:r>
          </a:p>
          <a:p>
            <a:endParaRPr lang="en-US" dirty="0">
              <a:effectLst/>
              <a:latin typeface="Avenir" panose="02000503020000020003" pitchFamily="2" charset="0"/>
            </a:endParaRPr>
          </a:p>
          <a:p>
            <a:r>
              <a:rPr lang="en-US" b="1" dirty="0">
                <a:effectLst/>
                <a:latin typeface="Avenir" panose="02000503020000020003" pitchFamily="2" charset="0"/>
              </a:rPr>
              <a:t>Live Focus Coaching Session (10 min)</a:t>
            </a:r>
          </a:p>
          <a:p>
            <a:pPr marL="274320" lvl="1" indent="0">
              <a:buNone/>
            </a:pPr>
            <a:r>
              <a:rPr lang="en-US" sz="1800" b="1" i="1" dirty="0">
                <a:latin typeface="Avenir" panose="02000503020000020003" pitchFamily="2" charset="0"/>
                <a:sym typeface="Wingdings" pitchFamily="2" charset="2"/>
              </a:rPr>
              <a:t> </a:t>
            </a:r>
            <a:r>
              <a:rPr lang="en-US" sz="1800" b="1" i="1" dirty="0">
                <a:latin typeface="Avenir" panose="02000503020000020003" pitchFamily="2" charset="0"/>
              </a:rPr>
              <a:t>W</a:t>
            </a:r>
            <a:r>
              <a:rPr lang="en-US" sz="1800" b="1" i="1" dirty="0">
                <a:effectLst/>
                <a:latin typeface="Avenir" panose="02000503020000020003" pitchFamily="2" charset="0"/>
              </a:rPr>
              <a:t>hat do you want to tend in your personal or professional life?</a:t>
            </a:r>
            <a:endParaRPr lang="en-US" sz="1800" i="1" dirty="0">
              <a:effectLst/>
              <a:latin typeface="Avenir" panose="02000503020000020003" pitchFamily="2" charset="0"/>
            </a:endParaRPr>
          </a:p>
          <a:p>
            <a:endParaRPr lang="en-US" dirty="0"/>
          </a:p>
        </p:txBody>
      </p:sp>
      <p:pic>
        <p:nvPicPr>
          <p:cNvPr id="4" name="Picture 3" descr="Top view of a background splashed with colors">
            <a:extLst>
              <a:ext uri="{FF2B5EF4-FFF2-40B4-BE49-F238E27FC236}">
                <a16:creationId xmlns:a16="http://schemas.microsoft.com/office/drawing/2014/main" id="{D846626A-DA61-94E5-F653-CDE2385147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" r="3320" b="9826"/>
          <a:stretch/>
        </p:blipFill>
        <p:spPr>
          <a:xfrm>
            <a:off x="-41285" y="-3108524"/>
            <a:ext cx="7909202" cy="436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73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DB07893-3BE3-42E0-BC35-1ED54907A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17C40D5-034D-4017-BF93-E3AF61334D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8927D23A-8D45-4A3B-8292-9802CAFAE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54AC8502-82EF-488F-A769-2C9758D57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45863BAB-21F5-40D8-8054-4F5A5A71E7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D6CDFFA9-CB9B-4224-8693-FAE0CA7534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6A01934-284E-4BCA-8E7F-4EA1ADCD06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BD25195C-9A0F-42C0-BCFA-8AE824C6B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24C254B-4197-4951-84F7-896F441B10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71F330C8-1F40-4D4E-B39D-0251795038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2715F280-155E-440C-8A04-ADB44B96B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81EA02B-84E6-4BDF-802F-5380897207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0A8D6E22-477E-4554-9DD7-4AAF82DC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FABD280D-079A-453F-BB67-25DE0CFFA7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A65E1FB9-E675-439E-B4AD-7A83D2837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73F22E98-36D4-4717-BD18-7D82C5C6C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8D514B26-F1E3-4FC5-9971-32D9BD659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625A493F-B70E-453E-879D-AF04AAC500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F7B5899C-8596-4D71-8853-45318E111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3B9C14FC-56CE-46EA-B8CA-5AC43CEEB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20A4E56-ACC6-4224-90CA-D55AFD870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A1FB2DD-F939-4CBA-ABDB-29E35D8B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2306E72-4678-4841-A0F6-AFEECD9F4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8E5FF42C-D098-4EE3-B636-744F9A270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D3A105A7-0F44-492C-A33A-D5661AD97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42B5C533-8981-49E3-A535-D0CADF931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D39599A7-F061-4457-8C3F-62809355A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A6B43EB1-CA60-4B9E-8D27-9B0887B87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08D2414E-0DA7-4C56-95E1-F3926EED8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19966D48-4ACC-4AC0-9C9D-49F57671C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15EC7369-59DF-4C60-B0E3-ECF88497A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81EB7200-856D-431E-BB9C-51206BE1D7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8BA702C9-BDE5-4D2B-B486-68C8730EE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D46F8467-DA99-4476-A5FB-FB93829113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D1D3F243-9E9C-4242-967D-A546E642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06917902-FC8A-4D60-8048-3DFBD3E2E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995A7C48-2EB6-4969-B323-7D607A3E0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71E39251-94EA-466C-8167-2552A4CA1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F9AEAFF2-BFAC-48E1-8038-7881240208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F87BFF95-3D1E-45B2-945C-CFAFEC3D64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E79531B4-B233-4802-8EDF-96C75D042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3">
              <a:extLst>
                <a:ext uri="{FF2B5EF4-FFF2-40B4-BE49-F238E27FC236}">
                  <a16:creationId xmlns:a16="http://schemas.microsoft.com/office/drawing/2014/main" id="{01E8A3D8-8FFF-4C3A-BA7F-D11B1C616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4BB06CC-48BD-4621-A671-5502A7BF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7084" y="1186483"/>
            <a:ext cx="3822597" cy="4477933"/>
            <a:chOff x="807084" y="1186483"/>
            <a:chExt cx="3822597" cy="4477933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13B6631-6FCE-48BF-B70E-387713DF4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531" y="1186483"/>
              <a:ext cx="3821702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Isosceles Triangle 39">
              <a:extLst>
                <a:ext uri="{FF2B5EF4-FFF2-40B4-BE49-F238E27FC236}">
                  <a16:creationId xmlns:a16="http://schemas.microsoft.com/office/drawing/2014/main" id="{DDB93067-F481-441A-A376-C0E7513B5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514766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2CBF682-D16A-42C2-8992-90C6D1CF79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382259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7F333B0-B9AF-F65F-ABB0-D6A48E19E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415" y="2075504"/>
            <a:ext cx="3654569" cy="2042725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400" u="none" strike="noStrike" dirty="0"/>
              <a:t>Understanding the Key Differences Between Therapy and Coaching</a:t>
            </a:r>
            <a:endParaRPr lang="en-US" sz="34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7B753C6-0598-4947-9B65-3AD74C778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0150" y="-6706"/>
            <a:ext cx="6751849" cy="6871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Top view of a background splashed with colors">
            <a:extLst>
              <a:ext uri="{FF2B5EF4-FFF2-40B4-BE49-F238E27FC236}">
                <a16:creationId xmlns:a16="http://schemas.microsoft.com/office/drawing/2014/main" id="{F9456DF2-5DCA-882E-6B00-ED13CE908A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747"/>
          <a:stretch>
            <a:fillRect/>
          </a:stretch>
        </p:blipFill>
        <p:spPr>
          <a:xfrm>
            <a:off x="5489953" y="-122164"/>
            <a:ext cx="6950703" cy="3909759"/>
          </a:xfrm>
          <a:prstGeom prst="rect">
            <a:avLst/>
          </a:prstGeom>
          <a:ln w="9525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233D38-FC55-45A5-424E-AE63F0DBB7FA}"/>
              </a:ext>
            </a:extLst>
          </p:cNvPr>
          <p:cNvSpPr txBox="1"/>
          <p:nvPr/>
        </p:nvSpPr>
        <p:spPr>
          <a:xfrm>
            <a:off x="5560700" y="463246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latin typeface="Avenir Book" panose="02000503020000020003" pitchFamily="2" charset="0"/>
              </a:rPr>
              <a:t>What are your experiences with coaching?</a:t>
            </a:r>
          </a:p>
        </p:txBody>
      </p:sp>
    </p:spTree>
    <p:extLst>
      <p:ext uri="{BB962C8B-B14F-4D97-AF65-F5344CB8AC3E}">
        <p14:creationId xmlns:p14="http://schemas.microsoft.com/office/powerpoint/2010/main" val="504843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984687B-789E-453B-921F-7804CCA6B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0495A546-1866-442A-8EF9-B683FCB39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0FC9B1F-EB6E-40D2-8261-0142E7326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08DB0E74-FB47-4298-AF40-FAC8939F9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08813488-5B66-4FB7-A177-9B9B4658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235E4BF3-25DA-41E9-B880-A0DC6C1EF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813C1F92-ED6B-4F19-9415-BFB5B5B5A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9E40EF46-D7B9-447E-ACB4-D78972199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123CAE24-12FF-43D7-A6C0-6AA792E3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B372F5DB-BF3F-4325-85B0-CDCE7A6A6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B25A9653-2959-449B-BA93-64D5656B1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5">
              <a:extLst>
                <a:ext uri="{FF2B5EF4-FFF2-40B4-BE49-F238E27FC236}">
                  <a16:creationId xmlns:a16="http://schemas.microsoft.com/office/drawing/2014/main" id="{683D52E0-024E-49EA-B58E-AFCB54B93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B42DB067-C8BB-4763-B3AC-A1AFC1F94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4BFADE60-883C-490B-8717-29178631E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276CDC4A-1010-43AB-BD13-E9BC487D6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E6DA892F-7AE7-4A83-9BFB-D5FDBA16D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2079130B-2394-449B-80DB-0B9946C7B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2F852A68-5FD2-4BD4-902A-37D580B79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1CD48066-FF17-425E-9EEC-795CD0CA4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374D862B-A8E1-4CB9-8529-077C6DBA5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5A3B1A83-9C72-4407-A5BF-A9EAA5C4D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25">
              <a:extLst>
                <a:ext uri="{FF2B5EF4-FFF2-40B4-BE49-F238E27FC236}">
                  <a16:creationId xmlns:a16="http://schemas.microsoft.com/office/drawing/2014/main" id="{C73AF399-B36E-419F-92C0-533EFBD9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7553" y="1375241"/>
            <a:ext cx="175681" cy="16659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9690D1-AE25-9059-BDB8-1EB9EFA4732C}"/>
              </a:ext>
            </a:extLst>
          </p:cNvPr>
          <p:cNvSpPr txBox="1"/>
          <p:nvPr/>
        </p:nvSpPr>
        <p:spPr>
          <a:xfrm>
            <a:off x="395288" y="2238375"/>
            <a:ext cx="551133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i="0" u="none" strike="noStrike" dirty="0">
                <a:effectLst/>
                <a:latin typeface="Avenir Book" panose="02000503020000020003" pitchFamily="2" charset="0"/>
              </a:rPr>
              <a:t>Psychotherapy</a:t>
            </a:r>
            <a:r>
              <a:rPr lang="en-US" b="0" i="0" u="none" strike="noStrike" dirty="0">
                <a:effectLst/>
                <a:latin typeface="Avenir Book" panose="02000503020000020003" pitchFamily="2" charset="0"/>
              </a:rPr>
              <a:t> is a form of treatment aimed at relieving emotional distress and mental health illness. Provided by any of a variety of trained professionals: psychiatrists, psychologists, social workers, or licensed counselors. </a:t>
            </a:r>
            <a:r>
              <a:rPr lang="en-US" i="0" u="none" strike="noStrike" dirty="0">
                <a:effectLst/>
                <a:latin typeface="Avenir Book" panose="02000503020000020003" pitchFamily="2" charset="0"/>
              </a:rPr>
              <a:t>This </a:t>
            </a:r>
            <a:r>
              <a:rPr lang="en-US" b="0" i="0" u="none" strike="noStrike" dirty="0">
                <a:effectLst/>
                <a:latin typeface="Avenir Book" panose="02000503020000020003" pitchFamily="2" charset="0"/>
              </a:rPr>
              <a:t>guided support is past and present-focused aimed at healing through resolving psychological difficulties or mental health issues. </a:t>
            </a:r>
            <a:r>
              <a:rPr lang="en-US" sz="800" b="0" i="0" u="none" strike="noStrike" dirty="0">
                <a:effectLst/>
                <a:latin typeface="Avenir Book" panose="02000503020000020003" pitchFamily="2" charset="0"/>
              </a:rPr>
              <a:t>https://</a:t>
            </a:r>
            <a:r>
              <a:rPr lang="en-US" sz="800" b="0" i="0" u="none" strike="noStrike" dirty="0" err="1">
                <a:effectLst/>
                <a:latin typeface="Avenir Book" panose="02000503020000020003" pitchFamily="2" charset="0"/>
              </a:rPr>
              <a:t>www.psychologytoday.com</a:t>
            </a:r>
            <a:r>
              <a:rPr lang="en-US" sz="800" b="0" i="0" u="none" strike="noStrike" dirty="0">
                <a:effectLst/>
                <a:latin typeface="Avenir Book" panose="02000503020000020003" pitchFamily="2" charset="0"/>
              </a:rPr>
              <a:t>/us/basics/therapy</a:t>
            </a:r>
            <a:endParaRPr lang="en-US" sz="800" dirty="0">
              <a:latin typeface="Avenir Book" panose="02000503020000020003" pitchFamily="2" charset="0"/>
            </a:endParaRPr>
          </a:p>
          <a:p>
            <a:pPr marL="0" indent="0">
              <a:buNone/>
            </a:pPr>
            <a:endParaRPr lang="en-US" b="0" i="0" u="none" strike="noStrike" dirty="0">
              <a:effectLst/>
              <a:latin typeface="Avenir Book" panose="0200050302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Book" panose="02000503020000020003" pitchFamily="2" charset="0"/>
              </a:rPr>
              <a:t>State Licensed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Book" panose="02000503020000020003" pitchFamily="2" charset="0"/>
              </a:rPr>
              <a:t>Offers clinical treatment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Book" panose="02000503020000020003" pitchFamily="2" charset="0"/>
              </a:rPr>
              <a:t>Healing past trauma or managing current illness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Book" panose="02000503020000020003" pitchFamily="2" charset="0"/>
              </a:rPr>
              <a:t>C</a:t>
            </a:r>
            <a:r>
              <a:rPr lang="en-US" b="0" i="0" u="none" strike="noStrike" dirty="0">
                <a:effectLst/>
                <a:latin typeface="Avenir Book" panose="02000503020000020003" pitchFamily="2" charset="0"/>
              </a:rPr>
              <a:t>overed by insurance</a:t>
            </a:r>
          </a:p>
          <a:p>
            <a:endParaRPr lang="en-US" b="0" i="0" u="none" strike="noStrike" dirty="0">
              <a:effectLst/>
              <a:latin typeface="Avenir Book" panose="0200050302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Book" panose="02000503020000020003" pitchFamily="2" charset="0"/>
              </a:rPr>
              <a:t>Requires education and continuing education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804613-7697-69E5-989D-688981161AE8}"/>
              </a:ext>
            </a:extLst>
          </p:cNvPr>
          <p:cNvSpPr txBox="1"/>
          <p:nvPr/>
        </p:nvSpPr>
        <p:spPr>
          <a:xfrm>
            <a:off x="5829442" y="2225295"/>
            <a:ext cx="609824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b="1" dirty="0">
                <a:latin typeface="Avenir Book" panose="02000503020000020003" pitchFamily="2" charset="0"/>
              </a:rPr>
              <a:t>An ICF C</a:t>
            </a:r>
            <a:r>
              <a:rPr lang="en-US" sz="1800" b="1" dirty="0">
                <a:latin typeface="Avenir Book" panose="02000503020000020003" pitchFamily="2" charset="0"/>
              </a:rPr>
              <a:t>oach offers</a:t>
            </a:r>
            <a:r>
              <a:rPr lang="en-US" sz="1800" dirty="0">
                <a:latin typeface="Avenir Book" panose="02000503020000020003" pitchFamily="2" charset="0"/>
              </a:rPr>
              <a:t> a professional partnership, a </a:t>
            </a:r>
            <a:r>
              <a:rPr lang="en-US" sz="1800" i="0" u="none" strike="noStrike" dirty="0">
                <a:effectLst/>
                <a:latin typeface="Avenir Book" panose="02000503020000020003" pitchFamily="2" charset="0"/>
              </a:rPr>
              <a:t>thought-provoking, creative process aimed to inspire clients to maximize their personal and professional potential. </a:t>
            </a:r>
            <a:r>
              <a:rPr lang="en-US" dirty="0">
                <a:latin typeface="Avenir Book" panose="02000503020000020003" pitchFamily="2" charset="0"/>
              </a:rPr>
              <a:t>This impactful process is </a:t>
            </a:r>
            <a:r>
              <a:rPr lang="en-US" sz="1800" i="0" u="none" strike="noStrike" dirty="0">
                <a:effectLst/>
                <a:latin typeface="Avenir Book" panose="02000503020000020003" pitchFamily="2" charset="0"/>
              </a:rPr>
              <a:t>client-driven, present and future-focused. Designed for growth, coaching helps to achieve specific goals and enrichment, </a:t>
            </a:r>
            <a:r>
              <a:rPr lang="en-US" sz="1800" b="0" i="0" u="none" strike="noStrike" dirty="0">
                <a:effectLst/>
                <a:latin typeface="Avenir Book" panose="02000503020000020003" pitchFamily="2" charset="0"/>
              </a:rPr>
              <a:t>transforming how you think, live, and thrive. </a:t>
            </a:r>
            <a:r>
              <a:rPr lang="en-US" sz="800" i="0" u="none" strike="noStrike" dirty="0">
                <a:effectLst/>
                <a:latin typeface="Avenir Book" panose="02000503020000020003" pitchFamily="2" charset="0"/>
              </a:rPr>
              <a:t>https://</a:t>
            </a:r>
            <a:r>
              <a:rPr lang="en-US" sz="800" i="0" u="none" strike="noStrike" dirty="0" err="1">
                <a:effectLst/>
                <a:latin typeface="Avenir Book" panose="02000503020000020003" pitchFamily="2" charset="0"/>
              </a:rPr>
              <a:t>coachingfederation.org</a:t>
            </a:r>
            <a:r>
              <a:rPr lang="en-US" sz="800" i="0" u="none" strike="noStrike" dirty="0">
                <a:effectLst/>
                <a:latin typeface="Avenir Book" panose="02000503020000020003" pitchFamily="2" charset="0"/>
              </a:rPr>
              <a:t>/get-coaching/coaching-for-me/what-is-coaching/</a:t>
            </a:r>
            <a:endParaRPr lang="en-US" sz="800" b="0" i="0" u="none" strike="noStrike" dirty="0">
              <a:effectLst/>
              <a:latin typeface="Avenir Book" panose="02000503020000020003" pitchFamily="2" charset="0"/>
            </a:endParaRPr>
          </a:p>
          <a:p>
            <a:pPr marL="457200" lvl="1" indent="0">
              <a:buNone/>
            </a:pPr>
            <a:endParaRPr lang="en-US" sz="1800" dirty="0">
              <a:latin typeface="Avenir Book" panose="02000503020000020003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i="0" u="none" strike="noStrike" dirty="0">
                <a:effectLst/>
                <a:latin typeface="Avenir Book" panose="02000503020000020003" pitchFamily="2" charset="0"/>
              </a:rPr>
              <a:t>Training Certified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Book" panose="02000503020000020003" pitchFamily="2" charset="0"/>
              </a:rPr>
              <a:t>Offers creative conversation and accountability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Book" panose="02000503020000020003" pitchFamily="2" charset="0"/>
              </a:rPr>
              <a:t>Forward-focused, client-driven, goal-oriented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Book" panose="02000503020000020003" pitchFamily="2" charset="0"/>
              </a:rPr>
              <a:t>Aimed to evoke potential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Book" panose="02000503020000020003" pitchFamily="2" charset="0"/>
              </a:rPr>
              <a:t>Personal or professional investment </a:t>
            </a:r>
          </a:p>
          <a:p>
            <a:pPr lvl="1"/>
            <a:endParaRPr lang="en-US" sz="1800" i="0" u="none" strike="noStrike" dirty="0">
              <a:effectLst/>
              <a:latin typeface="Avenir Book" panose="02000503020000020003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Book" panose="02000503020000020003" pitchFamily="2" charset="0"/>
              </a:rPr>
              <a:t>Requires education and continuing education</a:t>
            </a:r>
            <a:endParaRPr lang="en-US" sz="1800" i="0" u="none" strike="noStrike" dirty="0">
              <a:effectLst/>
              <a:latin typeface="Avenir Book" panose="02000503020000020003" pitchFamily="2" charset="0"/>
            </a:endParaRPr>
          </a:p>
        </p:txBody>
      </p:sp>
      <p:pic>
        <p:nvPicPr>
          <p:cNvPr id="22" name="Content Placeholder 3" descr="Top view of a background splashed with colors">
            <a:extLst>
              <a:ext uri="{FF2B5EF4-FFF2-40B4-BE49-F238E27FC236}">
                <a16:creationId xmlns:a16="http://schemas.microsoft.com/office/drawing/2014/main" id="{F9A270F0-94C4-C35A-EEA6-6A41CFF6BF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747" b="12866"/>
          <a:stretch/>
        </p:blipFill>
        <p:spPr>
          <a:xfrm>
            <a:off x="14288" y="-3005114"/>
            <a:ext cx="12191999" cy="4524315"/>
          </a:xfrm>
          <a:prstGeom prst="rect">
            <a:avLst/>
          </a:prstGeom>
          <a:ln w="9525">
            <a:noFill/>
          </a:ln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F2D236F5-5C36-0829-EEBD-99DF2B788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938" y="1121502"/>
            <a:ext cx="11303369" cy="957327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500" u="none" strike="noStrike" dirty="0">
                <a:solidFill>
                  <a:schemeClr val="tx1"/>
                </a:solidFill>
                <a:latin typeface="Avenir Book" panose="02000503020000020003" pitchFamily="2" charset="0"/>
              </a:rPr>
              <a:t>Understanding the Key Differences Between Therapy and Coaching</a:t>
            </a:r>
            <a:endParaRPr lang="en-US" sz="2500" dirty="0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138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71F12-EF69-B8A8-EFDB-9DD84A738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574A960-49D1-65D6-8392-598870897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2763" y="803186"/>
            <a:ext cx="5915891" cy="5248622"/>
          </a:xfrm>
        </p:spPr>
        <p:txBody>
          <a:bodyPr/>
          <a:lstStyle/>
          <a:p>
            <a:r>
              <a:rPr lang="en-US" sz="180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A 2019 study found that while therapy worked on processing past traumas, coaching helped clients feel more empowered. </a:t>
            </a:r>
            <a:r>
              <a:rPr lang="en-US" sz="900" i="1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https://</a:t>
            </a:r>
            <a:r>
              <a:rPr lang="en-US" sz="900" i="1" u="none" strike="noStrike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www.researchgate.net</a:t>
            </a:r>
            <a:r>
              <a:rPr lang="en-US" sz="900" i="1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/publication/228368927_Evidence-based_coaching_Flourishing_or_languishing</a:t>
            </a:r>
          </a:p>
          <a:p>
            <a:endParaRPr lang="en-US" dirty="0"/>
          </a:p>
        </p:txBody>
      </p:sp>
      <p:pic>
        <p:nvPicPr>
          <p:cNvPr id="17" name="Picture 16" descr="A diagram of positive psychology&#10;&#10;Description automatically generated">
            <a:extLst>
              <a:ext uri="{FF2B5EF4-FFF2-40B4-BE49-F238E27FC236}">
                <a16:creationId xmlns:a16="http://schemas.microsoft.com/office/drawing/2014/main" id="{363F5AE0-3ECF-252F-5E85-6A3123BD6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37" y="1690646"/>
            <a:ext cx="4523310" cy="347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6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71F12-EF69-B8A8-EFDB-9DD84A738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 descr="A diagram of positive psychology&#10;&#10;Description automatically generated">
            <a:extLst>
              <a:ext uri="{FF2B5EF4-FFF2-40B4-BE49-F238E27FC236}">
                <a16:creationId xmlns:a16="http://schemas.microsoft.com/office/drawing/2014/main" id="{35136CA8-C349-3472-319E-34E35DB9BF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8552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35109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F0422-FD46-9E8A-934E-601823223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0" u="none" strike="noStrike" dirty="0">
                <a:effectLst/>
                <a:latin typeface="Avenir Book" panose="02000503020000020003" pitchFamily="2" charset="0"/>
              </a:rPr>
              <a:t>Coaching </a:t>
            </a:r>
            <a:r>
              <a:rPr lang="en-US" sz="2400" i="1" u="none" strike="noStrike" dirty="0">
                <a:effectLst/>
                <a:latin typeface="Avenir Book" panose="02000503020000020003" pitchFamily="2" charset="0"/>
              </a:rPr>
              <a:t>can</a:t>
            </a:r>
            <a:r>
              <a:rPr lang="en-US" sz="2400" i="0" u="none" strike="noStrike" dirty="0">
                <a:effectLst/>
                <a:latin typeface="Avenir Book" panose="02000503020000020003" pitchFamily="2" charset="0"/>
              </a:rPr>
              <a:t> have healing benefits through empowerment, future vision, and action-oriented results.</a:t>
            </a:r>
            <a:br>
              <a:rPr lang="en-US" sz="2400" i="0" u="none" strike="noStrike" dirty="0">
                <a:effectLst/>
                <a:latin typeface="Avenir Book" panose="02000503020000020003" pitchFamily="2" charset="0"/>
              </a:rPr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C0178-516D-DEAB-6048-0508059A0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1508" y="1135558"/>
            <a:ext cx="7392177" cy="5248622"/>
          </a:xfrm>
        </p:spPr>
        <p:txBody>
          <a:bodyPr>
            <a:normAutofit/>
          </a:bodyPr>
          <a:lstStyle/>
          <a:p>
            <a:pPr algn="l"/>
            <a:r>
              <a:rPr lang="en-US" sz="1500" b="1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Coaching</a:t>
            </a:r>
            <a:r>
              <a:rPr lang="en-US" sz="1500" b="0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sz="1500" b="1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is a transformative journey where you discover your true potential. </a:t>
            </a:r>
          </a:p>
          <a:p>
            <a:pPr algn="l"/>
            <a:r>
              <a:rPr lang="en-US" sz="1500" b="1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You’re in the driver’s seat, </a:t>
            </a:r>
            <a:r>
              <a:rPr lang="en-US" sz="1500" b="0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in control of the destination, but beside you is a trusted navigator — your coach — helping you see new possibilities, find alternate routes, and ensure you don’t lose focus. </a:t>
            </a:r>
          </a:p>
          <a:p>
            <a:pPr algn="l"/>
            <a:r>
              <a:rPr lang="en-US" sz="1500" b="1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This partnership empowers you to unlock</a:t>
            </a:r>
            <a:r>
              <a:rPr lang="en-US" sz="1500" b="1" i="1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sz="1500" b="0" i="1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answers you already have within</a:t>
            </a:r>
            <a:r>
              <a:rPr lang="en-US" sz="1500" b="0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,  while also </a:t>
            </a:r>
            <a:r>
              <a:rPr lang="en-US" sz="1500" b="0" i="1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challenging you </a:t>
            </a:r>
            <a:r>
              <a:rPr lang="en-US" sz="1500" b="0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to go further than you imagined.</a:t>
            </a:r>
          </a:p>
          <a:p>
            <a:pPr algn="l"/>
            <a:r>
              <a:rPr lang="en-US" sz="1500" b="1" i="0" u="none" strike="noStrike" dirty="0">
                <a:effectLst/>
                <a:latin typeface="Avenir Book" panose="02000503020000020003" pitchFamily="2" charset="0"/>
              </a:rPr>
              <a:t>At its heart, coaching is about exploration</a:t>
            </a:r>
            <a:r>
              <a:rPr lang="en-US" sz="1500" b="0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. It’s a process that stirs up creativity, fuels personal growth, and maximizes both professional and personal potential. </a:t>
            </a:r>
          </a:p>
          <a:p>
            <a:pPr algn="l"/>
            <a:r>
              <a:rPr lang="en-US" sz="1500" b="1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Through powerful questioning and insightful dialogue, </a:t>
            </a:r>
            <a:r>
              <a:rPr lang="en-US" sz="1500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your </a:t>
            </a:r>
            <a:r>
              <a:rPr lang="en-US" sz="1500" b="0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coach supports you in discovering your own solutions, whether for life decisions, career shifts, or business challenges. </a:t>
            </a:r>
          </a:p>
          <a:p>
            <a:r>
              <a:rPr lang="en-US" sz="1500" b="1" i="0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Coaching cultivates deep, lasting change. </a:t>
            </a:r>
          </a:p>
          <a:p>
            <a:pPr marL="0" indent="0" algn="ctr">
              <a:buNone/>
            </a:pPr>
            <a:r>
              <a:rPr lang="en-US" sz="800" b="0" i="1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https://</a:t>
            </a:r>
            <a:r>
              <a:rPr lang="en-US" sz="800" b="0" i="1" u="none" strike="noStrike" dirty="0" err="1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coachingfederation.org</a:t>
            </a:r>
            <a:r>
              <a:rPr lang="en-US" sz="800" b="0" i="1" u="none" strike="noStrike" dirty="0">
                <a:solidFill>
                  <a:srgbClr val="404654"/>
                </a:solidFill>
                <a:effectLst/>
                <a:latin typeface="Avenir Book" panose="02000503020000020003" pitchFamily="2" charset="0"/>
              </a:rPr>
              <a:t>/get-coaching/coaching-for-me/what-is-coaching/</a:t>
            </a:r>
            <a:endParaRPr lang="en-US" sz="1500" b="1" i="0" u="none" strike="noStrike" dirty="0">
              <a:solidFill>
                <a:srgbClr val="404654"/>
              </a:solidFill>
              <a:effectLst/>
              <a:latin typeface="Avenir Book" panose="02000503020000020003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F200AD-9EA5-BF02-ACC4-4213EAC8BF05}"/>
              </a:ext>
            </a:extLst>
          </p:cNvPr>
          <p:cNvSpPr txBox="1"/>
          <p:nvPr/>
        </p:nvSpPr>
        <p:spPr>
          <a:xfrm>
            <a:off x="-409880" y="1759635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Avenir Book" panose="02000503020000020003" pitchFamily="2" charset="0"/>
              </a:rPr>
              <a:t>Coaching is NOT Therapy</a:t>
            </a:r>
          </a:p>
        </p:txBody>
      </p:sp>
      <p:pic>
        <p:nvPicPr>
          <p:cNvPr id="6" name="Content Placeholder 3" descr="Top view of a background splashed with colors">
            <a:extLst>
              <a:ext uri="{FF2B5EF4-FFF2-40B4-BE49-F238E27FC236}">
                <a16:creationId xmlns:a16="http://schemas.microsoft.com/office/drawing/2014/main" id="{0CB53E07-C156-2F2C-6456-229AF8F828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" r="7198" b="10125"/>
          <a:stretch/>
        </p:blipFill>
        <p:spPr>
          <a:xfrm>
            <a:off x="-2753300" y="-2300288"/>
            <a:ext cx="7283862" cy="3959978"/>
          </a:xfrm>
          <a:prstGeom prst="rect">
            <a:avLst/>
          </a:prstGeom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585238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0618C-CEE7-924F-8FB0-AF8F560EB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venir Book" panose="02000503020000020003" pitchFamily="2" charset="0"/>
              </a:rPr>
              <a:t>Impacts of Coaching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62785-F788-84F8-72D6-C7B09E2D5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883" y="1291565"/>
            <a:ext cx="7065818" cy="4508075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1500" b="1" dirty="0">
                <a:latin typeface="Avenir Book" panose="02000503020000020003" pitchFamily="2" charset="0"/>
              </a:rPr>
              <a:t>BEHAVIOR CHANGE: </a:t>
            </a:r>
            <a:r>
              <a:rPr lang="en-US" sz="1500" dirty="0">
                <a:latin typeface="Avenir Book" panose="02000503020000020003" pitchFamily="2" charset="0"/>
              </a:rPr>
              <a:t>Coaching can help individuals achieve lasting behavior change. A study published in </a:t>
            </a:r>
            <a:r>
              <a:rPr lang="en-US" sz="1500" i="1" dirty="0">
                <a:latin typeface="Avenir Book" panose="02000503020000020003" pitchFamily="2" charset="0"/>
              </a:rPr>
              <a:t>Psychology of Coaching and Mentoring</a:t>
            </a:r>
            <a:r>
              <a:rPr lang="en-US" sz="1500" dirty="0">
                <a:latin typeface="Avenir Book" panose="02000503020000020003" pitchFamily="2" charset="0"/>
              </a:rPr>
              <a:t> reveals that 70% of clients experience measurable improvements in behavior following coaching. </a:t>
            </a:r>
            <a:r>
              <a:rPr lang="en-US" sz="1000" i="1" dirty="0">
                <a:latin typeface="Avenir Book" panose="02000503020000020003" pitchFamily="2" charset="0"/>
              </a:rPr>
              <a:t>https://</a:t>
            </a:r>
            <a:r>
              <a:rPr lang="en-US" sz="1000" i="1" dirty="0" err="1">
                <a:latin typeface="Avenir Book" panose="02000503020000020003" pitchFamily="2" charset="0"/>
              </a:rPr>
              <a:t>www.academia.edu</a:t>
            </a:r>
            <a:r>
              <a:rPr lang="en-US" sz="1000" i="1" dirty="0">
                <a:latin typeface="Avenir Book" panose="02000503020000020003" pitchFamily="2" charset="0"/>
              </a:rPr>
              <a:t>/72795310/</a:t>
            </a:r>
            <a:r>
              <a:rPr lang="en-US" sz="1000" i="1" dirty="0" err="1">
                <a:latin typeface="Avenir Book" panose="02000503020000020003" pitchFamily="2" charset="0"/>
              </a:rPr>
              <a:t>International_Coaching_Psychology_Review</a:t>
            </a:r>
            <a:endParaRPr lang="en-US" sz="1000" i="1" dirty="0">
              <a:latin typeface="Avenir Book" panose="02000503020000020003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en-US" sz="1000" dirty="0">
              <a:latin typeface="Avenir Book" panose="02000503020000020003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500" b="1" dirty="0">
                <a:latin typeface="Avenir Book" panose="02000503020000020003" pitchFamily="2" charset="0"/>
              </a:rPr>
              <a:t>PROFESSIONAL DEVELOPMENT: </a:t>
            </a:r>
            <a:r>
              <a:rPr lang="en-US" sz="1500" dirty="0">
                <a:latin typeface="Avenir Book" panose="02000503020000020003" pitchFamily="2" charset="0"/>
              </a:rPr>
              <a:t>Data shows that coaching can lead to improved leadership skills, increased employee engagement, and higher productivity in a work context. Specifically, executive coaching resulted in 53% higher team performance. </a:t>
            </a:r>
            <a:r>
              <a:rPr lang="en-US" sz="1000" i="1" dirty="0">
                <a:latin typeface="Avenir Book" panose="02000503020000020003" pitchFamily="2" charset="0"/>
              </a:rPr>
              <a:t>https://</a:t>
            </a:r>
            <a:r>
              <a:rPr lang="en-US" sz="1000" i="1" dirty="0" err="1">
                <a:latin typeface="Avenir Book" panose="02000503020000020003" pitchFamily="2" charset="0"/>
              </a:rPr>
              <a:t>www.ccl.org</a:t>
            </a:r>
            <a:r>
              <a:rPr lang="en-US" sz="1000" i="1" dirty="0">
                <a:latin typeface="Avenir Book" panose="02000503020000020003" pitchFamily="2" charset="0"/>
              </a:rPr>
              <a:t>/leadership-solutions/leadership-coaching/executive-coaching</a:t>
            </a:r>
          </a:p>
          <a:p>
            <a:pPr marL="0" indent="0" algn="just">
              <a:buNone/>
            </a:pPr>
            <a:endParaRPr lang="en-US" sz="1000" i="1" dirty="0">
              <a:latin typeface="Avenir Book" panose="02000503020000020003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500" b="1" dirty="0">
                <a:latin typeface="Avenir Book" panose="02000503020000020003" pitchFamily="2" charset="0"/>
              </a:rPr>
              <a:t>PERSONAL IMPROVEMENT: </a:t>
            </a:r>
            <a:r>
              <a:rPr lang="en-US" sz="1500" dirty="0">
                <a:latin typeface="Avenir Book" panose="02000503020000020003" pitchFamily="2" charset="0"/>
              </a:rPr>
              <a:t>Recent </a:t>
            </a:r>
            <a:r>
              <a:rPr lang="en-US" sz="1500" dirty="0" err="1">
                <a:latin typeface="Avenir Book" panose="02000503020000020003" pitchFamily="2" charset="0"/>
              </a:rPr>
              <a:t>BetterUp</a:t>
            </a:r>
            <a:r>
              <a:rPr lang="en-US" sz="1500" dirty="0">
                <a:latin typeface="Avenir Book" panose="02000503020000020003" pitchFamily="2" charset="0"/>
              </a:rPr>
              <a:t> study shows </a:t>
            </a: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significant area of development for most participants is introspection. This is a foundational skill for both personal and professional development. Improving mental fitness, confidence, self-awareness, resilience, self-efficacy, work-life balance, emotional regulation and increased mental health. Within the first three months with a coach, </a:t>
            </a:r>
            <a:r>
              <a:rPr lang="en-US" sz="1500" b="0" i="0" u="none" strike="noStrike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BetterUp</a:t>
            </a:r>
            <a:r>
              <a:rPr lang="en-US" sz="15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members saw a 38% decrease in languishing, among other dimensions of mental health, life satisfaction, purpose, and social connection improve. </a:t>
            </a:r>
            <a:r>
              <a:rPr lang="en-US" sz="1000" dirty="0">
                <a:latin typeface="Avenir Book" panose="02000503020000020003" pitchFamily="2" charset="0"/>
              </a:rPr>
              <a:t>https://</a:t>
            </a:r>
            <a:r>
              <a:rPr lang="en-US" sz="1000" dirty="0" err="1">
                <a:latin typeface="Avenir Book" panose="02000503020000020003" pitchFamily="2" charset="0"/>
              </a:rPr>
              <a:t>www.betterup.com</a:t>
            </a:r>
            <a:r>
              <a:rPr lang="en-US" sz="1000" dirty="0">
                <a:latin typeface="Avenir Book" panose="02000503020000020003" pitchFamily="2" charset="0"/>
              </a:rPr>
              <a:t>/blog/benefits-of-coaching</a:t>
            </a:r>
          </a:p>
        </p:txBody>
      </p:sp>
      <p:pic>
        <p:nvPicPr>
          <p:cNvPr id="4" name="Content Placeholder 3" descr="Top view of a background splashed with colors">
            <a:extLst>
              <a:ext uri="{FF2B5EF4-FFF2-40B4-BE49-F238E27FC236}">
                <a16:creationId xmlns:a16="http://schemas.microsoft.com/office/drawing/2014/main" id="{E7CB3801-A564-3B4A-7675-5A018EF3BB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" r="7198" b="10125"/>
          <a:stretch/>
        </p:blipFill>
        <p:spPr>
          <a:xfrm>
            <a:off x="-2753300" y="-2300288"/>
            <a:ext cx="7283862" cy="3959978"/>
          </a:xfrm>
          <a:prstGeom prst="rect">
            <a:avLst/>
          </a:prstGeom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664517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0618C-CEE7-924F-8FB0-AF8F560EB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venir Book" panose="02000503020000020003" pitchFamily="2" charset="0"/>
              </a:rPr>
              <a:t>Impacts of Coaching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62785-F788-84F8-72D6-C7B09E2D5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511" y="1105689"/>
            <a:ext cx="6858001" cy="4646621"/>
          </a:xfrm>
        </p:spPr>
        <p:txBody>
          <a:bodyPr>
            <a:noAutofit/>
          </a:bodyPr>
          <a:lstStyle/>
          <a:p>
            <a:pPr algn="just">
              <a:spcBef>
                <a:spcPts val="2250"/>
              </a:spcBef>
            </a:pPr>
            <a:r>
              <a:rPr lang="en-US" sz="1500" b="1" dirty="0">
                <a:latin typeface="Avenir Book" panose="02000503020000020003" pitchFamily="2" charset="0"/>
              </a:rPr>
              <a:t>HEALTHY LIFESTYLE: </a:t>
            </a:r>
            <a:r>
              <a:rPr lang="en-US" sz="1500" dirty="0">
                <a:latin typeface="Avenir Book" panose="02000503020000020003" pitchFamily="2" charset="0"/>
              </a:rPr>
              <a:t>Research shows </a:t>
            </a:r>
            <a:r>
              <a:rPr lang="en-US" sz="1500" dirty="0">
                <a:solidFill>
                  <a:srgbClr val="1B1B1B"/>
                </a:solidFill>
                <a:latin typeface="Avenir Book" panose="02000503020000020003" pitchFamily="2" charset="0"/>
              </a:rPr>
              <a:t>c</a:t>
            </a:r>
            <a:r>
              <a:rPr lang="en-US" sz="1500" b="0" i="0" u="none" strike="noStrike" dirty="0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oaching has proven useful in enhancing personal insight and in shaping and reinforcing desired behavior within many different contexts. In recent years, coaching has received special attention </a:t>
            </a:r>
            <a:r>
              <a:rPr lang="en-US" sz="1500" i="0" u="none" strike="noStrike" dirty="0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as a method to improve healthy lifestyle behaviors.</a:t>
            </a:r>
            <a:r>
              <a:rPr lang="en-US" sz="1500" b="0" i="0" u="none" strike="noStrike" dirty="0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 It is well-known that having the insight and resources needed to make choices that foster a healthy lifestyle. </a:t>
            </a:r>
            <a:r>
              <a:rPr lang="en-US" sz="800" b="0" i="1" u="none" strike="noStrike" dirty="0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https://</a:t>
            </a:r>
            <a:r>
              <a:rPr lang="en-US" sz="800" b="0" i="1" u="none" strike="noStrike" dirty="0" err="1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pmc.ncbi.nlm.nih.gov</a:t>
            </a:r>
            <a:r>
              <a:rPr lang="en-US" sz="800" b="0" i="1" u="none" strike="noStrike" dirty="0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/articles/PMC4015179/</a:t>
            </a:r>
            <a:endParaRPr lang="en-US" sz="800" dirty="0">
              <a:latin typeface="Avenir Book" panose="02000503020000020003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en-US" sz="1500" b="1" dirty="0">
              <a:latin typeface="Avenir Book" panose="02000503020000020003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500" b="1" dirty="0">
                <a:latin typeface="Avenir Book" panose="02000503020000020003" pitchFamily="2" charset="0"/>
              </a:rPr>
              <a:t>IMPROVE CAREER OUTCOMES: </a:t>
            </a:r>
            <a:r>
              <a:rPr lang="en-US" sz="1500" dirty="0">
                <a:latin typeface="Avenir Book" panose="02000503020000020003" pitchFamily="2" charset="0"/>
              </a:rPr>
              <a:t>Although the science of coaching is still evolving, enough research has shown impact and support for coaching. </a:t>
            </a:r>
            <a:r>
              <a:rPr lang="en-US" sz="1500" b="0" i="0" u="none" strike="noStrike" dirty="0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Results indicate that career and workplace coaching is effective in achieving positive organizational outcomes and is an </a:t>
            </a:r>
            <a:r>
              <a:rPr lang="en-US" sz="1500" i="0" u="none" strike="noStrike" dirty="0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effective intervention for improving workplace outcomes.</a:t>
            </a:r>
            <a:r>
              <a:rPr lang="en-US" sz="1500" b="0" i="0" u="none" strike="noStrike" dirty="0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sz="800" b="0" i="0" u="none" strike="noStrike" dirty="0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https://</a:t>
            </a:r>
            <a:r>
              <a:rPr lang="en-US" sz="800" b="0" i="0" u="none" strike="noStrike" dirty="0" err="1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pmc.ncbi.nlm.nih.gov</a:t>
            </a:r>
            <a:r>
              <a:rPr lang="en-US" sz="800" b="0" i="0" u="none" strike="noStrike" dirty="0">
                <a:solidFill>
                  <a:srgbClr val="1B1B1B"/>
                </a:solidFill>
                <a:effectLst/>
                <a:latin typeface="Avenir Book" panose="02000503020000020003" pitchFamily="2" charset="0"/>
              </a:rPr>
              <a:t>/articles/PMC10597717/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1500" dirty="0">
              <a:latin typeface="Avenir Book" panose="02000503020000020003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500" b="1" dirty="0">
                <a:latin typeface="Avenir Book" panose="02000503020000020003" pitchFamily="2" charset="0"/>
              </a:rPr>
              <a:t>INCREASE WELLBEING: </a:t>
            </a:r>
            <a:r>
              <a:rPr lang="en-US" sz="1500" dirty="0">
                <a:latin typeface="Avenir Book" panose="02000503020000020003" pitchFamily="2" charset="0"/>
              </a:rPr>
              <a:t>Coaching has been found to increase emotional well-being and reduce stress, as confirmed by a study in the </a:t>
            </a:r>
            <a:r>
              <a:rPr lang="en-US" sz="1500" i="1" dirty="0">
                <a:latin typeface="Avenir Book" panose="02000503020000020003" pitchFamily="2" charset="0"/>
              </a:rPr>
              <a:t>Journal of Positive Psychology</a:t>
            </a:r>
            <a:r>
              <a:rPr lang="en-US" sz="1500" dirty="0">
                <a:latin typeface="Avenir Book" panose="02000503020000020003" pitchFamily="2" charset="0"/>
              </a:rPr>
              <a:t>. Coaching resulted in a 30% increase in life satisfaction.  </a:t>
            </a:r>
            <a:r>
              <a:rPr lang="en-US" sz="800" i="1" dirty="0">
                <a:latin typeface="Avenir Book" panose="02000503020000020003" pitchFamily="2" charset="0"/>
              </a:rPr>
              <a:t>https://</a:t>
            </a:r>
            <a:r>
              <a:rPr lang="en-US" sz="800" i="1" dirty="0" err="1">
                <a:latin typeface="Avenir Book" panose="02000503020000020003" pitchFamily="2" charset="0"/>
              </a:rPr>
              <a:t>www.researchgate.net</a:t>
            </a:r>
            <a:r>
              <a:rPr lang="en-US" sz="800" i="1" dirty="0">
                <a:latin typeface="Avenir Book" panose="02000503020000020003" pitchFamily="2" charset="0"/>
              </a:rPr>
              <a:t>/publication/300845383_The_Efficacy_of_Coaching</a:t>
            </a:r>
          </a:p>
        </p:txBody>
      </p:sp>
      <p:pic>
        <p:nvPicPr>
          <p:cNvPr id="4" name="Content Placeholder 3" descr="Top view of a background splashed with colors">
            <a:extLst>
              <a:ext uri="{FF2B5EF4-FFF2-40B4-BE49-F238E27FC236}">
                <a16:creationId xmlns:a16="http://schemas.microsoft.com/office/drawing/2014/main" id="{E7CB3801-A564-3B4A-7675-5A018EF3BB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" r="7198" b="10125"/>
          <a:stretch/>
        </p:blipFill>
        <p:spPr>
          <a:xfrm>
            <a:off x="-2753300" y="-2300288"/>
            <a:ext cx="7283862" cy="3959978"/>
          </a:xfrm>
          <a:prstGeom prst="rect">
            <a:avLst/>
          </a:prstGeom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30956596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{BC5FA2C2-DA94-3347-B79D-ABC2C4B890D5}tf16401369</Template>
  <TotalTime>12202</TotalTime>
  <Words>1596</Words>
  <Application>Microsoft Macintosh PowerPoint</Application>
  <PresentationFormat>Widescreen</PresentationFormat>
  <Paragraphs>111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-webkit-standard</vt:lpstr>
      <vt:lpstr>Arial</vt:lpstr>
      <vt:lpstr>Avenir</vt:lpstr>
      <vt:lpstr>Avenir Book</vt:lpstr>
      <vt:lpstr>Calibri Light</vt:lpstr>
      <vt:lpstr>Rockwell</vt:lpstr>
      <vt:lpstr>Wingdings</vt:lpstr>
      <vt:lpstr>Atlas</vt:lpstr>
      <vt:lpstr>PowerPoint Presentation</vt:lpstr>
      <vt:lpstr>Understanding Coaching  How Integrative Coaching  Can Help You and Your Clients Thrive </vt:lpstr>
      <vt:lpstr>Understanding the Key Differences Between Therapy and Coaching</vt:lpstr>
      <vt:lpstr>Understanding the Key Differences Between Therapy and Coaching</vt:lpstr>
      <vt:lpstr>PowerPoint Presentation</vt:lpstr>
      <vt:lpstr>PowerPoint Presentation</vt:lpstr>
      <vt:lpstr>Coaching can have healing benefits through empowerment, future vision, and action-oriented results. </vt:lpstr>
      <vt:lpstr>Impacts of Coaching</vt:lpstr>
      <vt:lpstr>Impacts of Coaching</vt:lpstr>
      <vt:lpstr>What to look for…</vt:lpstr>
      <vt:lpstr>What to look for…</vt:lpstr>
      <vt:lpstr>Leverage Coaching for…</vt:lpstr>
      <vt:lpstr>PowerPoint Presentation</vt:lpstr>
      <vt:lpstr>PowerPoint Presentation</vt:lpstr>
      <vt:lpstr>PowerPoint Presentation</vt:lpstr>
      <vt:lpstr>Live Focus Coaching Session (10 min)   What do you want to tend in your  personal or professional life?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Annelies Gentile</dc:creator>
  <cp:lastModifiedBy>Annelies Gentile</cp:lastModifiedBy>
  <cp:revision>2</cp:revision>
  <dcterms:created xsi:type="dcterms:W3CDTF">2025-05-25T15:08:46Z</dcterms:created>
  <dcterms:modified xsi:type="dcterms:W3CDTF">2025-06-03T02:31:09Z</dcterms:modified>
</cp:coreProperties>
</file>