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82" r:id="rId3"/>
    <p:sldId id="268" r:id="rId4"/>
    <p:sldId id="283" r:id="rId5"/>
    <p:sldId id="276" r:id="rId6"/>
    <p:sldId id="275" r:id="rId7"/>
    <p:sldId id="277" r:id="rId8"/>
    <p:sldId id="274" r:id="rId9"/>
    <p:sldId id="284" r:id="rId10"/>
    <p:sldId id="278" r:id="rId11"/>
    <p:sldId id="287" r:id="rId12"/>
    <p:sldId id="279" r:id="rId13"/>
    <p:sldId id="281" r:id="rId14"/>
    <p:sldId id="280" r:id="rId15"/>
    <p:sldId id="273" r:id="rId16"/>
    <p:sldId id="286" r:id="rId17"/>
    <p:sldId id="28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281"/>
  </p:normalViewPr>
  <p:slideViewPr>
    <p:cSldViewPr snapToGrid="0">
      <p:cViewPr varScale="1">
        <p:scale>
          <a:sx n="121" d="100"/>
          <a:sy n="121" d="100"/>
        </p:scale>
        <p:origin x="200"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F94ADB-A492-8949-BA4C-E74167562E09}" type="datetimeFigureOut">
              <a:rPr lang="en-US" smtClean="0"/>
              <a:t>1/21/25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rIns="45720"/>
          <a:lstStyle/>
          <a:p>
            <a:fld id="{BD6BB0C6-2202-7948-A3BD-F421361B6A32}" type="slidenum">
              <a:rPr lang="en-US" smtClean="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63736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94ADB-A492-8949-BA4C-E74167562E09}" type="datetimeFigureOut">
              <a:rPr lang="en-US" smtClean="0"/>
              <a:t>1/21/25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BB0C6-2202-7948-A3BD-F421361B6A32}" type="slidenum">
              <a:rPr lang="en-US" smtClean="0"/>
              <a:t>‹#›</a:t>
            </a:fld>
            <a:endParaRPr lang="en-US" dirty="0"/>
          </a:p>
        </p:txBody>
      </p:sp>
    </p:spTree>
    <p:extLst>
      <p:ext uri="{BB962C8B-B14F-4D97-AF65-F5344CB8AC3E}">
        <p14:creationId xmlns:p14="http://schemas.microsoft.com/office/powerpoint/2010/main" val="1393133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94ADB-A492-8949-BA4C-E74167562E09}" type="datetimeFigureOut">
              <a:rPr lang="en-US" smtClean="0"/>
              <a:t>1/21/25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BB0C6-2202-7948-A3BD-F421361B6A32}" type="slidenum">
              <a:rPr lang="en-US" smtClean="0"/>
              <a:t>‹#›</a:t>
            </a:fld>
            <a:endParaRPr lang="en-US" dirty="0"/>
          </a:p>
        </p:txBody>
      </p:sp>
    </p:spTree>
    <p:extLst>
      <p:ext uri="{BB962C8B-B14F-4D97-AF65-F5344CB8AC3E}">
        <p14:creationId xmlns:p14="http://schemas.microsoft.com/office/powerpoint/2010/main" val="3933497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94ADB-A492-8949-BA4C-E74167562E09}" type="datetimeFigureOut">
              <a:rPr lang="en-US" smtClean="0"/>
              <a:t>1/21/25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BB0C6-2202-7948-A3BD-F421361B6A32}" type="slidenum">
              <a:rPr lang="en-US" smtClean="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988075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94ADB-A492-8949-BA4C-E74167562E09}" type="datetimeFigureOut">
              <a:rPr lang="en-US" smtClean="0"/>
              <a:t>1/21/25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BB0C6-2202-7948-A3BD-F421361B6A32}" type="slidenum">
              <a:rPr lang="en-US" smtClean="0"/>
              <a:t>‹#›</a:t>
            </a:fld>
            <a:endParaRPr lang="en-US" dirty="0"/>
          </a:p>
        </p:txBody>
      </p:sp>
    </p:spTree>
    <p:extLst>
      <p:ext uri="{BB962C8B-B14F-4D97-AF65-F5344CB8AC3E}">
        <p14:creationId xmlns:p14="http://schemas.microsoft.com/office/powerpoint/2010/main" val="346292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F94ADB-A492-8949-BA4C-E74167562E09}" type="datetimeFigureOut">
              <a:rPr lang="en-US" smtClean="0"/>
              <a:t>1/21/25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6BB0C6-2202-7948-A3BD-F421361B6A32}" type="slidenum">
              <a:rPr lang="en-US" smtClean="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235179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F94ADB-A492-8949-BA4C-E74167562E09}" type="datetimeFigureOut">
              <a:rPr lang="en-US" smtClean="0"/>
              <a:t>1/21/25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6BB0C6-2202-7948-A3BD-F421361B6A32}" type="slidenum">
              <a:rPr lang="en-US" smtClean="0"/>
              <a:t>‹#›</a:t>
            </a:fld>
            <a:endParaRPr lang="en-US" dirty="0"/>
          </a:p>
        </p:txBody>
      </p:sp>
    </p:spTree>
    <p:extLst>
      <p:ext uri="{BB962C8B-B14F-4D97-AF65-F5344CB8AC3E}">
        <p14:creationId xmlns:p14="http://schemas.microsoft.com/office/powerpoint/2010/main" val="311681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F94ADB-A492-8949-BA4C-E74167562E09}" type="datetimeFigureOut">
              <a:rPr lang="en-US" smtClean="0"/>
              <a:t>1/21/25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6BB0C6-2202-7948-A3BD-F421361B6A32}" type="slidenum">
              <a:rPr lang="en-US" smtClean="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6752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52F94ADB-A492-8949-BA4C-E74167562E09}" type="datetimeFigureOut">
              <a:rPr lang="en-US" smtClean="0"/>
              <a:t>1/21/25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6BB0C6-2202-7948-A3BD-F421361B6A32}" type="slidenum">
              <a:rPr lang="en-US" smtClean="0"/>
              <a:t>‹#›</a:t>
            </a:fld>
            <a:endParaRPr lang="en-US" dirty="0"/>
          </a:p>
        </p:txBody>
      </p:sp>
    </p:spTree>
    <p:extLst>
      <p:ext uri="{BB962C8B-B14F-4D97-AF65-F5344CB8AC3E}">
        <p14:creationId xmlns:p14="http://schemas.microsoft.com/office/powerpoint/2010/main" val="374720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94ADB-A492-8949-BA4C-E74167562E09}" type="datetimeFigureOut">
              <a:rPr lang="en-US" smtClean="0"/>
              <a:t>1/21/25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6BB0C6-2202-7948-A3BD-F421361B6A32}" type="slidenum">
              <a:rPr lang="en-US" smtClean="0"/>
              <a:t>‹#›</a:t>
            </a:fld>
            <a:endParaRPr lang="en-US" dirty="0"/>
          </a:p>
        </p:txBody>
      </p:sp>
    </p:spTree>
    <p:extLst>
      <p:ext uri="{BB962C8B-B14F-4D97-AF65-F5344CB8AC3E}">
        <p14:creationId xmlns:p14="http://schemas.microsoft.com/office/powerpoint/2010/main" val="206200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94ADB-A492-8949-BA4C-E74167562E09}" type="datetimeFigureOut">
              <a:rPr lang="en-US" smtClean="0"/>
              <a:t>1/21/25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6BB0C6-2202-7948-A3BD-F421361B6A32}" type="slidenum">
              <a:rPr lang="en-US" smtClean="0"/>
              <a:t>‹#›</a:t>
            </a:fld>
            <a:endParaRPr lang="en-US" dirty="0"/>
          </a:p>
        </p:txBody>
      </p:sp>
    </p:spTree>
    <p:extLst>
      <p:ext uri="{BB962C8B-B14F-4D97-AF65-F5344CB8AC3E}">
        <p14:creationId xmlns:p14="http://schemas.microsoft.com/office/powerpoint/2010/main" val="101428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52F94ADB-A492-8949-BA4C-E74167562E09}" type="datetimeFigureOut">
              <a:rPr lang="en-US" smtClean="0"/>
              <a:t>1/21/25</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BD6BB0C6-2202-7948-A3BD-F421361B6A32}" type="slidenum">
              <a:rPr lang="en-US" smtClean="0"/>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45642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rojectscheherezade.blogspot.com/2014/10/hannah-arendt.html" TargetMode="External"/><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psycnet.apa.org/doi/10.1037/ser0000677"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scribiliante.blogspot.com/2012/04/lagatta-del-bengala-dagrande-voglio.html" TargetMode="External"/><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god-freemorals.blogspot.com/2012/10/melancholy-mondays-van-gogh.html" TargetMode="External"/><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seamosmasanimales.com/2015/07/adorables-imagenes-de-osos-disfrutando-libres-de-un-dia-de-diversion-en-la-playas-libres.html" TargetMode="External"/><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eoskins/45020437322" TargetMode="External"/><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mailto:cqualliotine@amherst.edu" TargetMode="External"/><Relationship Id="rId1" Type="http://schemas.openxmlformats.org/officeDocument/2006/relationships/slideLayout" Target="../slideLayouts/slideLayout4.xml"/><Relationship Id="rId4" Type="http://schemas.openxmlformats.org/officeDocument/2006/relationships/hyperlink" Target="https://www.orencooriginals.net/products/winnie-the-pooh-and-piglet-go-for-a-walk-detail-counted-cross-stitch-patter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23/A:1010326019344" TargetMode="External"/><Relationship Id="rId2" Type="http://schemas.openxmlformats.org/officeDocument/2006/relationships/hyperlink" Target="https://doi.org/10.1037/ser000067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pets.stackexchange.com/questions/6372/can-rabbits-tell-time" TargetMode="External"/><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rawpixel.com/search/graduate?sort=curated&amp;page=1" TargetMode="External"/><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commons.wikimedia.org/wiki/File:Polar_bear_cubs_in_the_snow.jpg" TargetMode="Externa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stevenfettig/1390275600" TargetMode="External"/><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130dk.deviantart.com/art/Learn-to-Fly-728361821" TargetMode="External"/><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stonesoferasmus.com/2011/01/aesthetic-thursdays-keith-haring.html" TargetMode="External"/><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7DB91-46D5-D32A-C3ED-248DF1964609}"/>
              </a:ext>
            </a:extLst>
          </p:cNvPr>
          <p:cNvSpPr>
            <a:spLocks noGrp="1"/>
          </p:cNvSpPr>
          <p:nvPr>
            <p:ph type="ctrTitle"/>
          </p:nvPr>
        </p:nvSpPr>
        <p:spPr/>
        <p:txBody>
          <a:bodyPr>
            <a:normAutofit fontScale="90000"/>
          </a:bodyPr>
          <a:lstStyle/>
          <a:p>
            <a:r>
              <a:rPr lang="en-US" dirty="0"/>
              <a:t>Relational Clinical Supervision and Psychosis</a:t>
            </a:r>
          </a:p>
        </p:txBody>
      </p:sp>
      <p:sp>
        <p:nvSpPr>
          <p:cNvPr id="3" name="Subtitle 2">
            <a:extLst>
              <a:ext uri="{FF2B5EF4-FFF2-40B4-BE49-F238E27FC236}">
                <a16:creationId xmlns:a16="http://schemas.microsoft.com/office/drawing/2014/main" id="{E1A81D51-9D5F-697B-3420-78C2A826E03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32286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C55F-00D5-02A5-26A1-0AD0BEF1EE48}"/>
              </a:ext>
            </a:extLst>
          </p:cNvPr>
          <p:cNvSpPr>
            <a:spLocks noGrp="1"/>
          </p:cNvSpPr>
          <p:nvPr>
            <p:ph type="title"/>
          </p:nvPr>
        </p:nvSpPr>
        <p:spPr/>
        <p:txBody>
          <a:bodyPr/>
          <a:lstStyle/>
          <a:p>
            <a:r>
              <a:rPr lang="en-US" dirty="0"/>
              <a:t>The importance of being able to make mistakes</a:t>
            </a:r>
          </a:p>
        </p:txBody>
      </p:sp>
      <p:sp>
        <p:nvSpPr>
          <p:cNvPr id="3" name="Content Placeholder 2">
            <a:extLst>
              <a:ext uri="{FF2B5EF4-FFF2-40B4-BE49-F238E27FC236}">
                <a16:creationId xmlns:a16="http://schemas.microsoft.com/office/drawing/2014/main" id="{1844597C-EBC3-CBCA-3275-33EBCE0BC5FC}"/>
              </a:ext>
            </a:extLst>
          </p:cNvPr>
          <p:cNvSpPr>
            <a:spLocks noGrp="1"/>
          </p:cNvSpPr>
          <p:nvPr>
            <p:ph sz="half" idx="1"/>
          </p:nvPr>
        </p:nvSpPr>
        <p:spPr/>
        <p:txBody>
          <a:bodyPr>
            <a:normAutofit fontScale="62500" lnSpcReduction="20000"/>
          </a:bodyPr>
          <a:lstStyle/>
          <a:p>
            <a:r>
              <a:rPr lang="en-US" sz="2300" dirty="0"/>
              <a:t>To live in a world without forgiveness…is to make of life an instant fossil record, each imperfect action instantly ossifying us into a failed promise of personhood</a:t>
            </a:r>
          </a:p>
          <a:p>
            <a:pPr marL="0" marR="0" indent="0">
              <a:spcBef>
                <a:spcPts val="0"/>
              </a:spcBef>
              <a:spcAft>
                <a:spcPts val="0"/>
              </a:spcAft>
              <a:buNone/>
            </a:pPr>
            <a:endParaRPr lang="en-US" sz="23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300" kern="100" dirty="0">
                <a:effectLst/>
                <a:latin typeface="Calibri" panose="020F0502020204030204" pitchFamily="34" charset="0"/>
                <a:ea typeface="Calibri" panose="020F0502020204030204" pitchFamily="34" charset="0"/>
                <a:cs typeface="Times New Roman" panose="02020603050405020304" pitchFamily="18" charset="0"/>
              </a:rPr>
              <a:t>“I know that supervisees need to be able to feel safe, to take risks to share their vulnerabilities and that it’s in that place where they can grow.”</a:t>
            </a:r>
          </a:p>
          <a:p>
            <a:pPr marL="0" marR="0" indent="0">
              <a:spcBef>
                <a:spcPts val="0"/>
              </a:spcBef>
              <a:spcAft>
                <a:spcPts val="0"/>
              </a:spcAft>
              <a:buNone/>
            </a:pPr>
            <a:endParaRPr lang="en-US" sz="23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300" kern="100" dirty="0">
                <a:effectLst/>
                <a:latin typeface="Calibri" panose="020F0502020204030204" pitchFamily="34" charset="0"/>
                <a:ea typeface="Calibri" panose="020F0502020204030204" pitchFamily="34" charset="0"/>
                <a:cs typeface="Times New Roman" panose="02020603050405020304" pitchFamily="18" charset="0"/>
              </a:rPr>
              <a:t>(…) there isn’t the expectation for people to know everything [the] hope [is] that supervision is a time where people can ask questions and to say, “It’s okay to make mistakes.  We all are learning.”  And to hopefully hold a place where it’s not shameful to talk about the questions of, “Did I do this right?” Or, “I think I made a mistake.”</a:t>
            </a: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a:p>
            <a:endParaRPr lang="en-US" dirty="0">
              <a:effectLst/>
              <a:latin typeface="Helvetica Neue" panose="02000503000000020004" pitchFamily="2" charset="0"/>
            </a:endParaRPr>
          </a:p>
          <a:p>
            <a:endParaRPr lang="en-US" dirty="0"/>
          </a:p>
        </p:txBody>
      </p:sp>
      <p:pic>
        <p:nvPicPr>
          <p:cNvPr id="21" name="Content Placeholder 20">
            <a:extLst>
              <a:ext uri="{FF2B5EF4-FFF2-40B4-BE49-F238E27FC236}">
                <a16:creationId xmlns:a16="http://schemas.microsoft.com/office/drawing/2014/main" id="{44674ABF-D6B9-964D-47BA-36EC200B6819}"/>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113765" y="2052639"/>
            <a:ext cx="3000020" cy="3741770"/>
          </a:xfrm>
        </p:spPr>
      </p:pic>
    </p:spTree>
    <p:extLst>
      <p:ext uri="{BB962C8B-B14F-4D97-AF65-F5344CB8AC3E}">
        <p14:creationId xmlns:p14="http://schemas.microsoft.com/office/powerpoint/2010/main" val="151334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990D8-6AEE-55CE-FBB8-9FCC862EA35E}"/>
              </a:ext>
            </a:extLst>
          </p:cNvPr>
          <p:cNvSpPr>
            <a:spLocks noGrp="1"/>
          </p:cNvSpPr>
          <p:nvPr>
            <p:ph type="title"/>
          </p:nvPr>
        </p:nvSpPr>
        <p:spPr/>
        <p:txBody>
          <a:bodyPr/>
          <a:lstStyle/>
          <a:p>
            <a:r>
              <a:rPr lang="en-US" dirty="0"/>
              <a:t>Literature</a:t>
            </a:r>
          </a:p>
        </p:txBody>
      </p:sp>
      <p:sp>
        <p:nvSpPr>
          <p:cNvPr id="3" name="Content Placeholder 2">
            <a:extLst>
              <a:ext uri="{FF2B5EF4-FFF2-40B4-BE49-F238E27FC236}">
                <a16:creationId xmlns:a16="http://schemas.microsoft.com/office/drawing/2014/main" id="{010B3AFE-3144-C350-E927-71CD192AEFB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316AFF35-5DD5-8CB5-C4C6-7D89960C0728}"/>
              </a:ext>
            </a:extLst>
          </p:cNvPr>
          <p:cNvSpPr>
            <a:spLocks noGrp="1"/>
          </p:cNvSpPr>
          <p:nvPr>
            <p:ph sz="half" idx="2"/>
          </p:nvPr>
        </p:nvSpPr>
        <p:spPr/>
        <p:txBody>
          <a:bodyPr/>
          <a:lstStyle/>
          <a:p>
            <a:r>
              <a:rPr lang="en-US" dirty="0"/>
              <a:t>Hamm, J. A., Leonhardt, B. L., </a:t>
            </a:r>
            <a:r>
              <a:rPr lang="en-US" dirty="0" err="1"/>
              <a:t>Wiesepape</a:t>
            </a:r>
            <a:r>
              <a:rPr lang="en-US" dirty="0"/>
              <a:t>, C., &amp; Lysaker, P. H. (2023). Supervision of psychotherapy for psychosis: A meaning-making approach. </a:t>
            </a:r>
            <a:r>
              <a:rPr lang="en-US" i="1" dirty="0"/>
              <a:t>Psychological Services, 20</a:t>
            </a:r>
            <a:r>
              <a:rPr lang="en-US" dirty="0"/>
              <a:t>(2), 326–334. </a:t>
            </a:r>
            <a:r>
              <a:rPr lang="en-US" dirty="0">
                <a:hlinkClick r:id="rId2"/>
              </a:rPr>
              <a:t>https://doi.org/10.1037/ser0000677</a:t>
            </a:r>
            <a:endParaRPr lang="en-US" dirty="0"/>
          </a:p>
          <a:p>
            <a:endParaRPr lang="en-US" dirty="0"/>
          </a:p>
        </p:txBody>
      </p:sp>
    </p:spTree>
    <p:extLst>
      <p:ext uri="{BB962C8B-B14F-4D97-AF65-F5344CB8AC3E}">
        <p14:creationId xmlns:p14="http://schemas.microsoft.com/office/powerpoint/2010/main" val="2593902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B490-1174-AA50-7BD0-0D207586D85C}"/>
              </a:ext>
            </a:extLst>
          </p:cNvPr>
          <p:cNvSpPr>
            <a:spLocks noGrp="1"/>
          </p:cNvSpPr>
          <p:nvPr>
            <p:ph type="title"/>
          </p:nvPr>
        </p:nvSpPr>
        <p:spPr/>
        <p:txBody>
          <a:bodyPr/>
          <a:lstStyle/>
          <a:p>
            <a:r>
              <a:rPr lang="en-US" dirty="0"/>
              <a:t>Challenges for supervisees surrounding early psychosis</a:t>
            </a:r>
          </a:p>
        </p:txBody>
      </p:sp>
      <p:sp>
        <p:nvSpPr>
          <p:cNvPr id="3" name="Content Placeholder 2">
            <a:extLst>
              <a:ext uri="{FF2B5EF4-FFF2-40B4-BE49-F238E27FC236}">
                <a16:creationId xmlns:a16="http://schemas.microsoft.com/office/drawing/2014/main" id="{1A77D94C-75F9-C6F5-BAD4-7C9C95915300}"/>
              </a:ext>
            </a:extLst>
          </p:cNvPr>
          <p:cNvSpPr>
            <a:spLocks noGrp="1"/>
          </p:cNvSpPr>
          <p:nvPr>
            <p:ph sz="half" idx="1"/>
          </p:nvPr>
        </p:nvSpPr>
        <p:spPr/>
        <p:txBody>
          <a:bodyPr>
            <a:normAutofit fontScale="85000" lnSpcReduction="20000"/>
          </a:bodyPr>
          <a:lstStyle/>
          <a:p>
            <a:r>
              <a:rPr lang="en-US" dirty="0"/>
              <a:t>Tendency for clinicians and trainees to feel deskilled when encountering psychotic or subclinical symptoms</a:t>
            </a:r>
          </a:p>
          <a:p>
            <a:r>
              <a:rPr lang="en-US" dirty="0"/>
              <a:t>Assumption that the practices which they have mastery over don’t apply with psychosis</a:t>
            </a:r>
          </a:p>
          <a:p>
            <a:r>
              <a:rPr lang="en-US" dirty="0"/>
              <a:t>Experiences of fear, dread and dissociation away from psychotic features</a:t>
            </a:r>
          </a:p>
          <a:p>
            <a:r>
              <a:rPr lang="en-US" dirty="0"/>
              <a:t>Finding the balance with assessment processes</a:t>
            </a:r>
          </a:p>
          <a:p>
            <a:endParaRPr lang="en-US" dirty="0"/>
          </a:p>
        </p:txBody>
      </p:sp>
      <p:pic>
        <p:nvPicPr>
          <p:cNvPr id="16" name="Content Placeholder 15">
            <a:extLst>
              <a:ext uri="{FF2B5EF4-FFF2-40B4-BE49-F238E27FC236}">
                <a16:creationId xmlns:a16="http://schemas.microsoft.com/office/drawing/2014/main" id="{2A69AA4F-4E23-A4E2-5301-1F3D4635E4ED}"/>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182416" y="2156058"/>
            <a:ext cx="2404210" cy="3282215"/>
          </a:xfrm>
        </p:spPr>
      </p:pic>
    </p:spTree>
    <p:extLst>
      <p:ext uri="{BB962C8B-B14F-4D97-AF65-F5344CB8AC3E}">
        <p14:creationId xmlns:p14="http://schemas.microsoft.com/office/powerpoint/2010/main" val="1897598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AC0D-AC1B-2231-C37C-579A056B0827}"/>
              </a:ext>
            </a:extLst>
          </p:cNvPr>
          <p:cNvSpPr>
            <a:spLocks noGrp="1"/>
          </p:cNvSpPr>
          <p:nvPr>
            <p:ph type="title"/>
          </p:nvPr>
        </p:nvSpPr>
        <p:spPr/>
        <p:txBody>
          <a:bodyPr/>
          <a:lstStyle/>
          <a:p>
            <a:r>
              <a:rPr lang="en-US" dirty="0"/>
              <a:t>Challenges for supervisees surrounding early psychosis</a:t>
            </a:r>
          </a:p>
        </p:txBody>
      </p:sp>
      <p:sp>
        <p:nvSpPr>
          <p:cNvPr id="3" name="Content Placeholder 2">
            <a:extLst>
              <a:ext uri="{FF2B5EF4-FFF2-40B4-BE49-F238E27FC236}">
                <a16:creationId xmlns:a16="http://schemas.microsoft.com/office/drawing/2014/main" id="{09E77A98-9A08-45A7-39F5-ED4BC113EA2A}"/>
              </a:ext>
            </a:extLst>
          </p:cNvPr>
          <p:cNvSpPr>
            <a:spLocks noGrp="1"/>
          </p:cNvSpPr>
          <p:nvPr>
            <p:ph sz="half" idx="1"/>
          </p:nvPr>
        </p:nvSpPr>
        <p:spPr/>
        <p:txBody>
          <a:bodyPr>
            <a:normAutofit fontScale="55000" lnSpcReduction="20000"/>
          </a:bodyPr>
          <a:lstStyle/>
          <a:p>
            <a:pPr marL="6160" indent="0">
              <a:buNone/>
            </a:pPr>
            <a:r>
              <a:rPr lang="en-US" sz="2600" dirty="0"/>
              <a:t>Protective instinct of supervisee may increase hesitance around diagnosis due to stigma</a:t>
            </a:r>
          </a:p>
          <a:p>
            <a:pPr marL="6160" indent="0">
              <a:buNone/>
            </a:pPr>
            <a:r>
              <a:rPr lang="en-US" sz="2600" dirty="0"/>
              <a:t>Lack of practice including psychosis with more familiar differentials/clinical  presentations </a:t>
            </a:r>
          </a:p>
          <a:p>
            <a:pPr marL="6160" indent="0">
              <a:buNone/>
            </a:pPr>
            <a:r>
              <a:rPr lang="en-US" sz="2600" dirty="0"/>
              <a:t>There may be confusion about what is possible regarding therapeutic relationship building and nature of the therapy itself with clients</a:t>
            </a:r>
          </a:p>
          <a:p>
            <a:pPr marL="6160" indent="0">
              <a:buNone/>
            </a:pPr>
            <a:r>
              <a:rPr lang="en-US" sz="2600" dirty="0"/>
              <a:t>There may be a learning curve about how to effectively participate in a wrap-around approach</a:t>
            </a:r>
          </a:p>
          <a:p>
            <a:pPr marL="6160" indent="0">
              <a:buNone/>
            </a:pPr>
            <a:r>
              <a:rPr lang="en-US" sz="2600" dirty="0"/>
              <a:t>There may be a sense of overwhelm in connecting to higher levels of care and how to navigate a crisis.</a:t>
            </a:r>
          </a:p>
          <a:p>
            <a:endParaRPr lang="en-US" dirty="0"/>
          </a:p>
        </p:txBody>
      </p:sp>
      <p:pic>
        <p:nvPicPr>
          <p:cNvPr id="11" name="Content Placeholder 10">
            <a:extLst>
              <a:ext uri="{FF2B5EF4-FFF2-40B4-BE49-F238E27FC236}">
                <a16:creationId xmlns:a16="http://schemas.microsoft.com/office/drawing/2014/main" id="{5AE8C726-D89A-C155-F3D6-9C1A354A23EC}"/>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057317" y="2052638"/>
            <a:ext cx="3112916" cy="3997325"/>
          </a:xfrm>
        </p:spPr>
      </p:pic>
    </p:spTree>
    <p:extLst>
      <p:ext uri="{BB962C8B-B14F-4D97-AF65-F5344CB8AC3E}">
        <p14:creationId xmlns:p14="http://schemas.microsoft.com/office/powerpoint/2010/main" val="1223305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89F4-D98D-CB8C-B145-0EE7E386644E}"/>
              </a:ext>
            </a:extLst>
          </p:cNvPr>
          <p:cNvSpPr>
            <a:spLocks noGrp="1"/>
          </p:cNvSpPr>
          <p:nvPr>
            <p:ph type="title"/>
          </p:nvPr>
        </p:nvSpPr>
        <p:spPr/>
        <p:txBody>
          <a:bodyPr/>
          <a:lstStyle/>
          <a:p>
            <a:r>
              <a:rPr lang="en-US" dirty="0"/>
              <a:t>Protective factors in relational supervision</a:t>
            </a:r>
          </a:p>
        </p:txBody>
      </p:sp>
      <p:sp>
        <p:nvSpPr>
          <p:cNvPr id="3" name="Content Placeholder 2">
            <a:extLst>
              <a:ext uri="{FF2B5EF4-FFF2-40B4-BE49-F238E27FC236}">
                <a16:creationId xmlns:a16="http://schemas.microsoft.com/office/drawing/2014/main" id="{A0B2A9F0-C87B-1424-E870-31B12E764358}"/>
              </a:ext>
            </a:extLst>
          </p:cNvPr>
          <p:cNvSpPr>
            <a:spLocks noGrp="1"/>
          </p:cNvSpPr>
          <p:nvPr>
            <p:ph sz="half" idx="1"/>
          </p:nvPr>
        </p:nvSpPr>
        <p:spPr/>
        <p:txBody>
          <a:bodyPr>
            <a:normAutofit/>
          </a:bodyPr>
          <a:lstStyle/>
          <a:p>
            <a:r>
              <a:rPr lang="en-US" dirty="0"/>
              <a:t>Offers a foundation from which to better facilitate: </a:t>
            </a:r>
          </a:p>
          <a:p>
            <a:r>
              <a:rPr lang="en-US" dirty="0"/>
              <a:t>Mentorship</a:t>
            </a:r>
          </a:p>
          <a:p>
            <a:r>
              <a:rPr lang="en-US" dirty="0"/>
              <a:t>Appropriate risk taking</a:t>
            </a:r>
          </a:p>
          <a:p>
            <a:r>
              <a:rPr lang="en-US" dirty="0"/>
              <a:t>Communication</a:t>
            </a:r>
          </a:p>
          <a:p>
            <a:r>
              <a:rPr lang="en-US" dirty="0"/>
              <a:t> Learning</a:t>
            </a:r>
          </a:p>
          <a:p>
            <a:r>
              <a:rPr lang="en-US" dirty="0"/>
              <a:t>Safety</a:t>
            </a:r>
          </a:p>
          <a:p>
            <a:endParaRPr lang="en-US" dirty="0"/>
          </a:p>
        </p:txBody>
      </p:sp>
      <p:pic>
        <p:nvPicPr>
          <p:cNvPr id="6" name="Content Placeholder 5">
            <a:extLst>
              <a:ext uri="{FF2B5EF4-FFF2-40B4-BE49-F238E27FC236}">
                <a16:creationId xmlns:a16="http://schemas.microsoft.com/office/drawing/2014/main" id="{E192FD3E-C859-C610-34CD-113FEE442F4E}"/>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665913" y="2329314"/>
            <a:ext cx="3895725" cy="3170709"/>
          </a:xfrm>
        </p:spPr>
      </p:pic>
    </p:spTree>
    <p:extLst>
      <p:ext uri="{BB962C8B-B14F-4D97-AF65-F5344CB8AC3E}">
        <p14:creationId xmlns:p14="http://schemas.microsoft.com/office/powerpoint/2010/main" val="1456855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CBF0-1DD1-95DC-026B-A62FDBBD82C0}"/>
              </a:ext>
            </a:extLst>
          </p:cNvPr>
          <p:cNvSpPr>
            <a:spLocks noGrp="1"/>
          </p:cNvSpPr>
          <p:nvPr>
            <p:ph type="title"/>
          </p:nvPr>
        </p:nvSpPr>
        <p:spPr/>
        <p:txBody>
          <a:bodyPr/>
          <a:lstStyle/>
          <a:p>
            <a:r>
              <a:rPr lang="en-US" dirty="0"/>
              <a:t>Working with families</a:t>
            </a:r>
          </a:p>
        </p:txBody>
      </p:sp>
      <p:sp>
        <p:nvSpPr>
          <p:cNvPr id="3" name="Content Placeholder 2">
            <a:extLst>
              <a:ext uri="{FF2B5EF4-FFF2-40B4-BE49-F238E27FC236}">
                <a16:creationId xmlns:a16="http://schemas.microsoft.com/office/drawing/2014/main" id="{1F2CF046-3174-3C05-5002-607A66ED412B}"/>
              </a:ext>
            </a:extLst>
          </p:cNvPr>
          <p:cNvSpPr>
            <a:spLocks noGrp="1"/>
          </p:cNvSpPr>
          <p:nvPr>
            <p:ph sz="half" idx="1"/>
          </p:nvPr>
        </p:nvSpPr>
        <p:spPr/>
        <p:txBody>
          <a:bodyPr>
            <a:normAutofit fontScale="85000" lnSpcReduction="10000"/>
          </a:bodyPr>
          <a:lstStyle/>
          <a:p>
            <a:r>
              <a:rPr lang="en-US" dirty="0"/>
              <a:t>Incredibly important in terms of outcomes and treatment planning</a:t>
            </a:r>
          </a:p>
          <a:p>
            <a:r>
              <a:rPr lang="en-US" dirty="0"/>
              <a:t>Supporting supervisees to listen well and deeply while creating clear systems of communication</a:t>
            </a:r>
          </a:p>
          <a:p>
            <a:r>
              <a:rPr lang="en-US" dirty="0"/>
              <a:t>To be thoughtful about diversity of experiences among family members (grief, anger, worry)</a:t>
            </a:r>
          </a:p>
          <a:p>
            <a:r>
              <a:rPr lang="en-US" dirty="0"/>
              <a:t>To be aware of and respectful of cultural values, perspectives on care  </a:t>
            </a:r>
          </a:p>
        </p:txBody>
      </p:sp>
      <p:pic>
        <p:nvPicPr>
          <p:cNvPr id="37" name="Content Placeholder 36">
            <a:extLst>
              <a:ext uri="{FF2B5EF4-FFF2-40B4-BE49-F238E27FC236}">
                <a16:creationId xmlns:a16="http://schemas.microsoft.com/office/drawing/2014/main" id="{39BC2089-FD18-4C2C-E5C2-B399512575EC}"/>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716608" y="2052638"/>
            <a:ext cx="3794335" cy="3997325"/>
          </a:xfrm>
        </p:spPr>
      </p:pic>
    </p:spTree>
    <p:extLst>
      <p:ext uri="{BB962C8B-B14F-4D97-AF65-F5344CB8AC3E}">
        <p14:creationId xmlns:p14="http://schemas.microsoft.com/office/powerpoint/2010/main" val="631970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5217-0FA4-7FB4-B704-04B9D89C7EF8}"/>
              </a:ext>
            </a:extLst>
          </p:cNvPr>
          <p:cNvSpPr>
            <a:spLocks noGrp="1"/>
          </p:cNvSpPr>
          <p:nvPr>
            <p:ph type="title"/>
          </p:nvPr>
        </p:nvSpPr>
        <p:spPr/>
        <p:txBody>
          <a:bodyPr/>
          <a:lstStyle/>
          <a:p>
            <a:r>
              <a:rPr lang="en-US" dirty="0"/>
              <a:t>Questions or comments? </a:t>
            </a:r>
          </a:p>
        </p:txBody>
      </p:sp>
      <p:sp>
        <p:nvSpPr>
          <p:cNvPr id="16" name="Content Placeholder 15">
            <a:extLst>
              <a:ext uri="{FF2B5EF4-FFF2-40B4-BE49-F238E27FC236}">
                <a16:creationId xmlns:a16="http://schemas.microsoft.com/office/drawing/2014/main" id="{25809481-8AC2-BE32-6B57-C56C7EF786A4}"/>
              </a:ext>
            </a:extLst>
          </p:cNvPr>
          <p:cNvSpPr>
            <a:spLocks noGrp="1"/>
          </p:cNvSpPr>
          <p:nvPr>
            <p:ph sz="half" idx="1"/>
          </p:nvPr>
        </p:nvSpPr>
        <p:spPr/>
        <p:txBody>
          <a:bodyPr/>
          <a:lstStyle/>
          <a:p>
            <a:pPr marL="6160" indent="0">
              <a:buNone/>
            </a:pPr>
            <a:r>
              <a:rPr lang="en-US" dirty="0"/>
              <a:t>Please feel free to stay in touch!</a:t>
            </a:r>
          </a:p>
          <a:p>
            <a:pPr marL="6160" indent="0">
              <a:buNone/>
            </a:pPr>
            <a:endParaRPr lang="en-US" dirty="0"/>
          </a:p>
          <a:p>
            <a:pPr marL="6160" indent="0">
              <a:buNone/>
            </a:pPr>
            <a:r>
              <a:rPr lang="en-US" dirty="0"/>
              <a:t>Cailin </a:t>
            </a:r>
            <a:r>
              <a:rPr lang="en-US" dirty="0" err="1"/>
              <a:t>Qualliotine</a:t>
            </a:r>
            <a:r>
              <a:rPr lang="en-US" dirty="0"/>
              <a:t>, PsyD</a:t>
            </a:r>
          </a:p>
          <a:p>
            <a:pPr marL="6160" indent="0">
              <a:buNone/>
            </a:pPr>
            <a:r>
              <a:rPr lang="en-US" dirty="0">
                <a:hlinkClick r:id="rId2"/>
              </a:rPr>
              <a:t>cqualliotine@amherst.edu</a:t>
            </a:r>
            <a:endParaRPr lang="en-US" dirty="0"/>
          </a:p>
          <a:p>
            <a:pPr marL="6160" indent="0">
              <a:buNone/>
            </a:pPr>
            <a:r>
              <a:rPr lang="en-US" dirty="0" err="1"/>
              <a:t>cqpsych@gmail.com</a:t>
            </a:r>
            <a:endParaRPr lang="en-US" dirty="0"/>
          </a:p>
          <a:p>
            <a:endParaRPr lang="en-US" dirty="0"/>
          </a:p>
        </p:txBody>
      </p:sp>
      <p:pic>
        <p:nvPicPr>
          <p:cNvPr id="40" name="Content Placeholder 39">
            <a:extLst>
              <a:ext uri="{FF2B5EF4-FFF2-40B4-BE49-F238E27FC236}">
                <a16:creationId xmlns:a16="http://schemas.microsoft.com/office/drawing/2014/main" id="{B4D8A186-F176-26FD-EA23-3AD8AA0FFD8D}"/>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665913" y="2103438"/>
            <a:ext cx="3895725" cy="3895725"/>
          </a:xfrm>
        </p:spPr>
      </p:pic>
    </p:spTree>
    <p:extLst>
      <p:ext uri="{BB962C8B-B14F-4D97-AF65-F5344CB8AC3E}">
        <p14:creationId xmlns:p14="http://schemas.microsoft.com/office/powerpoint/2010/main" val="454805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543C-58BB-3535-12C5-3E97F46BDBCD}"/>
              </a:ext>
            </a:extLst>
          </p:cNvPr>
          <p:cNvSpPr>
            <a:spLocks noGrp="1"/>
          </p:cNvSpPr>
          <p:nvPr>
            <p:ph type="title"/>
          </p:nvPr>
        </p:nvSpPr>
        <p:spPr/>
        <p:txBody>
          <a:bodyPr/>
          <a:lstStyle/>
          <a:p>
            <a:r>
              <a:rPr lang="en-US" dirty="0"/>
              <a:t>Literature</a:t>
            </a:r>
          </a:p>
        </p:txBody>
      </p:sp>
      <p:sp>
        <p:nvSpPr>
          <p:cNvPr id="3" name="Content Placeholder 2">
            <a:extLst>
              <a:ext uri="{FF2B5EF4-FFF2-40B4-BE49-F238E27FC236}">
                <a16:creationId xmlns:a16="http://schemas.microsoft.com/office/drawing/2014/main" id="{0E997F24-39F9-6ED7-7462-95B0B34FCF99}"/>
              </a:ext>
            </a:extLst>
          </p:cNvPr>
          <p:cNvSpPr>
            <a:spLocks noGrp="1"/>
          </p:cNvSpPr>
          <p:nvPr>
            <p:ph idx="1"/>
          </p:nvPr>
        </p:nvSpPr>
        <p:spPr/>
        <p:txBody>
          <a:bodyPr>
            <a:normAutofit/>
          </a:bodyPr>
          <a:lstStyle/>
          <a:p>
            <a:r>
              <a:rPr lang="en-US" sz="1200" dirty="0" err="1"/>
              <a:t>Gazzola</a:t>
            </a:r>
            <a:r>
              <a:rPr lang="en-US" sz="1200" dirty="0"/>
              <a:t>, N., &amp; </a:t>
            </a:r>
            <a:r>
              <a:rPr lang="en-US" sz="1200" dirty="0" err="1"/>
              <a:t>Thériault</a:t>
            </a:r>
            <a:r>
              <a:rPr lang="en-US" sz="1200" dirty="0"/>
              <a:t>, A. (2007). Relational Themes in Counselling Supervision: Broadening and Narrowing Processes. Canadian Journal of Counselling and Psychotherapy, 41, 228-243.</a:t>
            </a:r>
          </a:p>
          <a:p>
            <a:r>
              <a:rPr lang="en-US" sz="1200" dirty="0"/>
              <a:t>Hamm, J. A., Leonhardt, B. L., </a:t>
            </a:r>
            <a:r>
              <a:rPr lang="en-US" sz="1200" dirty="0" err="1"/>
              <a:t>Wiesepape</a:t>
            </a:r>
            <a:r>
              <a:rPr lang="en-US" sz="1200" dirty="0"/>
              <a:t>, C., &amp; Lysaker, P. H. (2023). Supervision of psychotherapy for psychosis: A meaning-making approach. Psychological Services, 20(2), 326–334. </a:t>
            </a:r>
            <a:r>
              <a:rPr lang="en-US" sz="1200" dirty="0">
                <a:hlinkClick r:id="rId2"/>
              </a:rPr>
              <a:t>https://doi.org/10.1037/ser0000677</a:t>
            </a:r>
            <a:endParaRPr lang="en-US" sz="1200" dirty="0"/>
          </a:p>
          <a:p>
            <a:r>
              <a:rPr lang="en-US" sz="1200" dirty="0" err="1"/>
              <a:t>Itzhaky</a:t>
            </a:r>
            <a:r>
              <a:rPr lang="en-US" sz="1200" dirty="0"/>
              <a:t>, H., Karin, N. &amp; Ribner, D.S. Supervision of Therapy with Patients Diagnosed as Psychotic. Clinical Social Work Journal </a:t>
            </a:r>
            <a:r>
              <a:rPr lang="en-US" sz="1200" b="1" dirty="0"/>
              <a:t>29</a:t>
            </a:r>
            <a:r>
              <a:rPr lang="en-US" sz="1200" dirty="0"/>
              <a:t>, 147–158 (2001). </a:t>
            </a:r>
            <a:r>
              <a:rPr lang="en-US" sz="1200" dirty="0">
                <a:hlinkClick r:id="rId3"/>
              </a:rPr>
              <a:t>https://doi.org/10.1023/A:1010326019344</a:t>
            </a:r>
            <a:endParaRPr lang="en-US" sz="1200" dirty="0"/>
          </a:p>
          <a:p>
            <a:r>
              <a:rPr lang="en-US" sz="1200" dirty="0"/>
              <a:t>Lysaker, Paul &amp; Buck, Kelly &amp; Pattison, Michelle &amp; Beasley, Rhianna &amp; Hillis-</a:t>
            </a:r>
            <a:r>
              <a:rPr lang="en-US" sz="1200" dirty="0" err="1"/>
              <a:t>Mascia</a:t>
            </a:r>
            <a:r>
              <a:rPr lang="en-US" sz="1200" dirty="0"/>
              <a:t>, Jaclyn &amp; Hamm, Jay. (2019). Supervision in the Psychotherapy of Schizophrenia: Awareness of and Mutual Reflection upon Fragmentation. American journal of psychoanalysis. 79. 284-303. 10.1057/s11231-019-09198-y. </a:t>
            </a:r>
          </a:p>
          <a:p>
            <a:endParaRPr lang="en-US" dirty="0"/>
          </a:p>
        </p:txBody>
      </p:sp>
    </p:spTree>
    <p:extLst>
      <p:ext uri="{BB962C8B-B14F-4D97-AF65-F5344CB8AC3E}">
        <p14:creationId xmlns:p14="http://schemas.microsoft.com/office/powerpoint/2010/main" val="3768504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DE97-D88E-5B53-7404-28383795CF83}"/>
              </a:ext>
            </a:extLst>
          </p:cNvPr>
          <p:cNvSpPr>
            <a:spLocks noGrp="1"/>
          </p:cNvSpPr>
          <p:nvPr>
            <p:ph type="title"/>
          </p:nvPr>
        </p:nvSpPr>
        <p:spPr/>
        <p:txBody>
          <a:bodyPr/>
          <a:lstStyle/>
          <a:p>
            <a:r>
              <a:rPr lang="en-US" dirty="0"/>
              <a:t>Why focus upon clinical supervision and psychosis?</a:t>
            </a:r>
          </a:p>
        </p:txBody>
      </p:sp>
      <p:sp>
        <p:nvSpPr>
          <p:cNvPr id="3" name="Content Placeholder 2">
            <a:extLst>
              <a:ext uri="{FF2B5EF4-FFF2-40B4-BE49-F238E27FC236}">
                <a16:creationId xmlns:a16="http://schemas.microsoft.com/office/drawing/2014/main" id="{885614F2-E119-7866-7561-EE141ADF10B1}"/>
              </a:ext>
            </a:extLst>
          </p:cNvPr>
          <p:cNvSpPr>
            <a:spLocks noGrp="1"/>
          </p:cNvSpPr>
          <p:nvPr>
            <p:ph sz="half" idx="1"/>
          </p:nvPr>
        </p:nvSpPr>
        <p:spPr/>
        <p:txBody>
          <a:bodyPr>
            <a:normAutofit fontScale="92500" lnSpcReduction="20000"/>
          </a:bodyPr>
          <a:lstStyle/>
          <a:p>
            <a:r>
              <a:rPr lang="en-US" dirty="0"/>
              <a:t>Importance of early outreach in outcomes for individuals in order to shorten the Duration of Untreated Psychosis (DUP)</a:t>
            </a:r>
          </a:p>
          <a:p>
            <a:r>
              <a:rPr lang="en-US" dirty="0"/>
              <a:t>First three years after onset is thought to be a critical period in which symptoms are more responsive to treatment</a:t>
            </a:r>
          </a:p>
          <a:p>
            <a:r>
              <a:rPr lang="en-US" dirty="0"/>
              <a:t>Prolonged delay in getting treatment may result in poorer symptomatic and functional recovery</a:t>
            </a:r>
          </a:p>
          <a:p>
            <a:endParaRPr lang="en-US" dirty="0"/>
          </a:p>
        </p:txBody>
      </p:sp>
      <p:pic>
        <p:nvPicPr>
          <p:cNvPr id="29" name="Content Placeholder 28">
            <a:extLst>
              <a:ext uri="{FF2B5EF4-FFF2-40B4-BE49-F238E27FC236}">
                <a16:creationId xmlns:a16="http://schemas.microsoft.com/office/drawing/2014/main" id="{40D10566-1345-59C2-6CCE-7A3B26575163}"/>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425148" y="2052638"/>
            <a:ext cx="2377254" cy="3997325"/>
          </a:xfrm>
        </p:spPr>
      </p:pic>
    </p:spTree>
    <p:extLst>
      <p:ext uri="{BB962C8B-B14F-4D97-AF65-F5344CB8AC3E}">
        <p14:creationId xmlns:p14="http://schemas.microsoft.com/office/powerpoint/2010/main" val="213708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3F28-8319-A0CC-A750-646F2DE6D67D}"/>
              </a:ext>
            </a:extLst>
          </p:cNvPr>
          <p:cNvSpPr>
            <a:spLocks noGrp="1"/>
          </p:cNvSpPr>
          <p:nvPr>
            <p:ph type="title"/>
          </p:nvPr>
        </p:nvSpPr>
        <p:spPr/>
        <p:txBody>
          <a:bodyPr/>
          <a:lstStyle/>
          <a:p>
            <a:r>
              <a:rPr lang="en-US" dirty="0"/>
              <a:t>Why focus upon clinical supervision and psychosis?</a:t>
            </a:r>
          </a:p>
        </p:txBody>
      </p:sp>
      <p:sp>
        <p:nvSpPr>
          <p:cNvPr id="3" name="Content Placeholder 2">
            <a:extLst>
              <a:ext uri="{FF2B5EF4-FFF2-40B4-BE49-F238E27FC236}">
                <a16:creationId xmlns:a16="http://schemas.microsoft.com/office/drawing/2014/main" id="{BCCC943F-8172-4DB7-3760-2309CC8526A7}"/>
              </a:ext>
            </a:extLst>
          </p:cNvPr>
          <p:cNvSpPr>
            <a:spLocks noGrp="1"/>
          </p:cNvSpPr>
          <p:nvPr>
            <p:ph sz="half" idx="1"/>
          </p:nvPr>
        </p:nvSpPr>
        <p:spPr/>
        <p:txBody>
          <a:bodyPr>
            <a:normAutofit fontScale="85000" lnSpcReduction="20000"/>
          </a:bodyPr>
          <a:lstStyle/>
          <a:p>
            <a:r>
              <a:rPr lang="en-US" dirty="0"/>
              <a:t>Many individuals exit graduate programs feeling underprepared to assess and treat conditions which include psychosis, especially in the early stages.</a:t>
            </a:r>
          </a:p>
          <a:p>
            <a:r>
              <a:rPr lang="en-US" dirty="0"/>
              <a:t>Well trained therapists who are grounded in skills associated with identifying, assessing and treating mental health conditions which include psychosis, could increase protective conditions for many of their clients through opportunities for early intervention.</a:t>
            </a:r>
          </a:p>
          <a:p>
            <a:endParaRPr lang="en-US" dirty="0"/>
          </a:p>
        </p:txBody>
      </p:sp>
      <p:pic>
        <p:nvPicPr>
          <p:cNvPr id="6" name="Content Placeholder 5">
            <a:extLst>
              <a:ext uri="{FF2B5EF4-FFF2-40B4-BE49-F238E27FC236}">
                <a16:creationId xmlns:a16="http://schemas.microsoft.com/office/drawing/2014/main" id="{C1171544-381C-7282-4535-EE67EA3D818E}"/>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665913" y="2103438"/>
            <a:ext cx="3895725" cy="3895725"/>
          </a:xfrm>
        </p:spPr>
      </p:pic>
    </p:spTree>
    <p:extLst>
      <p:ext uri="{BB962C8B-B14F-4D97-AF65-F5344CB8AC3E}">
        <p14:creationId xmlns:p14="http://schemas.microsoft.com/office/powerpoint/2010/main" val="220516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9466-70C5-25FD-9438-E294CD9F48D0}"/>
              </a:ext>
            </a:extLst>
          </p:cNvPr>
          <p:cNvSpPr>
            <a:spLocks noGrp="1"/>
          </p:cNvSpPr>
          <p:nvPr>
            <p:ph type="title"/>
          </p:nvPr>
        </p:nvSpPr>
        <p:spPr/>
        <p:txBody>
          <a:bodyPr/>
          <a:lstStyle/>
          <a:p>
            <a:r>
              <a:rPr lang="en-US" dirty="0"/>
              <a:t>Risks associated with delay in identifying and treating psychosis </a:t>
            </a:r>
          </a:p>
        </p:txBody>
      </p:sp>
      <p:sp>
        <p:nvSpPr>
          <p:cNvPr id="3" name="Content Placeholder 2">
            <a:extLst>
              <a:ext uri="{FF2B5EF4-FFF2-40B4-BE49-F238E27FC236}">
                <a16:creationId xmlns:a16="http://schemas.microsoft.com/office/drawing/2014/main" id="{DD8B2E21-D47E-F1D7-7E8E-4EFD8AE4A447}"/>
              </a:ext>
            </a:extLst>
          </p:cNvPr>
          <p:cNvSpPr>
            <a:spLocks noGrp="1"/>
          </p:cNvSpPr>
          <p:nvPr>
            <p:ph sz="half" idx="1"/>
          </p:nvPr>
        </p:nvSpPr>
        <p:spPr/>
        <p:txBody>
          <a:bodyPr>
            <a:normAutofit fontScale="85000" lnSpcReduction="20000"/>
          </a:bodyPr>
          <a:lstStyle/>
          <a:p>
            <a:r>
              <a:rPr lang="en-US" dirty="0"/>
              <a:t>Negatively impacts important developmental tasks</a:t>
            </a:r>
          </a:p>
          <a:p>
            <a:r>
              <a:rPr lang="en-US" dirty="0"/>
              <a:t>Can increase social isolation</a:t>
            </a:r>
          </a:p>
          <a:p>
            <a:r>
              <a:rPr lang="en-US" dirty="0"/>
              <a:t>Increased vulnerability to coping with substances</a:t>
            </a:r>
          </a:p>
          <a:p>
            <a:r>
              <a:rPr lang="en-US" dirty="0"/>
              <a:t>Increased vulnerability to traumatic events</a:t>
            </a:r>
          </a:p>
          <a:p>
            <a:r>
              <a:rPr lang="en-US" dirty="0"/>
              <a:t>Increased vulnerability towards involvement with criminal justice system</a:t>
            </a:r>
          </a:p>
          <a:p>
            <a:r>
              <a:rPr lang="en-US" dirty="0"/>
              <a:t>Increased vulnerability to depression and suicide</a:t>
            </a:r>
          </a:p>
          <a:p>
            <a:endParaRPr lang="en-US" dirty="0"/>
          </a:p>
        </p:txBody>
      </p:sp>
      <p:pic>
        <p:nvPicPr>
          <p:cNvPr id="31" name="Content Placeholder 30">
            <a:extLst>
              <a:ext uri="{FF2B5EF4-FFF2-40B4-BE49-F238E27FC236}">
                <a16:creationId xmlns:a16="http://schemas.microsoft.com/office/drawing/2014/main" id="{1265D7F3-A2FD-7D8A-3CC8-D5DC822D4AC5}"/>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736021" y="2531444"/>
            <a:ext cx="4255993" cy="2800952"/>
          </a:xfrm>
        </p:spPr>
      </p:pic>
    </p:spTree>
    <p:extLst>
      <p:ext uri="{BB962C8B-B14F-4D97-AF65-F5344CB8AC3E}">
        <p14:creationId xmlns:p14="http://schemas.microsoft.com/office/powerpoint/2010/main" val="2402583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87D0-BF07-061E-93A3-E5C066BA8D31}"/>
              </a:ext>
            </a:extLst>
          </p:cNvPr>
          <p:cNvSpPr>
            <a:spLocks noGrp="1"/>
          </p:cNvSpPr>
          <p:nvPr>
            <p:ph type="title"/>
          </p:nvPr>
        </p:nvSpPr>
        <p:spPr/>
        <p:txBody>
          <a:bodyPr/>
          <a:lstStyle/>
          <a:p>
            <a:r>
              <a:rPr lang="en-US" dirty="0"/>
              <a:t>My entry into thinking about clinical supervision</a:t>
            </a:r>
          </a:p>
        </p:txBody>
      </p:sp>
      <p:sp>
        <p:nvSpPr>
          <p:cNvPr id="3" name="Content Placeholder 2">
            <a:extLst>
              <a:ext uri="{FF2B5EF4-FFF2-40B4-BE49-F238E27FC236}">
                <a16:creationId xmlns:a16="http://schemas.microsoft.com/office/drawing/2014/main" id="{D4DD501D-EBCF-5123-8D76-8A12622DCBC2}"/>
              </a:ext>
            </a:extLst>
          </p:cNvPr>
          <p:cNvSpPr>
            <a:spLocks noGrp="1"/>
          </p:cNvSpPr>
          <p:nvPr>
            <p:ph sz="half" idx="1"/>
          </p:nvPr>
        </p:nvSpPr>
        <p:spPr/>
        <p:txBody>
          <a:bodyPr>
            <a:normAutofit fontScale="85000" lnSpcReduction="20000"/>
          </a:bodyPr>
          <a:lstStyle/>
          <a:p>
            <a:r>
              <a:rPr lang="en-US" dirty="0"/>
              <a:t>Experiences as a trainee and as a student of psychology</a:t>
            </a:r>
          </a:p>
          <a:p>
            <a:r>
              <a:rPr lang="en-US" dirty="0"/>
              <a:t>Experience of seeing acuity customarily referred out in college counseling practicums while working in community mental health settings</a:t>
            </a:r>
          </a:p>
          <a:p>
            <a:r>
              <a:rPr lang="en-US" dirty="0"/>
              <a:t>Decision to focus on the subject for my dissertation : </a:t>
            </a:r>
          </a:p>
          <a:p>
            <a:pPr marL="6160" indent="0">
              <a:buNone/>
            </a:pPr>
            <a:r>
              <a:rPr lang="en-US" i="1" dirty="0"/>
              <a:t>Significant and Impactful Experiences        of Clinical Supervision: Experiences of Connection and Disconnection in the Current Cultural Clearing</a:t>
            </a:r>
          </a:p>
          <a:p>
            <a:endParaRPr lang="en-US" dirty="0"/>
          </a:p>
        </p:txBody>
      </p:sp>
      <p:pic>
        <p:nvPicPr>
          <p:cNvPr id="30" name="Content Placeholder 29">
            <a:extLst>
              <a:ext uri="{FF2B5EF4-FFF2-40B4-BE49-F238E27FC236}">
                <a16:creationId xmlns:a16="http://schemas.microsoft.com/office/drawing/2014/main" id="{F25BB23E-7403-1304-4E9E-A8EACBB370A8}"/>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665913" y="2194560"/>
            <a:ext cx="3895725" cy="3150242"/>
          </a:xfrm>
        </p:spPr>
      </p:pic>
    </p:spTree>
    <p:extLst>
      <p:ext uri="{BB962C8B-B14F-4D97-AF65-F5344CB8AC3E}">
        <p14:creationId xmlns:p14="http://schemas.microsoft.com/office/powerpoint/2010/main" val="2442375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879F6-4A87-C903-11F4-2289A4A1D8EF}"/>
              </a:ext>
            </a:extLst>
          </p:cNvPr>
          <p:cNvSpPr>
            <a:spLocks noGrp="1"/>
          </p:cNvSpPr>
          <p:nvPr>
            <p:ph type="title"/>
          </p:nvPr>
        </p:nvSpPr>
        <p:spPr/>
        <p:txBody>
          <a:bodyPr/>
          <a:lstStyle/>
          <a:p>
            <a:r>
              <a:rPr lang="en-US" dirty="0"/>
              <a:t>What is clinical supervision?</a:t>
            </a:r>
          </a:p>
        </p:txBody>
      </p:sp>
      <p:sp>
        <p:nvSpPr>
          <p:cNvPr id="3" name="Content Placeholder 2">
            <a:extLst>
              <a:ext uri="{FF2B5EF4-FFF2-40B4-BE49-F238E27FC236}">
                <a16:creationId xmlns:a16="http://schemas.microsoft.com/office/drawing/2014/main" id="{2F13210C-969E-A3B5-3DF8-841F489B9362}"/>
              </a:ext>
            </a:extLst>
          </p:cNvPr>
          <p:cNvSpPr>
            <a:spLocks noGrp="1"/>
          </p:cNvSpPr>
          <p:nvPr>
            <p:ph sz="half" idx="1"/>
          </p:nvPr>
        </p:nvSpPr>
        <p:spPr/>
        <p:txBody>
          <a:bodyPr>
            <a:normAutofit fontScale="85000" lnSpcReduction="20000"/>
          </a:bodyPr>
          <a:lstStyle/>
          <a:p>
            <a:r>
              <a:rPr lang="en-US" dirty="0"/>
              <a:t>Relationship with opportunities for mentorship and teaching</a:t>
            </a:r>
          </a:p>
          <a:p>
            <a:r>
              <a:rPr lang="en-US" dirty="0"/>
              <a:t>Practice central to the training of psychotherapists </a:t>
            </a:r>
          </a:p>
          <a:p>
            <a:r>
              <a:rPr lang="en-US" dirty="0"/>
              <a:t>Space to define and explore best practices including ethical guidelines of profession </a:t>
            </a:r>
          </a:p>
          <a:p>
            <a:r>
              <a:rPr lang="en-US" dirty="0"/>
              <a:t>Opportunity to explore cultural and systemic spheres that trainees and their clients are negotiating contextual to treatment and professional development milestones </a:t>
            </a:r>
          </a:p>
          <a:p>
            <a:endParaRPr lang="en-US" dirty="0"/>
          </a:p>
        </p:txBody>
      </p:sp>
      <p:pic>
        <p:nvPicPr>
          <p:cNvPr id="11" name="Content Placeholder 10">
            <a:extLst>
              <a:ext uri="{FF2B5EF4-FFF2-40B4-BE49-F238E27FC236}">
                <a16:creationId xmlns:a16="http://schemas.microsoft.com/office/drawing/2014/main" id="{B3BB7345-0145-8371-0457-89DD051D520B}"/>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665913" y="2350886"/>
            <a:ext cx="3895725" cy="3400828"/>
          </a:xfrm>
        </p:spPr>
      </p:pic>
    </p:spTree>
    <p:extLst>
      <p:ext uri="{BB962C8B-B14F-4D97-AF65-F5344CB8AC3E}">
        <p14:creationId xmlns:p14="http://schemas.microsoft.com/office/powerpoint/2010/main" val="1137122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D25D4-806C-DB01-3CCC-18667C4F9A44}"/>
              </a:ext>
            </a:extLst>
          </p:cNvPr>
          <p:cNvSpPr>
            <a:spLocks noGrp="1"/>
          </p:cNvSpPr>
          <p:nvPr>
            <p:ph type="title"/>
          </p:nvPr>
        </p:nvSpPr>
        <p:spPr/>
        <p:txBody>
          <a:bodyPr/>
          <a:lstStyle/>
          <a:p>
            <a:r>
              <a:rPr lang="en-US" dirty="0"/>
              <a:t>My assumptions about clinical supervision</a:t>
            </a:r>
          </a:p>
        </p:txBody>
      </p:sp>
      <p:sp>
        <p:nvSpPr>
          <p:cNvPr id="3" name="Content Placeholder 2">
            <a:extLst>
              <a:ext uri="{FF2B5EF4-FFF2-40B4-BE49-F238E27FC236}">
                <a16:creationId xmlns:a16="http://schemas.microsoft.com/office/drawing/2014/main" id="{3D30BB12-429A-6880-C0C1-1F921C558FED}"/>
              </a:ext>
            </a:extLst>
          </p:cNvPr>
          <p:cNvSpPr>
            <a:spLocks noGrp="1"/>
          </p:cNvSpPr>
          <p:nvPr>
            <p:ph sz="half" idx="1"/>
          </p:nvPr>
        </p:nvSpPr>
        <p:spPr/>
        <p:txBody>
          <a:bodyPr>
            <a:normAutofit fontScale="70000" lnSpcReduction="20000"/>
          </a:bodyPr>
          <a:lstStyle/>
          <a:p>
            <a:r>
              <a:rPr lang="en-US" altLang="en-US" sz="2000" dirty="0">
                <a:latin typeface="+mj-lt"/>
                <a:ea typeface="ＭＳ Ｐゴシック" panose="020B0600070205080204" pitchFamily="34" charset="-128"/>
              </a:rPr>
              <a:t>Clinical supervision plays a critical role in training as it transmits, amplifies and brings to light particular practices, attitudes and values.</a:t>
            </a:r>
          </a:p>
          <a:p>
            <a:r>
              <a:rPr lang="en-US" altLang="en-US" sz="2000" dirty="0">
                <a:latin typeface="+mj-lt"/>
                <a:ea typeface="ＭＳ Ｐゴシック" panose="020B0600070205080204" pitchFamily="34" charset="-128"/>
              </a:rPr>
              <a:t>The relationship between the supervisor and supervisee is central to accomplishing the goals of successful clinical supervision. </a:t>
            </a:r>
          </a:p>
          <a:p>
            <a:r>
              <a:rPr lang="en-US" dirty="0">
                <a:latin typeface="+mj-lt"/>
              </a:rPr>
              <a:t>Clinical supervision is an inherently emotional learning experience</a:t>
            </a:r>
          </a:p>
          <a:p>
            <a:r>
              <a:rPr lang="en-US" dirty="0">
                <a:latin typeface="+mj-lt"/>
              </a:rPr>
              <a:t>Emotional safety which includes the capacity for trust is key for supervisees to take the necessary risks required for growth </a:t>
            </a:r>
          </a:p>
          <a:p>
            <a:endParaRPr lang="en-US" dirty="0"/>
          </a:p>
        </p:txBody>
      </p:sp>
      <p:pic>
        <p:nvPicPr>
          <p:cNvPr id="6" name="Content Placeholder 5">
            <a:extLst>
              <a:ext uri="{FF2B5EF4-FFF2-40B4-BE49-F238E27FC236}">
                <a16:creationId xmlns:a16="http://schemas.microsoft.com/office/drawing/2014/main" id="{41B0B7BF-2508-AE66-99FC-69C9D07A7FF8}"/>
              </a:ext>
            </a:extLst>
          </p:cNvPr>
          <p:cNvPicPr>
            <a:picLocks noGrp="1" noChangeAspect="1"/>
          </p:cNvPicPr>
          <p:nvPr>
            <p:ph sz="half" idx="2"/>
          </p:nvPr>
        </p:nvPicPr>
        <p:blipFill>
          <a:blip r:embed="rId2"/>
          <a:stretch>
            <a:fillRect/>
          </a:stretch>
        </p:blipFill>
        <p:spPr>
          <a:xfrm>
            <a:off x="7069354" y="2052638"/>
            <a:ext cx="3088842" cy="3818773"/>
          </a:xfrm>
        </p:spPr>
      </p:pic>
    </p:spTree>
    <p:extLst>
      <p:ext uri="{BB962C8B-B14F-4D97-AF65-F5344CB8AC3E}">
        <p14:creationId xmlns:p14="http://schemas.microsoft.com/office/powerpoint/2010/main" val="4224157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1C7C-71C4-3719-72A1-C4920CE23D80}"/>
              </a:ext>
            </a:extLst>
          </p:cNvPr>
          <p:cNvSpPr>
            <a:spLocks noGrp="1"/>
          </p:cNvSpPr>
          <p:nvPr>
            <p:ph type="title"/>
          </p:nvPr>
        </p:nvSpPr>
        <p:spPr/>
        <p:txBody>
          <a:bodyPr/>
          <a:lstStyle/>
          <a:p>
            <a:r>
              <a:rPr lang="en-US" dirty="0"/>
              <a:t>Multicultural maps activity</a:t>
            </a:r>
          </a:p>
        </p:txBody>
      </p:sp>
      <p:sp>
        <p:nvSpPr>
          <p:cNvPr id="3" name="Content Placeholder 2">
            <a:extLst>
              <a:ext uri="{FF2B5EF4-FFF2-40B4-BE49-F238E27FC236}">
                <a16:creationId xmlns:a16="http://schemas.microsoft.com/office/drawing/2014/main" id="{48E7B763-8741-E5A8-20DD-F93867D25801}"/>
              </a:ext>
            </a:extLst>
          </p:cNvPr>
          <p:cNvSpPr>
            <a:spLocks noGrp="1"/>
          </p:cNvSpPr>
          <p:nvPr>
            <p:ph sz="half" idx="1"/>
          </p:nvPr>
        </p:nvSpPr>
        <p:spPr/>
        <p:txBody>
          <a:bodyPr>
            <a:normAutofit fontScale="77500" lnSpcReduction="20000"/>
          </a:bodyPr>
          <a:lstStyle/>
          <a:p>
            <a:r>
              <a:rPr lang="en-US" dirty="0"/>
              <a:t>The language we use, the issues we deem worthy of examination, the happenings we identify as problems and solutions, the information we consider data, the procedures we believe to be scientifically proper-all are embedded in a specific cultural terrain.</a:t>
            </a:r>
          </a:p>
          <a:p>
            <a:r>
              <a:rPr lang="en-US" dirty="0"/>
              <a:t>Cushman, P. (2011). So who’s asking? Politics, hermeneutics, and individuality. In R. Frie &amp; W. Coburn (Eds.), Persons in context: The challenge of individuality in theory and practice (pp. 21-40). New York, NY: Routledge.</a:t>
            </a:r>
          </a:p>
        </p:txBody>
      </p:sp>
      <p:pic>
        <p:nvPicPr>
          <p:cNvPr id="6" name="Content Placeholder 5">
            <a:extLst>
              <a:ext uri="{FF2B5EF4-FFF2-40B4-BE49-F238E27FC236}">
                <a16:creationId xmlns:a16="http://schemas.microsoft.com/office/drawing/2014/main" id="{5DFF5C22-E287-9F9B-E5A0-6959154C6DB5}"/>
              </a:ext>
            </a:extLst>
          </p:cNvPr>
          <p:cNvPicPr>
            <a:picLocks noGrp="1" noChangeAspect="1"/>
          </p:cNvPicPr>
          <p:nvPr>
            <p:ph sz="half" idx="2"/>
          </p:nvPr>
        </p:nvPicPr>
        <p:blipFill>
          <a:blip r:embed="rId2"/>
          <a:stretch>
            <a:fillRect/>
          </a:stretch>
        </p:blipFill>
        <p:spPr>
          <a:xfrm>
            <a:off x="6665132" y="2387065"/>
            <a:ext cx="3895725" cy="2824045"/>
          </a:xfrm>
        </p:spPr>
      </p:pic>
    </p:spTree>
    <p:extLst>
      <p:ext uri="{BB962C8B-B14F-4D97-AF65-F5344CB8AC3E}">
        <p14:creationId xmlns:p14="http://schemas.microsoft.com/office/powerpoint/2010/main" val="4057278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8ADC-4882-26FB-6CA2-60149FC01FAE}"/>
              </a:ext>
            </a:extLst>
          </p:cNvPr>
          <p:cNvSpPr>
            <a:spLocks noGrp="1"/>
          </p:cNvSpPr>
          <p:nvPr>
            <p:ph type="title"/>
          </p:nvPr>
        </p:nvSpPr>
        <p:spPr/>
        <p:txBody>
          <a:bodyPr/>
          <a:lstStyle/>
          <a:p>
            <a:r>
              <a:rPr lang="en-US" dirty="0"/>
              <a:t>The importance of trust in the supervisory relationship</a:t>
            </a:r>
          </a:p>
        </p:txBody>
      </p:sp>
      <p:sp>
        <p:nvSpPr>
          <p:cNvPr id="3" name="Content Placeholder 2">
            <a:extLst>
              <a:ext uri="{FF2B5EF4-FFF2-40B4-BE49-F238E27FC236}">
                <a16:creationId xmlns:a16="http://schemas.microsoft.com/office/drawing/2014/main" id="{B7CDAE65-B1EA-F3F2-F890-29497A31272D}"/>
              </a:ext>
            </a:extLst>
          </p:cNvPr>
          <p:cNvSpPr>
            <a:spLocks noGrp="1"/>
          </p:cNvSpPr>
          <p:nvPr>
            <p:ph sz="half" idx="1"/>
          </p:nvPr>
        </p:nvSpPr>
        <p:spPr/>
        <p:txBody>
          <a:bodyPr>
            <a:normAutofit fontScale="85000" lnSpcReduction="10000"/>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think they need to feel trust and to feel safe to consult.  And when they don’t feel like</a:t>
            </a: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can, that’s also when clients are impacted.  So, it’s not even just about my</a:t>
            </a: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supervisees’ well-being.  I feel like everybody in the system, and also ultimately clients,</a:t>
            </a: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get impacted when supervisees don’t feel like they have a place to explore their feelings,</a:t>
            </a: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what’s coming up for them, and their questions, or to feel like they can take risks</a:t>
            </a: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from what we talk about in supervision and to take it out there with clients and try</a:t>
            </a: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something new.  And so I feel like that safety piece is critical.”</a:t>
            </a:r>
          </a:p>
          <a:p>
            <a:endParaRPr lang="en-US" dirty="0"/>
          </a:p>
        </p:txBody>
      </p:sp>
      <p:pic>
        <p:nvPicPr>
          <p:cNvPr id="6" name="Content Placeholder 5">
            <a:extLst>
              <a:ext uri="{FF2B5EF4-FFF2-40B4-BE49-F238E27FC236}">
                <a16:creationId xmlns:a16="http://schemas.microsoft.com/office/drawing/2014/main" id="{6405E642-8535-4217-93C9-D014F6AA3107}"/>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864765" y="2310063"/>
            <a:ext cx="3177760" cy="3163637"/>
          </a:xfrm>
        </p:spPr>
      </p:pic>
    </p:spTree>
    <p:extLst>
      <p:ext uri="{BB962C8B-B14F-4D97-AF65-F5344CB8AC3E}">
        <p14:creationId xmlns:p14="http://schemas.microsoft.com/office/powerpoint/2010/main" val="26089888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Custom 1">
      <a:dk1>
        <a:srgbClr val="000000"/>
      </a:dk1>
      <a:lt1>
        <a:srgbClr val="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docProps/app.xml><?xml version="1.0" encoding="utf-8"?>
<Properties xmlns="http://schemas.openxmlformats.org/officeDocument/2006/extended-properties" xmlns:vt="http://schemas.openxmlformats.org/officeDocument/2006/docPropsVTypes">
  <Template>{86B819A8-7202-C54B-AB56-12230673BF8B}tf16401378</Template>
  <TotalTime>1903</TotalTime>
  <Words>1223</Words>
  <Application>Microsoft Macintosh PowerPoint</Application>
  <PresentationFormat>Widescreen</PresentationFormat>
  <Paragraphs>86</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Helvetica Neue</vt:lpstr>
      <vt:lpstr>MS Shell Dlg 2</vt:lpstr>
      <vt:lpstr>Wingdings</vt:lpstr>
      <vt:lpstr>Wingdings 3</vt:lpstr>
      <vt:lpstr>Madison</vt:lpstr>
      <vt:lpstr>Relational Clinical Supervision and Psychosis</vt:lpstr>
      <vt:lpstr>Why focus upon clinical supervision and psychosis?</vt:lpstr>
      <vt:lpstr>Why focus upon clinical supervision and psychosis?</vt:lpstr>
      <vt:lpstr>Risks associated with delay in identifying and treating psychosis </vt:lpstr>
      <vt:lpstr>My entry into thinking about clinical supervision</vt:lpstr>
      <vt:lpstr>What is clinical supervision?</vt:lpstr>
      <vt:lpstr>My assumptions about clinical supervision</vt:lpstr>
      <vt:lpstr>Multicultural maps activity</vt:lpstr>
      <vt:lpstr>The importance of trust in the supervisory relationship</vt:lpstr>
      <vt:lpstr>The importance of being able to make mistakes</vt:lpstr>
      <vt:lpstr>Literature</vt:lpstr>
      <vt:lpstr>Challenges for supervisees surrounding early psychosis</vt:lpstr>
      <vt:lpstr>Challenges for supervisees surrounding early psychosis</vt:lpstr>
      <vt:lpstr>Protective factors in relational supervision</vt:lpstr>
      <vt:lpstr>Working with families</vt:lpstr>
      <vt:lpstr>Questions or comments? </vt:lpstr>
      <vt:lpstr>Literature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Relational Clinical Supervison and Psychosis</dc:title>
  <dc:creator>Cailin Qualliotine</dc:creator>
  <cp:lastModifiedBy>Cailin Qualliotine</cp:lastModifiedBy>
  <cp:revision>8</cp:revision>
  <dcterms:created xsi:type="dcterms:W3CDTF">2025-01-09T19:48:28Z</dcterms:created>
  <dcterms:modified xsi:type="dcterms:W3CDTF">2025-01-21T11:52:41Z</dcterms:modified>
</cp:coreProperties>
</file>