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notesSlides/notesSlide1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8.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9.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3.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4.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5.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6.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8.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2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30.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33.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34.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3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36.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3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38.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39.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40.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41.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4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43.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44.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45.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46.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47.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4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49.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50.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51.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52.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53.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60"/>
  </p:notesMasterIdLst>
  <p:sldIdLst>
    <p:sldId id="266" r:id="rId2"/>
    <p:sldId id="642" r:id="rId3"/>
    <p:sldId id="663" r:id="rId4"/>
    <p:sldId id="382" r:id="rId5"/>
    <p:sldId id="409" r:id="rId6"/>
    <p:sldId id="639" r:id="rId7"/>
    <p:sldId id="638" r:id="rId8"/>
    <p:sldId id="644" r:id="rId9"/>
    <p:sldId id="643" r:id="rId10"/>
    <p:sldId id="640" r:id="rId11"/>
    <p:sldId id="641" r:id="rId12"/>
    <p:sldId id="645" r:id="rId13"/>
    <p:sldId id="662" r:id="rId14"/>
    <p:sldId id="661" r:id="rId15"/>
    <p:sldId id="647" r:id="rId16"/>
    <p:sldId id="652" r:id="rId17"/>
    <p:sldId id="654" r:id="rId18"/>
    <p:sldId id="606" r:id="rId19"/>
    <p:sldId id="656" r:id="rId20"/>
    <p:sldId id="631" r:id="rId21"/>
    <p:sldId id="665" r:id="rId22"/>
    <p:sldId id="632" r:id="rId23"/>
    <p:sldId id="633" r:id="rId24"/>
    <p:sldId id="625" r:id="rId25"/>
    <p:sldId id="634" r:id="rId26"/>
    <p:sldId id="636" r:id="rId27"/>
    <p:sldId id="637" r:id="rId28"/>
    <p:sldId id="635" r:id="rId29"/>
    <p:sldId id="629" r:id="rId30"/>
    <p:sldId id="605" r:id="rId31"/>
    <p:sldId id="608" r:id="rId32"/>
    <p:sldId id="651" r:id="rId33"/>
    <p:sldId id="655" r:id="rId34"/>
    <p:sldId id="610" r:id="rId35"/>
    <p:sldId id="603" r:id="rId36"/>
    <p:sldId id="646" r:id="rId37"/>
    <p:sldId id="612" r:id="rId38"/>
    <p:sldId id="667" r:id="rId39"/>
    <p:sldId id="666" r:id="rId40"/>
    <p:sldId id="613" r:id="rId41"/>
    <p:sldId id="668" r:id="rId42"/>
    <p:sldId id="648" r:id="rId43"/>
    <p:sldId id="649" r:id="rId44"/>
    <p:sldId id="664" r:id="rId45"/>
    <p:sldId id="669" r:id="rId46"/>
    <p:sldId id="670" r:id="rId47"/>
    <p:sldId id="671" r:id="rId48"/>
    <p:sldId id="614" r:id="rId49"/>
    <p:sldId id="650" r:id="rId50"/>
    <p:sldId id="482" r:id="rId51"/>
    <p:sldId id="494" r:id="rId52"/>
    <p:sldId id="516" r:id="rId53"/>
    <p:sldId id="604" r:id="rId54"/>
    <p:sldId id="623" r:id="rId55"/>
    <p:sldId id="672" r:id="rId56"/>
    <p:sldId id="518" r:id="rId57"/>
    <p:sldId id="443" r:id="rId58"/>
    <p:sldId id="280" r:id="rId59"/>
  </p:sldIdLst>
  <p:sldSz cx="12192000"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93"/>
    <a:srgbClr val="003A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4"/>
    <p:restoredTop sz="89564"/>
  </p:normalViewPr>
  <p:slideViewPr>
    <p:cSldViewPr snapToGrid="0" snapToObjects="1">
      <p:cViewPr>
        <p:scale>
          <a:sx n="138" d="100"/>
          <a:sy n="138" d="100"/>
        </p:scale>
        <p:origin x="688" y="1216"/>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95C8"/>
              </a:solidFill>
              <a:ln w="19050">
                <a:solidFill>
                  <a:schemeClr val="lt1"/>
                </a:solidFill>
              </a:ln>
              <a:effectLst/>
            </c:spPr>
            <c:extLst>
              <c:ext xmlns:c16="http://schemas.microsoft.com/office/drawing/2014/chart" uri="{C3380CC4-5D6E-409C-BE32-E72D297353CC}">
                <c16:uniqueId val="{00000001-82E2-0F42-B186-DABDD1C83C3E}"/>
              </c:ext>
            </c:extLst>
          </c:dPt>
          <c:dPt>
            <c:idx val="1"/>
            <c:bubble3D val="0"/>
            <c:spPr>
              <a:solidFill>
                <a:srgbClr val="0095C8">
                  <a:alpha val="60000"/>
                </a:srgbClr>
              </a:solidFill>
              <a:ln w="19050">
                <a:solidFill>
                  <a:schemeClr val="lt1"/>
                </a:solidFill>
              </a:ln>
              <a:effectLst/>
            </c:spPr>
            <c:extLst>
              <c:ext xmlns:c16="http://schemas.microsoft.com/office/drawing/2014/chart" uri="{C3380CC4-5D6E-409C-BE32-E72D297353CC}">
                <c16:uniqueId val="{00000003-82E2-0F42-B186-DABDD1C83C3E}"/>
              </c:ext>
            </c:extLst>
          </c:dPt>
          <c:dPt>
            <c:idx val="2"/>
            <c:bubble3D val="0"/>
            <c:spPr>
              <a:solidFill>
                <a:srgbClr val="0095C8">
                  <a:alpha val="20000"/>
                </a:srgbClr>
              </a:solidFill>
              <a:ln w="19050">
                <a:solidFill>
                  <a:schemeClr val="lt1"/>
                </a:solidFill>
              </a:ln>
              <a:effectLst/>
            </c:spPr>
            <c:extLst>
              <c:ext xmlns:c16="http://schemas.microsoft.com/office/drawing/2014/chart" uri="{C3380CC4-5D6E-409C-BE32-E72D297353CC}">
                <c16:uniqueId val="{00000005-82E2-0F42-B186-DABDD1C83C3E}"/>
              </c:ext>
            </c:extLst>
          </c:dPt>
          <c:dPt>
            <c:idx val="3"/>
            <c:bubble3D val="0"/>
            <c:spPr>
              <a:solidFill>
                <a:schemeClr val="bg1">
                  <a:lumMod val="75000"/>
                  <a:alpha val="50000"/>
                </a:schemeClr>
              </a:solidFill>
              <a:ln w="19050">
                <a:solidFill>
                  <a:schemeClr val="lt1"/>
                </a:solidFill>
              </a:ln>
              <a:effectLst/>
            </c:spPr>
            <c:extLst>
              <c:ext xmlns:c16="http://schemas.microsoft.com/office/drawing/2014/chart" uri="{C3380CC4-5D6E-409C-BE32-E72D297353CC}">
                <c16:uniqueId val="{00000007-82E2-0F42-B186-DABDD1C83C3E}"/>
              </c:ext>
            </c:extLst>
          </c:dPt>
          <c:cat>
            <c:strRef>
              <c:f>Sheet1!$A$1:$A$4</c:f>
              <c:strCache>
                <c:ptCount val="4"/>
                <c:pt idx="0">
                  <c:v>Consistent</c:v>
                </c:pt>
                <c:pt idx="1">
                  <c:v>Sporadic</c:v>
                </c:pt>
                <c:pt idx="2">
                  <c:v>Stopped</c:v>
                </c:pt>
                <c:pt idx="3">
                  <c:v>Never</c:v>
                </c:pt>
              </c:strCache>
            </c:strRef>
          </c:cat>
          <c:val>
            <c:numRef>
              <c:f>Sheet1!$B$1:$B$4</c:f>
              <c:numCache>
                <c:formatCode>0.00%</c:formatCode>
                <c:ptCount val="4"/>
                <c:pt idx="0">
                  <c:v>0.28399999999999997</c:v>
                </c:pt>
                <c:pt idx="1">
                  <c:v>0.23100000000000001</c:v>
                </c:pt>
                <c:pt idx="2">
                  <c:v>0.28699999999999998</c:v>
                </c:pt>
                <c:pt idx="3">
                  <c:v>0.19700000000000001</c:v>
                </c:pt>
              </c:numCache>
            </c:numRef>
          </c:val>
          <c:extLst>
            <c:ext xmlns:c16="http://schemas.microsoft.com/office/drawing/2014/chart" uri="{C3380CC4-5D6E-409C-BE32-E72D297353CC}">
              <c16:uniqueId val="{00000008-82E2-0F42-B186-DABDD1C83C3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76088795612256388"/>
          <c:y val="0.2110684129682748"/>
          <c:w val="0.23911204387743609"/>
          <c:h val="0.44491854466467551"/>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76543-5EF1-DA4A-8415-0A3EFD492F07}" type="datetimeFigureOut">
              <a:rPr lang="en-US" smtClean="0"/>
              <a:t>1/15/25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A62D3-769D-F349-A3F8-B6F214D63D0D}" type="slidenum">
              <a:rPr lang="en-US" smtClean="0"/>
              <a:t>‹#›</a:t>
            </a:fld>
            <a:endParaRPr lang="en-US"/>
          </a:p>
        </p:txBody>
      </p:sp>
    </p:spTree>
    <p:extLst>
      <p:ext uri="{BB962C8B-B14F-4D97-AF65-F5344CB8AC3E}">
        <p14:creationId xmlns:p14="http://schemas.microsoft.com/office/powerpoint/2010/main" val="40485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1001/archgenpsychiatry.2011.5"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doi.org/10.1177/0004867415599846"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001/archgenpsychiatry.2011.5"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doi.org/10.1093/schbul/sbz102" TargetMode="External"/><Relationship Id="rId4" Type="http://schemas.openxmlformats.org/officeDocument/2006/relationships/hyperlink" Target="https://doi.org/10.1177/0004867415599846"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i.org/10.1177/0004867414533838"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doi.org/10.1111/acps.1329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ickr.com/photos/67194724@N03/8529469075"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1176/appi.ajp.20230329"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psychiatrist.com/author/wenyue-wang/" TargetMode="External"/><Relationship Id="rId7" Type="http://schemas.openxmlformats.org/officeDocument/2006/relationships/hyperlink" Target="https://www.psychiatrist.com/author/suzanne-ho-wai-so/"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psychiatrist.com/author/xiaoqi-sun/" TargetMode="External"/><Relationship Id="rId5" Type="http://schemas.openxmlformats.org/officeDocument/2006/relationships/hyperlink" Target="https://www.psychiatrist.com/author/paul-kong/" TargetMode="External"/><Relationship Id="rId4" Type="http://schemas.openxmlformats.org/officeDocument/2006/relationships/hyperlink" Target="https://www.psychiatrist.com/author/anson-kai-chun-chau/"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hotos/67194724@N03/8529469075"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1</a:t>
            </a:fld>
            <a:endParaRPr lang="en-US" dirty="0"/>
          </a:p>
        </p:txBody>
      </p:sp>
    </p:spTree>
    <p:extLst>
      <p:ext uri="{BB962C8B-B14F-4D97-AF65-F5344CB8AC3E}">
        <p14:creationId xmlns:p14="http://schemas.microsoft.com/office/powerpoint/2010/main" val="3307674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7BAEF-5D2D-764C-BD7F-6853FB866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91A87-2962-8611-C517-2397BCC21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F0B2D0-4450-9698-B602-F5A13F62CBD7}"/>
              </a:ext>
            </a:extLst>
          </p:cNvPr>
          <p:cNvSpPr>
            <a:spLocks noGrp="1"/>
          </p:cNvSpPr>
          <p:nvPr>
            <p:ph type="body" idx="1"/>
          </p:nvPr>
        </p:nvSpPr>
        <p:spPr/>
        <p:txBody>
          <a:bodyPr/>
          <a:lstStyle/>
          <a:p>
            <a:r>
              <a:rPr lang="en-US" b="0" i="0" dirty="0" err="1">
                <a:solidFill>
                  <a:srgbClr val="222222"/>
                </a:solidFill>
                <a:effectLst/>
                <a:latin typeface="Arial" panose="020B0604020202020204" pitchFamily="34" charset="0"/>
              </a:rPr>
              <a:t>Miech</a:t>
            </a:r>
            <a:r>
              <a:rPr lang="en-US" b="0" i="0" dirty="0">
                <a:solidFill>
                  <a:srgbClr val="222222"/>
                </a:solidFill>
                <a:effectLst/>
                <a:latin typeface="Arial" panose="020B0604020202020204" pitchFamily="34" charset="0"/>
              </a:rPr>
              <a:t>, R. A., Johnston, L. D., Patrick, M. E., O'Malley, P. M., Bachman, J. G., &amp; Schulenberg, J. E. (2023). Monitoring the Future National Survey Results on Drug Use, 1975-2022: Secondary School Students. </a:t>
            </a:r>
            <a:r>
              <a:rPr lang="en-US" b="0" i="1" dirty="0">
                <a:solidFill>
                  <a:srgbClr val="222222"/>
                </a:solidFill>
                <a:effectLst/>
                <a:latin typeface="Arial" panose="020B0604020202020204" pitchFamily="34" charset="0"/>
              </a:rPr>
              <a:t>Institute for Social Research</a:t>
            </a:r>
            <a:r>
              <a:rPr lang="en-US" b="0" i="0" dirty="0">
                <a:solidFill>
                  <a:srgbClr val="222222"/>
                </a:solidFill>
                <a:effectLst/>
                <a:latin typeface="Arial" panose="020B0604020202020204" pitchFamily="34" charset="0"/>
              </a:rPr>
              <a:t>.</a:t>
            </a:r>
            <a:endParaRPr lang="en-US" dirty="0"/>
          </a:p>
        </p:txBody>
      </p:sp>
      <p:sp>
        <p:nvSpPr>
          <p:cNvPr id="4" name="Slide Number Placeholder 3">
            <a:extLst>
              <a:ext uri="{FF2B5EF4-FFF2-40B4-BE49-F238E27FC236}">
                <a16:creationId xmlns:a16="http://schemas.microsoft.com/office/drawing/2014/main" id="{ADD2B778-A2E6-E5BD-918C-04623CED42DD}"/>
              </a:ext>
            </a:extLst>
          </p:cNvPr>
          <p:cNvSpPr>
            <a:spLocks noGrp="1"/>
          </p:cNvSpPr>
          <p:nvPr>
            <p:ph type="sldNum" sz="quarter" idx="5"/>
          </p:nvPr>
        </p:nvSpPr>
        <p:spPr/>
        <p:txBody>
          <a:bodyPr/>
          <a:lstStyle/>
          <a:p>
            <a:fld id="{E2D034A7-9452-C54E-A651-2368A596952F}" type="slidenum">
              <a:rPr lang="en-US" smtClean="0"/>
              <a:t>10</a:t>
            </a:fld>
            <a:endParaRPr lang="en-US" dirty="0"/>
          </a:p>
        </p:txBody>
      </p:sp>
    </p:spTree>
    <p:extLst>
      <p:ext uri="{BB962C8B-B14F-4D97-AF65-F5344CB8AC3E}">
        <p14:creationId xmlns:p14="http://schemas.microsoft.com/office/powerpoint/2010/main" val="1610464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623DF-3756-6441-31BD-6A1446615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29622-EDF2-FFFD-00FA-B59F8D272F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5CA7C-6631-A569-B6F6-03C1950E6B62}"/>
              </a:ext>
            </a:extLst>
          </p:cNvPr>
          <p:cNvSpPr>
            <a:spLocks noGrp="1"/>
          </p:cNvSpPr>
          <p:nvPr>
            <p:ph type="body" idx="1"/>
          </p:nvPr>
        </p:nvSpPr>
        <p:spPr/>
        <p:txBody>
          <a:bodyPr/>
          <a:lstStyle/>
          <a:p>
            <a:r>
              <a:rPr lang="en-US" b="0" i="0" dirty="0" err="1">
                <a:solidFill>
                  <a:srgbClr val="222222"/>
                </a:solidFill>
                <a:effectLst/>
                <a:latin typeface="Arial" panose="020B0604020202020204" pitchFamily="34" charset="0"/>
              </a:rPr>
              <a:t>Miech</a:t>
            </a:r>
            <a:r>
              <a:rPr lang="en-US" b="0" i="0" dirty="0">
                <a:solidFill>
                  <a:srgbClr val="222222"/>
                </a:solidFill>
                <a:effectLst/>
                <a:latin typeface="Arial" panose="020B0604020202020204" pitchFamily="34" charset="0"/>
              </a:rPr>
              <a:t>, R. A., Johnston, L. D., Patrick, M. E., O'Malley, P. M., Bachman, J. G., &amp; Schulenberg, J. E. (2023). Monitoring the Future National Survey Results on Drug Use, 1975-2022: Secondary School Students. </a:t>
            </a:r>
            <a:r>
              <a:rPr lang="en-US" b="0" i="1" dirty="0">
                <a:solidFill>
                  <a:srgbClr val="222222"/>
                </a:solidFill>
                <a:effectLst/>
                <a:latin typeface="Arial" panose="020B0604020202020204" pitchFamily="34" charset="0"/>
              </a:rPr>
              <a:t>Institute for Social Research</a:t>
            </a:r>
            <a:r>
              <a:rPr lang="en-US" b="0" i="0" dirty="0">
                <a:solidFill>
                  <a:srgbClr val="222222"/>
                </a:solidFill>
                <a:effectLst/>
                <a:latin typeface="Arial" panose="020B0604020202020204" pitchFamily="34" charset="0"/>
              </a:rPr>
              <a:t>.</a:t>
            </a:r>
            <a:endParaRPr lang="en-US" dirty="0"/>
          </a:p>
        </p:txBody>
      </p:sp>
      <p:sp>
        <p:nvSpPr>
          <p:cNvPr id="4" name="Slide Number Placeholder 3">
            <a:extLst>
              <a:ext uri="{FF2B5EF4-FFF2-40B4-BE49-F238E27FC236}">
                <a16:creationId xmlns:a16="http://schemas.microsoft.com/office/drawing/2014/main" id="{EA7A0418-4518-F41E-11C6-4E2747370B0A}"/>
              </a:ext>
            </a:extLst>
          </p:cNvPr>
          <p:cNvSpPr>
            <a:spLocks noGrp="1"/>
          </p:cNvSpPr>
          <p:nvPr>
            <p:ph type="sldNum" sz="quarter" idx="5"/>
          </p:nvPr>
        </p:nvSpPr>
        <p:spPr/>
        <p:txBody>
          <a:bodyPr/>
          <a:lstStyle/>
          <a:p>
            <a:fld id="{E2D034A7-9452-C54E-A651-2368A596952F}" type="slidenum">
              <a:rPr lang="en-US" smtClean="0"/>
              <a:t>11</a:t>
            </a:fld>
            <a:endParaRPr lang="en-US" dirty="0"/>
          </a:p>
        </p:txBody>
      </p:sp>
    </p:spTree>
    <p:extLst>
      <p:ext uri="{BB962C8B-B14F-4D97-AF65-F5344CB8AC3E}">
        <p14:creationId xmlns:p14="http://schemas.microsoft.com/office/powerpoint/2010/main" val="3394642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1B84E-477D-8BD1-E0C2-E09329530C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7A805-54B3-A89C-D5F1-24722B2AC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EC0CC-0BEA-16A5-E545-98BB389B044F}"/>
              </a:ext>
            </a:extLst>
          </p:cNvPr>
          <p:cNvSpPr>
            <a:spLocks noGrp="1"/>
          </p:cNvSpPr>
          <p:nvPr>
            <p:ph type="body" idx="1"/>
          </p:nvPr>
        </p:nvSpPr>
        <p:spPr/>
        <p:txBody>
          <a:bodyPr/>
          <a:lstStyle/>
          <a:p>
            <a:r>
              <a:rPr lang="en-US" b="0" i="0" dirty="0" err="1">
                <a:solidFill>
                  <a:srgbClr val="222222"/>
                </a:solidFill>
                <a:effectLst/>
                <a:latin typeface="Arial" panose="020B0604020202020204" pitchFamily="34" charset="0"/>
              </a:rPr>
              <a:t>Miech</a:t>
            </a:r>
            <a:r>
              <a:rPr lang="en-US" b="0" i="0" dirty="0">
                <a:solidFill>
                  <a:srgbClr val="222222"/>
                </a:solidFill>
                <a:effectLst/>
                <a:latin typeface="Arial" panose="020B0604020202020204" pitchFamily="34" charset="0"/>
              </a:rPr>
              <a:t>, R. A., Johnston, L. D., Patrick, M. E., O'Malley, P. M., Bachman, J. G., &amp; Schulenberg, J. E. (2023). Monitoring the Future National Survey Results on Drug Use, 1975-2022: Secondary School Students. </a:t>
            </a:r>
            <a:r>
              <a:rPr lang="en-US" b="0" i="1" dirty="0">
                <a:solidFill>
                  <a:srgbClr val="222222"/>
                </a:solidFill>
                <a:effectLst/>
                <a:latin typeface="Arial" panose="020B0604020202020204" pitchFamily="34" charset="0"/>
              </a:rPr>
              <a:t>Institute for Social Research</a:t>
            </a:r>
            <a:r>
              <a:rPr lang="en-US" b="0" i="0" dirty="0">
                <a:solidFill>
                  <a:srgbClr val="222222"/>
                </a:solidFill>
                <a:effectLst/>
                <a:latin typeface="Arial" panose="020B0604020202020204" pitchFamily="34" charset="0"/>
              </a:rPr>
              <a:t>.</a:t>
            </a:r>
            <a:endParaRPr lang="en-US" dirty="0"/>
          </a:p>
        </p:txBody>
      </p:sp>
      <p:sp>
        <p:nvSpPr>
          <p:cNvPr id="4" name="Slide Number Placeholder 3">
            <a:extLst>
              <a:ext uri="{FF2B5EF4-FFF2-40B4-BE49-F238E27FC236}">
                <a16:creationId xmlns:a16="http://schemas.microsoft.com/office/drawing/2014/main" id="{D00F12B9-94A6-D609-11B8-34EED6642526}"/>
              </a:ext>
            </a:extLst>
          </p:cNvPr>
          <p:cNvSpPr>
            <a:spLocks noGrp="1"/>
          </p:cNvSpPr>
          <p:nvPr>
            <p:ph type="sldNum" sz="quarter" idx="5"/>
          </p:nvPr>
        </p:nvSpPr>
        <p:spPr/>
        <p:txBody>
          <a:bodyPr/>
          <a:lstStyle/>
          <a:p>
            <a:fld id="{E2D034A7-9452-C54E-A651-2368A596952F}" type="slidenum">
              <a:rPr lang="en-US" smtClean="0"/>
              <a:t>12</a:t>
            </a:fld>
            <a:endParaRPr lang="en-US" dirty="0"/>
          </a:p>
        </p:txBody>
      </p:sp>
    </p:spTree>
    <p:extLst>
      <p:ext uri="{BB962C8B-B14F-4D97-AF65-F5344CB8AC3E}">
        <p14:creationId xmlns:p14="http://schemas.microsoft.com/office/powerpoint/2010/main" val="136488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D3FA2-89F6-3816-1F69-527123C05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99FB2-F160-6611-E48B-03509F630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A58535-1E64-564F-AB2F-6EA7F9B73E69}"/>
              </a:ext>
            </a:extLst>
          </p:cNvPr>
          <p:cNvSpPr>
            <a:spLocks noGrp="1"/>
          </p:cNvSpPr>
          <p:nvPr>
            <p:ph type="body" idx="1"/>
          </p:nvPr>
        </p:nvSpPr>
        <p:spPr/>
        <p:txBody>
          <a:bodyPr/>
          <a:lstStyle/>
          <a:p>
            <a:r>
              <a:rPr lang="en-US" dirty="0"/>
              <a:t>Increases in CUD were also larger for ages 35-44. The results held true when analyzing data pre-pandemic, through 2019, too.</a:t>
            </a:r>
          </a:p>
        </p:txBody>
      </p:sp>
      <p:sp>
        <p:nvSpPr>
          <p:cNvPr id="4" name="Slide Number Placeholder 3">
            <a:extLst>
              <a:ext uri="{FF2B5EF4-FFF2-40B4-BE49-F238E27FC236}">
                <a16:creationId xmlns:a16="http://schemas.microsoft.com/office/drawing/2014/main" id="{C8FD3E26-62C1-1D8D-C58B-D2AFCA025486}"/>
              </a:ext>
            </a:extLst>
          </p:cNvPr>
          <p:cNvSpPr>
            <a:spLocks noGrp="1"/>
          </p:cNvSpPr>
          <p:nvPr>
            <p:ph type="sldNum" sz="quarter" idx="5"/>
          </p:nvPr>
        </p:nvSpPr>
        <p:spPr/>
        <p:txBody>
          <a:bodyPr/>
          <a:lstStyle/>
          <a:p>
            <a:fld id="{E2D034A7-9452-C54E-A651-2368A596952F}" type="slidenum">
              <a:rPr lang="en-US" smtClean="0"/>
              <a:t>13</a:t>
            </a:fld>
            <a:endParaRPr lang="en-US" dirty="0"/>
          </a:p>
        </p:txBody>
      </p:sp>
    </p:spTree>
    <p:extLst>
      <p:ext uri="{BB962C8B-B14F-4D97-AF65-F5344CB8AC3E}">
        <p14:creationId xmlns:p14="http://schemas.microsoft.com/office/powerpoint/2010/main" val="2867919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3BDE4-D364-A3A9-CB26-0B648FC2B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6176B-E4D6-282B-623A-40AF074CD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2086C-0D95-AF2A-1CBE-5A11F7482F45}"/>
              </a:ext>
            </a:extLst>
          </p:cNvPr>
          <p:cNvSpPr>
            <a:spLocks noGrp="1"/>
          </p:cNvSpPr>
          <p:nvPr>
            <p:ph type="body" idx="1"/>
          </p:nvPr>
        </p:nvSpPr>
        <p:spPr/>
        <p:txBody>
          <a:bodyPr/>
          <a:lstStyle/>
          <a:p>
            <a:r>
              <a:rPr lang="en-US" b="0" i="0" dirty="0" err="1">
                <a:solidFill>
                  <a:srgbClr val="222222"/>
                </a:solidFill>
                <a:effectLst/>
                <a:latin typeface="-apple-system"/>
              </a:rPr>
              <a:t>Myran</a:t>
            </a:r>
            <a:r>
              <a:rPr lang="en-US" b="0" i="0" dirty="0">
                <a:solidFill>
                  <a:srgbClr val="222222"/>
                </a:solidFill>
                <a:effectLst/>
                <a:latin typeface="-apple-system"/>
              </a:rPr>
              <a:t>, D.T., Pugliese, M., Roberts, R.L. </a:t>
            </a:r>
            <a:r>
              <a:rPr lang="en-US" b="0" i="1" dirty="0">
                <a:solidFill>
                  <a:srgbClr val="222222"/>
                </a:solidFill>
                <a:effectLst/>
                <a:latin typeface="-apple-system"/>
              </a:rPr>
              <a:t>et al.</a:t>
            </a:r>
            <a:r>
              <a:rPr lang="en-US" b="0" i="0" dirty="0">
                <a:solidFill>
                  <a:srgbClr val="222222"/>
                </a:solidFill>
                <a:effectLst/>
                <a:latin typeface="-apple-system"/>
              </a:rPr>
              <a:t> Association between non-medical cannabis legalization and emergency department visits for cannabis-induced psychosis. </a:t>
            </a:r>
            <a:r>
              <a:rPr lang="en-US" b="0" i="1" dirty="0">
                <a:solidFill>
                  <a:srgbClr val="222222"/>
                </a:solidFill>
                <a:effectLst/>
                <a:latin typeface="-apple-system"/>
              </a:rPr>
              <a:t>Mol Psychiatry</a:t>
            </a:r>
            <a:r>
              <a:rPr lang="en-US" b="0" i="0" dirty="0">
                <a:solidFill>
                  <a:srgbClr val="222222"/>
                </a:solidFill>
                <a:effectLst/>
                <a:latin typeface="-apple-system"/>
              </a:rPr>
              <a:t> </a:t>
            </a:r>
            <a:r>
              <a:rPr lang="en-US" b="1" i="0" dirty="0">
                <a:solidFill>
                  <a:srgbClr val="222222"/>
                </a:solidFill>
                <a:effectLst/>
                <a:latin typeface="-apple-system"/>
              </a:rPr>
              <a:t>28</a:t>
            </a:r>
            <a:r>
              <a:rPr lang="en-US" b="0" i="0" dirty="0">
                <a:solidFill>
                  <a:srgbClr val="222222"/>
                </a:solidFill>
                <a:effectLst/>
                <a:latin typeface="-apple-system"/>
              </a:rPr>
              <a:t>, 4251–4260 (2023). https://</a:t>
            </a:r>
            <a:r>
              <a:rPr lang="en-US" b="0" i="0" dirty="0" err="1">
                <a:solidFill>
                  <a:srgbClr val="222222"/>
                </a:solidFill>
                <a:effectLst/>
                <a:latin typeface="-apple-system"/>
              </a:rPr>
              <a:t>doi.org</a:t>
            </a:r>
            <a:r>
              <a:rPr lang="en-US" b="0" i="0" dirty="0">
                <a:solidFill>
                  <a:srgbClr val="222222"/>
                </a:solidFill>
                <a:effectLst/>
                <a:latin typeface="-apple-system"/>
              </a:rPr>
              <a:t>/10.1038/s41380-023-02185-x</a:t>
            </a:r>
            <a:endParaRPr lang="en-US" dirty="0"/>
          </a:p>
        </p:txBody>
      </p:sp>
      <p:sp>
        <p:nvSpPr>
          <p:cNvPr id="4" name="Slide Number Placeholder 3">
            <a:extLst>
              <a:ext uri="{FF2B5EF4-FFF2-40B4-BE49-F238E27FC236}">
                <a16:creationId xmlns:a16="http://schemas.microsoft.com/office/drawing/2014/main" id="{8373128C-FF76-9A8F-ADAA-DC7509C90640}"/>
              </a:ext>
            </a:extLst>
          </p:cNvPr>
          <p:cNvSpPr>
            <a:spLocks noGrp="1"/>
          </p:cNvSpPr>
          <p:nvPr>
            <p:ph type="sldNum" sz="quarter" idx="5"/>
          </p:nvPr>
        </p:nvSpPr>
        <p:spPr/>
        <p:txBody>
          <a:bodyPr/>
          <a:lstStyle/>
          <a:p>
            <a:fld id="{E2D034A7-9452-C54E-A651-2368A596952F}" type="slidenum">
              <a:rPr lang="en-US" smtClean="0"/>
              <a:t>14</a:t>
            </a:fld>
            <a:endParaRPr lang="en-US" dirty="0"/>
          </a:p>
        </p:txBody>
      </p:sp>
    </p:spTree>
    <p:extLst>
      <p:ext uri="{BB962C8B-B14F-4D97-AF65-F5344CB8AC3E}">
        <p14:creationId xmlns:p14="http://schemas.microsoft.com/office/powerpoint/2010/main" val="123948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42AD2-67CB-0DE2-A46C-792B6703B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21D88-6E6C-5091-93F3-6176AB5FC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5FF312-91F2-0833-F838-72A16058B01B}"/>
              </a:ext>
            </a:extLst>
          </p:cNvPr>
          <p:cNvSpPr>
            <a:spLocks noGrp="1"/>
          </p:cNvSpPr>
          <p:nvPr>
            <p:ph type="body" idx="1"/>
          </p:nvPr>
        </p:nvSpPr>
        <p:spPr/>
        <p:txBody>
          <a:bodyPr/>
          <a:lstStyle/>
          <a:p>
            <a:pPr marL="228600" indent="-228600">
              <a:buAutoNum type="arabicParenBoth"/>
            </a:pPr>
            <a:r>
              <a:rPr lang="en-US" sz="1200" kern="1200" dirty="0">
                <a:solidFill>
                  <a:schemeClr val="tx1"/>
                </a:solidFill>
                <a:effectLst/>
                <a:latin typeface="+mn-lt"/>
                <a:ea typeface="ＭＳ Ｐゴシック" charset="0"/>
                <a:cs typeface="ＭＳ Ｐゴシック" charset="0"/>
              </a:rPr>
              <a:t>consistent users (used prior to the study and reported using at least 3 of the 12 months)</a:t>
            </a:r>
          </a:p>
          <a:p>
            <a:pPr marL="228600" indent="-228600">
              <a:buAutoNum type="arabicParenBoth"/>
            </a:pPr>
            <a:r>
              <a:rPr lang="en-US" sz="1200" kern="1200" dirty="0">
                <a:solidFill>
                  <a:schemeClr val="tx1"/>
                </a:solidFill>
                <a:effectLst/>
                <a:latin typeface="+mn-lt"/>
                <a:ea typeface="ＭＳ Ｐゴシック" charset="0"/>
                <a:cs typeface="ＭＳ Ｐゴシック" charset="0"/>
              </a:rPr>
              <a:t>sporadic users (used prior to the study and reported using 1 or 2 of the 12 months)</a:t>
            </a:r>
            <a:r>
              <a:rPr lang="en-US" dirty="0">
                <a:effectLst/>
              </a:rPr>
              <a:t> </a:t>
            </a:r>
          </a:p>
          <a:p>
            <a:pPr marL="228600" indent="-228600">
              <a:buAutoNum type="arabicParenBoth"/>
            </a:pPr>
            <a:r>
              <a:rPr lang="en-US" sz="1200" kern="1200" dirty="0">
                <a:solidFill>
                  <a:schemeClr val="tx1"/>
                </a:solidFill>
                <a:effectLst/>
                <a:latin typeface="+mn-lt"/>
                <a:ea typeface="ＭＳ Ｐゴシック" charset="0"/>
              </a:rPr>
              <a:t>RAISE NAVIGATE still showed greater clinical gains than community care, so we can still improve outcomes for people with ongoing cannabis use.</a:t>
            </a:r>
          </a:p>
          <a:p>
            <a:pPr marL="228600" indent="-228600">
              <a:buAutoNum type="arabicParenBoth"/>
            </a:pPr>
            <a:endParaRPr lang="en-US" sz="1200" kern="1200" dirty="0">
              <a:solidFill>
                <a:schemeClr val="tx1"/>
              </a:solidFill>
              <a:effectLst/>
              <a:latin typeface="+mn-lt"/>
              <a:ea typeface="ＭＳ Ｐゴシック" charset="0"/>
            </a:endParaRPr>
          </a:p>
          <a:p>
            <a:pPr marL="228600" indent="-228600">
              <a:buAutoNum type="arabicParenBoth"/>
            </a:pPr>
            <a:endParaRPr lang="en-US" sz="1200" kern="1200" dirty="0">
              <a:solidFill>
                <a:schemeClr val="tx1"/>
              </a:solidFill>
              <a:effectLst/>
              <a:latin typeface="+mn-lt"/>
              <a:ea typeface="ＭＳ Ｐゴシック" charset="0"/>
            </a:endParaRPr>
          </a:p>
          <a:p>
            <a:pPr marL="0" indent="0">
              <a:buNone/>
            </a:pPr>
            <a:r>
              <a:rPr lang="en-US" sz="1200" kern="1200" dirty="0">
                <a:solidFill>
                  <a:schemeClr val="tx1"/>
                </a:solidFill>
                <a:effectLst/>
                <a:latin typeface="+mn-lt"/>
                <a:ea typeface="ＭＳ Ｐゴシック" charset="0"/>
              </a:rPr>
              <a:t>N=344 classified into one of the 4 groups based on use during the first year. </a:t>
            </a:r>
          </a:p>
          <a:p>
            <a:pPr marL="0" indent="0">
              <a:buNone/>
            </a:pPr>
            <a:r>
              <a:rPr lang="en-US" sz="1200" kern="1200" dirty="0">
                <a:solidFill>
                  <a:schemeClr val="tx1"/>
                </a:solidFill>
                <a:effectLst/>
                <a:latin typeface="+mn-lt"/>
                <a:ea typeface="ＭＳ Ｐゴシック" charset="0"/>
              </a:rPr>
              <a:t>Consistent and sporadic users were younger. Those who stopped using were older.</a:t>
            </a:r>
          </a:p>
          <a:p>
            <a:pPr marL="0" indent="0">
              <a:buNone/>
            </a:pPr>
            <a:r>
              <a:rPr lang="en-US" sz="1200" kern="1200" dirty="0">
                <a:solidFill>
                  <a:schemeClr val="tx1"/>
                </a:solidFill>
                <a:effectLst/>
                <a:latin typeface="+mn-lt"/>
                <a:ea typeface="ＭＳ Ｐゴシック" charset="0"/>
              </a:rPr>
              <a:t>Sporadic users had highest depression and lowest baseline </a:t>
            </a:r>
            <a:r>
              <a:rPr lang="en-US" sz="1200" kern="1200" dirty="0" err="1">
                <a:solidFill>
                  <a:schemeClr val="tx1"/>
                </a:solidFill>
                <a:effectLst/>
                <a:latin typeface="+mn-lt"/>
                <a:ea typeface="ＭＳ Ｐゴシック" charset="0"/>
              </a:rPr>
              <a:t>fx</a:t>
            </a:r>
            <a:r>
              <a:rPr lang="en-US" sz="1200" kern="1200" dirty="0">
                <a:solidFill>
                  <a:schemeClr val="tx1"/>
                </a:solidFill>
                <a:effectLst/>
                <a:latin typeface="+mn-lt"/>
                <a:ea typeface="ＭＳ Ｐゴシック" charset="0"/>
              </a:rPr>
              <a:t> and improved less during </a:t>
            </a:r>
            <a:r>
              <a:rPr lang="en-US" sz="1200" kern="1200" dirty="0" err="1">
                <a:solidFill>
                  <a:schemeClr val="tx1"/>
                </a:solidFill>
                <a:effectLst/>
                <a:latin typeface="+mn-lt"/>
                <a:ea typeface="ＭＳ Ｐゴシック" charset="0"/>
              </a:rPr>
              <a:t>tx</a:t>
            </a:r>
            <a:r>
              <a:rPr lang="en-US" sz="1200" kern="1200" dirty="0">
                <a:solidFill>
                  <a:schemeClr val="tx1"/>
                </a:solidFill>
                <a:effectLst/>
                <a:latin typeface="+mn-lt"/>
                <a:ea typeface="ＭＳ Ｐゴシック" charset="0"/>
              </a:rPr>
              <a:t> in neg emo and intrapsychic foundations e.g., motivation and sense of purposes than non-users. </a:t>
            </a:r>
          </a:p>
          <a:p>
            <a:pPr marL="0" indent="0">
              <a:buNone/>
            </a:pPr>
            <a:r>
              <a:rPr lang="en-US" sz="1200" kern="1200" dirty="0">
                <a:solidFill>
                  <a:schemeClr val="tx1"/>
                </a:solidFill>
                <a:effectLst/>
                <a:latin typeface="+mn-lt"/>
                <a:ea typeface="ＭＳ Ｐゴシック" charset="0"/>
              </a:rPr>
              <a:t>Sporadic users in NAVIGATE improved more in overall symptoms and </a:t>
            </a:r>
            <a:r>
              <a:rPr lang="en-US" sz="1200" kern="1200" dirty="0" err="1">
                <a:solidFill>
                  <a:schemeClr val="tx1"/>
                </a:solidFill>
                <a:effectLst/>
                <a:latin typeface="+mn-lt"/>
                <a:ea typeface="ＭＳ Ｐゴシック" charset="0"/>
              </a:rPr>
              <a:t>fx</a:t>
            </a:r>
            <a:r>
              <a:rPr lang="en-US" sz="1200" kern="1200" dirty="0">
                <a:solidFill>
                  <a:schemeClr val="tx1"/>
                </a:solidFill>
                <a:effectLst/>
                <a:latin typeface="+mn-lt"/>
                <a:ea typeface="ＭＳ Ｐゴシック" charset="0"/>
              </a:rPr>
              <a:t> than those who received community care. Consistent users didn’t tend to differ in trajectories from non-users. </a:t>
            </a:r>
          </a:p>
        </p:txBody>
      </p:sp>
      <p:sp>
        <p:nvSpPr>
          <p:cNvPr id="4" name="Slide Number Placeholder 3">
            <a:extLst>
              <a:ext uri="{FF2B5EF4-FFF2-40B4-BE49-F238E27FC236}">
                <a16:creationId xmlns:a16="http://schemas.microsoft.com/office/drawing/2014/main" id="{440234CF-D985-2481-63D0-2AAAD9E415A0}"/>
              </a:ext>
            </a:extLst>
          </p:cNvPr>
          <p:cNvSpPr>
            <a:spLocks noGrp="1"/>
          </p:cNvSpPr>
          <p:nvPr>
            <p:ph type="sldNum" sz="quarter" idx="5"/>
          </p:nvPr>
        </p:nvSpPr>
        <p:spPr/>
        <p:txBody>
          <a:bodyPr/>
          <a:lstStyle/>
          <a:p>
            <a:fld id="{E2D034A7-9452-C54E-A651-2368A596952F}" type="slidenum">
              <a:rPr lang="en-US" smtClean="0"/>
              <a:t>15</a:t>
            </a:fld>
            <a:endParaRPr lang="en-US" dirty="0"/>
          </a:p>
        </p:txBody>
      </p:sp>
    </p:spTree>
    <p:extLst>
      <p:ext uri="{BB962C8B-B14F-4D97-AF65-F5344CB8AC3E}">
        <p14:creationId xmlns:p14="http://schemas.microsoft.com/office/powerpoint/2010/main" val="3510583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5B902-50A1-4712-E2E2-4E607F4B0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8FB55-D083-63FA-920E-20BAC0EBB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70D30-4DA5-BF2A-1C71-D42DED2C1985}"/>
              </a:ext>
            </a:extLst>
          </p:cNvPr>
          <p:cNvSpPr>
            <a:spLocks noGrp="1"/>
          </p:cNvSpPr>
          <p:nvPr>
            <p:ph type="body" idx="1"/>
          </p:nvPr>
        </p:nvSpPr>
        <p:spPr/>
        <p:txBody>
          <a:bodyPr/>
          <a:lstStyle/>
          <a:p>
            <a:r>
              <a:rPr lang="en-US" dirty="0"/>
              <a:t>Large et al., 2011 didn’t find that alcohol would confound this relationship.</a:t>
            </a:r>
          </a:p>
          <a:p>
            <a:r>
              <a:rPr lang="en-US" dirty="0"/>
              <a:t>Myles et al, 2016 didn’t find that tobacco use would confound this relationship either.</a:t>
            </a:r>
          </a:p>
          <a:p>
            <a:endParaRPr lang="en-US" dirty="0"/>
          </a:p>
          <a:p>
            <a:pPr algn="l"/>
            <a:r>
              <a:rPr lang="en-US" b="0" i="0" dirty="0">
                <a:solidFill>
                  <a:srgbClr val="1F1F1F"/>
                </a:solidFill>
                <a:effectLst/>
                <a:latin typeface="ElsevierSans"/>
              </a:rPr>
              <a:t>M. Large, S. Sharma, M.T. Compton, T. Slade, O. </a:t>
            </a:r>
            <a:r>
              <a:rPr lang="en-US" b="0" i="0" dirty="0" err="1">
                <a:solidFill>
                  <a:srgbClr val="1F1F1F"/>
                </a:solidFill>
                <a:effectLst/>
                <a:latin typeface="ElsevierSans"/>
              </a:rPr>
              <a:t>Nielssen</a:t>
            </a:r>
            <a:r>
              <a:rPr lang="en-US" b="0" i="0" dirty="0">
                <a:solidFill>
                  <a:srgbClr val="1F1F1F"/>
                </a:solidFill>
                <a:effectLst/>
                <a:latin typeface="ElsevierSans"/>
              </a:rPr>
              <a:t>. </a:t>
            </a:r>
            <a:r>
              <a:rPr lang="en-US" b="0" i="0" dirty="0">
                <a:solidFill>
                  <a:srgbClr val="1F1F1F"/>
                </a:solidFill>
                <a:effectLst/>
                <a:latin typeface="ElsevierGulliver"/>
              </a:rPr>
              <a:t>Cannabis use and earlier onset of psychosis: a systematic meta-analysis</a:t>
            </a:r>
          </a:p>
          <a:p>
            <a:pPr algn="l"/>
            <a:r>
              <a:rPr lang="en-US" b="0" i="0" dirty="0">
                <a:solidFill>
                  <a:srgbClr val="707070"/>
                </a:solidFill>
                <a:effectLst/>
                <a:latin typeface="ElsevierSans"/>
              </a:rPr>
              <a:t>Arch. Gen. Psychiatry, 68 (6) (2011), pp. 555-561, </a:t>
            </a:r>
            <a:r>
              <a:rPr lang="en-US" b="0" i="0" u="none" strike="noStrike" dirty="0">
                <a:solidFill>
                  <a:srgbClr val="707070"/>
                </a:solidFill>
                <a:effectLst/>
                <a:latin typeface="ElsevierSans"/>
                <a:hlinkClick r:id="rId3"/>
              </a:rPr>
              <a:t>10.1001/archgenpsychiatry.2011.5</a:t>
            </a:r>
            <a:endParaRPr lang="en-US" dirty="0"/>
          </a:p>
          <a:p>
            <a:endParaRPr lang="en-US" dirty="0"/>
          </a:p>
          <a:p>
            <a:pPr algn="l"/>
            <a:r>
              <a:rPr lang="en-US" b="0" i="0" dirty="0">
                <a:solidFill>
                  <a:srgbClr val="1F1F1F"/>
                </a:solidFill>
                <a:effectLst/>
                <a:latin typeface="ElsevierSans"/>
              </a:rPr>
              <a:t>H. Myles, N. Myles, M. Large. </a:t>
            </a:r>
            <a:r>
              <a:rPr lang="en-US" b="0" i="0" dirty="0">
                <a:solidFill>
                  <a:srgbClr val="1F1F1F"/>
                </a:solidFill>
                <a:effectLst/>
                <a:latin typeface="ElsevierGulliver"/>
              </a:rPr>
              <a:t>Cannabis use in first episode psychosis: meta-analysis of prevalence, and the time course of initiation and continued use</a:t>
            </a:r>
          </a:p>
          <a:p>
            <a:pPr algn="l"/>
            <a:r>
              <a:rPr lang="en-US" b="0" i="0" dirty="0">
                <a:solidFill>
                  <a:srgbClr val="707070"/>
                </a:solidFill>
                <a:effectLst/>
                <a:latin typeface="ElsevierSans"/>
              </a:rPr>
              <a:t>Aust. N. Z. J. Psychiatry, 50 (3) (2016), pp. 208-219, </a:t>
            </a:r>
            <a:r>
              <a:rPr lang="en-US" b="0" i="0" u="none" strike="noStrike" dirty="0">
                <a:solidFill>
                  <a:srgbClr val="707070"/>
                </a:solidFill>
                <a:effectLst/>
                <a:latin typeface="ElsevierSans"/>
                <a:hlinkClick r:id="rId4"/>
              </a:rPr>
              <a:t>10.1177/0004867415599846</a:t>
            </a:r>
            <a:endParaRPr lang="en-US" b="0" i="0" dirty="0">
              <a:solidFill>
                <a:srgbClr val="707070"/>
              </a:solidFill>
              <a:effectLst/>
              <a:latin typeface="ElsevierSans"/>
            </a:endParaRPr>
          </a:p>
          <a:p>
            <a:endParaRPr lang="en-US" dirty="0"/>
          </a:p>
        </p:txBody>
      </p:sp>
      <p:sp>
        <p:nvSpPr>
          <p:cNvPr id="4" name="Slide Number Placeholder 3">
            <a:extLst>
              <a:ext uri="{FF2B5EF4-FFF2-40B4-BE49-F238E27FC236}">
                <a16:creationId xmlns:a16="http://schemas.microsoft.com/office/drawing/2014/main" id="{701C2636-A131-FCE6-0DFD-0602AAAC2650}"/>
              </a:ext>
            </a:extLst>
          </p:cNvPr>
          <p:cNvSpPr>
            <a:spLocks noGrp="1"/>
          </p:cNvSpPr>
          <p:nvPr>
            <p:ph type="sldNum" sz="quarter" idx="5"/>
          </p:nvPr>
        </p:nvSpPr>
        <p:spPr/>
        <p:txBody>
          <a:bodyPr/>
          <a:lstStyle/>
          <a:p>
            <a:fld id="{E2D034A7-9452-C54E-A651-2368A596952F}" type="slidenum">
              <a:rPr lang="en-US" smtClean="0"/>
              <a:t>16</a:t>
            </a:fld>
            <a:endParaRPr lang="en-US" dirty="0"/>
          </a:p>
        </p:txBody>
      </p:sp>
    </p:spTree>
    <p:extLst>
      <p:ext uri="{BB962C8B-B14F-4D97-AF65-F5344CB8AC3E}">
        <p14:creationId xmlns:p14="http://schemas.microsoft.com/office/powerpoint/2010/main" val="2259425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FA20A-796E-CE5A-4942-52DF34B64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235A9-EEE9-7067-1DB2-60DCFAFA2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04373-9863-DCDC-6617-54DF054DB818}"/>
              </a:ext>
            </a:extLst>
          </p:cNvPr>
          <p:cNvSpPr>
            <a:spLocks noGrp="1"/>
          </p:cNvSpPr>
          <p:nvPr>
            <p:ph type="body" idx="1"/>
          </p:nvPr>
        </p:nvSpPr>
        <p:spPr/>
        <p:txBody>
          <a:bodyPr/>
          <a:lstStyle/>
          <a:p>
            <a:r>
              <a:rPr lang="en-US" dirty="0"/>
              <a:t>Large et al., 2011 didn’t find that alcohol would confound this relationship.</a:t>
            </a:r>
          </a:p>
          <a:p>
            <a:r>
              <a:rPr lang="en-US" dirty="0"/>
              <a:t>Myles et al, 2016 didn’t find that tobacco use would confound this relationship either.</a:t>
            </a:r>
          </a:p>
          <a:p>
            <a:endParaRPr lang="en-US" dirty="0"/>
          </a:p>
          <a:p>
            <a:pPr algn="l"/>
            <a:r>
              <a:rPr lang="en-US" b="0" i="0" dirty="0">
                <a:solidFill>
                  <a:srgbClr val="1F1F1F"/>
                </a:solidFill>
                <a:effectLst/>
                <a:latin typeface="ElsevierSans"/>
              </a:rPr>
              <a:t>M. Large, S. Sharma, M.T. Compton, T. Slade, O. </a:t>
            </a:r>
            <a:r>
              <a:rPr lang="en-US" b="0" i="0" dirty="0" err="1">
                <a:solidFill>
                  <a:srgbClr val="1F1F1F"/>
                </a:solidFill>
                <a:effectLst/>
                <a:latin typeface="ElsevierSans"/>
              </a:rPr>
              <a:t>Nielssen</a:t>
            </a:r>
            <a:r>
              <a:rPr lang="en-US" b="0" i="0" dirty="0">
                <a:solidFill>
                  <a:srgbClr val="1F1F1F"/>
                </a:solidFill>
                <a:effectLst/>
                <a:latin typeface="ElsevierSans"/>
              </a:rPr>
              <a:t>. </a:t>
            </a:r>
            <a:r>
              <a:rPr lang="en-US" b="0" i="0" dirty="0">
                <a:solidFill>
                  <a:srgbClr val="1F1F1F"/>
                </a:solidFill>
                <a:effectLst/>
                <a:latin typeface="ElsevierGulliver"/>
              </a:rPr>
              <a:t>Cannabis use and earlier onset of psychosis: a systematic meta-analysis</a:t>
            </a:r>
          </a:p>
          <a:p>
            <a:pPr algn="l"/>
            <a:r>
              <a:rPr lang="en-US" b="0" i="0" dirty="0">
                <a:solidFill>
                  <a:srgbClr val="707070"/>
                </a:solidFill>
                <a:effectLst/>
                <a:latin typeface="ElsevierSans"/>
              </a:rPr>
              <a:t>Arch. Gen. Psychiatry, 68 (6) (2011), pp. 555-561, </a:t>
            </a:r>
            <a:r>
              <a:rPr lang="en-US" b="0" i="0" u="none" strike="noStrike" dirty="0">
                <a:solidFill>
                  <a:srgbClr val="707070"/>
                </a:solidFill>
                <a:effectLst/>
                <a:latin typeface="ElsevierSans"/>
                <a:hlinkClick r:id="rId3"/>
              </a:rPr>
              <a:t>10.1001/archgenpsychiatry.2011.5</a:t>
            </a:r>
            <a:endParaRPr lang="en-US" dirty="0"/>
          </a:p>
          <a:p>
            <a:endParaRPr lang="en-US" dirty="0"/>
          </a:p>
          <a:p>
            <a:pPr algn="l"/>
            <a:r>
              <a:rPr lang="en-US" b="0" i="0" dirty="0">
                <a:solidFill>
                  <a:srgbClr val="1F1F1F"/>
                </a:solidFill>
                <a:effectLst/>
                <a:latin typeface="ElsevierSans"/>
              </a:rPr>
              <a:t>H. Myles, N. Myles, M. Large. </a:t>
            </a:r>
            <a:r>
              <a:rPr lang="en-US" b="0" i="0" dirty="0">
                <a:solidFill>
                  <a:srgbClr val="1F1F1F"/>
                </a:solidFill>
                <a:effectLst/>
                <a:latin typeface="ElsevierGulliver"/>
              </a:rPr>
              <a:t>Cannabis use in first episode psychosis: meta-analysis of prevalence, and the time course of initiation and continued use</a:t>
            </a:r>
          </a:p>
          <a:p>
            <a:pPr algn="l"/>
            <a:r>
              <a:rPr lang="en-US" b="0" i="0" dirty="0">
                <a:solidFill>
                  <a:srgbClr val="707070"/>
                </a:solidFill>
                <a:effectLst/>
                <a:latin typeface="ElsevierSans"/>
              </a:rPr>
              <a:t>Aust. N. Z. J. Psychiatry, 50 (3) (2016), pp. 208-219, </a:t>
            </a:r>
            <a:r>
              <a:rPr lang="en-US" b="0" i="0" u="none" strike="noStrike" dirty="0">
                <a:solidFill>
                  <a:srgbClr val="707070"/>
                </a:solidFill>
                <a:effectLst/>
                <a:latin typeface="ElsevierSans"/>
                <a:hlinkClick r:id="rId4"/>
              </a:rPr>
              <a:t>10.1177/0004867415599846</a:t>
            </a:r>
            <a:endParaRPr lang="en-US" b="0" i="0" u="none" strike="noStrike" dirty="0">
              <a:solidFill>
                <a:srgbClr val="707070"/>
              </a:solidFill>
              <a:effectLst/>
              <a:latin typeface="ElsevierSans"/>
            </a:endParaRPr>
          </a:p>
          <a:p>
            <a:pPr algn="l"/>
            <a:endParaRPr lang="en-US" b="0" i="0" u="none" strike="noStrike" dirty="0">
              <a:solidFill>
                <a:srgbClr val="707070"/>
              </a:solidFill>
              <a:effectLst/>
              <a:latin typeface="ElsevierSans"/>
            </a:endParaRPr>
          </a:p>
          <a:p>
            <a:pPr algn="l"/>
            <a:r>
              <a:rPr lang="en-US" b="0" i="0" dirty="0">
                <a:solidFill>
                  <a:srgbClr val="2A2A2A"/>
                </a:solidFill>
                <a:effectLst/>
                <a:latin typeface="Merriweather" panose="020F0502020204030204" pitchFamily="34" charset="0"/>
              </a:rPr>
              <a:t>Transition rates were slightly lower in older cohorts but were not affected by sex, country of the study, hospital or community location, urban or rural setting, diagnostic methods, or duration of follow-up.</a:t>
            </a:r>
            <a:endParaRPr lang="en-US" b="0" i="0" u="none" strike="noStrike" dirty="0">
              <a:solidFill>
                <a:srgbClr val="707070"/>
              </a:solidFill>
              <a:effectLst/>
              <a:latin typeface="ElsevierSans"/>
            </a:endParaRPr>
          </a:p>
          <a:p>
            <a:pPr algn="l"/>
            <a:r>
              <a:rPr lang="en-US" b="0" i="0" dirty="0">
                <a:solidFill>
                  <a:srgbClr val="2A2A2A"/>
                </a:solidFill>
                <a:effectLst/>
                <a:latin typeface="Source Sans Pro" panose="020B0503030403020204" pitchFamily="34" charset="0"/>
              </a:rPr>
              <a:t>Benjamin </a:t>
            </a:r>
            <a:r>
              <a:rPr lang="en-US" b="0" i="0" dirty="0" err="1">
                <a:solidFill>
                  <a:srgbClr val="2A2A2A"/>
                </a:solidFill>
                <a:effectLst/>
                <a:latin typeface="Source Sans Pro" panose="020B0503030403020204" pitchFamily="34" charset="0"/>
              </a:rPr>
              <a:t>Murrie</a:t>
            </a:r>
            <a:r>
              <a:rPr lang="en-US" b="0" i="0" dirty="0">
                <a:solidFill>
                  <a:srgbClr val="2A2A2A"/>
                </a:solidFill>
                <a:effectLst/>
                <a:latin typeface="Source Sans Pro" panose="020B0503030403020204" pitchFamily="34" charset="0"/>
              </a:rPr>
              <a:t>, Julia Lappin, Matthew Large, Grant Sara, Transition of Substance-Induced, Brief, and Atypical Psychoses to Schizophrenia: A Systematic Review and Meta-analysis, </a:t>
            </a:r>
            <a:r>
              <a:rPr lang="en-US" b="0" i="1" dirty="0">
                <a:solidFill>
                  <a:srgbClr val="2A2A2A"/>
                </a:solidFill>
                <a:effectLst/>
                <a:latin typeface="Source Sans Pro" panose="020B0503030403020204" pitchFamily="34" charset="0"/>
              </a:rPr>
              <a:t>Schizophrenia Bulletin</a:t>
            </a:r>
            <a:r>
              <a:rPr lang="en-US" b="0" i="0" dirty="0">
                <a:solidFill>
                  <a:srgbClr val="2A2A2A"/>
                </a:solidFill>
                <a:effectLst/>
                <a:latin typeface="Source Sans Pro" panose="020B0503030403020204" pitchFamily="34" charset="0"/>
              </a:rPr>
              <a:t>, Volume 46, Issue 3, May 2020, Pages 505–516, </a:t>
            </a:r>
            <a:r>
              <a:rPr lang="en-US" b="0" i="0" u="none" strike="noStrike" dirty="0">
                <a:solidFill>
                  <a:srgbClr val="006FB7"/>
                </a:solidFill>
                <a:effectLst/>
                <a:latin typeface="Source Sans Pro" panose="020B0503030403020204" pitchFamily="34" charset="0"/>
                <a:hlinkClick r:id="rId5"/>
              </a:rPr>
              <a:t>https://doi.org/10.1093/schbul/sbz102</a:t>
            </a:r>
            <a:endParaRPr lang="en-US" b="0" i="0" dirty="0">
              <a:solidFill>
                <a:srgbClr val="707070"/>
              </a:solidFill>
              <a:effectLst/>
              <a:latin typeface="ElsevierSans"/>
            </a:endParaRPr>
          </a:p>
          <a:p>
            <a:endParaRPr lang="en-US" dirty="0"/>
          </a:p>
        </p:txBody>
      </p:sp>
      <p:sp>
        <p:nvSpPr>
          <p:cNvPr id="4" name="Slide Number Placeholder 3">
            <a:extLst>
              <a:ext uri="{FF2B5EF4-FFF2-40B4-BE49-F238E27FC236}">
                <a16:creationId xmlns:a16="http://schemas.microsoft.com/office/drawing/2014/main" id="{5C57A503-E52F-08CC-2C4E-18965C11E488}"/>
              </a:ext>
            </a:extLst>
          </p:cNvPr>
          <p:cNvSpPr>
            <a:spLocks noGrp="1"/>
          </p:cNvSpPr>
          <p:nvPr>
            <p:ph type="sldNum" sz="quarter" idx="5"/>
          </p:nvPr>
        </p:nvSpPr>
        <p:spPr/>
        <p:txBody>
          <a:bodyPr/>
          <a:lstStyle/>
          <a:p>
            <a:fld id="{E2D034A7-9452-C54E-A651-2368A596952F}" type="slidenum">
              <a:rPr lang="en-US" smtClean="0"/>
              <a:t>17</a:t>
            </a:fld>
            <a:endParaRPr lang="en-US" dirty="0"/>
          </a:p>
        </p:txBody>
      </p:sp>
    </p:spTree>
    <p:extLst>
      <p:ext uri="{BB962C8B-B14F-4D97-AF65-F5344CB8AC3E}">
        <p14:creationId xmlns:p14="http://schemas.microsoft.com/office/powerpoint/2010/main" val="2708947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Source Sans Pro" panose="020B0503030403020204" pitchFamily="34" charset="0"/>
              </a:rPr>
              <a:t>Levi, L., Bar-Haim, M., Winter-van Rossum, I., Davidson, M., </a:t>
            </a:r>
            <a:r>
              <a:rPr lang="en-US" b="0" i="0" dirty="0" err="1">
                <a:solidFill>
                  <a:srgbClr val="3A3A3A"/>
                </a:solidFill>
                <a:effectLst/>
                <a:latin typeface="Source Sans Pro" panose="020B0503030403020204" pitchFamily="34" charset="0"/>
              </a:rPr>
              <a:t>Leucht</a:t>
            </a:r>
            <a:r>
              <a:rPr lang="en-US" b="0" i="0" dirty="0">
                <a:solidFill>
                  <a:srgbClr val="3A3A3A"/>
                </a:solidFill>
                <a:effectLst/>
                <a:latin typeface="Source Sans Pro" panose="020B0503030403020204" pitchFamily="34" charset="0"/>
              </a:rPr>
              <a:t>, S., </a:t>
            </a:r>
            <a:r>
              <a:rPr lang="en-US" b="0" i="0" dirty="0" err="1">
                <a:solidFill>
                  <a:srgbClr val="3A3A3A"/>
                </a:solidFill>
                <a:effectLst/>
                <a:latin typeface="Source Sans Pro" panose="020B0503030403020204" pitchFamily="34" charset="0"/>
              </a:rPr>
              <a:t>Fleischhacker</a:t>
            </a:r>
            <a:r>
              <a:rPr lang="en-US" b="0" i="0" dirty="0">
                <a:solidFill>
                  <a:srgbClr val="3A3A3A"/>
                </a:solidFill>
                <a:effectLst/>
                <a:latin typeface="Source Sans Pro" panose="020B0503030403020204" pitchFamily="34" charset="0"/>
              </a:rPr>
              <a:t>, W. W., Park, J., Davis, J. M., Kahn, R. S., &amp; Weiser, M. (2023). Cannabis Use and Symptomatic Relapse in First Episode Schizophrenia: Trigger or Consequence? Data From the OPTIMISE Study. </a:t>
            </a:r>
            <a:r>
              <a:rPr lang="en-US" b="0" i="1" dirty="0">
                <a:solidFill>
                  <a:srgbClr val="3A3A3A"/>
                </a:solidFill>
                <a:effectLst/>
                <a:latin typeface="Source Sans Pro" panose="020B0503030403020204" pitchFamily="34" charset="0"/>
              </a:rPr>
              <a:t>Schizophrenia Bulletin</a:t>
            </a:r>
            <a:r>
              <a:rPr lang="en-US" b="0" i="0" dirty="0">
                <a:solidFill>
                  <a:srgbClr val="3A3A3A"/>
                </a:solidFill>
                <a:effectLst/>
                <a:latin typeface="Source Sans Pro" panose="020B0503030403020204" pitchFamily="34" charset="0"/>
              </a:rPr>
              <a:t>, </a:t>
            </a:r>
            <a:r>
              <a:rPr lang="en-US" b="0" i="1" dirty="0">
                <a:solidFill>
                  <a:srgbClr val="3A3A3A"/>
                </a:solidFill>
                <a:effectLst/>
                <a:latin typeface="Source Sans Pro" panose="020B0503030403020204" pitchFamily="34" charset="0"/>
              </a:rPr>
              <a:t>49</a:t>
            </a:r>
            <a:r>
              <a:rPr lang="en-US" b="0" i="0" dirty="0">
                <a:solidFill>
                  <a:srgbClr val="3A3A3A"/>
                </a:solidFill>
                <a:effectLst/>
                <a:latin typeface="Source Sans Pro" panose="020B0503030403020204" pitchFamily="34" charset="0"/>
              </a:rPr>
              <a:t>(4), 903–913. https://</a:t>
            </a:r>
            <a:r>
              <a:rPr lang="en-US" b="0" i="0" dirty="0" err="1">
                <a:solidFill>
                  <a:srgbClr val="3A3A3A"/>
                </a:solidFill>
                <a:effectLst/>
                <a:latin typeface="Source Sans Pro" panose="020B0503030403020204" pitchFamily="34" charset="0"/>
              </a:rPr>
              <a:t>doi.org</a:t>
            </a:r>
            <a:r>
              <a:rPr lang="en-US" b="0" i="0" dirty="0">
                <a:solidFill>
                  <a:srgbClr val="3A3A3A"/>
                </a:solidFill>
                <a:effectLst/>
                <a:latin typeface="Source Sans Pro" panose="020B0503030403020204" pitchFamily="34" charset="0"/>
              </a:rPr>
              <a:t>/10.1093/</a:t>
            </a:r>
            <a:r>
              <a:rPr lang="en-US" b="0" i="0" dirty="0" err="1">
                <a:solidFill>
                  <a:srgbClr val="3A3A3A"/>
                </a:solidFill>
                <a:effectLst/>
                <a:latin typeface="Source Sans Pro" panose="020B0503030403020204" pitchFamily="34" charset="0"/>
              </a:rPr>
              <a:t>schbul</a:t>
            </a:r>
            <a:r>
              <a:rPr lang="en-US" b="0" i="0" dirty="0">
                <a:solidFill>
                  <a:srgbClr val="3A3A3A"/>
                </a:solidFill>
                <a:effectLst/>
                <a:latin typeface="Source Sans Pro" panose="020B0503030403020204" pitchFamily="34" charset="0"/>
              </a:rPr>
              <a:t>/sbad033</a:t>
            </a:r>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18</a:t>
            </a:fld>
            <a:endParaRPr lang="en-US" dirty="0"/>
          </a:p>
        </p:txBody>
      </p:sp>
    </p:spTree>
    <p:extLst>
      <p:ext uri="{BB962C8B-B14F-4D97-AF65-F5344CB8AC3E}">
        <p14:creationId xmlns:p14="http://schemas.microsoft.com/office/powerpoint/2010/main" val="3809990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7A6FF-A13C-F4CD-F108-CE26EE4D2A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1F08A5-2387-7D60-8243-7F750B2E0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BE20F-DDC1-EF31-74EA-8DF4B1D4BF7F}"/>
              </a:ext>
            </a:extLst>
          </p:cNvPr>
          <p:cNvSpPr>
            <a:spLocks noGrp="1"/>
          </p:cNvSpPr>
          <p:nvPr>
            <p:ph type="body" idx="1"/>
          </p:nvPr>
        </p:nvSpPr>
        <p:spPr/>
        <p:txBody>
          <a:bodyPr/>
          <a:lstStyle/>
          <a:p>
            <a:r>
              <a:rPr lang="en-US" b="0" i="0" dirty="0">
                <a:solidFill>
                  <a:srgbClr val="333333"/>
                </a:solidFill>
                <a:effectLst/>
                <a:latin typeface="Open Sans" panose="020B0606030504020204" pitchFamily="34" charset="0"/>
              </a:rPr>
              <a:t>Sara GE, Burgess PM, Malhi GS, Whiteford HA, Hall WC. Stimulant and other substance use disorders in schizophrenia: Prevalence, correlates and impacts in a population sample. </a:t>
            </a:r>
            <a:r>
              <a:rPr lang="en-US" b="0" i="1" dirty="0">
                <a:solidFill>
                  <a:srgbClr val="333333"/>
                </a:solidFill>
                <a:effectLst/>
                <a:latin typeface="Open Sans" panose="020B0606030504020204" pitchFamily="34" charset="0"/>
              </a:rPr>
              <a:t>Australian &amp; New Zealand Journal of Psychiatry</a:t>
            </a:r>
            <a:r>
              <a:rPr lang="en-US" b="0" i="0" dirty="0">
                <a:solidFill>
                  <a:srgbClr val="333333"/>
                </a:solidFill>
                <a:effectLst/>
                <a:latin typeface="Open Sans" panose="020B0606030504020204" pitchFamily="34" charset="0"/>
              </a:rPr>
              <a:t>. 2014;48(11):1036-1047. doi:</a:t>
            </a:r>
            <a:r>
              <a:rPr lang="en-US" b="0" i="0" u="sng" dirty="0">
                <a:solidFill>
                  <a:srgbClr val="046FF8"/>
                </a:solidFill>
                <a:effectLst/>
                <a:latin typeface="Open Sans" panose="020B0606030504020204" pitchFamily="34" charset="0"/>
                <a:hlinkClick r:id="rId3"/>
              </a:rPr>
              <a:t>10.1177/0004867414533838</a:t>
            </a:r>
            <a:endParaRPr lang="en-US" b="0" i="0" u="sng" dirty="0">
              <a:solidFill>
                <a:srgbClr val="046FF8"/>
              </a:solidFill>
              <a:effectLst/>
              <a:latin typeface="Open Sans" panose="020B0606030504020204" pitchFamily="34" charset="0"/>
            </a:endParaRPr>
          </a:p>
          <a:p>
            <a:endParaRPr lang="en-US" b="0" i="0" u="sng" dirty="0">
              <a:solidFill>
                <a:srgbClr val="046FF8"/>
              </a:solidFill>
              <a:effectLst/>
              <a:latin typeface="Open Sans" panose="020B0606030504020204" pitchFamily="34" charset="0"/>
            </a:endParaRPr>
          </a:p>
          <a:p>
            <a:r>
              <a:rPr lang="en-US" b="0" i="0" dirty="0" err="1">
                <a:solidFill>
                  <a:srgbClr val="1C1D1E"/>
                </a:solidFill>
                <a:effectLst/>
                <a:latin typeface="Open Sans" panose="020B0606030504020204" pitchFamily="34" charset="0"/>
              </a:rPr>
              <a:t>Lähteenvuo</a:t>
            </a:r>
            <a:r>
              <a:rPr lang="en-US" b="0" i="0" dirty="0">
                <a:solidFill>
                  <a:srgbClr val="1C1D1E"/>
                </a:solidFill>
                <a:effectLst/>
                <a:latin typeface="Open Sans" panose="020B0606030504020204" pitchFamily="34" charset="0"/>
              </a:rPr>
              <a:t>, M., </a:t>
            </a:r>
            <a:r>
              <a:rPr lang="en-US" b="0" i="0" dirty="0" err="1">
                <a:solidFill>
                  <a:srgbClr val="1C1D1E"/>
                </a:solidFill>
                <a:effectLst/>
                <a:latin typeface="Open Sans" panose="020B0606030504020204" pitchFamily="34" charset="0"/>
              </a:rPr>
              <a:t>Batalla</a:t>
            </a:r>
            <a:r>
              <a:rPr lang="en-US" b="0" i="0" dirty="0">
                <a:solidFill>
                  <a:srgbClr val="1C1D1E"/>
                </a:solidFill>
                <a:effectLst/>
                <a:latin typeface="Open Sans" panose="020B0606030504020204" pitchFamily="34" charset="0"/>
              </a:rPr>
              <a:t>, A., </a:t>
            </a:r>
            <a:r>
              <a:rPr lang="en-US" b="0" i="0" dirty="0" err="1">
                <a:solidFill>
                  <a:srgbClr val="1C1D1E"/>
                </a:solidFill>
                <a:effectLst/>
                <a:latin typeface="Open Sans" panose="020B0606030504020204" pitchFamily="34" charset="0"/>
              </a:rPr>
              <a:t>Luykx</a:t>
            </a:r>
            <a:r>
              <a:rPr lang="en-US" b="0" i="0" dirty="0">
                <a:solidFill>
                  <a:srgbClr val="1C1D1E"/>
                </a:solidFill>
                <a:effectLst/>
                <a:latin typeface="Open Sans" panose="020B0606030504020204" pitchFamily="34" charset="0"/>
              </a:rPr>
              <a:t>, J.J., </a:t>
            </a:r>
            <a:r>
              <a:rPr lang="en-US" b="0" i="0" dirty="0" err="1">
                <a:solidFill>
                  <a:srgbClr val="1C1D1E"/>
                </a:solidFill>
                <a:effectLst/>
                <a:latin typeface="Open Sans" panose="020B0606030504020204" pitchFamily="34" charset="0"/>
              </a:rPr>
              <a:t>Mittendorfer</a:t>
            </a:r>
            <a:r>
              <a:rPr lang="en-US" b="0" i="0" dirty="0">
                <a:solidFill>
                  <a:srgbClr val="1C1D1E"/>
                </a:solidFill>
                <a:effectLst/>
                <a:latin typeface="Open Sans" panose="020B0606030504020204" pitchFamily="34" charset="0"/>
              </a:rPr>
              <a:t>-Rutz, E., </a:t>
            </a:r>
            <a:r>
              <a:rPr lang="en-US" b="0" i="0" dirty="0" err="1">
                <a:solidFill>
                  <a:srgbClr val="1C1D1E"/>
                </a:solidFill>
                <a:effectLst/>
                <a:latin typeface="Open Sans" panose="020B0606030504020204" pitchFamily="34" charset="0"/>
              </a:rPr>
              <a:t>Tanskanen</a:t>
            </a:r>
            <a:r>
              <a:rPr lang="en-US" b="0" i="0" dirty="0">
                <a:solidFill>
                  <a:srgbClr val="1C1D1E"/>
                </a:solidFill>
                <a:effectLst/>
                <a:latin typeface="Open Sans" panose="020B0606030504020204" pitchFamily="34" charset="0"/>
              </a:rPr>
              <a:t>, A., </a:t>
            </a:r>
            <a:r>
              <a:rPr lang="en-US" b="0" i="0" dirty="0" err="1">
                <a:solidFill>
                  <a:srgbClr val="1C1D1E"/>
                </a:solidFill>
                <a:effectLst/>
                <a:latin typeface="Open Sans" panose="020B0606030504020204" pitchFamily="34" charset="0"/>
              </a:rPr>
              <a:t>Tiihonen</a:t>
            </a:r>
            <a:r>
              <a:rPr lang="en-US" b="0" i="0" dirty="0">
                <a:solidFill>
                  <a:srgbClr val="1C1D1E"/>
                </a:solidFill>
                <a:effectLst/>
                <a:latin typeface="Open Sans" panose="020B0606030504020204" pitchFamily="34" charset="0"/>
              </a:rPr>
              <a:t>, J. and Taipale, H. (2021), Morbidity and mortality in schizophrenia with comorbid substance use disorders. Acta </a:t>
            </a:r>
            <a:r>
              <a:rPr lang="en-US" b="0" i="0" dirty="0" err="1">
                <a:solidFill>
                  <a:srgbClr val="1C1D1E"/>
                </a:solidFill>
                <a:effectLst/>
                <a:latin typeface="Open Sans" panose="020B0606030504020204" pitchFamily="34" charset="0"/>
              </a:rPr>
              <a:t>Psychiatr</a:t>
            </a:r>
            <a:r>
              <a:rPr lang="en-US" b="0" i="0" dirty="0">
                <a:solidFill>
                  <a:srgbClr val="1C1D1E"/>
                </a:solidFill>
                <a:effectLst/>
                <a:latin typeface="Open Sans" panose="020B0606030504020204" pitchFamily="34" charset="0"/>
              </a:rPr>
              <a:t>. Scand., 144: 42-49. </a:t>
            </a:r>
            <a:r>
              <a:rPr lang="en-US" b="0" i="0" u="none" strike="noStrike" dirty="0">
                <a:effectLst/>
                <a:latin typeface="Open Sans" panose="020B0606030504020204" pitchFamily="34" charset="0"/>
                <a:hlinkClick r:id="rId4"/>
              </a:rPr>
              <a:t>https://doi.org/10.1111/acps.13291</a:t>
            </a:r>
            <a:endParaRPr lang="en-US" b="0" i="0" u="none" strike="noStrike" dirty="0">
              <a:effectLst/>
              <a:latin typeface="Open Sans" panose="020B0606030504020204" pitchFamily="34" charset="0"/>
            </a:endParaRPr>
          </a:p>
          <a:p>
            <a:endParaRPr lang="en-US" b="0" i="0" u="none" strike="noStrike" dirty="0">
              <a:effectLst/>
              <a:latin typeface="Open Sans" panose="020B0606030504020204" pitchFamily="34" charset="0"/>
            </a:endParaRPr>
          </a:p>
          <a:p>
            <a:r>
              <a:rPr lang="en-US" b="0" i="0" dirty="0">
                <a:solidFill>
                  <a:srgbClr val="222222"/>
                </a:solidFill>
                <a:effectLst/>
                <a:latin typeface="Arial" panose="020B0604020202020204" pitchFamily="34" charset="0"/>
              </a:rPr>
              <a:t>Rosen, C. S., Kuhn, E., Greenbaum, M. A., &amp; Drescher, K. D. (2008). Substance abuse–related mortality among middle-aged male VA psychiatric patients. </a:t>
            </a:r>
            <a:r>
              <a:rPr lang="en-US" b="0" i="1" dirty="0">
                <a:solidFill>
                  <a:srgbClr val="222222"/>
                </a:solidFill>
                <a:effectLst/>
                <a:latin typeface="Arial" panose="020B0604020202020204" pitchFamily="34" charset="0"/>
              </a:rPr>
              <a:t>Psychiatric Services</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59</a:t>
            </a:r>
            <a:r>
              <a:rPr lang="en-US" b="0" i="0" dirty="0">
                <a:solidFill>
                  <a:srgbClr val="222222"/>
                </a:solidFill>
                <a:effectLst/>
                <a:latin typeface="Arial" panose="020B0604020202020204" pitchFamily="34" charset="0"/>
              </a:rPr>
              <a:t>(3), 290-296.</a:t>
            </a:r>
            <a:endParaRPr lang="en-US" dirty="0"/>
          </a:p>
        </p:txBody>
      </p:sp>
      <p:sp>
        <p:nvSpPr>
          <p:cNvPr id="4" name="Slide Number Placeholder 3">
            <a:extLst>
              <a:ext uri="{FF2B5EF4-FFF2-40B4-BE49-F238E27FC236}">
                <a16:creationId xmlns:a16="http://schemas.microsoft.com/office/drawing/2014/main" id="{FE96DEEE-B880-897E-D186-5E1C10D2FA16}"/>
              </a:ext>
            </a:extLst>
          </p:cNvPr>
          <p:cNvSpPr>
            <a:spLocks noGrp="1"/>
          </p:cNvSpPr>
          <p:nvPr>
            <p:ph type="sldNum" sz="quarter" idx="5"/>
          </p:nvPr>
        </p:nvSpPr>
        <p:spPr/>
        <p:txBody>
          <a:bodyPr/>
          <a:lstStyle/>
          <a:p>
            <a:fld id="{E2D034A7-9452-C54E-A651-2368A596952F}" type="slidenum">
              <a:rPr lang="en-US" smtClean="0"/>
              <a:t>19</a:t>
            </a:fld>
            <a:endParaRPr lang="en-US" dirty="0"/>
          </a:p>
        </p:txBody>
      </p:sp>
    </p:spTree>
    <p:extLst>
      <p:ext uri="{BB962C8B-B14F-4D97-AF65-F5344CB8AC3E}">
        <p14:creationId xmlns:p14="http://schemas.microsoft.com/office/powerpoint/2010/main" val="605492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F0EB2-2184-BB1C-5510-3CE561C23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63EDE-DFF3-EFB5-9A03-99C83DF0F3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D2D3FD4-9691-5B47-DDD6-B613C3F134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6AC806-2EE4-FBC4-3BF6-96AC30C20436}"/>
              </a:ext>
            </a:extLst>
          </p:cNvPr>
          <p:cNvSpPr>
            <a:spLocks noGrp="1"/>
          </p:cNvSpPr>
          <p:nvPr>
            <p:ph type="sldNum" sz="quarter" idx="5"/>
          </p:nvPr>
        </p:nvSpPr>
        <p:spPr/>
        <p:txBody>
          <a:bodyPr/>
          <a:lstStyle/>
          <a:p>
            <a:fld id="{E2D034A7-9452-C54E-A651-2368A596952F}" type="slidenum">
              <a:rPr lang="en-US" smtClean="0"/>
              <a:t>2</a:t>
            </a:fld>
            <a:endParaRPr lang="en-US" dirty="0"/>
          </a:p>
        </p:txBody>
      </p:sp>
    </p:spTree>
    <p:extLst>
      <p:ext uri="{BB962C8B-B14F-4D97-AF65-F5344CB8AC3E}">
        <p14:creationId xmlns:p14="http://schemas.microsoft.com/office/powerpoint/2010/main" val="2102029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852E5-8C2C-95B8-10C8-0FD901E5D4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7BF8E-484C-247A-DA80-A21292CE5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42F799-26FB-7CA7-1746-1772799514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Higher risk for SSD than ED visits involving alcohol and cannabis controlling for comorbid substance use and mental health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https://</a:t>
            </a:r>
            <a:r>
              <a:rPr lang="en-US" sz="1200" dirty="0" err="1">
                <a:solidFill>
                  <a:schemeClr val="accent2"/>
                </a:solidFill>
              </a:rPr>
              <a:t>jamanetwork.com</a:t>
            </a:r>
            <a:r>
              <a:rPr lang="en-US" sz="1200" dirty="0">
                <a:solidFill>
                  <a:schemeClr val="accent2"/>
                </a:solidFill>
              </a:rPr>
              <a:t>/journals/</a:t>
            </a:r>
            <a:r>
              <a:rPr lang="en-US" sz="1200" dirty="0" err="1">
                <a:solidFill>
                  <a:schemeClr val="accent2"/>
                </a:solidFill>
              </a:rPr>
              <a:t>jamapsychiatry</a:t>
            </a:r>
            <a:r>
              <a:rPr lang="en-US" sz="1200" dirty="0">
                <a:solidFill>
                  <a:schemeClr val="accent2"/>
                </a:solidFill>
              </a:rPr>
              <a:t>/</a:t>
            </a:r>
            <a:r>
              <a:rPr lang="en-US" sz="1200" dirty="0" err="1">
                <a:solidFill>
                  <a:schemeClr val="accent2"/>
                </a:solidFill>
              </a:rPr>
              <a:t>fullarticle</a:t>
            </a:r>
            <a:r>
              <a:rPr lang="en-US" sz="1200">
                <a:solidFill>
                  <a:schemeClr val="accent2"/>
                </a:solidFill>
              </a:rPr>
              <a:t>/2825649 </a:t>
            </a:r>
            <a:endParaRPr lang="en-US" sz="1200" dirty="0">
              <a:solidFill>
                <a:schemeClr val="accent2"/>
              </a:solidFill>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www.flickr.com/photos/67194724@N03/8529469075"/>
              </a:rPr>
              <a:t>This Photo</a:t>
            </a:r>
            <a:r>
              <a:rPr lang="en-US" sz="1200" dirty="0"/>
              <a:t> by Unknown Author is licensed under </a:t>
            </a:r>
            <a:r>
              <a:rPr lang="en-US" sz="1200" dirty="0">
                <a:hlinkClick r:id="rId4" tooltip="https://creativecommons.org/licenses/by/3.0/"/>
              </a:rPr>
              <a:t>CC BY</a:t>
            </a:r>
            <a:endParaRPr lang="en-US" sz="1200" dirty="0"/>
          </a:p>
          <a:p>
            <a:endParaRPr lang="en-US" dirty="0"/>
          </a:p>
        </p:txBody>
      </p:sp>
      <p:sp>
        <p:nvSpPr>
          <p:cNvPr id="4" name="Slide Number Placeholder 3">
            <a:extLst>
              <a:ext uri="{FF2B5EF4-FFF2-40B4-BE49-F238E27FC236}">
                <a16:creationId xmlns:a16="http://schemas.microsoft.com/office/drawing/2014/main" id="{9A3DB04E-1326-13F5-306E-F4E38F6CF125}"/>
              </a:ext>
            </a:extLst>
          </p:cNvPr>
          <p:cNvSpPr>
            <a:spLocks noGrp="1"/>
          </p:cNvSpPr>
          <p:nvPr>
            <p:ph type="sldNum" sz="quarter" idx="5"/>
          </p:nvPr>
        </p:nvSpPr>
        <p:spPr/>
        <p:txBody>
          <a:bodyPr/>
          <a:lstStyle/>
          <a:p>
            <a:fld id="{E2D034A7-9452-C54E-A651-2368A596952F}" type="slidenum">
              <a:rPr lang="en-US" smtClean="0"/>
              <a:t>20</a:t>
            </a:fld>
            <a:endParaRPr lang="en-US" dirty="0"/>
          </a:p>
        </p:txBody>
      </p:sp>
    </p:spTree>
    <p:extLst>
      <p:ext uri="{BB962C8B-B14F-4D97-AF65-F5344CB8AC3E}">
        <p14:creationId xmlns:p14="http://schemas.microsoft.com/office/powerpoint/2010/main" val="1743390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7CEDB-7BF2-609B-4118-775074C39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E0870-F84F-A6C4-5A7A-48FBEF3B3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6D6BA-EBA6-AECB-8ED1-F86AEB4822EB}"/>
              </a:ext>
            </a:extLst>
          </p:cNvPr>
          <p:cNvSpPr>
            <a:spLocks noGrp="1"/>
          </p:cNvSpPr>
          <p:nvPr>
            <p:ph type="body" idx="1"/>
          </p:nvPr>
        </p:nvSpPr>
        <p:spPr/>
        <p:txBody>
          <a:bodyPr/>
          <a:lstStyle/>
          <a:p>
            <a:r>
              <a:rPr lang="en-US" dirty="0">
                <a:effectLst/>
                <a:latin typeface="Helvetica Neue" panose="02000503000000020004" pitchFamily="2" charset="0"/>
              </a:rPr>
              <a:t>Rx </a:t>
            </a:r>
            <a:r>
              <a:rPr lang="en-US" dirty="0" err="1">
                <a:effectLst/>
                <a:latin typeface="Helvetica Neue" panose="02000503000000020004" pitchFamily="2" charset="0"/>
              </a:rPr>
              <a:t>stimiulants</a:t>
            </a:r>
            <a:r>
              <a:rPr lang="en-US" dirty="0">
                <a:effectLst/>
                <a:latin typeface="Helvetica Neue" panose="02000503000000020004" pitchFamily="2" charset="0"/>
              </a:rPr>
              <a:t>:</a:t>
            </a:r>
          </a:p>
          <a:p>
            <a:pPr marL="171450" indent="-171450">
              <a:buFontTx/>
              <a:buChar char="-"/>
            </a:pPr>
            <a:r>
              <a:rPr lang="en-US" dirty="0">
                <a:effectLst/>
                <a:latin typeface="Helvetica Neue" panose="02000503000000020004" pitchFamily="2" charset="0"/>
              </a:rPr>
              <a:t>Dextroamphetamines e.g., </a:t>
            </a:r>
            <a:r>
              <a:rPr lang="en-US" dirty="0" err="1">
                <a:effectLst/>
                <a:latin typeface="Helvetica Neue" panose="02000503000000020004" pitchFamily="2" charset="0"/>
              </a:rPr>
              <a:t>Aderral</a:t>
            </a:r>
            <a:r>
              <a:rPr lang="en-US" dirty="0">
                <a:effectLst/>
                <a:latin typeface="Helvetica Neue" panose="02000503000000020004" pitchFamily="2" charset="0"/>
              </a:rPr>
              <a:t>, </a:t>
            </a:r>
            <a:r>
              <a:rPr lang="en-US" dirty="0" err="1">
                <a:effectLst/>
                <a:latin typeface="Helvetica Neue" panose="02000503000000020004" pitchFamily="2" charset="0"/>
              </a:rPr>
              <a:t>Mydayis</a:t>
            </a:r>
            <a:endParaRPr lang="en-US" dirty="0">
              <a:effectLst/>
              <a:latin typeface="Helvetica Neue" panose="02000503000000020004" pitchFamily="2" charset="0"/>
            </a:endParaRPr>
          </a:p>
          <a:p>
            <a:pPr marL="171450" indent="-171450">
              <a:buFontTx/>
              <a:buChar char="-"/>
            </a:pPr>
            <a:r>
              <a:rPr lang="en-US" dirty="0">
                <a:effectLst/>
                <a:latin typeface="Helvetica Neue" panose="02000503000000020004" pitchFamily="2" charset="0"/>
              </a:rPr>
              <a:t>Methylphenidate e.g., Ritalin, </a:t>
            </a:r>
            <a:r>
              <a:rPr lang="en-US" dirty="0" err="1">
                <a:effectLst/>
                <a:latin typeface="Helvetica Neue" panose="02000503000000020004" pitchFamily="2" charset="0"/>
              </a:rPr>
              <a:t>Concerta</a:t>
            </a:r>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Moran, L. V., Masters, G. A., </a:t>
            </a:r>
            <a:r>
              <a:rPr lang="en-US" dirty="0" err="1">
                <a:effectLst/>
                <a:latin typeface="Helvetica Neue" panose="02000503000000020004" pitchFamily="2" charset="0"/>
              </a:rPr>
              <a:t>Pingali</a:t>
            </a:r>
            <a:r>
              <a:rPr lang="en-US" dirty="0">
                <a:effectLst/>
                <a:latin typeface="Helvetica Neue" panose="02000503000000020004" pitchFamily="2" charset="0"/>
              </a:rPr>
              <a:t>, S., Cohen, B. M., </a:t>
            </a:r>
            <a:r>
              <a:rPr lang="en-US" dirty="0" err="1">
                <a:effectLst/>
                <a:latin typeface="Helvetica Neue" panose="02000503000000020004" pitchFamily="2" charset="0"/>
              </a:rPr>
              <a:t>Liebson</a:t>
            </a:r>
            <a:r>
              <a:rPr lang="en-US" dirty="0">
                <a:effectLst/>
                <a:latin typeface="Helvetica Neue" panose="02000503000000020004" pitchFamily="2" charset="0"/>
              </a:rPr>
              <a:t>, E., </a:t>
            </a:r>
            <a:r>
              <a:rPr lang="en-US" dirty="0" err="1">
                <a:effectLst/>
                <a:latin typeface="Helvetica Neue" panose="02000503000000020004" pitchFamily="2" charset="0"/>
              </a:rPr>
              <a:t>Rajarethinam</a:t>
            </a:r>
            <a:r>
              <a:rPr lang="en-US" dirty="0">
                <a:effectLst/>
                <a:latin typeface="Helvetica Neue" panose="02000503000000020004" pitchFamily="2" charset="0"/>
              </a:rPr>
              <a:t>, R. P., &amp; </a:t>
            </a:r>
            <a:r>
              <a:rPr lang="en-US" dirty="0" err="1">
                <a:effectLst/>
                <a:latin typeface="Helvetica Neue" panose="02000503000000020004" pitchFamily="2" charset="0"/>
              </a:rPr>
              <a:t>Ongur</a:t>
            </a:r>
            <a:r>
              <a:rPr lang="en-US" dirty="0">
                <a:effectLst/>
                <a:latin typeface="Helvetica Neue" panose="02000503000000020004" pitchFamily="2" charset="0"/>
              </a:rPr>
              <a:t>, D. (2015). Prescription stimulant use is associated with earlier onset of psychosis. </a:t>
            </a:r>
            <a:r>
              <a:rPr lang="en-US" i="1" dirty="0">
                <a:effectLst/>
                <a:latin typeface="Helvetica Neue" panose="02000503000000020004" pitchFamily="2" charset="0"/>
              </a:rPr>
              <a:t>Journal of Psychiatric Research</a:t>
            </a:r>
            <a:r>
              <a:rPr lang="en-US" dirty="0">
                <a:effectLst/>
                <a:latin typeface="Helvetica Neue" panose="02000503000000020004" pitchFamily="2" charset="0"/>
              </a:rPr>
              <a:t>,</a:t>
            </a:r>
            <a:r>
              <a:rPr lang="en-US" i="1" dirty="0">
                <a:effectLst/>
                <a:latin typeface="Helvetica Neue" panose="02000503000000020004" pitchFamily="2" charset="0"/>
              </a:rPr>
              <a:t> 71</a:t>
            </a:r>
            <a:r>
              <a:rPr lang="en-US" dirty="0">
                <a:effectLst/>
                <a:latin typeface="Helvetica Neue" panose="02000503000000020004" pitchFamily="2" charset="0"/>
              </a:rPr>
              <a:t>, 41-47. https://</a:t>
            </a:r>
            <a:r>
              <a:rPr lang="en-US" dirty="0" err="1">
                <a:effectLst/>
                <a:latin typeface="Helvetica Neue" panose="02000503000000020004" pitchFamily="2" charset="0"/>
              </a:rPr>
              <a:t>doi.org</a:t>
            </a:r>
            <a:r>
              <a:rPr lang="en-US" dirty="0">
                <a:effectLst/>
                <a:latin typeface="Helvetica Neue" panose="02000503000000020004" pitchFamily="2" charset="0"/>
              </a:rPr>
              <a:t>/https://</a:t>
            </a:r>
            <a:r>
              <a:rPr lang="en-US" dirty="0" err="1">
                <a:effectLst/>
                <a:latin typeface="Helvetica Neue" panose="02000503000000020004" pitchFamily="2" charset="0"/>
              </a:rPr>
              <a:t>doi.org</a:t>
            </a:r>
            <a:r>
              <a:rPr lang="en-US" dirty="0">
                <a:effectLst/>
                <a:latin typeface="Helvetica Neue" panose="02000503000000020004" pitchFamily="2" charset="0"/>
              </a:rPr>
              <a:t>/10.1016/j.jpsychires.2015.09.012 </a:t>
            </a:r>
          </a:p>
          <a:p>
            <a:r>
              <a:rPr lang="en-US" dirty="0">
                <a:effectLst/>
                <a:latin typeface="Helvetica Neue" panose="02000503000000020004" pitchFamily="2" charset="0"/>
              </a:rPr>
              <a:t>- 40% reported stimulant use prior to psychosis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Moran, L. V., </a:t>
            </a:r>
            <a:r>
              <a:rPr lang="en-US" dirty="0" err="1">
                <a:effectLst/>
                <a:latin typeface="Helvetica Neue" panose="02000503000000020004" pitchFamily="2" charset="0"/>
              </a:rPr>
              <a:t>Ongur</a:t>
            </a:r>
            <a:r>
              <a:rPr lang="en-US" dirty="0">
                <a:effectLst/>
                <a:latin typeface="Helvetica Neue" panose="02000503000000020004" pitchFamily="2" charset="0"/>
              </a:rPr>
              <a:t>, D., Hsu, J., Castro, V. M., Perlis, R. H., &amp; </a:t>
            </a:r>
            <a:r>
              <a:rPr lang="en-US" dirty="0" err="1">
                <a:effectLst/>
                <a:latin typeface="Helvetica Neue" panose="02000503000000020004" pitchFamily="2" charset="0"/>
              </a:rPr>
              <a:t>Schneeweiss</a:t>
            </a:r>
            <a:r>
              <a:rPr lang="en-US" dirty="0">
                <a:effectLst/>
                <a:latin typeface="Helvetica Neue" panose="02000503000000020004" pitchFamily="2" charset="0"/>
              </a:rPr>
              <a:t>, S. (2019). Psychosis with Methylphenidate or Amphetamine in Patients with ADHD. </a:t>
            </a:r>
            <a:r>
              <a:rPr lang="en-US" i="1" dirty="0">
                <a:effectLst/>
                <a:latin typeface="Helvetica Neue" panose="02000503000000020004" pitchFamily="2" charset="0"/>
              </a:rPr>
              <a:t>New England Journal of Medicine</a:t>
            </a:r>
            <a:r>
              <a:rPr lang="en-US" dirty="0">
                <a:effectLst/>
                <a:latin typeface="Helvetica Neue" panose="02000503000000020004" pitchFamily="2" charset="0"/>
              </a:rPr>
              <a:t>,</a:t>
            </a:r>
            <a:r>
              <a:rPr lang="en-US" i="1" dirty="0">
                <a:effectLst/>
                <a:latin typeface="Helvetica Neue" panose="02000503000000020004" pitchFamily="2" charset="0"/>
              </a:rPr>
              <a:t> 380</a:t>
            </a:r>
            <a:r>
              <a:rPr lang="en-US" dirty="0">
                <a:effectLst/>
                <a:latin typeface="Helvetica Neue" panose="02000503000000020004" pitchFamily="2" charset="0"/>
              </a:rPr>
              <a:t>(12), 1128-1138. https://</a:t>
            </a:r>
            <a:r>
              <a:rPr lang="en-US" dirty="0" err="1">
                <a:effectLst/>
                <a:latin typeface="Helvetica Neue" panose="02000503000000020004" pitchFamily="2" charset="0"/>
              </a:rPr>
              <a:t>doi.org</a:t>
            </a:r>
            <a:r>
              <a:rPr lang="en-US" dirty="0">
                <a:effectLst/>
                <a:latin typeface="Helvetica Neue" panose="02000503000000020004" pitchFamily="2" charset="0"/>
              </a:rPr>
              <a:t>/doi:10.1056/NEJMoa1813751 </a:t>
            </a:r>
          </a:p>
          <a:p>
            <a:endParaRPr lang="en-US" dirty="0"/>
          </a:p>
          <a:p>
            <a:r>
              <a:rPr lang="en-US" b="0" i="0" dirty="0">
                <a:solidFill>
                  <a:srgbClr val="505050"/>
                </a:solidFill>
                <a:effectLst/>
                <a:latin typeface="-apple-system"/>
              </a:rPr>
              <a:t>Moran, L. V., Skinner, J. P., Shinn, A. K., Nielsen, K., Rao, V., Taylor, S. T., … </a:t>
            </a:r>
            <a:r>
              <a:rPr lang="en-US" b="0" i="0" dirty="0" err="1">
                <a:solidFill>
                  <a:srgbClr val="505050"/>
                </a:solidFill>
                <a:effectLst/>
                <a:latin typeface="-apple-system"/>
              </a:rPr>
              <a:t>Ongur</a:t>
            </a:r>
            <a:r>
              <a:rPr lang="en-US" b="0" i="0" dirty="0">
                <a:solidFill>
                  <a:srgbClr val="505050"/>
                </a:solidFill>
                <a:effectLst/>
                <a:latin typeface="-apple-system"/>
              </a:rPr>
              <a:t>, D. (2024). Risk of Incident Psychosis and Mania With Prescription Amphetamines. </a:t>
            </a:r>
            <a:r>
              <a:rPr lang="en-US" b="0" i="1" dirty="0">
                <a:solidFill>
                  <a:srgbClr val="505050"/>
                </a:solidFill>
                <a:effectLst/>
                <a:latin typeface="-apple-system"/>
              </a:rPr>
              <a:t>American Journal of Psychiatry</a:t>
            </a:r>
            <a:r>
              <a:rPr lang="en-US" b="0" i="0" dirty="0">
                <a:solidFill>
                  <a:srgbClr val="505050"/>
                </a:solidFill>
                <a:effectLst/>
                <a:latin typeface="-apple-system"/>
              </a:rPr>
              <a:t>, </a:t>
            </a:r>
            <a:r>
              <a:rPr lang="en-US" b="0" i="1" dirty="0">
                <a:solidFill>
                  <a:srgbClr val="505050"/>
                </a:solidFill>
                <a:effectLst/>
                <a:latin typeface="-apple-system"/>
              </a:rPr>
              <a:t>181</a:t>
            </a:r>
            <a:r>
              <a:rPr lang="en-US" b="0" i="0" dirty="0">
                <a:solidFill>
                  <a:srgbClr val="505050"/>
                </a:solidFill>
                <a:effectLst/>
                <a:latin typeface="-apple-system"/>
              </a:rPr>
              <a:t>(10), 901–909. </a:t>
            </a:r>
            <a:r>
              <a:rPr lang="en-US" b="0" i="0" u="none" strike="noStrike" dirty="0">
                <a:solidFill>
                  <a:srgbClr val="155BC3"/>
                </a:solidFill>
                <a:effectLst/>
                <a:latin typeface="-apple-system"/>
                <a:hlinkClick r:id="rId3"/>
              </a:rPr>
              <a:t>https://doi.org/10.1176/appi.ajp.20230329</a:t>
            </a:r>
            <a:endParaRPr lang="en-US" dirty="0"/>
          </a:p>
        </p:txBody>
      </p:sp>
      <p:sp>
        <p:nvSpPr>
          <p:cNvPr id="4" name="Slide Number Placeholder 3">
            <a:extLst>
              <a:ext uri="{FF2B5EF4-FFF2-40B4-BE49-F238E27FC236}">
                <a16:creationId xmlns:a16="http://schemas.microsoft.com/office/drawing/2014/main" id="{6DD48B6A-9FFD-86C5-52F1-356FD4F3F096}"/>
              </a:ext>
            </a:extLst>
          </p:cNvPr>
          <p:cNvSpPr>
            <a:spLocks noGrp="1"/>
          </p:cNvSpPr>
          <p:nvPr>
            <p:ph type="sldNum" sz="quarter" idx="5"/>
          </p:nvPr>
        </p:nvSpPr>
        <p:spPr/>
        <p:txBody>
          <a:bodyPr/>
          <a:lstStyle/>
          <a:p>
            <a:fld id="{E2D034A7-9452-C54E-A651-2368A596952F}" type="slidenum">
              <a:rPr lang="en-US" smtClean="0"/>
              <a:t>21</a:t>
            </a:fld>
            <a:endParaRPr lang="en-US" dirty="0"/>
          </a:p>
        </p:txBody>
      </p:sp>
    </p:spTree>
    <p:extLst>
      <p:ext uri="{BB962C8B-B14F-4D97-AF65-F5344CB8AC3E}">
        <p14:creationId xmlns:p14="http://schemas.microsoft.com/office/powerpoint/2010/main" val="3827961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DB25D-DAEA-B7B8-3466-B974CBCDB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EA73F-B3D9-C87B-2F20-D5E7C26538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B9778-3C89-1D67-0ABE-984A0C1333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A3A3A"/>
                </a:solidFill>
                <a:effectLst/>
                <a:latin typeface="Source Sans Pro" panose="020B0503030403020204" pitchFamily="34" charset="0"/>
              </a:rPr>
              <a:t>Kreis, I., </a:t>
            </a:r>
            <a:r>
              <a:rPr lang="en-US" b="0" i="0" dirty="0" err="1">
                <a:solidFill>
                  <a:srgbClr val="3A3A3A"/>
                </a:solidFill>
                <a:effectLst/>
                <a:latin typeface="Source Sans Pro" panose="020B0503030403020204" pitchFamily="34" charset="0"/>
              </a:rPr>
              <a:t>Lagerberg</a:t>
            </a:r>
            <a:r>
              <a:rPr lang="en-US" b="0" i="0" dirty="0">
                <a:solidFill>
                  <a:srgbClr val="3A3A3A"/>
                </a:solidFill>
                <a:effectLst/>
                <a:latin typeface="Source Sans Pro" panose="020B0503030403020204" pitchFamily="34" charset="0"/>
              </a:rPr>
              <a:t>, T. V., </a:t>
            </a:r>
            <a:r>
              <a:rPr lang="en-US" b="0" i="0" dirty="0" err="1">
                <a:solidFill>
                  <a:srgbClr val="3A3A3A"/>
                </a:solidFill>
                <a:effectLst/>
                <a:latin typeface="Source Sans Pro" panose="020B0503030403020204" pitchFamily="34" charset="0"/>
              </a:rPr>
              <a:t>Wold</a:t>
            </a:r>
            <a:r>
              <a:rPr lang="en-US" b="0" i="0" dirty="0">
                <a:solidFill>
                  <a:srgbClr val="3A3A3A"/>
                </a:solidFill>
                <a:effectLst/>
                <a:latin typeface="Source Sans Pro" panose="020B0503030403020204" pitchFamily="34" charset="0"/>
              </a:rPr>
              <a:t>, K. F., </a:t>
            </a:r>
            <a:r>
              <a:rPr lang="en-US" b="0" i="0" dirty="0" err="1">
                <a:solidFill>
                  <a:srgbClr val="3A3A3A"/>
                </a:solidFill>
                <a:effectLst/>
                <a:latin typeface="Source Sans Pro" panose="020B0503030403020204" pitchFamily="34" charset="0"/>
              </a:rPr>
              <a:t>Åsbø</a:t>
            </a:r>
            <a:r>
              <a:rPr lang="en-US" b="0" i="0" dirty="0">
                <a:solidFill>
                  <a:srgbClr val="3A3A3A"/>
                </a:solidFill>
                <a:effectLst/>
                <a:latin typeface="Source Sans Pro" panose="020B0503030403020204" pitchFamily="34" charset="0"/>
              </a:rPr>
              <a:t>, G., Simonsen, C., </a:t>
            </a:r>
            <a:r>
              <a:rPr lang="en-US" b="0" i="0" dirty="0" err="1">
                <a:solidFill>
                  <a:srgbClr val="3A3A3A"/>
                </a:solidFill>
                <a:effectLst/>
                <a:latin typeface="Source Sans Pro" panose="020B0503030403020204" pitchFamily="34" charset="0"/>
              </a:rPr>
              <a:t>Flaaten</a:t>
            </a:r>
            <a:r>
              <a:rPr lang="en-US" b="0" i="0" dirty="0">
                <a:solidFill>
                  <a:srgbClr val="3A3A3A"/>
                </a:solidFill>
                <a:effectLst/>
                <a:latin typeface="Source Sans Pro" panose="020B0503030403020204" pitchFamily="34" charset="0"/>
              </a:rPr>
              <a:t>, C. B., Engen, M. J., Lyngstad, S. H., </a:t>
            </a:r>
            <a:r>
              <a:rPr lang="en-US" b="0" i="0" dirty="0" err="1">
                <a:solidFill>
                  <a:srgbClr val="3A3A3A"/>
                </a:solidFill>
                <a:effectLst/>
                <a:latin typeface="Source Sans Pro" panose="020B0503030403020204" pitchFamily="34" charset="0"/>
              </a:rPr>
              <a:t>Widing</a:t>
            </a:r>
            <a:r>
              <a:rPr lang="en-US" b="0" i="0" dirty="0">
                <a:solidFill>
                  <a:srgbClr val="3A3A3A"/>
                </a:solidFill>
                <a:effectLst/>
                <a:latin typeface="Source Sans Pro" panose="020B0503030403020204" pitchFamily="34" charset="0"/>
              </a:rPr>
              <a:t>, L. H., Ueland, T., &amp; Melle, I. (2024). Behind the heterogeneity in the long-term course of first-episode psychosis: Different psychotic symptom trajectories are associated with different patterns of cannabis and stimulant use. </a:t>
            </a:r>
            <a:r>
              <a:rPr lang="en-US" b="0" i="1" dirty="0">
                <a:solidFill>
                  <a:srgbClr val="3A3A3A"/>
                </a:solidFill>
                <a:effectLst/>
                <a:latin typeface="Source Sans Pro" panose="020B0503030403020204" pitchFamily="34" charset="0"/>
              </a:rPr>
              <a:t>Schizophrenia Research</a:t>
            </a:r>
            <a:r>
              <a:rPr lang="en-US" b="0" i="0" dirty="0">
                <a:solidFill>
                  <a:srgbClr val="3A3A3A"/>
                </a:solidFill>
                <a:effectLst/>
                <a:latin typeface="Source Sans Pro" panose="020B0503030403020204" pitchFamily="34" charset="0"/>
              </a:rPr>
              <a:t>, </a:t>
            </a:r>
            <a:r>
              <a:rPr lang="en-US" b="0" i="1" dirty="0">
                <a:solidFill>
                  <a:srgbClr val="3A3A3A"/>
                </a:solidFill>
                <a:effectLst/>
                <a:latin typeface="Source Sans Pro" panose="020B0503030403020204" pitchFamily="34" charset="0"/>
              </a:rPr>
              <a:t>271</a:t>
            </a:r>
            <a:r>
              <a:rPr lang="en-US" b="0" i="0" dirty="0">
                <a:solidFill>
                  <a:srgbClr val="3A3A3A"/>
                </a:solidFill>
                <a:effectLst/>
                <a:latin typeface="Source Sans Pro" panose="020B0503030403020204" pitchFamily="34" charset="0"/>
              </a:rPr>
              <a:t>, 91–99. https://</a:t>
            </a:r>
            <a:r>
              <a:rPr lang="en-US" b="0" i="0" dirty="0" err="1">
                <a:solidFill>
                  <a:srgbClr val="3A3A3A"/>
                </a:solidFill>
                <a:effectLst/>
                <a:latin typeface="Source Sans Pro" panose="020B0503030403020204" pitchFamily="34" charset="0"/>
              </a:rPr>
              <a:t>doi.org</a:t>
            </a:r>
            <a:r>
              <a:rPr lang="en-US" b="0" i="0" dirty="0">
                <a:solidFill>
                  <a:srgbClr val="3A3A3A"/>
                </a:solidFill>
                <a:effectLst/>
                <a:latin typeface="Source Sans Pro" panose="020B0503030403020204" pitchFamily="34" charset="0"/>
              </a:rPr>
              <a:t>/10.1016/j.schres.2024.07.006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A3A3A"/>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2 and 3 showed dose-dependent effects with cannabis but not stimulants w/ delayed psychotic remission having higher rates of frequent cannabis and stimulant use during the first 5 follow up years; psychotic relapse: higher rates of sporadic stimulant use throughout the entire follow-up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2">
              <a:spcAft>
                <a:spcPts val="600"/>
              </a:spcAft>
              <a:buFont typeface="Arial" panose="020B0604020202020204" pitchFamily="34" charset="0"/>
              <a:buChar char="•"/>
            </a:pPr>
            <a:endParaRPr lang="en-US" sz="1200" dirty="0">
              <a:solidFill>
                <a:schemeClr val="accent2"/>
              </a:solidFill>
            </a:endParaRPr>
          </a:p>
          <a:p>
            <a:pPr lvl="2">
              <a:spcAft>
                <a:spcPts val="600"/>
              </a:spcAft>
              <a:buFont typeface="Arial" panose="020B0604020202020204" pitchFamily="34" charset="0"/>
              <a:buChar char="•"/>
            </a:pPr>
            <a:r>
              <a:rPr lang="en-US" sz="1200" dirty="0">
                <a:solidFill>
                  <a:schemeClr val="accent2"/>
                </a:solidFill>
              </a:rPr>
              <a:t>The persistent psychosis trajectory was less clearly linked to substance use during the follow-up period.</a:t>
            </a:r>
          </a:p>
          <a:p>
            <a:pPr lvl="2">
              <a:spcAft>
                <a:spcPts val="600"/>
              </a:spcAft>
              <a:buFont typeface="Arial" panose="020B0604020202020204" pitchFamily="34" charset="0"/>
              <a:buChar char="•"/>
            </a:pPr>
            <a:r>
              <a:rPr lang="en-US" sz="1200" dirty="0">
                <a:solidFill>
                  <a:schemeClr val="accent2"/>
                </a:solidFill>
              </a:rPr>
              <a:t>- Preventing stimulant use while reducing cannabis use may already yield positive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EBC2CBD-18E4-6F6E-7816-58E9C6E506CA}"/>
              </a:ext>
            </a:extLst>
          </p:cNvPr>
          <p:cNvSpPr>
            <a:spLocks noGrp="1"/>
          </p:cNvSpPr>
          <p:nvPr>
            <p:ph type="sldNum" sz="quarter" idx="5"/>
          </p:nvPr>
        </p:nvSpPr>
        <p:spPr/>
        <p:txBody>
          <a:bodyPr/>
          <a:lstStyle/>
          <a:p>
            <a:fld id="{E2D034A7-9452-C54E-A651-2368A596952F}" type="slidenum">
              <a:rPr lang="en-US" smtClean="0"/>
              <a:t>22</a:t>
            </a:fld>
            <a:endParaRPr lang="en-US" dirty="0"/>
          </a:p>
        </p:txBody>
      </p:sp>
    </p:spTree>
    <p:extLst>
      <p:ext uri="{BB962C8B-B14F-4D97-AF65-F5344CB8AC3E}">
        <p14:creationId xmlns:p14="http://schemas.microsoft.com/office/powerpoint/2010/main" val="3960082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41966-6F8B-77BC-0D69-8521320A9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A944E-136D-65A7-2482-1AE8AB073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07C85-A79F-5935-FF3F-BE091AB027E4}"/>
              </a:ext>
            </a:extLst>
          </p:cNvPr>
          <p:cNvSpPr>
            <a:spLocks noGrp="1"/>
          </p:cNvSpPr>
          <p:nvPr>
            <p:ph type="body" idx="1"/>
          </p:nvPr>
        </p:nvSpPr>
        <p:spPr/>
        <p:txBody>
          <a:bodyPr/>
          <a:lstStyle/>
          <a:p>
            <a:r>
              <a:rPr lang="en-US" b="0" i="0" dirty="0">
                <a:solidFill>
                  <a:srgbClr val="3A3A3A"/>
                </a:solidFill>
                <a:effectLst/>
                <a:latin typeface="Source Sans Pro" panose="020F0502020204030204" pitchFamily="34" charset="0"/>
              </a:rPr>
              <a:t>Colizzi, M., Carra, E., </a:t>
            </a:r>
            <a:r>
              <a:rPr lang="en-US" b="0" i="0" dirty="0" err="1">
                <a:solidFill>
                  <a:srgbClr val="3A3A3A"/>
                </a:solidFill>
                <a:effectLst/>
                <a:latin typeface="Source Sans Pro" panose="020F0502020204030204" pitchFamily="34" charset="0"/>
              </a:rPr>
              <a:t>Fraietta</a:t>
            </a:r>
            <a:r>
              <a:rPr lang="en-US" b="0" i="0" dirty="0">
                <a:solidFill>
                  <a:srgbClr val="3A3A3A"/>
                </a:solidFill>
                <a:effectLst/>
                <a:latin typeface="Source Sans Pro" panose="020F0502020204030204" pitchFamily="34" charset="0"/>
              </a:rPr>
              <a:t>, S., Lally, J., Quattrone, D., Bonaccorso, S., </a:t>
            </a:r>
            <a:r>
              <a:rPr lang="en-US" b="0" i="0" dirty="0" err="1">
                <a:solidFill>
                  <a:srgbClr val="3A3A3A"/>
                </a:solidFill>
                <a:effectLst/>
                <a:latin typeface="Source Sans Pro" panose="020F0502020204030204" pitchFamily="34" charset="0"/>
              </a:rPr>
              <a:t>Mondelli</a:t>
            </a:r>
            <a:r>
              <a:rPr lang="en-US" b="0" i="0" dirty="0">
                <a:solidFill>
                  <a:srgbClr val="3A3A3A"/>
                </a:solidFill>
                <a:effectLst/>
                <a:latin typeface="Source Sans Pro" panose="020F0502020204030204" pitchFamily="34" charset="0"/>
              </a:rPr>
              <a:t>, V., </a:t>
            </a:r>
            <a:r>
              <a:rPr lang="en-US" b="0" i="0" dirty="0" err="1">
                <a:solidFill>
                  <a:srgbClr val="3A3A3A"/>
                </a:solidFill>
                <a:effectLst/>
                <a:latin typeface="Source Sans Pro" panose="020F0502020204030204" pitchFamily="34" charset="0"/>
              </a:rPr>
              <a:t>Ajnakina</a:t>
            </a:r>
            <a:r>
              <a:rPr lang="en-US" b="0" i="0" dirty="0">
                <a:solidFill>
                  <a:srgbClr val="3A3A3A"/>
                </a:solidFill>
                <a:effectLst/>
                <a:latin typeface="Source Sans Pro" panose="020F0502020204030204" pitchFamily="34" charset="0"/>
              </a:rPr>
              <a:t>, O., </a:t>
            </a:r>
            <a:r>
              <a:rPr lang="en-US" b="0" i="0" dirty="0" err="1">
                <a:solidFill>
                  <a:srgbClr val="3A3A3A"/>
                </a:solidFill>
                <a:effectLst/>
                <a:latin typeface="Source Sans Pro" panose="020F0502020204030204" pitchFamily="34" charset="0"/>
              </a:rPr>
              <a:t>Dazzan</a:t>
            </a:r>
            <a:r>
              <a:rPr lang="en-US" b="0" i="0" dirty="0">
                <a:solidFill>
                  <a:srgbClr val="3A3A3A"/>
                </a:solidFill>
                <a:effectLst/>
                <a:latin typeface="Source Sans Pro" panose="020F0502020204030204" pitchFamily="34" charset="0"/>
              </a:rPr>
              <a:t>, P., Trotta, A., </a:t>
            </a:r>
            <a:r>
              <a:rPr lang="en-US" b="0" i="0" dirty="0" err="1">
                <a:solidFill>
                  <a:srgbClr val="3A3A3A"/>
                </a:solidFill>
                <a:effectLst/>
                <a:latin typeface="Source Sans Pro" panose="020F0502020204030204" pitchFamily="34" charset="0"/>
              </a:rPr>
              <a:t>Sideli</a:t>
            </a:r>
            <a:r>
              <a:rPr lang="en-US" b="0" i="0" dirty="0">
                <a:solidFill>
                  <a:srgbClr val="3A3A3A"/>
                </a:solidFill>
                <a:effectLst/>
                <a:latin typeface="Source Sans Pro" panose="020F0502020204030204" pitchFamily="34" charset="0"/>
              </a:rPr>
              <a:t>, L., </a:t>
            </a:r>
            <a:r>
              <a:rPr lang="en-US" b="0" i="0" dirty="0" err="1">
                <a:solidFill>
                  <a:srgbClr val="3A3A3A"/>
                </a:solidFill>
                <a:effectLst/>
                <a:latin typeface="Source Sans Pro" panose="020F0502020204030204" pitchFamily="34" charset="0"/>
              </a:rPr>
              <a:t>Kolliakou</a:t>
            </a:r>
            <a:r>
              <a:rPr lang="en-US" b="0" i="0" dirty="0">
                <a:solidFill>
                  <a:srgbClr val="3A3A3A"/>
                </a:solidFill>
                <a:effectLst/>
                <a:latin typeface="Source Sans Pro" panose="020F0502020204030204" pitchFamily="34" charset="0"/>
              </a:rPr>
              <a:t>, A., Gaughran, F., </a:t>
            </a:r>
            <a:r>
              <a:rPr lang="en-US" b="0" i="0" dirty="0" err="1">
                <a:solidFill>
                  <a:srgbClr val="3A3A3A"/>
                </a:solidFill>
                <a:effectLst/>
                <a:latin typeface="Source Sans Pro" panose="020F0502020204030204" pitchFamily="34" charset="0"/>
              </a:rPr>
              <a:t>Khondoker</a:t>
            </a:r>
            <a:r>
              <a:rPr lang="en-US" b="0" i="0" dirty="0">
                <a:solidFill>
                  <a:srgbClr val="3A3A3A"/>
                </a:solidFill>
                <a:effectLst/>
                <a:latin typeface="Source Sans Pro" panose="020F0502020204030204" pitchFamily="34" charset="0"/>
              </a:rPr>
              <a:t>, M., David, A. S., Murray, R. M., </a:t>
            </a:r>
            <a:r>
              <a:rPr lang="en-US" b="0" i="0" dirty="0" err="1">
                <a:solidFill>
                  <a:srgbClr val="3A3A3A"/>
                </a:solidFill>
                <a:effectLst/>
                <a:latin typeface="Source Sans Pro" panose="020F0502020204030204" pitchFamily="34" charset="0"/>
              </a:rPr>
              <a:t>MacCabe</a:t>
            </a:r>
            <a:r>
              <a:rPr lang="en-US" b="0" i="0" dirty="0">
                <a:solidFill>
                  <a:srgbClr val="3A3A3A"/>
                </a:solidFill>
                <a:effectLst/>
                <a:latin typeface="Source Sans Pro" panose="020F0502020204030204" pitchFamily="34" charset="0"/>
              </a:rPr>
              <a:t>, J. H., &amp; Di Forti, M. (2016). Substance use, medication adherence and outcome one year following a first episode of psychosis. </a:t>
            </a:r>
            <a:r>
              <a:rPr lang="en-US" b="0" i="1" dirty="0">
                <a:solidFill>
                  <a:srgbClr val="3A3A3A"/>
                </a:solidFill>
                <a:effectLst/>
                <a:latin typeface="Source Sans Pro" panose="020B0503030403020204" pitchFamily="34" charset="0"/>
              </a:rPr>
              <a:t>Schizophrenia Research</a:t>
            </a:r>
            <a:r>
              <a:rPr lang="en-US" b="0" i="0" dirty="0">
                <a:solidFill>
                  <a:srgbClr val="3A3A3A"/>
                </a:solidFill>
                <a:effectLst/>
                <a:latin typeface="Source Sans Pro" panose="020B0503030403020204" pitchFamily="34" charset="0"/>
              </a:rPr>
              <a:t>, </a:t>
            </a:r>
            <a:r>
              <a:rPr lang="en-US" b="0" i="1" dirty="0">
                <a:solidFill>
                  <a:srgbClr val="3A3A3A"/>
                </a:solidFill>
                <a:effectLst/>
                <a:latin typeface="Source Sans Pro" panose="020B0503030403020204" pitchFamily="34" charset="0"/>
              </a:rPr>
              <a:t>170</a:t>
            </a:r>
            <a:r>
              <a:rPr lang="en-US" b="0" i="0" dirty="0">
                <a:solidFill>
                  <a:srgbClr val="3A3A3A"/>
                </a:solidFill>
                <a:effectLst/>
                <a:latin typeface="Source Sans Pro" panose="020B0503030403020204" pitchFamily="34" charset="0"/>
              </a:rPr>
              <a:t>(2), 311–317. https://</a:t>
            </a:r>
            <a:r>
              <a:rPr lang="en-US" b="0" i="0" dirty="0" err="1">
                <a:solidFill>
                  <a:srgbClr val="3A3A3A"/>
                </a:solidFill>
                <a:effectLst/>
                <a:latin typeface="Source Sans Pro" panose="020B0503030403020204" pitchFamily="34" charset="0"/>
              </a:rPr>
              <a:t>doi.org</a:t>
            </a:r>
            <a:r>
              <a:rPr lang="en-US" b="0" i="0" dirty="0">
                <a:solidFill>
                  <a:srgbClr val="3A3A3A"/>
                </a:solidFill>
                <a:effectLst/>
                <a:latin typeface="Source Sans Pro" panose="020B0503030403020204" pitchFamily="34" charset="0"/>
              </a:rPr>
              <a:t>/10.1016/j.schres.2015.11.016</a:t>
            </a:r>
          </a:p>
          <a:p>
            <a:r>
              <a:rPr lang="en-US" b="0" i="0" dirty="0">
                <a:solidFill>
                  <a:srgbClr val="3A3A3A"/>
                </a:solidFill>
                <a:effectLst/>
                <a:latin typeface="Source Sans Pro" panose="020B0503030403020204" pitchFamily="34" charset="0"/>
              </a:rPr>
              <a:t>- </a:t>
            </a:r>
            <a:r>
              <a:rPr lang="en-US" sz="1200" dirty="0">
                <a:solidFill>
                  <a:schemeClr val="accent2"/>
                </a:solidFill>
              </a:rPr>
              <a:t>with poor med adherence mediating effects between nicotine and cannabis use on non-remission. </a:t>
            </a:r>
            <a:endParaRPr lang="en-US" b="0" i="0" dirty="0">
              <a:solidFill>
                <a:srgbClr val="3A3A3A"/>
              </a:solidFill>
              <a:effectLst/>
              <a:latin typeface="Source Sans Pro" panose="020B0503030403020204" pitchFamily="34" charset="0"/>
            </a:endParaRPr>
          </a:p>
          <a:p>
            <a:endParaRPr lang="en-US" b="0" i="0" dirty="0">
              <a:solidFill>
                <a:srgbClr val="3A3A3A"/>
              </a:solidFill>
              <a:effectLst/>
              <a:latin typeface="Source Sans Pro" panose="020B0503030403020204" pitchFamily="34" charset="0"/>
            </a:endParaRPr>
          </a:p>
          <a:p>
            <a:r>
              <a:rPr lang="en-US" b="0" i="0" dirty="0" err="1">
                <a:solidFill>
                  <a:srgbClr val="3A3A3A"/>
                </a:solidFill>
                <a:effectLst/>
                <a:latin typeface="Source Sans Pro" panose="020B0503030403020204" pitchFamily="34" charset="0"/>
              </a:rPr>
              <a:t>Schoeler</a:t>
            </a:r>
            <a:r>
              <a:rPr lang="en-US" b="0" i="0" dirty="0">
                <a:solidFill>
                  <a:srgbClr val="3A3A3A"/>
                </a:solidFill>
                <a:effectLst/>
                <a:latin typeface="Source Sans Pro" panose="020B0503030403020204" pitchFamily="34" charset="0"/>
              </a:rPr>
              <a:t>, T., Petros, N., Di Forti, M., </a:t>
            </a:r>
            <a:r>
              <a:rPr lang="en-US" b="0" i="0" dirty="0" err="1">
                <a:solidFill>
                  <a:srgbClr val="3A3A3A"/>
                </a:solidFill>
                <a:effectLst/>
                <a:latin typeface="Source Sans Pro" panose="020B0503030403020204" pitchFamily="34" charset="0"/>
              </a:rPr>
              <a:t>Klamerus</a:t>
            </a:r>
            <a:r>
              <a:rPr lang="en-US" b="0" i="0" dirty="0">
                <a:solidFill>
                  <a:srgbClr val="3A3A3A"/>
                </a:solidFill>
                <a:effectLst/>
                <a:latin typeface="Source Sans Pro" panose="020B0503030403020204" pitchFamily="34" charset="0"/>
              </a:rPr>
              <a:t>, E., Foglia, E., Murray, R., &amp; Bhattacharyya, S. (2017). Poor medication adherence and risk of relapse associated with continued cannabis use in patients with first-episode psychosis: a prospective analysis. </a:t>
            </a:r>
            <a:r>
              <a:rPr lang="en-US" b="0" i="1" dirty="0">
                <a:solidFill>
                  <a:srgbClr val="3A3A3A"/>
                </a:solidFill>
                <a:effectLst/>
                <a:latin typeface="Source Sans Pro" panose="020B0503030403020204" pitchFamily="34" charset="0"/>
              </a:rPr>
              <a:t>The Lancet. Psychiatry</a:t>
            </a:r>
            <a:r>
              <a:rPr lang="en-US" b="0" i="0" dirty="0">
                <a:solidFill>
                  <a:srgbClr val="3A3A3A"/>
                </a:solidFill>
                <a:effectLst/>
                <a:latin typeface="Source Sans Pro" panose="020B0503030403020204" pitchFamily="34" charset="0"/>
              </a:rPr>
              <a:t>, </a:t>
            </a:r>
            <a:r>
              <a:rPr lang="en-US" b="0" i="1" dirty="0">
                <a:solidFill>
                  <a:srgbClr val="3A3A3A"/>
                </a:solidFill>
                <a:effectLst/>
                <a:latin typeface="Source Sans Pro" panose="020B0503030403020204" pitchFamily="34" charset="0"/>
              </a:rPr>
              <a:t>4</a:t>
            </a:r>
            <a:r>
              <a:rPr lang="en-US" b="0" i="0" dirty="0">
                <a:solidFill>
                  <a:srgbClr val="3A3A3A"/>
                </a:solidFill>
                <a:effectLst/>
                <a:latin typeface="Source Sans Pro" panose="020B0503030403020204" pitchFamily="34" charset="0"/>
              </a:rPr>
              <a:t>(8), 627–633. https://</a:t>
            </a:r>
            <a:r>
              <a:rPr lang="en-US" b="0" i="0" dirty="0" err="1">
                <a:solidFill>
                  <a:srgbClr val="3A3A3A"/>
                </a:solidFill>
                <a:effectLst/>
                <a:latin typeface="Source Sans Pro" panose="020B0503030403020204" pitchFamily="34" charset="0"/>
              </a:rPr>
              <a:t>doi.org</a:t>
            </a:r>
            <a:r>
              <a:rPr lang="en-US" b="0" i="0" dirty="0">
                <a:solidFill>
                  <a:srgbClr val="3A3A3A"/>
                </a:solidFill>
                <a:effectLst/>
                <a:latin typeface="Source Sans Pro" panose="020B0503030403020204" pitchFamily="34" charset="0"/>
              </a:rPr>
              <a:t>/10.1016/S2215-0366(17)30233-X</a:t>
            </a:r>
          </a:p>
          <a:p>
            <a:pPr marL="171450" indent="-171450">
              <a:buFontTx/>
              <a:buChar char="-"/>
            </a:pPr>
            <a:r>
              <a:rPr lang="en-US" sz="1200" dirty="0">
                <a:solidFill>
                  <a:schemeClr val="accent2"/>
                </a:solidFill>
              </a:rPr>
              <a:t>Medication adherence partly mediated effect of continued cannabis use on relapse </a:t>
            </a:r>
          </a:p>
          <a:p>
            <a:pPr marL="171450" indent="-171450">
              <a:buFontTx/>
              <a:buChar char="-"/>
            </a:pPr>
            <a:endParaRPr lang="en-US" b="0" i="0" dirty="0">
              <a:solidFill>
                <a:srgbClr val="3A3A3A"/>
              </a:solidFill>
              <a:effectLst/>
              <a:latin typeface="Source Sans Pro" panose="020B0503030403020204" pitchFamily="34" charset="0"/>
            </a:endParaRPr>
          </a:p>
          <a:p>
            <a:r>
              <a:rPr lang="en-US" b="0" i="0" dirty="0">
                <a:solidFill>
                  <a:srgbClr val="3A3A3A"/>
                </a:solidFill>
                <a:effectLst/>
                <a:latin typeface="Source Sans Pro" panose="020B0503030403020204" pitchFamily="34" charset="0"/>
              </a:rPr>
              <a:t>Levi, L., Bar-Haim, M., Winter-van Rossum, I., Davidson, M., </a:t>
            </a:r>
            <a:r>
              <a:rPr lang="en-US" b="0" i="0" dirty="0" err="1">
                <a:solidFill>
                  <a:srgbClr val="3A3A3A"/>
                </a:solidFill>
                <a:effectLst/>
                <a:latin typeface="Source Sans Pro" panose="020B0503030403020204" pitchFamily="34" charset="0"/>
              </a:rPr>
              <a:t>Leucht</a:t>
            </a:r>
            <a:r>
              <a:rPr lang="en-US" b="0" i="0" dirty="0">
                <a:solidFill>
                  <a:srgbClr val="3A3A3A"/>
                </a:solidFill>
                <a:effectLst/>
                <a:latin typeface="Source Sans Pro" panose="020B0503030403020204" pitchFamily="34" charset="0"/>
              </a:rPr>
              <a:t>, S., </a:t>
            </a:r>
            <a:r>
              <a:rPr lang="en-US" b="0" i="0" dirty="0" err="1">
                <a:solidFill>
                  <a:srgbClr val="3A3A3A"/>
                </a:solidFill>
                <a:effectLst/>
                <a:latin typeface="Source Sans Pro" panose="020B0503030403020204" pitchFamily="34" charset="0"/>
              </a:rPr>
              <a:t>Fleischhacker</a:t>
            </a:r>
            <a:r>
              <a:rPr lang="en-US" b="0" i="0" dirty="0">
                <a:solidFill>
                  <a:srgbClr val="3A3A3A"/>
                </a:solidFill>
                <a:effectLst/>
                <a:latin typeface="Source Sans Pro" panose="020B0503030403020204" pitchFamily="34" charset="0"/>
              </a:rPr>
              <a:t>, W. W., Park, J., Davis, J. M., Kahn, R. S., &amp; Weiser, M. (2023). Cannabis Use and Symptomatic Relapse in First Episode Schizophrenia: Trigger or Consequence? Data From the OPTIMISE Study. </a:t>
            </a:r>
            <a:r>
              <a:rPr lang="en-US" b="0" i="1" dirty="0">
                <a:solidFill>
                  <a:srgbClr val="3A3A3A"/>
                </a:solidFill>
                <a:effectLst/>
                <a:latin typeface="Source Sans Pro" panose="020B0503030403020204" pitchFamily="34" charset="0"/>
              </a:rPr>
              <a:t>Schizophrenia Bulletin</a:t>
            </a:r>
            <a:r>
              <a:rPr lang="en-US" b="0" i="0" dirty="0">
                <a:solidFill>
                  <a:srgbClr val="3A3A3A"/>
                </a:solidFill>
                <a:effectLst/>
                <a:latin typeface="Source Sans Pro" panose="020B0503030403020204" pitchFamily="34" charset="0"/>
              </a:rPr>
              <a:t>, </a:t>
            </a:r>
            <a:r>
              <a:rPr lang="en-US" b="0" i="1" dirty="0">
                <a:solidFill>
                  <a:srgbClr val="3A3A3A"/>
                </a:solidFill>
                <a:effectLst/>
                <a:latin typeface="Source Sans Pro" panose="020B0503030403020204" pitchFamily="34" charset="0"/>
              </a:rPr>
              <a:t>49</a:t>
            </a:r>
            <a:r>
              <a:rPr lang="en-US" b="0" i="0" dirty="0">
                <a:solidFill>
                  <a:srgbClr val="3A3A3A"/>
                </a:solidFill>
                <a:effectLst/>
                <a:latin typeface="Source Sans Pro" panose="020B0503030403020204" pitchFamily="34" charset="0"/>
              </a:rPr>
              <a:t>(4), 903–913. https://</a:t>
            </a:r>
            <a:r>
              <a:rPr lang="en-US" b="0" i="0" dirty="0" err="1">
                <a:solidFill>
                  <a:srgbClr val="3A3A3A"/>
                </a:solidFill>
                <a:effectLst/>
                <a:latin typeface="Source Sans Pro" panose="020B0503030403020204" pitchFamily="34" charset="0"/>
              </a:rPr>
              <a:t>doi.org</a:t>
            </a:r>
            <a:r>
              <a:rPr lang="en-US" b="0" i="0" dirty="0">
                <a:solidFill>
                  <a:srgbClr val="3A3A3A"/>
                </a:solidFill>
                <a:effectLst/>
                <a:latin typeface="Source Sans Pro" panose="020B0503030403020204" pitchFamily="34" charset="0"/>
              </a:rPr>
              <a:t>/10.1093/</a:t>
            </a:r>
            <a:r>
              <a:rPr lang="en-US" b="0" i="0" dirty="0" err="1">
                <a:solidFill>
                  <a:srgbClr val="3A3A3A"/>
                </a:solidFill>
                <a:effectLst/>
                <a:latin typeface="Source Sans Pro" panose="020B0503030403020204" pitchFamily="34" charset="0"/>
              </a:rPr>
              <a:t>schbul</a:t>
            </a:r>
            <a:r>
              <a:rPr lang="en-US" b="0" i="0" dirty="0">
                <a:solidFill>
                  <a:srgbClr val="3A3A3A"/>
                </a:solidFill>
                <a:effectLst/>
                <a:latin typeface="Source Sans Pro" panose="020B0503030403020204" pitchFamily="34" charset="0"/>
              </a:rPr>
              <a:t>/sbad033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A3A3A"/>
                </a:solidFill>
                <a:effectLst/>
                <a:latin typeface="Source Sans Pro" panose="020B0503030403020204" pitchFamily="34" charset="0"/>
              </a:rPr>
              <a:t>- </a:t>
            </a:r>
            <a:r>
              <a:rPr lang="en-US" sz="1200" dirty="0">
                <a:solidFill>
                  <a:schemeClr val="accent2"/>
                </a:solidFill>
              </a:rPr>
              <a:t>and people with schizophrenia spectrum disorders in general </a:t>
            </a:r>
            <a:r>
              <a:rPr lang="en-US" sz="1200" b="1" dirty="0">
                <a:solidFill>
                  <a:schemeClr val="accent2"/>
                </a:solidFill>
              </a:rPr>
              <a:t>can </a:t>
            </a:r>
            <a:r>
              <a:rPr lang="en-US" sz="1200" dirty="0">
                <a:solidFill>
                  <a:schemeClr val="accent2"/>
                </a:solidFill>
              </a:rPr>
              <a:t>experience psychotic relapse </a:t>
            </a:r>
            <a:r>
              <a:rPr lang="en-US" sz="1200" b="1" dirty="0">
                <a:solidFill>
                  <a:schemeClr val="accent2"/>
                </a:solidFill>
              </a:rPr>
              <a:t>even on antipsychotic medications</a:t>
            </a:r>
            <a:r>
              <a:rPr lang="en-US" sz="1200" dirty="0">
                <a:solidFill>
                  <a:schemeClr val="accent2"/>
                </a:solidFill>
              </a:rPr>
              <a:t>.</a:t>
            </a:r>
          </a:p>
          <a:p>
            <a:endParaRPr lang="en-US" b="0" i="0" dirty="0">
              <a:solidFill>
                <a:srgbClr val="3A3A3A"/>
              </a:solidFill>
              <a:effectLst/>
              <a:latin typeface="Source Sans Pro" panose="020B0503030403020204" pitchFamily="34" charset="0"/>
            </a:endParaRPr>
          </a:p>
          <a:p>
            <a:r>
              <a:rPr lang="en-US" b="0" i="0" dirty="0">
                <a:solidFill>
                  <a:srgbClr val="3A3A3A"/>
                </a:solidFill>
                <a:effectLst/>
                <a:latin typeface="Source Sans Pro" panose="020B0503030403020204" pitchFamily="34" charset="0"/>
              </a:rPr>
              <a:t>Rubio, J. M., </a:t>
            </a:r>
            <a:r>
              <a:rPr lang="en-US" b="0" i="0" dirty="0" err="1">
                <a:solidFill>
                  <a:srgbClr val="3A3A3A"/>
                </a:solidFill>
                <a:effectLst/>
                <a:latin typeface="Source Sans Pro" panose="020B0503030403020204" pitchFamily="34" charset="0"/>
              </a:rPr>
              <a:t>Schoretsanitis</a:t>
            </a:r>
            <a:r>
              <a:rPr lang="en-US" b="0" i="0" dirty="0">
                <a:solidFill>
                  <a:srgbClr val="3A3A3A"/>
                </a:solidFill>
                <a:effectLst/>
                <a:latin typeface="Source Sans Pro" panose="020B0503030403020204" pitchFamily="34" charset="0"/>
              </a:rPr>
              <a:t>, G., John, M., </a:t>
            </a:r>
            <a:r>
              <a:rPr lang="en-US" b="0" i="0" dirty="0" err="1">
                <a:solidFill>
                  <a:srgbClr val="3A3A3A"/>
                </a:solidFill>
                <a:effectLst/>
                <a:latin typeface="Source Sans Pro" panose="020B0503030403020204" pitchFamily="34" charset="0"/>
              </a:rPr>
              <a:t>Tiihonen</a:t>
            </a:r>
            <a:r>
              <a:rPr lang="en-US" b="0" i="0" dirty="0">
                <a:solidFill>
                  <a:srgbClr val="3A3A3A"/>
                </a:solidFill>
                <a:effectLst/>
                <a:latin typeface="Source Sans Pro" panose="020B0503030403020204" pitchFamily="34" charset="0"/>
              </a:rPr>
              <a:t>, J., Taipale, H., </a:t>
            </a:r>
            <a:r>
              <a:rPr lang="en-US" b="0" i="0" dirty="0" err="1">
                <a:solidFill>
                  <a:srgbClr val="3A3A3A"/>
                </a:solidFill>
                <a:effectLst/>
                <a:latin typeface="Source Sans Pro" panose="020B0503030403020204" pitchFamily="34" charset="0"/>
              </a:rPr>
              <a:t>Guinart</a:t>
            </a:r>
            <a:r>
              <a:rPr lang="en-US" b="0" i="0" dirty="0">
                <a:solidFill>
                  <a:srgbClr val="3A3A3A"/>
                </a:solidFill>
                <a:effectLst/>
                <a:latin typeface="Source Sans Pro" panose="020B0503030403020204" pitchFamily="34" charset="0"/>
              </a:rPr>
              <a:t>, D., Malhotra, A. K., Correll, C. U., &amp; Kane, J. M. (2020). Psychosis relapse during treatment with long-acting injectable antipsychotics in individuals with schizophrenia-spectrum disorders: an individual participant data meta-analysis. </a:t>
            </a:r>
            <a:r>
              <a:rPr lang="en-US" b="0" i="1" dirty="0">
                <a:solidFill>
                  <a:srgbClr val="3A3A3A"/>
                </a:solidFill>
                <a:effectLst/>
                <a:latin typeface="Source Sans Pro" panose="020B0503030403020204" pitchFamily="34" charset="0"/>
              </a:rPr>
              <a:t>The Lancet. Psychiatry</a:t>
            </a:r>
            <a:r>
              <a:rPr lang="en-US" b="0" i="0" dirty="0">
                <a:solidFill>
                  <a:srgbClr val="3A3A3A"/>
                </a:solidFill>
                <a:effectLst/>
                <a:latin typeface="Source Sans Pro" panose="020B0503030403020204" pitchFamily="34" charset="0"/>
              </a:rPr>
              <a:t>, </a:t>
            </a:r>
            <a:r>
              <a:rPr lang="en-US" b="0" i="1" dirty="0">
                <a:solidFill>
                  <a:srgbClr val="3A3A3A"/>
                </a:solidFill>
                <a:effectLst/>
                <a:latin typeface="Source Sans Pro" panose="020B0503030403020204" pitchFamily="34" charset="0"/>
              </a:rPr>
              <a:t>7</a:t>
            </a:r>
            <a:r>
              <a:rPr lang="en-US" b="0" i="0" dirty="0">
                <a:solidFill>
                  <a:srgbClr val="3A3A3A"/>
                </a:solidFill>
                <a:effectLst/>
                <a:latin typeface="Source Sans Pro" panose="020B0503030403020204" pitchFamily="34" charset="0"/>
              </a:rPr>
              <a:t>(9), 749–761. https://</a:t>
            </a:r>
            <a:r>
              <a:rPr lang="en-US" b="0" i="0" dirty="0" err="1">
                <a:solidFill>
                  <a:srgbClr val="3A3A3A"/>
                </a:solidFill>
                <a:effectLst/>
                <a:latin typeface="Source Sans Pro" panose="020B0503030403020204" pitchFamily="34" charset="0"/>
              </a:rPr>
              <a:t>doi.org</a:t>
            </a:r>
            <a:r>
              <a:rPr lang="en-US" b="0" i="0" dirty="0">
                <a:solidFill>
                  <a:srgbClr val="3A3A3A"/>
                </a:solidFill>
                <a:effectLst/>
                <a:latin typeface="Source Sans Pro" panose="020B0503030403020204" pitchFamily="34" charset="0"/>
              </a:rPr>
              <a:t>/10.1016/S2215-0366(20)30264-9</a:t>
            </a:r>
          </a:p>
        </p:txBody>
      </p:sp>
      <p:sp>
        <p:nvSpPr>
          <p:cNvPr id="4" name="Slide Number Placeholder 3">
            <a:extLst>
              <a:ext uri="{FF2B5EF4-FFF2-40B4-BE49-F238E27FC236}">
                <a16:creationId xmlns:a16="http://schemas.microsoft.com/office/drawing/2014/main" id="{B0A5A9D2-982F-8298-79E9-74245C6D143C}"/>
              </a:ext>
            </a:extLst>
          </p:cNvPr>
          <p:cNvSpPr>
            <a:spLocks noGrp="1"/>
          </p:cNvSpPr>
          <p:nvPr>
            <p:ph type="sldNum" sz="quarter" idx="5"/>
          </p:nvPr>
        </p:nvSpPr>
        <p:spPr/>
        <p:txBody>
          <a:bodyPr/>
          <a:lstStyle/>
          <a:p>
            <a:fld id="{E2D034A7-9452-C54E-A651-2368A596952F}" type="slidenum">
              <a:rPr lang="en-US" smtClean="0"/>
              <a:t>23</a:t>
            </a:fld>
            <a:endParaRPr lang="en-US" dirty="0"/>
          </a:p>
        </p:txBody>
      </p:sp>
    </p:spTree>
    <p:extLst>
      <p:ext uri="{BB962C8B-B14F-4D97-AF65-F5344CB8AC3E}">
        <p14:creationId xmlns:p14="http://schemas.microsoft.com/office/powerpoint/2010/main" val="2591683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74E24-4FCB-D891-8631-1AE688CF3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F5398-B945-7C70-7272-EC25E61FD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DFFF6-F199-DAB4-9221-0555DB2250B0}"/>
              </a:ext>
            </a:extLst>
          </p:cNvPr>
          <p:cNvSpPr>
            <a:spLocks noGrp="1"/>
          </p:cNvSpPr>
          <p:nvPr>
            <p:ph type="body" idx="1"/>
          </p:nvPr>
        </p:nvSpPr>
        <p:spPr/>
        <p:txBody>
          <a:bodyPr/>
          <a:lstStyle/>
          <a:p>
            <a:r>
              <a:rPr lang="en-US" dirty="0"/>
              <a:t>Although there is no agreed upon definition of first episode psychosis, generally it is thought of as having experienced the first occurrence of psychosis symptoms. Having those symptoms first occur in the past 1-3 years is typical criteria for entry into most first episode psychosis clinics; however, some will accept clients with a first episode within the first 5 years or have no upper limits. Age of onset occurs slightly earlier for men than women on average with many psychosis occurring in late teens and early 20s for many clients. There are up to 40% of clients who may develop their first episode of psychosis later in life after age 40. </a:t>
            </a:r>
          </a:p>
        </p:txBody>
      </p:sp>
      <p:sp>
        <p:nvSpPr>
          <p:cNvPr id="4" name="Slide Number Placeholder 3">
            <a:extLst>
              <a:ext uri="{FF2B5EF4-FFF2-40B4-BE49-F238E27FC236}">
                <a16:creationId xmlns:a16="http://schemas.microsoft.com/office/drawing/2014/main" id="{8ADFC3BC-E78E-F084-CA67-F2B5FB12F0C7}"/>
              </a:ext>
            </a:extLst>
          </p:cNvPr>
          <p:cNvSpPr>
            <a:spLocks noGrp="1"/>
          </p:cNvSpPr>
          <p:nvPr>
            <p:ph type="sldNum" sz="quarter" idx="5"/>
          </p:nvPr>
        </p:nvSpPr>
        <p:spPr/>
        <p:txBody>
          <a:bodyPr/>
          <a:lstStyle/>
          <a:p>
            <a:fld id="{E2D034A7-9452-C54E-A651-2368A596952F}" type="slidenum">
              <a:rPr lang="en-US" smtClean="0"/>
              <a:t>24</a:t>
            </a:fld>
            <a:endParaRPr lang="en-US" dirty="0"/>
          </a:p>
        </p:txBody>
      </p:sp>
    </p:spTree>
    <p:extLst>
      <p:ext uri="{BB962C8B-B14F-4D97-AF65-F5344CB8AC3E}">
        <p14:creationId xmlns:p14="http://schemas.microsoft.com/office/powerpoint/2010/main" val="2632825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2ECEF-BA1C-B7E6-A1A4-6FF1588F9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CDF10-70D9-8F08-8264-75DB6F18B5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62085A-DC61-EE8A-7F92-799E4B052032}"/>
              </a:ext>
            </a:extLst>
          </p:cNvPr>
          <p:cNvSpPr>
            <a:spLocks noGrp="1"/>
          </p:cNvSpPr>
          <p:nvPr>
            <p:ph type="body" idx="1"/>
          </p:nvPr>
        </p:nvSpPr>
        <p:spPr/>
        <p:txBody>
          <a:bodyPr/>
          <a:lstStyle/>
          <a:p>
            <a:r>
              <a:rPr lang="en-US" dirty="0"/>
              <a:t>Although there is no agreed upon definition of first episode psychosis, generally it is thought of as having experienced the first occurrence of psychosis symptoms. Having those symptoms first occur in the past 1-3 years is typical criteria for entry into most first episode psychosis clinics; however, some will accept clients with a first episode within the first 5 years or have no upper limits. Age of onset occurs slightly earlier for men than women on average with many psychosis occurring in late teens and early 20s for many clients. There are up to 40% of clients who may develop their first episode of psychosis later in life after age 40. </a:t>
            </a:r>
          </a:p>
        </p:txBody>
      </p:sp>
      <p:sp>
        <p:nvSpPr>
          <p:cNvPr id="4" name="Slide Number Placeholder 3">
            <a:extLst>
              <a:ext uri="{FF2B5EF4-FFF2-40B4-BE49-F238E27FC236}">
                <a16:creationId xmlns:a16="http://schemas.microsoft.com/office/drawing/2014/main" id="{55ED2134-521A-8439-1925-2ECC34A5BCEF}"/>
              </a:ext>
            </a:extLst>
          </p:cNvPr>
          <p:cNvSpPr>
            <a:spLocks noGrp="1"/>
          </p:cNvSpPr>
          <p:nvPr>
            <p:ph type="sldNum" sz="quarter" idx="5"/>
          </p:nvPr>
        </p:nvSpPr>
        <p:spPr/>
        <p:txBody>
          <a:bodyPr/>
          <a:lstStyle/>
          <a:p>
            <a:fld id="{E2D034A7-9452-C54E-A651-2368A596952F}" type="slidenum">
              <a:rPr lang="en-US" smtClean="0"/>
              <a:t>25</a:t>
            </a:fld>
            <a:endParaRPr lang="en-US" dirty="0"/>
          </a:p>
        </p:txBody>
      </p:sp>
    </p:spTree>
    <p:extLst>
      <p:ext uri="{BB962C8B-B14F-4D97-AF65-F5344CB8AC3E}">
        <p14:creationId xmlns:p14="http://schemas.microsoft.com/office/powerpoint/2010/main" val="3585226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E9AE6-83D2-1417-ECA2-0DDBC2239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BE98EA-01C2-C229-A652-F1B4D6721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E359D-0AE1-1B7E-9867-0D4E274ED210}"/>
              </a:ext>
            </a:extLst>
          </p:cNvPr>
          <p:cNvSpPr>
            <a:spLocks noGrp="1"/>
          </p:cNvSpPr>
          <p:nvPr>
            <p:ph type="body" idx="1"/>
          </p:nvPr>
        </p:nvSpPr>
        <p:spPr/>
        <p:txBody>
          <a:bodyPr/>
          <a:lstStyle/>
          <a:p>
            <a:r>
              <a:rPr lang="en-US" dirty="0"/>
              <a:t>Although there is no agreed upon definition of first episode psychosis, generally it is thought of as having experienced the first occurrence of psychosis symptoms. Having those symptoms first occur in the past 1-3 years is typical criteria for entry into most first episode psychosis clinics; however, some will accept clients with a first episode within the first 5 years or have no upper limits. Age of onset occurs slightly earlier for men than women on average with many psychosis occurring in late teens and early 20s for many clients. There are up to 40% of clients who may develop their first episode of psychosis later in life after age 40. </a:t>
            </a:r>
          </a:p>
        </p:txBody>
      </p:sp>
      <p:sp>
        <p:nvSpPr>
          <p:cNvPr id="4" name="Slide Number Placeholder 3">
            <a:extLst>
              <a:ext uri="{FF2B5EF4-FFF2-40B4-BE49-F238E27FC236}">
                <a16:creationId xmlns:a16="http://schemas.microsoft.com/office/drawing/2014/main" id="{7B16839D-BF3E-CBEB-418E-191DB3AE7112}"/>
              </a:ext>
            </a:extLst>
          </p:cNvPr>
          <p:cNvSpPr>
            <a:spLocks noGrp="1"/>
          </p:cNvSpPr>
          <p:nvPr>
            <p:ph type="sldNum" sz="quarter" idx="5"/>
          </p:nvPr>
        </p:nvSpPr>
        <p:spPr/>
        <p:txBody>
          <a:bodyPr/>
          <a:lstStyle/>
          <a:p>
            <a:fld id="{E2D034A7-9452-C54E-A651-2368A596952F}" type="slidenum">
              <a:rPr lang="en-US" smtClean="0"/>
              <a:t>26</a:t>
            </a:fld>
            <a:endParaRPr lang="en-US" dirty="0"/>
          </a:p>
        </p:txBody>
      </p:sp>
    </p:spTree>
    <p:extLst>
      <p:ext uri="{BB962C8B-B14F-4D97-AF65-F5344CB8AC3E}">
        <p14:creationId xmlns:p14="http://schemas.microsoft.com/office/powerpoint/2010/main" val="1791462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96016-1BE8-637E-6BFE-6D9B9ED23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FCAC2-12D5-6911-FE04-58096A8CB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08F77-4A71-F2B4-D5D7-9FDCFDD789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EF400A-0C98-E9C6-08D6-372554D2531E}"/>
              </a:ext>
            </a:extLst>
          </p:cNvPr>
          <p:cNvSpPr>
            <a:spLocks noGrp="1"/>
          </p:cNvSpPr>
          <p:nvPr>
            <p:ph type="sldNum" sz="quarter" idx="5"/>
          </p:nvPr>
        </p:nvSpPr>
        <p:spPr/>
        <p:txBody>
          <a:bodyPr/>
          <a:lstStyle/>
          <a:p>
            <a:fld id="{E2D034A7-9452-C54E-A651-2368A596952F}" type="slidenum">
              <a:rPr lang="en-US" smtClean="0"/>
              <a:t>27</a:t>
            </a:fld>
            <a:endParaRPr lang="en-US" dirty="0"/>
          </a:p>
        </p:txBody>
      </p:sp>
    </p:spTree>
    <p:extLst>
      <p:ext uri="{BB962C8B-B14F-4D97-AF65-F5344CB8AC3E}">
        <p14:creationId xmlns:p14="http://schemas.microsoft.com/office/powerpoint/2010/main" val="3938253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9BB67-E156-584F-986B-DDE00EDB7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1E9C6-59EA-67D2-154B-904A15468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19AEC-736A-2C50-8D8D-880EC85D37AD}"/>
              </a:ext>
            </a:extLst>
          </p:cNvPr>
          <p:cNvSpPr>
            <a:spLocks noGrp="1"/>
          </p:cNvSpPr>
          <p:nvPr>
            <p:ph type="body" idx="1"/>
          </p:nvPr>
        </p:nvSpPr>
        <p:spPr/>
        <p:txBody>
          <a:bodyPr/>
          <a:lstStyle/>
          <a:p>
            <a:r>
              <a:rPr lang="en-US" dirty="0"/>
              <a:t>Contributing risk hypothesis – they did not find evidence supporting this hypothesis, which may be because in childhood and early adolescence, daily and high-volume cannabis use is less common than later in adolescent and early adulthood. </a:t>
            </a:r>
          </a:p>
        </p:txBody>
      </p:sp>
      <p:sp>
        <p:nvSpPr>
          <p:cNvPr id="4" name="Slide Number Placeholder 3">
            <a:extLst>
              <a:ext uri="{FF2B5EF4-FFF2-40B4-BE49-F238E27FC236}">
                <a16:creationId xmlns:a16="http://schemas.microsoft.com/office/drawing/2014/main" id="{61264287-0C19-803A-B70B-8BB27375A64B}"/>
              </a:ext>
            </a:extLst>
          </p:cNvPr>
          <p:cNvSpPr>
            <a:spLocks noGrp="1"/>
          </p:cNvSpPr>
          <p:nvPr>
            <p:ph type="sldNum" sz="quarter" idx="5"/>
          </p:nvPr>
        </p:nvSpPr>
        <p:spPr/>
        <p:txBody>
          <a:bodyPr/>
          <a:lstStyle/>
          <a:p>
            <a:fld id="{E2D034A7-9452-C54E-A651-2368A596952F}" type="slidenum">
              <a:rPr lang="en-US" smtClean="0"/>
              <a:t>28</a:t>
            </a:fld>
            <a:endParaRPr lang="en-US" dirty="0"/>
          </a:p>
        </p:txBody>
      </p:sp>
    </p:spTree>
    <p:extLst>
      <p:ext uri="{BB962C8B-B14F-4D97-AF65-F5344CB8AC3E}">
        <p14:creationId xmlns:p14="http://schemas.microsoft.com/office/powerpoint/2010/main" val="2405349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179C-F9EA-CE27-A3B2-F18CC736B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D0200-BC57-6A75-906E-3274B188F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3A9FDA-48ED-868F-4FDF-4D43914C76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OpenSans"/>
              </a:rPr>
              <a:t>Ryan Petros, Denise D. Walker, Adam Pierce &amp; Maria Monroe-DeVita (2023) Scoping Review of Cannabis-Reduction Psychosocial Interventions and Reasons for Use among Young Adults with Psychosis, Journal of Dual Diagnosis, 19:2-3, 124-150, DOI: 10.1080/15504263.2023.2226024 </a:t>
            </a:r>
            <a:endParaRPr lang="en-US" dirty="0"/>
          </a:p>
          <a:p>
            <a:endParaRPr lang="en-US" dirty="0"/>
          </a:p>
        </p:txBody>
      </p:sp>
      <p:sp>
        <p:nvSpPr>
          <p:cNvPr id="4" name="Slide Number Placeholder 3">
            <a:extLst>
              <a:ext uri="{FF2B5EF4-FFF2-40B4-BE49-F238E27FC236}">
                <a16:creationId xmlns:a16="http://schemas.microsoft.com/office/drawing/2014/main" id="{E71539E8-506E-C11C-289C-6B2056193411}"/>
              </a:ext>
            </a:extLst>
          </p:cNvPr>
          <p:cNvSpPr>
            <a:spLocks noGrp="1"/>
          </p:cNvSpPr>
          <p:nvPr>
            <p:ph type="sldNum" sz="quarter" idx="5"/>
          </p:nvPr>
        </p:nvSpPr>
        <p:spPr/>
        <p:txBody>
          <a:bodyPr/>
          <a:lstStyle/>
          <a:p>
            <a:fld id="{E2D034A7-9452-C54E-A651-2368A596952F}" type="slidenum">
              <a:rPr lang="en-US" smtClean="0"/>
              <a:t>29</a:t>
            </a:fld>
            <a:endParaRPr lang="en-US" dirty="0"/>
          </a:p>
        </p:txBody>
      </p:sp>
    </p:spTree>
    <p:extLst>
      <p:ext uri="{BB962C8B-B14F-4D97-AF65-F5344CB8AC3E}">
        <p14:creationId xmlns:p14="http://schemas.microsoft.com/office/powerpoint/2010/main" val="1234525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EAF51-2FC3-51EB-4D51-666E923891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CA6B1-1304-5159-7E9B-1F3432540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AB98C-16DF-749A-D945-ACA55F743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B97EBC-B87F-08BB-4C2A-E80499B3DADA}"/>
              </a:ext>
            </a:extLst>
          </p:cNvPr>
          <p:cNvSpPr>
            <a:spLocks noGrp="1"/>
          </p:cNvSpPr>
          <p:nvPr>
            <p:ph type="sldNum" sz="quarter" idx="5"/>
          </p:nvPr>
        </p:nvSpPr>
        <p:spPr/>
        <p:txBody>
          <a:bodyPr/>
          <a:lstStyle/>
          <a:p>
            <a:fld id="{8C6A62D3-769D-F349-A3F8-B6F214D63D0D}" type="slidenum">
              <a:rPr lang="en-US" smtClean="0"/>
              <a:t>3</a:t>
            </a:fld>
            <a:endParaRPr lang="en-US"/>
          </a:p>
        </p:txBody>
      </p:sp>
    </p:spTree>
    <p:extLst>
      <p:ext uri="{BB962C8B-B14F-4D97-AF65-F5344CB8AC3E}">
        <p14:creationId xmlns:p14="http://schemas.microsoft.com/office/powerpoint/2010/main" val="1849670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30</a:t>
            </a:fld>
            <a:endParaRPr lang="en-US" dirty="0"/>
          </a:p>
        </p:txBody>
      </p:sp>
    </p:spTree>
    <p:extLst>
      <p:ext uri="{BB962C8B-B14F-4D97-AF65-F5344CB8AC3E}">
        <p14:creationId xmlns:p14="http://schemas.microsoft.com/office/powerpoint/2010/main" val="185628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22222"/>
                </a:solidFill>
                <a:effectLst/>
                <a:latin typeface="Merriweather Sans" panose="020F0502020204030204" pitchFamily="34" charset="0"/>
              </a:rPr>
              <a:t>Nawi</a:t>
            </a:r>
            <a:r>
              <a:rPr lang="en-US" b="0" i="0" dirty="0">
                <a:solidFill>
                  <a:srgbClr val="222222"/>
                </a:solidFill>
                <a:effectLst/>
                <a:latin typeface="Merriweather Sans" panose="020F0502020204030204" pitchFamily="34" charset="0"/>
              </a:rPr>
              <a:t>, A.M., Ismail, R., Ibrahim, F. </a:t>
            </a:r>
            <a:r>
              <a:rPr lang="en-US" b="0" i="1" dirty="0">
                <a:solidFill>
                  <a:srgbClr val="222222"/>
                </a:solidFill>
                <a:effectLst/>
                <a:latin typeface="Merriweather Sans" pitchFamily="2" charset="77"/>
              </a:rPr>
              <a:t>et al.</a:t>
            </a:r>
            <a:r>
              <a:rPr lang="en-US" b="0" i="0" dirty="0">
                <a:solidFill>
                  <a:srgbClr val="222222"/>
                </a:solidFill>
                <a:effectLst/>
                <a:latin typeface="Merriweather Sans" pitchFamily="2" charset="77"/>
              </a:rPr>
              <a:t> Risk and protective factors of drug abuse among adolescents: a systematic review. </a:t>
            </a:r>
            <a:r>
              <a:rPr lang="en-US" b="0" i="1" dirty="0">
                <a:solidFill>
                  <a:srgbClr val="222222"/>
                </a:solidFill>
                <a:effectLst/>
                <a:latin typeface="Merriweather Sans" pitchFamily="2" charset="77"/>
              </a:rPr>
              <a:t>BMC Public Health</a:t>
            </a:r>
            <a:r>
              <a:rPr lang="en-US" b="0" i="0" dirty="0">
                <a:solidFill>
                  <a:srgbClr val="222222"/>
                </a:solidFill>
                <a:effectLst/>
                <a:latin typeface="Merriweather Sans" pitchFamily="2" charset="77"/>
              </a:rPr>
              <a:t> </a:t>
            </a:r>
            <a:r>
              <a:rPr lang="en-US" b="1" i="0" dirty="0">
                <a:solidFill>
                  <a:srgbClr val="222222"/>
                </a:solidFill>
                <a:effectLst/>
                <a:latin typeface="Merriweather Sans" pitchFamily="2" charset="77"/>
              </a:rPr>
              <a:t>21</a:t>
            </a:r>
            <a:r>
              <a:rPr lang="en-US" b="0" i="0" dirty="0">
                <a:solidFill>
                  <a:srgbClr val="222222"/>
                </a:solidFill>
                <a:effectLst/>
                <a:latin typeface="Merriweather Sans" pitchFamily="2" charset="77"/>
              </a:rPr>
              <a:t>, 2088 (2021). https://</a:t>
            </a:r>
            <a:r>
              <a:rPr lang="en-US" b="0" i="0" dirty="0" err="1">
                <a:solidFill>
                  <a:srgbClr val="222222"/>
                </a:solidFill>
                <a:effectLst/>
                <a:latin typeface="Merriweather Sans" pitchFamily="2" charset="77"/>
              </a:rPr>
              <a:t>doi.org</a:t>
            </a:r>
            <a:r>
              <a:rPr lang="en-US" b="0" i="0" dirty="0">
                <a:solidFill>
                  <a:srgbClr val="222222"/>
                </a:solidFill>
                <a:effectLst/>
                <a:latin typeface="Merriweather Sans" pitchFamily="2" charset="77"/>
              </a:rPr>
              <a:t>/10.1186/s12889-021-11906-2</a:t>
            </a:r>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31</a:t>
            </a:fld>
            <a:endParaRPr lang="en-US" dirty="0"/>
          </a:p>
        </p:txBody>
      </p:sp>
    </p:spTree>
    <p:extLst>
      <p:ext uri="{BB962C8B-B14F-4D97-AF65-F5344CB8AC3E}">
        <p14:creationId xmlns:p14="http://schemas.microsoft.com/office/powerpoint/2010/main" val="3888180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EA2A6-9462-DF0D-8111-36E42FE8B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AF771-0FD4-9AFD-DA5A-5A7ACEFEA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4AD72-84AD-0D83-B3A4-608035BD112A}"/>
              </a:ext>
            </a:extLst>
          </p:cNvPr>
          <p:cNvSpPr>
            <a:spLocks noGrp="1"/>
          </p:cNvSpPr>
          <p:nvPr>
            <p:ph type="body" idx="1"/>
          </p:nvPr>
        </p:nvSpPr>
        <p:spPr/>
        <p:txBody>
          <a:bodyPr/>
          <a:lstStyle/>
          <a:p>
            <a:r>
              <a:rPr lang="en-US" b="0" i="0" dirty="0" err="1">
                <a:solidFill>
                  <a:srgbClr val="222222"/>
                </a:solidFill>
                <a:effectLst/>
                <a:latin typeface="Merriweather Sans" panose="020F0502020204030204" pitchFamily="34" charset="0"/>
              </a:rPr>
              <a:t>Nawi</a:t>
            </a:r>
            <a:r>
              <a:rPr lang="en-US" b="0" i="0" dirty="0">
                <a:solidFill>
                  <a:srgbClr val="222222"/>
                </a:solidFill>
                <a:effectLst/>
                <a:latin typeface="Merriweather Sans" panose="020F0502020204030204" pitchFamily="34" charset="0"/>
              </a:rPr>
              <a:t>, A.M., Ismail, R., Ibrahim, F. </a:t>
            </a:r>
            <a:r>
              <a:rPr lang="en-US" b="0" i="1" dirty="0">
                <a:solidFill>
                  <a:srgbClr val="222222"/>
                </a:solidFill>
                <a:effectLst/>
                <a:latin typeface="Merriweather Sans" pitchFamily="2" charset="77"/>
              </a:rPr>
              <a:t>et al.</a:t>
            </a:r>
            <a:r>
              <a:rPr lang="en-US" b="0" i="0" dirty="0">
                <a:solidFill>
                  <a:srgbClr val="222222"/>
                </a:solidFill>
                <a:effectLst/>
                <a:latin typeface="Merriweather Sans" pitchFamily="2" charset="77"/>
              </a:rPr>
              <a:t> Risk and protective factors of drug abuse among adolescents: a systematic review. </a:t>
            </a:r>
            <a:r>
              <a:rPr lang="en-US" b="0" i="1" dirty="0">
                <a:solidFill>
                  <a:srgbClr val="222222"/>
                </a:solidFill>
                <a:effectLst/>
                <a:latin typeface="Merriweather Sans" pitchFamily="2" charset="77"/>
              </a:rPr>
              <a:t>BMC Public Health</a:t>
            </a:r>
            <a:r>
              <a:rPr lang="en-US" b="0" i="0" dirty="0">
                <a:solidFill>
                  <a:srgbClr val="222222"/>
                </a:solidFill>
                <a:effectLst/>
                <a:latin typeface="Merriweather Sans" pitchFamily="2" charset="77"/>
              </a:rPr>
              <a:t> </a:t>
            </a:r>
            <a:r>
              <a:rPr lang="en-US" b="1" i="0" dirty="0">
                <a:solidFill>
                  <a:srgbClr val="222222"/>
                </a:solidFill>
                <a:effectLst/>
                <a:latin typeface="Merriweather Sans" pitchFamily="2" charset="77"/>
              </a:rPr>
              <a:t>21</a:t>
            </a:r>
            <a:r>
              <a:rPr lang="en-US" b="0" i="0" dirty="0">
                <a:solidFill>
                  <a:srgbClr val="222222"/>
                </a:solidFill>
                <a:effectLst/>
                <a:latin typeface="Merriweather Sans" pitchFamily="2" charset="77"/>
              </a:rPr>
              <a:t>, 2088 (2021). https://</a:t>
            </a:r>
            <a:r>
              <a:rPr lang="en-US" b="0" i="0" dirty="0" err="1">
                <a:solidFill>
                  <a:srgbClr val="222222"/>
                </a:solidFill>
                <a:effectLst/>
                <a:latin typeface="Merriweather Sans" pitchFamily="2" charset="77"/>
              </a:rPr>
              <a:t>doi.org</a:t>
            </a:r>
            <a:r>
              <a:rPr lang="en-US" b="0" i="0" dirty="0">
                <a:solidFill>
                  <a:srgbClr val="222222"/>
                </a:solidFill>
                <a:effectLst/>
                <a:latin typeface="Merriweather Sans" pitchFamily="2" charset="77"/>
              </a:rPr>
              <a:t>/10.1186/s12889-021-11906-2</a:t>
            </a:r>
            <a:endParaRPr lang="en-US" dirty="0"/>
          </a:p>
        </p:txBody>
      </p:sp>
      <p:sp>
        <p:nvSpPr>
          <p:cNvPr id="4" name="Slide Number Placeholder 3">
            <a:extLst>
              <a:ext uri="{FF2B5EF4-FFF2-40B4-BE49-F238E27FC236}">
                <a16:creationId xmlns:a16="http://schemas.microsoft.com/office/drawing/2014/main" id="{13E5EFBE-F779-0107-63D9-45F1EF093DA1}"/>
              </a:ext>
            </a:extLst>
          </p:cNvPr>
          <p:cNvSpPr>
            <a:spLocks noGrp="1"/>
          </p:cNvSpPr>
          <p:nvPr>
            <p:ph type="sldNum" sz="quarter" idx="5"/>
          </p:nvPr>
        </p:nvSpPr>
        <p:spPr/>
        <p:txBody>
          <a:bodyPr/>
          <a:lstStyle/>
          <a:p>
            <a:fld id="{E2D034A7-9452-C54E-A651-2368A596952F}" type="slidenum">
              <a:rPr lang="en-US" smtClean="0"/>
              <a:t>32</a:t>
            </a:fld>
            <a:endParaRPr lang="en-US" dirty="0"/>
          </a:p>
        </p:txBody>
      </p:sp>
    </p:spTree>
    <p:extLst>
      <p:ext uri="{BB962C8B-B14F-4D97-AF65-F5344CB8AC3E}">
        <p14:creationId xmlns:p14="http://schemas.microsoft.com/office/powerpoint/2010/main" val="2383549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01A86-E2F3-132A-84F1-3EE2ECFF7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9D4DC-3BFE-81DE-BBB2-3B1B4A565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B8906-81C8-708C-FA4E-ED9277BEC475}"/>
              </a:ext>
            </a:extLst>
          </p:cNvPr>
          <p:cNvSpPr>
            <a:spLocks noGrp="1"/>
          </p:cNvSpPr>
          <p:nvPr>
            <p:ph type="body" idx="1"/>
          </p:nvPr>
        </p:nvSpPr>
        <p:spPr/>
        <p:txBody>
          <a:bodyPr/>
          <a:lstStyle/>
          <a:p>
            <a:r>
              <a:rPr lang="en-US" b="0" i="0" dirty="0">
                <a:solidFill>
                  <a:srgbClr val="181817"/>
                </a:solidFill>
                <a:effectLst/>
                <a:latin typeface="Noto Sans" panose="020B0502040504020204" pitchFamily="34" charset="0"/>
              </a:rPr>
              <a:t>Robinson T, Ali MU, Easterbrook B, Hall W, Jutras-Aswad D, Fischer B. Risk-thresholds for the association between frequency of cannabis use and the development of psychosis: a systematic review and meta-analysis. </a:t>
            </a:r>
            <a:r>
              <a:rPr lang="en-US" b="0" i="1" dirty="0">
                <a:solidFill>
                  <a:srgbClr val="181817"/>
                </a:solidFill>
                <a:effectLst/>
                <a:latin typeface="Noto Sans" panose="020B0502040504020204" pitchFamily="34" charset="0"/>
              </a:rPr>
              <a:t>Psychological Medicine</a:t>
            </a:r>
            <a:r>
              <a:rPr lang="en-US" b="0" i="0" dirty="0">
                <a:solidFill>
                  <a:srgbClr val="181817"/>
                </a:solidFill>
                <a:effectLst/>
                <a:latin typeface="Noto Sans" panose="020B0502040504020204" pitchFamily="34" charset="0"/>
              </a:rPr>
              <a:t>. 2023;53(9):3858-3868. doi:10.1017/S0033291722000502</a:t>
            </a:r>
          </a:p>
          <a:p>
            <a:endParaRPr lang="en-US" b="0" i="0" dirty="0">
              <a:solidFill>
                <a:srgbClr val="181817"/>
              </a:solidFill>
              <a:effectLst/>
              <a:latin typeface="Noto Sans" panose="020B0502040504020204" pitchFamily="34" charset="0"/>
            </a:endParaRPr>
          </a:p>
          <a:p>
            <a:r>
              <a:rPr lang="en-US" b="0" i="0" dirty="0">
                <a:solidFill>
                  <a:srgbClr val="333333"/>
                </a:solidFill>
                <a:effectLst/>
                <a:latin typeface="Noto Sans" panose="020B0502040504020204" pitchFamily="34" charset="0"/>
              </a:rPr>
              <a:t>van der </a:t>
            </a:r>
            <a:r>
              <a:rPr lang="en-US" b="0" i="0" dirty="0" err="1">
                <a:solidFill>
                  <a:srgbClr val="333333"/>
                </a:solidFill>
                <a:effectLst/>
                <a:latin typeface="Noto Sans" panose="020B0502040504020204" pitchFamily="34" charset="0"/>
              </a:rPr>
              <a:t>Steur</a:t>
            </a:r>
            <a:r>
              <a:rPr lang="en-US" b="0" i="0" dirty="0">
                <a:solidFill>
                  <a:srgbClr val="333333"/>
                </a:solidFill>
                <a:effectLst/>
                <a:latin typeface="Noto Sans" panose="020B0502040504020204" pitchFamily="34" charset="0"/>
              </a:rPr>
              <a:t>, S. J., </a:t>
            </a:r>
            <a:r>
              <a:rPr lang="en-US" b="0" i="0" dirty="0" err="1">
                <a:solidFill>
                  <a:srgbClr val="333333"/>
                </a:solidFill>
                <a:effectLst/>
                <a:latin typeface="Noto Sans" panose="020B0502040504020204" pitchFamily="34" charset="0"/>
              </a:rPr>
              <a:t>Batalla</a:t>
            </a:r>
            <a:r>
              <a:rPr lang="en-US" b="0" i="0" dirty="0">
                <a:solidFill>
                  <a:srgbClr val="333333"/>
                </a:solidFill>
                <a:effectLst/>
                <a:latin typeface="Noto Sans" panose="020B0502040504020204" pitchFamily="34" charset="0"/>
              </a:rPr>
              <a:t>, A., &amp; </a:t>
            </a:r>
            <a:r>
              <a:rPr lang="en-US" b="0" i="0" dirty="0" err="1">
                <a:solidFill>
                  <a:srgbClr val="333333"/>
                </a:solidFill>
                <a:effectLst/>
                <a:latin typeface="Noto Sans" panose="020B0502040504020204" pitchFamily="34" charset="0"/>
              </a:rPr>
              <a:t>Bossong</a:t>
            </a:r>
            <a:r>
              <a:rPr lang="en-US" b="0" i="0" dirty="0">
                <a:solidFill>
                  <a:srgbClr val="333333"/>
                </a:solidFill>
                <a:effectLst/>
                <a:latin typeface="Noto Sans" panose="020B0502040504020204" pitchFamily="34" charset="0"/>
              </a:rPr>
              <a:t>, M. G. (2020). Factors moderating the association between cannabis use and psychosis risk: A systematic review. Brain Sciences, 10(2), 97. </a:t>
            </a:r>
            <a:r>
              <a:rPr lang="en-US" b="0" i="0" dirty="0" err="1">
                <a:solidFill>
                  <a:srgbClr val="333333"/>
                </a:solidFill>
                <a:effectLst/>
                <a:latin typeface="Noto Sans" panose="020B0502040504020204" pitchFamily="34" charset="0"/>
              </a:rPr>
              <a:t>doi</a:t>
            </a:r>
            <a:r>
              <a:rPr lang="en-US" b="0" i="0" dirty="0">
                <a:solidFill>
                  <a:srgbClr val="333333"/>
                </a:solidFill>
                <a:effectLst/>
                <a:latin typeface="Noto Sans" panose="020B0502040504020204" pitchFamily="34" charset="0"/>
              </a:rPr>
              <a:t>: 10.3390/brainsci10020097</a:t>
            </a:r>
            <a:endParaRPr lang="en-US" b="0" i="0" dirty="0">
              <a:solidFill>
                <a:srgbClr val="181817"/>
              </a:solidFill>
              <a:effectLst/>
              <a:latin typeface="Noto Sans" panose="020B0502040504020204" pitchFamily="34" charset="0"/>
            </a:endParaRPr>
          </a:p>
          <a:p>
            <a:endParaRPr lang="en-US" b="0" i="0" dirty="0">
              <a:solidFill>
                <a:srgbClr val="181817"/>
              </a:solidFill>
              <a:effectLst/>
              <a:latin typeface="Noto Sans" panose="020B0502040504020204" pitchFamily="34" charset="0"/>
            </a:endParaRPr>
          </a:p>
          <a:p>
            <a:r>
              <a:rPr lang="en-US" b="0" i="0" dirty="0" err="1">
                <a:solidFill>
                  <a:srgbClr val="333333"/>
                </a:solidFill>
                <a:effectLst/>
                <a:latin typeface="Noto Sans" panose="020B0502040504020204" pitchFamily="34" charset="0"/>
              </a:rPr>
              <a:t>Sideli</a:t>
            </a:r>
            <a:r>
              <a:rPr lang="en-US" b="0" i="0" dirty="0">
                <a:solidFill>
                  <a:srgbClr val="333333"/>
                </a:solidFill>
                <a:effectLst/>
                <a:latin typeface="Noto Sans" panose="020B0502040504020204" pitchFamily="34" charset="0"/>
              </a:rPr>
              <a:t>, L., Quigley, H., La Cascia, C., &amp; Murray, R. M. (2020). Cannabis use and the risk for psychosis and affective disorders. Journal of Dual Diagnosis, 16(1), 22–42. </a:t>
            </a:r>
            <a:r>
              <a:rPr lang="en-US" b="0" i="0" dirty="0" err="1">
                <a:solidFill>
                  <a:srgbClr val="333333"/>
                </a:solidFill>
                <a:effectLst/>
                <a:latin typeface="Noto Sans" panose="020B0502040504020204" pitchFamily="34" charset="0"/>
              </a:rPr>
              <a:t>doi</a:t>
            </a:r>
            <a:r>
              <a:rPr lang="en-US" b="0" i="0" dirty="0">
                <a:solidFill>
                  <a:srgbClr val="333333"/>
                </a:solidFill>
                <a:effectLst/>
                <a:latin typeface="Noto Sans" panose="020B0502040504020204" pitchFamily="34" charset="0"/>
              </a:rPr>
              <a:t>: 10.1080/15504263.2019.1674991</a:t>
            </a:r>
          </a:p>
          <a:p>
            <a:endParaRPr lang="en-US" b="0" i="0" dirty="0">
              <a:solidFill>
                <a:srgbClr val="333333"/>
              </a:solidFill>
              <a:effectLst/>
              <a:latin typeface="Noto Sans" panose="020B0502040504020204" pitchFamily="34" charset="0"/>
            </a:endParaRPr>
          </a:p>
          <a:p>
            <a:endParaRPr lang="en-US" b="0" i="0" dirty="0">
              <a:solidFill>
                <a:srgbClr val="333333"/>
              </a:solidFill>
              <a:effectLst/>
              <a:latin typeface="Noto Sans" panose="020B0502040504020204" pitchFamily="34" charset="0"/>
            </a:endParaRPr>
          </a:p>
          <a:p>
            <a:r>
              <a:rPr lang="en-US" dirty="0"/>
              <a:t>Di Forti, Marconi et al. (2015) studied 410 patients with their first episode of psychosis and 390 healthy controls and found that those using high-potency cannabis on a daily basis were five times more likely than nonusers to experience a psychotic disorder; use of cannabis resin was not related to an increased risk of psychosis, likely due to the lower THC concentration and the presence of an equivalent amount of CBD (Di Forti, Marconi et al., 2015).</a:t>
            </a:r>
          </a:p>
          <a:p>
            <a:endParaRPr lang="en-US" dirty="0"/>
          </a:p>
          <a:p>
            <a:r>
              <a:rPr lang="en-US" b="0" i="0" dirty="0">
                <a:solidFill>
                  <a:srgbClr val="212121"/>
                </a:solidFill>
                <a:effectLst/>
                <a:latin typeface="system-ui"/>
              </a:rPr>
              <a:t>Groening, J. M., Denton, E., </a:t>
            </a:r>
            <a:r>
              <a:rPr lang="en-US" b="0" i="0" dirty="0" err="1">
                <a:solidFill>
                  <a:srgbClr val="212121"/>
                </a:solidFill>
                <a:effectLst/>
                <a:latin typeface="system-ui"/>
              </a:rPr>
              <a:t>Parvaiz</a:t>
            </a:r>
            <a:r>
              <a:rPr lang="en-US" b="0" i="0" dirty="0">
                <a:solidFill>
                  <a:srgbClr val="212121"/>
                </a:solidFill>
                <a:effectLst/>
                <a:latin typeface="system-ui"/>
              </a:rPr>
              <a:t>, R., Brunet, D. L., Von </a:t>
            </a:r>
            <a:r>
              <a:rPr lang="en-US" b="0" i="0" dirty="0" err="1">
                <a:solidFill>
                  <a:srgbClr val="212121"/>
                </a:solidFill>
                <a:effectLst/>
                <a:latin typeface="system-ui"/>
              </a:rPr>
              <a:t>Daniken</a:t>
            </a:r>
            <a:r>
              <a:rPr lang="en-US" b="0" i="0" dirty="0">
                <a:solidFill>
                  <a:srgbClr val="212121"/>
                </a:solidFill>
                <a:effectLst/>
                <a:latin typeface="system-ui"/>
              </a:rPr>
              <a:t>, A., Shi, Y., &amp; Bhattacharyya, S. (2024). A systematic evidence map of the association between cannabis use and psychosis-related outcomes across the psychosis continuum: An umbrella review of systematic reviews and meta-analyses. </a:t>
            </a:r>
            <a:r>
              <a:rPr lang="en-US" b="0" i="1" dirty="0">
                <a:solidFill>
                  <a:srgbClr val="212121"/>
                </a:solidFill>
                <a:effectLst/>
                <a:latin typeface="system-ui"/>
              </a:rPr>
              <a:t>Psychiatry research</a:t>
            </a:r>
            <a:r>
              <a:rPr lang="en-US" b="0" i="0" dirty="0">
                <a:solidFill>
                  <a:srgbClr val="212121"/>
                </a:solidFill>
                <a:effectLst/>
                <a:latin typeface="system-ui"/>
              </a:rPr>
              <a:t>, </a:t>
            </a:r>
            <a:r>
              <a:rPr lang="en-US" b="0" i="1" dirty="0">
                <a:solidFill>
                  <a:srgbClr val="212121"/>
                </a:solidFill>
                <a:effectLst/>
                <a:latin typeface="system-ui"/>
              </a:rPr>
              <a:t>331</a:t>
            </a:r>
            <a:r>
              <a:rPr lang="en-US" b="0" i="0" dirty="0">
                <a:solidFill>
                  <a:srgbClr val="212121"/>
                </a:solidFill>
                <a:effectLst/>
                <a:latin typeface="system-ui"/>
              </a:rPr>
              <a:t>, 115626. https://</a:t>
            </a:r>
            <a:r>
              <a:rPr lang="en-US" b="0" i="0" dirty="0" err="1">
                <a:solidFill>
                  <a:srgbClr val="212121"/>
                </a:solidFill>
                <a:effectLst/>
                <a:latin typeface="system-ui"/>
              </a:rPr>
              <a:t>doi.org</a:t>
            </a:r>
            <a:r>
              <a:rPr lang="en-US" b="0" i="0" dirty="0">
                <a:solidFill>
                  <a:srgbClr val="212121"/>
                </a:solidFill>
                <a:effectLst/>
                <a:latin typeface="system-ui"/>
              </a:rPr>
              <a:t>/10.1016/j.psychres.2023.115626</a:t>
            </a:r>
            <a:endParaRPr lang="en-US" dirty="0"/>
          </a:p>
        </p:txBody>
      </p:sp>
      <p:sp>
        <p:nvSpPr>
          <p:cNvPr id="4" name="Slide Number Placeholder 3">
            <a:extLst>
              <a:ext uri="{FF2B5EF4-FFF2-40B4-BE49-F238E27FC236}">
                <a16:creationId xmlns:a16="http://schemas.microsoft.com/office/drawing/2014/main" id="{E90C0D87-E2ED-87B4-D844-73F2828A0065}"/>
              </a:ext>
            </a:extLst>
          </p:cNvPr>
          <p:cNvSpPr>
            <a:spLocks noGrp="1"/>
          </p:cNvSpPr>
          <p:nvPr>
            <p:ph type="sldNum" sz="quarter" idx="5"/>
          </p:nvPr>
        </p:nvSpPr>
        <p:spPr/>
        <p:txBody>
          <a:bodyPr/>
          <a:lstStyle/>
          <a:p>
            <a:fld id="{E2D034A7-9452-C54E-A651-2368A596952F}" type="slidenum">
              <a:rPr lang="en-US" smtClean="0"/>
              <a:t>33</a:t>
            </a:fld>
            <a:endParaRPr lang="en-US" dirty="0"/>
          </a:p>
        </p:txBody>
      </p:sp>
    </p:spTree>
    <p:extLst>
      <p:ext uri="{BB962C8B-B14F-4D97-AF65-F5344CB8AC3E}">
        <p14:creationId xmlns:p14="http://schemas.microsoft.com/office/powerpoint/2010/main" val="2863533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media.istockphoto.com</a:t>
            </a:r>
            <a:r>
              <a:rPr lang="en-US" dirty="0"/>
              <a:t>/id/1226406906/photo/</a:t>
            </a:r>
            <a:r>
              <a:rPr lang="en-US" dirty="0" err="1"/>
              <a:t>woman-worker-have-online-consultation-using-video-call.jpg?s</a:t>
            </a:r>
            <a:r>
              <a:rPr lang="en-US" dirty="0"/>
              <a:t>=612x612&amp;w=0&amp;k=20&amp;c=iGqbnomgu5NJtGjh7BgtTOTWQIY8ugrz0mROGJPVoaE=</a:t>
            </a:r>
          </a:p>
        </p:txBody>
      </p:sp>
      <p:sp>
        <p:nvSpPr>
          <p:cNvPr id="4" name="Slide Number Placeholder 3"/>
          <p:cNvSpPr>
            <a:spLocks noGrp="1"/>
          </p:cNvSpPr>
          <p:nvPr>
            <p:ph type="sldNum" sz="quarter" idx="5"/>
          </p:nvPr>
        </p:nvSpPr>
        <p:spPr/>
        <p:txBody>
          <a:bodyPr/>
          <a:lstStyle/>
          <a:p>
            <a:fld id="{E2D034A7-9452-C54E-A651-2368A596952F}" type="slidenum">
              <a:rPr lang="en-US" smtClean="0"/>
              <a:t>34</a:t>
            </a:fld>
            <a:endParaRPr lang="en-US" dirty="0"/>
          </a:p>
        </p:txBody>
      </p:sp>
    </p:spTree>
    <p:extLst>
      <p:ext uri="{BB962C8B-B14F-4D97-AF65-F5344CB8AC3E}">
        <p14:creationId xmlns:p14="http://schemas.microsoft.com/office/powerpoint/2010/main" val="3870814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35</a:t>
            </a:fld>
            <a:endParaRPr lang="en-US" dirty="0"/>
          </a:p>
        </p:txBody>
      </p:sp>
    </p:spTree>
    <p:extLst>
      <p:ext uri="{BB962C8B-B14F-4D97-AF65-F5344CB8AC3E}">
        <p14:creationId xmlns:p14="http://schemas.microsoft.com/office/powerpoint/2010/main" val="3089015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15FEC-24A5-1E6B-C8B4-C939B1007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12A7B-3614-6D35-8E4D-184A1CD6F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35FDF-85B4-F5D4-2388-6F51521C6A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ＭＳ Ｐゴシック" charset="0"/>
                <a:cs typeface="ＭＳ Ｐゴシック" charset="0"/>
              </a:rPr>
              <a:t>Lobbana</a:t>
            </a:r>
            <a:r>
              <a:rPr lang="en-US" sz="1200" kern="1200" dirty="0">
                <a:solidFill>
                  <a:schemeClr val="tx1"/>
                </a:solidFill>
                <a:effectLst/>
                <a:latin typeface="+mn-lt"/>
                <a:ea typeface="ＭＳ Ｐゴシック" charset="0"/>
                <a:cs typeface="ＭＳ Ｐゴシック" charset="0"/>
              </a:rPr>
              <a:t>, F., Barrowclough, C., Jeffery, S., Bucci, S., Taylor, K., Mallinson, S., ...Marshall, M. (2010). Understanding factors influencing substance use in people with recent onset psychosis: A qualitative study. </a:t>
            </a:r>
            <a:r>
              <a:rPr lang="en-US" sz="1200" i="1" kern="1200" dirty="0">
                <a:solidFill>
                  <a:schemeClr val="tx1"/>
                </a:solidFill>
                <a:effectLst/>
                <a:latin typeface="+mn-lt"/>
                <a:ea typeface="ＭＳ Ｐゴシック" charset="0"/>
                <a:cs typeface="ＭＳ Ｐゴシック" charset="0"/>
              </a:rPr>
              <a:t>Social Science &amp; Medicine</a:t>
            </a:r>
            <a:r>
              <a:rPr lang="en-US" sz="1200" kern="1200" dirty="0">
                <a:solidFill>
                  <a:schemeClr val="tx1"/>
                </a:solidFill>
                <a:effectLst/>
                <a:latin typeface="+mn-lt"/>
                <a:ea typeface="ＭＳ Ｐゴシック" charset="0"/>
                <a:cs typeface="ＭＳ Ｐゴシック" charset="0"/>
              </a:rPr>
              <a:t>, </a:t>
            </a:r>
            <a:r>
              <a:rPr lang="en-US" sz="1200" i="1" kern="1200" dirty="0">
                <a:solidFill>
                  <a:schemeClr val="tx1"/>
                </a:solidFill>
                <a:effectLst/>
                <a:latin typeface="+mn-lt"/>
                <a:ea typeface="ＭＳ Ｐゴシック" charset="0"/>
                <a:cs typeface="ＭＳ Ｐゴシック" charset="0"/>
              </a:rPr>
              <a:t>70</a:t>
            </a:r>
            <a:r>
              <a:rPr lang="en-US" sz="1200" kern="1200" dirty="0">
                <a:solidFill>
                  <a:schemeClr val="tx1"/>
                </a:solidFill>
                <a:effectLst/>
                <a:latin typeface="+mn-lt"/>
                <a:ea typeface="ＭＳ Ｐゴシック" charset="0"/>
                <a:cs typeface="ＭＳ Ｐゴシック" charset="0"/>
              </a:rPr>
              <a:t>, 1141-1147. </a:t>
            </a:r>
          </a:p>
          <a:p>
            <a:endParaRPr lang="en-US" dirty="0"/>
          </a:p>
        </p:txBody>
      </p:sp>
      <p:sp>
        <p:nvSpPr>
          <p:cNvPr id="4" name="Slide Number Placeholder 3">
            <a:extLst>
              <a:ext uri="{FF2B5EF4-FFF2-40B4-BE49-F238E27FC236}">
                <a16:creationId xmlns:a16="http://schemas.microsoft.com/office/drawing/2014/main" id="{01FF763B-B6BB-CA5E-9DF3-179B2EEEA725}"/>
              </a:ext>
            </a:extLst>
          </p:cNvPr>
          <p:cNvSpPr>
            <a:spLocks noGrp="1"/>
          </p:cNvSpPr>
          <p:nvPr>
            <p:ph type="sldNum" sz="quarter" idx="5"/>
          </p:nvPr>
        </p:nvSpPr>
        <p:spPr/>
        <p:txBody>
          <a:bodyPr/>
          <a:lstStyle/>
          <a:p>
            <a:fld id="{E2D034A7-9452-C54E-A651-2368A596952F}" type="slidenum">
              <a:rPr lang="en-US" smtClean="0"/>
              <a:t>36</a:t>
            </a:fld>
            <a:endParaRPr lang="en-US" dirty="0"/>
          </a:p>
        </p:txBody>
      </p:sp>
    </p:spTree>
    <p:extLst>
      <p:ext uri="{BB962C8B-B14F-4D97-AF65-F5344CB8AC3E}">
        <p14:creationId xmlns:p14="http://schemas.microsoft.com/office/powerpoint/2010/main" val="1744321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www.nimh.nih.gov</a:t>
            </a:r>
            <a:r>
              <a:rPr lang="en-US" dirty="0"/>
              <a:t>/news/science-news/2023/raise-ing-the-standard-of-care-for-schizophrenia-the-rapid-adoption-of-coordinated-specialty-care-in-the-united-states</a:t>
            </a:r>
          </a:p>
        </p:txBody>
      </p:sp>
      <p:sp>
        <p:nvSpPr>
          <p:cNvPr id="4" name="Slide Number Placeholder 3"/>
          <p:cNvSpPr>
            <a:spLocks noGrp="1"/>
          </p:cNvSpPr>
          <p:nvPr>
            <p:ph type="sldNum" sz="quarter" idx="5"/>
          </p:nvPr>
        </p:nvSpPr>
        <p:spPr/>
        <p:txBody>
          <a:bodyPr/>
          <a:lstStyle/>
          <a:p>
            <a:fld id="{E2D034A7-9452-C54E-A651-2368A596952F}" type="slidenum">
              <a:rPr lang="en-US" smtClean="0"/>
              <a:t>37</a:t>
            </a:fld>
            <a:endParaRPr lang="en-US" dirty="0"/>
          </a:p>
        </p:txBody>
      </p:sp>
    </p:spTree>
    <p:extLst>
      <p:ext uri="{BB962C8B-B14F-4D97-AF65-F5344CB8AC3E}">
        <p14:creationId xmlns:p14="http://schemas.microsoft.com/office/powerpoint/2010/main" val="2531941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F2DC1-CEB0-D6F0-086F-338B0E6BA9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B1EAD2-9D87-19C8-95B3-478F5089B7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AE5E9-1544-8FB7-7E9E-89738972D18B}"/>
              </a:ext>
            </a:extLst>
          </p:cNvPr>
          <p:cNvSpPr>
            <a:spLocks noGrp="1"/>
          </p:cNvSpPr>
          <p:nvPr>
            <p:ph type="body" idx="1"/>
          </p:nvPr>
        </p:nvSpPr>
        <p:spPr/>
        <p:txBody>
          <a:bodyPr/>
          <a:lstStyle/>
          <a:p>
            <a:pPr algn="l"/>
            <a:r>
              <a:rPr lang="en-US" b="0" i="0" dirty="0">
                <a:solidFill>
                  <a:srgbClr val="E97B2C"/>
                </a:solidFill>
                <a:effectLst/>
                <a:latin typeface="inherit"/>
              </a:rPr>
              <a:t>https://</a:t>
            </a:r>
            <a:r>
              <a:rPr lang="en-US" b="0" i="0" dirty="0" err="1">
                <a:solidFill>
                  <a:srgbClr val="E97B2C"/>
                </a:solidFill>
                <a:effectLst/>
                <a:latin typeface="inherit"/>
              </a:rPr>
              <a:t>cde.nida.nih.gov</a:t>
            </a:r>
            <a:r>
              <a:rPr lang="en-US" b="0" i="0" dirty="0">
                <a:solidFill>
                  <a:srgbClr val="E97B2C"/>
                </a:solidFill>
                <a:effectLst/>
                <a:latin typeface="inherit"/>
              </a:rPr>
              <a:t>/instruments</a:t>
            </a:r>
          </a:p>
          <a:p>
            <a:pPr algn="l"/>
            <a:endParaRPr lang="en-US" b="0" i="0" dirty="0">
              <a:solidFill>
                <a:srgbClr val="E97B2C"/>
              </a:solidFill>
              <a:effectLst/>
              <a:latin typeface="inherit"/>
            </a:endParaRPr>
          </a:p>
          <a:p>
            <a:pPr algn="l"/>
            <a:r>
              <a:rPr lang="en-US" b="0" i="0" dirty="0">
                <a:solidFill>
                  <a:srgbClr val="222222"/>
                </a:solidFill>
                <a:effectLst/>
                <a:latin typeface="Arial" panose="020B0604020202020204" pitchFamily="34" charset="0"/>
              </a:rPr>
              <a:t>Adamson, S. J., Kay-Lambkin, F. J., Baker, A. L., Lewin, T. J., Thornton, L., Kelly, B. J., &amp; Sellman, J. D. (2010). An improved brief measure of cannabis misuse: the Cannabis Use Disorders Identification Test-Revised (CUDIT-R). </a:t>
            </a:r>
            <a:r>
              <a:rPr lang="en-US" b="0" i="1" dirty="0">
                <a:solidFill>
                  <a:srgbClr val="222222"/>
                </a:solidFill>
                <a:effectLst/>
                <a:latin typeface="Arial" panose="020B0604020202020204" pitchFamily="34" charset="0"/>
              </a:rPr>
              <a:t>Drug and alcohol dependence</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110</a:t>
            </a:r>
            <a:r>
              <a:rPr lang="en-US" b="0" i="0" dirty="0">
                <a:solidFill>
                  <a:srgbClr val="222222"/>
                </a:solidFill>
                <a:effectLst/>
                <a:latin typeface="Arial" panose="020B0604020202020204" pitchFamily="34" charset="0"/>
              </a:rPr>
              <a:t>(1-2), 137-143.</a:t>
            </a:r>
            <a:endParaRPr lang="en-US" b="0" i="0" dirty="0">
              <a:solidFill>
                <a:srgbClr val="E97B2C"/>
              </a:solidFill>
              <a:effectLst/>
              <a:latin typeface="inherit"/>
            </a:endParaRPr>
          </a:p>
          <a:p>
            <a:pPr algn="l"/>
            <a:endParaRPr lang="en-US" b="0" i="0" dirty="0">
              <a:solidFill>
                <a:srgbClr val="707275"/>
              </a:solidFill>
              <a:effectLst/>
              <a:latin typeface="Noto Sans" panose="020B0502040504020204" pitchFamily="34" charset="0"/>
            </a:endParaRPr>
          </a:p>
          <a:p>
            <a:pPr algn="l"/>
            <a:r>
              <a:rPr lang="en-US" b="0" i="0" dirty="0">
                <a:solidFill>
                  <a:srgbClr val="333333"/>
                </a:solidFill>
                <a:effectLst/>
                <a:latin typeface="tahoma" panose="020B0604030504040204" pitchFamily="34" charset="0"/>
              </a:rPr>
              <a:t>Skinner HA (1982). The Drug Abuse Screening Test. Addict </a:t>
            </a:r>
            <a:r>
              <a:rPr lang="en-US" b="0" i="0" dirty="0" err="1">
                <a:solidFill>
                  <a:srgbClr val="333333"/>
                </a:solidFill>
                <a:effectLst/>
                <a:latin typeface="tahoma" panose="020B0604030504040204" pitchFamily="34" charset="0"/>
              </a:rPr>
              <a:t>Behav</a:t>
            </a:r>
            <a:r>
              <a:rPr lang="en-US" b="0" i="0" dirty="0">
                <a:solidFill>
                  <a:srgbClr val="333333"/>
                </a:solidFill>
                <a:effectLst/>
                <a:latin typeface="tahoma" panose="020B0604030504040204" pitchFamily="34" charset="0"/>
              </a:rPr>
              <a:t> 7(4):363-371. </a:t>
            </a:r>
            <a:r>
              <a:rPr lang="en-US" b="0" i="0" dirty="0" err="1">
                <a:solidFill>
                  <a:srgbClr val="333333"/>
                </a:solidFill>
                <a:effectLst/>
                <a:latin typeface="tahoma" panose="020B0604030504040204" pitchFamily="34" charset="0"/>
              </a:rPr>
              <a:t>Yudko</a:t>
            </a:r>
            <a:r>
              <a:rPr lang="en-US" b="0" i="0" dirty="0">
                <a:solidFill>
                  <a:srgbClr val="333333"/>
                </a:solidFill>
                <a:effectLst/>
                <a:latin typeface="tahoma" panose="020B0604030504040204" pitchFamily="34" charset="0"/>
              </a:rPr>
              <a:t> E, </a:t>
            </a:r>
            <a:r>
              <a:rPr lang="en-US" b="0" i="0" dirty="0" err="1">
                <a:solidFill>
                  <a:srgbClr val="333333"/>
                </a:solidFill>
                <a:effectLst/>
                <a:latin typeface="tahoma" panose="020B0604030504040204" pitchFamily="34" charset="0"/>
              </a:rPr>
              <a:t>Lozhkina</a:t>
            </a:r>
            <a:r>
              <a:rPr lang="en-US" b="0" i="0" dirty="0">
                <a:solidFill>
                  <a:srgbClr val="333333"/>
                </a:solidFill>
                <a:effectLst/>
                <a:latin typeface="tahoma" panose="020B0604030504040204" pitchFamily="34" charset="0"/>
              </a:rPr>
              <a:t> O, Fouts A (2007). A comprehensive review of the psychometric properties of the Drug Abuse Screening Test. J </a:t>
            </a:r>
            <a:r>
              <a:rPr lang="en-US" b="0" i="0" dirty="0" err="1">
                <a:solidFill>
                  <a:srgbClr val="333333"/>
                </a:solidFill>
                <a:effectLst/>
                <a:latin typeface="tahoma" panose="020B0604030504040204" pitchFamily="34" charset="0"/>
              </a:rPr>
              <a:t>Subst</a:t>
            </a:r>
            <a:r>
              <a:rPr lang="en-US" b="0" i="0" dirty="0">
                <a:solidFill>
                  <a:srgbClr val="333333"/>
                </a:solidFill>
                <a:effectLst/>
                <a:latin typeface="tahoma" panose="020B0604030504040204" pitchFamily="34" charset="0"/>
              </a:rPr>
              <a:t> Abuse Treatment 32:189-198.</a:t>
            </a:r>
            <a:endParaRPr lang="en-US" b="0" i="0" dirty="0">
              <a:solidFill>
                <a:srgbClr val="707275"/>
              </a:solidFill>
              <a:effectLst/>
              <a:latin typeface="Noto Sans" panose="020B0502040504020204" pitchFamily="34" charset="0"/>
            </a:endParaRPr>
          </a:p>
        </p:txBody>
      </p:sp>
      <p:sp>
        <p:nvSpPr>
          <p:cNvPr id="4" name="Slide Number Placeholder 3">
            <a:extLst>
              <a:ext uri="{FF2B5EF4-FFF2-40B4-BE49-F238E27FC236}">
                <a16:creationId xmlns:a16="http://schemas.microsoft.com/office/drawing/2014/main" id="{6368C414-308C-F330-5255-E5E2C10B62EC}"/>
              </a:ext>
            </a:extLst>
          </p:cNvPr>
          <p:cNvSpPr>
            <a:spLocks noGrp="1"/>
          </p:cNvSpPr>
          <p:nvPr>
            <p:ph type="sldNum" sz="quarter" idx="5"/>
          </p:nvPr>
        </p:nvSpPr>
        <p:spPr/>
        <p:txBody>
          <a:bodyPr/>
          <a:lstStyle/>
          <a:p>
            <a:fld id="{E2D034A7-9452-C54E-A651-2368A596952F}" type="slidenum">
              <a:rPr lang="en-US" smtClean="0"/>
              <a:t>38</a:t>
            </a:fld>
            <a:endParaRPr lang="en-US" dirty="0"/>
          </a:p>
        </p:txBody>
      </p:sp>
    </p:spTree>
    <p:extLst>
      <p:ext uri="{BB962C8B-B14F-4D97-AF65-F5344CB8AC3E}">
        <p14:creationId xmlns:p14="http://schemas.microsoft.com/office/powerpoint/2010/main" val="1962874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7B0F1-ED09-A6BF-708A-C7F1FBCB2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517D1-6B51-18E9-C2AA-C6F290F54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AF6D3A-E135-E5B4-6B16-F166223F6C41}"/>
              </a:ext>
            </a:extLst>
          </p:cNvPr>
          <p:cNvSpPr>
            <a:spLocks noGrp="1"/>
          </p:cNvSpPr>
          <p:nvPr>
            <p:ph type="body" idx="1"/>
          </p:nvPr>
        </p:nvSpPr>
        <p:spPr/>
        <p:txBody>
          <a:bodyPr/>
          <a:lstStyle/>
          <a:p>
            <a:pPr algn="l"/>
            <a:r>
              <a:rPr lang="en-US" b="0" i="0" dirty="0">
                <a:solidFill>
                  <a:srgbClr val="E97B2C"/>
                </a:solidFill>
                <a:effectLst/>
                <a:latin typeface="inherit"/>
              </a:rPr>
              <a:t>Scoring the AUDIT</a:t>
            </a:r>
          </a:p>
          <a:p>
            <a:pPr algn="l">
              <a:spcAft>
                <a:spcPts val="750"/>
              </a:spcAft>
            </a:pPr>
            <a:r>
              <a:rPr lang="en-US" b="0" i="0" dirty="0">
                <a:solidFill>
                  <a:srgbClr val="707275"/>
                </a:solidFill>
                <a:effectLst/>
                <a:latin typeface="Noto Sans" panose="020B0502040504020204" pitchFamily="34" charset="0"/>
              </a:rPr>
              <a:t>The AUDIT has </a:t>
            </a:r>
            <a:r>
              <a:rPr lang="en-US" b="1" i="0" dirty="0">
                <a:solidFill>
                  <a:srgbClr val="707275"/>
                </a:solidFill>
                <a:effectLst/>
                <a:latin typeface="Noto Sans" panose="020B0502040504020204" pitchFamily="34" charset="0"/>
              </a:rPr>
              <a:t>10</a:t>
            </a:r>
            <a:r>
              <a:rPr lang="en-US" b="0" i="0" dirty="0">
                <a:solidFill>
                  <a:srgbClr val="707275"/>
                </a:solidFill>
                <a:effectLst/>
                <a:latin typeface="Noto Sans" panose="020B0502040504020204" pitchFamily="34" charset="0"/>
              </a:rPr>
              <a:t> questions and the possible responses to each question are scored </a:t>
            </a:r>
            <a:r>
              <a:rPr lang="en-US" b="1" i="0" dirty="0">
                <a:solidFill>
                  <a:srgbClr val="707275"/>
                </a:solidFill>
                <a:effectLst/>
                <a:latin typeface="Noto Sans" panose="020B0502040504020204" pitchFamily="34" charset="0"/>
              </a:rPr>
              <a:t>0, 1, 2, 3 or 4</a:t>
            </a:r>
            <a:r>
              <a:rPr lang="en-US" b="0" i="0" dirty="0">
                <a:solidFill>
                  <a:srgbClr val="707275"/>
                </a:solidFill>
                <a:effectLst/>
                <a:latin typeface="Noto Sans" panose="020B0502040504020204" pitchFamily="34" charset="0"/>
              </a:rPr>
              <a:t>, with the exception of questions </a:t>
            </a:r>
            <a:r>
              <a:rPr lang="en-US" b="1" i="0" dirty="0">
                <a:solidFill>
                  <a:srgbClr val="707275"/>
                </a:solidFill>
                <a:effectLst/>
                <a:latin typeface="Noto Sans" panose="020B0502040504020204" pitchFamily="34" charset="0"/>
              </a:rPr>
              <a:t>9</a:t>
            </a:r>
            <a:r>
              <a:rPr lang="en-US" b="0" i="0" dirty="0">
                <a:solidFill>
                  <a:srgbClr val="707275"/>
                </a:solidFill>
                <a:effectLst/>
                <a:latin typeface="Noto Sans" panose="020B0502040504020204" pitchFamily="34" charset="0"/>
              </a:rPr>
              <a:t> and </a:t>
            </a:r>
            <a:r>
              <a:rPr lang="en-US" b="1" i="0" dirty="0">
                <a:solidFill>
                  <a:srgbClr val="707275"/>
                </a:solidFill>
                <a:effectLst/>
                <a:latin typeface="Noto Sans" panose="020B0502040504020204" pitchFamily="34" charset="0"/>
              </a:rPr>
              <a:t>10</a:t>
            </a:r>
            <a:r>
              <a:rPr lang="en-US" b="0" i="0" dirty="0">
                <a:solidFill>
                  <a:srgbClr val="707275"/>
                </a:solidFill>
                <a:effectLst/>
                <a:latin typeface="Noto Sans" panose="020B0502040504020204" pitchFamily="34" charset="0"/>
              </a:rPr>
              <a:t> which have possible responses of </a:t>
            </a:r>
            <a:r>
              <a:rPr lang="en-US" b="1" i="0" dirty="0">
                <a:solidFill>
                  <a:srgbClr val="707275"/>
                </a:solidFill>
                <a:effectLst/>
                <a:latin typeface="Noto Sans" panose="020B0502040504020204" pitchFamily="34" charset="0"/>
              </a:rPr>
              <a:t>0, 2</a:t>
            </a:r>
            <a:r>
              <a:rPr lang="en-US" b="0" i="0" dirty="0">
                <a:solidFill>
                  <a:srgbClr val="707275"/>
                </a:solidFill>
                <a:effectLst/>
                <a:latin typeface="Noto Sans" panose="020B0502040504020204" pitchFamily="34" charset="0"/>
              </a:rPr>
              <a:t> and </a:t>
            </a:r>
            <a:r>
              <a:rPr lang="en-US" b="1" i="0" dirty="0">
                <a:solidFill>
                  <a:srgbClr val="707275"/>
                </a:solidFill>
                <a:effectLst/>
                <a:latin typeface="Noto Sans" panose="020B0502040504020204" pitchFamily="34" charset="0"/>
              </a:rPr>
              <a:t>4</a:t>
            </a:r>
            <a:r>
              <a:rPr lang="en-US" b="0" i="0" dirty="0">
                <a:solidFill>
                  <a:srgbClr val="707275"/>
                </a:solidFill>
                <a:effectLst/>
                <a:latin typeface="Noto Sans" panose="020B0502040504020204" pitchFamily="34" charset="0"/>
              </a:rPr>
              <a:t>.</a:t>
            </a:r>
          </a:p>
          <a:p>
            <a:pPr algn="l">
              <a:spcAft>
                <a:spcPts val="750"/>
              </a:spcAft>
            </a:pPr>
            <a:r>
              <a:rPr lang="en-US" b="1" i="0" dirty="0">
                <a:solidFill>
                  <a:srgbClr val="707275"/>
                </a:solidFill>
                <a:effectLst/>
                <a:latin typeface="Noto Sans" panose="020B0502040504020204" pitchFamily="34" charset="0"/>
              </a:rPr>
              <a:t>The range of possible scores is from</a:t>
            </a:r>
            <a:r>
              <a:rPr lang="en-US" b="0" i="0" dirty="0">
                <a:solidFill>
                  <a:srgbClr val="707275"/>
                </a:solidFill>
                <a:effectLst/>
                <a:latin typeface="Noto Sans" panose="020B0502040504020204" pitchFamily="34" charset="0"/>
              </a:rPr>
              <a:t> </a:t>
            </a:r>
            <a:r>
              <a:rPr lang="en-US" b="1" i="0" dirty="0">
                <a:solidFill>
                  <a:srgbClr val="707275"/>
                </a:solidFill>
                <a:effectLst/>
                <a:latin typeface="Noto Sans" panose="020B0502040504020204" pitchFamily="34" charset="0"/>
              </a:rPr>
              <a:t>0 to 40</a:t>
            </a:r>
            <a:r>
              <a:rPr lang="en-US" b="0" i="0" dirty="0">
                <a:solidFill>
                  <a:srgbClr val="707275"/>
                </a:solidFill>
                <a:effectLst/>
                <a:latin typeface="Noto Sans" panose="020B0502040504020204" pitchFamily="34" charset="0"/>
              </a:rPr>
              <a:t> where 0 indicates an abstainer who has never had any problems from alcohol. A score of </a:t>
            </a:r>
            <a:r>
              <a:rPr lang="en-US" b="1" i="0" dirty="0">
                <a:solidFill>
                  <a:srgbClr val="707275"/>
                </a:solidFill>
                <a:effectLst/>
                <a:latin typeface="Noto Sans" panose="020B0502040504020204" pitchFamily="34" charset="0"/>
              </a:rPr>
              <a:t>1 to 7</a:t>
            </a:r>
            <a:r>
              <a:rPr lang="en-US" b="0" i="0" dirty="0">
                <a:solidFill>
                  <a:srgbClr val="707275"/>
                </a:solidFill>
                <a:effectLst/>
                <a:latin typeface="Noto Sans" panose="020B0502040504020204" pitchFamily="34" charset="0"/>
              </a:rPr>
              <a:t> suggests low-risk consumption according to World Health Organization (WHO) guidelines. Scores from </a:t>
            </a:r>
            <a:r>
              <a:rPr lang="en-US" b="1" i="0" dirty="0">
                <a:solidFill>
                  <a:srgbClr val="707275"/>
                </a:solidFill>
                <a:effectLst/>
                <a:latin typeface="Noto Sans" panose="020B0502040504020204" pitchFamily="34" charset="0"/>
              </a:rPr>
              <a:t>8 to 14</a:t>
            </a:r>
            <a:r>
              <a:rPr lang="en-US" b="0" i="0" dirty="0">
                <a:solidFill>
                  <a:srgbClr val="707275"/>
                </a:solidFill>
                <a:effectLst/>
                <a:latin typeface="Noto Sans" panose="020B0502040504020204" pitchFamily="34" charset="0"/>
              </a:rPr>
              <a:t> suggest hazardous or harmful alcohol consumption and a score of </a:t>
            </a:r>
            <a:r>
              <a:rPr lang="en-US" b="1" i="0" dirty="0">
                <a:solidFill>
                  <a:srgbClr val="707275"/>
                </a:solidFill>
                <a:effectLst/>
                <a:latin typeface="Noto Sans" panose="020B0502040504020204" pitchFamily="34" charset="0"/>
              </a:rPr>
              <a:t>15 or more</a:t>
            </a:r>
            <a:r>
              <a:rPr lang="en-US" b="0" i="0" dirty="0">
                <a:solidFill>
                  <a:srgbClr val="707275"/>
                </a:solidFill>
                <a:effectLst/>
                <a:latin typeface="Noto Sans" panose="020B0502040504020204" pitchFamily="34" charset="0"/>
              </a:rPr>
              <a:t> indicates the likelihood of alcohol dependence (moderate-severe alcohol use disorder).</a:t>
            </a:r>
          </a:p>
          <a:p>
            <a:pPr algn="l">
              <a:spcAft>
                <a:spcPts val="750"/>
              </a:spcAft>
            </a:pPr>
            <a:r>
              <a:rPr lang="en-US" b="0" i="0" dirty="0">
                <a:solidFill>
                  <a:srgbClr val="707275"/>
                </a:solidFill>
                <a:effectLst/>
                <a:latin typeface="Noto Sans" panose="020B0502040504020204" pitchFamily="34" charset="0"/>
              </a:rPr>
              <a:t>Results from the original WHO study showed that the term “drink” in questions 2 and 3 encompassed amounts of alcohol ranging from 8 grams to 13 grams. Where a standard drink is defined as an amount outside this range (e.g. 20 grams) it is recommended that the response categories are modified accordingly.</a:t>
            </a:r>
          </a:p>
          <a:p>
            <a:pPr algn="l">
              <a:spcAft>
                <a:spcPts val="750"/>
              </a:spcAft>
            </a:pPr>
            <a:endParaRPr lang="en-US" b="0" i="0" dirty="0">
              <a:solidFill>
                <a:srgbClr val="707275"/>
              </a:solidFill>
              <a:effectLst/>
              <a:latin typeface="Noto Sans" panose="020B0502040504020204" pitchFamily="34" charset="0"/>
            </a:endParaRPr>
          </a:p>
          <a:p>
            <a:pPr algn="l">
              <a:spcAft>
                <a:spcPts val="750"/>
              </a:spcAft>
            </a:pPr>
            <a:r>
              <a:rPr lang="en-US" b="0" i="0" dirty="0">
                <a:solidFill>
                  <a:srgbClr val="707275"/>
                </a:solidFill>
                <a:effectLst/>
                <a:latin typeface="Noto Sans" panose="020B0502040504020204" pitchFamily="34" charset="0"/>
              </a:rPr>
              <a:t>https://</a:t>
            </a:r>
            <a:r>
              <a:rPr lang="en-US" b="0" i="0" dirty="0" err="1">
                <a:solidFill>
                  <a:srgbClr val="707275"/>
                </a:solidFill>
                <a:effectLst/>
                <a:latin typeface="Noto Sans" panose="020B0502040504020204" pitchFamily="34" charset="0"/>
              </a:rPr>
              <a:t>auditscreen.org</a:t>
            </a:r>
            <a:r>
              <a:rPr lang="en-US" b="0" i="0" dirty="0">
                <a:solidFill>
                  <a:srgbClr val="707275"/>
                </a:solidFill>
                <a:effectLst/>
                <a:latin typeface="Noto Sans" panose="020B0502040504020204" pitchFamily="34" charset="0"/>
              </a:rPr>
              <a:t>/about/scoring-audit/ </a:t>
            </a:r>
          </a:p>
          <a:p>
            <a:pPr algn="l">
              <a:spcAft>
                <a:spcPts val="750"/>
              </a:spcAft>
            </a:pPr>
            <a:endParaRPr lang="en-US" b="0" i="0" dirty="0">
              <a:solidFill>
                <a:srgbClr val="707275"/>
              </a:solidFill>
              <a:effectLst/>
              <a:latin typeface="Noto Sans" panose="020B0502040504020204" pitchFamily="34" charset="0"/>
            </a:endParaRPr>
          </a:p>
          <a:p>
            <a:pPr algn="l" fontAlgn="base"/>
            <a:r>
              <a:rPr lang="en-US" b="0" i="0" dirty="0">
                <a:solidFill>
                  <a:srgbClr val="333333"/>
                </a:solidFill>
                <a:effectLst/>
                <a:latin typeface="tahoma" panose="020B0604030504040204" pitchFamily="34" charset="0"/>
              </a:rPr>
              <a:t>Bradley KA, Bush KR, Epler AJ, et al (2003). Two brief alcohol-screening tests From the Alcohol Use Disorders Identification Test (AUDIT): Validation in a female Veterans Affairs patient population. Arch Intern Med. 163:821-9.</a:t>
            </a:r>
          </a:p>
          <a:p>
            <a:pPr algn="l" fontAlgn="base"/>
            <a:r>
              <a:rPr lang="en-US" b="0" i="0" dirty="0">
                <a:solidFill>
                  <a:srgbClr val="333333"/>
                </a:solidFill>
                <a:effectLst/>
                <a:latin typeface="tahoma" panose="020B0604030504040204" pitchFamily="34" charset="0"/>
              </a:rPr>
              <a:t>Bush K, </a:t>
            </a:r>
            <a:r>
              <a:rPr lang="en-US" b="0" i="0" dirty="0" err="1">
                <a:solidFill>
                  <a:srgbClr val="333333"/>
                </a:solidFill>
                <a:effectLst/>
                <a:latin typeface="tahoma" panose="020B0604030504040204" pitchFamily="34" charset="0"/>
              </a:rPr>
              <a:t>Kivlahan</a:t>
            </a:r>
            <a:r>
              <a:rPr lang="en-US" b="0" i="0" dirty="0">
                <a:solidFill>
                  <a:srgbClr val="333333"/>
                </a:solidFill>
                <a:effectLst/>
                <a:latin typeface="tahoma" panose="020B0604030504040204" pitchFamily="34" charset="0"/>
              </a:rPr>
              <a:t> DR, McDonell MB, et al (1998). The AUDIT alcohol consumption questions (AUDIT-C): an effective brief screening test for problem drinking. Ambulatory Care Quality Improvement Project (ACQUIP). Arch Intern Med. 158:1789-95.</a:t>
            </a:r>
          </a:p>
          <a:p>
            <a:pPr algn="l">
              <a:spcAft>
                <a:spcPts val="750"/>
              </a:spcAft>
            </a:pPr>
            <a:endParaRPr lang="en-US" b="0" i="0" dirty="0">
              <a:solidFill>
                <a:srgbClr val="707275"/>
              </a:solidFill>
              <a:effectLst/>
              <a:latin typeface="Noto Sans" panose="020B0502040504020204" pitchFamily="34" charset="0"/>
            </a:endParaRPr>
          </a:p>
        </p:txBody>
      </p:sp>
      <p:sp>
        <p:nvSpPr>
          <p:cNvPr id="4" name="Slide Number Placeholder 3">
            <a:extLst>
              <a:ext uri="{FF2B5EF4-FFF2-40B4-BE49-F238E27FC236}">
                <a16:creationId xmlns:a16="http://schemas.microsoft.com/office/drawing/2014/main" id="{B0C12326-916C-2656-EBB7-38B7FCBDB90E}"/>
              </a:ext>
            </a:extLst>
          </p:cNvPr>
          <p:cNvSpPr>
            <a:spLocks noGrp="1"/>
          </p:cNvSpPr>
          <p:nvPr>
            <p:ph type="sldNum" sz="quarter" idx="5"/>
          </p:nvPr>
        </p:nvSpPr>
        <p:spPr/>
        <p:txBody>
          <a:bodyPr/>
          <a:lstStyle/>
          <a:p>
            <a:fld id="{E2D034A7-9452-C54E-A651-2368A596952F}" type="slidenum">
              <a:rPr lang="en-US" smtClean="0"/>
              <a:t>39</a:t>
            </a:fld>
            <a:endParaRPr lang="en-US" dirty="0"/>
          </a:p>
        </p:txBody>
      </p:sp>
    </p:spTree>
    <p:extLst>
      <p:ext uri="{BB962C8B-B14F-4D97-AF65-F5344CB8AC3E}">
        <p14:creationId xmlns:p14="http://schemas.microsoft.com/office/powerpoint/2010/main" val="327756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6A62D3-769D-F349-A3F8-B6F214D63D0D}" type="slidenum">
              <a:rPr lang="en-US" smtClean="0"/>
              <a:t>4</a:t>
            </a:fld>
            <a:endParaRPr lang="en-US"/>
          </a:p>
        </p:txBody>
      </p:sp>
    </p:spTree>
    <p:extLst>
      <p:ext uri="{BB962C8B-B14F-4D97-AF65-F5344CB8AC3E}">
        <p14:creationId xmlns:p14="http://schemas.microsoft.com/office/powerpoint/2010/main" val="3162305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40</a:t>
            </a:fld>
            <a:endParaRPr lang="en-US" dirty="0"/>
          </a:p>
        </p:txBody>
      </p:sp>
    </p:spTree>
    <p:extLst>
      <p:ext uri="{BB962C8B-B14F-4D97-AF65-F5344CB8AC3E}">
        <p14:creationId xmlns:p14="http://schemas.microsoft.com/office/powerpoint/2010/main" val="3853468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D4652-35C0-F994-1657-3064516B3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D810F-1323-DD87-0B5B-928BD7F1C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83F61-0B07-48C3-27D9-F8814635B9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C5CA7C-AA80-F9F7-BFD5-456F067107AD}"/>
              </a:ext>
            </a:extLst>
          </p:cNvPr>
          <p:cNvSpPr>
            <a:spLocks noGrp="1"/>
          </p:cNvSpPr>
          <p:nvPr>
            <p:ph type="sldNum" sz="quarter" idx="5"/>
          </p:nvPr>
        </p:nvSpPr>
        <p:spPr/>
        <p:txBody>
          <a:bodyPr/>
          <a:lstStyle/>
          <a:p>
            <a:fld id="{E2D034A7-9452-C54E-A651-2368A596952F}" type="slidenum">
              <a:rPr lang="en-US" smtClean="0"/>
              <a:t>41</a:t>
            </a:fld>
            <a:endParaRPr lang="en-US" dirty="0"/>
          </a:p>
        </p:txBody>
      </p:sp>
    </p:spTree>
    <p:extLst>
      <p:ext uri="{BB962C8B-B14F-4D97-AF65-F5344CB8AC3E}">
        <p14:creationId xmlns:p14="http://schemas.microsoft.com/office/powerpoint/2010/main" val="1265546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D9FFC-19C4-C81B-9B8F-440D067B3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FF57E-CEC6-F679-616F-3BEA3A362F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1D90E-C687-B90E-2366-7D591508268D}"/>
              </a:ext>
            </a:extLst>
          </p:cNvPr>
          <p:cNvSpPr>
            <a:spLocks noGrp="1"/>
          </p:cNvSpPr>
          <p:nvPr>
            <p:ph type="body" idx="1"/>
          </p:nvPr>
        </p:nvSpPr>
        <p:spPr/>
        <p:txBody>
          <a:bodyPr/>
          <a:lstStyle/>
          <a:p>
            <a:pPr lvl="1">
              <a:spcAft>
                <a:spcPts val="600"/>
              </a:spcAft>
            </a:pPr>
            <a:r>
              <a:rPr lang="en-US" sz="1200" dirty="0">
                <a:solidFill>
                  <a:schemeClr val="accent2"/>
                </a:solidFill>
              </a:rPr>
              <a:t>The longer the “duration of untreated psychosis,” the worse the outcomes.</a:t>
            </a:r>
          </a:p>
          <a:p>
            <a:pPr lvl="1">
              <a:spcAft>
                <a:spcPts val="600"/>
              </a:spcAft>
            </a:pPr>
            <a:endParaRPr lang="en-US" sz="1200" dirty="0">
              <a:solidFill>
                <a:schemeClr val="accent2"/>
              </a:solidFill>
            </a:endParaRPr>
          </a:p>
          <a:p>
            <a:pPr lvl="1">
              <a:spcAft>
                <a:spcPts val="600"/>
              </a:spcAft>
            </a:pPr>
            <a:r>
              <a:rPr lang="en-US" sz="1200" dirty="0">
                <a:solidFill>
                  <a:schemeClr val="accent2"/>
                </a:solidFill>
              </a:rPr>
              <a:t>Barriers that can delay the start of treatment include: lack of awareness or insight of symptoms, declining help, few clinicians available or long waitlists, and limited resources like time, finances, and transportation.</a:t>
            </a:r>
          </a:p>
          <a:p>
            <a:pPr lvl="1">
              <a:spcAft>
                <a:spcPts val="600"/>
              </a:spcAft>
            </a:pPr>
            <a:endParaRPr lang="en-US" sz="1200" dirty="0">
              <a:solidFill>
                <a:schemeClr val="accent2"/>
              </a:solidFill>
            </a:endParaRPr>
          </a:p>
          <a:p>
            <a:pPr lvl="1">
              <a:spcAft>
                <a:spcPts val="600"/>
              </a:spcAft>
            </a:pPr>
            <a:r>
              <a:rPr lang="en-US" sz="1200" dirty="0">
                <a:solidFill>
                  <a:schemeClr val="accent2"/>
                </a:solidFill>
              </a:rPr>
              <a:t>Psychosis can have a significant impact on both the client and their family, so it is important to get them the support they need as soon as possible.</a:t>
            </a:r>
          </a:p>
          <a:p>
            <a:endParaRPr lang="en-US" dirty="0"/>
          </a:p>
        </p:txBody>
      </p:sp>
      <p:sp>
        <p:nvSpPr>
          <p:cNvPr id="4" name="Slide Number Placeholder 3">
            <a:extLst>
              <a:ext uri="{FF2B5EF4-FFF2-40B4-BE49-F238E27FC236}">
                <a16:creationId xmlns:a16="http://schemas.microsoft.com/office/drawing/2014/main" id="{7381B004-13AB-AE8D-A3E3-F684E7431A8A}"/>
              </a:ext>
            </a:extLst>
          </p:cNvPr>
          <p:cNvSpPr>
            <a:spLocks noGrp="1"/>
          </p:cNvSpPr>
          <p:nvPr>
            <p:ph type="sldNum" sz="quarter" idx="5"/>
          </p:nvPr>
        </p:nvSpPr>
        <p:spPr/>
        <p:txBody>
          <a:bodyPr/>
          <a:lstStyle/>
          <a:p>
            <a:fld id="{E2D034A7-9452-C54E-A651-2368A596952F}" type="slidenum">
              <a:rPr lang="en-US" smtClean="0"/>
              <a:t>42</a:t>
            </a:fld>
            <a:endParaRPr lang="en-US" dirty="0"/>
          </a:p>
        </p:txBody>
      </p:sp>
    </p:spTree>
    <p:extLst>
      <p:ext uri="{BB962C8B-B14F-4D97-AF65-F5344CB8AC3E}">
        <p14:creationId xmlns:p14="http://schemas.microsoft.com/office/powerpoint/2010/main" val="75477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AD641-D056-027D-91A5-12A448D9D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7E061-69C0-1BE3-D3E8-8E8A2D8539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3FC6C-6F6E-0CF0-D352-C7FE3D51449C}"/>
              </a:ext>
            </a:extLst>
          </p:cNvPr>
          <p:cNvSpPr>
            <a:spLocks noGrp="1"/>
          </p:cNvSpPr>
          <p:nvPr>
            <p:ph type="body" idx="1"/>
          </p:nvPr>
        </p:nvSpPr>
        <p:spPr/>
        <p:txBody>
          <a:bodyPr/>
          <a:lstStyle/>
          <a:p>
            <a:pPr lvl="1">
              <a:spcAft>
                <a:spcPts val="600"/>
              </a:spcAft>
            </a:pPr>
            <a:r>
              <a:rPr lang="en-US" sz="1200" dirty="0">
                <a:solidFill>
                  <a:schemeClr val="accent2"/>
                </a:solidFill>
              </a:rPr>
              <a:t>The longer the “duration of untreated psychosis,” the worse the outcomes.</a:t>
            </a:r>
          </a:p>
          <a:p>
            <a:pPr lvl="1">
              <a:spcAft>
                <a:spcPts val="600"/>
              </a:spcAft>
            </a:pPr>
            <a:endParaRPr lang="en-US" sz="1200" dirty="0">
              <a:solidFill>
                <a:schemeClr val="accent2"/>
              </a:solidFill>
            </a:endParaRPr>
          </a:p>
          <a:p>
            <a:pPr lvl="1">
              <a:spcAft>
                <a:spcPts val="600"/>
              </a:spcAft>
            </a:pPr>
            <a:r>
              <a:rPr lang="en-US" sz="1200" dirty="0">
                <a:solidFill>
                  <a:schemeClr val="accent2"/>
                </a:solidFill>
              </a:rPr>
              <a:t>Barriers that can delay the start of treatment include: lack of awareness or insight of symptoms, declining help, few clinicians available or long waitlists, and limited resources like time, finances, and transportation.</a:t>
            </a:r>
          </a:p>
          <a:p>
            <a:pPr lvl="1">
              <a:spcAft>
                <a:spcPts val="600"/>
              </a:spcAft>
            </a:pPr>
            <a:endParaRPr lang="en-US" sz="1200" dirty="0">
              <a:solidFill>
                <a:schemeClr val="accent2"/>
              </a:solidFill>
            </a:endParaRPr>
          </a:p>
          <a:p>
            <a:pPr lvl="1">
              <a:spcAft>
                <a:spcPts val="600"/>
              </a:spcAft>
            </a:pPr>
            <a:r>
              <a:rPr lang="en-US" sz="1200" dirty="0">
                <a:solidFill>
                  <a:schemeClr val="accent2"/>
                </a:solidFill>
              </a:rPr>
              <a:t>Psychosis can have a significant impact on both the client and their family, so it is important to get them the support they need as soon as possible.</a:t>
            </a:r>
          </a:p>
          <a:p>
            <a:endParaRPr lang="en-US" dirty="0"/>
          </a:p>
        </p:txBody>
      </p:sp>
      <p:sp>
        <p:nvSpPr>
          <p:cNvPr id="4" name="Slide Number Placeholder 3">
            <a:extLst>
              <a:ext uri="{FF2B5EF4-FFF2-40B4-BE49-F238E27FC236}">
                <a16:creationId xmlns:a16="http://schemas.microsoft.com/office/drawing/2014/main" id="{889DFB51-5EC5-170F-21CA-D00E6E67B25B}"/>
              </a:ext>
            </a:extLst>
          </p:cNvPr>
          <p:cNvSpPr>
            <a:spLocks noGrp="1"/>
          </p:cNvSpPr>
          <p:nvPr>
            <p:ph type="sldNum" sz="quarter" idx="5"/>
          </p:nvPr>
        </p:nvSpPr>
        <p:spPr/>
        <p:txBody>
          <a:bodyPr/>
          <a:lstStyle/>
          <a:p>
            <a:fld id="{E2D034A7-9452-C54E-A651-2368A596952F}" type="slidenum">
              <a:rPr lang="en-US" smtClean="0"/>
              <a:t>43</a:t>
            </a:fld>
            <a:endParaRPr lang="en-US" dirty="0"/>
          </a:p>
        </p:txBody>
      </p:sp>
    </p:spTree>
    <p:extLst>
      <p:ext uri="{BB962C8B-B14F-4D97-AF65-F5344CB8AC3E}">
        <p14:creationId xmlns:p14="http://schemas.microsoft.com/office/powerpoint/2010/main" val="2098368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7A91F-AC25-92C0-993C-335C0834A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C690E-6EF0-6DBB-44DD-FCC2569F5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18574-FE59-8130-0D01-C06ADB26BF06}"/>
              </a:ext>
            </a:extLst>
          </p:cNvPr>
          <p:cNvSpPr>
            <a:spLocks noGrp="1"/>
          </p:cNvSpPr>
          <p:nvPr>
            <p:ph type="body" idx="1"/>
          </p:nvPr>
        </p:nvSpPr>
        <p:spPr/>
        <p:txBody>
          <a:bodyPr/>
          <a:lstStyle/>
          <a:p>
            <a:pPr lvl="1">
              <a:spcAft>
                <a:spcPts val="600"/>
              </a:spcAft>
            </a:pPr>
            <a:r>
              <a:rPr lang="en-US" sz="1200" dirty="0">
                <a:solidFill>
                  <a:schemeClr val="accent2"/>
                </a:solidFill>
              </a:rPr>
              <a:t>The longer the “duration of untreated psychosis,” the worse the outcomes.</a:t>
            </a:r>
          </a:p>
          <a:p>
            <a:pPr lvl="1">
              <a:spcAft>
                <a:spcPts val="600"/>
              </a:spcAft>
            </a:pPr>
            <a:endParaRPr lang="en-US" sz="1200" dirty="0">
              <a:solidFill>
                <a:schemeClr val="accent2"/>
              </a:solidFill>
            </a:endParaRPr>
          </a:p>
          <a:p>
            <a:pPr lvl="1">
              <a:spcAft>
                <a:spcPts val="600"/>
              </a:spcAft>
            </a:pPr>
            <a:r>
              <a:rPr lang="en-US" sz="1200" dirty="0">
                <a:solidFill>
                  <a:schemeClr val="accent2"/>
                </a:solidFill>
              </a:rPr>
              <a:t>Barriers that can delay the start of treatment include: lack of awareness or insight of symptoms, declining help, few clinicians available or long waitlists, and limited resources like time, finances, and transportation.</a:t>
            </a:r>
          </a:p>
          <a:p>
            <a:pPr lvl="1">
              <a:spcAft>
                <a:spcPts val="600"/>
              </a:spcAft>
            </a:pPr>
            <a:endParaRPr lang="en-US" sz="1200" dirty="0">
              <a:solidFill>
                <a:schemeClr val="accent2"/>
              </a:solidFill>
            </a:endParaRPr>
          </a:p>
          <a:p>
            <a:pPr lvl="1">
              <a:spcAft>
                <a:spcPts val="600"/>
              </a:spcAft>
            </a:pPr>
            <a:r>
              <a:rPr lang="en-US" sz="1200" dirty="0">
                <a:solidFill>
                  <a:schemeClr val="accent2"/>
                </a:solidFill>
              </a:rPr>
              <a:t>Psychosis can have a significant impact on both the client and their family, so it is important to get them the support they need as soon as possible.</a:t>
            </a:r>
          </a:p>
          <a:p>
            <a:endParaRPr lang="en-US" dirty="0"/>
          </a:p>
          <a:p>
            <a:r>
              <a:rPr lang="en-US" dirty="0"/>
              <a:t>Wang et al., 2022 https://</a:t>
            </a:r>
            <a:r>
              <a:rPr lang="en-US" dirty="0" err="1"/>
              <a:t>www.psychiatrist.com</a:t>
            </a:r>
            <a:r>
              <a:rPr lang="en-US" dirty="0"/>
              <a:t>/</a:t>
            </a:r>
            <a:r>
              <a:rPr lang="en-US" dirty="0" err="1"/>
              <a:t>jcp</a:t>
            </a:r>
            <a:r>
              <a:rPr lang="en-US" dirty="0"/>
              <a:t>/motivational-interviewing-for-psychosis-plus-</a:t>
            </a:r>
            <a:r>
              <a:rPr lang="en-US" dirty="0" err="1"/>
              <a:t>sud</a:t>
            </a:r>
            <a:r>
              <a:rPr lang="en-US" dirty="0"/>
              <a:t>/</a:t>
            </a:r>
          </a:p>
          <a:p>
            <a:pPr algn="l">
              <a:lnSpc>
                <a:spcPts val="1575"/>
              </a:lnSpc>
            </a:pPr>
            <a:r>
              <a:rPr lang="en-US" b="0" i="0" u="none" strike="noStrike" dirty="0">
                <a:solidFill>
                  <a:srgbClr val="0B1C32"/>
                </a:solidFill>
                <a:effectLst/>
                <a:latin typeface="Poppins" pitchFamily="2" charset="77"/>
                <a:hlinkClick r:id="rId3"/>
              </a:rPr>
              <a:t>Wenyue Wang, MPhil</a:t>
            </a:r>
            <a:r>
              <a:rPr lang="en-US" b="0" i="0" dirty="0">
                <a:solidFill>
                  <a:srgbClr val="0B1C32"/>
                </a:solidFill>
                <a:effectLst/>
                <a:latin typeface="Poppins" panose="020B0604020202020204" pitchFamily="34" charset="0"/>
              </a:rPr>
              <a:t>; </a:t>
            </a:r>
            <a:r>
              <a:rPr lang="en-US" b="0" i="0" u="none" strike="noStrike" dirty="0">
                <a:solidFill>
                  <a:srgbClr val="0B1C32"/>
                </a:solidFill>
                <a:effectLst/>
                <a:latin typeface="Poppins" pitchFamily="2" charset="77"/>
                <a:hlinkClick r:id="rId4"/>
              </a:rPr>
              <a:t>Anson Kai Chun Chau, MA</a:t>
            </a:r>
            <a:r>
              <a:rPr lang="en-US" b="0" i="0" dirty="0">
                <a:solidFill>
                  <a:srgbClr val="0B1C32"/>
                </a:solidFill>
                <a:effectLst/>
                <a:latin typeface="Poppins" panose="020B0604020202020204" pitchFamily="34" charset="0"/>
              </a:rPr>
              <a:t>; </a:t>
            </a:r>
            <a:r>
              <a:rPr lang="en-US" b="0" i="0" u="none" strike="noStrike" dirty="0">
                <a:solidFill>
                  <a:srgbClr val="0B1C32"/>
                </a:solidFill>
                <a:effectLst/>
                <a:latin typeface="Poppins" pitchFamily="2" charset="77"/>
                <a:hlinkClick r:id="rId5"/>
              </a:rPr>
              <a:t>Paul Kong, MSSc</a:t>
            </a:r>
            <a:r>
              <a:rPr lang="en-US" b="0" i="0" dirty="0">
                <a:solidFill>
                  <a:srgbClr val="0B1C32"/>
                </a:solidFill>
                <a:effectLst/>
                <a:latin typeface="Poppins" panose="020B0604020202020204" pitchFamily="34" charset="0"/>
              </a:rPr>
              <a:t>; </a:t>
            </a:r>
            <a:r>
              <a:rPr lang="en-US" b="0" i="0" u="none" strike="noStrike" dirty="0">
                <a:solidFill>
                  <a:srgbClr val="0B1C32"/>
                </a:solidFill>
                <a:effectLst/>
                <a:latin typeface="Poppins" pitchFamily="2" charset="77"/>
                <a:hlinkClick r:id="rId6"/>
              </a:rPr>
              <a:t>Xiaoqi Sun, PhD</a:t>
            </a:r>
            <a:r>
              <a:rPr lang="en-US" b="0" i="0" dirty="0">
                <a:solidFill>
                  <a:srgbClr val="0B1C32"/>
                </a:solidFill>
                <a:effectLst/>
                <a:latin typeface="Poppins" panose="020B0604020202020204" pitchFamily="34" charset="0"/>
              </a:rPr>
              <a:t>; </a:t>
            </a:r>
            <a:r>
              <a:rPr lang="en-US" b="0" i="0" u="none" strike="noStrike" dirty="0">
                <a:solidFill>
                  <a:srgbClr val="0B1C32"/>
                </a:solidFill>
                <a:effectLst/>
                <a:latin typeface="Poppins" pitchFamily="2" charset="77"/>
                <a:hlinkClick r:id="rId7"/>
              </a:rPr>
              <a:t>Suzanne Ho-wai So, PhD</a:t>
            </a:r>
            <a:endParaRPr lang="en-US" b="0" i="0" dirty="0">
              <a:solidFill>
                <a:srgbClr val="0B1C32"/>
              </a:solidFill>
              <a:effectLst/>
              <a:latin typeface="Poppins" panose="020B0604020202020204" pitchFamily="34" charset="0"/>
            </a:endParaRPr>
          </a:p>
          <a:p>
            <a:pPr algn="l">
              <a:lnSpc>
                <a:spcPts val="1575"/>
              </a:lnSpc>
              <a:spcAft>
                <a:spcPts val="750"/>
              </a:spcAft>
            </a:pPr>
            <a:r>
              <a:rPr lang="en-US" b="0" i="0" dirty="0">
                <a:solidFill>
                  <a:srgbClr val="0B1C32"/>
                </a:solidFill>
                <a:effectLst/>
                <a:latin typeface="Poppins" pitchFamily="2" charset="77"/>
              </a:rPr>
              <a:t>J Clin Psychiatry 2022;83(1):21r13916</a:t>
            </a:r>
          </a:p>
          <a:p>
            <a:endParaRPr lang="en-US" dirty="0"/>
          </a:p>
        </p:txBody>
      </p:sp>
      <p:sp>
        <p:nvSpPr>
          <p:cNvPr id="4" name="Slide Number Placeholder 3">
            <a:extLst>
              <a:ext uri="{FF2B5EF4-FFF2-40B4-BE49-F238E27FC236}">
                <a16:creationId xmlns:a16="http://schemas.microsoft.com/office/drawing/2014/main" id="{298EC372-675F-50CA-19EA-BF12C83A9360}"/>
              </a:ext>
            </a:extLst>
          </p:cNvPr>
          <p:cNvSpPr>
            <a:spLocks noGrp="1"/>
          </p:cNvSpPr>
          <p:nvPr>
            <p:ph type="sldNum" sz="quarter" idx="5"/>
          </p:nvPr>
        </p:nvSpPr>
        <p:spPr/>
        <p:txBody>
          <a:bodyPr/>
          <a:lstStyle/>
          <a:p>
            <a:fld id="{E2D034A7-9452-C54E-A651-2368A596952F}" type="slidenum">
              <a:rPr lang="en-US" smtClean="0"/>
              <a:t>44</a:t>
            </a:fld>
            <a:endParaRPr lang="en-US" dirty="0"/>
          </a:p>
        </p:txBody>
      </p:sp>
    </p:spTree>
    <p:extLst>
      <p:ext uri="{BB962C8B-B14F-4D97-AF65-F5344CB8AC3E}">
        <p14:creationId xmlns:p14="http://schemas.microsoft.com/office/powerpoint/2010/main" val="3228500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AD4A2-CA09-1CBF-CC9D-49E7E9F26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E1AA3-8192-E9C5-6145-B97BD0DA6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5B8E2-ECB5-F2EE-3F49-F61C5FC542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77B1A9-B85F-FDA5-5783-7B30F159DB16}"/>
              </a:ext>
            </a:extLst>
          </p:cNvPr>
          <p:cNvSpPr>
            <a:spLocks noGrp="1"/>
          </p:cNvSpPr>
          <p:nvPr>
            <p:ph type="sldNum" sz="quarter" idx="5"/>
          </p:nvPr>
        </p:nvSpPr>
        <p:spPr/>
        <p:txBody>
          <a:bodyPr/>
          <a:lstStyle/>
          <a:p>
            <a:fld id="{E2D034A7-9452-C54E-A651-2368A596952F}" type="slidenum">
              <a:rPr lang="en-US" smtClean="0"/>
              <a:t>45</a:t>
            </a:fld>
            <a:endParaRPr lang="en-US" dirty="0"/>
          </a:p>
        </p:txBody>
      </p:sp>
    </p:spTree>
    <p:extLst>
      <p:ext uri="{BB962C8B-B14F-4D97-AF65-F5344CB8AC3E}">
        <p14:creationId xmlns:p14="http://schemas.microsoft.com/office/powerpoint/2010/main" val="102124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E43F2-164E-1DB6-1E1D-A9E69CBA8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852E16-A0B6-AE55-E481-D6CEA4AA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9F08D7-9F4F-CFA1-4434-0B275CC59B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B505DC-C50B-8FD4-5463-11F234950211}"/>
              </a:ext>
            </a:extLst>
          </p:cNvPr>
          <p:cNvSpPr>
            <a:spLocks noGrp="1"/>
          </p:cNvSpPr>
          <p:nvPr>
            <p:ph type="sldNum" sz="quarter" idx="5"/>
          </p:nvPr>
        </p:nvSpPr>
        <p:spPr/>
        <p:txBody>
          <a:bodyPr/>
          <a:lstStyle/>
          <a:p>
            <a:fld id="{E2D034A7-9452-C54E-A651-2368A596952F}" type="slidenum">
              <a:rPr lang="en-US" smtClean="0"/>
              <a:t>46</a:t>
            </a:fld>
            <a:endParaRPr lang="en-US" dirty="0"/>
          </a:p>
        </p:txBody>
      </p:sp>
    </p:spTree>
    <p:extLst>
      <p:ext uri="{BB962C8B-B14F-4D97-AF65-F5344CB8AC3E}">
        <p14:creationId xmlns:p14="http://schemas.microsoft.com/office/powerpoint/2010/main" val="3677099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9E75D-28C0-A9DE-D170-5544528440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9CA21-90C8-63EE-31F6-A0FAF150B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BFC181-007B-1107-4983-DA6248778C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0F0095-9609-ACDD-6983-AAC1429C09BD}"/>
              </a:ext>
            </a:extLst>
          </p:cNvPr>
          <p:cNvSpPr>
            <a:spLocks noGrp="1"/>
          </p:cNvSpPr>
          <p:nvPr>
            <p:ph type="sldNum" sz="quarter" idx="5"/>
          </p:nvPr>
        </p:nvSpPr>
        <p:spPr/>
        <p:txBody>
          <a:bodyPr/>
          <a:lstStyle/>
          <a:p>
            <a:fld id="{E2D034A7-9452-C54E-A651-2368A596952F}" type="slidenum">
              <a:rPr lang="en-US" smtClean="0"/>
              <a:t>47</a:t>
            </a:fld>
            <a:endParaRPr lang="en-US" dirty="0"/>
          </a:p>
        </p:txBody>
      </p:sp>
    </p:spTree>
    <p:extLst>
      <p:ext uri="{BB962C8B-B14F-4D97-AF65-F5344CB8AC3E}">
        <p14:creationId xmlns:p14="http://schemas.microsoft.com/office/powerpoint/2010/main" val="32685062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48</a:t>
            </a:fld>
            <a:endParaRPr lang="en-US" dirty="0"/>
          </a:p>
        </p:txBody>
      </p:sp>
    </p:spTree>
    <p:extLst>
      <p:ext uri="{BB962C8B-B14F-4D97-AF65-F5344CB8AC3E}">
        <p14:creationId xmlns:p14="http://schemas.microsoft.com/office/powerpoint/2010/main" val="3691102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DDD01-8129-D1F0-AE50-1E4846191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A0457-BDDC-C960-FEC9-3002C0F89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020D27-E279-495B-E61A-5881CDEAF095}"/>
              </a:ext>
            </a:extLst>
          </p:cNvPr>
          <p:cNvSpPr>
            <a:spLocks noGrp="1"/>
          </p:cNvSpPr>
          <p:nvPr>
            <p:ph type="body" idx="1"/>
          </p:nvPr>
        </p:nvSpPr>
        <p:spPr/>
        <p:txBody>
          <a:bodyPr/>
          <a:lstStyle/>
          <a:p>
            <a:pPr lvl="1">
              <a:spcAft>
                <a:spcPts val="600"/>
              </a:spcAft>
            </a:pPr>
            <a:r>
              <a:rPr lang="en-US" sz="1200" dirty="0">
                <a:solidFill>
                  <a:schemeClr val="accent2"/>
                </a:solidFill>
              </a:rPr>
              <a:t>The longer the “duration of untreated psychosis,” the worse the outcomes.</a:t>
            </a:r>
          </a:p>
          <a:p>
            <a:pPr lvl="1">
              <a:spcAft>
                <a:spcPts val="600"/>
              </a:spcAft>
            </a:pPr>
            <a:endParaRPr lang="en-US" sz="1200" dirty="0">
              <a:solidFill>
                <a:schemeClr val="accent2"/>
              </a:solidFill>
            </a:endParaRPr>
          </a:p>
          <a:p>
            <a:pPr lvl="1">
              <a:spcAft>
                <a:spcPts val="600"/>
              </a:spcAft>
            </a:pPr>
            <a:r>
              <a:rPr lang="en-US" sz="1200" dirty="0">
                <a:solidFill>
                  <a:schemeClr val="accent2"/>
                </a:solidFill>
              </a:rPr>
              <a:t>Barriers that can delay the start of treatment include: lack of awareness or insight of symptoms, declining help, few clinicians available or long waitlists, and limited resources like time, finances, and transportation.</a:t>
            </a:r>
          </a:p>
          <a:p>
            <a:pPr lvl="1">
              <a:spcAft>
                <a:spcPts val="600"/>
              </a:spcAft>
            </a:pPr>
            <a:endParaRPr lang="en-US" sz="1200" dirty="0">
              <a:solidFill>
                <a:schemeClr val="accent2"/>
              </a:solidFill>
            </a:endParaRPr>
          </a:p>
          <a:p>
            <a:pPr lvl="1">
              <a:spcAft>
                <a:spcPts val="600"/>
              </a:spcAft>
            </a:pPr>
            <a:r>
              <a:rPr lang="en-US" sz="1200" dirty="0">
                <a:solidFill>
                  <a:schemeClr val="accent2"/>
                </a:solidFill>
              </a:rPr>
              <a:t>Psychosis can have a significant impact on both the client and their family, so it is important to get them the support they need as soon as possible.</a:t>
            </a:r>
          </a:p>
          <a:p>
            <a:endParaRPr lang="en-US" dirty="0"/>
          </a:p>
        </p:txBody>
      </p:sp>
      <p:sp>
        <p:nvSpPr>
          <p:cNvPr id="4" name="Slide Number Placeholder 3">
            <a:extLst>
              <a:ext uri="{FF2B5EF4-FFF2-40B4-BE49-F238E27FC236}">
                <a16:creationId xmlns:a16="http://schemas.microsoft.com/office/drawing/2014/main" id="{2838DB61-4609-FC7C-05FF-C8CA865D2C59}"/>
              </a:ext>
            </a:extLst>
          </p:cNvPr>
          <p:cNvSpPr>
            <a:spLocks noGrp="1"/>
          </p:cNvSpPr>
          <p:nvPr>
            <p:ph type="sldNum" sz="quarter" idx="5"/>
          </p:nvPr>
        </p:nvSpPr>
        <p:spPr/>
        <p:txBody>
          <a:bodyPr/>
          <a:lstStyle/>
          <a:p>
            <a:fld id="{E2D034A7-9452-C54E-A651-2368A596952F}" type="slidenum">
              <a:rPr lang="en-US" smtClean="0"/>
              <a:t>49</a:t>
            </a:fld>
            <a:endParaRPr lang="en-US" dirty="0"/>
          </a:p>
        </p:txBody>
      </p:sp>
    </p:spTree>
    <p:extLst>
      <p:ext uri="{BB962C8B-B14F-4D97-AF65-F5344CB8AC3E}">
        <p14:creationId xmlns:p14="http://schemas.microsoft.com/office/powerpoint/2010/main" val="1424845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5</a:t>
            </a:fld>
            <a:endParaRPr lang="en-US" dirty="0"/>
          </a:p>
        </p:txBody>
      </p:sp>
    </p:spTree>
    <p:extLst>
      <p:ext uri="{BB962C8B-B14F-4D97-AF65-F5344CB8AC3E}">
        <p14:creationId xmlns:p14="http://schemas.microsoft.com/office/powerpoint/2010/main" val="1486952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media.istockphoto.com</a:t>
            </a:r>
            <a:r>
              <a:rPr lang="en-US" dirty="0"/>
              <a:t>/id/1226406906/photo/</a:t>
            </a:r>
            <a:r>
              <a:rPr lang="en-US" dirty="0" err="1"/>
              <a:t>woman-worker-have-online-consultation-using-video-call.jpg?s</a:t>
            </a:r>
            <a:r>
              <a:rPr lang="en-US" dirty="0"/>
              <a:t>=612x612&amp;w=0&amp;k=20&amp;c=iGqbnomgu5NJtGjh7BgtTOTWQIY8ugrz0mROGJPVoaE=</a:t>
            </a:r>
          </a:p>
        </p:txBody>
      </p:sp>
      <p:sp>
        <p:nvSpPr>
          <p:cNvPr id="4" name="Slide Number Placeholder 3"/>
          <p:cNvSpPr>
            <a:spLocks noGrp="1"/>
          </p:cNvSpPr>
          <p:nvPr>
            <p:ph type="sldNum" sz="quarter" idx="5"/>
          </p:nvPr>
        </p:nvSpPr>
        <p:spPr/>
        <p:txBody>
          <a:bodyPr/>
          <a:lstStyle/>
          <a:p>
            <a:fld id="{E2D034A7-9452-C54E-A651-2368A596952F}" type="slidenum">
              <a:rPr lang="en-US" smtClean="0"/>
              <a:t>50</a:t>
            </a:fld>
            <a:endParaRPr lang="en-US" dirty="0"/>
          </a:p>
        </p:txBody>
      </p:sp>
    </p:spTree>
    <p:extLst>
      <p:ext uri="{BB962C8B-B14F-4D97-AF65-F5344CB8AC3E}">
        <p14:creationId xmlns:p14="http://schemas.microsoft.com/office/powerpoint/2010/main" val="26569843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53</a:t>
            </a:fld>
            <a:endParaRPr lang="en-US" dirty="0"/>
          </a:p>
        </p:txBody>
      </p:sp>
    </p:spTree>
    <p:extLst>
      <p:ext uri="{BB962C8B-B14F-4D97-AF65-F5344CB8AC3E}">
        <p14:creationId xmlns:p14="http://schemas.microsoft.com/office/powerpoint/2010/main" val="35564011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54</a:t>
            </a:fld>
            <a:endParaRPr lang="en-US" dirty="0"/>
          </a:p>
        </p:txBody>
      </p:sp>
    </p:spTree>
    <p:extLst>
      <p:ext uri="{BB962C8B-B14F-4D97-AF65-F5344CB8AC3E}">
        <p14:creationId xmlns:p14="http://schemas.microsoft.com/office/powerpoint/2010/main" val="31588023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26980-2029-C4D3-6B17-7849B4FE3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C205E-47B6-A6BE-4D03-35F891E71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D63A0-D929-3C59-D9B6-55D6EB3BE3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AE467B-311E-98A2-297D-32C29F60AFF4}"/>
              </a:ext>
            </a:extLst>
          </p:cNvPr>
          <p:cNvSpPr>
            <a:spLocks noGrp="1"/>
          </p:cNvSpPr>
          <p:nvPr>
            <p:ph type="sldNum" sz="quarter" idx="5"/>
          </p:nvPr>
        </p:nvSpPr>
        <p:spPr/>
        <p:txBody>
          <a:bodyPr/>
          <a:lstStyle/>
          <a:p>
            <a:fld id="{E2D034A7-9452-C54E-A651-2368A596952F}" type="slidenum">
              <a:rPr lang="en-US" smtClean="0"/>
              <a:t>55</a:t>
            </a:fld>
            <a:endParaRPr lang="en-US" dirty="0"/>
          </a:p>
        </p:txBody>
      </p:sp>
    </p:spTree>
    <p:extLst>
      <p:ext uri="{BB962C8B-B14F-4D97-AF65-F5344CB8AC3E}">
        <p14:creationId xmlns:p14="http://schemas.microsoft.com/office/powerpoint/2010/main" val="25843880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57</a:t>
            </a:fld>
            <a:endParaRPr lang="en-US" dirty="0"/>
          </a:p>
        </p:txBody>
      </p:sp>
    </p:spTree>
    <p:extLst>
      <p:ext uri="{BB962C8B-B14F-4D97-AF65-F5344CB8AC3E}">
        <p14:creationId xmlns:p14="http://schemas.microsoft.com/office/powerpoint/2010/main" val="4050612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034A7-9452-C54E-A651-2368A596952F}" type="slidenum">
              <a:rPr lang="en-US" smtClean="0"/>
              <a:t>58</a:t>
            </a:fld>
            <a:endParaRPr lang="en-US" dirty="0"/>
          </a:p>
        </p:txBody>
      </p:sp>
    </p:spTree>
    <p:extLst>
      <p:ext uri="{BB962C8B-B14F-4D97-AF65-F5344CB8AC3E}">
        <p14:creationId xmlns:p14="http://schemas.microsoft.com/office/powerpoint/2010/main" val="330164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D3D6D-ED1D-10D0-877B-CE4AC01D1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6C5CC-20D2-0CDB-50DB-8CE753CBEE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B79BF-B0AB-D987-262F-3DC92DA3A4A5}"/>
              </a:ext>
            </a:extLst>
          </p:cNvPr>
          <p:cNvSpPr>
            <a:spLocks noGrp="1"/>
          </p:cNvSpPr>
          <p:nvPr>
            <p:ph type="body" idx="1"/>
          </p:nvPr>
        </p:nvSpPr>
        <p:spPr/>
        <p:txBody>
          <a:bodyPr/>
          <a:lstStyle/>
          <a:p>
            <a:r>
              <a:rPr lang="en-US" b="0" i="0" dirty="0">
                <a:solidFill>
                  <a:srgbClr val="3A3A3A"/>
                </a:solidFill>
                <a:effectLst/>
                <a:latin typeface="Source Sans Pro" panose="020B0503030403020204" pitchFamily="34" charset="0"/>
              </a:rPr>
              <a:t>Levi, L., Bar-Haim, M., Winter-van Rossum, I., Davidson, M., </a:t>
            </a:r>
            <a:r>
              <a:rPr lang="en-US" b="0" i="0" dirty="0" err="1">
                <a:solidFill>
                  <a:srgbClr val="3A3A3A"/>
                </a:solidFill>
                <a:effectLst/>
                <a:latin typeface="Source Sans Pro" panose="020B0503030403020204" pitchFamily="34" charset="0"/>
              </a:rPr>
              <a:t>Leucht</a:t>
            </a:r>
            <a:r>
              <a:rPr lang="en-US" b="0" i="0" dirty="0">
                <a:solidFill>
                  <a:srgbClr val="3A3A3A"/>
                </a:solidFill>
                <a:effectLst/>
                <a:latin typeface="Source Sans Pro" panose="020B0503030403020204" pitchFamily="34" charset="0"/>
              </a:rPr>
              <a:t>, S., </a:t>
            </a:r>
            <a:r>
              <a:rPr lang="en-US" b="0" i="0" dirty="0" err="1">
                <a:solidFill>
                  <a:srgbClr val="3A3A3A"/>
                </a:solidFill>
                <a:effectLst/>
                <a:latin typeface="Source Sans Pro" panose="020B0503030403020204" pitchFamily="34" charset="0"/>
              </a:rPr>
              <a:t>Fleischhacker</a:t>
            </a:r>
            <a:r>
              <a:rPr lang="en-US" b="0" i="0" dirty="0">
                <a:solidFill>
                  <a:srgbClr val="3A3A3A"/>
                </a:solidFill>
                <a:effectLst/>
                <a:latin typeface="Source Sans Pro" panose="020B0503030403020204" pitchFamily="34" charset="0"/>
              </a:rPr>
              <a:t>, W. W., Park, J., Davis, J. M., Kahn, R. S., &amp; Weiser, M. (2023). Cannabis Use and Symptomatic Relapse in First Episode Schizophrenia: Trigger or Consequence? Data From the OPTIMISE Study. </a:t>
            </a:r>
            <a:r>
              <a:rPr lang="en-US" b="0" i="1" dirty="0">
                <a:solidFill>
                  <a:srgbClr val="3A3A3A"/>
                </a:solidFill>
                <a:effectLst/>
                <a:latin typeface="Source Sans Pro" panose="020B0503030403020204" pitchFamily="34" charset="0"/>
              </a:rPr>
              <a:t>Schizophrenia Bulletin</a:t>
            </a:r>
            <a:r>
              <a:rPr lang="en-US" b="0" i="0" dirty="0">
                <a:solidFill>
                  <a:srgbClr val="3A3A3A"/>
                </a:solidFill>
                <a:effectLst/>
                <a:latin typeface="Source Sans Pro" panose="020B0503030403020204" pitchFamily="34" charset="0"/>
              </a:rPr>
              <a:t>, </a:t>
            </a:r>
            <a:r>
              <a:rPr lang="en-US" b="0" i="1" dirty="0">
                <a:solidFill>
                  <a:srgbClr val="3A3A3A"/>
                </a:solidFill>
                <a:effectLst/>
                <a:latin typeface="Source Sans Pro" panose="020B0503030403020204" pitchFamily="34" charset="0"/>
              </a:rPr>
              <a:t>49</a:t>
            </a:r>
            <a:r>
              <a:rPr lang="en-US" b="0" i="0" dirty="0">
                <a:solidFill>
                  <a:srgbClr val="3A3A3A"/>
                </a:solidFill>
                <a:effectLst/>
                <a:latin typeface="Source Sans Pro" panose="020B0503030403020204" pitchFamily="34" charset="0"/>
              </a:rPr>
              <a:t>(4), 903–913. https://</a:t>
            </a:r>
            <a:r>
              <a:rPr lang="en-US" b="0" i="0" dirty="0" err="1">
                <a:solidFill>
                  <a:srgbClr val="3A3A3A"/>
                </a:solidFill>
                <a:effectLst/>
                <a:latin typeface="Source Sans Pro" panose="020B0503030403020204" pitchFamily="34" charset="0"/>
              </a:rPr>
              <a:t>doi.org</a:t>
            </a:r>
            <a:r>
              <a:rPr lang="en-US" b="0" i="0" dirty="0">
                <a:solidFill>
                  <a:srgbClr val="3A3A3A"/>
                </a:solidFill>
                <a:effectLst/>
                <a:latin typeface="Source Sans Pro" panose="020B0503030403020204" pitchFamily="34" charset="0"/>
              </a:rPr>
              <a:t>/10.1093/</a:t>
            </a:r>
            <a:r>
              <a:rPr lang="en-US" b="0" i="0" dirty="0" err="1">
                <a:solidFill>
                  <a:srgbClr val="3A3A3A"/>
                </a:solidFill>
                <a:effectLst/>
                <a:latin typeface="Source Sans Pro" panose="020B0503030403020204" pitchFamily="34" charset="0"/>
              </a:rPr>
              <a:t>schbul</a:t>
            </a:r>
            <a:r>
              <a:rPr lang="en-US" b="0" i="0" dirty="0">
                <a:solidFill>
                  <a:srgbClr val="3A3A3A"/>
                </a:solidFill>
                <a:effectLst/>
                <a:latin typeface="Source Sans Pro" panose="020B0503030403020204" pitchFamily="34" charset="0"/>
              </a:rPr>
              <a:t>/sbad033</a:t>
            </a:r>
            <a:endParaRPr lang="en-US" dirty="0"/>
          </a:p>
        </p:txBody>
      </p:sp>
      <p:sp>
        <p:nvSpPr>
          <p:cNvPr id="4" name="Slide Number Placeholder 3">
            <a:extLst>
              <a:ext uri="{FF2B5EF4-FFF2-40B4-BE49-F238E27FC236}">
                <a16:creationId xmlns:a16="http://schemas.microsoft.com/office/drawing/2014/main" id="{8628B8E4-965F-EE7A-69F9-D1A8BCF704EC}"/>
              </a:ext>
            </a:extLst>
          </p:cNvPr>
          <p:cNvSpPr>
            <a:spLocks noGrp="1"/>
          </p:cNvSpPr>
          <p:nvPr>
            <p:ph type="sldNum" sz="quarter" idx="5"/>
          </p:nvPr>
        </p:nvSpPr>
        <p:spPr/>
        <p:txBody>
          <a:bodyPr/>
          <a:lstStyle/>
          <a:p>
            <a:fld id="{E2D034A7-9452-C54E-A651-2368A596952F}" type="slidenum">
              <a:rPr lang="en-US" smtClean="0"/>
              <a:t>6</a:t>
            </a:fld>
            <a:endParaRPr lang="en-US" dirty="0"/>
          </a:p>
        </p:txBody>
      </p:sp>
    </p:spTree>
    <p:extLst>
      <p:ext uri="{BB962C8B-B14F-4D97-AF65-F5344CB8AC3E}">
        <p14:creationId xmlns:p14="http://schemas.microsoft.com/office/powerpoint/2010/main" val="1112211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72798-6308-984E-B3BD-34580D81FF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39484-161F-97A7-2A48-0D8B2E72B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AFF93-9183-C8F7-4B40-FC94C51F8CC8}"/>
              </a:ext>
            </a:extLst>
          </p:cNvPr>
          <p:cNvSpPr>
            <a:spLocks noGrp="1"/>
          </p:cNvSpPr>
          <p:nvPr>
            <p:ph type="body" idx="1"/>
          </p:nvPr>
        </p:nvSpPr>
        <p:spPr/>
        <p:txBody>
          <a:bodyPr/>
          <a:lstStyle/>
          <a:p>
            <a:r>
              <a:rPr lang="en-US" b="0" i="0" dirty="0">
                <a:solidFill>
                  <a:srgbClr val="222222"/>
                </a:solidFill>
                <a:effectLst/>
                <a:latin typeface="Arial" panose="020B0604020202020204" pitchFamily="34" charset="0"/>
              </a:rPr>
              <a:t>Cannabis use disorder increased by about 3 million people in the past 2 years (2021 to 2023). </a:t>
            </a:r>
          </a:p>
          <a:p>
            <a:endParaRPr lang="en-US" b="0" i="0" dirty="0">
              <a:solidFill>
                <a:srgbClr val="222222"/>
              </a:solidFill>
              <a:effectLst/>
              <a:latin typeface="Arial" panose="020B0604020202020204" pitchFamily="34" charset="0"/>
            </a:endParaRPr>
          </a:p>
          <a:p>
            <a:r>
              <a:rPr lang="en-US" b="0" i="0" dirty="0" err="1">
                <a:solidFill>
                  <a:srgbClr val="222222"/>
                </a:solidFill>
                <a:effectLst/>
                <a:latin typeface="Arial" panose="020B0604020202020204" pitchFamily="34" charset="0"/>
              </a:rPr>
              <a:t>Miech</a:t>
            </a:r>
            <a:r>
              <a:rPr lang="en-US" b="0" i="0" dirty="0">
                <a:solidFill>
                  <a:srgbClr val="222222"/>
                </a:solidFill>
                <a:effectLst/>
                <a:latin typeface="Arial" panose="020B0604020202020204" pitchFamily="34" charset="0"/>
              </a:rPr>
              <a:t>, R. A., Johnston, L. D., Patrick, M. E., O'Malley, P. M., Bachman, J. G., &amp; Schulenberg, J. E. (2023). Monitoring the Future National Survey Results on Drug Use, 1975-2022: Secondary School Students. </a:t>
            </a:r>
            <a:r>
              <a:rPr lang="en-US" b="0" i="1" dirty="0">
                <a:solidFill>
                  <a:srgbClr val="222222"/>
                </a:solidFill>
                <a:effectLst/>
                <a:latin typeface="Arial" panose="020B0604020202020204" pitchFamily="34" charset="0"/>
              </a:rPr>
              <a:t>Institute for Social Research</a:t>
            </a:r>
            <a:r>
              <a:rPr lang="en-US" b="0" i="0" dirty="0">
                <a:solidFill>
                  <a:srgbClr val="222222"/>
                </a:solidFill>
                <a:effectLst/>
                <a:latin typeface="Arial" panose="020B0604020202020204" pitchFamily="34" charset="0"/>
              </a:rPr>
              <a:t>.</a:t>
            </a:r>
            <a:endParaRPr lang="en-US" dirty="0"/>
          </a:p>
        </p:txBody>
      </p:sp>
      <p:sp>
        <p:nvSpPr>
          <p:cNvPr id="4" name="Slide Number Placeholder 3">
            <a:extLst>
              <a:ext uri="{FF2B5EF4-FFF2-40B4-BE49-F238E27FC236}">
                <a16:creationId xmlns:a16="http://schemas.microsoft.com/office/drawing/2014/main" id="{800D9537-544A-6031-EA1B-B4C8BC46FE5E}"/>
              </a:ext>
            </a:extLst>
          </p:cNvPr>
          <p:cNvSpPr>
            <a:spLocks noGrp="1"/>
          </p:cNvSpPr>
          <p:nvPr>
            <p:ph type="sldNum" sz="quarter" idx="5"/>
          </p:nvPr>
        </p:nvSpPr>
        <p:spPr/>
        <p:txBody>
          <a:bodyPr/>
          <a:lstStyle/>
          <a:p>
            <a:fld id="{E2D034A7-9452-C54E-A651-2368A596952F}" type="slidenum">
              <a:rPr lang="en-US" smtClean="0"/>
              <a:t>7</a:t>
            </a:fld>
            <a:endParaRPr lang="en-US" dirty="0"/>
          </a:p>
        </p:txBody>
      </p:sp>
    </p:spTree>
    <p:extLst>
      <p:ext uri="{BB962C8B-B14F-4D97-AF65-F5344CB8AC3E}">
        <p14:creationId xmlns:p14="http://schemas.microsoft.com/office/powerpoint/2010/main" val="3509842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836F0-FD84-5C9C-7705-041967EBA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8E5920-922D-72E5-39AA-1E6DDDD7E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642174-5D47-4317-84FB-53966B3C8E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Higher risk for SSD than ED visits involving alcohol and cannabis controlling for comorbid substance use and mental health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https://</a:t>
            </a:r>
            <a:r>
              <a:rPr lang="en-US" sz="1200" dirty="0" err="1">
                <a:solidFill>
                  <a:schemeClr val="accent2"/>
                </a:solidFill>
              </a:rPr>
              <a:t>jamanetwork.com</a:t>
            </a:r>
            <a:r>
              <a:rPr lang="en-US" sz="1200" dirty="0">
                <a:solidFill>
                  <a:schemeClr val="accent2"/>
                </a:solidFill>
              </a:rPr>
              <a:t>/journals/</a:t>
            </a:r>
            <a:r>
              <a:rPr lang="en-US" sz="1200" dirty="0" err="1">
                <a:solidFill>
                  <a:schemeClr val="accent2"/>
                </a:solidFill>
              </a:rPr>
              <a:t>jamapsychiatry</a:t>
            </a:r>
            <a:r>
              <a:rPr lang="en-US" sz="1200" dirty="0">
                <a:solidFill>
                  <a:schemeClr val="accent2"/>
                </a:solidFill>
              </a:rPr>
              <a:t>/</a:t>
            </a:r>
            <a:r>
              <a:rPr lang="en-US" sz="1200" dirty="0" err="1">
                <a:solidFill>
                  <a:schemeClr val="accent2"/>
                </a:solidFill>
              </a:rPr>
              <a:t>fullarticle</a:t>
            </a:r>
            <a:r>
              <a:rPr lang="en-US" sz="1200">
                <a:solidFill>
                  <a:schemeClr val="accent2"/>
                </a:solidFill>
              </a:rPr>
              <a:t>/2825649 </a:t>
            </a:r>
            <a:endParaRPr lang="en-US" sz="1200" dirty="0">
              <a:solidFill>
                <a:schemeClr val="accent2"/>
              </a:solidFill>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tooltip="https://www.flickr.com/photos/67194724@N03/8529469075"/>
              </a:rPr>
              <a:t>This Photo</a:t>
            </a:r>
            <a:r>
              <a:rPr lang="en-US" sz="1200" dirty="0"/>
              <a:t> by Unknown Author is licensed under </a:t>
            </a:r>
            <a:r>
              <a:rPr lang="en-US" sz="1200" dirty="0">
                <a:hlinkClick r:id="rId4" tooltip="https://creativecommons.org/licenses/by/3.0/"/>
              </a:rPr>
              <a:t>CC BY</a:t>
            </a:r>
            <a:endParaRPr lang="en-US" sz="1200" dirty="0"/>
          </a:p>
          <a:p>
            <a:endParaRPr lang="en-US" dirty="0"/>
          </a:p>
        </p:txBody>
      </p:sp>
      <p:sp>
        <p:nvSpPr>
          <p:cNvPr id="4" name="Slide Number Placeholder 3">
            <a:extLst>
              <a:ext uri="{FF2B5EF4-FFF2-40B4-BE49-F238E27FC236}">
                <a16:creationId xmlns:a16="http://schemas.microsoft.com/office/drawing/2014/main" id="{A1E17EFC-C044-5D42-B586-9528361F8DCB}"/>
              </a:ext>
            </a:extLst>
          </p:cNvPr>
          <p:cNvSpPr>
            <a:spLocks noGrp="1"/>
          </p:cNvSpPr>
          <p:nvPr>
            <p:ph type="sldNum" sz="quarter" idx="5"/>
          </p:nvPr>
        </p:nvSpPr>
        <p:spPr/>
        <p:txBody>
          <a:bodyPr/>
          <a:lstStyle/>
          <a:p>
            <a:fld id="{E2D034A7-9452-C54E-A651-2368A596952F}" type="slidenum">
              <a:rPr lang="en-US" smtClean="0"/>
              <a:t>8</a:t>
            </a:fld>
            <a:endParaRPr lang="en-US" dirty="0"/>
          </a:p>
        </p:txBody>
      </p:sp>
    </p:spTree>
    <p:extLst>
      <p:ext uri="{BB962C8B-B14F-4D97-AF65-F5344CB8AC3E}">
        <p14:creationId xmlns:p14="http://schemas.microsoft.com/office/powerpoint/2010/main" val="4177934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84BCB-B31A-AEF8-A9AE-6CED9CD9F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7455E-4761-B5D3-41CF-D94668670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DCF39A-55E7-6264-4623-1BF3F67505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4B6ED2-E57A-4246-6CA9-DF97377845C0}"/>
              </a:ext>
            </a:extLst>
          </p:cNvPr>
          <p:cNvSpPr>
            <a:spLocks noGrp="1"/>
          </p:cNvSpPr>
          <p:nvPr>
            <p:ph type="sldNum" sz="quarter" idx="5"/>
          </p:nvPr>
        </p:nvSpPr>
        <p:spPr/>
        <p:txBody>
          <a:bodyPr/>
          <a:lstStyle/>
          <a:p>
            <a:fld id="{E2D034A7-9452-C54E-A651-2368A596952F}" type="slidenum">
              <a:rPr lang="en-US" smtClean="0"/>
              <a:t>9</a:t>
            </a:fld>
            <a:endParaRPr lang="en-US" dirty="0"/>
          </a:p>
        </p:txBody>
      </p:sp>
    </p:spTree>
    <p:extLst>
      <p:ext uri="{BB962C8B-B14F-4D97-AF65-F5344CB8AC3E}">
        <p14:creationId xmlns:p14="http://schemas.microsoft.com/office/powerpoint/2010/main" val="3822695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6"/>
            <a:ext cx="9522781" cy="1680909"/>
          </a:xfrm>
        </p:spPr>
        <p:txBody>
          <a:bodyPr anchor="b"/>
          <a:lstStyle>
            <a:lvl1pPr algn="l">
              <a:defRPr sz="4500">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z="1800" dirty="0"/>
              <a:t>Presenter or subtitle goes here</a:t>
            </a:r>
            <a:endParaRPr lang="en-US" dirty="0"/>
          </a:p>
        </p:txBody>
      </p:sp>
      <p:sp>
        <p:nvSpPr>
          <p:cNvPr id="11" name="Text Placeholder 3">
            <a:extLst>
              <a:ext uri="{FF2B5EF4-FFF2-40B4-BE49-F238E27FC236}">
                <a16:creationId xmlns:a16="http://schemas.microsoft.com/office/drawing/2014/main" id="{65779997-ADCC-AF4F-8684-E7F8EE197ED7}"/>
              </a:ext>
            </a:extLst>
          </p:cNvPr>
          <p:cNvSpPr>
            <a:spLocks noGrp="1"/>
          </p:cNvSpPr>
          <p:nvPr>
            <p:ph type="body" sz="half" idx="2" hasCustomPrompt="1"/>
          </p:nvPr>
        </p:nvSpPr>
        <p:spPr>
          <a:xfrm>
            <a:off x="1106424" y="6316195"/>
            <a:ext cx="1832219" cy="243349"/>
          </a:xfrm>
        </p:spPr>
        <p:txBody>
          <a:bodyPr/>
          <a:lstStyle>
            <a:lvl1pPr marL="0" indent="0" algn="l">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Month, year</a:t>
            </a:r>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0" name="Graphic 9">
            <a:extLst>
              <a:ext uri="{FF2B5EF4-FFF2-40B4-BE49-F238E27FC236}">
                <a16:creationId xmlns:a16="http://schemas.microsoft.com/office/drawing/2014/main" id="{2AD5D98F-B901-4040-88CE-DBE6B1D776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06425" y="635936"/>
            <a:ext cx="3172963" cy="439960"/>
          </a:xfrm>
          <a:prstGeom prst="rect">
            <a:avLst/>
          </a:prstGeom>
        </p:spPr>
      </p:pic>
      <p:sp>
        <p:nvSpPr>
          <p:cNvPr id="5" name="Footer Placeholder 4">
            <a:extLst>
              <a:ext uri="{FF2B5EF4-FFF2-40B4-BE49-F238E27FC236}">
                <a16:creationId xmlns:a16="http://schemas.microsoft.com/office/drawing/2014/main" id="{F6C3E63C-A39E-4343-AE5E-C476DDC816FF}"/>
              </a:ext>
            </a:extLst>
          </p:cNvPr>
          <p:cNvSpPr>
            <a:spLocks noGrp="1"/>
          </p:cNvSpPr>
          <p:nvPr>
            <p:ph type="ftr" sz="quarter" idx="10"/>
          </p:nvPr>
        </p:nvSpPr>
        <p:spPr/>
        <p:txBody>
          <a:bodyPr/>
          <a:lstStyle/>
          <a:p>
            <a:r>
              <a:rPr lang="en-US"/>
              <a:t>McLean Hospital Division of Psychotic Disorders</a:t>
            </a:r>
          </a:p>
        </p:txBody>
      </p:sp>
    </p:spTree>
    <p:extLst>
      <p:ext uri="{BB962C8B-B14F-4D97-AF65-F5344CB8AC3E}">
        <p14:creationId xmlns:p14="http://schemas.microsoft.com/office/powerpoint/2010/main" val="3234672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56A7-D588-4A4A-9743-81A8FDEA06E7}"/>
              </a:ext>
            </a:extLst>
          </p:cNvPr>
          <p:cNvSpPr>
            <a:spLocks noGrp="1"/>
          </p:cNvSpPr>
          <p:nvPr>
            <p:ph type="title" hasCustomPrompt="1"/>
          </p:nvPr>
        </p:nvSpPr>
        <p:spPr/>
        <p:txBody>
          <a:bodyPr/>
          <a:lstStyle/>
          <a:p>
            <a:r>
              <a:rPr lang="en-US" dirty="0"/>
              <a:t>Click to edit title</a:t>
            </a:r>
          </a:p>
        </p:txBody>
      </p:sp>
      <p:sp>
        <p:nvSpPr>
          <p:cNvPr id="3" name="Text Placeholder 11">
            <a:extLst>
              <a:ext uri="{FF2B5EF4-FFF2-40B4-BE49-F238E27FC236}">
                <a16:creationId xmlns:a16="http://schemas.microsoft.com/office/drawing/2014/main" id="{B63015DA-BAD6-D641-B5F3-2ED5079D3C95}"/>
              </a:ext>
            </a:extLst>
          </p:cNvPr>
          <p:cNvSpPr>
            <a:spLocks noGrp="1"/>
          </p:cNvSpPr>
          <p:nvPr>
            <p:ph type="body" sz="quarter" idx="14" hasCustomPrompt="1"/>
          </p:nvPr>
        </p:nvSpPr>
        <p:spPr>
          <a:xfrm>
            <a:off x="639760" y="5838570"/>
            <a:ext cx="7058029" cy="274981"/>
          </a:xfrm>
        </p:spPr>
        <p:txBody>
          <a:bodyPr anchor="b"/>
          <a:lstStyle>
            <a:lvl1pPr>
              <a:defRPr sz="600" b="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0E5473F-D95C-3441-AFDD-17B108761141}"/>
              </a:ext>
            </a:extLst>
          </p:cNvPr>
          <p:cNvSpPr>
            <a:spLocks noGrp="1"/>
          </p:cNvSpPr>
          <p:nvPr>
            <p:ph type="ftr" sz="quarter" idx="15"/>
          </p:nvPr>
        </p:nvSpPr>
        <p:spPr/>
        <p:txBody>
          <a:bodyPr/>
          <a:lstStyle/>
          <a:p>
            <a:r>
              <a:rPr lang="en-US"/>
              <a:t>McLean Hospital Division of Psychotic Disorders</a:t>
            </a:r>
          </a:p>
        </p:txBody>
      </p:sp>
    </p:spTree>
    <p:extLst>
      <p:ext uri="{BB962C8B-B14F-4D97-AF65-F5344CB8AC3E}">
        <p14:creationId xmlns:p14="http://schemas.microsoft.com/office/powerpoint/2010/main" val="241552551"/>
      </p:ext>
    </p:extLst>
  </p:cSld>
  <p:clrMapOvr>
    <a:masterClrMapping/>
  </p:clrMapOvr>
  <p:extLst>
    <p:ext uri="{DCECCB84-F9BA-43D5-87BE-67443E8EF086}">
      <p15:sldGuideLst xmlns:p15="http://schemas.microsoft.com/office/powerpoint/2012/main">
        <p15:guide id="2" pos="401" userDrawn="1">
          <p15:clr>
            <a:srgbClr val="FBAE40"/>
          </p15:clr>
        </p15:guide>
        <p15:guide id="3" pos="727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11">
            <a:extLst>
              <a:ext uri="{FF2B5EF4-FFF2-40B4-BE49-F238E27FC236}">
                <a16:creationId xmlns:a16="http://schemas.microsoft.com/office/drawing/2014/main" id="{15F6962C-2D7D-9C4E-A349-25554E83F8B8}"/>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1E169E62-1DA9-CD45-BB12-5DDC2926A427}"/>
              </a:ext>
            </a:extLst>
          </p:cNvPr>
          <p:cNvSpPr>
            <a:spLocks noGrp="1"/>
          </p:cNvSpPr>
          <p:nvPr>
            <p:ph type="ftr" sz="quarter" idx="15"/>
          </p:nvPr>
        </p:nvSpPr>
        <p:spPr/>
        <p:txBody>
          <a:bodyPr/>
          <a:lstStyle/>
          <a:p>
            <a:r>
              <a:rPr lang="en-US"/>
              <a:t>McLean Hospital Division of Psychotic Disorders</a:t>
            </a:r>
          </a:p>
        </p:txBody>
      </p:sp>
    </p:spTree>
    <p:extLst>
      <p:ext uri="{BB962C8B-B14F-4D97-AF65-F5344CB8AC3E}">
        <p14:creationId xmlns:p14="http://schemas.microsoft.com/office/powerpoint/2010/main" val="2165302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vi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24406D9-1546-F048-999E-B1C3935E3C50}"/>
              </a:ext>
            </a:extLst>
          </p:cNvPr>
          <p:cNvGrpSpPr/>
          <p:nvPr/>
        </p:nvGrpSpPr>
        <p:grpSpPr>
          <a:xfrm>
            <a:off x="8157626" y="524291"/>
            <a:ext cx="4034375" cy="5796153"/>
            <a:chOff x="7627349" y="524289"/>
            <a:chExt cx="4034375" cy="5796153"/>
          </a:xfrm>
          <a:solidFill>
            <a:schemeClr val="bg1"/>
          </a:solidFill>
        </p:grpSpPr>
        <p:sp>
          <p:nvSpPr>
            <p:cNvPr id="4" name="Freeform 3">
              <a:extLst>
                <a:ext uri="{FF2B5EF4-FFF2-40B4-BE49-F238E27FC236}">
                  <a16:creationId xmlns:a16="http://schemas.microsoft.com/office/drawing/2014/main" id="{D84C793A-4639-4F48-91B8-FD66287147D7}"/>
                </a:ext>
              </a:extLst>
            </p:cNvPr>
            <p:cNvSpPr/>
            <p:nvPr/>
          </p:nvSpPr>
          <p:spPr>
            <a:xfrm>
              <a:off x="7627349" y="2695674"/>
              <a:ext cx="541849" cy="1751874"/>
            </a:xfrm>
            <a:custGeom>
              <a:avLst/>
              <a:gdLst>
                <a:gd name="connsiteX0" fmla="*/ 541850 w 541849"/>
                <a:gd name="connsiteY0" fmla="*/ 0 h 1751874"/>
                <a:gd name="connsiteX1" fmla="*/ 0 w 541849"/>
                <a:gd name="connsiteY1" fmla="*/ 0 h 1751874"/>
                <a:gd name="connsiteX2" fmla="*/ 0 w 541849"/>
                <a:gd name="connsiteY2" fmla="*/ 919195 h 1751874"/>
                <a:gd name="connsiteX3" fmla="*/ 0 w 541849"/>
                <a:gd name="connsiteY3" fmla="*/ 1751874 h 1751874"/>
                <a:gd name="connsiteX4" fmla="*/ 541850 w 541849"/>
                <a:gd name="connsiteY4" fmla="*/ 1751874 h 1751874"/>
                <a:gd name="connsiteX5" fmla="*/ 54185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541850" y="0"/>
                  </a:moveTo>
                  <a:lnTo>
                    <a:pt x="0" y="0"/>
                  </a:lnTo>
                  <a:lnTo>
                    <a:pt x="0" y="919195"/>
                  </a:lnTo>
                  <a:lnTo>
                    <a:pt x="0" y="1751874"/>
                  </a:lnTo>
                  <a:lnTo>
                    <a:pt x="541850" y="1751874"/>
                  </a:lnTo>
                  <a:lnTo>
                    <a:pt x="541850" y="0"/>
                  </a:lnTo>
                  <a:close/>
                </a:path>
              </a:pathLst>
            </a:custGeom>
            <a:grpFill/>
            <a:ln w="12670" cap="flat">
              <a:noFill/>
              <a:prstDash val="solid"/>
              <a:miter/>
            </a:ln>
          </p:spPr>
          <p:txBody>
            <a:bodyPr rtlCol="0" anchor="ctr"/>
            <a:lstStyle/>
            <a:p>
              <a:endParaRPr lang="en-US" sz="1350"/>
            </a:p>
          </p:txBody>
        </p:sp>
        <p:sp>
          <p:nvSpPr>
            <p:cNvPr id="5" name="Freeform 4">
              <a:extLst>
                <a:ext uri="{FF2B5EF4-FFF2-40B4-BE49-F238E27FC236}">
                  <a16:creationId xmlns:a16="http://schemas.microsoft.com/office/drawing/2014/main" id="{D7DF4404-7F59-6C45-BC46-3436E9AA2E4D}"/>
                </a:ext>
              </a:extLst>
            </p:cNvPr>
            <p:cNvSpPr/>
            <p:nvPr/>
          </p:nvSpPr>
          <p:spPr>
            <a:xfrm>
              <a:off x="8791354"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sz="1350"/>
            </a:p>
          </p:txBody>
        </p:sp>
        <p:sp>
          <p:nvSpPr>
            <p:cNvPr id="6" name="Freeform 5">
              <a:extLst>
                <a:ext uri="{FF2B5EF4-FFF2-40B4-BE49-F238E27FC236}">
                  <a16:creationId xmlns:a16="http://schemas.microsoft.com/office/drawing/2014/main" id="{54618A3F-A28E-5C47-B782-E34CDA443E92}"/>
                </a:ext>
              </a:extLst>
            </p:cNvPr>
            <p:cNvSpPr/>
            <p:nvPr/>
          </p:nvSpPr>
          <p:spPr>
            <a:xfrm>
              <a:off x="9955360" y="2695674"/>
              <a:ext cx="541849" cy="1751874"/>
            </a:xfrm>
            <a:custGeom>
              <a:avLst/>
              <a:gdLst>
                <a:gd name="connsiteX0" fmla="*/ 0 w 541849"/>
                <a:gd name="connsiteY0" fmla="*/ 0 h 1751874"/>
                <a:gd name="connsiteX1" fmla="*/ 0 w 541849"/>
                <a:gd name="connsiteY1" fmla="*/ 919195 h 1751874"/>
                <a:gd name="connsiteX2" fmla="*/ 0 w 541849"/>
                <a:gd name="connsiteY2" fmla="*/ 1751874 h 1751874"/>
                <a:gd name="connsiteX3" fmla="*/ 541850 w 541849"/>
                <a:gd name="connsiteY3" fmla="*/ 1751874 h 1751874"/>
                <a:gd name="connsiteX4" fmla="*/ 541850 w 541849"/>
                <a:gd name="connsiteY4" fmla="*/ 0 h 1751874"/>
                <a:gd name="connsiteX5" fmla="*/ 0 w 541849"/>
                <a:gd name="connsiteY5" fmla="*/ 0 h 175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849" h="1751874">
                  <a:moveTo>
                    <a:pt x="0" y="0"/>
                  </a:moveTo>
                  <a:lnTo>
                    <a:pt x="0" y="919195"/>
                  </a:lnTo>
                  <a:lnTo>
                    <a:pt x="0" y="1751874"/>
                  </a:lnTo>
                  <a:lnTo>
                    <a:pt x="541850" y="1751874"/>
                  </a:lnTo>
                  <a:lnTo>
                    <a:pt x="541850" y="0"/>
                  </a:lnTo>
                  <a:lnTo>
                    <a:pt x="0" y="0"/>
                  </a:lnTo>
                  <a:close/>
                </a:path>
              </a:pathLst>
            </a:custGeom>
            <a:grpFill/>
            <a:ln w="12670" cap="flat">
              <a:noFill/>
              <a:prstDash val="solid"/>
              <a:miter/>
            </a:ln>
          </p:spPr>
          <p:txBody>
            <a:bodyPr rtlCol="0" anchor="ctr"/>
            <a:lstStyle/>
            <a:p>
              <a:endParaRPr lang="en-US" sz="1350"/>
            </a:p>
          </p:txBody>
        </p:sp>
        <p:sp>
          <p:nvSpPr>
            <p:cNvPr id="7" name="Freeform 6">
              <a:extLst>
                <a:ext uri="{FF2B5EF4-FFF2-40B4-BE49-F238E27FC236}">
                  <a16:creationId xmlns:a16="http://schemas.microsoft.com/office/drawing/2014/main" id="{98396A27-49EC-F348-860F-8E26802DC608}"/>
                </a:ext>
              </a:extLst>
            </p:cNvPr>
            <p:cNvSpPr/>
            <p:nvPr/>
          </p:nvSpPr>
          <p:spPr>
            <a:xfrm>
              <a:off x="7627349" y="1874158"/>
              <a:ext cx="4033867" cy="493467"/>
            </a:xfrm>
            <a:custGeom>
              <a:avLst/>
              <a:gdLst>
                <a:gd name="connsiteX0" fmla="*/ 0 w 4033867"/>
                <a:gd name="connsiteY0" fmla="*/ 493468 h 493467"/>
                <a:gd name="connsiteX1" fmla="*/ 2016934 w 4033867"/>
                <a:gd name="connsiteY1" fmla="*/ 493468 h 493467"/>
                <a:gd name="connsiteX2" fmla="*/ 4033868 w 4033867"/>
                <a:gd name="connsiteY2" fmla="*/ 493468 h 493467"/>
                <a:gd name="connsiteX3" fmla="*/ 4033868 w 4033867"/>
                <a:gd name="connsiteY3" fmla="*/ 0 h 493467"/>
                <a:gd name="connsiteX4" fmla="*/ 0 w 4033867"/>
                <a:gd name="connsiteY4" fmla="*/ 0 h 493467"/>
                <a:gd name="connsiteX5" fmla="*/ 0 w 4033867"/>
                <a:gd name="connsiteY5" fmla="*/ 493468 h 49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3867" h="493467">
                  <a:moveTo>
                    <a:pt x="0" y="493468"/>
                  </a:moveTo>
                  <a:lnTo>
                    <a:pt x="2016934" y="493468"/>
                  </a:lnTo>
                  <a:lnTo>
                    <a:pt x="4033868" y="493468"/>
                  </a:lnTo>
                  <a:lnTo>
                    <a:pt x="4033868" y="0"/>
                  </a:lnTo>
                  <a:lnTo>
                    <a:pt x="0" y="0"/>
                  </a:lnTo>
                  <a:lnTo>
                    <a:pt x="0" y="493468"/>
                  </a:lnTo>
                  <a:close/>
                </a:path>
              </a:pathLst>
            </a:custGeom>
            <a:grpFill/>
            <a:ln w="12670" cap="flat">
              <a:noFill/>
              <a:prstDash val="solid"/>
              <a:miter/>
            </a:ln>
          </p:spPr>
          <p:txBody>
            <a:bodyPr rtlCol="0" anchor="ctr"/>
            <a:lstStyle/>
            <a:p>
              <a:endParaRPr lang="en-US" sz="1350"/>
            </a:p>
          </p:txBody>
        </p:sp>
        <p:sp>
          <p:nvSpPr>
            <p:cNvPr id="8" name="Freeform 7">
              <a:extLst>
                <a:ext uri="{FF2B5EF4-FFF2-40B4-BE49-F238E27FC236}">
                  <a16:creationId xmlns:a16="http://schemas.microsoft.com/office/drawing/2014/main" id="{9ACD75FE-FCEC-BF4D-91B4-4520B4DB5F1E}"/>
                </a:ext>
              </a:extLst>
            </p:cNvPr>
            <p:cNvSpPr/>
            <p:nvPr/>
          </p:nvSpPr>
          <p:spPr>
            <a:xfrm>
              <a:off x="7627349" y="524289"/>
              <a:ext cx="4033867" cy="1181785"/>
            </a:xfrm>
            <a:custGeom>
              <a:avLst/>
              <a:gdLst>
                <a:gd name="connsiteX0" fmla="*/ 2016934 w 4033867"/>
                <a:gd name="connsiteY0" fmla="*/ 0 h 1181785"/>
                <a:gd name="connsiteX1" fmla="*/ 0 w 4033867"/>
                <a:gd name="connsiteY1" fmla="*/ 672207 h 1181785"/>
                <a:gd name="connsiteX2" fmla="*/ 0 w 4033867"/>
                <a:gd name="connsiteY2" fmla="*/ 1181786 h 1181785"/>
                <a:gd name="connsiteX3" fmla="*/ 2016934 w 4033867"/>
                <a:gd name="connsiteY3" fmla="*/ 509579 h 1181785"/>
                <a:gd name="connsiteX4" fmla="*/ 4033868 w 4033867"/>
                <a:gd name="connsiteY4" fmla="*/ 1181786 h 1181785"/>
                <a:gd name="connsiteX5" fmla="*/ 4033868 w 4033867"/>
                <a:gd name="connsiteY5" fmla="*/ 672207 h 1181785"/>
                <a:gd name="connsiteX6" fmla="*/ 2016934 w 4033867"/>
                <a:gd name="connsiteY6" fmla="*/ 0 h 118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3867" h="1181785">
                  <a:moveTo>
                    <a:pt x="2016934" y="0"/>
                  </a:moveTo>
                  <a:lnTo>
                    <a:pt x="0" y="672207"/>
                  </a:lnTo>
                  <a:lnTo>
                    <a:pt x="0" y="1181786"/>
                  </a:lnTo>
                  <a:lnTo>
                    <a:pt x="2016934" y="509579"/>
                  </a:lnTo>
                  <a:lnTo>
                    <a:pt x="4033868" y="1181786"/>
                  </a:lnTo>
                  <a:lnTo>
                    <a:pt x="4033868" y="672207"/>
                  </a:lnTo>
                  <a:lnTo>
                    <a:pt x="2016934" y="0"/>
                  </a:lnTo>
                  <a:close/>
                </a:path>
              </a:pathLst>
            </a:custGeom>
            <a:grpFill/>
            <a:ln w="12670" cap="flat">
              <a:noFill/>
              <a:prstDash val="solid"/>
              <a:miter/>
            </a:ln>
          </p:spPr>
          <p:txBody>
            <a:bodyPr rtlCol="0" anchor="ctr"/>
            <a:lstStyle/>
            <a:p>
              <a:endParaRPr lang="en-US" sz="1350"/>
            </a:p>
          </p:txBody>
        </p:sp>
        <p:sp>
          <p:nvSpPr>
            <p:cNvPr id="9" name="Freeform 8">
              <a:extLst>
                <a:ext uri="{FF2B5EF4-FFF2-40B4-BE49-F238E27FC236}">
                  <a16:creationId xmlns:a16="http://schemas.microsoft.com/office/drawing/2014/main" id="{8FC8E4B5-0CBF-864B-9110-D197114B5BD8}"/>
                </a:ext>
              </a:extLst>
            </p:cNvPr>
            <p:cNvSpPr/>
            <p:nvPr/>
          </p:nvSpPr>
          <p:spPr>
            <a:xfrm>
              <a:off x="7627349" y="440860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116 h 1071548"/>
                <a:gd name="connsiteX6" fmla="*/ 2539753 w 4034375"/>
                <a:gd name="connsiteY6" fmla="*/ 871116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557"/>
                    <a:pt x="3828089" y="366993"/>
                    <a:pt x="2540261" y="366993"/>
                  </a:cubicBezTo>
                  <a:lnTo>
                    <a:pt x="1493988" y="366993"/>
                  </a:lnTo>
                  <a:cubicBezTo>
                    <a:pt x="173174" y="377141"/>
                    <a:pt x="25373" y="549031"/>
                    <a:pt x="0" y="567298"/>
                  </a:cubicBezTo>
                  <a:lnTo>
                    <a:pt x="0" y="1071548"/>
                  </a:lnTo>
                  <a:cubicBezTo>
                    <a:pt x="25373" y="1053154"/>
                    <a:pt x="173174" y="881265"/>
                    <a:pt x="1493988" y="871116"/>
                  </a:cubicBezTo>
                  <a:lnTo>
                    <a:pt x="2539753" y="871116"/>
                  </a:lnTo>
                  <a:cubicBezTo>
                    <a:pt x="3827582" y="871116"/>
                    <a:pt x="4023084" y="533808"/>
                    <a:pt x="4033868" y="504124"/>
                  </a:cubicBezTo>
                  <a:close/>
                </a:path>
              </a:pathLst>
            </a:custGeom>
            <a:grpFill/>
            <a:ln w="12670" cap="flat">
              <a:noFill/>
              <a:prstDash val="solid"/>
              <a:miter/>
            </a:ln>
          </p:spPr>
          <p:txBody>
            <a:bodyPr rtlCol="0" anchor="ctr"/>
            <a:lstStyle/>
            <a:p>
              <a:endParaRPr lang="en-US" sz="1350"/>
            </a:p>
          </p:txBody>
        </p:sp>
        <p:sp>
          <p:nvSpPr>
            <p:cNvPr id="10" name="Freeform 9">
              <a:extLst>
                <a:ext uri="{FF2B5EF4-FFF2-40B4-BE49-F238E27FC236}">
                  <a16:creationId xmlns:a16="http://schemas.microsoft.com/office/drawing/2014/main" id="{9DFD3E64-0D9B-8344-AE26-7E6565667679}"/>
                </a:ext>
              </a:extLst>
            </p:cNvPr>
            <p:cNvSpPr/>
            <p:nvPr/>
          </p:nvSpPr>
          <p:spPr>
            <a:xfrm>
              <a:off x="7627349" y="5248894"/>
              <a:ext cx="4034375" cy="1071548"/>
            </a:xfrm>
            <a:custGeom>
              <a:avLst/>
              <a:gdLst>
                <a:gd name="connsiteX0" fmla="*/ 4034375 w 4034375"/>
                <a:gd name="connsiteY0" fmla="*/ 0 h 1071548"/>
                <a:gd name="connsiteX1" fmla="*/ 2540261 w 4034375"/>
                <a:gd name="connsiteY1" fmla="*/ 366993 h 1071548"/>
                <a:gd name="connsiteX2" fmla="*/ 1493988 w 4034375"/>
                <a:gd name="connsiteY2" fmla="*/ 366993 h 1071548"/>
                <a:gd name="connsiteX3" fmla="*/ 0 w 4034375"/>
                <a:gd name="connsiteY3" fmla="*/ 567298 h 1071548"/>
                <a:gd name="connsiteX4" fmla="*/ 0 w 4034375"/>
                <a:gd name="connsiteY4" fmla="*/ 1071548 h 1071548"/>
                <a:gd name="connsiteX5" fmla="*/ 1493988 w 4034375"/>
                <a:gd name="connsiteY5" fmla="*/ 871243 h 1071548"/>
                <a:gd name="connsiteX6" fmla="*/ 2539753 w 4034375"/>
                <a:gd name="connsiteY6" fmla="*/ 871243 h 1071548"/>
                <a:gd name="connsiteX7" fmla="*/ 4033868 w 4034375"/>
                <a:gd name="connsiteY7" fmla="*/ 504124 h 1071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4375" h="1071548">
                  <a:moveTo>
                    <a:pt x="4034375" y="0"/>
                  </a:moveTo>
                  <a:cubicBezTo>
                    <a:pt x="4023591" y="29684"/>
                    <a:pt x="3828089" y="366993"/>
                    <a:pt x="2540261" y="366993"/>
                  </a:cubicBezTo>
                  <a:lnTo>
                    <a:pt x="1493988" y="366993"/>
                  </a:lnTo>
                  <a:cubicBezTo>
                    <a:pt x="173174" y="377142"/>
                    <a:pt x="25373" y="549031"/>
                    <a:pt x="0" y="567298"/>
                  </a:cubicBezTo>
                  <a:lnTo>
                    <a:pt x="0" y="1071548"/>
                  </a:lnTo>
                  <a:cubicBezTo>
                    <a:pt x="25373" y="1053154"/>
                    <a:pt x="173174" y="881265"/>
                    <a:pt x="1493988" y="871243"/>
                  </a:cubicBezTo>
                  <a:lnTo>
                    <a:pt x="2539753" y="871243"/>
                  </a:lnTo>
                  <a:cubicBezTo>
                    <a:pt x="3827582" y="871243"/>
                    <a:pt x="4023084" y="533808"/>
                    <a:pt x="4033868" y="504124"/>
                  </a:cubicBezTo>
                  <a:close/>
                </a:path>
              </a:pathLst>
            </a:custGeom>
            <a:grpFill/>
            <a:ln w="12670" cap="flat">
              <a:noFill/>
              <a:prstDash val="solid"/>
              <a:miter/>
            </a:ln>
          </p:spPr>
          <p:txBody>
            <a:bodyPr rtlCol="0" anchor="ctr"/>
            <a:lstStyle/>
            <a:p>
              <a:endParaRPr lang="en-US" sz="1350"/>
            </a:p>
          </p:txBody>
        </p:sp>
        <p:sp>
          <p:nvSpPr>
            <p:cNvPr id="11" name="Freeform 10">
              <a:extLst>
                <a:ext uri="{FF2B5EF4-FFF2-40B4-BE49-F238E27FC236}">
                  <a16:creationId xmlns:a16="http://schemas.microsoft.com/office/drawing/2014/main" id="{9A52CD8B-2E97-4342-8DBF-61223C03F534}"/>
                </a:ext>
              </a:extLst>
            </p:cNvPr>
            <p:cNvSpPr/>
            <p:nvPr/>
          </p:nvSpPr>
          <p:spPr>
            <a:xfrm>
              <a:off x="11119366" y="2695674"/>
              <a:ext cx="541849" cy="1661807"/>
            </a:xfrm>
            <a:custGeom>
              <a:avLst/>
              <a:gdLst>
                <a:gd name="connsiteX0" fmla="*/ 0 w 541849"/>
                <a:gd name="connsiteY0" fmla="*/ 0 h 1661807"/>
                <a:gd name="connsiteX1" fmla="*/ 0 w 541849"/>
                <a:gd name="connsiteY1" fmla="*/ 1661807 h 1661807"/>
                <a:gd name="connsiteX2" fmla="*/ 541849 w 541849"/>
                <a:gd name="connsiteY2" fmla="*/ 1382725 h 1661807"/>
                <a:gd name="connsiteX3" fmla="*/ 541849 w 541849"/>
                <a:gd name="connsiteY3" fmla="*/ 0 h 1661807"/>
              </a:gdLst>
              <a:ahLst/>
              <a:cxnLst>
                <a:cxn ang="0">
                  <a:pos x="connsiteX0" y="connsiteY0"/>
                </a:cxn>
                <a:cxn ang="0">
                  <a:pos x="connsiteX1" y="connsiteY1"/>
                </a:cxn>
                <a:cxn ang="0">
                  <a:pos x="connsiteX2" y="connsiteY2"/>
                </a:cxn>
                <a:cxn ang="0">
                  <a:pos x="connsiteX3" y="connsiteY3"/>
                </a:cxn>
              </a:cxnLst>
              <a:rect l="l" t="t" r="r" b="b"/>
              <a:pathLst>
                <a:path w="541849" h="1661807">
                  <a:moveTo>
                    <a:pt x="0" y="0"/>
                  </a:moveTo>
                  <a:lnTo>
                    <a:pt x="0" y="1661807"/>
                  </a:lnTo>
                  <a:cubicBezTo>
                    <a:pt x="444035" y="1559688"/>
                    <a:pt x="534618" y="1402261"/>
                    <a:pt x="541849" y="1382725"/>
                  </a:cubicBezTo>
                  <a:lnTo>
                    <a:pt x="541849" y="0"/>
                  </a:lnTo>
                  <a:close/>
                </a:path>
              </a:pathLst>
            </a:custGeom>
            <a:grpFill/>
            <a:ln w="12670" cap="flat">
              <a:noFill/>
              <a:prstDash val="solid"/>
              <a:miter/>
            </a:ln>
          </p:spPr>
          <p:txBody>
            <a:bodyPr rtlCol="0" anchor="ctr"/>
            <a:lstStyle/>
            <a:p>
              <a:endParaRPr lang="en-US" sz="1350"/>
            </a:p>
          </p:txBody>
        </p:sp>
      </p:grpSp>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892810"/>
            <a:ext cx="7315200" cy="2852737"/>
          </a:xfrm>
        </p:spPr>
        <p:txBody>
          <a:bodyPr anchor="ctr"/>
          <a:lstStyle>
            <a:lvl1pPr>
              <a:defRPr sz="4050">
                <a:solidFill>
                  <a:schemeClr val="accent2"/>
                </a:solidFill>
              </a:defRPr>
            </a:lvl1pPr>
          </a:lstStyle>
          <a:p>
            <a:r>
              <a:rPr lang="en-US" dirty="0"/>
              <a:t>Click to edit divider</a:t>
            </a:r>
          </a:p>
        </p:txBody>
      </p:sp>
    </p:spTree>
    <p:extLst>
      <p:ext uri="{BB962C8B-B14F-4D97-AF65-F5344CB8AC3E}">
        <p14:creationId xmlns:p14="http://schemas.microsoft.com/office/powerpoint/2010/main" val="3806537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1170432" y="1920240"/>
            <a:ext cx="7444408" cy="2576378"/>
          </a:xfrm>
        </p:spPr>
        <p:txBody>
          <a:bodyPr anchor="ctr"/>
          <a:lstStyle>
            <a:lvl1pPr>
              <a:defRPr sz="4050">
                <a:solidFill>
                  <a:schemeClr val="accent2"/>
                </a:solidFill>
              </a:defRPr>
            </a:lvl1pPr>
          </a:lstStyle>
          <a:p>
            <a:r>
              <a:rPr lang="en-US" dirty="0"/>
              <a:t>Click to edit quote</a:t>
            </a:r>
          </a:p>
        </p:txBody>
      </p:sp>
      <p:sp>
        <p:nvSpPr>
          <p:cNvPr id="5" name="Text Placeholder 3">
            <a:extLst>
              <a:ext uri="{FF2B5EF4-FFF2-40B4-BE49-F238E27FC236}">
                <a16:creationId xmlns:a16="http://schemas.microsoft.com/office/drawing/2014/main" id="{042999A3-BC06-724D-AB6B-6565ED0B151D}"/>
              </a:ext>
            </a:extLst>
          </p:cNvPr>
          <p:cNvSpPr>
            <a:spLocks noGrp="1"/>
          </p:cNvSpPr>
          <p:nvPr>
            <p:ph type="body" sz="half" idx="2" hasCustomPrompt="1"/>
          </p:nvPr>
        </p:nvSpPr>
        <p:spPr>
          <a:xfrm>
            <a:off x="1170434" y="4626866"/>
            <a:ext cx="3657599" cy="914401"/>
          </a:xfrm>
        </p:spPr>
        <p:txBody>
          <a:bodyPr/>
          <a:lstStyle>
            <a:lvl1pPr marL="0" indent="0">
              <a:buNone/>
              <a:defRPr sz="16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en-US" dirty="0"/>
              <a:t>Author of quote</a:t>
            </a:r>
          </a:p>
        </p:txBody>
      </p:sp>
      <p:sp>
        <p:nvSpPr>
          <p:cNvPr id="3" name="Footer Placeholder 2">
            <a:extLst>
              <a:ext uri="{FF2B5EF4-FFF2-40B4-BE49-F238E27FC236}">
                <a16:creationId xmlns:a16="http://schemas.microsoft.com/office/drawing/2014/main" id="{2563A591-BBA0-C146-B4F7-E67520528221}"/>
              </a:ext>
            </a:extLst>
          </p:cNvPr>
          <p:cNvSpPr>
            <a:spLocks noGrp="1"/>
          </p:cNvSpPr>
          <p:nvPr>
            <p:ph type="ftr" sz="quarter" idx="10"/>
          </p:nvPr>
        </p:nvSpPr>
        <p:spPr/>
        <p:txBody>
          <a:bodyPr/>
          <a:lstStyle/>
          <a:p>
            <a:r>
              <a:rPr lang="en-US"/>
              <a:t>McLean Hospital Division of Psychotic Disorders</a:t>
            </a:r>
          </a:p>
        </p:txBody>
      </p:sp>
    </p:spTree>
    <p:extLst>
      <p:ext uri="{BB962C8B-B14F-4D97-AF65-F5344CB8AC3E}">
        <p14:creationId xmlns:p14="http://schemas.microsoft.com/office/powerpoint/2010/main" val="1738180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actoi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1193-550B-4245-9C3C-F188194A2AAD}"/>
              </a:ext>
            </a:extLst>
          </p:cNvPr>
          <p:cNvSpPr>
            <a:spLocks noGrp="1"/>
          </p:cNvSpPr>
          <p:nvPr>
            <p:ph type="title" hasCustomPrompt="1"/>
          </p:nvPr>
        </p:nvSpPr>
        <p:spPr>
          <a:xfrm>
            <a:off x="640080" y="1796843"/>
            <a:ext cx="10911840" cy="2852737"/>
          </a:xfrm>
        </p:spPr>
        <p:txBody>
          <a:bodyPr anchor="ctr"/>
          <a:lstStyle>
            <a:lvl1pPr>
              <a:lnSpc>
                <a:spcPct val="100000"/>
              </a:lnSpc>
              <a:defRPr sz="4050">
                <a:solidFill>
                  <a:schemeClr val="accent2"/>
                </a:solidFill>
              </a:defRPr>
            </a:lvl1pPr>
          </a:lstStyle>
          <a:p>
            <a:r>
              <a:rPr lang="en-US" dirty="0"/>
              <a:t>Factoid teal—Georgia font in sentence case. Use this slide for hero statement.</a:t>
            </a:r>
          </a:p>
        </p:txBody>
      </p:sp>
      <p:sp>
        <p:nvSpPr>
          <p:cNvPr id="3" name="Text Placeholder 11">
            <a:extLst>
              <a:ext uri="{FF2B5EF4-FFF2-40B4-BE49-F238E27FC236}">
                <a16:creationId xmlns:a16="http://schemas.microsoft.com/office/drawing/2014/main" id="{0A040A92-7E8A-6B43-AD38-D5F4F6C96A8B}"/>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036BDDC8-3CC6-624A-9AFB-E2F2B73BA96D}"/>
              </a:ext>
            </a:extLst>
          </p:cNvPr>
          <p:cNvSpPr>
            <a:spLocks noGrp="1"/>
          </p:cNvSpPr>
          <p:nvPr>
            <p:ph type="ftr" sz="quarter" idx="15"/>
          </p:nvPr>
        </p:nvSpPr>
        <p:spPr/>
        <p:txBody>
          <a:bodyPr/>
          <a:lstStyle/>
          <a:p>
            <a:r>
              <a:rPr lang="en-US"/>
              <a:t>McLean Hospital Division of Psychotic Disorders</a:t>
            </a:r>
          </a:p>
        </p:txBody>
      </p:sp>
    </p:spTree>
    <p:extLst>
      <p:ext uri="{BB962C8B-B14F-4D97-AF65-F5344CB8AC3E}">
        <p14:creationId xmlns:p14="http://schemas.microsoft.com/office/powerpoint/2010/main" val="2891569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ack slide">
    <p:bg>
      <p:bgPr>
        <a:solidFill>
          <a:schemeClr val="tx2"/>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020C179-BE0C-9D49-90D3-2A15CB49F2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7352" y="3027078"/>
            <a:ext cx="5797296" cy="803849"/>
          </a:xfrm>
          <a:prstGeom prst="rect">
            <a:avLst/>
          </a:prstGeom>
        </p:spPr>
      </p:pic>
    </p:spTree>
    <p:extLst>
      <p:ext uri="{BB962C8B-B14F-4D97-AF65-F5344CB8AC3E}">
        <p14:creationId xmlns:p14="http://schemas.microsoft.com/office/powerpoint/2010/main" val="458338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McLean + HMSTH">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FD0-309B-417B-AFE3-453F65B268F4}"/>
              </a:ext>
            </a:extLst>
          </p:cNvPr>
          <p:cNvSpPr>
            <a:spLocks noGrp="1"/>
          </p:cNvSpPr>
          <p:nvPr>
            <p:ph type="ctrTitle" hasCustomPrompt="1"/>
          </p:nvPr>
        </p:nvSpPr>
        <p:spPr>
          <a:xfrm>
            <a:off x="1106424" y="2119188"/>
            <a:ext cx="9522781" cy="1680909"/>
          </a:xfrm>
        </p:spPr>
        <p:txBody>
          <a:bodyPr anchor="b"/>
          <a:lstStyle>
            <a:lvl1pPr algn="l">
              <a:defRPr sz="3375">
                <a:solidFill>
                  <a:schemeClr val="accent2"/>
                </a:solidFill>
              </a:defRPr>
            </a:lvl1pPr>
          </a:lstStyle>
          <a:p>
            <a:r>
              <a:rPr lang="en-US" dirty="0"/>
              <a:t>Click to edit title</a:t>
            </a:r>
          </a:p>
        </p:txBody>
      </p:sp>
      <p:sp>
        <p:nvSpPr>
          <p:cNvPr id="3" name="Subtitle 2">
            <a:extLst>
              <a:ext uri="{FF2B5EF4-FFF2-40B4-BE49-F238E27FC236}">
                <a16:creationId xmlns:a16="http://schemas.microsoft.com/office/drawing/2014/main" id="{F26F3B83-EC52-4BE0-805E-877A8F72778E}"/>
              </a:ext>
            </a:extLst>
          </p:cNvPr>
          <p:cNvSpPr>
            <a:spLocks noGrp="1"/>
          </p:cNvSpPr>
          <p:nvPr>
            <p:ph type="subTitle" idx="1" hasCustomPrompt="1"/>
          </p:nvPr>
        </p:nvSpPr>
        <p:spPr>
          <a:xfrm>
            <a:off x="1106424" y="3884582"/>
            <a:ext cx="9522781" cy="737220"/>
          </a:xfrm>
        </p:spPr>
        <p:txBody>
          <a:bodyPr/>
          <a:lstStyle>
            <a:lvl1pPr marL="0" indent="0" algn="l">
              <a:buNone/>
              <a:defRPr sz="135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z="1350" dirty="0"/>
              <a:t>Presenter or subtitle goes here</a:t>
            </a:r>
            <a:endParaRPr lang="en-US" dirty="0"/>
          </a:p>
        </p:txBody>
      </p:sp>
      <p:sp>
        <p:nvSpPr>
          <p:cNvPr id="4" name="Rectangle 3">
            <a:extLst>
              <a:ext uri="{FF2B5EF4-FFF2-40B4-BE49-F238E27FC236}">
                <a16:creationId xmlns:a16="http://schemas.microsoft.com/office/drawing/2014/main" id="{51345AA3-D8B8-E441-B56F-BDC684E64F94}"/>
              </a:ext>
            </a:extLst>
          </p:cNvPr>
          <p:cNvSpPr/>
          <p:nvPr/>
        </p:nvSpPr>
        <p:spPr>
          <a:xfrm>
            <a:off x="0"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7" name="Rectangle 6">
            <a:extLst>
              <a:ext uri="{FF2B5EF4-FFF2-40B4-BE49-F238E27FC236}">
                <a16:creationId xmlns:a16="http://schemas.microsoft.com/office/drawing/2014/main" id="{7AB3647D-36F5-A945-9612-7CA07EEF3DE4}"/>
              </a:ext>
            </a:extLst>
          </p:cNvPr>
          <p:cNvSpPr/>
          <p:nvPr/>
        </p:nvSpPr>
        <p:spPr>
          <a:xfrm>
            <a:off x="11817096" y="0"/>
            <a:ext cx="374904" cy="6858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14" name="Text Placeholder 3">
            <a:extLst>
              <a:ext uri="{FF2B5EF4-FFF2-40B4-BE49-F238E27FC236}">
                <a16:creationId xmlns:a16="http://schemas.microsoft.com/office/drawing/2014/main" id="{9F5167C9-3161-E545-8C8A-F4E7FE0CB6BB}"/>
              </a:ext>
            </a:extLst>
          </p:cNvPr>
          <p:cNvSpPr>
            <a:spLocks noGrp="1"/>
          </p:cNvSpPr>
          <p:nvPr>
            <p:ph type="body" sz="half" idx="2" hasCustomPrompt="1"/>
          </p:nvPr>
        </p:nvSpPr>
        <p:spPr>
          <a:xfrm>
            <a:off x="1106425" y="5949276"/>
            <a:ext cx="1832219" cy="243349"/>
          </a:xfrm>
        </p:spPr>
        <p:txBody>
          <a:bodyPr/>
          <a:lstStyle>
            <a:lvl1pPr marL="0" indent="0" algn="l">
              <a:buNone/>
              <a:defRPr sz="788">
                <a:solidFill>
                  <a:schemeClr val="tx1"/>
                </a:solidFill>
              </a:defRPr>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dirty="0"/>
              <a:t>Month, year</a:t>
            </a:r>
          </a:p>
        </p:txBody>
      </p:sp>
      <p:sp>
        <p:nvSpPr>
          <p:cNvPr id="15" name="Footer Placeholder 4">
            <a:extLst>
              <a:ext uri="{FF2B5EF4-FFF2-40B4-BE49-F238E27FC236}">
                <a16:creationId xmlns:a16="http://schemas.microsoft.com/office/drawing/2014/main" id="{A770AB07-61D8-8646-91DE-49F6EB1A4295}"/>
              </a:ext>
            </a:extLst>
          </p:cNvPr>
          <p:cNvSpPr>
            <a:spLocks noGrp="1"/>
          </p:cNvSpPr>
          <p:nvPr>
            <p:ph type="ftr" sz="quarter" idx="10"/>
          </p:nvPr>
        </p:nvSpPr>
        <p:spPr>
          <a:xfrm>
            <a:off x="1103249" y="6400660"/>
            <a:ext cx="6585619" cy="115416"/>
          </a:xfrm>
        </p:spPr>
        <p:txBody>
          <a:bodyPr/>
          <a:lstStyle>
            <a:lvl1pPr algn="l">
              <a:defRPr/>
            </a:lvl1pPr>
          </a:lstStyle>
          <a:p>
            <a:r>
              <a:rPr lang="en-US"/>
              <a:t>McLean Hospital Division of Psychotic Disorders</a:t>
            </a:r>
            <a:endParaRPr lang="en-US" dirty="0"/>
          </a:p>
        </p:txBody>
      </p:sp>
      <p:pic>
        <p:nvPicPr>
          <p:cNvPr id="11" name="Graphic 10">
            <a:extLst>
              <a:ext uri="{FF2B5EF4-FFF2-40B4-BE49-F238E27FC236}">
                <a16:creationId xmlns:a16="http://schemas.microsoft.com/office/drawing/2014/main" id="{1E468A04-0215-4940-8006-5CF32444A1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72375" y="6223973"/>
            <a:ext cx="1975103" cy="329184"/>
          </a:xfrm>
          <a:prstGeom prst="rect">
            <a:avLst/>
          </a:prstGeom>
        </p:spPr>
      </p:pic>
      <p:pic>
        <p:nvPicPr>
          <p:cNvPr id="10" name="Graphic 9">
            <a:extLst>
              <a:ext uri="{FF2B5EF4-FFF2-40B4-BE49-F238E27FC236}">
                <a16:creationId xmlns:a16="http://schemas.microsoft.com/office/drawing/2014/main" id="{54F30C42-14E6-474E-9BB1-F25A3769F81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6426" y="635936"/>
            <a:ext cx="2073911" cy="438150"/>
          </a:xfrm>
          <a:prstGeom prst="rect">
            <a:avLst/>
          </a:prstGeom>
        </p:spPr>
      </p:pic>
    </p:spTree>
    <p:extLst>
      <p:ext uri="{BB962C8B-B14F-4D97-AF65-F5344CB8AC3E}">
        <p14:creationId xmlns:p14="http://schemas.microsoft.com/office/powerpoint/2010/main" val="2050808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32587A6-FADF-CA4B-92D7-011DFD3E1ECF}"/>
              </a:ext>
            </a:extLst>
          </p:cNvPr>
          <p:cNvGraphicFramePr>
            <a:graphicFrameLocks noChangeAspect="1"/>
          </p:cNvGraphicFramePr>
          <p:nvPr>
            <p:custDataLst>
              <p:tags r:id="rId1"/>
            </p:custDataLst>
            <p:extLst>
              <p:ext uri="{D42A27DB-BD31-4B8C-83A1-F6EECF244321}">
                <p14:modId xmlns:p14="http://schemas.microsoft.com/office/powerpoint/2010/main" val="3857038429"/>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32587A6-FADF-CA4B-92D7-011DFD3E1ECF}"/>
                          </a:ext>
                        </a:extLst>
                      </p:cNvPr>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336F34-49E0-4A7C-A020-3CF62B0F86C1}"/>
              </a:ext>
            </a:extLst>
          </p:cNvPr>
          <p:cNvSpPr>
            <a:spLocks noGrp="1"/>
          </p:cNvSpPr>
          <p:nvPr>
            <p:ph type="title" hasCustomPrompt="1"/>
          </p:nvPr>
        </p:nvSpPr>
        <p:spPr/>
        <p:txBody>
          <a:bodyPr/>
          <a:lstStyle/>
          <a:p>
            <a:r>
              <a:rPr lang="en-US" dirty="0"/>
              <a:t>Click to edit title</a:t>
            </a:r>
          </a:p>
        </p:txBody>
      </p:sp>
      <p:sp>
        <p:nvSpPr>
          <p:cNvPr id="3" name="Content Placeholder 2">
            <a:extLst>
              <a:ext uri="{FF2B5EF4-FFF2-40B4-BE49-F238E27FC236}">
                <a16:creationId xmlns:a16="http://schemas.microsoft.com/office/drawing/2014/main" id="{426FCD3D-BE75-4AB7-AF91-4934F3ADAA50}"/>
              </a:ext>
            </a:extLst>
          </p:cNvPr>
          <p:cNvSpPr>
            <a:spLocks noGrp="1"/>
          </p:cNvSpPr>
          <p:nvPr>
            <p:ph idx="1" hasCustomPrompt="1"/>
          </p:nvPr>
        </p:nvSpPr>
        <p:spPr/>
        <p:txBody>
          <a:bodyPr/>
          <a:lstStyle>
            <a:lvl4pPr marL="688181" indent="-175022">
              <a:buFont typeface="Wingdings" pitchFamily="2" charset="2"/>
              <a:buChar char="§"/>
              <a:defRPr/>
            </a:lvl4pPr>
            <a:lvl5pPr marL="859631" indent="-176213">
              <a:buSzPct val="9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1">
            <a:extLst>
              <a:ext uri="{FF2B5EF4-FFF2-40B4-BE49-F238E27FC236}">
                <a16:creationId xmlns:a16="http://schemas.microsoft.com/office/drawing/2014/main" id="{7898C508-098E-8641-956A-DD8F7B008BD4}"/>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4" name="Footer Placeholder 3">
            <a:extLst>
              <a:ext uri="{FF2B5EF4-FFF2-40B4-BE49-F238E27FC236}">
                <a16:creationId xmlns:a16="http://schemas.microsoft.com/office/drawing/2014/main" id="{7A9F9743-0A9D-2345-B04A-C049C5CEE76A}"/>
              </a:ext>
            </a:extLst>
          </p:cNvPr>
          <p:cNvSpPr>
            <a:spLocks noGrp="1"/>
          </p:cNvSpPr>
          <p:nvPr>
            <p:ph type="ftr" sz="quarter" idx="15"/>
          </p:nvPr>
        </p:nvSpPr>
        <p:spPr>
          <a:xfrm>
            <a:off x="3336325" y="6362188"/>
            <a:ext cx="7707596" cy="153888"/>
          </a:xfrm>
        </p:spPr>
        <p:txBody>
          <a:bodyPr/>
          <a:lstStyle>
            <a:lvl1pPr>
              <a:defRPr sz="1000"/>
            </a:lvl1pPr>
          </a:lstStyle>
          <a:p>
            <a:r>
              <a:rPr lang="en-US"/>
              <a:t>McLean Hospital Division of Psychotic Disorders</a:t>
            </a:r>
            <a:endParaRPr lang="en-US" dirty="0"/>
          </a:p>
        </p:txBody>
      </p:sp>
    </p:spTree>
    <p:extLst>
      <p:ext uri="{BB962C8B-B14F-4D97-AF65-F5344CB8AC3E}">
        <p14:creationId xmlns:p14="http://schemas.microsoft.com/office/powerpoint/2010/main" val="237943448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7C3BE6-2E2A-4A2D-A3F5-C50D273712DB}"/>
              </a:ext>
            </a:extLst>
          </p:cNvPr>
          <p:cNvSpPr>
            <a:spLocks noGrp="1"/>
          </p:cNvSpPr>
          <p:nvPr>
            <p:ph sz="half" idx="2" hasCustomPrompt="1"/>
          </p:nvPr>
        </p:nvSpPr>
        <p:spPr>
          <a:xfrm>
            <a:off x="640079" y="2029844"/>
            <a:ext cx="518464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8B75C9D9-E2F8-49F1-974F-B06A783A1E17}"/>
              </a:ext>
            </a:extLst>
          </p:cNvPr>
          <p:cNvSpPr>
            <a:spLocks noGrp="1"/>
          </p:cNvSpPr>
          <p:nvPr>
            <p:ph type="body" idx="1" hasCustomPrompt="1"/>
          </p:nvPr>
        </p:nvSpPr>
        <p:spPr>
          <a:xfrm>
            <a:off x="640079" y="1719074"/>
            <a:ext cx="5184648" cy="310771"/>
          </a:xfrm>
        </p:spPr>
        <p:txBody>
          <a:bodyPr anchor="t"/>
          <a:lstStyle>
            <a:lvl1pPr marL="0" indent="0">
              <a:buNone/>
              <a:defRPr sz="15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Optional headline</a:t>
            </a:r>
          </a:p>
        </p:txBody>
      </p:sp>
      <p:sp>
        <p:nvSpPr>
          <p:cNvPr id="5" name="Text Placeholder 4">
            <a:extLst>
              <a:ext uri="{FF2B5EF4-FFF2-40B4-BE49-F238E27FC236}">
                <a16:creationId xmlns:a16="http://schemas.microsoft.com/office/drawing/2014/main" id="{5B17A10F-FA16-489F-B6F5-AF30FC09B40C}"/>
              </a:ext>
            </a:extLst>
          </p:cNvPr>
          <p:cNvSpPr>
            <a:spLocks noGrp="1"/>
          </p:cNvSpPr>
          <p:nvPr>
            <p:ph type="body" sz="quarter" idx="3" hasCustomPrompt="1"/>
          </p:nvPr>
        </p:nvSpPr>
        <p:spPr>
          <a:xfrm>
            <a:off x="6361113" y="1719072"/>
            <a:ext cx="5183188" cy="310770"/>
          </a:xfrm>
        </p:spPr>
        <p:txBody>
          <a:bodyPr anchor="t"/>
          <a:lstStyle>
            <a:lvl1pPr marL="0" indent="0">
              <a:buNone/>
              <a:defRPr sz="150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Optional headline</a:t>
            </a:r>
          </a:p>
        </p:txBody>
      </p:sp>
      <p:sp>
        <p:nvSpPr>
          <p:cNvPr id="6" name="Content Placeholder 5">
            <a:extLst>
              <a:ext uri="{FF2B5EF4-FFF2-40B4-BE49-F238E27FC236}">
                <a16:creationId xmlns:a16="http://schemas.microsoft.com/office/drawing/2014/main" id="{D28EC26D-D076-400E-AA91-3DB2533CB7BA}"/>
              </a:ext>
            </a:extLst>
          </p:cNvPr>
          <p:cNvSpPr>
            <a:spLocks noGrp="1"/>
          </p:cNvSpPr>
          <p:nvPr>
            <p:ph sz="quarter" idx="4" hasCustomPrompt="1"/>
          </p:nvPr>
        </p:nvSpPr>
        <p:spPr>
          <a:xfrm>
            <a:off x="6361113" y="2029844"/>
            <a:ext cx="5183188" cy="3715321"/>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3EECB684-FDD4-594C-98A0-429D85877AE8}"/>
              </a:ext>
            </a:extLst>
          </p:cNvPr>
          <p:cNvSpPr>
            <a:spLocks noGrp="1"/>
          </p:cNvSpPr>
          <p:nvPr>
            <p:ph type="title" hasCustomPrompt="1"/>
          </p:nvPr>
        </p:nvSpPr>
        <p:spPr/>
        <p:txBody>
          <a:bodyPr/>
          <a:lstStyle/>
          <a:p>
            <a:r>
              <a:rPr lang="en-US" dirty="0"/>
              <a:t>Click to edit title</a:t>
            </a:r>
          </a:p>
        </p:txBody>
      </p:sp>
      <p:sp>
        <p:nvSpPr>
          <p:cNvPr id="9" name="Text Placeholder 11">
            <a:extLst>
              <a:ext uri="{FF2B5EF4-FFF2-40B4-BE49-F238E27FC236}">
                <a16:creationId xmlns:a16="http://schemas.microsoft.com/office/drawing/2014/main" id="{B608995E-8074-C54D-B812-031E33AAB352}"/>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7" name="Footer Placeholder 6">
            <a:extLst>
              <a:ext uri="{FF2B5EF4-FFF2-40B4-BE49-F238E27FC236}">
                <a16:creationId xmlns:a16="http://schemas.microsoft.com/office/drawing/2014/main" id="{EA610992-4247-0644-B81C-8D5480478CA0}"/>
              </a:ext>
            </a:extLst>
          </p:cNvPr>
          <p:cNvSpPr>
            <a:spLocks noGrp="1"/>
          </p:cNvSpPr>
          <p:nvPr>
            <p:ph type="ftr" sz="quarter" idx="15"/>
          </p:nvPr>
        </p:nvSpPr>
        <p:spPr/>
        <p:txBody>
          <a:bodyPr/>
          <a:lstStyle/>
          <a:p>
            <a:r>
              <a:rPr lang="en-US"/>
              <a:t>McLean Hospital Division of Psychotic Disorders</a:t>
            </a:r>
          </a:p>
        </p:txBody>
      </p:sp>
    </p:spTree>
    <p:extLst>
      <p:ext uri="{BB962C8B-B14F-4D97-AF65-F5344CB8AC3E}">
        <p14:creationId xmlns:p14="http://schemas.microsoft.com/office/powerpoint/2010/main" val="1139059786"/>
      </p:ext>
    </p:extLst>
  </p:cSld>
  <p:clrMapOvr>
    <a:masterClrMapping/>
  </p:clrMapOvr>
  <p:extLst>
    <p:ext uri="{DCECCB84-F9BA-43D5-87BE-67443E8EF086}">
      <p15:sldGuideLst xmlns:p15="http://schemas.microsoft.com/office/powerpoint/2012/main">
        <p15:guide id="2" pos="401" userDrawn="1">
          <p15:clr>
            <a:srgbClr val="FBAE40"/>
          </p15:clr>
        </p15:guide>
        <p15:guide id="3" pos="7275" userDrawn="1">
          <p15:clr>
            <a:srgbClr val="FBAE40"/>
          </p15:clr>
        </p15:guide>
        <p15:guide id="5" pos="3997" userDrawn="1">
          <p15:clr>
            <a:srgbClr val="FBAE40"/>
          </p15:clr>
        </p15:guide>
        <p15:guide id="6" pos="36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8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6362700" y="1719072"/>
            <a:ext cx="5184648" cy="402336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718913-5E8E-2E44-862B-D47884C2F901}"/>
              </a:ext>
            </a:extLst>
          </p:cNvPr>
          <p:cNvSpPr>
            <a:spLocks noGrp="1"/>
          </p:cNvSpPr>
          <p:nvPr>
            <p:ph type="title" hasCustomPrompt="1"/>
          </p:nvPr>
        </p:nvSpPr>
        <p:spPr/>
        <p:txBody>
          <a:bodyPr/>
          <a:lstStyle/>
          <a:p>
            <a:r>
              <a:rPr lang="en-US" dirty="0"/>
              <a:t>Click to edit title</a:t>
            </a:r>
          </a:p>
        </p:txBody>
      </p:sp>
      <p:sp>
        <p:nvSpPr>
          <p:cNvPr id="7" name="Text Placeholder 11">
            <a:extLst>
              <a:ext uri="{FF2B5EF4-FFF2-40B4-BE49-F238E27FC236}">
                <a16:creationId xmlns:a16="http://schemas.microsoft.com/office/drawing/2014/main" id="{32BC4998-B6F1-DA42-B41F-97DBCEF72059}"/>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5EBE4E73-5259-334F-AE3B-9FF8EABC0238}"/>
              </a:ext>
            </a:extLst>
          </p:cNvPr>
          <p:cNvSpPr>
            <a:spLocks noGrp="1"/>
          </p:cNvSpPr>
          <p:nvPr>
            <p:ph type="ftr" sz="quarter" idx="15"/>
          </p:nvPr>
        </p:nvSpPr>
        <p:spPr/>
        <p:txBody>
          <a:bodyPr/>
          <a:lstStyle/>
          <a:p>
            <a:r>
              <a:rPr lang="en-US"/>
              <a:t>McLean Hospital Division of Psychotic Disorders</a:t>
            </a:r>
          </a:p>
        </p:txBody>
      </p:sp>
    </p:spTree>
    <p:extLst>
      <p:ext uri="{BB962C8B-B14F-4D97-AF65-F5344CB8AC3E}">
        <p14:creationId xmlns:p14="http://schemas.microsoft.com/office/powerpoint/2010/main" val="882049688"/>
      </p:ext>
    </p:extLst>
  </p:cSld>
  <p:clrMapOvr>
    <a:masterClrMapping/>
  </p:clrMapOvr>
  <p:extLst>
    <p:ext uri="{DCECCB84-F9BA-43D5-87BE-67443E8EF086}">
      <p15:sldGuideLst xmlns:p15="http://schemas.microsoft.com/office/powerpoint/2012/main">
        <p15:guide id="2" pos="3675" userDrawn="1">
          <p15:clr>
            <a:srgbClr val="FBAE40"/>
          </p15:clr>
        </p15:guide>
        <p15:guide id="3" pos="400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3200400" cy="4023360"/>
          </a:xfrm>
        </p:spPr>
        <p:txBody>
          <a:bodyPr/>
          <a:lstStyle>
            <a:lvl1pPr>
              <a:defRPr sz="1350"/>
            </a:lvl1pPr>
            <a:lvl2pPr>
              <a:defRPr sz="1350"/>
            </a:lvl2pPr>
            <a:lvl3pPr>
              <a:defRPr sz="1350"/>
            </a:lvl3pPr>
            <a:lvl4pPr>
              <a:defRPr sz="1350"/>
            </a:lvl4pPr>
            <a:lvl5pPr>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89" y="1719072"/>
            <a:ext cx="3200400" cy="4023360"/>
          </a:xfrm>
        </p:spPr>
        <p:txBody>
          <a:bodyPr/>
          <a:lstStyle>
            <a:lvl1pPr>
              <a:defRPr sz="1350"/>
            </a:lvl1pPr>
            <a:lvl2pPr>
              <a:defRPr sz="1350"/>
            </a:lvl2pPr>
            <a:lvl3pPr>
              <a:defRPr sz="1350"/>
            </a:lvl3pPr>
            <a:lvl4pPr>
              <a:defRPr sz="1350"/>
            </a:lvl4pPr>
            <a:lvl5pPr>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350"/>
            </a:lvl1pPr>
            <a:lvl2pPr>
              <a:defRPr sz="1350"/>
            </a:lvl2pPr>
            <a:lvl3pPr>
              <a:defRPr sz="1350"/>
            </a:lvl3pPr>
            <a:lvl4pPr>
              <a:defRPr sz="1350"/>
            </a:lvl4pPr>
            <a:lvl5pPr>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B01DFA6-8F9A-4F40-94EB-5AC4A5BBC72C}"/>
              </a:ext>
            </a:extLst>
          </p:cNvPr>
          <p:cNvSpPr>
            <a:spLocks noGrp="1"/>
          </p:cNvSpPr>
          <p:nvPr>
            <p:ph type="ftr" sz="quarter" idx="15"/>
          </p:nvPr>
        </p:nvSpPr>
        <p:spPr/>
        <p:txBody>
          <a:bodyPr/>
          <a:lstStyle/>
          <a:p>
            <a:r>
              <a:rPr lang="en-US"/>
              <a:t>McLean Hospital Division of Psychotic Disorders</a:t>
            </a:r>
          </a:p>
        </p:txBody>
      </p:sp>
    </p:spTree>
    <p:extLst>
      <p:ext uri="{BB962C8B-B14F-4D97-AF65-F5344CB8AC3E}">
        <p14:creationId xmlns:p14="http://schemas.microsoft.com/office/powerpoint/2010/main" val="943295143"/>
      </p:ext>
    </p:extLst>
  </p:cSld>
  <p:clrMapOvr>
    <a:masterClrMapping/>
  </p:clrMapOvr>
  <p:extLst>
    <p:ext uri="{DCECCB84-F9BA-43D5-87BE-67443E8EF086}">
      <p15:sldGuideLst xmlns:p15="http://schemas.microsoft.com/office/powerpoint/2012/main">
        <p15:guide id="2" pos="397" userDrawn="1">
          <p15:clr>
            <a:srgbClr val="FBAE40"/>
          </p15:clr>
        </p15:guide>
        <p15:guide id="3" pos="2421" userDrawn="1">
          <p15:clr>
            <a:srgbClr val="FBAE40"/>
          </p15:clr>
        </p15:guide>
        <p15:guide id="4" pos="2829" userDrawn="1">
          <p15:clr>
            <a:srgbClr val="FBAE40"/>
          </p15:clr>
        </p15:guide>
        <p15:guide id="5" pos="4849" userDrawn="1">
          <p15:clr>
            <a:srgbClr val="FBAE40"/>
          </p15:clr>
        </p15:guide>
        <p15:guide id="6" pos="525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o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1719072"/>
            <a:ext cx="7052311" cy="4023360"/>
          </a:xfrm>
        </p:spPr>
        <p:txBody>
          <a:bodyPr/>
          <a:lstStyle>
            <a:lvl1pPr>
              <a:defRPr sz="1350"/>
            </a:lvl1pPr>
            <a:lvl2pPr>
              <a:defRPr sz="1350"/>
            </a:lvl2pPr>
            <a:lvl3pPr>
              <a:defRPr sz="1350"/>
            </a:lvl3pPr>
            <a:lvl4pPr>
              <a:defRPr sz="1350"/>
            </a:lvl4pPr>
            <a:lvl5pPr>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1719072"/>
            <a:ext cx="3200400" cy="4023360"/>
          </a:xfrm>
        </p:spPr>
        <p:txBody>
          <a:bodyPr/>
          <a:lstStyle>
            <a:lvl1pPr>
              <a:defRPr sz="1350"/>
            </a:lvl1pPr>
            <a:lvl2pPr>
              <a:defRPr sz="1350"/>
            </a:lvl2pPr>
            <a:lvl3pPr>
              <a:defRPr sz="1350"/>
            </a:lvl3pPr>
            <a:lvl4pPr>
              <a:defRPr sz="1350"/>
            </a:lvl4pPr>
            <a:lvl5pPr>
              <a:defRPr sz="135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ECBECED5-E724-994C-A697-E6EB072DB612}"/>
              </a:ext>
            </a:extLst>
          </p:cNvPr>
          <p:cNvSpPr>
            <a:spLocks noGrp="1"/>
          </p:cNvSpPr>
          <p:nvPr>
            <p:ph type="title" hasCustomPrompt="1"/>
          </p:nvPr>
        </p:nvSpPr>
        <p:spPr/>
        <p:txBody>
          <a:bodyPr/>
          <a:lstStyle/>
          <a:p>
            <a:r>
              <a:rPr lang="en-US" dirty="0"/>
              <a:t>Click to edit title</a:t>
            </a:r>
          </a:p>
        </p:txBody>
      </p:sp>
      <p:sp>
        <p:nvSpPr>
          <p:cNvPr id="6" name="Text Placeholder 11">
            <a:extLst>
              <a:ext uri="{FF2B5EF4-FFF2-40B4-BE49-F238E27FC236}">
                <a16:creationId xmlns:a16="http://schemas.microsoft.com/office/drawing/2014/main" id="{492594FB-1602-454E-A30E-06B1DBF3544C}"/>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6C2CE710-5EBE-7347-8470-8ABE73F49B4A}"/>
              </a:ext>
            </a:extLst>
          </p:cNvPr>
          <p:cNvSpPr>
            <a:spLocks noGrp="1"/>
          </p:cNvSpPr>
          <p:nvPr>
            <p:ph type="ftr" sz="quarter" idx="15"/>
          </p:nvPr>
        </p:nvSpPr>
        <p:spPr/>
        <p:txBody>
          <a:bodyPr/>
          <a:lstStyle/>
          <a:p>
            <a:r>
              <a:rPr lang="en-US"/>
              <a:t>McLean Hospital Division of Psychotic Disorders</a:t>
            </a:r>
          </a:p>
        </p:txBody>
      </p:sp>
    </p:spTree>
    <p:extLst>
      <p:ext uri="{BB962C8B-B14F-4D97-AF65-F5344CB8AC3E}">
        <p14:creationId xmlns:p14="http://schemas.microsoft.com/office/powerpoint/2010/main" val="3357973046"/>
      </p:ext>
    </p:extLst>
  </p:cSld>
  <p:clrMapOvr>
    <a:masterClrMapping/>
  </p:clrMapOvr>
  <p:extLst>
    <p:ext uri="{DCECCB84-F9BA-43D5-87BE-67443E8EF086}">
      <p15:sldGuideLst xmlns:p15="http://schemas.microsoft.com/office/powerpoint/2012/main">
        <p15:guide id="2" pos="397" userDrawn="1">
          <p15:clr>
            <a:srgbClr val="FBAE40"/>
          </p15:clr>
        </p15:guide>
        <p15:guide id="3" pos="2421" userDrawn="1">
          <p15:clr>
            <a:srgbClr val="FBAE40"/>
          </p15:clr>
        </p15:guide>
        <p15:guide id="4" pos="2829" userDrawn="1">
          <p15:clr>
            <a:srgbClr val="FBAE40"/>
          </p15:clr>
        </p15:guide>
        <p15:guide id="5" pos="4849" userDrawn="1">
          <p15:clr>
            <a:srgbClr val="FBAE40"/>
          </p15:clr>
        </p15:guide>
        <p15:guide id="6" pos="525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har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4BC3F-D36A-4333-B1D9-A713B6650EE6}"/>
              </a:ext>
            </a:extLst>
          </p:cNvPr>
          <p:cNvSpPr>
            <a:spLocks noGrp="1"/>
          </p:cNvSpPr>
          <p:nvPr>
            <p:ph sz="half" idx="1" hasCustomPrompt="1"/>
          </p:nvPr>
        </p:nvSpPr>
        <p:spPr>
          <a:xfrm>
            <a:off x="640079" y="2227344"/>
            <a:ext cx="3200400" cy="2670961"/>
          </a:xfrm>
        </p:spPr>
        <p:txBody>
          <a:bodyPr/>
          <a:lstStyle>
            <a:lvl1pPr>
              <a:defRPr sz="1350"/>
            </a:lvl1pPr>
            <a:lvl2pPr>
              <a:defRPr sz="1350"/>
            </a:lvl2pPr>
            <a:lvl3pPr>
              <a:defRPr sz="1350"/>
            </a:lvl3pPr>
            <a:lvl4pPr>
              <a:defRPr sz="1350"/>
            </a:lvl4pPr>
            <a:lvl5pPr>
              <a:defRPr sz="1350"/>
            </a:lvl5pPr>
          </a:lstStyle>
          <a:p>
            <a:pPr lvl="0"/>
            <a:r>
              <a:rPr lang="en-US" dirty="0"/>
              <a:t>Table or chart placeholder</a:t>
            </a:r>
          </a:p>
        </p:txBody>
      </p:sp>
      <p:sp>
        <p:nvSpPr>
          <p:cNvPr id="4" name="Content Placeholder 3">
            <a:extLst>
              <a:ext uri="{FF2B5EF4-FFF2-40B4-BE49-F238E27FC236}">
                <a16:creationId xmlns:a16="http://schemas.microsoft.com/office/drawing/2014/main" id="{AE283BAA-2DD0-4F73-A72D-9AF490563F45}"/>
              </a:ext>
            </a:extLst>
          </p:cNvPr>
          <p:cNvSpPr>
            <a:spLocks noGrp="1"/>
          </p:cNvSpPr>
          <p:nvPr>
            <p:ph sz="half" idx="2" hasCustomPrompt="1"/>
          </p:nvPr>
        </p:nvSpPr>
        <p:spPr>
          <a:xfrm>
            <a:off x="4491991" y="2227344"/>
            <a:ext cx="3200400" cy="2670961"/>
          </a:xfrm>
        </p:spPr>
        <p:txBody>
          <a:bodyPr/>
          <a:lstStyle>
            <a:lvl1pPr>
              <a:defRPr sz="1350"/>
            </a:lvl1pPr>
            <a:lvl2pPr>
              <a:defRPr sz="1350"/>
            </a:lvl2pPr>
            <a:lvl3pPr>
              <a:defRPr sz="1350"/>
            </a:lvl3pPr>
            <a:lvl4pPr>
              <a:defRPr sz="1350"/>
            </a:lvl4pPr>
            <a:lvl5pPr>
              <a:defRPr sz="1350"/>
            </a:lvl5pPr>
          </a:lstStyle>
          <a:p>
            <a:pPr lvl="0"/>
            <a:r>
              <a:rPr lang="en-US" dirty="0"/>
              <a:t>Table or chart placeholder</a:t>
            </a:r>
          </a:p>
        </p:txBody>
      </p:sp>
      <p:sp>
        <p:nvSpPr>
          <p:cNvPr id="7" name="Content Placeholder 3">
            <a:extLst>
              <a:ext uri="{FF2B5EF4-FFF2-40B4-BE49-F238E27FC236}">
                <a16:creationId xmlns:a16="http://schemas.microsoft.com/office/drawing/2014/main" id="{E195327D-A4B7-F745-A0BE-0958545B2B09}"/>
              </a:ext>
            </a:extLst>
          </p:cNvPr>
          <p:cNvSpPr>
            <a:spLocks noGrp="1"/>
          </p:cNvSpPr>
          <p:nvPr>
            <p:ph sz="half" idx="10" hasCustomPrompt="1"/>
          </p:nvPr>
        </p:nvSpPr>
        <p:spPr>
          <a:xfrm>
            <a:off x="8343900" y="2227344"/>
            <a:ext cx="3200400" cy="2670961"/>
          </a:xfrm>
        </p:spPr>
        <p:txBody>
          <a:bodyPr/>
          <a:lstStyle>
            <a:lvl1pPr>
              <a:defRPr sz="1350"/>
            </a:lvl1pPr>
            <a:lvl2pPr>
              <a:defRPr sz="1350"/>
            </a:lvl2pPr>
            <a:lvl3pPr>
              <a:defRPr sz="1350"/>
            </a:lvl3pPr>
            <a:lvl4pPr>
              <a:defRPr sz="1350"/>
            </a:lvl4pPr>
            <a:lvl5pPr>
              <a:defRPr sz="1350"/>
            </a:lvl5pPr>
          </a:lstStyle>
          <a:p>
            <a:pPr lvl="0"/>
            <a:r>
              <a:rPr lang="en-US" dirty="0"/>
              <a:t>Table or chart placeholder</a:t>
            </a:r>
          </a:p>
        </p:txBody>
      </p:sp>
      <p:sp>
        <p:nvSpPr>
          <p:cNvPr id="6" name="Text Placeholder 2">
            <a:extLst>
              <a:ext uri="{FF2B5EF4-FFF2-40B4-BE49-F238E27FC236}">
                <a16:creationId xmlns:a16="http://schemas.microsoft.com/office/drawing/2014/main" id="{1B7D6A64-436E-B549-A738-5BD4E26E780C}"/>
              </a:ext>
            </a:extLst>
          </p:cNvPr>
          <p:cNvSpPr>
            <a:spLocks noGrp="1"/>
          </p:cNvSpPr>
          <p:nvPr>
            <p:ph type="body" idx="11" hasCustomPrompt="1"/>
          </p:nvPr>
        </p:nvSpPr>
        <p:spPr>
          <a:xfrm>
            <a:off x="640081"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Chart title</a:t>
            </a:r>
          </a:p>
        </p:txBody>
      </p:sp>
      <p:sp>
        <p:nvSpPr>
          <p:cNvPr id="9" name="Text Placeholder 2">
            <a:extLst>
              <a:ext uri="{FF2B5EF4-FFF2-40B4-BE49-F238E27FC236}">
                <a16:creationId xmlns:a16="http://schemas.microsoft.com/office/drawing/2014/main" id="{C9952872-2D99-6A44-AF8E-4C81084A6F5D}"/>
              </a:ext>
            </a:extLst>
          </p:cNvPr>
          <p:cNvSpPr>
            <a:spLocks noGrp="1"/>
          </p:cNvSpPr>
          <p:nvPr>
            <p:ph type="body" idx="12" hasCustomPrompt="1"/>
          </p:nvPr>
        </p:nvSpPr>
        <p:spPr>
          <a:xfrm>
            <a:off x="4491991"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Chart title</a:t>
            </a:r>
          </a:p>
        </p:txBody>
      </p:sp>
      <p:sp>
        <p:nvSpPr>
          <p:cNvPr id="10" name="Text Placeholder 2">
            <a:extLst>
              <a:ext uri="{FF2B5EF4-FFF2-40B4-BE49-F238E27FC236}">
                <a16:creationId xmlns:a16="http://schemas.microsoft.com/office/drawing/2014/main" id="{1F3B5EBD-761F-0640-A0DD-A2788D2EC789}"/>
              </a:ext>
            </a:extLst>
          </p:cNvPr>
          <p:cNvSpPr>
            <a:spLocks noGrp="1"/>
          </p:cNvSpPr>
          <p:nvPr>
            <p:ph type="body" idx="13" hasCustomPrompt="1"/>
          </p:nvPr>
        </p:nvSpPr>
        <p:spPr>
          <a:xfrm>
            <a:off x="8343900"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Chart title</a:t>
            </a:r>
          </a:p>
        </p:txBody>
      </p:sp>
      <p:sp>
        <p:nvSpPr>
          <p:cNvPr id="13" name="Text Placeholder 11">
            <a:extLst>
              <a:ext uri="{FF2B5EF4-FFF2-40B4-BE49-F238E27FC236}">
                <a16:creationId xmlns:a16="http://schemas.microsoft.com/office/drawing/2014/main" id="{EBDA8CCF-CB0C-BA45-8FC4-6297C0E0A914}"/>
              </a:ext>
            </a:extLst>
          </p:cNvPr>
          <p:cNvSpPr>
            <a:spLocks noGrp="1"/>
          </p:cNvSpPr>
          <p:nvPr>
            <p:ph type="body" sz="quarter" idx="15" hasCustomPrompt="1"/>
          </p:nvPr>
        </p:nvSpPr>
        <p:spPr>
          <a:xfrm>
            <a:off x="4491991" y="5158431"/>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dirty="0"/>
              <a:t>Body copy. Keep the messaging clear, concise and to the point.</a:t>
            </a:r>
          </a:p>
        </p:txBody>
      </p:sp>
      <p:sp>
        <p:nvSpPr>
          <p:cNvPr id="14" name="Text Placeholder 11">
            <a:extLst>
              <a:ext uri="{FF2B5EF4-FFF2-40B4-BE49-F238E27FC236}">
                <a16:creationId xmlns:a16="http://schemas.microsoft.com/office/drawing/2014/main" id="{BA7599CD-99BD-894F-B372-42E0EEA2CEA1}"/>
              </a:ext>
            </a:extLst>
          </p:cNvPr>
          <p:cNvSpPr>
            <a:spLocks noGrp="1"/>
          </p:cNvSpPr>
          <p:nvPr>
            <p:ph type="body" sz="quarter" idx="16" hasCustomPrompt="1"/>
          </p:nvPr>
        </p:nvSpPr>
        <p:spPr>
          <a:xfrm>
            <a:off x="8343900" y="5158431"/>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4FDCCCC4-4E98-AF48-BBF9-0C662158A29D}"/>
              </a:ext>
            </a:extLst>
          </p:cNvPr>
          <p:cNvSpPr>
            <a:spLocks noGrp="1"/>
          </p:cNvSpPr>
          <p:nvPr>
            <p:ph type="body" sz="quarter" idx="14" hasCustomPrompt="1"/>
          </p:nvPr>
        </p:nvSpPr>
        <p:spPr>
          <a:xfrm>
            <a:off x="639763" y="5158431"/>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dirty="0"/>
              <a:t>Body copy. Keep the messaging clear, concise and to the point.</a:t>
            </a:r>
          </a:p>
        </p:txBody>
      </p:sp>
      <p:sp>
        <p:nvSpPr>
          <p:cNvPr id="5" name="Title 4">
            <a:extLst>
              <a:ext uri="{FF2B5EF4-FFF2-40B4-BE49-F238E27FC236}">
                <a16:creationId xmlns:a16="http://schemas.microsoft.com/office/drawing/2014/main" id="{0182F045-38A8-AF47-A713-4B59F2866823}"/>
              </a:ext>
            </a:extLst>
          </p:cNvPr>
          <p:cNvSpPr>
            <a:spLocks noGrp="1"/>
          </p:cNvSpPr>
          <p:nvPr>
            <p:ph type="title"/>
          </p:nvPr>
        </p:nvSpPr>
        <p:spPr/>
        <p:txBody>
          <a:bodyPr/>
          <a:lstStyle/>
          <a:p>
            <a:r>
              <a:rPr lang="en-US"/>
              <a:t>Click to edit Master title style</a:t>
            </a:r>
            <a:endParaRPr lang="en-US" dirty="0"/>
          </a:p>
        </p:txBody>
      </p:sp>
      <p:sp>
        <p:nvSpPr>
          <p:cNvPr id="15" name="Text Placeholder 11">
            <a:extLst>
              <a:ext uri="{FF2B5EF4-FFF2-40B4-BE49-F238E27FC236}">
                <a16:creationId xmlns:a16="http://schemas.microsoft.com/office/drawing/2014/main" id="{48BDEB4C-56D6-2044-957E-BC1323994ACD}"/>
              </a:ext>
            </a:extLst>
          </p:cNvPr>
          <p:cNvSpPr>
            <a:spLocks noGrp="1"/>
          </p:cNvSpPr>
          <p:nvPr>
            <p:ph type="body" sz="quarter" idx="17"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438188A1-BE1F-C149-9AF3-45615472F9AB}"/>
              </a:ext>
            </a:extLst>
          </p:cNvPr>
          <p:cNvSpPr>
            <a:spLocks noGrp="1"/>
          </p:cNvSpPr>
          <p:nvPr>
            <p:ph type="ftr" sz="quarter" idx="18"/>
          </p:nvPr>
        </p:nvSpPr>
        <p:spPr/>
        <p:txBody>
          <a:bodyPr/>
          <a:lstStyle/>
          <a:p>
            <a:r>
              <a:rPr lang="en-US"/>
              <a:t>McLean Hospital Division of Psychotic Disorders</a:t>
            </a:r>
          </a:p>
        </p:txBody>
      </p:sp>
    </p:spTree>
    <p:extLst>
      <p:ext uri="{BB962C8B-B14F-4D97-AF65-F5344CB8AC3E}">
        <p14:creationId xmlns:p14="http://schemas.microsoft.com/office/powerpoint/2010/main" val="2135120139"/>
      </p:ext>
    </p:extLst>
  </p:cSld>
  <p:clrMapOvr>
    <a:masterClrMapping/>
  </p:clrMapOvr>
  <p:extLst>
    <p:ext uri="{DCECCB84-F9BA-43D5-87BE-67443E8EF086}">
      <p15:sldGuideLst xmlns:p15="http://schemas.microsoft.com/office/powerpoint/2012/main">
        <p15:guide id="1" orient="horz" pos="1397" userDrawn="1">
          <p15:clr>
            <a:srgbClr val="FBAE40"/>
          </p15:clr>
        </p15:guide>
        <p15:guide id="3" pos="2421" userDrawn="1">
          <p15:clr>
            <a:srgbClr val="FBAE40"/>
          </p15:clr>
        </p15:guide>
        <p15:guide id="4" pos="4849" userDrawn="1">
          <p15:clr>
            <a:srgbClr val="FBAE40"/>
          </p15:clr>
        </p15:guide>
        <p15:guide id="6" orient="horz" pos="3086" userDrawn="1">
          <p15:clr>
            <a:srgbClr val="FBAE40"/>
          </p15:clr>
        </p15:guide>
        <p15:guide id="7" orient="horz" pos="3246" userDrawn="1">
          <p15:clr>
            <a:srgbClr val="FBAE40"/>
          </p15:clr>
        </p15:guide>
        <p15:guide id="10" pos="5251" userDrawn="1">
          <p15:clr>
            <a:srgbClr val="FBAE40"/>
          </p15:clr>
        </p15:guide>
        <p15:guide id="11" pos="282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 two charts">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B66F7F6-8B6A-B445-A778-7A10C4FCF713}"/>
              </a:ext>
            </a:extLst>
          </p:cNvPr>
          <p:cNvSpPr>
            <a:spLocks noGrp="1"/>
          </p:cNvSpPr>
          <p:nvPr>
            <p:ph sz="half" idx="2" hasCustomPrompt="1"/>
          </p:nvPr>
        </p:nvSpPr>
        <p:spPr>
          <a:xfrm>
            <a:off x="4491989" y="2227344"/>
            <a:ext cx="3200400" cy="2670961"/>
          </a:xfrm>
        </p:spPr>
        <p:txBody>
          <a:bodyPr/>
          <a:lstStyle>
            <a:lvl1pPr>
              <a:defRPr sz="1350"/>
            </a:lvl1pPr>
            <a:lvl2pPr>
              <a:defRPr sz="1350"/>
            </a:lvl2pPr>
            <a:lvl3pPr>
              <a:defRPr sz="1350"/>
            </a:lvl3pPr>
            <a:lvl4pPr>
              <a:defRPr sz="1350"/>
            </a:lvl4pPr>
            <a:lvl5pPr>
              <a:defRPr sz="1350"/>
            </a:lvl5pPr>
          </a:lstStyle>
          <a:p>
            <a:pPr lvl="0"/>
            <a:r>
              <a:rPr lang="en-US" dirty="0"/>
              <a:t>Table or chart placeholder</a:t>
            </a:r>
          </a:p>
        </p:txBody>
      </p:sp>
      <p:sp>
        <p:nvSpPr>
          <p:cNvPr id="8" name="Content Placeholder 3">
            <a:extLst>
              <a:ext uri="{FF2B5EF4-FFF2-40B4-BE49-F238E27FC236}">
                <a16:creationId xmlns:a16="http://schemas.microsoft.com/office/drawing/2014/main" id="{C6C0EC67-5E7D-4248-962B-AE294DEFEA5C}"/>
              </a:ext>
            </a:extLst>
          </p:cNvPr>
          <p:cNvSpPr>
            <a:spLocks noGrp="1"/>
          </p:cNvSpPr>
          <p:nvPr>
            <p:ph sz="half" idx="10" hasCustomPrompt="1"/>
          </p:nvPr>
        </p:nvSpPr>
        <p:spPr>
          <a:xfrm>
            <a:off x="8343900" y="2227344"/>
            <a:ext cx="3200400" cy="2670961"/>
          </a:xfrm>
        </p:spPr>
        <p:txBody>
          <a:bodyPr/>
          <a:lstStyle>
            <a:lvl1pPr>
              <a:defRPr sz="1350"/>
            </a:lvl1pPr>
            <a:lvl2pPr>
              <a:defRPr sz="1350"/>
            </a:lvl2pPr>
            <a:lvl3pPr>
              <a:defRPr sz="1350"/>
            </a:lvl3pPr>
            <a:lvl4pPr>
              <a:defRPr sz="1350"/>
            </a:lvl4pPr>
            <a:lvl5pPr>
              <a:defRPr sz="1350"/>
            </a:lvl5pPr>
          </a:lstStyle>
          <a:p>
            <a:pPr lvl="0"/>
            <a:r>
              <a:rPr lang="en-US" dirty="0"/>
              <a:t>Table or chart placeholder</a:t>
            </a:r>
          </a:p>
        </p:txBody>
      </p:sp>
      <p:sp>
        <p:nvSpPr>
          <p:cNvPr id="9" name="Text Placeholder 2">
            <a:extLst>
              <a:ext uri="{FF2B5EF4-FFF2-40B4-BE49-F238E27FC236}">
                <a16:creationId xmlns:a16="http://schemas.microsoft.com/office/drawing/2014/main" id="{CEF9940F-D9D9-B343-B51A-10E10791BBBA}"/>
              </a:ext>
            </a:extLst>
          </p:cNvPr>
          <p:cNvSpPr>
            <a:spLocks noGrp="1"/>
          </p:cNvSpPr>
          <p:nvPr>
            <p:ph type="body" idx="12" hasCustomPrompt="1"/>
          </p:nvPr>
        </p:nvSpPr>
        <p:spPr>
          <a:xfrm>
            <a:off x="4491989"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Optional chart title</a:t>
            </a:r>
          </a:p>
        </p:txBody>
      </p:sp>
      <p:sp>
        <p:nvSpPr>
          <p:cNvPr id="10" name="Text Placeholder 2">
            <a:extLst>
              <a:ext uri="{FF2B5EF4-FFF2-40B4-BE49-F238E27FC236}">
                <a16:creationId xmlns:a16="http://schemas.microsoft.com/office/drawing/2014/main" id="{8F6B0467-EE62-FA42-87FD-561619A6F8F5}"/>
              </a:ext>
            </a:extLst>
          </p:cNvPr>
          <p:cNvSpPr>
            <a:spLocks noGrp="1"/>
          </p:cNvSpPr>
          <p:nvPr>
            <p:ph type="body" idx="13" hasCustomPrompt="1"/>
          </p:nvPr>
        </p:nvSpPr>
        <p:spPr>
          <a:xfrm>
            <a:off x="8343900" y="1719074"/>
            <a:ext cx="3200400" cy="273193"/>
          </a:xfrm>
        </p:spPr>
        <p:txBody>
          <a:bodyPr anchor="b"/>
          <a:lstStyle>
            <a:lvl1pPr marL="0" indent="0">
              <a:buNone/>
              <a:defRPr sz="1350" b="1">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Optional chart title</a:t>
            </a:r>
          </a:p>
        </p:txBody>
      </p:sp>
      <p:sp>
        <p:nvSpPr>
          <p:cNvPr id="11" name="Text Placeholder 11">
            <a:extLst>
              <a:ext uri="{FF2B5EF4-FFF2-40B4-BE49-F238E27FC236}">
                <a16:creationId xmlns:a16="http://schemas.microsoft.com/office/drawing/2014/main" id="{9FF451F5-7748-C949-A955-B66D566CC117}"/>
              </a:ext>
            </a:extLst>
          </p:cNvPr>
          <p:cNvSpPr>
            <a:spLocks noGrp="1"/>
          </p:cNvSpPr>
          <p:nvPr>
            <p:ph type="body" sz="quarter" idx="15" hasCustomPrompt="1"/>
          </p:nvPr>
        </p:nvSpPr>
        <p:spPr>
          <a:xfrm>
            <a:off x="4491989" y="5158432"/>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dirty="0"/>
              <a:t>Body copy. Keep the messaging clear, concise and to the point.</a:t>
            </a:r>
          </a:p>
        </p:txBody>
      </p:sp>
      <p:sp>
        <p:nvSpPr>
          <p:cNvPr id="12" name="Text Placeholder 11">
            <a:extLst>
              <a:ext uri="{FF2B5EF4-FFF2-40B4-BE49-F238E27FC236}">
                <a16:creationId xmlns:a16="http://schemas.microsoft.com/office/drawing/2014/main" id="{E6F2712F-0BAD-3D43-AA96-DAC8654C441C}"/>
              </a:ext>
            </a:extLst>
          </p:cNvPr>
          <p:cNvSpPr>
            <a:spLocks noGrp="1"/>
          </p:cNvSpPr>
          <p:nvPr>
            <p:ph type="body" sz="quarter" idx="16" hasCustomPrompt="1"/>
          </p:nvPr>
        </p:nvSpPr>
        <p:spPr>
          <a:xfrm>
            <a:off x="8343900" y="5158432"/>
            <a:ext cx="3200400" cy="586732"/>
          </a:xfrm>
        </p:spPr>
        <p:txBody>
          <a:bodyPr/>
          <a:lstStyle>
            <a:lvl1pPr>
              <a:defRPr sz="1200">
                <a:solidFill>
                  <a:schemeClr val="tx1"/>
                </a:solidFill>
              </a:defRPr>
            </a:lvl1pPr>
            <a:lvl2pPr marL="3572" indent="0">
              <a:buNone/>
              <a:defRPr sz="1200"/>
            </a:lvl2pPr>
            <a:lvl3pPr>
              <a:defRPr sz="1200"/>
            </a:lvl3pPr>
            <a:lvl4pPr>
              <a:defRPr sz="1200"/>
            </a:lvl4pPr>
            <a:lvl5pPr>
              <a:defRPr sz="1200"/>
            </a:lvl5pPr>
          </a:lstStyle>
          <a:p>
            <a:pPr lvl="0"/>
            <a:r>
              <a:rPr lang="en-US" dirty="0"/>
              <a:t>Body copy. Keep the messaging clear, concise and to the point.</a:t>
            </a:r>
          </a:p>
        </p:txBody>
      </p:sp>
      <p:sp>
        <p:nvSpPr>
          <p:cNvPr id="7" name="Title 6">
            <a:extLst>
              <a:ext uri="{FF2B5EF4-FFF2-40B4-BE49-F238E27FC236}">
                <a16:creationId xmlns:a16="http://schemas.microsoft.com/office/drawing/2014/main" id="{707704E5-505F-E644-8B15-34742134EA48}"/>
              </a:ext>
            </a:extLst>
          </p:cNvPr>
          <p:cNvSpPr>
            <a:spLocks noGrp="1"/>
          </p:cNvSpPr>
          <p:nvPr>
            <p:ph type="title"/>
          </p:nvPr>
        </p:nvSpPr>
        <p:spPr/>
        <p:txBody>
          <a:bodyPr/>
          <a:lstStyle/>
          <a:p>
            <a:r>
              <a:rPr lang="en-US"/>
              <a:t>Click to edit Master title style</a:t>
            </a:r>
          </a:p>
        </p:txBody>
      </p:sp>
      <p:sp>
        <p:nvSpPr>
          <p:cNvPr id="13" name="Text Placeholder 11">
            <a:extLst>
              <a:ext uri="{FF2B5EF4-FFF2-40B4-BE49-F238E27FC236}">
                <a16:creationId xmlns:a16="http://schemas.microsoft.com/office/drawing/2014/main" id="{739B3E2D-28D6-FC4F-A2A2-C7D08171629E}"/>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2" name="Footer Placeholder 1">
            <a:extLst>
              <a:ext uri="{FF2B5EF4-FFF2-40B4-BE49-F238E27FC236}">
                <a16:creationId xmlns:a16="http://schemas.microsoft.com/office/drawing/2014/main" id="{836F5F35-DBF5-C84A-BD5D-8F32E68A84A6}"/>
              </a:ext>
            </a:extLst>
          </p:cNvPr>
          <p:cNvSpPr>
            <a:spLocks noGrp="1"/>
          </p:cNvSpPr>
          <p:nvPr>
            <p:ph type="ftr" sz="quarter" idx="17"/>
          </p:nvPr>
        </p:nvSpPr>
        <p:spPr/>
        <p:txBody>
          <a:bodyPr/>
          <a:lstStyle/>
          <a:p>
            <a:r>
              <a:rPr lang="en-US"/>
              <a:t>McLean Hospital Division of Psychotic Disorders</a:t>
            </a:r>
          </a:p>
        </p:txBody>
      </p:sp>
      <p:sp>
        <p:nvSpPr>
          <p:cNvPr id="5" name="Content Placeholder 4">
            <a:extLst>
              <a:ext uri="{FF2B5EF4-FFF2-40B4-BE49-F238E27FC236}">
                <a16:creationId xmlns:a16="http://schemas.microsoft.com/office/drawing/2014/main" id="{CF50F76B-FA29-B84B-8387-E972C0238586}"/>
              </a:ext>
            </a:extLst>
          </p:cNvPr>
          <p:cNvSpPr>
            <a:spLocks noGrp="1"/>
          </p:cNvSpPr>
          <p:nvPr>
            <p:ph sz="quarter" idx="18"/>
          </p:nvPr>
        </p:nvSpPr>
        <p:spPr>
          <a:xfrm>
            <a:off x="647701" y="1729029"/>
            <a:ext cx="3195639" cy="4016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762731"/>
      </p:ext>
    </p:extLst>
  </p:cSld>
  <p:clrMapOvr>
    <a:masterClrMapping/>
  </p:clrMapOvr>
  <p:extLst>
    <p:ext uri="{DCECCB84-F9BA-43D5-87BE-67443E8EF086}">
      <p15:sldGuideLst xmlns:p15="http://schemas.microsoft.com/office/powerpoint/2012/main">
        <p15:guide id="4" pos="2421" userDrawn="1">
          <p15:clr>
            <a:srgbClr val="FBAE40"/>
          </p15:clr>
        </p15:guide>
        <p15:guide id="5" pos="2827" userDrawn="1">
          <p15:clr>
            <a:srgbClr val="FBAE40"/>
          </p15:clr>
        </p15:guide>
        <p15:guide id="6" pos="4849" userDrawn="1">
          <p15:clr>
            <a:srgbClr val="FBAE40"/>
          </p15:clr>
        </p15:guide>
        <p15:guide id="8" pos="525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978A-4E91-7243-A687-476C0D745A32}"/>
              </a:ext>
            </a:extLst>
          </p:cNvPr>
          <p:cNvSpPr>
            <a:spLocks noGrp="1"/>
          </p:cNvSpPr>
          <p:nvPr>
            <p:ph type="title" hasCustomPrompt="1"/>
          </p:nvPr>
        </p:nvSpPr>
        <p:spPr/>
        <p:txBody>
          <a:bodyPr/>
          <a:lstStyle/>
          <a:p>
            <a:r>
              <a:rPr lang="en-US"/>
              <a:t>Click to edit table title</a:t>
            </a:r>
            <a:endParaRPr lang="en-US" dirty="0"/>
          </a:p>
        </p:txBody>
      </p:sp>
      <p:sp>
        <p:nvSpPr>
          <p:cNvPr id="4" name="Table Placeholder 3">
            <a:extLst>
              <a:ext uri="{FF2B5EF4-FFF2-40B4-BE49-F238E27FC236}">
                <a16:creationId xmlns:a16="http://schemas.microsoft.com/office/drawing/2014/main" id="{8DD65DAE-F216-2E49-ACAE-54335084F531}"/>
              </a:ext>
            </a:extLst>
          </p:cNvPr>
          <p:cNvSpPr>
            <a:spLocks noGrp="1"/>
          </p:cNvSpPr>
          <p:nvPr>
            <p:ph type="tbl" sz="quarter" idx="10"/>
          </p:nvPr>
        </p:nvSpPr>
        <p:spPr>
          <a:xfrm>
            <a:off x="640081" y="1719072"/>
            <a:ext cx="10902951" cy="4026091"/>
          </a:xfrm>
        </p:spPr>
        <p:txBody>
          <a:bodyPr/>
          <a:lstStyle/>
          <a:p>
            <a:r>
              <a:rPr lang="en-US"/>
              <a:t>Click icon to add table</a:t>
            </a:r>
            <a:endParaRPr lang="en-US" dirty="0"/>
          </a:p>
        </p:txBody>
      </p:sp>
      <p:sp>
        <p:nvSpPr>
          <p:cNvPr id="5" name="Text Placeholder 11">
            <a:extLst>
              <a:ext uri="{FF2B5EF4-FFF2-40B4-BE49-F238E27FC236}">
                <a16:creationId xmlns:a16="http://schemas.microsoft.com/office/drawing/2014/main" id="{47BB281B-EE6E-F544-82BA-54DA61494E19}"/>
              </a:ext>
            </a:extLst>
          </p:cNvPr>
          <p:cNvSpPr>
            <a:spLocks noGrp="1"/>
          </p:cNvSpPr>
          <p:nvPr>
            <p:ph type="body" sz="quarter" idx="14" hasCustomPrompt="1"/>
          </p:nvPr>
        </p:nvSpPr>
        <p:spPr>
          <a:xfrm>
            <a:off x="639760" y="5838570"/>
            <a:ext cx="7058029" cy="274981"/>
          </a:xfrm>
        </p:spPr>
        <p:txBody>
          <a:bodyPr anchor="b"/>
          <a:lstStyle>
            <a:lvl1pPr>
              <a:defRPr sz="600">
                <a:solidFill>
                  <a:schemeClr val="tx1"/>
                </a:solidFill>
              </a:defRPr>
            </a:lvl1pPr>
            <a:lvl2pPr marL="3572" indent="0">
              <a:buNone/>
              <a:defRPr sz="1200"/>
            </a:lvl2pPr>
            <a:lvl3pPr>
              <a:defRPr sz="1200"/>
            </a:lvl3pPr>
            <a:lvl4pPr>
              <a:defRPr sz="1200"/>
            </a:lvl4pPr>
            <a:lvl5pPr>
              <a:defRPr sz="1200"/>
            </a:lvl5pPr>
          </a:lstStyle>
          <a:p>
            <a:pPr lvl="0"/>
            <a:r>
              <a:rPr lang="en-US" dirty="0"/>
              <a:t>Click to add a footnote for this page or delete placeholder if not in use</a:t>
            </a:r>
          </a:p>
        </p:txBody>
      </p:sp>
      <p:sp>
        <p:nvSpPr>
          <p:cNvPr id="3" name="Footer Placeholder 2">
            <a:extLst>
              <a:ext uri="{FF2B5EF4-FFF2-40B4-BE49-F238E27FC236}">
                <a16:creationId xmlns:a16="http://schemas.microsoft.com/office/drawing/2014/main" id="{0329D87B-3C1F-B940-B037-28498C722E9E}"/>
              </a:ext>
            </a:extLst>
          </p:cNvPr>
          <p:cNvSpPr>
            <a:spLocks noGrp="1"/>
          </p:cNvSpPr>
          <p:nvPr>
            <p:ph type="ftr" sz="quarter" idx="15"/>
          </p:nvPr>
        </p:nvSpPr>
        <p:spPr/>
        <p:txBody>
          <a:bodyPr/>
          <a:lstStyle/>
          <a:p>
            <a:r>
              <a:rPr lang="en-US"/>
              <a:t>McLean Hospital Division of Psychotic Disorders</a:t>
            </a:r>
          </a:p>
        </p:txBody>
      </p:sp>
    </p:spTree>
    <p:extLst>
      <p:ext uri="{BB962C8B-B14F-4D97-AF65-F5344CB8AC3E}">
        <p14:creationId xmlns:p14="http://schemas.microsoft.com/office/powerpoint/2010/main" val="52145428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DEEDC80-A6AE-4D71-8BED-4E85BC9C5D6B}"/>
              </a:ext>
            </a:extLst>
          </p:cNvPr>
          <p:cNvGraphicFramePr>
            <a:graphicFrameLocks noChangeAspect="1"/>
          </p:cNvGraphicFramePr>
          <p:nvPr>
            <p:custDataLst>
              <p:tags r:id="rId18"/>
            </p:custDataLst>
            <p:extLst>
              <p:ext uri="{D42A27DB-BD31-4B8C-83A1-F6EECF244321}">
                <p14:modId xmlns:p14="http://schemas.microsoft.com/office/powerpoint/2010/main" val="228120695"/>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20" imgW="530" imgH="531" progId="TCLayout.ActiveDocument.1">
                  <p:embed/>
                </p:oleObj>
              </mc:Choice>
              <mc:Fallback>
                <p:oleObj name="think-cell Slide" r:id="rId20" imgW="530" imgH="531" progId="TCLayout.ActiveDocument.1">
                  <p:embed/>
                  <p:pic>
                    <p:nvPicPr>
                      <p:cNvPr id="8" name="Object 7" hidden="1">
                        <a:extLst>
                          <a:ext uri="{FF2B5EF4-FFF2-40B4-BE49-F238E27FC236}">
                            <a16:creationId xmlns:a16="http://schemas.microsoft.com/office/drawing/2014/main" id="{CDEEDC80-A6AE-4D71-8BED-4E85BC9C5D6B}"/>
                          </a:ext>
                        </a:extLst>
                      </p:cNvPr>
                      <p:cNvPicPr/>
                      <p:nvPr/>
                    </p:nvPicPr>
                    <p:blipFill>
                      <a:blip r:embed="rId21"/>
                      <a:stretch>
                        <a:fillRect/>
                      </a:stretch>
                    </p:blipFill>
                    <p:spPr>
                      <a:xfrm>
                        <a:off x="1589"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E8D99B60-9158-488E-8BCC-87D5B5BCDFBF}"/>
              </a:ext>
            </a:extLst>
          </p:cNvPr>
          <p:cNvSpPr/>
          <p:nvPr>
            <p:custDataLst>
              <p:tags r:id="rId19"/>
            </p:custDataLst>
          </p:nvPr>
        </p:nvSpPr>
        <p:spPr>
          <a:xfrm>
            <a:off x="1" y="0"/>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400" b="0" i="0" baseline="0" dirty="0">
              <a:latin typeface="Georgia" panose="02040502050405020303" pitchFamily="18" charset="0"/>
              <a:ea typeface="+mj-ea"/>
              <a:cs typeface="+mj-cs"/>
              <a:sym typeface="Georgia" panose="02040502050405020303" pitchFamily="18" charset="0"/>
            </a:endParaRPr>
          </a:p>
        </p:txBody>
      </p:sp>
      <p:sp>
        <p:nvSpPr>
          <p:cNvPr id="4" name="Footer Placeholder 3">
            <a:extLst>
              <a:ext uri="{FF2B5EF4-FFF2-40B4-BE49-F238E27FC236}">
                <a16:creationId xmlns:a16="http://schemas.microsoft.com/office/drawing/2014/main" id="{FB8B7701-A632-3D47-AED3-D4B4366A6C1A}"/>
              </a:ext>
            </a:extLst>
          </p:cNvPr>
          <p:cNvSpPr>
            <a:spLocks noGrp="1"/>
          </p:cNvSpPr>
          <p:nvPr>
            <p:ph type="ftr" sz="quarter" idx="3"/>
          </p:nvPr>
        </p:nvSpPr>
        <p:spPr>
          <a:xfrm>
            <a:off x="3336325" y="6400660"/>
            <a:ext cx="7707596" cy="115416"/>
          </a:xfrm>
          <a:prstGeom prst="rect">
            <a:avLst/>
          </a:prstGeom>
          <a:noFill/>
        </p:spPr>
        <p:txBody>
          <a:bodyPr vert="horz" wrap="square" lIns="0" tIns="0" rIns="0" bIns="0" rtlCol="0" anchor="b" anchorCtr="0">
            <a:spAutoFit/>
          </a:bodyPr>
          <a:lstStyle>
            <a:lvl1pPr algn="r">
              <a:defRPr lang="en-US" sz="750">
                <a:solidFill>
                  <a:schemeClr val="tx1"/>
                </a:solidFill>
              </a:defRPr>
            </a:lvl1pPr>
          </a:lstStyle>
          <a:p>
            <a:r>
              <a:rPr lang="en-US"/>
              <a:t>McLean Hospital Division of Psychotic Disorders</a:t>
            </a:r>
          </a:p>
        </p:txBody>
      </p:sp>
      <p:sp>
        <p:nvSpPr>
          <p:cNvPr id="2" name="Title Placeholder 1">
            <a:extLst>
              <a:ext uri="{FF2B5EF4-FFF2-40B4-BE49-F238E27FC236}">
                <a16:creationId xmlns:a16="http://schemas.microsoft.com/office/drawing/2014/main" id="{37BB7F75-52C6-40D5-8388-347CF6B3BAF8}"/>
              </a:ext>
            </a:extLst>
          </p:cNvPr>
          <p:cNvSpPr>
            <a:spLocks noGrp="1"/>
          </p:cNvSpPr>
          <p:nvPr>
            <p:ph type="title"/>
          </p:nvPr>
        </p:nvSpPr>
        <p:spPr>
          <a:xfrm>
            <a:off x="641350" y="523875"/>
            <a:ext cx="10902951" cy="956516"/>
          </a:xfrm>
          <a:prstGeom prst="rect">
            <a:avLst/>
          </a:prstGeom>
        </p:spPr>
        <p:txBody>
          <a:bodyPr vert="horz" lIns="0" tIns="0" rIns="0" bIns="0" rtlCol="0" anchor="t">
            <a:noAutofit/>
          </a:bodyPr>
          <a:lstStyle/>
          <a:p>
            <a:r>
              <a:rPr lang="en-US" dirty="0"/>
              <a:t>Click to edit title</a:t>
            </a:r>
          </a:p>
        </p:txBody>
      </p:sp>
      <p:sp>
        <p:nvSpPr>
          <p:cNvPr id="3" name="Text Placeholder 2">
            <a:extLst>
              <a:ext uri="{FF2B5EF4-FFF2-40B4-BE49-F238E27FC236}">
                <a16:creationId xmlns:a16="http://schemas.microsoft.com/office/drawing/2014/main" id="{C5809464-EA83-4E37-8A02-61A16616FE31}"/>
              </a:ext>
            </a:extLst>
          </p:cNvPr>
          <p:cNvSpPr>
            <a:spLocks noGrp="1"/>
          </p:cNvSpPr>
          <p:nvPr>
            <p:ph type="body" idx="1"/>
          </p:nvPr>
        </p:nvSpPr>
        <p:spPr>
          <a:xfrm>
            <a:off x="641350" y="1719072"/>
            <a:ext cx="10902951" cy="4023360"/>
          </a:xfrm>
          <a:prstGeom prst="rect">
            <a:avLst/>
          </a:prstGeom>
        </p:spPr>
        <p:txBody>
          <a:bodyPr vert="horz" lIns="0" tIns="0" rIns="0" bIns="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A80DC250-A7AB-924E-9520-907FE62E8E91}"/>
              </a:ext>
            </a:extLst>
          </p:cNvPr>
          <p:cNvSpPr txBox="1"/>
          <p:nvPr/>
        </p:nvSpPr>
        <p:spPr>
          <a:xfrm>
            <a:off x="11200986" y="6362188"/>
            <a:ext cx="350935" cy="115416"/>
          </a:xfrm>
          <a:prstGeom prst="rect">
            <a:avLst/>
          </a:prstGeom>
          <a:noFill/>
        </p:spPr>
        <p:txBody>
          <a:bodyPr wrap="square" lIns="0" tIns="0" rIns="0" bIns="0" rtlCol="0">
            <a:spAutoFit/>
          </a:bodyPr>
          <a:lstStyle/>
          <a:p>
            <a:pPr algn="r"/>
            <a:fld id="{A9D3C46F-8465-6948-8418-CACF6F0DE93E}" type="slidenum">
              <a:rPr lang="en-US" sz="750" smtClean="0">
                <a:solidFill>
                  <a:schemeClr val="tx1"/>
                </a:solidFill>
              </a:rPr>
              <a:pPr algn="r"/>
              <a:t>‹#›</a:t>
            </a:fld>
            <a:endParaRPr lang="en-US" sz="750" dirty="0">
              <a:solidFill>
                <a:schemeClr val="tx1"/>
              </a:solidFill>
            </a:endParaRPr>
          </a:p>
        </p:txBody>
      </p:sp>
      <p:sp>
        <p:nvSpPr>
          <p:cNvPr id="9" name="Freeform 8">
            <a:extLst>
              <a:ext uri="{FF2B5EF4-FFF2-40B4-BE49-F238E27FC236}">
                <a16:creationId xmlns:a16="http://schemas.microsoft.com/office/drawing/2014/main" id="{B496F443-CBC9-D942-BCF6-03ABB20B2848}"/>
              </a:ext>
            </a:extLst>
          </p:cNvPr>
          <p:cNvSpPr/>
          <p:nvPr userDrawn="1"/>
        </p:nvSpPr>
        <p:spPr>
          <a:xfrm>
            <a:off x="640080" y="6246683"/>
            <a:ext cx="241400" cy="345756"/>
          </a:xfrm>
          <a:custGeom>
            <a:avLst/>
            <a:gdLst>
              <a:gd name="connsiteX0" fmla="*/ 241400 w 241400"/>
              <a:gd name="connsiteY0" fmla="*/ 281835 h 345756"/>
              <a:gd name="connsiteX1" fmla="*/ 241400 w 241400"/>
              <a:gd name="connsiteY1" fmla="*/ 311912 h 345756"/>
              <a:gd name="connsiteX2" fmla="*/ 151992 w 241400"/>
              <a:gd name="connsiteY2" fmla="*/ 333806 h 345756"/>
              <a:gd name="connsiteX3" fmla="*/ 89407 w 241400"/>
              <a:gd name="connsiteY3" fmla="*/ 333806 h 345756"/>
              <a:gd name="connsiteX4" fmla="*/ 0 w 241400"/>
              <a:gd name="connsiteY4" fmla="*/ 345756 h 345756"/>
              <a:gd name="connsiteX5" fmla="*/ 0 w 241400"/>
              <a:gd name="connsiteY5" fmla="*/ 315680 h 345756"/>
              <a:gd name="connsiteX6" fmla="*/ 89407 w 241400"/>
              <a:gd name="connsiteY6" fmla="*/ 303730 h 345756"/>
              <a:gd name="connsiteX7" fmla="*/ 151992 w 241400"/>
              <a:gd name="connsiteY7" fmla="*/ 303730 h 345756"/>
              <a:gd name="connsiteX8" fmla="*/ 241400 w 241400"/>
              <a:gd name="connsiteY8" fmla="*/ 281835 h 345756"/>
              <a:gd name="connsiteX9" fmla="*/ 241400 w 241400"/>
              <a:gd name="connsiteY9" fmla="*/ 231708 h 345756"/>
              <a:gd name="connsiteX10" fmla="*/ 241400 w 241400"/>
              <a:gd name="connsiteY10" fmla="*/ 261785 h 345756"/>
              <a:gd name="connsiteX11" fmla="*/ 151992 w 241400"/>
              <a:gd name="connsiteY11" fmla="*/ 283679 h 345756"/>
              <a:gd name="connsiteX12" fmla="*/ 89407 w 241400"/>
              <a:gd name="connsiteY12" fmla="*/ 283679 h 345756"/>
              <a:gd name="connsiteX13" fmla="*/ 0 w 241400"/>
              <a:gd name="connsiteY13" fmla="*/ 295631 h 345756"/>
              <a:gd name="connsiteX14" fmla="*/ 0 w 241400"/>
              <a:gd name="connsiteY14" fmla="*/ 265553 h 345756"/>
              <a:gd name="connsiteX15" fmla="*/ 89407 w 241400"/>
              <a:gd name="connsiteY15" fmla="*/ 253603 h 345756"/>
              <a:gd name="connsiteX16" fmla="*/ 151992 w 241400"/>
              <a:gd name="connsiteY16" fmla="*/ 253603 h 345756"/>
              <a:gd name="connsiteX17" fmla="*/ 241400 w 241400"/>
              <a:gd name="connsiteY17" fmla="*/ 231708 h 345756"/>
              <a:gd name="connsiteX18" fmla="*/ 208972 w 241400"/>
              <a:gd name="connsiteY18" fmla="*/ 129529 h 345756"/>
              <a:gd name="connsiteX19" fmla="*/ 241399 w 241400"/>
              <a:gd name="connsiteY19" fmla="*/ 129529 h 345756"/>
              <a:gd name="connsiteX20" fmla="*/ 241399 w 241400"/>
              <a:gd name="connsiteY20" fmla="*/ 211987 h 345756"/>
              <a:gd name="connsiteX21" fmla="*/ 208972 w 241400"/>
              <a:gd name="connsiteY21" fmla="*/ 228655 h 345756"/>
              <a:gd name="connsiteX22" fmla="*/ 139314 w 241400"/>
              <a:gd name="connsiteY22" fmla="*/ 129529 h 345756"/>
              <a:gd name="connsiteX23" fmla="*/ 171742 w 241400"/>
              <a:gd name="connsiteY23" fmla="*/ 129529 h 345756"/>
              <a:gd name="connsiteX24" fmla="*/ 171742 w 241400"/>
              <a:gd name="connsiteY24" fmla="*/ 234032 h 345756"/>
              <a:gd name="connsiteX25" fmla="*/ 139314 w 241400"/>
              <a:gd name="connsiteY25" fmla="*/ 234032 h 345756"/>
              <a:gd name="connsiteX26" fmla="*/ 139314 w 241400"/>
              <a:gd name="connsiteY26" fmla="*/ 184360 h 345756"/>
              <a:gd name="connsiteX27" fmla="*/ 69657 w 241400"/>
              <a:gd name="connsiteY27" fmla="*/ 129529 h 345756"/>
              <a:gd name="connsiteX28" fmla="*/ 102085 w 241400"/>
              <a:gd name="connsiteY28" fmla="*/ 129529 h 345756"/>
              <a:gd name="connsiteX29" fmla="*/ 102085 w 241400"/>
              <a:gd name="connsiteY29" fmla="*/ 234032 h 345756"/>
              <a:gd name="connsiteX30" fmla="*/ 69657 w 241400"/>
              <a:gd name="connsiteY30" fmla="*/ 234032 h 345756"/>
              <a:gd name="connsiteX31" fmla="*/ 69657 w 241400"/>
              <a:gd name="connsiteY31" fmla="*/ 184360 h 345756"/>
              <a:gd name="connsiteX32" fmla="*/ 0 w 241400"/>
              <a:gd name="connsiteY32" fmla="*/ 129529 h 345756"/>
              <a:gd name="connsiteX33" fmla="*/ 32428 w 241400"/>
              <a:gd name="connsiteY33" fmla="*/ 129529 h 345756"/>
              <a:gd name="connsiteX34" fmla="*/ 32428 w 241400"/>
              <a:gd name="connsiteY34" fmla="*/ 234032 h 345756"/>
              <a:gd name="connsiteX35" fmla="*/ 0 w 241400"/>
              <a:gd name="connsiteY35" fmla="*/ 234032 h 345756"/>
              <a:gd name="connsiteX36" fmla="*/ 0 w 241400"/>
              <a:gd name="connsiteY36" fmla="*/ 184360 h 345756"/>
              <a:gd name="connsiteX37" fmla="*/ 0 w 241400"/>
              <a:gd name="connsiteY37" fmla="*/ 80523 h 345756"/>
              <a:gd name="connsiteX38" fmla="*/ 241400 w 241400"/>
              <a:gd name="connsiteY38" fmla="*/ 80523 h 345756"/>
              <a:gd name="connsiteX39" fmla="*/ 241400 w 241400"/>
              <a:gd name="connsiteY39" fmla="*/ 109957 h 345756"/>
              <a:gd name="connsiteX40" fmla="*/ 120700 w 241400"/>
              <a:gd name="connsiteY40" fmla="*/ 109957 h 345756"/>
              <a:gd name="connsiteX41" fmla="*/ 0 w 241400"/>
              <a:gd name="connsiteY41" fmla="*/ 109957 h 345756"/>
              <a:gd name="connsiteX42" fmla="*/ 120700 w 241400"/>
              <a:gd name="connsiteY42" fmla="*/ 0 h 345756"/>
              <a:gd name="connsiteX43" fmla="*/ 241400 w 241400"/>
              <a:gd name="connsiteY43" fmla="*/ 40101 h 345756"/>
              <a:gd name="connsiteX44" fmla="*/ 241400 w 241400"/>
              <a:gd name="connsiteY44" fmla="*/ 70498 h 345756"/>
              <a:gd name="connsiteX45" fmla="*/ 120700 w 241400"/>
              <a:gd name="connsiteY45" fmla="*/ 30397 h 345756"/>
              <a:gd name="connsiteX46" fmla="*/ 0 w 241400"/>
              <a:gd name="connsiteY46" fmla="*/ 70498 h 345756"/>
              <a:gd name="connsiteX47" fmla="*/ 0 w 241400"/>
              <a:gd name="connsiteY47" fmla="*/ 40101 h 34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400" h="345756">
                <a:moveTo>
                  <a:pt x="241400" y="281835"/>
                </a:moveTo>
                <a:lnTo>
                  <a:pt x="241400" y="311912"/>
                </a:lnTo>
                <a:cubicBezTo>
                  <a:pt x="240758" y="313681"/>
                  <a:pt x="229057" y="333806"/>
                  <a:pt x="151992" y="333806"/>
                </a:cubicBezTo>
                <a:lnTo>
                  <a:pt x="89407" y="333806"/>
                </a:lnTo>
                <a:cubicBezTo>
                  <a:pt x="10361" y="334411"/>
                  <a:pt x="1505" y="344664"/>
                  <a:pt x="0" y="345756"/>
                </a:cubicBezTo>
                <a:lnTo>
                  <a:pt x="0" y="315680"/>
                </a:lnTo>
                <a:cubicBezTo>
                  <a:pt x="1505" y="314588"/>
                  <a:pt x="10361" y="304335"/>
                  <a:pt x="89407" y="303730"/>
                </a:cubicBezTo>
                <a:lnTo>
                  <a:pt x="151992" y="303730"/>
                </a:lnTo>
                <a:cubicBezTo>
                  <a:pt x="229057" y="303730"/>
                  <a:pt x="240758" y="283604"/>
                  <a:pt x="241400" y="281835"/>
                </a:cubicBezTo>
                <a:close/>
                <a:moveTo>
                  <a:pt x="241400" y="231708"/>
                </a:moveTo>
                <a:lnTo>
                  <a:pt x="241400" y="261785"/>
                </a:lnTo>
                <a:cubicBezTo>
                  <a:pt x="240758" y="263554"/>
                  <a:pt x="229057" y="283679"/>
                  <a:pt x="151992" y="283679"/>
                </a:cubicBezTo>
                <a:lnTo>
                  <a:pt x="89407" y="283679"/>
                </a:lnTo>
                <a:cubicBezTo>
                  <a:pt x="10361" y="284284"/>
                  <a:pt x="1505" y="294539"/>
                  <a:pt x="0" y="295631"/>
                </a:cubicBezTo>
                <a:lnTo>
                  <a:pt x="0" y="265553"/>
                </a:lnTo>
                <a:cubicBezTo>
                  <a:pt x="1505" y="264461"/>
                  <a:pt x="10361" y="254208"/>
                  <a:pt x="89407" y="253603"/>
                </a:cubicBezTo>
                <a:lnTo>
                  <a:pt x="151992" y="253603"/>
                </a:lnTo>
                <a:cubicBezTo>
                  <a:pt x="229057" y="253603"/>
                  <a:pt x="240758" y="233478"/>
                  <a:pt x="241400" y="231708"/>
                </a:cubicBezTo>
                <a:close/>
                <a:moveTo>
                  <a:pt x="208972" y="129529"/>
                </a:moveTo>
                <a:lnTo>
                  <a:pt x="241399" y="129529"/>
                </a:lnTo>
                <a:lnTo>
                  <a:pt x="241399" y="211987"/>
                </a:lnTo>
                <a:cubicBezTo>
                  <a:pt x="240971" y="213169"/>
                  <a:pt x="235558" y="222563"/>
                  <a:pt x="208972" y="228655"/>
                </a:cubicBezTo>
                <a:close/>
                <a:moveTo>
                  <a:pt x="139314" y="129529"/>
                </a:moveTo>
                <a:lnTo>
                  <a:pt x="171742" y="129529"/>
                </a:lnTo>
                <a:lnTo>
                  <a:pt x="171742" y="234032"/>
                </a:lnTo>
                <a:lnTo>
                  <a:pt x="139314" y="234032"/>
                </a:lnTo>
                <a:lnTo>
                  <a:pt x="139314" y="184360"/>
                </a:lnTo>
                <a:close/>
                <a:moveTo>
                  <a:pt x="69657" y="129529"/>
                </a:moveTo>
                <a:lnTo>
                  <a:pt x="102085" y="129529"/>
                </a:lnTo>
                <a:lnTo>
                  <a:pt x="102085" y="234032"/>
                </a:lnTo>
                <a:lnTo>
                  <a:pt x="69657" y="234032"/>
                </a:lnTo>
                <a:lnTo>
                  <a:pt x="69657" y="184360"/>
                </a:lnTo>
                <a:close/>
                <a:moveTo>
                  <a:pt x="0" y="129529"/>
                </a:moveTo>
                <a:lnTo>
                  <a:pt x="32428" y="129529"/>
                </a:lnTo>
                <a:lnTo>
                  <a:pt x="32428" y="234032"/>
                </a:lnTo>
                <a:lnTo>
                  <a:pt x="0" y="234032"/>
                </a:lnTo>
                <a:lnTo>
                  <a:pt x="0" y="184360"/>
                </a:lnTo>
                <a:close/>
                <a:moveTo>
                  <a:pt x="0" y="80523"/>
                </a:moveTo>
                <a:lnTo>
                  <a:pt x="241400" y="80523"/>
                </a:lnTo>
                <a:lnTo>
                  <a:pt x="241400" y="109957"/>
                </a:lnTo>
                <a:lnTo>
                  <a:pt x="120700" y="109957"/>
                </a:lnTo>
                <a:lnTo>
                  <a:pt x="0" y="109957"/>
                </a:lnTo>
                <a:close/>
                <a:moveTo>
                  <a:pt x="120700" y="0"/>
                </a:moveTo>
                <a:lnTo>
                  <a:pt x="241400" y="40101"/>
                </a:lnTo>
                <a:lnTo>
                  <a:pt x="241400" y="70498"/>
                </a:lnTo>
                <a:lnTo>
                  <a:pt x="120700" y="30397"/>
                </a:lnTo>
                <a:lnTo>
                  <a:pt x="0" y="70498"/>
                </a:lnTo>
                <a:lnTo>
                  <a:pt x="0" y="40101"/>
                </a:lnTo>
                <a:close/>
              </a:path>
            </a:pathLst>
          </a:custGeom>
          <a:solidFill>
            <a:srgbClr val="009CA6"/>
          </a:solidFill>
          <a:ln w="171" cap="flat">
            <a:noFill/>
            <a:prstDash val="solid"/>
            <a:miter/>
          </a:ln>
        </p:spPr>
        <p:txBody>
          <a:bodyPr rtlCol="0" anchor="ctr"/>
          <a:lstStyle/>
          <a:p>
            <a:endParaRPr lang="en-US" sz="1350"/>
          </a:p>
        </p:txBody>
      </p:sp>
    </p:spTree>
    <p:extLst>
      <p:ext uri="{BB962C8B-B14F-4D97-AF65-F5344CB8AC3E}">
        <p14:creationId xmlns:p14="http://schemas.microsoft.com/office/powerpoint/2010/main" val="676976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defTabSz="6858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7" userDrawn="1">
          <p15:clr>
            <a:srgbClr val="F26B43"/>
          </p15:clr>
        </p15:guide>
        <p15:guide id="2" pos="401" userDrawn="1">
          <p15:clr>
            <a:srgbClr val="F26B43"/>
          </p15:clr>
        </p15:guide>
        <p15:guide id="3" pos="7275" userDrawn="1">
          <p15:clr>
            <a:srgbClr val="F26B43"/>
          </p15:clr>
        </p15:guide>
        <p15:guide id="4" orient="horz" pos="938" userDrawn="1">
          <p15:clr>
            <a:srgbClr val="F26B43"/>
          </p15:clr>
        </p15:guide>
        <p15:guide id="5" orient="horz" pos="1082" userDrawn="1">
          <p15:clr>
            <a:srgbClr val="F26B43"/>
          </p15:clr>
        </p15:guide>
        <p15:guide id="6" orient="horz" pos="3619" userDrawn="1">
          <p15:clr>
            <a:srgbClr val="F26B43"/>
          </p15:clr>
        </p15:guide>
        <p15:guide id="7" orient="horz" pos="4084" userDrawn="1">
          <p15:clr>
            <a:srgbClr val="F26B43"/>
          </p15:clr>
        </p15:guide>
        <p15:guide id="8" orient="horz" pos="385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chart" Target="../charts/chart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6.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4.xml"/><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4.emf"/><Relationship Id="rId11" Type="http://schemas.openxmlformats.org/officeDocument/2006/relationships/image" Target="../media/image31.png"/><Relationship Id="rId5" Type="http://schemas.openxmlformats.org/officeDocument/2006/relationships/oleObject" Target="../embeddings/oleObject5.bin"/><Relationship Id="rId10" Type="http://schemas.openxmlformats.org/officeDocument/2006/relationships/image" Target="../media/image30.svg"/><Relationship Id="rId4" Type="http://schemas.openxmlformats.org/officeDocument/2006/relationships/notesSlide" Target="../notesSlides/notesSlide17.xml"/><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5.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3.jpe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https://www.flickr.com/photos/67194724@N03/8529469075" TargetMode="External"/><Relationship Id="rId3" Type="http://schemas.openxmlformats.org/officeDocument/2006/relationships/slideLayout" Target="../slideLayouts/slideLayout4.xml"/><Relationship Id="rId7" Type="http://schemas.openxmlformats.org/officeDocument/2006/relationships/image" Target="../media/image34.jp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slideLayout" Target="../slideLayouts/slideLayout4.xml"/><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4.emf"/><Relationship Id="rId11" Type="http://schemas.openxmlformats.org/officeDocument/2006/relationships/image" Target="../media/image40.png"/><Relationship Id="rId5" Type="http://schemas.openxmlformats.org/officeDocument/2006/relationships/oleObject" Target="../embeddings/oleObject5.bin"/><Relationship Id="rId10" Type="http://schemas.openxmlformats.org/officeDocument/2006/relationships/image" Target="../media/image39.svg"/><Relationship Id="rId4" Type="http://schemas.openxmlformats.org/officeDocument/2006/relationships/notesSlide" Target="../notesSlides/notesSlide24.xml"/><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slideLayout" Target="../slideLayouts/slideLayout4.xml"/><Relationship Id="rId7" Type="http://schemas.openxmlformats.org/officeDocument/2006/relationships/image" Target="../media/image36.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4.emf"/><Relationship Id="rId5" Type="http://schemas.openxmlformats.org/officeDocument/2006/relationships/oleObject" Target="../embeddings/oleObject5.bin"/><Relationship Id="rId10" Type="http://schemas.openxmlformats.org/officeDocument/2006/relationships/image" Target="../media/image25.png"/><Relationship Id="rId4" Type="http://schemas.openxmlformats.org/officeDocument/2006/relationships/notesSlide" Target="../notesSlides/notesSlide25.xml"/><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slideLayout" Target="../slideLayouts/slideLayout4.xml"/><Relationship Id="rId7" Type="http://schemas.openxmlformats.org/officeDocument/2006/relationships/image" Target="../media/image38.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4.emf"/><Relationship Id="rId5" Type="http://schemas.openxmlformats.org/officeDocument/2006/relationships/oleObject" Target="../embeddings/oleObject5.bin"/><Relationship Id="rId10" Type="http://schemas.openxmlformats.org/officeDocument/2006/relationships/image" Target="../media/image25.png"/><Relationship Id="rId4" Type="http://schemas.openxmlformats.org/officeDocument/2006/relationships/notesSlide" Target="../notesSlides/notesSlide26.xml"/><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slideLayout" Target="../slideLayouts/slideLayout4.xml"/><Relationship Id="rId7" Type="http://schemas.openxmlformats.org/officeDocument/2006/relationships/image" Target="../media/image40.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4.emf"/><Relationship Id="rId5" Type="http://schemas.openxmlformats.org/officeDocument/2006/relationships/oleObject" Target="../embeddings/oleObject5.bin"/><Relationship Id="rId10" Type="http://schemas.openxmlformats.org/officeDocument/2006/relationships/image" Target="../media/image25.png"/><Relationship Id="rId4" Type="http://schemas.openxmlformats.org/officeDocument/2006/relationships/notesSlide" Target="../notesSlides/notesSlide27.xml"/><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slideLayout" Target="../slideLayouts/slideLayout4.xml"/><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14.emf"/><Relationship Id="rId11" Type="http://schemas.openxmlformats.org/officeDocument/2006/relationships/image" Target="../media/image49.png"/><Relationship Id="rId5" Type="http://schemas.openxmlformats.org/officeDocument/2006/relationships/oleObject" Target="../embeddings/oleObject5.bin"/><Relationship Id="rId10" Type="http://schemas.openxmlformats.org/officeDocument/2006/relationships/image" Target="../media/image48.svg"/><Relationship Id="rId4" Type="http://schemas.openxmlformats.org/officeDocument/2006/relationships/notesSlide" Target="../notesSlides/notesSlide29.xml"/><Relationship Id="rId9" Type="http://schemas.openxmlformats.org/officeDocument/2006/relationships/image" Target="../media/image47.png"/><Relationship Id="rId1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3.jpe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4.jpe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slideLayout" Target="../slideLayouts/slideLayout4.xml"/><Relationship Id="rId7" Type="http://schemas.openxmlformats.org/officeDocument/2006/relationships/image" Target="../media/image55.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slideLayout" Target="../slideLayouts/slideLayout4.xml"/><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14.emf"/><Relationship Id="rId11" Type="http://schemas.openxmlformats.org/officeDocument/2006/relationships/image" Target="../media/image61.png"/><Relationship Id="rId5" Type="http://schemas.openxmlformats.org/officeDocument/2006/relationships/oleObject" Target="../embeddings/oleObject5.bin"/><Relationship Id="rId10" Type="http://schemas.openxmlformats.org/officeDocument/2006/relationships/image" Target="../media/image60.svg"/><Relationship Id="rId4" Type="http://schemas.openxmlformats.org/officeDocument/2006/relationships/notesSlide" Target="../notesSlides/notesSlide36.xml"/><Relationship Id="rId9"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3.jpe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4.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5.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3.sv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0.emf"/><Relationship Id="rId4"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6.jpe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7.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8.jpe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9.jpe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0.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1.jpe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2.jpe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3.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102.xml"/><Relationship Id="rId4" Type="http://schemas.openxmlformats.org/officeDocument/2006/relationships/image" Target="../media/image10.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xml"/><Relationship Id="rId1" Type="http://schemas.openxmlformats.org/officeDocument/2006/relationships/tags" Target="../tags/tag103.xml"/><Relationship Id="rId5" Type="http://schemas.openxmlformats.org/officeDocument/2006/relationships/hyperlink" Target="mailto:jmccarthy@mclean.Harvard.edu" TargetMode="External"/><Relationship Id="rId4" Type="http://schemas.openxmlformats.org/officeDocument/2006/relationships/image" Target="../media/image74.emf"/></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5.jpe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110.xml"/><Relationship Id="rId4" Type="http://schemas.openxmlformats.org/officeDocument/2006/relationships/image" Target="../media/image10.emf"/></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hyperlink" Target="mailto:jmccarthy@mclean.Harvard.edu" TargetMode="Externa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76.emf"/><Relationship Id="rId5" Type="http://schemas.openxmlformats.org/officeDocument/2006/relationships/oleObject" Target="../embeddings/oleObject6.bin"/><Relationship Id="rId4"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4.emf"/><Relationship Id="rId5" Type="http://schemas.openxmlformats.org/officeDocument/2006/relationships/oleObject" Target="../embeddings/oleObject5.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19.xml"/><Relationship Id="rId7" Type="http://schemas.openxmlformats.org/officeDocument/2006/relationships/image" Target="../media/image14.em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oleObject" Target="../embeddings/oleObject5.bin"/><Relationship Id="rId5" Type="http://schemas.openxmlformats.org/officeDocument/2006/relationships/notesSlide" Target="../notesSlides/notesSlide9.xml"/><Relationship Id="rId4" Type="http://schemas.openxmlformats.org/officeDocument/2006/relationships/slideLayout" Target="../slideLayouts/slideLayout4.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D63CF-3DE9-BA47-AD6C-3CA9A50B60E1}"/>
              </a:ext>
            </a:extLst>
          </p:cNvPr>
          <p:cNvSpPr>
            <a:spLocks noGrp="1"/>
          </p:cNvSpPr>
          <p:nvPr>
            <p:ph type="ctrTitle"/>
          </p:nvPr>
        </p:nvSpPr>
        <p:spPr>
          <a:xfrm>
            <a:off x="1106424" y="1646236"/>
            <a:ext cx="10407150" cy="2365326"/>
          </a:xfrm>
        </p:spPr>
        <p:txBody>
          <a:bodyPr/>
          <a:lstStyle/>
          <a:p>
            <a:br>
              <a:rPr lang="en-US" dirty="0"/>
            </a:br>
            <a:br>
              <a:rPr lang="en-US" dirty="0"/>
            </a:br>
            <a:r>
              <a:rPr lang="en-US" sz="6000" dirty="0"/>
              <a:t>What to Know about Substance Use and Psychosis</a:t>
            </a:r>
            <a:endParaRPr lang="en-US" sz="4000" dirty="0"/>
          </a:p>
        </p:txBody>
      </p:sp>
      <p:sp>
        <p:nvSpPr>
          <p:cNvPr id="4" name="Text Placeholder 3">
            <a:extLst>
              <a:ext uri="{FF2B5EF4-FFF2-40B4-BE49-F238E27FC236}">
                <a16:creationId xmlns:a16="http://schemas.microsoft.com/office/drawing/2014/main" id="{4E4301BD-529D-C343-84D0-3959DCD26A2C}"/>
              </a:ext>
            </a:extLst>
          </p:cNvPr>
          <p:cNvSpPr>
            <a:spLocks noGrp="1"/>
          </p:cNvSpPr>
          <p:nvPr>
            <p:ph type="body" sz="half" idx="2"/>
          </p:nvPr>
        </p:nvSpPr>
        <p:spPr>
          <a:xfrm>
            <a:off x="1103249" y="6099643"/>
            <a:ext cx="1374164" cy="182512"/>
          </a:xfrm>
        </p:spPr>
        <p:txBody>
          <a:bodyPr/>
          <a:lstStyle/>
          <a:p>
            <a:r>
              <a:rPr lang="en-US" sz="1400" dirty="0"/>
              <a:t>January, 2025</a:t>
            </a:r>
          </a:p>
        </p:txBody>
      </p:sp>
      <p:sp>
        <p:nvSpPr>
          <p:cNvPr id="3" name="Subtitle 2">
            <a:extLst>
              <a:ext uri="{FF2B5EF4-FFF2-40B4-BE49-F238E27FC236}">
                <a16:creationId xmlns:a16="http://schemas.microsoft.com/office/drawing/2014/main" id="{4903491D-9334-2140-BB30-2C96B2FB2AF7}"/>
              </a:ext>
            </a:extLst>
          </p:cNvPr>
          <p:cNvSpPr>
            <a:spLocks noGrp="1"/>
          </p:cNvSpPr>
          <p:nvPr>
            <p:ph type="subTitle" idx="1"/>
          </p:nvPr>
        </p:nvSpPr>
        <p:spPr>
          <a:xfrm>
            <a:off x="1106424" y="4136039"/>
            <a:ext cx="9522781" cy="737220"/>
          </a:xfrm>
        </p:spPr>
        <p:txBody>
          <a:bodyPr/>
          <a:lstStyle/>
          <a:p>
            <a:r>
              <a:rPr lang="en-US" sz="2400" dirty="0"/>
              <a:t>Julie M. McCarthy, PhD</a:t>
            </a:r>
          </a:p>
        </p:txBody>
      </p:sp>
      <p:sp>
        <p:nvSpPr>
          <p:cNvPr id="5" name="Footer Placeholder 4">
            <a:extLst>
              <a:ext uri="{FF2B5EF4-FFF2-40B4-BE49-F238E27FC236}">
                <a16:creationId xmlns:a16="http://schemas.microsoft.com/office/drawing/2014/main" id="{4E44B71C-E69A-BDEC-609A-756AA427216D}"/>
              </a:ext>
            </a:extLst>
          </p:cNvPr>
          <p:cNvSpPr>
            <a:spLocks noGrp="1"/>
          </p:cNvSpPr>
          <p:nvPr>
            <p:ph type="ftr" sz="quarter" idx="10"/>
          </p:nvPr>
        </p:nvSpPr>
        <p:spPr/>
        <p:txBody>
          <a:bodyPr/>
          <a:lstStyle/>
          <a:p>
            <a:r>
              <a:rPr lang="en-US" dirty="0"/>
              <a:t>McLean Hospital Division of Psychotic Disorders</a:t>
            </a:r>
          </a:p>
        </p:txBody>
      </p:sp>
    </p:spTree>
    <p:extLst>
      <p:ext uri="{BB962C8B-B14F-4D97-AF65-F5344CB8AC3E}">
        <p14:creationId xmlns:p14="http://schemas.microsoft.com/office/powerpoint/2010/main" val="71032881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6A0C6-C468-6B64-A03D-1EAF1C2D37DF}"/>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8AF3939-FC40-EB91-2949-8379459E5F5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81E45D4-DEA4-DB5E-79CF-46A89D9906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5E8A60D-D6F6-E8C8-55B9-B293ED6E6D71}"/>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F412E227-BF4D-E9FD-8FE3-87B97EF868B5}"/>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26FB41E5-6887-7DC7-79B0-959D4069819D}"/>
              </a:ext>
            </a:extLst>
          </p:cNvPr>
          <p:cNvSpPr>
            <a:spLocks noGrp="1"/>
          </p:cNvSpPr>
          <p:nvPr>
            <p:ph type="title"/>
          </p:nvPr>
        </p:nvSpPr>
        <p:spPr/>
        <p:txBody>
          <a:bodyPr/>
          <a:lstStyle/>
          <a:p>
            <a:r>
              <a:rPr lang="en-US" sz="3200" dirty="0"/>
              <a:t>Youth Cannabis Use - Annual </a:t>
            </a:r>
          </a:p>
        </p:txBody>
      </p:sp>
      <p:sp>
        <p:nvSpPr>
          <p:cNvPr id="7" name="TextBox 6">
            <a:extLst>
              <a:ext uri="{FF2B5EF4-FFF2-40B4-BE49-F238E27FC236}">
                <a16:creationId xmlns:a16="http://schemas.microsoft.com/office/drawing/2014/main" id="{C1686301-370E-69FC-8407-B617EA1FE602}"/>
              </a:ext>
            </a:extLst>
          </p:cNvPr>
          <p:cNvSpPr txBox="1"/>
          <p:nvPr/>
        </p:nvSpPr>
        <p:spPr>
          <a:xfrm>
            <a:off x="3662979" y="5457937"/>
            <a:ext cx="4859689" cy="723275"/>
          </a:xfrm>
          <a:prstGeom prst="rect">
            <a:avLst/>
          </a:prstGeom>
          <a:noFill/>
        </p:spPr>
        <p:txBody>
          <a:bodyPr wrap="square" lIns="0" t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dirty="0">
                <a:cs typeface="Arial"/>
              </a:rPr>
              <a:t>The Monitoring the Future study, the University of Michigan 2022</a:t>
            </a:r>
            <a:endParaRPr kumimoji="0" lang="en-US" sz="1400" b="1" i="0" strike="noStrike" kern="1200" cap="none" spc="0" normalizeH="0" baseline="0" noProof="0" dirty="0">
              <a:ln>
                <a:noFill/>
              </a:ln>
              <a:solidFill>
                <a:srgbClr val="FF0000"/>
              </a:solidFill>
              <a:effectLst/>
              <a:uLnTx/>
              <a:uFillTx/>
              <a:ea typeface="+mn-ea"/>
              <a:cs typeface="Arial"/>
            </a:endParaRPr>
          </a:p>
        </p:txBody>
      </p:sp>
      <p:pic>
        <p:nvPicPr>
          <p:cNvPr id="3" name="Picture 2" descr="A graph of a graph with numbers and a line of blue and red dots&#10;&#10;Description automatically generated with medium confidence">
            <a:extLst>
              <a:ext uri="{FF2B5EF4-FFF2-40B4-BE49-F238E27FC236}">
                <a16:creationId xmlns:a16="http://schemas.microsoft.com/office/drawing/2014/main" id="{06C697ED-8FAD-B09B-1DA1-3FB3880906F4}"/>
              </a:ext>
            </a:extLst>
          </p:cNvPr>
          <p:cNvPicPr>
            <a:picLocks noChangeAspect="1"/>
          </p:cNvPicPr>
          <p:nvPr/>
        </p:nvPicPr>
        <p:blipFill>
          <a:blip r:embed="rId7"/>
          <a:stretch>
            <a:fillRect/>
          </a:stretch>
        </p:blipFill>
        <p:spPr>
          <a:xfrm>
            <a:off x="2516057" y="956627"/>
            <a:ext cx="7153535" cy="4862948"/>
          </a:xfrm>
          <a:prstGeom prst="rect">
            <a:avLst/>
          </a:prstGeom>
        </p:spPr>
      </p:pic>
    </p:spTree>
    <p:extLst>
      <p:ext uri="{BB962C8B-B14F-4D97-AF65-F5344CB8AC3E}">
        <p14:creationId xmlns:p14="http://schemas.microsoft.com/office/powerpoint/2010/main" val="1712711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3C25F-208D-C7AE-F156-558A22C015D5}"/>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0D3BA35-492E-6214-FBCE-61E579CF197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28AF3939-FC40-EB91-2949-8379459E5F50}"/>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11A5541-344F-2263-7717-CA40BF0340E2}"/>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4CB4B2B0-48BE-E5BE-32E6-89D6AD54D11B}"/>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549991BA-BE5A-8042-9797-88DDC53E260A}"/>
              </a:ext>
            </a:extLst>
          </p:cNvPr>
          <p:cNvSpPr>
            <a:spLocks noGrp="1"/>
          </p:cNvSpPr>
          <p:nvPr>
            <p:ph type="title"/>
          </p:nvPr>
        </p:nvSpPr>
        <p:spPr/>
        <p:txBody>
          <a:bodyPr/>
          <a:lstStyle/>
          <a:p>
            <a:r>
              <a:rPr lang="en-US" sz="3200" dirty="0"/>
              <a:t>Youth Cannabis Use - Daily </a:t>
            </a:r>
          </a:p>
        </p:txBody>
      </p:sp>
      <p:sp>
        <p:nvSpPr>
          <p:cNvPr id="7" name="TextBox 6">
            <a:extLst>
              <a:ext uri="{FF2B5EF4-FFF2-40B4-BE49-F238E27FC236}">
                <a16:creationId xmlns:a16="http://schemas.microsoft.com/office/drawing/2014/main" id="{4F28C3A2-060D-5DDD-0950-3FBD50AE8B05}"/>
              </a:ext>
            </a:extLst>
          </p:cNvPr>
          <p:cNvSpPr txBox="1"/>
          <p:nvPr/>
        </p:nvSpPr>
        <p:spPr>
          <a:xfrm>
            <a:off x="3541641" y="5345984"/>
            <a:ext cx="5316212" cy="723275"/>
          </a:xfrm>
          <a:prstGeom prst="rect">
            <a:avLst/>
          </a:prstGeom>
          <a:noFill/>
        </p:spPr>
        <p:txBody>
          <a:bodyPr wrap="square" lIns="0" t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dirty="0">
                <a:cs typeface="Arial"/>
              </a:rPr>
              <a:t>The Monitoring the Future study, the University of Michigan 2022</a:t>
            </a:r>
            <a:endParaRPr kumimoji="0" lang="en-US" sz="1400" b="1" i="0" strike="noStrike" kern="1200" cap="none" spc="0" normalizeH="0" baseline="0" noProof="0" dirty="0">
              <a:ln>
                <a:noFill/>
              </a:ln>
              <a:solidFill>
                <a:srgbClr val="FF0000"/>
              </a:solidFill>
              <a:effectLst/>
              <a:uLnTx/>
              <a:uFillTx/>
              <a:ea typeface="+mn-ea"/>
              <a:cs typeface="Arial"/>
            </a:endParaRPr>
          </a:p>
        </p:txBody>
      </p:sp>
      <p:pic>
        <p:nvPicPr>
          <p:cNvPr id="9" name="Picture 8" descr="A graph of a number of marijuana&#10;&#10;Description automatically generated with medium confidence">
            <a:extLst>
              <a:ext uri="{FF2B5EF4-FFF2-40B4-BE49-F238E27FC236}">
                <a16:creationId xmlns:a16="http://schemas.microsoft.com/office/drawing/2014/main" id="{DE153E0E-9DF0-5D6D-3335-330384DD7BBC}"/>
              </a:ext>
            </a:extLst>
          </p:cNvPr>
          <p:cNvPicPr>
            <a:picLocks noChangeAspect="1"/>
          </p:cNvPicPr>
          <p:nvPr/>
        </p:nvPicPr>
        <p:blipFill>
          <a:blip r:embed="rId7"/>
          <a:stretch>
            <a:fillRect/>
          </a:stretch>
        </p:blipFill>
        <p:spPr>
          <a:xfrm>
            <a:off x="2803161" y="991840"/>
            <a:ext cx="6793172" cy="4812554"/>
          </a:xfrm>
          <a:prstGeom prst="rect">
            <a:avLst/>
          </a:prstGeom>
        </p:spPr>
      </p:pic>
      <p:pic>
        <p:nvPicPr>
          <p:cNvPr id="4" name="Picture 3" descr="A close-up of a sign&#10;&#10;Description automatically generated">
            <a:extLst>
              <a:ext uri="{FF2B5EF4-FFF2-40B4-BE49-F238E27FC236}">
                <a16:creationId xmlns:a16="http://schemas.microsoft.com/office/drawing/2014/main" id="{4F636607-B774-C6B4-440D-51917795EBB5}"/>
              </a:ext>
            </a:extLst>
          </p:cNvPr>
          <p:cNvPicPr>
            <a:picLocks noChangeAspect="1"/>
          </p:cNvPicPr>
          <p:nvPr/>
        </p:nvPicPr>
        <p:blipFill>
          <a:blip r:embed="rId8"/>
          <a:stretch>
            <a:fillRect/>
          </a:stretch>
        </p:blipFill>
        <p:spPr>
          <a:xfrm>
            <a:off x="6452816" y="1846349"/>
            <a:ext cx="2405037" cy="950951"/>
          </a:xfrm>
          <a:prstGeom prst="rect">
            <a:avLst/>
          </a:prstGeom>
        </p:spPr>
      </p:pic>
    </p:spTree>
    <p:extLst>
      <p:ext uri="{BB962C8B-B14F-4D97-AF65-F5344CB8AC3E}">
        <p14:creationId xmlns:p14="http://schemas.microsoft.com/office/powerpoint/2010/main" val="4070040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43BE9-8F2A-209D-71DB-8D4F7B49A6C7}"/>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963AF76-E2D8-1846-C559-F57CB77E112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70D3BA35-492E-6214-FBCE-61E579CF1971}"/>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D6FFD9F-CB09-DF79-6FC4-929D689C7673}"/>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C23899FF-305F-D204-05D4-1B48ECE753E7}"/>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2E9060A4-D87F-F402-6C45-BDFD5FB481AC}"/>
              </a:ext>
            </a:extLst>
          </p:cNvPr>
          <p:cNvSpPr>
            <a:spLocks noGrp="1"/>
          </p:cNvSpPr>
          <p:nvPr>
            <p:ph type="title"/>
          </p:nvPr>
        </p:nvSpPr>
        <p:spPr/>
        <p:txBody>
          <a:bodyPr/>
          <a:lstStyle/>
          <a:p>
            <a:r>
              <a:rPr lang="en-US" sz="3200" dirty="0"/>
              <a:t>Youth Cannabis Use - Daily by Gender</a:t>
            </a:r>
          </a:p>
        </p:txBody>
      </p:sp>
      <p:sp>
        <p:nvSpPr>
          <p:cNvPr id="7" name="TextBox 6">
            <a:extLst>
              <a:ext uri="{FF2B5EF4-FFF2-40B4-BE49-F238E27FC236}">
                <a16:creationId xmlns:a16="http://schemas.microsoft.com/office/drawing/2014/main" id="{E53428F3-414D-DE84-A2B4-F7A2AFB0BE6B}"/>
              </a:ext>
            </a:extLst>
          </p:cNvPr>
          <p:cNvSpPr txBox="1"/>
          <p:nvPr/>
        </p:nvSpPr>
        <p:spPr>
          <a:xfrm>
            <a:off x="3541641" y="5345984"/>
            <a:ext cx="5316212" cy="723275"/>
          </a:xfrm>
          <a:prstGeom prst="rect">
            <a:avLst/>
          </a:prstGeom>
          <a:noFill/>
        </p:spPr>
        <p:txBody>
          <a:bodyPr wrap="square" lIns="0" t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dirty="0">
                <a:cs typeface="Arial"/>
              </a:rPr>
              <a:t>The Monitoring the Future study, the University of Michigan 2022</a:t>
            </a:r>
            <a:endParaRPr kumimoji="0" lang="en-US" sz="1400" b="1" i="0" strike="noStrike" kern="1200" cap="none" spc="0" normalizeH="0" baseline="0" noProof="0" dirty="0">
              <a:ln>
                <a:noFill/>
              </a:ln>
              <a:solidFill>
                <a:srgbClr val="FF0000"/>
              </a:solidFill>
              <a:effectLst/>
              <a:uLnTx/>
              <a:uFillTx/>
              <a:ea typeface="+mn-ea"/>
              <a:cs typeface="Arial"/>
            </a:endParaRPr>
          </a:p>
        </p:txBody>
      </p:sp>
      <p:pic>
        <p:nvPicPr>
          <p:cNvPr id="3" name="Picture 2" descr="A graph of a person and person&#10;&#10;Description automatically generated">
            <a:extLst>
              <a:ext uri="{FF2B5EF4-FFF2-40B4-BE49-F238E27FC236}">
                <a16:creationId xmlns:a16="http://schemas.microsoft.com/office/drawing/2014/main" id="{96E886AF-EA3D-E0D2-9CD9-6B274EA864ED}"/>
              </a:ext>
            </a:extLst>
          </p:cNvPr>
          <p:cNvPicPr>
            <a:picLocks noChangeAspect="1"/>
          </p:cNvPicPr>
          <p:nvPr/>
        </p:nvPicPr>
        <p:blipFill>
          <a:blip r:embed="rId7"/>
          <a:stretch>
            <a:fillRect/>
          </a:stretch>
        </p:blipFill>
        <p:spPr>
          <a:xfrm>
            <a:off x="2471174" y="1005949"/>
            <a:ext cx="7249652" cy="4846102"/>
          </a:xfrm>
          <a:prstGeom prst="rect">
            <a:avLst/>
          </a:prstGeom>
        </p:spPr>
      </p:pic>
    </p:spTree>
    <p:extLst>
      <p:ext uri="{BB962C8B-B14F-4D97-AF65-F5344CB8AC3E}">
        <p14:creationId xmlns:p14="http://schemas.microsoft.com/office/powerpoint/2010/main" val="168218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6DD73-3DB1-4057-7A2F-BB731EDE7F12}"/>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F78FF96-FF74-BF6D-F053-D2A705D74BA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1F78FF96-FF74-BF6D-F053-D2A705D74BA0}"/>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F1A1E7CF-3DD2-0B99-416F-87D7A0710A5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B6B601B5-39FE-2AF2-448A-5AE60DE8E933}"/>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5FB1B209-E069-45D1-758F-6065E9CE8551}"/>
              </a:ext>
            </a:extLst>
          </p:cNvPr>
          <p:cNvSpPr>
            <a:spLocks noGrp="1"/>
          </p:cNvSpPr>
          <p:nvPr>
            <p:ph type="title"/>
          </p:nvPr>
        </p:nvSpPr>
        <p:spPr/>
        <p:txBody>
          <a:bodyPr/>
          <a:lstStyle/>
          <a:p>
            <a:r>
              <a:rPr lang="en-US" sz="3200" dirty="0"/>
              <a:t>State Cannabis Legalization</a:t>
            </a:r>
            <a:br>
              <a:rPr lang="en-US" sz="3200" dirty="0"/>
            </a:br>
            <a:endParaRPr lang="en-US" sz="3200" dirty="0"/>
          </a:p>
        </p:txBody>
      </p:sp>
      <p:sp>
        <p:nvSpPr>
          <p:cNvPr id="4" name="Content Placeholder 2">
            <a:extLst>
              <a:ext uri="{FF2B5EF4-FFF2-40B4-BE49-F238E27FC236}">
                <a16:creationId xmlns:a16="http://schemas.microsoft.com/office/drawing/2014/main" id="{D9B0BF09-D316-705D-3FD5-3AB8267471A5}"/>
              </a:ext>
            </a:extLst>
          </p:cNvPr>
          <p:cNvSpPr>
            <a:spLocks noGrp="1"/>
          </p:cNvSpPr>
          <p:nvPr>
            <p:ph idx="1"/>
          </p:nvPr>
        </p:nvSpPr>
        <p:spPr>
          <a:xfrm>
            <a:off x="3725309" y="1480391"/>
            <a:ext cx="6765234" cy="3409140"/>
          </a:xfrm>
        </p:spPr>
        <p:txBody>
          <a:bodyPr/>
          <a:lstStyle/>
          <a:p>
            <a:pPr lvl="1">
              <a:spcAft>
                <a:spcPts val="600"/>
              </a:spcAft>
            </a:pPr>
            <a:r>
              <a:rPr lang="en-US" sz="2000" dirty="0">
                <a:solidFill>
                  <a:schemeClr val="accent2"/>
                </a:solidFill>
              </a:rPr>
              <a:t>Longitudinal study from 2011-2021 of 110,256,536 people enrolled in employer-sponsored health insurance</a:t>
            </a:r>
          </a:p>
          <a:p>
            <a:pPr lvl="1">
              <a:spcAft>
                <a:spcPts val="600"/>
              </a:spcAft>
            </a:pPr>
            <a:endParaRPr lang="en-US" sz="2000" dirty="0">
              <a:solidFill>
                <a:schemeClr val="accent2"/>
              </a:solidFill>
            </a:endParaRPr>
          </a:p>
          <a:p>
            <a:pPr lvl="1">
              <a:spcAft>
                <a:spcPts val="600"/>
              </a:spcAft>
            </a:pPr>
            <a:r>
              <a:rPr lang="en-US" sz="2000" dirty="0">
                <a:solidFill>
                  <a:schemeClr val="accent2"/>
                </a:solidFill>
              </a:rPr>
              <a:t>States with legalized </a:t>
            </a:r>
            <a:r>
              <a:rPr lang="en-US" sz="2000" b="1" dirty="0">
                <a:solidFill>
                  <a:schemeClr val="accent2"/>
                </a:solidFill>
              </a:rPr>
              <a:t>medical</a:t>
            </a:r>
            <a:r>
              <a:rPr lang="en-US" sz="2000" dirty="0">
                <a:solidFill>
                  <a:schemeClr val="accent2"/>
                </a:solidFill>
              </a:rPr>
              <a:t> cannabis</a:t>
            </a:r>
          </a:p>
          <a:p>
            <a:pPr lvl="2">
              <a:spcAft>
                <a:spcPts val="600"/>
              </a:spcAft>
            </a:pPr>
            <a:r>
              <a:rPr lang="en-US" sz="2000" dirty="0">
                <a:solidFill>
                  <a:schemeClr val="accent2"/>
                </a:solidFill>
              </a:rPr>
              <a:t>42.7% increase in CUD *increases were higher in women</a:t>
            </a:r>
          </a:p>
          <a:p>
            <a:pPr lvl="2">
              <a:spcAft>
                <a:spcPts val="600"/>
              </a:spcAft>
            </a:pPr>
            <a:r>
              <a:rPr lang="en-US" sz="2000" dirty="0">
                <a:solidFill>
                  <a:schemeClr val="accent2"/>
                </a:solidFill>
              </a:rPr>
              <a:t>88.6% increase in cannabis use poisoning</a:t>
            </a:r>
          </a:p>
          <a:p>
            <a:pPr lvl="1">
              <a:spcAft>
                <a:spcPts val="600"/>
              </a:spcAft>
            </a:pPr>
            <a:endParaRPr lang="en-US" sz="2000" dirty="0">
              <a:solidFill>
                <a:schemeClr val="accent2"/>
              </a:solidFill>
            </a:endParaRPr>
          </a:p>
          <a:p>
            <a:pPr lvl="1">
              <a:spcAft>
                <a:spcPts val="600"/>
              </a:spcAft>
            </a:pPr>
            <a:r>
              <a:rPr lang="en-US" sz="2000" dirty="0">
                <a:solidFill>
                  <a:schemeClr val="accent2"/>
                </a:solidFill>
              </a:rPr>
              <a:t>States with legalized </a:t>
            </a:r>
            <a:r>
              <a:rPr lang="en-US" sz="2000" b="1" dirty="0">
                <a:solidFill>
                  <a:schemeClr val="accent2"/>
                </a:solidFill>
              </a:rPr>
              <a:t>recreational</a:t>
            </a:r>
            <a:r>
              <a:rPr lang="en-US" sz="2000" dirty="0">
                <a:solidFill>
                  <a:schemeClr val="accent2"/>
                </a:solidFill>
              </a:rPr>
              <a:t> cannabis</a:t>
            </a:r>
          </a:p>
          <a:p>
            <a:pPr lvl="2">
              <a:spcAft>
                <a:spcPts val="600"/>
              </a:spcAft>
            </a:pPr>
            <a:r>
              <a:rPr lang="en-US" sz="2000" dirty="0">
                <a:solidFill>
                  <a:schemeClr val="accent2"/>
                </a:solidFill>
              </a:rPr>
              <a:t>31.6% increase in cannabis use poisoning</a:t>
            </a:r>
          </a:p>
        </p:txBody>
      </p:sp>
      <p:cxnSp>
        <p:nvCxnSpPr>
          <p:cNvPr id="2" name="Straight Arrow Connector 1">
            <a:extLst>
              <a:ext uri="{FF2B5EF4-FFF2-40B4-BE49-F238E27FC236}">
                <a16:creationId xmlns:a16="http://schemas.microsoft.com/office/drawing/2014/main" id="{8B28FEF8-14A1-18D4-F97D-84BA122B299B}"/>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23D9E27-6E8B-B00A-D92B-BE4DD992CDDA}"/>
              </a:ext>
            </a:extLst>
          </p:cNvPr>
          <p:cNvSpPr txBox="1"/>
          <p:nvPr/>
        </p:nvSpPr>
        <p:spPr>
          <a:xfrm>
            <a:off x="1244484" y="4852338"/>
            <a:ext cx="3100586" cy="938719"/>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err="1">
                <a:cs typeface="Arial"/>
              </a:rPr>
              <a:t>Jayawardhana</a:t>
            </a:r>
            <a:r>
              <a:rPr lang="en-US" sz="1400" dirty="0">
                <a:cs typeface="Arial"/>
              </a:rPr>
              <a:t> et al., 2024 JAMA Psychiatry</a:t>
            </a:r>
            <a:endParaRPr kumimoji="0" lang="en-US" sz="1400" b="0" i="0" u="none" strike="noStrike" kern="1200" cap="none" spc="0" normalizeH="0" baseline="0" noProof="0" dirty="0">
              <a:ln>
                <a:noFill/>
              </a:ln>
              <a:effectLst/>
              <a:uLnTx/>
              <a:uFillTx/>
              <a:ea typeface="+mn-ea"/>
              <a:cs typeface="Arial"/>
            </a:endParaRPr>
          </a:p>
        </p:txBody>
      </p:sp>
      <p:pic>
        <p:nvPicPr>
          <p:cNvPr id="17" name="Graphic 16" descr="Gavel outline">
            <a:extLst>
              <a:ext uri="{FF2B5EF4-FFF2-40B4-BE49-F238E27FC236}">
                <a16:creationId xmlns:a16="http://schemas.microsoft.com/office/drawing/2014/main" id="{8D716846-2649-772D-AB04-16A722F4C5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1457" y="2128502"/>
            <a:ext cx="1634868" cy="1634868"/>
          </a:xfrm>
          <a:prstGeom prst="rect">
            <a:avLst/>
          </a:prstGeom>
        </p:spPr>
      </p:pic>
    </p:spTree>
    <p:extLst>
      <p:ext uri="{BB962C8B-B14F-4D97-AF65-F5344CB8AC3E}">
        <p14:creationId xmlns:p14="http://schemas.microsoft.com/office/powerpoint/2010/main" val="3854890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0C8FF-3BBE-36CD-7115-47F5DA7CAAFB}"/>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F8DD7D7-021D-4B6C-708E-56AAFE2C7F9C}"/>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1F8DD7D7-021D-4B6C-708E-56AAFE2C7F9C}"/>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E10FF14-2814-FEBD-7243-00A83F90BB5A}"/>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CCC33485-D79A-3503-7AF8-200CD80C6069}"/>
              </a:ext>
            </a:extLst>
          </p:cNvPr>
          <p:cNvSpPr>
            <a:spLocks noGrp="1"/>
          </p:cNvSpPr>
          <p:nvPr>
            <p:ph type="ftr" sz="quarter" idx="15"/>
          </p:nvPr>
        </p:nvSpPr>
        <p:spPr>
          <a:xfrm>
            <a:off x="3336325" y="6334125"/>
            <a:ext cx="7707596" cy="153888"/>
          </a:xfrm>
        </p:spPr>
        <p:txBody>
          <a:bodyPr/>
          <a:lstStyle/>
          <a:p>
            <a:pPr algn="r"/>
            <a:r>
              <a:rPr lang="en-US" sz="1000" dirty="0"/>
              <a:t>McLean Hospital Division of Psychotic Disorders</a:t>
            </a:r>
          </a:p>
        </p:txBody>
      </p:sp>
      <p:sp>
        <p:nvSpPr>
          <p:cNvPr id="8" name="Title 1">
            <a:extLst>
              <a:ext uri="{FF2B5EF4-FFF2-40B4-BE49-F238E27FC236}">
                <a16:creationId xmlns:a16="http://schemas.microsoft.com/office/drawing/2014/main" id="{FEE19A5E-710F-456B-3C71-937D0733823B}"/>
              </a:ext>
            </a:extLst>
          </p:cNvPr>
          <p:cNvSpPr>
            <a:spLocks noGrp="1"/>
          </p:cNvSpPr>
          <p:nvPr>
            <p:ph type="title"/>
          </p:nvPr>
        </p:nvSpPr>
        <p:spPr/>
        <p:txBody>
          <a:bodyPr/>
          <a:lstStyle/>
          <a:p>
            <a:r>
              <a:rPr lang="en-US" sz="3200" dirty="0"/>
              <a:t>State Cannabis Legalization</a:t>
            </a:r>
            <a:br>
              <a:rPr lang="en-US" sz="3200" dirty="0"/>
            </a:br>
            <a:endParaRPr lang="en-US" sz="3200" dirty="0"/>
          </a:p>
        </p:txBody>
      </p:sp>
      <p:sp>
        <p:nvSpPr>
          <p:cNvPr id="4" name="Content Placeholder 2">
            <a:extLst>
              <a:ext uri="{FF2B5EF4-FFF2-40B4-BE49-F238E27FC236}">
                <a16:creationId xmlns:a16="http://schemas.microsoft.com/office/drawing/2014/main" id="{7382953F-5531-466D-CF95-C5A40DFC82E9}"/>
              </a:ext>
            </a:extLst>
          </p:cNvPr>
          <p:cNvSpPr>
            <a:spLocks noGrp="1"/>
          </p:cNvSpPr>
          <p:nvPr>
            <p:ph sz="half" idx="1"/>
          </p:nvPr>
        </p:nvSpPr>
        <p:spPr>
          <a:xfrm>
            <a:off x="3626308" y="1892437"/>
            <a:ext cx="7127630" cy="2668626"/>
          </a:xfrm>
        </p:spPr>
        <p:txBody>
          <a:bodyPr/>
          <a:lstStyle/>
          <a:p>
            <a:pPr lvl="1">
              <a:spcAft>
                <a:spcPts val="600"/>
              </a:spcAft>
            </a:pPr>
            <a:r>
              <a:rPr lang="en-US" sz="2000" b="0" i="0" dirty="0">
                <a:solidFill>
                  <a:srgbClr val="003A93"/>
                </a:solidFill>
                <a:effectLst/>
                <a:latin typeface="-apple-system"/>
              </a:rPr>
              <a:t>Cannabis commercialization associated with </a:t>
            </a:r>
            <a:r>
              <a:rPr lang="en-US" sz="2000" b="1" i="0" dirty="0">
                <a:solidFill>
                  <a:srgbClr val="003A93"/>
                </a:solidFill>
                <a:effectLst/>
                <a:latin typeface="-apple-system"/>
              </a:rPr>
              <a:t>immediate increase </a:t>
            </a:r>
            <a:r>
              <a:rPr lang="en-US" sz="2000" b="0" i="0" dirty="0">
                <a:solidFill>
                  <a:srgbClr val="003A93"/>
                </a:solidFill>
                <a:effectLst/>
                <a:latin typeface="-apple-system"/>
              </a:rPr>
              <a:t>in rates of ED visits for cannabis-induced psychosis</a:t>
            </a:r>
          </a:p>
          <a:p>
            <a:pPr lvl="1">
              <a:spcAft>
                <a:spcPts val="600"/>
              </a:spcAft>
            </a:pPr>
            <a:endParaRPr lang="en-US" sz="2000" dirty="0">
              <a:solidFill>
                <a:srgbClr val="003A93"/>
              </a:solidFill>
              <a:latin typeface="-apple-system"/>
            </a:endParaRPr>
          </a:p>
          <a:p>
            <a:pPr lvl="1">
              <a:spcAft>
                <a:spcPts val="600"/>
              </a:spcAft>
            </a:pPr>
            <a:r>
              <a:rPr lang="en-US" sz="2000" dirty="0">
                <a:solidFill>
                  <a:srgbClr val="003A93"/>
                </a:solidFill>
                <a:latin typeface="-apple-system"/>
              </a:rPr>
              <a:t>I</a:t>
            </a:r>
            <a:r>
              <a:rPr lang="en-US" sz="2000" b="0" i="0" dirty="0">
                <a:solidFill>
                  <a:srgbClr val="003A93"/>
                </a:solidFill>
                <a:effectLst/>
                <a:latin typeface="-apple-system"/>
              </a:rPr>
              <a:t>mmediate increases were seen only for youth above ages 19–24 but not below ages 15–18, the legal age of purchase</a:t>
            </a:r>
            <a:endParaRPr lang="en-US" sz="2000" dirty="0">
              <a:solidFill>
                <a:srgbClr val="003A93"/>
              </a:solidFill>
              <a:latin typeface="-apple-system"/>
            </a:endParaRPr>
          </a:p>
          <a:p>
            <a:pPr lvl="1">
              <a:spcAft>
                <a:spcPts val="600"/>
              </a:spcAft>
            </a:pPr>
            <a:endParaRPr lang="en-US" sz="2000" b="0" i="0" dirty="0">
              <a:solidFill>
                <a:srgbClr val="003A93"/>
              </a:solidFill>
              <a:effectLst/>
              <a:latin typeface="-apple-system"/>
            </a:endParaRPr>
          </a:p>
          <a:p>
            <a:pPr lvl="1">
              <a:spcAft>
                <a:spcPts val="600"/>
              </a:spcAft>
            </a:pPr>
            <a:r>
              <a:rPr lang="en-US" sz="2000" dirty="0">
                <a:solidFill>
                  <a:srgbClr val="003A93"/>
                </a:solidFill>
                <a:latin typeface="-apple-system"/>
              </a:rPr>
              <a:t>Results were </a:t>
            </a:r>
            <a:r>
              <a:rPr lang="en-US" sz="2000" b="0" i="0" dirty="0">
                <a:solidFill>
                  <a:srgbClr val="003A93"/>
                </a:solidFill>
                <a:effectLst/>
                <a:latin typeface="-apple-system"/>
              </a:rPr>
              <a:t>similar for men and women</a:t>
            </a:r>
            <a:endParaRPr lang="en-US" sz="2000" dirty="0">
              <a:solidFill>
                <a:srgbClr val="003A93"/>
              </a:solidFill>
            </a:endParaRPr>
          </a:p>
        </p:txBody>
      </p:sp>
      <p:sp>
        <p:nvSpPr>
          <p:cNvPr id="13" name="TextBox 12">
            <a:extLst>
              <a:ext uri="{FF2B5EF4-FFF2-40B4-BE49-F238E27FC236}">
                <a16:creationId xmlns:a16="http://schemas.microsoft.com/office/drawing/2014/main" id="{E0033444-88B5-C880-2E66-E6D815CECD31}"/>
              </a:ext>
            </a:extLst>
          </p:cNvPr>
          <p:cNvSpPr txBox="1"/>
          <p:nvPr/>
        </p:nvSpPr>
        <p:spPr>
          <a:xfrm>
            <a:off x="1223915" y="5198804"/>
            <a:ext cx="3100586" cy="430887"/>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r>
              <a:rPr lang="en-US" sz="1400" dirty="0" err="1">
                <a:cs typeface="Arial"/>
              </a:rPr>
              <a:t>Myran</a:t>
            </a:r>
            <a:r>
              <a:rPr lang="en-US" sz="1400" dirty="0">
                <a:cs typeface="Arial"/>
              </a:rPr>
              <a:t> et al., 2023 Molecular Psychiatry</a:t>
            </a:r>
            <a:endParaRPr kumimoji="0" lang="en-US" sz="1400" b="0" i="0" u="none" strike="noStrike" kern="1200" cap="none" spc="0" normalizeH="0" baseline="0" noProof="0" dirty="0">
              <a:ln>
                <a:noFill/>
              </a:ln>
              <a:effectLst/>
              <a:uLnTx/>
              <a:uFillTx/>
              <a:ea typeface="+mn-ea"/>
              <a:cs typeface="Arial"/>
            </a:endParaRPr>
          </a:p>
        </p:txBody>
      </p:sp>
      <p:pic>
        <p:nvPicPr>
          <p:cNvPr id="3" name="Graphic 2" descr="Gavel outline">
            <a:extLst>
              <a:ext uri="{FF2B5EF4-FFF2-40B4-BE49-F238E27FC236}">
                <a16:creationId xmlns:a16="http://schemas.microsoft.com/office/drawing/2014/main" id="{6C91A042-5699-C4D9-1DDD-4C8432F36C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1457" y="2128502"/>
            <a:ext cx="1634868" cy="1634868"/>
          </a:xfrm>
          <a:prstGeom prst="rect">
            <a:avLst/>
          </a:prstGeom>
        </p:spPr>
      </p:pic>
      <p:cxnSp>
        <p:nvCxnSpPr>
          <p:cNvPr id="2" name="Straight Arrow Connector 1">
            <a:extLst>
              <a:ext uri="{FF2B5EF4-FFF2-40B4-BE49-F238E27FC236}">
                <a16:creationId xmlns:a16="http://schemas.microsoft.com/office/drawing/2014/main" id="{A34AAAA7-4DF2-74CF-4EA3-4F83FE814910}"/>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9151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2C77D-247E-44DB-5A50-A37E9008188B}"/>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044669F-538A-38FA-06BD-66318B7871CD}"/>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3963AF76-E2D8-1846-C559-F57CB77E112D}"/>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5507995-43BE-8885-19ED-BEAE9952B04A}"/>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29263898-8CC1-A074-72F3-4A0B6E9C6D67}"/>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47FA8FE6-77EE-488C-8D0A-DCC2F641243D}"/>
              </a:ext>
            </a:extLst>
          </p:cNvPr>
          <p:cNvSpPr>
            <a:spLocks noGrp="1"/>
          </p:cNvSpPr>
          <p:nvPr>
            <p:ph type="title"/>
          </p:nvPr>
        </p:nvSpPr>
        <p:spPr/>
        <p:txBody>
          <a:bodyPr/>
          <a:lstStyle/>
          <a:p>
            <a:r>
              <a:rPr lang="en-US" sz="3200" dirty="0"/>
              <a:t>Cannabis Patterns in Year 1 of FEP Treatment</a:t>
            </a:r>
          </a:p>
        </p:txBody>
      </p:sp>
      <p:graphicFrame>
        <p:nvGraphicFramePr>
          <p:cNvPr id="2" name="Chart 1">
            <a:extLst>
              <a:ext uri="{FF2B5EF4-FFF2-40B4-BE49-F238E27FC236}">
                <a16:creationId xmlns:a16="http://schemas.microsoft.com/office/drawing/2014/main" id="{6B734C6F-7369-25E7-4BFE-24DC11E7E1CA}"/>
              </a:ext>
            </a:extLst>
          </p:cNvPr>
          <p:cNvGraphicFramePr>
            <a:graphicFrameLocks/>
          </p:cNvGraphicFramePr>
          <p:nvPr>
            <p:extLst>
              <p:ext uri="{D42A27DB-BD31-4B8C-83A1-F6EECF244321}">
                <p14:modId xmlns:p14="http://schemas.microsoft.com/office/powerpoint/2010/main" val="3605293006"/>
              </p:ext>
            </p:extLst>
          </p:nvPr>
        </p:nvGraphicFramePr>
        <p:xfrm>
          <a:off x="2149477" y="1364917"/>
          <a:ext cx="7886696" cy="4527883"/>
        </p:xfrm>
        <a:graphic>
          <a:graphicData uri="http://schemas.openxmlformats.org/drawingml/2006/chart">
            <c:chart xmlns:c="http://schemas.openxmlformats.org/drawingml/2006/chart" xmlns:r="http://schemas.openxmlformats.org/officeDocument/2006/relationships" r:id="rId7"/>
          </a:graphicData>
        </a:graphic>
      </p:graphicFrame>
      <p:pic>
        <p:nvPicPr>
          <p:cNvPr id="4" name="Picture 10" descr="Cannabis, drug, drugs, hemp, marihuana, marijuana, smoke icon - Download on  Iconfinder">
            <a:extLst>
              <a:ext uri="{FF2B5EF4-FFF2-40B4-BE49-F238E27FC236}">
                <a16:creationId xmlns:a16="http://schemas.microsoft.com/office/drawing/2014/main" id="{451BBB29-8FB4-2093-C7F4-088324B602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5241" y="2410863"/>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7">
            <a:extLst>
              <a:ext uri="{FF2B5EF4-FFF2-40B4-BE49-F238E27FC236}">
                <a16:creationId xmlns:a16="http://schemas.microsoft.com/office/drawing/2014/main" id="{7DF5F7EB-5AF5-E90E-1E83-215D098CAB5C}"/>
              </a:ext>
            </a:extLst>
          </p:cNvPr>
          <p:cNvSpPr txBox="1">
            <a:spLocks noChangeArrowheads="1"/>
          </p:cNvSpPr>
          <p:nvPr/>
        </p:nvSpPr>
        <p:spPr bwMode="auto">
          <a:xfrm>
            <a:off x="4497835" y="2143693"/>
            <a:ext cx="1675357" cy="707886"/>
          </a:xfrm>
          <a:prstGeom prst="rect">
            <a:avLst/>
          </a:prstGeom>
          <a:noFill/>
          <a:ln w="9525">
            <a:noFill/>
            <a:miter lim="800000"/>
            <a:headEnd/>
            <a:tailEnd/>
          </a:ln>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fontAlgn="auto" hangingPunct="1">
              <a:spcBef>
                <a:spcPts val="0"/>
              </a:spcBef>
              <a:spcAft>
                <a:spcPts val="0"/>
              </a:spcAft>
              <a:defRPr/>
            </a:pPr>
            <a:r>
              <a:rPr lang="en-US" altLang="en-US" sz="4000" b="1" dirty="0">
                <a:solidFill>
                  <a:srgbClr val="333F48"/>
                </a:solidFill>
                <a:latin typeface="Arial" panose="020B0604020202020204" pitchFamily="34" charset="0"/>
                <a:ea typeface="ＭＳ Ｐゴシック" panose="020B0600070205080204" pitchFamily="34" charset="-128"/>
              </a:rPr>
              <a:t>20%</a:t>
            </a:r>
          </a:p>
        </p:txBody>
      </p:sp>
      <p:sp>
        <p:nvSpPr>
          <p:cNvPr id="10" name="TextBox 7">
            <a:extLst>
              <a:ext uri="{FF2B5EF4-FFF2-40B4-BE49-F238E27FC236}">
                <a16:creationId xmlns:a16="http://schemas.microsoft.com/office/drawing/2014/main" id="{F67DFFD1-084F-934A-E60F-2C0EB6BEDA00}"/>
              </a:ext>
            </a:extLst>
          </p:cNvPr>
          <p:cNvSpPr txBox="1">
            <a:spLocks noChangeArrowheads="1"/>
          </p:cNvSpPr>
          <p:nvPr/>
        </p:nvSpPr>
        <p:spPr bwMode="auto">
          <a:xfrm>
            <a:off x="6173191" y="2141086"/>
            <a:ext cx="1675357" cy="707886"/>
          </a:xfrm>
          <a:prstGeom prst="rect">
            <a:avLst/>
          </a:prstGeom>
          <a:noFill/>
          <a:ln w="9525">
            <a:noFill/>
            <a:miter lim="800000"/>
            <a:headEnd/>
            <a:tailEnd/>
          </a:ln>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fontAlgn="auto" hangingPunct="1">
              <a:spcBef>
                <a:spcPts val="0"/>
              </a:spcBef>
              <a:spcAft>
                <a:spcPts val="0"/>
              </a:spcAft>
              <a:defRPr/>
            </a:pPr>
            <a:r>
              <a:rPr lang="en-US" altLang="en-US" sz="4000" b="1" dirty="0">
                <a:solidFill>
                  <a:schemeClr val="bg1"/>
                </a:solidFill>
                <a:latin typeface="Arial" panose="020B0604020202020204" pitchFamily="34" charset="0"/>
                <a:ea typeface="ＭＳ Ｐゴシック" panose="020B0600070205080204" pitchFamily="34" charset="-128"/>
              </a:rPr>
              <a:t>28%</a:t>
            </a:r>
          </a:p>
        </p:txBody>
      </p:sp>
      <p:sp>
        <p:nvSpPr>
          <p:cNvPr id="11" name="TextBox 7">
            <a:extLst>
              <a:ext uri="{FF2B5EF4-FFF2-40B4-BE49-F238E27FC236}">
                <a16:creationId xmlns:a16="http://schemas.microsoft.com/office/drawing/2014/main" id="{158CF103-6B3B-A6C9-A119-A90931560ABE}"/>
              </a:ext>
            </a:extLst>
          </p:cNvPr>
          <p:cNvSpPr txBox="1">
            <a:spLocks noChangeArrowheads="1"/>
          </p:cNvSpPr>
          <p:nvPr/>
        </p:nvSpPr>
        <p:spPr bwMode="auto">
          <a:xfrm>
            <a:off x="4524390" y="3761376"/>
            <a:ext cx="1675357" cy="707886"/>
          </a:xfrm>
          <a:prstGeom prst="rect">
            <a:avLst/>
          </a:prstGeom>
          <a:noFill/>
          <a:ln w="9525">
            <a:noFill/>
            <a:miter lim="800000"/>
            <a:headEnd/>
            <a:tailEnd/>
          </a:ln>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fontAlgn="auto" hangingPunct="1">
              <a:spcBef>
                <a:spcPts val="0"/>
              </a:spcBef>
              <a:spcAft>
                <a:spcPts val="0"/>
              </a:spcAft>
              <a:defRPr/>
            </a:pPr>
            <a:r>
              <a:rPr lang="en-US" altLang="en-US" sz="4000" b="1" dirty="0">
                <a:solidFill>
                  <a:srgbClr val="333F48"/>
                </a:solidFill>
                <a:latin typeface="Arial" panose="020B0604020202020204" pitchFamily="34" charset="0"/>
                <a:ea typeface="ＭＳ Ｐゴシック" panose="020B0600070205080204" pitchFamily="34" charset="-128"/>
              </a:rPr>
              <a:t>29%</a:t>
            </a:r>
          </a:p>
        </p:txBody>
      </p:sp>
      <p:sp>
        <p:nvSpPr>
          <p:cNvPr id="12" name="TextBox 7">
            <a:extLst>
              <a:ext uri="{FF2B5EF4-FFF2-40B4-BE49-F238E27FC236}">
                <a16:creationId xmlns:a16="http://schemas.microsoft.com/office/drawing/2014/main" id="{4F746804-1676-4CBC-54D3-EFFE9EFDE1D7}"/>
              </a:ext>
            </a:extLst>
          </p:cNvPr>
          <p:cNvSpPr txBox="1">
            <a:spLocks noChangeArrowheads="1"/>
          </p:cNvSpPr>
          <p:nvPr/>
        </p:nvSpPr>
        <p:spPr bwMode="auto">
          <a:xfrm>
            <a:off x="6173192" y="3780550"/>
            <a:ext cx="1675357" cy="707886"/>
          </a:xfrm>
          <a:prstGeom prst="rect">
            <a:avLst/>
          </a:prstGeom>
          <a:noFill/>
          <a:ln w="9525">
            <a:noFill/>
            <a:miter lim="800000"/>
            <a:headEnd/>
            <a:tailEnd/>
          </a:ln>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fontAlgn="auto" hangingPunct="1">
              <a:spcBef>
                <a:spcPts val="0"/>
              </a:spcBef>
              <a:spcAft>
                <a:spcPts val="0"/>
              </a:spcAft>
              <a:defRPr/>
            </a:pPr>
            <a:r>
              <a:rPr lang="en-US" altLang="en-US" sz="4000" b="1" dirty="0">
                <a:solidFill>
                  <a:schemeClr val="bg1"/>
                </a:solidFill>
                <a:latin typeface="Arial" panose="020B0604020202020204" pitchFamily="34" charset="0"/>
                <a:ea typeface="ＭＳ Ｐゴシック" panose="020B0600070205080204" pitchFamily="34" charset="-128"/>
              </a:rPr>
              <a:t>23%</a:t>
            </a:r>
          </a:p>
        </p:txBody>
      </p:sp>
      <p:cxnSp>
        <p:nvCxnSpPr>
          <p:cNvPr id="3" name="Straight Arrow Connector 2">
            <a:extLst>
              <a:ext uri="{FF2B5EF4-FFF2-40B4-BE49-F238E27FC236}">
                <a16:creationId xmlns:a16="http://schemas.microsoft.com/office/drawing/2014/main" id="{0710AF53-3F14-E6E9-6E77-041C8C429949}"/>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47A0BD4-9924-D6C1-E874-CC6F2E62B433}"/>
              </a:ext>
            </a:extLst>
          </p:cNvPr>
          <p:cNvSpPr txBox="1"/>
          <p:nvPr/>
        </p:nvSpPr>
        <p:spPr>
          <a:xfrm>
            <a:off x="1244484" y="4852338"/>
            <a:ext cx="3100586" cy="938719"/>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Wright et al., 2023 </a:t>
            </a:r>
            <a:r>
              <a:rPr lang="en-US" sz="1400" dirty="0" err="1">
                <a:cs typeface="Arial"/>
              </a:rPr>
              <a:t>Eur</a:t>
            </a:r>
            <a:r>
              <a:rPr lang="en-US" sz="1400" dirty="0">
                <a:cs typeface="Arial"/>
              </a:rPr>
              <a:t> Arch Psychiatry </a:t>
            </a:r>
            <a:r>
              <a:rPr lang="en-US" sz="1400" dirty="0" err="1">
                <a:cs typeface="Arial"/>
              </a:rPr>
              <a:t>Ciln</a:t>
            </a:r>
            <a:r>
              <a:rPr lang="en-US" sz="1400" dirty="0">
                <a:cs typeface="Arial"/>
              </a:rPr>
              <a:t> </a:t>
            </a:r>
            <a:r>
              <a:rPr lang="en-US" sz="1400" dirty="0" err="1">
                <a:cs typeface="Arial"/>
              </a:rPr>
              <a:t>Neurosci</a:t>
            </a:r>
            <a:endParaRPr kumimoji="0" lang="en-US" sz="1400" b="0" i="0" u="none" strike="noStrike" kern="1200" cap="none" spc="0" normalizeH="0" baseline="0" noProof="0" dirty="0">
              <a:ln>
                <a:noFill/>
              </a:ln>
              <a:effectLst/>
              <a:uLnTx/>
              <a:uFillTx/>
              <a:ea typeface="+mn-ea"/>
              <a:cs typeface="Arial"/>
            </a:endParaRPr>
          </a:p>
        </p:txBody>
      </p:sp>
    </p:spTree>
    <p:extLst>
      <p:ext uri="{BB962C8B-B14F-4D97-AF65-F5344CB8AC3E}">
        <p14:creationId xmlns:p14="http://schemas.microsoft.com/office/powerpoint/2010/main" val="2755755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A6F9F-B564-C419-6A96-2D6DA8EE8662}"/>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8600C98-452A-1FA5-FE9E-29C58FDBFF82}"/>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62C7098-7C7E-D599-206D-D200E4046304}"/>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814361A7-BAF8-4252-A948-6C97A41C41C2}"/>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2CD4B664-C66E-A6BD-CBE6-D239DDD65A5B}"/>
              </a:ext>
            </a:extLst>
          </p:cNvPr>
          <p:cNvSpPr>
            <a:spLocks noGrp="1"/>
          </p:cNvSpPr>
          <p:nvPr>
            <p:ph type="title"/>
          </p:nvPr>
        </p:nvSpPr>
        <p:spPr/>
        <p:txBody>
          <a:bodyPr/>
          <a:lstStyle/>
          <a:p>
            <a:r>
              <a:rPr lang="en-US" sz="3200" dirty="0"/>
              <a:t>Cannabis and Developing Psychosis and CHR State</a:t>
            </a:r>
          </a:p>
        </p:txBody>
      </p:sp>
      <p:sp>
        <p:nvSpPr>
          <p:cNvPr id="4" name="Content Placeholder 2">
            <a:extLst>
              <a:ext uri="{FF2B5EF4-FFF2-40B4-BE49-F238E27FC236}">
                <a16:creationId xmlns:a16="http://schemas.microsoft.com/office/drawing/2014/main" id="{D1CD961C-E09C-338F-DB22-99142C7D261E}"/>
              </a:ext>
            </a:extLst>
          </p:cNvPr>
          <p:cNvSpPr>
            <a:spLocks noGrp="1"/>
          </p:cNvSpPr>
          <p:nvPr>
            <p:ph idx="1"/>
          </p:nvPr>
        </p:nvSpPr>
        <p:spPr>
          <a:xfrm>
            <a:off x="4794705" y="1505196"/>
            <a:ext cx="6885096" cy="3823523"/>
          </a:xfrm>
        </p:spPr>
        <p:txBody>
          <a:bodyPr/>
          <a:lstStyle/>
          <a:p>
            <a:pPr lvl="1">
              <a:spcAft>
                <a:spcPts val="600"/>
              </a:spcAft>
            </a:pPr>
            <a:r>
              <a:rPr lang="en-US" sz="2000" dirty="0">
                <a:solidFill>
                  <a:schemeClr val="accent2"/>
                </a:solidFill>
              </a:rPr>
              <a:t>Cannabis is associated with earlier age of onset of psychosis (Large et al., 2011; Myles et al., 2012).</a:t>
            </a:r>
          </a:p>
          <a:p>
            <a:pPr lvl="1">
              <a:spcAft>
                <a:spcPts val="600"/>
              </a:spcAft>
            </a:pPr>
            <a:endParaRPr lang="en-US" sz="1000" dirty="0">
              <a:solidFill>
                <a:schemeClr val="accent2"/>
              </a:solidFill>
            </a:endParaRPr>
          </a:p>
          <a:p>
            <a:pPr lvl="1">
              <a:spcAft>
                <a:spcPts val="600"/>
              </a:spcAft>
            </a:pPr>
            <a:r>
              <a:rPr lang="en-US" sz="2000" dirty="0">
                <a:solidFill>
                  <a:schemeClr val="accent2"/>
                </a:solidFill>
              </a:rPr>
              <a:t>Lifetime cannabis use and current cannabis use disorder are associated with the clinical high risk (CHR) state (Carney et al., 2017; </a:t>
            </a:r>
            <a:r>
              <a:rPr lang="en-US" sz="2000" dirty="0" err="1">
                <a:solidFill>
                  <a:schemeClr val="accent2"/>
                </a:solidFill>
              </a:rPr>
              <a:t>Fusar</a:t>
            </a:r>
            <a:r>
              <a:rPr lang="en-US" sz="2000" dirty="0">
                <a:solidFill>
                  <a:schemeClr val="accent2"/>
                </a:solidFill>
              </a:rPr>
              <a:t>-Poli et al., 2017).</a:t>
            </a:r>
          </a:p>
          <a:p>
            <a:pPr lvl="1">
              <a:spcAft>
                <a:spcPts val="600"/>
              </a:spcAft>
            </a:pPr>
            <a:endParaRPr lang="en-US" sz="1000" dirty="0">
              <a:solidFill>
                <a:schemeClr val="accent2"/>
              </a:solidFill>
            </a:endParaRPr>
          </a:p>
          <a:p>
            <a:pPr lvl="1">
              <a:spcAft>
                <a:spcPts val="600"/>
              </a:spcAft>
            </a:pPr>
            <a:r>
              <a:rPr lang="en-US" sz="2000" dirty="0">
                <a:solidFill>
                  <a:schemeClr val="accent2"/>
                </a:solidFill>
              </a:rPr>
              <a:t>Current cannabis use (26.7%), lifetime cannabis use (52.8%), cannabis use disorders (12.8%) (Carney et al., 2017).</a:t>
            </a:r>
          </a:p>
          <a:p>
            <a:pPr lvl="1">
              <a:spcAft>
                <a:spcPts val="600"/>
              </a:spcAft>
            </a:pPr>
            <a:endParaRPr lang="en-US" sz="1000" dirty="0">
              <a:solidFill>
                <a:schemeClr val="accent2"/>
              </a:solidFill>
            </a:endParaRPr>
          </a:p>
          <a:p>
            <a:pPr lvl="1">
              <a:spcAft>
                <a:spcPts val="600"/>
              </a:spcAft>
            </a:pPr>
            <a:r>
              <a:rPr lang="en-US" sz="2000" dirty="0">
                <a:solidFill>
                  <a:schemeClr val="accent2"/>
                </a:solidFill>
              </a:rPr>
              <a:t>Mixed results on whether cannabis use is associated with individuals with CHR transitioning to psychosis (Groening et al., 2024).</a:t>
            </a:r>
          </a:p>
        </p:txBody>
      </p:sp>
      <p:cxnSp>
        <p:nvCxnSpPr>
          <p:cNvPr id="2" name="Straight Arrow Connector 1">
            <a:extLst>
              <a:ext uri="{FF2B5EF4-FFF2-40B4-BE49-F238E27FC236}">
                <a16:creationId xmlns:a16="http://schemas.microsoft.com/office/drawing/2014/main" id="{F10B9523-300C-AEE8-389B-F3C1974F1E7C}"/>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1B967EE-C9E0-1EB8-0E73-BE11933C4690}"/>
              </a:ext>
            </a:extLst>
          </p:cNvPr>
          <p:cNvSpPr txBox="1"/>
          <p:nvPr/>
        </p:nvSpPr>
        <p:spPr>
          <a:xfrm>
            <a:off x="1244484" y="4852338"/>
            <a:ext cx="3100586" cy="861774"/>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r>
              <a:rPr lang="en-US" sz="1400" dirty="0">
                <a:cs typeface="Arial"/>
              </a:rPr>
              <a:t>Carney et al., 2017; </a:t>
            </a:r>
            <a:r>
              <a:rPr lang="en-US" sz="1400" dirty="0" err="1">
                <a:cs typeface="Arial"/>
              </a:rPr>
              <a:t>Fusar</a:t>
            </a:r>
            <a:r>
              <a:rPr lang="en-US" sz="1400" dirty="0">
                <a:cs typeface="Arial"/>
              </a:rPr>
              <a:t>-Poli et al., 2017; Groening et al., 2024; Large et al., 2011; Myles et al., 2012</a:t>
            </a:r>
            <a:endParaRPr kumimoji="0" lang="en-US" sz="1400" b="0" i="0" u="none" strike="noStrike" kern="1200" cap="none" spc="0" normalizeH="0" baseline="0" noProof="0" dirty="0">
              <a:ln>
                <a:noFill/>
              </a:ln>
              <a:effectLst/>
              <a:uLnTx/>
              <a:uFillTx/>
              <a:ea typeface="+mn-ea"/>
              <a:cs typeface="Arial"/>
            </a:endParaRPr>
          </a:p>
        </p:txBody>
      </p:sp>
      <p:sp>
        <p:nvSpPr>
          <p:cNvPr id="10" name="Freeform 25">
            <a:extLst>
              <a:ext uri="{FF2B5EF4-FFF2-40B4-BE49-F238E27FC236}">
                <a16:creationId xmlns:a16="http://schemas.microsoft.com/office/drawing/2014/main" id="{EC33A8A9-0CFE-4FAA-7F33-B6E551C54E10}"/>
              </a:ext>
            </a:extLst>
          </p:cNvPr>
          <p:cNvSpPr>
            <a:spLocks noChangeAspect="1"/>
          </p:cNvSpPr>
          <p:nvPr/>
        </p:nvSpPr>
        <p:spPr>
          <a:xfrm>
            <a:off x="963915" y="1892437"/>
            <a:ext cx="3830790" cy="2557053"/>
          </a:xfrm>
          <a:custGeom>
            <a:avLst/>
            <a:gdLst/>
            <a:ahLst/>
            <a:cxnLst/>
            <a:rect l="l" t="t" r="r" b="b"/>
            <a:pathLst>
              <a:path w="3057649" h="2040981">
                <a:moveTo>
                  <a:pt x="0" y="0"/>
                </a:moveTo>
                <a:lnTo>
                  <a:pt x="3057649" y="0"/>
                </a:lnTo>
                <a:lnTo>
                  <a:pt x="3057649" y="2040981"/>
                </a:lnTo>
                <a:lnTo>
                  <a:pt x="0" y="2040981"/>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547866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03D29-1257-7D5A-2EBE-6A897B1BC36D}"/>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2CE4D79-9223-02B0-76C2-1E6BCF3E550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A8600C98-452A-1FA5-FE9E-29C58FDBFF8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36447F7-8DC6-D51E-0EC2-6A8EB2BF6160}"/>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2DE0A328-2B7E-F4FE-DF11-E6F1D97556E8}"/>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5B39615B-BAF0-700A-8D8E-5AF6170D7B32}"/>
              </a:ext>
            </a:extLst>
          </p:cNvPr>
          <p:cNvSpPr>
            <a:spLocks noGrp="1"/>
          </p:cNvSpPr>
          <p:nvPr>
            <p:ph type="title"/>
          </p:nvPr>
        </p:nvSpPr>
        <p:spPr/>
        <p:txBody>
          <a:bodyPr/>
          <a:lstStyle/>
          <a:p>
            <a:r>
              <a:rPr lang="en-US" sz="3200" dirty="0"/>
              <a:t>Substance-Induced Psychosis Transition to Schizophrenia</a:t>
            </a:r>
          </a:p>
        </p:txBody>
      </p:sp>
      <p:sp>
        <p:nvSpPr>
          <p:cNvPr id="4" name="Content Placeholder 2">
            <a:extLst>
              <a:ext uri="{FF2B5EF4-FFF2-40B4-BE49-F238E27FC236}">
                <a16:creationId xmlns:a16="http://schemas.microsoft.com/office/drawing/2014/main" id="{E725C08E-CF7D-A6EA-3E30-3231B64E6F8B}"/>
              </a:ext>
            </a:extLst>
          </p:cNvPr>
          <p:cNvSpPr>
            <a:spLocks noGrp="1"/>
          </p:cNvSpPr>
          <p:nvPr>
            <p:ph idx="1"/>
          </p:nvPr>
        </p:nvSpPr>
        <p:spPr>
          <a:xfrm>
            <a:off x="1244484" y="1684792"/>
            <a:ext cx="3544738" cy="2620984"/>
          </a:xfrm>
        </p:spPr>
        <p:txBody>
          <a:bodyPr/>
          <a:lstStyle/>
          <a:p>
            <a:pPr lvl="1">
              <a:spcAft>
                <a:spcPts val="600"/>
              </a:spcAft>
            </a:pPr>
            <a:r>
              <a:rPr lang="en-US" sz="2000" b="1" dirty="0">
                <a:solidFill>
                  <a:schemeClr val="accent2"/>
                </a:solidFill>
              </a:rPr>
              <a:t>25% </a:t>
            </a:r>
            <a:r>
              <a:rPr lang="en-US" sz="2000" dirty="0">
                <a:solidFill>
                  <a:schemeClr val="accent2"/>
                </a:solidFill>
              </a:rPr>
              <a:t>transition from substance-induced psychosis to SZ</a:t>
            </a:r>
          </a:p>
          <a:p>
            <a:pPr lvl="1">
              <a:spcAft>
                <a:spcPts val="600"/>
              </a:spcAft>
            </a:pPr>
            <a:endParaRPr lang="en-US" sz="2000" dirty="0">
              <a:solidFill>
                <a:schemeClr val="accent2"/>
              </a:solidFill>
            </a:endParaRPr>
          </a:p>
          <a:p>
            <a:pPr lvl="1">
              <a:spcAft>
                <a:spcPts val="600"/>
              </a:spcAft>
            </a:pPr>
            <a:r>
              <a:rPr lang="en-US" sz="2000" b="1" dirty="0">
                <a:solidFill>
                  <a:schemeClr val="accent2"/>
                </a:solidFill>
              </a:rPr>
              <a:t>36% </a:t>
            </a:r>
            <a:r>
              <a:rPr lang="en-US" sz="2000" dirty="0">
                <a:solidFill>
                  <a:schemeClr val="accent2"/>
                </a:solidFill>
              </a:rPr>
              <a:t>transition from brief, atypical and not otherwise specified psychosis to SZ</a:t>
            </a:r>
          </a:p>
          <a:p>
            <a:pPr lvl="1">
              <a:spcAft>
                <a:spcPts val="600"/>
              </a:spcAft>
            </a:pPr>
            <a:endParaRPr lang="en-US" sz="2000" dirty="0">
              <a:solidFill>
                <a:schemeClr val="accent2"/>
              </a:solidFill>
            </a:endParaRPr>
          </a:p>
          <a:p>
            <a:pPr lvl="1">
              <a:spcAft>
                <a:spcPts val="600"/>
              </a:spcAft>
            </a:pPr>
            <a:endParaRPr lang="en-US" sz="2000" dirty="0">
              <a:solidFill>
                <a:schemeClr val="accent2"/>
              </a:solidFill>
            </a:endParaRPr>
          </a:p>
        </p:txBody>
      </p:sp>
      <p:cxnSp>
        <p:nvCxnSpPr>
          <p:cNvPr id="2" name="Straight Arrow Connector 1">
            <a:extLst>
              <a:ext uri="{FF2B5EF4-FFF2-40B4-BE49-F238E27FC236}">
                <a16:creationId xmlns:a16="http://schemas.microsoft.com/office/drawing/2014/main" id="{65C3335E-E1A1-FAB8-8BB6-1D17C434E6E4}"/>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B4C63D0-A42A-A777-3642-304B6F8513D8}"/>
              </a:ext>
            </a:extLst>
          </p:cNvPr>
          <p:cNvSpPr txBox="1"/>
          <p:nvPr/>
        </p:nvSpPr>
        <p:spPr>
          <a:xfrm>
            <a:off x="1244484" y="4852338"/>
            <a:ext cx="3100586"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err="1">
                <a:cs typeface="Arial"/>
              </a:rPr>
              <a:t>Murrie</a:t>
            </a:r>
            <a:r>
              <a:rPr lang="en-US" sz="1400" dirty="0">
                <a:cs typeface="Arial"/>
              </a:rPr>
              <a:t> et al., 2020 </a:t>
            </a:r>
            <a:r>
              <a:rPr lang="en-US" sz="1400" dirty="0" err="1">
                <a:cs typeface="Arial"/>
              </a:rPr>
              <a:t>Sz</a:t>
            </a:r>
            <a:r>
              <a:rPr lang="en-US" sz="1400" dirty="0">
                <a:cs typeface="Arial"/>
              </a:rPr>
              <a:t> Bulletin</a:t>
            </a:r>
            <a:endParaRPr kumimoji="0" lang="en-US" sz="1400" b="0" i="0" u="none" strike="noStrike" kern="1200" cap="none" spc="0" normalizeH="0" baseline="0" noProof="0" dirty="0">
              <a:ln>
                <a:noFill/>
              </a:ln>
              <a:effectLst/>
              <a:uLnTx/>
              <a:uFillTx/>
              <a:ea typeface="+mn-ea"/>
              <a:cs typeface="Arial"/>
            </a:endParaRPr>
          </a:p>
        </p:txBody>
      </p:sp>
      <p:sp>
        <p:nvSpPr>
          <p:cNvPr id="3" name="Content Placeholder 2">
            <a:extLst>
              <a:ext uri="{FF2B5EF4-FFF2-40B4-BE49-F238E27FC236}">
                <a16:creationId xmlns:a16="http://schemas.microsoft.com/office/drawing/2014/main" id="{99315B48-EEBD-01F3-3C8F-FD747F3F49DF}"/>
              </a:ext>
            </a:extLst>
          </p:cNvPr>
          <p:cNvSpPr txBox="1">
            <a:spLocks/>
          </p:cNvSpPr>
          <p:nvPr/>
        </p:nvSpPr>
        <p:spPr>
          <a:xfrm>
            <a:off x="7190123" y="1614156"/>
            <a:ext cx="3977432" cy="1620091"/>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600"/>
              </a:spcAft>
            </a:pPr>
            <a:r>
              <a:rPr lang="en-US" sz="2000" dirty="0">
                <a:solidFill>
                  <a:schemeClr val="accent2"/>
                </a:solidFill>
              </a:rPr>
              <a:t>Highest rates of transition to SZ for</a:t>
            </a:r>
          </a:p>
          <a:p>
            <a:pPr lvl="2">
              <a:spcAft>
                <a:spcPts val="600"/>
              </a:spcAft>
            </a:pPr>
            <a:r>
              <a:rPr lang="en-US" sz="2000" b="1" dirty="0">
                <a:solidFill>
                  <a:schemeClr val="accent2"/>
                </a:solidFill>
              </a:rPr>
              <a:t>Cannabis 34%</a:t>
            </a:r>
          </a:p>
          <a:p>
            <a:pPr lvl="2">
              <a:spcAft>
                <a:spcPts val="600"/>
              </a:spcAft>
            </a:pPr>
            <a:r>
              <a:rPr lang="en-US" sz="2000" b="1" dirty="0">
                <a:solidFill>
                  <a:schemeClr val="accent2"/>
                </a:solidFill>
              </a:rPr>
              <a:t>Hallucinogens 26%</a:t>
            </a:r>
          </a:p>
          <a:p>
            <a:pPr lvl="2">
              <a:spcAft>
                <a:spcPts val="600"/>
              </a:spcAft>
            </a:pPr>
            <a:r>
              <a:rPr lang="en-US" sz="2000" b="1" dirty="0">
                <a:solidFill>
                  <a:schemeClr val="accent2"/>
                </a:solidFill>
              </a:rPr>
              <a:t>Amphetamines 22%</a:t>
            </a:r>
          </a:p>
          <a:p>
            <a:pPr marL="351234" lvl="2" indent="0">
              <a:spcAft>
                <a:spcPts val="600"/>
              </a:spcAft>
              <a:buNone/>
            </a:pPr>
            <a:endParaRPr lang="en-US" sz="2000" dirty="0">
              <a:solidFill>
                <a:schemeClr val="accent2"/>
              </a:solidFill>
            </a:endParaRPr>
          </a:p>
          <a:p>
            <a:pPr lvl="1">
              <a:spcAft>
                <a:spcPts val="600"/>
              </a:spcAft>
            </a:pPr>
            <a:r>
              <a:rPr lang="en-US" sz="2000" dirty="0">
                <a:solidFill>
                  <a:schemeClr val="accent2"/>
                </a:solidFill>
              </a:rPr>
              <a:t>Lower rates of transition to SZ for</a:t>
            </a:r>
          </a:p>
          <a:p>
            <a:pPr lvl="2">
              <a:spcAft>
                <a:spcPts val="600"/>
              </a:spcAft>
            </a:pPr>
            <a:r>
              <a:rPr lang="en-US" sz="2000" dirty="0">
                <a:solidFill>
                  <a:schemeClr val="accent2"/>
                </a:solidFill>
              </a:rPr>
              <a:t>Opioid 12%</a:t>
            </a:r>
          </a:p>
          <a:p>
            <a:pPr lvl="2">
              <a:spcAft>
                <a:spcPts val="600"/>
              </a:spcAft>
            </a:pPr>
            <a:r>
              <a:rPr lang="en-US" sz="2000" dirty="0">
                <a:solidFill>
                  <a:schemeClr val="accent2"/>
                </a:solidFill>
              </a:rPr>
              <a:t>Alcohol 10%</a:t>
            </a:r>
          </a:p>
          <a:p>
            <a:pPr lvl="2">
              <a:spcAft>
                <a:spcPts val="600"/>
              </a:spcAft>
            </a:pPr>
            <a:r>
              <a:rPr lang="en-US" sz="2000" dirty="0">
                <a:solidFill>
                  <a:schemeClr val="accent2"/>
                </a:solidFill>
              </a:rPr>
              <a:t>Sedative 9%</a:t>
            </a:r>
          </a:p>
        </p:txBody>
      </p:sp>
      <p:sp>
        <p:nvSpPr>
          <p:cNvPr id="11" name="Freeform 6">
            <a:extLst>
              <a:ext uri="{FF2B5EF4-FFF2-40B4-BE49-F238E27FC236}">
                <a16:creationId xmlns:a16="http://schemas.microsoft.com/office/drawing/2014/main" id="{07B386E0-BF10-7B89-6AAF-F6C36E20A3FB}"/>
              </a:ext>
            </a:extLst>
          </p:cNvPr>
          <p:cNvSpPr>
            <a:spLocks noChangeAspect="1"/>
          </p:cNvSpPr>
          <p:nvPr/>
        </p:nvSpPr>
        <p:spPr>
          <a:xfrm>
            <a:off x="5723759" y="2966278"/>
            <a:ext cx="630286" cy="1033255"/>
          </a:xfrm>
          <a:custGeom>
            <a:avLst/>
            <a:gdLst/>
            <a:ahLst/>
            <a:cxnLst/>
            <a:rect l="l" t="t" r="r" b="b"/>
            <a:pathLst>
              <a:path w="2510028" h="4114800">
                <a:moveTo>
                  <a:pt x="0" y="0"/>
                </a:moveTo>
                <a:lnTo>
                  <a:pt x="2510028" y="0"/>
                </a:lnTo>
                <a:lnTo>
                  <a:pt x="251002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8">
            <a:extLst>
              <a:ext uri="{FF2B5EF4-FFF2-40B4-BE49-F238E27FC236}">
                <a16:creationId xmlns:a16="http://schemas.microsoft.com/office/drawing/2014/main" id="{A9E790F5-3AB1-04E2-53BF-C7765F35C69D}"/>
              </a:ext>
            </a:extLst>
          </p:cNvPr>
          <p:cNvSpPr>
            <a:spLocks noChangeAspect="1"/>
          </p:cNvSpPr>
          <p:nvPr/>
        </p:nvSpPr>
        <p:spPr>
          <a:xfrm>
            <a:off x="5615581" y="4305776"/>
            <a:ext cx="846641" cy="1128854"/>
          </a:xfrm>
          <a:custGeom>
            <a:avLst/>
            <a:gdLst/>
            <a:ahLst/>
            <a:cxnLst/>
            <a:rect l="l" t="t" r="r" b="b"/>
            <a:pathLst>
              <a:path w="3086100" h="4114800">
                <a:moveTo>
                  <a:pt x="0" y="0"/>
                </a:moveTo>
                <a:lnTo>
                  <a:pt x="3086100" y="0"/>
                </a:lnTo>
                <a:lnTo>
                  <a:pt x="30861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3" name="Freeform 6">
            <a:extLst>
              <a:ext uri="{FF2B5EF4-FFF2-40B4-BE49-F238E27FC236}">
                <a16:creationId xmlns:a16="http://schemas.microsoft.com/office/drawing/2014/main" id="{8A5A2419-C4CF-CFA2-FE32-E5089B6C0FF0}"/>
              </a:ext>
            </a:extLst>
          </p:cNvPr>
          <p:cNvSpPr>
            <a:spLocks noChangeAspect="1"/>
          </p:cNvSpPr>
          <p:nvPr/>
        </p:nvSpPr>
        <p:spPr>
          <a:xfrm>
            <a:off x="5549224" y="1566483"/>
            <a:ext cx="1093552" cy="109355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1825601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55D29584-D6E2-4F6F-FF7C-336D944CD82A}"/>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06A2E0CF-20BD-7750-BC40-8C1388D0C136}"/>
              </a:ext>
            </a:extLst>
          </p:cNvPr>
          <p:cNvSpPr>
            <a:spLocks noGrp="1"/>
          </p:cNvSpPr>
          <p:nvPr>
            <p:ph type="title"/>
          </p:nvPr>
        </p:nvSpPr>
        <p:spPr/>
        <p:txBody>
          <a:bodyPr/>
          <a:lstStyle/>
          <a:p>
            <a:r>
              <a:rPr lang="en-US" sz="3200" dirty="0"/>
              <a:t>Cannabis and Psychosis Relapse</a:t>
            </a:r>
          </a:p>
        </p:txBody>
      </p:sp>
      <p:sp>
        <p:nvSpPr>
          <p:cNvPr id="4" name="Content Placeholder 2">
            <a:extLst>
              <a:ext uri="{FF2B5EF4-FFF2-40B4-BE49-F238E27FC236}">
                <a16:creationId xmlns:a16="http://schemas.microsoft.com/office/drawing/2014/main" id="{0DE953A8-5F93-CE66-79E3-24A5E011F1FD}"/>
              </a:ext>
            </a:extLst>
          </p:cNvPr>
          <p:cNvSpPr>
            <a:spLocks noGrp="1"/>
          </p:cNvSpPr>
          <p:nvPr>
            <p:ph idx="1"/>
          </p:nvPr>
        </p:nvSpPr>
        <p:spPr>
          <a:xfrm>
            <a:off x="3336325" y="1484108"/>
            <a:ext cx="7384686" cy="3889784"/>
          </a:xfrm>
        </p:spPr>
        <p:txBody>
          <a:bodyPr/>
          <a:lstStyle/>
          <a:p>
            <a:pPr lvl="1">
              <a:spcAft>
                <a:spcPts val="600"/>
              </a:spcAft>
            </a:pPr>
            <a:r>
              <a:rPr lang="en-US" sz="2000" dirty="0">
                <a:solidFill>
                  <a:schemeClr val="accent2"/>
                </a:solidFill>
              </a:rPr>
              <a:t>N=446 FEP clients in European </a:t>
            </a:r>
            <a:r>
              <a:rPr lang="en-US" sz="2000" dirty="0" err="1">
                <a:solidFill>
                  <a:schemeClr val="accent2"/>
                </a:solidFill>
              </a:rPr>
              <a:t>OPTiMiSE</a:t>
            </a:r>
            <a:r>
              <a:rPr lang="en-US" sz="2000" dirty="0">
                <a:solidFill>
                  <a:schemeClr val="accent2"/>
                </a:solidFill>
              </a:rPr>
              <a:t> study.</a:t>
            </a:r>
          </a:p>
          <a:p>
            <a:pPr lvl="1">
              <a:spcAft>
                <a:spcPts val="600"/>
              </a:spcAft>
            </a:pPr>
            <a:endParaRPr lang="en-US" sz="1000" dirty="0">
              <a:solidFill>
                <a:schemeClr val="accent2"/>
              </a:solidFill>
            </a:endParaRPr>
          </a:p>
          <a:p>
            <a:pPr lvl="1">
              <a:spcAft>
                <a:spcPts val="600"/>
              </a:spcAft>
            </a:pPr>
            <a:r>
              <a:rPr lang="en-US" sz="2000" dirty="0">
                <a:solidFill>
                  <a:schemeClr val="accent2"/>
                </a:solidFill>
              </a:rPr>
              <a:t>N=282 or </a:t>
            </a:r>
            <a:r>
              <a:rPr lang="en-US" sz="2000" b="1" dirty="0">
                <a:solidFill>
                  <a:schemeClr val="accent2"/>
                </a:solidFill>
              </a:rPr>
              <a:t>63% of original sample had symptomatic remission </a:t>
            </a:r>
            <a:r>
              <a:rPr lang="en-US" sz="2000" dirty="0">
                <a:solidFill>
                  <a:schemeClr val="accent2"/>
                </a:solidFill>
              </a:rPr>
              <a:t>after 10 weeks of antipsychotic treatment; 47.5% n=134 of those completed a 1-year follow-up. </a:t>
            </a:r>
          </a:p>
          <a:p>
            <a:pPr lvl="1">
              <a:spcAft>
                <a:spcPts val="600"/>
              </a:spcAft>
            </a:pPr>
            <a:endParaRPr lang="en-US" sz="1000" dirty="0">
              <a:solidFill>
                <a:schemeClr val="accent2"/>
              </a:solidFill>
            </a:endParaRPr>
          </a:p>
          <a:p>
            <a:pPr lvl="1">
              <a:spcAft>
                <a:spcPts val="600"/>
              </a:spcAft>
            </a:pPr>
            <a:r>
              <a:rPr lang="en-US" sz="2000" b="1" dirty="0">
                <a:solidFill>
                  <a:schemeClr val="accent2"/>
                </a:solidFill>
              </a:rPr>
              <a:t>Cannabis use increased risk for relapse </a:t>
            </a:r>
            <a:r>
              <a:rPr lang="en-US" sz="2000" dirty="0">
                <a:solidFill>
                  <a:schemeClr val="accent2"/>
                </a:solidFill>
              </a:rPr>
              <a:t>compared with non-use even for those who were taking their antipsychotic medications. </a:t>
            </a:r>
          </a:p>
          <a:p>
            <a:pPr lvl="1">
              <a:spcAft>
                <a:spcPts val="600"/>
              </a:spcAft>
            </a:pPr>
            <a:endParaRPr lang="en-US" sz="1000" dirty="0">
              <a:solidFill>
                <a:schemeClr val="accent2"/>
              </a:solidFill>
            </a:endParaRPr>
          </a:p>
          <a:p>
            <a:pPr lvl="1">
              <a:spcAft>
                <a:spcPts val="600"/>
              </a:spcAft>
            </a:pPr>
            <a:r>
              <a:rPr lang="en-US" sz="2000" dirty="0">
                <a:solidFill>
                  <a:schemeClr val="accent2"/>
                </a:solidFill>
              </a:rPr>
              <a:t>Cannabis use preceded </a:t>
            </a:r>
            <a:r>
              <a:rPr lang="en-US" sz="2000" b="1" dirty="0">
                <a:solidFill>
                  <a:schemeClr val="accent2"/>
                </a:solidFill>
              </a:rPr>
              <a:t>psychotic symptomatic worsening </a:t>
            </a:r>
            <a:r>
              <a:rPr lang="en-US" sz="2000" dirty="0">
                <a:solidFill>
                  <a:schemeClr val="accent2"/>
                </a:solidFill>
              </a:rPr>
              <a:t>and </a:t>
            </a:r>
            <a:r>
              <a:rPr lang="en-US" sz="2000" b="1" dirty="0">
                <a:solidFill>
                  <a:schemeClr val="accent2"/>
                </a:solidFill>
              </a:rPr>
              <a:t>worsening of social functioning</a:t>
            </a:r>
            <a:r>
              <a:rPr lang="en-US" sz="2000" dirty="0">
                <a:solidFill>
                  <a:schemeClr val="accent2"/>
                </a:solidFill>
              </a:rPr>
              <a:t>. </a:t>
            </a:r>
          </a:p>
        </p:txBody>
      </p:sp>
      <p:cxnSp>
        <p:nvCxnSpPr>
          <p:cNvPr id="2" name="Straight Arrow Connector 1">
            <a:extLst>
              <a:ext uri="{FF2B5EF4-FFF2-40B4-BE49-F238E27FC236}">
                <a16:creationId xmlns:a16="http://schemas.microsoft.com/office/drawing/2014/main" id="{26E5D120-101F-032F-B1AE-FC1753F4D7C5}"/>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CBD6C79-3730-1952-5786-44835CC56EDC}"/>
              </a:ext>
            </a:extLst>
          </p:cNvPr>
          <p:cNvSpPr txBox="1"/>
          <p:nvPr/>
        </p:nvSpPr>
        <p:spPr>
          <a:xfrm>
            <a:off x="1244484" y="4852338"/>
            <a:ext cx="3100586"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Levi et al., 2023 SZ Bulletin</a:t>
            </a:r>
            <a:endParaRPr kumimoji="0" lang="en-US" sz="1400" b="0" i="0" u="none" strike="noStrike" kern="1200" cap="none" spc="0" normalizeH="0" baseline="0" noProof="0" dirty="0">
              <a:ln>
                <a:noFill/>
              </a:ln>
              <a:effectLst/>
              <a:uLnTx/>
              <a:uFillTx/>
              <a:ea typeface="+mn-ea"/>
              <a:cs typeface="Arial"/>
            </a:endParaRPr>
          </a:p>
        </p:txBody>
      </p:sp>
      <p:pic>
        <p:nvPicPr>
          <p:cNvPr id="12" name="Picture 10" descr="Cannabis, drug, drugs, hemp, marihuana, marijuana, smoke icon - Download on  Iconfinder">
            <a:extLst>
              <a:ext uri="{FF2B5EF4-FFF2-40B4-BE49-F238E27FC236}">
                <a16:creationId xmlns:a16="http://schemas.microsoft.com/office/drawing/2014/main" id="{430C34C3-8D66-F909-D97F-E0AA309F7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1690" y="2230858"/>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912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0E43C-6CA8-2ABB-6663-FD0A257E7849}"/>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C0676F6-FF84-0316-E722-C301B6ECC6F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4C5BA27-5859-7A87-F14A-6BD25B3A21E5}"/>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FDAA923F-F2BF-83D8-CEC6-373580073B81}"/>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F0F4D214-5F80-38F0-E8BB-5A14DE87DB4A}"/>
              </a:ext>
            </a:extLst>
          </p:cNvPr>
          <p:cNvSpPr>
            <a:spLocks noGrp="1"/>
          </p:cNvSpPr>
          <p:nvPr>
            <p:ph type="title"/>
          </p:nvPr>
        </p:nvSpPr>
        <p:spPr/>
        <p:txBody>
          <a:bodyPr/>
          <a:lstStyle/>
          <a:p>
            <a:r>
              <a:rPr lang="en-US" sz="3200" dirty="0"/>
              <a:t>Substance Use Disorder in Schizophrenia Additional Risks</a:t>
            </a:r>
          </a:p>
        </p:txBody>
      </p:sp>
      <p:sp>
        <p:nvSpPr>
          <p:cNvPr id="4" name="Content Placeholder 2">
            <a:extLst>
              <a:ext uri="{FF2B5EF4-FFF2-40B4-BE49-F238E27FC236}">
                <a16:creationId xmlns:a16="http://schemas.microsoft.com/office/drawing/2014/main" id="{C9AC9E49-215B-5788-EDA0-ED22470067BC}"/>
              </a:ext>
            </a:extLst>
          </p:cNvPr>
          <p:cNvSpPr>
            <a:spLocks noGrp="1"/>
          </p:cNvSpPr>
          <p:nvPr>
            <p:ph idx="1"/>
          </p:nvPr>
        </p:nvSpPr>
        <p:spPr>
          <a:xfrm>
            <a:off x="4892982" y="1669454"/>
            <a:ext cx="6509918" cy="3118009"/>
          </a:xfrm>
        </p:spPr>
        <p:txBody>
          <a:bodyPr/>
          <a:lstStyle/>
          <a:p>
            <a:pPr lvl="1">
              <a:spcAft>
                <a:spcPts val="600"/>
              </a:spcAft>
            </a:pPr>
            <a:r>
              <a:rPr lang="en-US" sz="2000" dirty="0">
                <a:solidFill>
                  <a:schemeClr val="accent2"/>
                </a:solidFill>
              </a:rPr>
              <a:t>Higher rates of </a:t>
            </a:r>
            <a:r>
              <a:rPr lang="en-US" sz="2000" b="1" dirty="0">
                <a:solidFill>
                  <a:schemeClr val="accent2"/>
                </a:solidFill>
              </a:rPr>
              <a:t>self-harm</a:t>
            </a:r>
            <a:r>
              <a:rPr lang="en-US" sz="2000" dirty="0">
                <a:solidFill>
                  <a:schemeClr val="accent2"/>
                </a:solidFill>
              </a:rPr>
              <a:t> (Sara et al., 2014)</a:t>
            </a:r>
          </a:p>
          <a:p>
            <a:pPr marL="175022" lvl="1" indent="0">
              <a:spcAft>
                <a:spcPts val="600"/>
              </a:spcAft>
              <a:buNone/>
            </a:pPr>
            <a:endParaRPr lang="en-US" sz="2000" dirty="0">
              <a:solidFill>
                <a:schemeClr val="accent2"/>
              </a:solidFill>
            </a:endParaRPr>
          </a:p>
          <a:p>
            <a:pPr lvl="1">
              <a:spcAft>
                <a:spcPts val="600"/>
              </a:spcAft>
            </a:pPr>
            <a:r>
              <a:rPr lang="en-US" sz="2000" dirty="0">
                <a:solidFill>
                  <a:schemeClr val="accent2"/>
                </a:solidFill>
              </a:rPr>
              <a:t>Higher rates of </a:t>
            </a:r>
            <a:r>
              <a:rPr lang="en-US" sz="2000" b="1" dirty="0">
                <a:solidFill>
                  <a:schemeClr val="accent2"/>
                </a:solidFill>
              </a:rPr>
              <a:t>mortality</a:t>
            </a:r>
            <a:r>
              <a:rPr lang="en-US" sz="2000" dirty="0">
                <a:solidFill>
                  <a:schemeClr val="accent2"/>
                </a:solidFill>
              </a:rPr>
              <a:t> (</a:t>
            </a:r>
            <a:r>
              <a:rPr lang="en-US" sz="2000" dirty="0" err="1">
                <a:solidFill>
                  <a:schemeClr val="accent2"/>
                </a:solidFill>
              </a:rPr>
              <a:t>Lähteenvuo</a:t>
            </a:r>
            <a:r>
              <a:rPr lang="en-US" sz="2000" dirty="0">
                <a:solidFill>
                  <a:schemeClr val="accent2"/>
                </a:solidFill>
              </a:rPr>
              <a:t> et al., 2021; Rosen et al., 2008)</a:t>
            </a:r>
          </a:p>
          <a:p>
            <a:pPr lvl="1">
              <a:spcAft>
                <a:spcPts val="600"/>
              </a:spcAft>
            </a:pPr>
            <a:endParaRPr lang="en-US" sz="2000" dirty="0">
              <a:solidFill>
                <a:schemeClr val="accent2"/>
              </a:solidFill>
            </a:endParaRPr>
          </a:p>
          <a:p>
            <a:pPr lvl="1">
              <a:spcAft>
                <a:spcPts val="600"/>
              </a:spcAft>
            </a:pPr>
            <a:r>
              <a:rPr lang="en-US" sz="2000" dirty="0">
                <a:solidFill>
                  <a:schemeClr val="accent2"/>
                </a:solidFill>
              </a:rPr>
              <a:t>Any substance use disorder comorbidity, especially </a:t>
            </a:r>
            <a:r>
              <a:rPr lang="en-US" sz="2000" b="1" dirty="0">
                <a:solidFill>
                  <a:schemeClr val="accent2"/>
                </a:solidFill>
              </a:rPr>
              <a:t>multiple drug use and alcohol use </a:t>
            </a:r>
            <a:r>
              <a:rPr lang="en-US" sz="2000" dirty="0">
                <a:solidFill>
                  <a:schemeClr val="accent2"/>
                </a:solidFill>
              </a:rPr>
              <a:t>associated with higher rates of </a:t>
            </a:r>
            <a:r>
              <a:rPr lang="en-US" sz="2000" b="1" dirty="0">
                <a:solidFill>
                  <a:schemeClr val="accent2"/>
                </a:solidFill>
              </a:rPr>
              <a:t>mortality</a:t>
            </a:r>
            <a:r>
              <a:rPr lang="en-US" sz="2000" dirty="0">
                <a:solidFill>
                  <a:schemeClr val="accent2"/>
                </a:solidFill>
              </a:rPr>
              <a:t> (</a:t>
            </a:r>
            <a:r>
              <a:rPr lang="en-US" sz="2000" dirty="0" err="1">
                <a:solidFill>
                  <a:schemeClr val="accent2"/>
                </a:solidFill>
              </a:rPr>
              <a:t>Lähteenvuo</a:t>
            </a:r>
            <a:r>
              <a:rPr lang="en-US" sz="2000" dirty="0">
                <a:solidFill>
                  <a:schemeClr val="accent2"/>
                </a:solidFill>
              </a:rPr>
              <a:t> et al., 2021)</a:t>
            </a:r>
          </a:p>
        </p:txBody>
      </p:sp>
      <p:cxnSp>
        <p:nvCxnSpPr>
          <p:cNvPr id="2" name="Straight Arrow Connector 1">
            <a:extLst>
              <a:ext uri="{FF2B5EF4-FFF2-40B4-BE49-F238E27FC236}">
                <a16:creationId xmlns:a16="http://schemas.microsoft.com/office/drawing/2014/main" id="{77FAA2E0-8199-324A-44AC-0AE9E2059250}"/>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21047AC-1BDF-CA97-ABA5-E9A8C590F2D2}"/>
              </a:ext>
            </a:extLst>
          </p:cNvPr>
          <p:cNvSpPr txBox="1"/>
          <p:nvPr/>
        </p:nvSpPr>
        <p:spPr>
          <a:xfrm>
            <a:off x="1244484" y="4852338"/>
            <a:ext cx="3100586" cy="430887"/>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p:txBody>
      </p:sp>
      <p:sp>
        <p:nvSpPr>
          <p:cNvPr id="3" name="TextBox 2">
            <a:extLst>
              <a:ext uri="{FF2B5EF4-FFF2-40B4-BE49-F238E27FC236}">
                <a16:creationId xmlns:a16="http://schemas.microsoft.com/office/drawing/2014/main" id="{24C73C1E-D5D7-D4E1-7D4B-A51C194B6740}"/>
              </a:ext>
            </a:extLst>
          </p:cNvPr>
          <p:cNvSpPr txBox="1"/>
          <p:nvPr/>
        </p:nvSpPr>
        <p:spPr>
          <a:xfrm>
            <a:off x="1244484" y="4962207"/>
            <a:ext cx="3393775" cy="646331"/>
          </a:xfrm>
          <a:prstGeom prst="rect">
            <a:avLst/>
          </a:prstGeom>
          <a:noFill/>
        </p:spPr>
        <p:txBody>
          <a:bodyPr wrap="square" lIns="0" tIns="0" bIns="0" rtlCol="0">
            <a:spAutoFit/>
          </a:bodyPr>
          <a:lstStyle/>
          <a:p>
            <a:pPr>
              <a:spcAft>
                <a:spcPts val="600"/>
              </a:spcAft>
              <a:defRPr/>
            </a:pPr>
            <a:r>
              <a:rPr kumimoji="0" lang="en-US" sz="1400" b="0" i="0" u="none" strike="noStrike" kern="1200" cap="none" spc="0" normalizeH="0" baseline="0" noProof="0" dirty="0" err="1">
                <a:ln>
                  <a:noFill/>
                </a:ln>
                <a:effectLst/>
                <a:uLnTx/>
                <a:uFillTx/>
                <a:ea typeface="+mn-ea"/>
                <a:cs typeface="Arial"/>
              </a:rPr>
              <a:t>Lähteenvuo</a:t>
            </a:r>
            <a:r>
              <a:rPr kumimoji="0" lang="en-US" sz="1400" b="0" i="0" u="none" strike="noStrike" kern="1200" cap="none" spc="0" normalizeH="0" baseline="0" noProof="0" dirty="0">
                <a:ln>
                  <a:noFill/>
                </a:ln>
                <a:effectLst/>
                <a:uLnTx/>
                <a:uFillTx/>
                <a:ea typeface="+mn-ea"/>
                <a:cs typeface="Arial"/>
              </a:rPr>
              <a:t> et al., 2021 Acta </a:t>
            </a:r>
            <a:r>
              <a:rPr kumimoji="0" lang="en-US" sz="1400" b="0" i="0" u="none" strike="noStrike" kern="1200" cap="none" spc="0" normalizeH="0" baseline="0" noProof="0" dirty="0" err="1">
                <a:ln>
                  <a:noFill/>
                </a:ln>
                <a:effectLst/>
                <a:uLnTx/>
                <a:uFillTx/>
                <a:ea typeface="+mn-ea"/>
                <a:cs typeface="Arial"/>
              </a:rPr>
              <a:t>Psychiatr</a:t>
            </a:r>
            <a:r>
              <a:rPr kumimoji="0" lang="en-US" sz="1400" b="0" i="0" u="none" strike="noStrike" kern="1200" cap="none" spc="0" normalizeH="0" baseline="0" noProof="0" dirty="0">
                <a:ln>
                  <a:noFill/>
                </a:ln>
                <a:effectLst/>
                <a:uLnTx/>
                <a:uFillTx/>
                <a:ea typeface="+mn-ea"/>
                <a:cs typeface="Arial"/>
              </a:rPr>
              <a:t> </a:t>
            </a:r>
            <a:r>
              <a:rPr kumimoji="0" lang="en-US" sz="1400" b="0" i="0" u="none" strike="noStrike" kern="1200" cap="none" spc="0" normalizeH="0" baseline="0" noProof="0" dirty="0" err="1">
                <a:ln>
                  <a:noFill/>
                </a:ln>
                <a:effectLst/>
                <a:uLnTx/>
                <a:uFillTx/>
                <a:ea typeface="+mn-ea"/>
                <a:cs typeface="Arial"/>
              </a:rPr>
              <a:t>Scand</a:t>
            </a:r>
            <a:r>
              <a:rPr lang="en-US" sz="1400" dirty="0">
                <a:cs typeface="Arial"/>
              </a:rPr>
              <a:t>; Rosen et al., 2008 </a:t>
            </a:r>
            <a:r>
              <a:rPr lang="en-US" sz="1400" dirty="0" err="1">
                <a:cs typeface="Arial"/>
              </a:rPr>
              <a:t>Psychiatr</a:t>
            </a:r>
            <a:r>
              <a:rPr lang="en-US" sz="1400" dirty="0">
                <a:cs typeface="Arial"/>
              </a:rPr>
              <a:t> Serv; Sara et al., 2014 Aust N Z J Psychiatry</a:t>
            </a:r>
          </a:p>
        </p:txBody>
      </p:sp>
      <p:sp>
        <p:nvSpPr>
          <p:cNvPr id="11" name="Freeform 8">
            <a:extLst>
              <a:ext uri="{FF2B5EF4-FFF2-40B4-BE49-F238E27FC236}">
                <a16:creationId xmlns:a16="http://schemas.microsoft.com/office/drawing/2014/main" id="{068DA591-4583-FEF2-B8FA-5700413608F8}"/>
              </a:ext>
            </a:extLst>
          </p:cNvPr>
          <p:cNvSpPr>
            <a:spLocks noChangeAspect="1"/>
          </p:cNvSpPr>
          <p:nvPr/>
        </p:nvSpPr>
        <p:spPr>
          <a:xfrm>
            <a:off x="1024104" y="1823088"/>
            <a:ext cx="3614155" cy="2407930"/>
          </a:xfrm>
          <a:custGeom>
            <a:avLst/>
            <a:gdLst/>
            <a:ahLst/>
            <a:cxnLst/>
            <a:rect l="l" t="t" r="r" b="b"/>
            <a:pathLst>
              <a:path w="10287000" h="6853714">
                <a:moveTo>
                  <a:pt x="0" y="0"/>
                </a:moveTo>
                <a:lnTo>
                  <a:pt x="10287000" y="0"/>
                </a:lnTo>
                <a:lnTo>
                  <a:pt x="10287000" y="6853713"/>
                </a:lnTo>
                <a:lnTo>
                  <a:pt x="0" y="6853713"/>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450913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C9054-A751-AE75-C76D-039A59E80C2B}"/>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F74A988-FC51-733A-38FE-38DFADEB52D9}"/>
              </a:ext>
            </a:extLst>
          </p:cNvPr>
          <p:cNvGraphicFramePr>
            <a:graphicFrameLocks noChangeAspect="1"/>
          </p:cNvGraphicFramePr>
          <p:nvPr>
            <p:custDataLst>
              <p:tags r:id="rId1"/>
            </p:custDataLst>
          </p:nvPr>
        </p:nvGraphicFramePr>
        <p:xfrm>
          <a:off x="1525192" y="858442"/>
          <a:ext cx="1190" cy="1190"/>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2EC12D17-2F26-484B-B02F-2CEF9D0B95C7}"/>
                          </a:ext>
                        </a:extLst>
                      </p:cNvPr>
                      <p:cNvPicPr/>
                      <p:nvPr/>
                    </p:nvPicPr>
                    <p:blipFill>
                      <a:blip r:embed="rId6"/>
                      <a:stretch>
                        <a:fillRect/>
                      </a:stretch>
                    </p:blipFill>
                    <p:spPr>
                      <a:xfrm>
                        <a:off x="1525192" y="858442"/>
                        <a:ext cx="1190"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2763CCB-1643-9479-E324-22B7A3C4634F}"/>
              </a:ext>
            </a:extLst>
          </p:cNvPr>
          <p:cNvSpPr/>
          <p:nvPr>
            <p:custDataLst>
              <p:tags r:id="rId2"/>
            </p:custDataLst>
          </p:nvPr>
        </p:nvSpPr>
        <p:spPr>
          <a:xfrm>
            <a:off x="1524001" y="857251"/>
            <a:ext cx="119063"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050" dirty="0">
              <a:latin typeface="Georgia" panose="02040502050405020303" pitchFamily="18" charset="0"/>
              <a:ea typeface="+mj-ea"/>
              <a:sym typeface="Georgia" panose="02040502050405020303" pitchFamily="18" charset="0"/>
            </a:endParaRPr>
          </a:p>
        </p:txBody>
      </p:sp>
      <p:sp>
        <p:nvSpPr>
          <p:cNvPr id="7" name="Title 6">
            <a:extLst>
              <a:ext uri="{FF2B5EF4-FFF2-40B4-BE49-F238E27FC236}">
                <a16:creationId xmlns:a16="http://schemas.microsoft.com/office/drawing/2014/main" id="{24E72597-1492-2239-DF35-19D2D5D8B695}"/>
              </a:ext>
            </a:extLst>
          </p:cNvPr>
          <p:cNvSpPr>
            <a:spLocks noGrp="1"/>
          </p:cNvSpPr>
          <p:nvPr>
            <p:ph type="title"/>
          </p:nvPr>
        </p:nvSpPr>
        <p:spPr/>
        <p:txBody>
          <a:bodyPr/>
          <a:lstStyle/>
          <a:p>
            <a:pPr marL="0" indent="0" algn="ctr">
              <a:buFontTx/>
              <a:buNone/>
              <a:defRPr/>
            </a:pPr>
            <a:br>
              <a:rPr lang="en-US" sz="2000" kern="0" dirty="0">
                <a:solidFill>
                  <a:srgbClr val="003A93"/>
                </a:solidFill>
                <a:latin typeface="Gill Sans MT" panose="020B0502020104020203" pitchFamily="34" charset="77"/>
                <a:cs typeface="Arial" panose="020B0604020202020204" pitchFamily="34" charset="0"/>
              </a:rPr>
            </a:br>
            <a:r>
              <a:rPr lang="en-US" sz="2000" b="1" kern="0" dirty="0">
                <a:solidFill>
                  <a:srgbClr val="003A93"/>
                </a:solidFill>
                <a:latin typeface="+mn-lt"/>
                <a:cs typeface="Arial" panose="020B0604020202020204" pitchFamily="34" charset="0"/>
              </a:rPr>
              <a:t>Disclosures:</a:t>
            </a:r>
            <a:br>
              <a:rPr lang="en-US" sz="2000" b="1" kern="0" dirty="0">
                <a:solidFill>
                  <a:srgbClr val="003A93"/>
                </a:solidFill>
                <a:latin typeface="+mn-lt"/>
                <a:cs typeface="Arial" panose="020B0604020202020204" pitchFamily="34" charset="0"/>
              </a:rPr>
            </a:br>
            <a:br>
              <a:rPr lang="en-US" sz="2000" kern="0" dirty="0">
                <a:solidFill>
                  <a:srgbClr val="003A93"/>
                </a:solidFill>
                <a:latin typeface="+mn-lt"/>
                <a:cs typeface="Arial" panose="020B0604020202020204" pitchFamily="34" charset="0"/>
              </a:rPr>
            </a:br>
            <a:r>
              <a:rPr lang="en-US" sz="2000" kern="0" dirty="0">
                <a:solidFill>
                  <a:srgbClr val="003A93"/>
                </a:solidFill>
                <a:latin typeface="+mn-lt"/>
                <a:cs typeface="Arial" panose="020B0604020202020204" pitchFamily="34" charset="0"/>
              </a:rPr>
              <a:t>Consultant, Custom Learning Designs, Inc.</a:t>
            </a:r>
            <a:br>
              <a:rPr lang="en-US" sz="2000" kern="0" dirty="0">
                <a:solidFill>
                  <a:srgbClr val="003A93"/>
                </a:solidFill>
                <a:latin typeface="+mn-lt"/>
                <a:cs typeface="Arial" panose="020B0604020202020204" pitchFamily="34" charset="0"/>
              </a:rPr>
            </a:br>
            <a:br>
              <a:rPr lang="en-US" sz="2000" kern="0" dirty="0">
                <a:solidFill>
                  <a:srgbClr val="003A93"/>
                </a:solidFill>
                <a:latin typeface="+mn-lt"/>
                <a:cs typeface="Arial" panose="020B0604020202020204" pitchFamily="34" charset="0"/>
              </a:rPr>
            </a:br>
            <a:br>
              <a:rPr lang="en-US" sz="2000" kern="0" dirty="0">
                <a:solidFill>
                  <a:srgbClr val="003A93"/>
                </a:solidFill>
                <a:latin typeface="+mn-lt"/>
                <a:cs typeface="Arial" panose="020B0604020202020204" pitchFamily="34" charset="0"/>
              </a:rPr>
            </a:br>
            <a:br>
              <a:rPr lang="en-US" sz="2000" kern="0" dirty="0">
                <a:solidFill>
                  <a:srgbClr val="003A93"/>
                </a:solidFill>
                <a:latin typeface="+mn-lt"/>
                <a:cs typeface="Arial" panose="020B0604020202020204" pitchFamily="34" charset="0"/>
              </a:rPr>
            </a:br>
            <a:r>
              <a:rPr lang="en-US" sz="2000" kern="0" dirty="0">
                <a:solidFill>
                  <a:srgbClr val="003A93"/>
                </a:solidFill>
                <a:latin typeface="+mn-lt"/>
                <a:cs typeface="Arial" panose="020B0604020202020204" pitchFamily="34" charset="0"/>
              </a:rPr>
              <a:t>© 2025 McLean Hospital Corporation</a:t>
            </a:r>
            <a:br>
              <a:rPr lang="en-US" sz="2000" kern="0" dirty="0">
                <a:solidFill>
                  <a:srgbClr val="003A93"/>
                </a:solidFill>
                <a:latin typeface="+mn-lt"/>
                <a:cs typeface="Arial" panose="020B0604020202020204" pitchFamily="34" charset="0"/>
              </a:rPr>
            </a:br>
            <a:r>
              <a:rPr lang="en-US" sz="2000" kern="0" dirty="0">
                <a:solidFill>
                  <a:srgbClr val="003A93"/>
                </a:solidFill>
                <a:latin typeface="+mn-lt"/>
                <a:cs typeface="Arial" panose="020B0604020202020204" pitchFamily="34" charset="0"/>
              </a:rPr>
              <a:t>All Rights Reserved</a:t>
            </a:r>
          </a:p>
        </p:txBody>
      </p:sp>
    </p:spTree>
    <p:extLst>
      <p:ext uri="{BB962C8B-B14F-4D97-AF65-F5344CB8AC3E}">
        <p14:creationId xmlns:p14="http://schemas.microsoft.com/office/powerpoint/2010/main" val="1465909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80607-CE53-FB0C-D8FF-2ECC96F9567D}"/>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6FB9880-C644-0E82-BE90-16721550A25C}"/>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D1D9C2D-5F0A-E583-069F-33AA41450039}"/>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86BC5492-24EC-86AB-E2D8-E3EC17A46AD5}"/>
              </a:ext>
            </a:extLst>
          </p:cNvPr>
          <p:cNvSpPr>
            <a:spLocks noGrp="1"/>
          </p:cNvSpPr>
          <p:nvPr>
            <p:ph type="ftr" sz="quarter" idx="15"/>
          </p:nvPr>
        </p:nvSpPr>
        <p:spPr>
          <a:xfrm>
            <a:off x="3336325" y="6334125"/>
            <a:ext cx="7707596" cy="153888"/>
          </a:xfrm>
        </p:spPr>
        <p:txBody>
          <a:bodyPr/>
          <a:lstStyle/>
          <a:p>
            <a:pPr algn="r"/>
            <a:r>
              <a:rPr lang="en-US" sz="1000" dirty="0"/>
              <a:t>McLean Hospital Division of Psychotic Disorders</a:t>
            </a:r>
          </a:p>
        </p:txBody>
      </p:sp>
      <p:sp>
        <p:nvSpPr>
          <p:cNvPr id="8" name="Title 1">
            <a:extLst>
              <a:ext uri="{FF2B5EF4-FFF2-40B4-BE49-F238E27FC236}">
                <a16:creationId xmlns:a16="http://schemas.microsoft.com/office/drawing/2014/main" id="{967A4D76-58F4-C22D-AE6A-3E3B85EAC726}"/>
              </a:ext>
            </a:extLst>
          </p:cNvPr>
          <p:cNvSpPr>
            <a:spLocks noGrp="1"/>
          </p:cNvSpPr>
          <p:nvPr>
            <p:ph type="title"/>
          </p:nvPr>
        </p:nvSpPr>
        <p:spPr/>
        <p:txBody>
          <a:bodyPr/>
          <a:lstStyle/>
          <a:p>
            <a:r>
              <a:rPr lang="en-US" sz="3200" dirty="0"/>
              <a:t>Hallucinogens</a:t>
            </a:r>
          </a:p>
        </p:txBody>
      </p:sp>
      <p:sp>
        <p:nvSpPr>
          <p:cNvPr id="4" name="Content Placeholder 2">
            <a:extLst>
              <a:ext uri="{FF2B5EF4-FFF2-40B4-BE49-F238E27FC236}">
                <a16:creationId xmlns:a16="http://schemas.microsoft.com/office/drawing/2014/main" id="{5F262C96-E740-A0FD-C44B-3BCDBAA1CD99}"/>
              </a:ext>
            </a:extLst>
          </p:cNvPr>
          <p:cNvSpPr>
            <a:spLocks noGrp="1"/>
          </p:cNvSpPr>
          <p:nvPr>
            <p:ph idx="1"/>
          </p:nvPr>
        </p:nvSpPr>
        <p:spPr>
          <a:xfrm>
            <a:off x="1083943" y="1474397"/>
            <a:ext cx="4504763" cy="3377941"/>
          </a:xfrm>
        </p:spPr>
        <p:txBody>
          <a:bodyPr/>
          <a:lstStyle/>
          <a:p>
            <a:pPr lvl="1">
              <a:spcAft>
                <a:spcPts val="600"/>
              </a:spcAft>
            </a:pPr>
            <a:r>
              <a:rPr lang="en-US" sz="2000" dirty="0">
                <a:solidFill>
                  <a:schemeClr val="accent2"/>
                </a:solidFill>
              </a:rPr>
              <a:t>Hallucinogen-involved emergency department visits are associated with </a:t>
            </a:r>
            <a:r>
              <a:rPr lang="en-US" sz="2000" b="1" dirty="0">
                <a:solidFill>
                  <a:schemeClr val="accent2"/>
                </a:solidFill>
              </a:rPr>
              <a:t>higher risk </a:t>
            </a:r>
            <a:r>
              <a:rPr lang="en-US" sz="2000" dirty="0">
                <a:solidFill>
                  <a:schemeClr val="accent2"/>
                </a:solidFill>
              </a:rPr>
              <a:t>of being diagnosed with a </a:t>
            </a:r>
            <a:r>
              <a:rPr lang="en-US" sz="2000" b="1" dirty="0">
                <a:solidFill>
                  <a:schemeClr val="accent2"/>
                </a:solidFill>
              </a:rPr>
              <a:t>schizophrenia spectrum disorder </a:t>
            </a:r>
            <a:r>
              <a:rPr lang="en-US" sz="2000" dirty="0">
                <a:solidFill>
                  <a:schemeClr val="accent2"/>
                </a:solidFill>
              </a:rPr>
              <a:t>in the next 3 years (3.99%) compared with the general population (0.15%).</a:t>
            </a:r>
          </a:p>
          <a:p>
            <a:pPr lvl="1">
              <a:spcAft>
                <a:spcPts val="600"/>
              </a:spcAft>
            </a:pPr>
            <a:endParaRPr lang="en-US" sz="800" dirty="0">
              <a:solidFill>
                <a:schemeClr val="accent2"/>
              </a:solidFill>
            </a:endParaRPr>
          </a:p>
          <a:p>
            <a:pPr lvl="1">
              <a:spcAft>
                <a:spcPts val="600"/>
              </a:spcAft>
            </a:pPr>
            <a:r>
              <a:rPr lang="en-US" sz="2000" dirty="0">
                <a:solidFill>
                  <a:schemeClr val="accent2"/>
                </a:solidFill>
              </a:rPr>
              <a:t>Higher risk for schizophrenia spectrum disorders in the next 3 years than emergency department visits involving alcohol and cannabis.</a:t>
            </a:r>
          </a:p>
        </p:txBody>
      </p:sp>
      <p:pic>
        <p:nvPicPr>
          <p:cNvPr id="3" name="Picture 2" descr="A colorful swirly art with a person on a surfboard&#10;&#10;Description automatically generated">
            <a:extLst>
              <a:ext uri="{FF2B5EF4-FFF2-40B4-BE49-F238E27FC236}">
                <a16:creationId xmlns:a16="http://schemas.microsoft.com/office/drawing/2014/main" id="{87A447E4-FA99-8724-4580-2FF1B8CDDF0E}"/>
              </a:ext>
            </a:extLst>
          </p:cNvPr>
          <p:cNvPicPr>
            <a:picLocks noChangeAspect="1"/>
          </p:cNvPicPr>
          <p:nvPr/>
        </p:nvPicPr>
        <p:blipFill>
          <a:blip r:embed="rId7">
            <a:extLst>
              <a:ext uri="{837473B0-CC2E-450A-ABE3-18F120FF3D39}">
                <a1611:picAttrSrcUrl xmlns:a1611="http://schemas.microsoft.com/office/drawing/2016/11/main" r:id="rId8"/>
              </a:ext>
            </a:extLst>
          </a:blip>
          <a:srcRect b="46147"/>
          <a:stretch/>
        </p:blipFill>
        <p:spPr>
          <a:xfrm>
            <a:off x="6603296" y="1596378"/>
            <a:ext cx="4301477" cy="3088612"/>
          </a:xfrm>
          <a:prstGeom prst="rect">
            <a:avLst/>
          </a:prstGeom>
        </p:spPr>
      </p:pic>
      <p:sp>
        <p:nvSpPr>
          <p:cNvPr id="7" name="TextBox 6">
            <a:extLst>
              <a:ext uri="{FF2B5EF4-FFF2-40B4-BE49-F238E27FC236}">
                <a16:creationId xmlns:a16="http://schemas.microsoft.com/office/drawing/2014/main" id="{19F78531-5D65-F8BC-B9E1-7480C1C02B8B}"/>
              </a:ext>
            </a:extLst>
          </p:cNvPr>
          <p:cNvSpPr txBox="1"/>
          <p:nvPr/>
        </p:nvSpPr>
        <p:spPr>
          <a:xfrm>
            <a:off x="3714750" y="6604000"/>
            <a:ext cx="4762500" cy="230832"/>
          </a:xfrm>
          <a:prstGeom prst="rect">
            <a:avLst/>
          </a:prstGeom>
          <a:noFill/>
        </p:spPr>
        <p:txBody>
          <a:bodyPr wrap="square" rtlCol="0">
            <a:spAutoFit/>
          </a:bodyPr>
          <a:lstStyle/>
          <a:p>
            <a:endParaRPr lang="en-US" sz="900" dirty="0"/>
          </a:p>
        </p:txBody>
      </p:sp>
      <p:cxnSp>
        <p:nvCxnSpPr>
          <p:cNvPr id="2" name="Straight Arrow Connector 1">
            <a:extLst>
              <a:ext uri="{FF2B5EF4-FFF2-40B4-BE49-F238E27FC236}">
                <a16:creationId xmlns:a16="http://schemas.microsoft.com/office/drawing/2014/main" id="{70021527-6144-C7EC-1457-1649B1530827}"/>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3971104-BB8C-4068-2BE9-1673BA6D9EBC}"/>
              </a:ext>
            </a:extLst>
          </p:cNvPr>
          <p:cNvSpPr txBox="1"/>
          <p:nvPr/>
        </p:nvSpPr>
        <p:spPr>
          <a:xfrm>
            <a:off x="1244484" y="4852338"/>
            <a:ext cx="3100586"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Myan et al., 2024 JAMA Psychiatry</a:t>
            </a:r>
            <a:endParaRPr kumimoji="0" lang="en-US" sz="1400" b="0" i="0" u="none" strike="noStrike" kern="1200" cap="none" spc="0" normalizeH="0" baseline="0" noProof="0" dirty="0">
              <a:ln>
                <a:noFill/>
              </a:ln>
              <a:effectLst/>
              <a:uLnTx/>
              <a:uFillTx/>
              <a:ea typeface="+mn-ea"/>
              <a:cs typeface="Arial"/>
            </a:endParaRPr>
          </a:p>
        </p:txBody>
      </p:sp>
    </p:spTree>
    <p:extLst>
      <p:ext uri="{BB962C8B-B14F-4D97-AF65-F5344CB8AC3E}">
        <p14:creationId xmlns:p14="http://schemas.microsoft.com/office/powerpoint/2010/main" val="2897046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C88E1-C965-0D89-50D6-224C69DC6EA0}"/>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207E38F-2184-A9B6-1EE0-01D83E0F3E1B}"/>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26FB9880-C644-0E82-BE90-16721550A25C}"/>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FA3472B-2EB2-DA4D-AFC9-38BFE2231C19}"/>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FAB57D73-3C89-EB94-84D4-81F3822A96B1}"/>
              </a:ext>
            </a:extLst>
          </p:cNvPr>
          <p:cNvSpPr>
            <a:spLocks noGrp="1"/>
          </p:cNvSpPr>
          <p:nvPr>
            <p:ph type="ftr" sz="quarter" idx="15"/>
          </p:nvPr>
        </p:nvSpPr>
        <p:spPr>
          <a:xfrm>
            <a:off x="3336325" y="6334125"/>
            <a:ext cx="7707596" cy="153888"/>
          </a:xfrm>
        </p:spPr>
        <p:txBody>
          <a:bodyPr/>
          <a:lstStyle/>
          <a:p>
            <a:pPr algn="r"/>
            <a:r>
              <a:rPr lang="en-US" sz="1000" dirty="0"/>
              <a:t>McLean Hospital Division of Psychotic Disorders</a:t>
            </a:r>
          </a:p>
        </p:txBody>
      </p:sp>
      <p:sp>
        <p:nvSpPr>
          <p:cNvPr id="8" name="Title 1">
            <a:extLst>
              <a:ext uri="{FF2B5EF4-FFF2-40B4-BE49-F238E27FC236}">
                <a16:creationId xmlns:a16="http://schemas.microsoft.com/office/drawing/2014/main" id="{E8EB2084-3DD8-CEE3-7672-DCBAF0E5E550}"/>
              </a:ext>
            </a:extLst>
          </p:cNvPr>
          <p:cNvSpPr>
            <a:spLocks noGrp="1"/>
          </p:cNvSpPr>
          <p:nvPr>
            <p:ph type="title"/>
          </p:nvPr>
        </p:nvSpPr>
        <p:spPr/>
        <p:txBody>
          <a:bodyPr/>
          <a:lstStyle/>
          <a:p>
            <a:r>
              <a:rPr lang="en-US" sz="3200" dirty="0"/>
              <a:t>Prescription Stimulants</a:t>
            </a:r>
          </a:p>
        </p:txBody>
      </p:sp>
      <p:sp>
        <p:nvSpPr>
          <p:cNvPr id="4" name="Content Placeholder 2">
            <a:extLst>
              <a:ext uri="{FF2B5EF4-FFF2-40B4-BE49-F238E27FC236}">
                <a16:creationId xmlns:a16="http://schemas.microsoft.com/office/drawing/2014/main" id="{2DC5FCD1-2208-D02F-312A-EE3A44909AAD}"/>
              </a:ext>
            </a:extLst>
          </p:cNvPr>
          <p:cNvSpPr>
            <a:spLocks noGrp="1"/>
          </p:cNvSpPr>
          <p:nvPr>
            <p:ph idx="1"/>
          </p:nvPr>
        </p:nvSpPr>
        <p:spPr>
          <a:xfrm>
            <a:off x="4677508" y="1216489"/>
            <a:ext cx="6866793" cy="4497623"/>
          </a:xfrm>
        </p:spPr>
        <p:txBody>
          <a:bodyPr/>
          <a:lstStyle/>
          <a:p>
            <a:pPr lvl="1">
              <a:spcAft>
                <a:spcPts val="600"/>
              </a:spcAft>
            </a:pPr>
            <a:r>
              <a:rPr lang="en-US" sz="2000" dirty="0">
                <a:solidFill>
                  <a:schemeClr val="accent2"/>
                </a:solidFill>
              </a:rPr>
              <a:t>Rx stimulant use is associated with </a:t>
            </a:r>
            <a:r>
              <a:rPr lang="en-US" sz="2000" b="1" dirty="0">
                <a:solidFill>
                  <a:schemeClr val="accent2"/>
                </a:solidFill>
              </a:rPr>
              <a:t>earlier age of onset </a:t>
            </a:r>
            <a:r>
              <a:rPr lang="en-US" sz="2000" dirty="0">
                <a:solidFill>
                  <a:schemeClr val="accent2"/>
                </a:solidFill>
              </a:rPr>
              <a:t>for psychosis vs. no use (20.5 vs. 24.6 years) in N=205 inpatients with psychosis.</a:t>
            </a:r>
          </a:p>
          <a:p>
            <a:pPr lvl="2">
              <a:spcAft>
                <a:spcPts val="600"/>
              </a:spcAft>
            </a:pPr>
            <a:r>
              <a:rPr lang="en-US" sz="2000" b="1" dirty="0">
                <a:solidFill>
                  <a:schemeClr val="accent2"/>
                </a:solidFill>
              </a:rPr>
              <a:t>40%</a:t>
            </a:r>
            <a:r>
              <a:rPr lang="en-US" sz="2000" dirty="0">
                <a:solidFill>
                  <a:schemeClr val="accent2"/>
                </a:solidFill>
              </a:rPr>
              <a:t> reported </a:t>
            </a:r>
            <a:r>
              <a:rPr lang="en-US" sz="2000" dirty="0" err="1">
                <a:solidFill>
                  <a:schemeClr val="accent2"/>
                </a:solidFill>
              </a:rPr>
              <a:t>rx</a:t>
            </a:r>
            <a:r>
              <a:rPr lang="en-US" sz="2000" dirty="0">
                <a:solidFill>
                  <a:schemeClr val="accent2"/>
                </a:solidFill>
              </a:rPr>
              <a:t> stimulant use preceding psychosis (Moran et al., 2015).</a:t>
            </a:r>
          </a:p>
          <a:p>
            <a:pPr lvl="1">
              <a:spcAft>
                <a:spcPts val="600"/>
              </a:spcAft>
            </a:pPr>
            <a:endParaRPr lang="en-US" sz="1000" dirty="0">
              <a:solidFill>
                <a:schemeClr val="accent2"/>
              </a:solidFill>
            </a:endParaRPr>
          </a:p>
          <a:p>
            <a:pPr lvl="1">
              <a:spcAft>
                <a:spcPts val="600"/>
              </a:spcAft>
            </a:pPr>
            <a:r>
              <a:rPr lang="en-US" sz="2000" b="1" dirty="0">
                <a:solidFill>
                  <a:schemeClr val="accent2"/>
                </a:solidFill>
              </a:rPr>
              <a:t>Amphetamines</a:t>
            </a:r>
            <a:r>
              <a:rPr lang="en-US" sz="2000" dirty="0">
                <a:solidFill>
                  <a:schemeClr val="accent2"/>
                </a:solidFill>
              </a:rPr>
              <a:t> are associated with higher risk of psychosis than methylphenidate in N=221,846 patients </a:t>
            </a:r>
            <a:r>
              <a:rPr lang="en-US" sz="2000" dirty="0" err="1">
                <a:solidFill>
                  <a:schemeClr val="accent2"/>
                </a:solidFill>
              </a:rPr>
              <a:t>rx</a:t>
            </a:r>
            <a:r>
              <a:rPr lang="en-US" sz="2000" dirty="0">
                <a:solidFill>
                  <a:schemeClr val="accent2"/>
                </a:solidFill>
              </a:rPr>
              <a:t> a stimulant for ADHD (Moran et al., 2019).</a:t>
            </a:r>
          </a:p>
          <a:p>
            <a:pPr lvl="1">
              <a:spcAft>
                <a:spcPts val="600"/>
              </a:spcAft>
            </a:pPr>
            <a:endParaRPr lang="en-US" sz="1000" dirty="0">
              <a:solidFill>
                <a:schemeClr val="accent2"/>
              </a:solidFill>
            </a:endParaRPr>
          </a:p>
          <a:p>
            <a:pPr lvl="1">
              <a:spcAft>
                <a:spcPts val="600"/>
              </a:spcAft>
            </a:pPr>
            <a:r>
              <a:rPr lang="en-US" sz="2000" dirty="0">
                <a:solidFill>
                  <a:schemeClr val="accent2"/>
                </a:solidFill>
              </a:rPr>
              <a:t>Past-month prescribed amphetamine use increased odds of </a:t>
            </a:r>
            <a:r>
              <a:rPr lang="en-US" sz="2000" b="1" dirty="0">
                <a:solidFill>
                  <a:schemeClr val="accent2"/>
                </a:solidFill>
              </a:rPr>
              <a:t>psychosis and mania </a:t>
            </a:r>
            <a:r>
              <a:rPr lang="en-US" sz="2000" dirty="0">
                <a:solidFill>
                  <a:schemeClr val="accent2"/>
                </a:solidFill>
              </a:rPr>
              <a:t>episode 2.68x vs. no use (N=4,122). </a:t>
            </a:r>
          </a:p>
          <a:p>
            <a:pPr lvl="2">
              <a:spcAft>
                <a:spcPts val="600"/>
              </a:spcAft>
            </a:pPr>
            <a:r>
              <a:rPr lang="en-US" sz="2000" b="1" dirty="0">
                <a:solidFill>
                  <a:schemeClr val="accent2"/>
                </a:solidFill>
              </a:rPr>
              <a:t>Higher doses </a:t>
            </a:r>
            <a:r>
              <a:rPr lang="en-US" sz="2000" dirty="0">
                <a:solidFill>
                  <a:schemeClr val="accent2"/>
                </a:solidFill>
              </a:rPr>
              <a:t>of amphetamines have a 5.38-fold increased odds of psychosis of mania (Moran et al., 2024).</a:t>
            </a:r>
          </a:p>
        </p:txBody>
      </p:sp>
      <p:sp>
        <p:nvSpPr>
          <p:cNvPr id="7" name="TextBox 6">
            <a:extLst>
              <a:ext uri="{FF2B5EF4-FFF2-40B4-BE49-F238E27FC236}">
                <a16:creationId xmlns:a16="http://schemas.microsoft.com/office/drawing/2014/main" id="{479D5E35-1874-55AB-1E60-A5339EF40B8F}"/>
              </a:ext>
            </a:extLst>
          </p:cNvPr>
          <p:cNvSpPr txBox="1"/>
          <p:nvPr/>
        </p:nvSpPr>
        <p:spPr>
          <a:xfrm>
            <a:off x="3714750" y="6604000"/>
            <a:ext cx="4762500" cy="230832"/>
          </a:xfrm>
          <a:prstGeom prst="rect">
            <a:avLst/>
          </a:prstGeom>
          <a:noFill/>
        </p:spPr>
        <p:txBody>
          <a:bodyPr wrap="square" rtlCol="0">
            <a:spAutoFit/>
          </a:bodyPr>
          <a:lstStyle/>
          <a:p>
            <a:endParaRPr lang="en-US" sz="900" dirty="0"/>
          </a:p>
        </p:txBody>
      </p:sp>
      <p:cxnSp>
        <p:nvCxnSpPr>
          <p:cNvPr id="2" name="Straight Arrow Connector 1">
            <a:extLst>
              <a:ext uri="{FF2B5EF4-FFF2-40B4-BE49-F238E27FC236}">
                <a16:creationId xmlns:a16="http://schemas.microsoft.com/office/drawing/2014/main" id="{99C40A73-5107-43FA-C2A4-5EA8601816D1}"/>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4412E49-C23F-176F-330B-D6255A7014D0}"/>
              </a:ext>
            </a:extLst>
          </p:cNvPr>
          <p:cNvSpPr txBox="1"/>
          <p:nvPr/>
        </p:nvSpPr>
        <p:spPr>
          <a:xfrm>
            <a:off x="1244484" y="4852338"/>
            <a:ext cx="3100586" cy="861774"/>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r>
              <a:rPr lang="en-US" sz="1400" dirty="0">
                <a:cs typeface="Arial"/>
              </a:rPr>
              <a:t>Moran et al., 2015 J </a:t>
            </a:r>
            <a:r>
              <a:rPr lang="en-US" sz="1400" dirty="0" err="1">
                <a:cs typeface="Arial"/>
              </a:rPr>
              <a:t>Psychiatr</a:t>
            </a:r>
            <a:r>
              <a:rPr lang="en-US" sz="1400" dirty="0">
                <a:cs typeface="Arial"/>
              </a:rPr>
              <a:t> Res; Moran et al., 2019 NEJM; Moran et al., 2024 Amer J </a:t>
            </a:r>
            <a:r>
              <a:rPr lang="en-US" sz="1400" dirty="0" err="1">
                <a:cs typeface="Arial"/>
              </a:rPr>
              <a:t>Psychtr</a:t>
            </a:r>
            <a:endParaRPr kumimoji="0" lang="en-US" sz="1400" b="0" i="0" u="none" strike="noStrike" kern="1200" cap="none" spc="0" normalizeH="0" baseline="0" noProof="0" dirty="0">
              <a:ln>
                <a:noFill/>
              </a:ln>
              <a:effectLst/>
              <a:uLnTx/>
              <a:uFillTx/>
              <a:ea typeface="+mn-ea"/>
              <a:cs typeface="Arial"/>
            </a:endParaRPr>
          </a:p>
        </p:txBody>
      </p:sp>
      <p:sp>
        <p:nvSpPr>
          <p:cNvPr id="9" name="Freeform 4">
            <a:extLst>
              <a:ext uri="{FF2B5EF4-FFF2-40B4-BE49-F238E27FC236}">
                <a16:creationId xmlns:a16="http://schemas.microsoft.com/office/drawing/2014/main" id="{A2A876ED-CA84-92C1-5286-BF1D7D8F3E3F}"/>
              </a:ext>
            </a:extLst>
          </p:cNvPr>
          <p:cNvSpPr>
            <a:spLocks noChangeAspect="1"/>
          </p:cNvSpPr>
          <p:nvPr/>
        </p:nvSpPr>
        <p:spPr>
          <a:xfrm>
            <a:off x="886768" y="1916280"/>
            <a:ext cx="2827982" cy="2177546"/>
          </a:xfrm>
          <a:custGeom>
            <a:avLst/>
            <a:gdLst/>
            <a:ahLst/>
            <a:cxnLst/>
            <a:rect l="l" t="t" r="r" b="b"/>
            <a:pathLst>
              <a:path w="10687792" h="8229600">
                <a:moveTo>
                  <a:pt x="0" y="0"/>
                </a:moveTo>
                <a:lnTo>
                  <a:pt x="10687792" y="0"/>
                </a:lnTo>
                <a:lnTo>
                  <a:pt x="10687792" y="8229600"/>
                </a:lnTo>
                <a:lnTo>
                  <a:pt x="0" y="8229600"/>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9866264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A81C8-950A-AD42-D4FC-0A7032EBC63D}"/>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480D23F-3E16-1C3D-99F4-020345376812}"/>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26FB9880-C644-0E82-BE90-16721550A25C}"/>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5C6A065-F047-8825-A69C-F19F322B045B}"/>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97BCC784-78CD-E7D8-D26D-9CB0CB8D3569}"/>
              </a:ext>
            </a:extLst>
          </p:cNvPr>
          <p:cNvSpPr>
            <a:spLocks noGrp="1"/>
          </p:cNvSpPr>
          <p:nvPr>
            <p:ph type="ftr" sz="quarter" idx="15"/>
          </p:nvPr>
        </p:nvSpPr>
        <p:spPr>
          <a:xfrm>
            <a:off x="3336325" y="6334125"/>
            <a:ext cx="7707596" cy="153888"/>
          </a:xfrm>
        </p:spPr>
        <p:txBody>
          <a:bodyPr/>
          <a:lstStyle/>
          <a:p>
            <a:pPr algn="r"/>
            <a:r>
              <a:rPr lang="en-US" sz="1000" dirty="0"/>
              <a:t>McLean Hospital Division of Psychotic Disorders</a:t>
            </a:r>
          </a:p>
        </p:txBody>
      </p:sp>
      <p:sp>
        <p:nvSpPr>
          <p:cNvPr id="8" name="Title 1">
            <a:extLst>
              <a:ext uri="{FF2B5EF4-FFF2-40B4-BE49-F238E27FC236}">
                <a16:creationId xmlns:a16="http://schemas.microsoft.com/office/drawing/2014/main" id="{7C1A3587-0CDF-084E-DEAF-3ABE620C5D59}"/>
              </a:ext>
            </a:extLst>
          </p:cNvPr>
          <p:cNvSpPr>
            <a:spLocks noGrp="1"/>
          </p:cNvSpPr>
          <p:nvPr>
            <p:ph type="title"/>
          </p:nvPr>
        </p:nvSpPr>
        <p:spPr/>
        <p:txBody>
          <a:bodyPr/>
          <a:lstStyle/>
          <a:p>
            <a:r>
              <a:rPr lang="en-US" sz="3200" dirty="0"/>
              <a:t>Cannabis &amp; Stimulants</a:t>
            </a:r>
          </a:p>
        </p:txBody>
      </p:sp>
      <p:sp>
        <p:nvSpPr>
          <p:cNvPr id="4" name="Content Placeholder 2">
            <a:extLst>
              <a:ext uri="{FF2B5EF4-FFF2-40B4-BE49-F238E27FC236}">
                <a16:creationId xmlns:a16="http://schemas.microsoft.com/office/drawing/2014/main" id="{E1392737-7164-4AAE-A870-284B20A9B2C8}"/>
              </a:ext>
            </a:extLst>
          </p:cNvPr>
          <p:cNvSpPr>
            <a:spLocks noGrp="1"/>
          </p:cNvSpPr>
          <p:nvPr>
            <p:ph idx="1"/>
          </p:nvPr>
        </p:nvSpPr>
        <p:spPr>
          <a:xfrm>
            <a:off x="5308906" y="1480391"/>
            <a:ext cx="6683801" cy="4095222"/>
          </a:xfrm>
        </p:spPr>
        <p:txBody>
          <a:bodyPr/>
          <a:lstStyle/>
          <a:p>
            <a:pPr lvl="2">
              <a:spcAft>
                <a:spcPts val="600"/>
              </a:spcAft>
              <a:buFont typeface="Arial" panose="020B0604020202020204" pitchFamily="34" charset="0"/>
              <a:buChar char="•"/>
            </a:pPr>
            <a:r>
              <a:rPr lang="en-US" sz="2000" u="sng" dirty="0">
                <a:solidFill>
                  <a:schemeClr val="accent2"/>
                </a:solidFill>
              </a:rPr>
              <a:t>All unfavorable trajectorie</a:t>
            </a:r>
            <a:r>
              <a:rPr lang="en-US" sz="2000" dirty="0">
                <a:solidFill>
                  <a:schemeClr val="accent2"/>
                </a:solidFill>
              </a:rPr>
              <a:t>s had more </a:t>
            </a:r>
            <a:r>
              <a:rPr lang="en-US" sz="2000" b="1" dirty="0">
                <a:solidFill>
                  <a:schemeClr val="accent2"/>
                </a:solidFill>
              </a:rPr>
              <a:t>schizophrenia</a:t>
            </a:r>
            <a:r>
              <a:rPr lang="en-US" sz="2000" dirty="0">
                <a:solidFill>
                  <a:schemeClr val="accent2"/>
                </a:solidFill>
              </a:rPr>
              <a:t> diagnoses, higher </a:t>
            </a:r>
            <a:r>
              <a:rPr lang="en-US" sz="2000" b="1" dirty="0">
                <a:solidFill>
                  <a:schemeClr val="accent2"/>
                </a:solidFill>
              </a:rPr>
              <a:t>symptom</a:t>
            </a:r>
            <a:r>
              <a:rPr lang="en-US" sz="2000" dirty="0">
                <a:solidFill>
                  <a:schemeClr val="accent2"/>
                </a:solidFill>
              </a:rPr>
              <a:t> severity, and longer </a:t>
            </a:r>
            <a:r>
              <a:rPr lang="en-US" sz="2000" b="1" dirty="0">
                <a:solidFill>
                  <a:schemeClr val="accent2"/>
                </a:solidFill>
              </a:rPr>
              <a:t>duration of untreated</a:t>
            </a:r>
            <a:r>
              <a:rPr lang="en-US" sz="2000" dirty="0">
                <a:solidFill>
                  <a:schemeClr val="accent2"/>
                </a:solidFill>
              </a:rPr>
              <a:t> </a:t>
            </a:r>
            <a:r>
              <a:rPr lang="en-US" sz="2000" b="1" dirty="0">
                <a:solidFill>
                  <a:schemeClr val="accent2"/>
                </a:solidFill>
              </a:rPr>
              <a:t>psychosis</a:t>
            </a:r>
            <a:r>
              <a:rPr lang="en-US" sz="2000" dirty="0">
                <a:solidFill>
                  <a:schemeClr val="accent2"/>
                </a:solidFill>
              </a:rPr>
              <a:t>.  </a:t>
            </a:r>
          </a:p>
          <a:p>
            <a:pPr lvl="2">
              <a:spcAft>
                <a:spcPts val="600"/>
              </a:spcAft>
              <a:buFont typeface="Arial" panose="020B0604020202020204" pitchFamily="34" charset="0"/>
              <a:buChar char="•"/>
            </a:pPr>
            <a:endParaRPr lang="en-US" sz="1000" dirty="0">
              <a:solidFill>
                <a:schemeClr val="accent2"/>
              </a:solidFill>
            </a:endParaRPr>
          </a:p>
          <a:p>
            <a:pPr lvl="2">
              <a:spcAft>
                <a:spcPts val="600"/>
              </a:spcAft>
              <a:buFont typeface="Arial" panose="020B0604020202020204" pitchFamily="34" charset="0"/>
              <a:buChar char="•"/>
            </a:pPr>
            <a:r>
              <a:rPr lang="en-US" sz="2000" u="sng" dirty="0">
                <a:solidFill>
                  <a:schemeClr val="accent2"/>
                </a:solidFill>
              </a:rPr>
              <a:t>Delayed remission and relapse groups</a:t>
            </a:r>
            <a:r>
              <a:rPr lang="en-US" sz="2000" dirty="0">
                <a:solidFill>
                  <a:schemeClr val="accent2"/>
                </a:solidFill>
              </a:rPr>
              <a:t> showed </a:t>
            </a:r>
            <a:r>
              <a:rPr lang="en-US" sz="2000" b="1" dirty="0">
                <a:solidFill>
                  <a:schemeClr val="accent2"/>
                </a:solidFill>
              </a:rPr>
              <a:t>dose-dependent </a:t>
            </a:r>
            <a:r>
              <a:rPr lang="en-US" sz="2000" dirty="0">
                <a:solidFill>
                  <a:schemeClr val="accent2"/>
                </a:solidFill>
              </a:rPr>
              <a:t>effects</a:t>
            </a:r>
            <a:r>
              <a:rPr lang="en-US" sz="2000" b="1" dirty="0">
                <a:solidFill>
                  <a:schemeClr val="accent2"/>
                </a:solidFill>
              </a:rPr>
              <a:t> </a:t>
            </a:r>
            <a:r>
              <a:rPr lang="en-US" sz="2000" dirty="0">
                <a:solidFill>
                  <a:schemeClr val="accent2"/>
                </a:solidFill>
              </a:rPr>
              <a:t>with</a:t>
            </a:r>
            <a:r>
              <a:rPr lang="en-US" sz="2000" b="1" dirty="0">
                <a:solidFill>
                  <a:schemeClr val="accent2"/>
                </a:solidFill>
              </a:rPr>
              <a:t> cannabis</a:t>
            </a:r>
            <a:r>
              <a:rPr lang="en-US" sz="2000" dirty="0">
                <a:solidFill>
                  <a:schemeClr val="accent2"/>
                </a:solidFill>
              </a:rPr>
              <a:t> but not stimulants.</a:t>
            </a:r>
          </a:p>
          <a:p>
            <a:pPr lvl="2">
              <a:spcAft>
                <a:spcPts val="600"/>
              </a:spcAft>
              <a:buFont typeface="Arial" panose="020B0604020202020204" pitchFamily="34" charset="0"/>
              <a:buChar char="•"/>
            </a:pPr>
            <a:endParaRPr lang="en-US" sz="1000" b="1" dirty="0">
              <a:solidFill>
                <a:schemeClr val="accent2"/>
              </a:solidFill>
            </a:endParaRPr>
          </a:p>
          <a:p>
            <a:pPr lvl="2">
              <a:spcAft>
                <a:spcPts val="600"/>
              </a:spcAft>
              <a:buFont typeface="Arial" panose="020B0604020202020204" pitchFamily="34" charset="0"/>
              <a:buChar char="•"/>
            </a:pPr>
            <a:r>
              <a:rPr lang="en-US" sz="2000" u="sng" dirty="0">
                <a:solidFill>
                  <a:schemeClr val="accent2"/>
                </a:solidFill>
              </a:rPr>
              <a:t>Delayed remission group</a:t>
            </a:r>
            <a:r>
              <a:rPr lang="en-US" sz="2000" dirty="0">
                <a:solidFill>
                  <a:schemeClr val="accent2"/>
                </a:solidFill>
              </a:rPr>
              <a:t> reported higher rates of </a:t>
            </a:r>
            <a:r>
              <a:rPr lang="en-US" sz="2000" b="1" dirty="0">
                <a:solidFill>
                  <a:schemeClr val="accent2"/>
                </a:solidFill>
              </a:rPr>
              <a:t>frequent cannabis and stimulant use </a:t>
            </a:r>
            <a:r>
              <a:rPr lang="en-US" sz="2000" dirty="0">
                <a:solidFill>
                  <a:schemeClr val="accent2"/>
                </a:solidFill>
              </a:rPr>
              <a:t>during the first five follow up years.</a:t>
            </a:r>
          </a:p>
          <a:p>
            <a:pPr lvl="2">
              <a:spcAft>
                <a:spcPts val="600"/>
              </a:spcAft>
              <a:buFont typeface="Arial" panose="020B0604020202020204" pitchFamily="34" charset="0"/>
              <a:buChar char="•"/>
            </a:pPr>
            <a:endParaRPr lang="en-US" sz="1000" dirty="0">
              <a:solidFill>
                <a:schemeClr val="accent2"/>
              </a:solidFill>
            </a:endParaRPr>
          </a:p>
          <a:p>
            <a:pPr lvl="2">
              <a:spcAft>
                <a:spcPts val="600"/>
              </a:spcAft>
              <a:buFont typeface="Arial" panose="020B0604020202020204" pitchFamily="34" charset="0"/>
              <a:buChar char="•"/>
            </a:pPr>
            <a:r>
              <a:rPr lang="en-US" sz="2000" u="sng" dirty="0">
                <a:solidFill>
                  <a:schemeClr val="accent2"/>
                </a:solidFill>
              </a:rPr>
              <a:t>Relapse group </a:t>
            </a:r>
            <a:r>
              <a:rPr lang="en-US" sz="2000" dirty="0">
                <a:solidFill>
                  <a:schemeClr val="accent2"/>
                </a:solidFill>
              </a:rPr>
              <a:t>reported higher rates of </a:t>
            </a:r>
            <a:r>
              <a:rPr lang="en-US" sz="2000" b="1" dirty="0">
                <a:solidFill>
                  <a:schemeClr val="accent2"/>
                </a:solidFill>
              </a:rPr>
              <a:t>sporadic stimulant use </a:t>
            </a:r>
            <a:r>
              <a:rPr lang="en-US" sz="2000" dirty="0">
                <a:solidFill>
                  <a:schemeClr val="accent2"/>
                </a:solidFill>
              </a:rPr>
              <a:t>throughout entire follow-up period. </a:t>
            </a:r>
          </a:p>
          <a:p>
            <a:pPr marL="351234" lvl="2" indent="0">
              <a:spcAft>
                <a:spcPts val="600"/>
              </a:spcAft>
              <a:buNone/>
            </a:pPr>
            <a:endParaRPr lang="en-US" sz="2000" dirty="0">
              <a:solidFill>
                <a:schemeClr val="accent2"/>
              </a:solidFill>
            </a:endParaRPr>
          </a:p>
          <a:p>
            <a:pPr lvl="2">
              <a:spcAft>
                <a:spcPts val="600"/>
              </a:spcAft>
            </a:pPr>
            <a:endParaRPr lang="en-US" sz="2000" dirty="0">
              <a:solidFill>
                <a:schemeClr val="accent2"/>
              </a:solidFill>
            </a:endParaRPr>
          </a:p>
        </p:txBody>
      </p:sp>
      <p:sp>
        <p:nvSpPr>
          <p:cNvPr id="7" name="TextBox 6">
            <a:extLst>
              <a:ext uri="{FF2B5EF4-FFF2-40B4-BE49-F238E27FC236}">
                <a16:creationId xmlns:a16="http://schemas.microsoft.com/office/drawing/2014/main" id="{3045AF3B-6C64-B32E-5588-98477AEFE85C}"/>
              </a:ext>
            </a:extLst>
          </p:cNvPr>
          <p:cNvSpPr txBox="1"/>
          <p:nvPr/>
        </p:nvSpPr>
        <p:spPr>
          <a:xfrm>
            <a:off x="3714750" y="6604000"/>
            <a:ext cx="4762500" cy="230832"/>
          </a:xfrm>
          <a:prstGeom prst="rect">
            <a:avLst/>
          </a:prstGeom>
          <a:noFill/>
        </p:spPr>
        <p:txBody>
          <a:bodyPr wrap="square" rtlCol="0">
            <a:spAutoFit/>
          </a:bodyPr>
          <a:lstStyle/>
          <a:p>
            <a:endParaRPr lang="en-US" sz="900" dirty="0"/>
          </a:p>
        </p:txBody>
      </p:sp>
      <p:cxnSp>
        <p:nvCxnSpPr>
          <p:cNvPr id="2" name="Straight Arrow Connector 1">
            <a:extLst>
              <a:ext uri="{FF2B5EF4-FFF2-40B4-BE49-F238E27FC236}">
                <a16:creationId xmlns:a16="http://schemas.microsoft.com/office/drawing/2014/main" id="{1350EE40-D29E-122A-E7CA-046B35664EDF}"/>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C062F8B-F4F3-FC68-9893-D284492FCB9B}"/>
              </a:ext>
            </a:extLst>
          </p:cNvPr>
          <p:cNvSpPr txBox="1"/>
          <p:nvPr/>
        </p:nvSpPr>
        <p:spPr>
          <a:xfrm>
            <a:off x="1244484" y="4852338"/>
            <a:ext cx="3100586"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Kreis et al., 2014 SZ Research</a:t>
            </a:r>
            <a:endParaRPr kumimoji="0" lang="en-US" sz="1400" b="0" i="0" u="none" strike="noStrike" kern="1200" cap="none" spc="0" normalizeH="0" baseline="0" noProof="0" dirty="0">
              <a:ln>
                <a:noFill/>
              </a:ln>
              <a:effectLst/>
              <a:uLnTx/>
              <a:uFillTx/>
              <a:ea typeface="+mn-ea"/>
              <a:cs typeface="Arial"/>
            </a:endParaRPr>
          </a:p>
        </p:txBody>
      </p:sp>
      <p:sp>
        <p:nvSpPr>
          <p:cNvPr id="15" name="Content Placeholder 2">
            <a:extLst>
              <a:ext uri="{FF2B5EF4-FFF2-40B4-BE49-F238E27FC236}">
                <a16:creationId xmlns:a16="http://schemas.microsoft.com/office/drawing/2014/main" id="{D7318DF0-8D4E-2967-F270-C121F763AC31}"/>
              </a:ext>
            </a:extLst>
          </p:cNvPr>
          <p:cNvSpPr txBox="1">
            <a:spLocks/>
          </p:cNvSpPr>
          <p:nvPr/>
        </p:nvSpPr>
        <p:spPr>
          <a:xfrm>
            <a:off x="641350" y="1520025"/>
            <a:ext cx="4504763" cy="3109554"/>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600"/>
              </a:spcAft>
            </a:pPr>
            <a:r>
              <a:rPr lang="en-US" sz="2000" dirty="0">
                <a:solidFill>
                  <a:schemeClr val="accent2"/>
                </a:solidFill>
              </a:rPr>
              <a:t>N=192 FEP participants followed for 10 years (</a:t>
            </a:r>
            <a:r>
              <a:rPr lang="en-US" sz="2000" dirty="0" err="1">
                <a:solidFill>
                  <a:schemeClr val="accent2"/>
                </a:solidFill>
              </a:rPr>
              <a:t>Kries</a:t>
            </a:r>
            <a:r>
              <a:rPr lang="en-US" sz="2000" dirty="0">
                <a:solidFill>
                  <a:schemeClr val="accent2"/>
                </a:solidFill>
              </a:rPr>
              <a:t> et al., 2024)</a:t>
            </a:r>
          </a:p>
          <a:p>
            <a:pPr lvl="1">
              <a:spcAft>
                <a:spcPts val="600"/>
              </a:spcAft>
            </a:pPr>
            <a:endParaRPr lang="en-US" sz="1000" dirty="0">
              <a:solidFill>
                <a:schemeClr val="accent2"/>
              </a:solidFill>
            </a:endParaRPr>
          </a:p>
          <a:p>
            <a:pPr lvl="1">
              <a:spcAft>
                <a:spcPts val="600"/>
              </a:spcAft>
            </a:pPr>
            <a:r>
              <a:rPr lang="en-US" sz="2000" dirty="0">
                <a:solidFill>
                  <a:schemeClr val="accent2"/>
                </a:solidFill>
              </a:rPr>
              <a:t>4 trajectories:</a:t>
            </a:r>
          </a:p>
          <a:p>
            <a:pPr lvl="2">
              <a:spcAft>
                <a:spcPts val="600"/>
              </a:spcAft>
            </a:pPr>
            <a:r>
              <a:rPr lang="en-US" sz="2000" dirty="0">
                <a:solidFill>
                  <a:schemeClr val="accent2"/>
                </a:solidFill>
              </a:rPr>
              <a:t>Stable psychotic remission 54.2%</a:t>
            </a:r>
          </a:p>
          <a:p>
            <a:pPr lvl="2">
              <a:spcAft>
                <a:spcPts val="600"/>
              </a:spcAft>
            </a:pPr>
            <a:r>
              <a:rPr lang="en-US" sz="2000" dirty="0">
                <a:solidFill>
                  <a:schemeClr val="accent2"/>
                </a:solidFill>
              </a:rPr>
              <a:t>Delayed psychotic remission 15.6%</a:t>
            </a:r>
          </a:p>
          <a:p>
            <a:pPr lvl="2">
              <a:spcAft>
                <a:spcPts val="600"/>
              </a:spcAft>
            </a:pPr>
            <a:r>
              <a:rPr lang="en-US" sz="2000" dirty="0">
                <a:solidFill>
                  <a:schemeClr val="accent2"/>
                </a:solidFill>
              </a:rPr>
              <a:t>Psychotic relapse 78%</a:t>
            </a:r>
          </a:p>
          <a:p>
            <a:pPr lvl="2">
              <a:spcAft>
                <a:spcPts val="600"/>
              </a:spcAft>
            </a:pPr>
            <a:r>
              <a:rPr lang="en-US" sz="2000" dirty="0">
                <a:solidFill>
                  <a:schemeClr val="accent2"/>
                </a:solidFill>
              </a:rPr>
              <a:t>Persistent psychotic symptoms 22.4%</a:t>
            </a:r>
          </a:p>
        </p:txBody>
      </p:sp>
    </p:spTree>
    <p:extLst>
      <p:ext uri="{BB962C8B-B14F-4D97-AF65-F5344CB8AC3E}">
        <p14:creationId xmlns:p14="http://schemas.microsoft.com/office/powerpoint/2010/main" val="953389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E0DBC-D8B2-17EA-4DFE-897CEF7B80DA}"/>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48DA57C-9E8B-7089-ADBE-817B685A39B6}"/>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1480D23F-3E16-1C3D-99F4-020345376812}"/>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BFADBE7-A081-0E9C-4045-AF17B181C039}"/>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9F29FFF8-4010-5FC5-92D4-1150F93DEC87}"/>
              </a:ext>
            </a:extLst>
          </p:cNvPr>
          <p:cNvSpPr>
            <a:spLocks noGrp="1"/>
          </p:cNvSpPr>
          <p:nvPr>
            <p:ph type="ftr" sz="quarter" idx="15"/>
          </p:nvPr>
        </p:nvSpPr>
        <p:spPr>
          <a:xfrm>
            <a:off x="3336325" y="6334125"/>
            <a:ext cx="7707596" cy="153888"/>
          </a:xfrm>
        </p:spPr>
        <p:txBody>
          <a:bodyPr/>
          <a:lstStyle/>
          <a:p>
            <a:pPr algn="r"/>
            <a:r>
              <a:rPr lang="en-US" sz="1000" dirty="0"/>
              <a:t>McLean Hospital Division of Psychotic Disorders</a:t>
            </a:r>
          </a:p>
        </p:txBody>
      </p:sp>
      <p:sp>
        <p:nvSpPr>
          <p:cNvPr id="8" name="Title 1">
            <a:extLst>
              <a:ext uri="{FF2B5EF4-FFF2-40B4-BE49-F238E27FC236}">
                <a16:creationId xmlns:a16="http://schemas.microsoft.com/office/drawing/2014/main" id="{0A11E1A5-A37C-8AD8-F553-870AD754B9D7}"/>
              </a:ext>
            </a:extLst>
          </p:cNvPr>
          <p:cNvSpPr>
            <a:spLocks noGrp="1"/>
          </p:cNvSpPr>
          <p:nvPr>
            <p:ph type="title"/>
          </p:nvPr>
        </p:nvSpPr>
        <p:spPr/>
        <p:txBody>
          <a:bodyPr/>
          <a:lstStyle/>
          <a:p>
            <a:r>
              <a:rPr lang="en-US" sz="3200" dirty="0"/>
              <a:t>Substance Use and Medication Adherence</a:t>
            </a:r>
          </a:p>
        </p:txBody>
      </p:sp>
      <p:sp>
        <p:nvSpPr>
          <p:cNvPr id="4" name="Content Placeholder 2">
            <a:extLst>
              <a:ext uri="{FF2B5EF4-FFF2-40B4-BE49-F238E27FC236}">
                <a16:creationId xmlns:a16="http://schemas.microsoft.com/office/drawing/2014/main" id="{26ECB0B1-2FA3-2B3F-85F3-2833C35252AF}"/>
              </a:ext>
            </a:extLst>
          </p:cNvPr>
          <p:cNvSpPr>
            <a:spLocks noGrp="1"/>
          </p:cNvSpPr>
          <p:nvPr>
            <p:ph idx="1"/>
          </p:nvPr>
        </p:nvSpPr>
        <p:spPr>
          <a:xfrm>
            <a:off x="477304" y="1199240"/>
            <a:ext cx="6074405" cy="3377941"/>
          </a:xfrm>
        </p:spPr>
        <p:txBody>
          <a:bodyPr/>
          <a:lstStyle/>
          <a:p>
            <a:pPr lvl="1">
              <a:spcAft>
                <a:spcPts val="600"/>
              </a:spcAft>
            </a:pPr>
            <a:r>
              <a:rPr lang="en-US" sz="2000" dirty="0">
                <a:solidFill>
                  <a:schemeClr val="accent2"/>
                </a:solidFill>
              </a:rPr>
              <a:t>Substance use may have a greater association with psychosis relapse risk in the context of lower medication adherence (Colizzi et al., 2016; </a:t>
            </a:r>
            <a:r>
              <a:rPr lang="en-US" sz="2000" dirty="0" err="1">
                <a:solidFill>
                  <a:schemeClr val="accent2"/>
                </a:solidFill>
              </a:rPr>
              <a:t>Schoeler</a:t>
            </a:r>
            <a:r>
              <a:rPr lang="en-US" sz="2000" dirty="0">
                <a:solidFill>
                  <a:schemeClr val="accent2"/>
                </a:solidFill>
              </a:rPr>
              <a:t> et al., 2017).</a:t>
            </a:r>
          </a:p>
          <a:p>
            <a:pPr lvl="1">
              <a:spcAft>
                <a:spcPts val="600"/>
              </a:spcAft>
            </a:pPr>
            <a:endParaRPr lang="en-US" sz="1000" dirty="0">
              <a:solidFill>
                <a:schemeClr val="accent2"/>
              </a:solidFill>
            </a:endParaRPr>
          </a:p>
          <a:p>
            <a:pPr lvl="1">
              <a:spcAft>
                <a:spcPts val="600"/>
              </a:spcAft>
            </a:pPr>
            <a:r>
              <a:rPr lang="en-US" sz="2000" dirty="0">
                <a:solidFill>
                  <a:schemeClr val="accent2"/>
                </a:solidFill>
              </a:rPr>
              <a:t>In N=205 FEP patients, </a:t>
            </a:r>
            <a:r>
              <a:rPr lang="en-US" sz="2000" b="1" dirty="0">
                <a:solidFill>
                  <a:schemeClr val="accent2"/>
                </a:solidFill>
              </a:rPr>
              <a:t>44% </a:t>
            </a:r>
            <a:r>
              <a:rPr lang="en-US" sz="2000" dirty="0">
                <a:solidFill>
                  <a:schemeClr val="accent2"/>
                </a:solidFill>
              </a:rPr>
              <a:t>showed</a:t>
            </a:r>
            <a:r>
              <a:rPr lang="en-US" sz="2000" b="1" dirty="0">
                <a:solidFill>
                  <a:schemeClr val="accent2"/>
                </a:solidFill>
              </a:rPr>
              <a:t> poor medication adherence </a:t>
            </a:r>
            <a:r>
              <a:rPr lang="en-US" sz="2000" dirty="0">
                <a:solidFill>
                  <a:schemeClr val="accent2"/>
                </a:solidFill>
              </a:rPr>
              <a:t>and </a:t>
            </a:r>
            <a:r>
              <a:rPr lang="en-US" sz="2000" b="1" dirty="0">
                <a:solidFill>
                  <a:schemeClr val="accent2"/>
                </a:solidFill>
              </a:rPr>
              <a:t>55% did not reach psychosis remission</a:t>
            </a:r>
            <a:r>
              <a:rPr lang="en-US" sz="2000" dirty="0">
                <a:solidFill>
                  <a:schemeClr val="accent2"/>
                </a:solidFill>
              </a:rPr>
              <a:t> (Colizzi et al., 2016). </a:t>
            </a:r>
          </a:p>
          <a:p>
            <a:pPr lvl="1">
              <a:spcAft>
                <a:spcPts val="600"/>
              </a:spcAft>
            </a:pPr>
            <a:endParaRPr lang="en-US" sz="1000" dirty="0">
              <a:solidFill>
                <a:schemeClr val="accent2"/>
              </a:solidFill>
            </a:endParaRPr>
          </a:p>
          <a:p>
            <a:pPr lvl="1">
              <a:spcAft>
                <a:spcPts val="600"/>
              </a:spcAft>
            </a:pPr>
            <a:r>
              <a:rPr lang="en-US" sz="2000" b="1" dirty="0">
                <a:solidFill>
                  <a:schemeClr val="accent2"/>
                </a:solidFill>
              </a:rPr>
              <a:t>Nicotine</a:t>
            </a:r>
            <a:r>
              <a:rPr lang="en-US" sz="2000" dirty="0">
                <a:solidFill>
                  <a:schemeClr val="accent2"/>
                </a:solidFill>
              </a:rPr>
              <a:t> dependence and </a:t>
            </a:r>
            <a:r>
              <a:rPr lang="en-US" sz="2000" b="1" dirty="0">
                <a:solidFill>
                  <a:schemeClr val="accent2"/>
                </a:solidFill>
              </a:rPr>
              <a:t>cannabis</a:t>
            </a:r>
            <a:r>
              <a:rPr lang="en-US" sz="2000" dirty="0">
                <a:solidFill>
                  <a:schemeClr val="accent2"/>
                </a:solidFill>
              </a:rPr>
              <a:t> use after psychosis onset predicted poor adherence and non-remission.</a:t>
            </a:r>
          </a:p>
        </p:txBody>
      </p:sp>
      <p:sp>
        <p:nvSpPr>
          <p:cNvPr id="7" name="TextBox 6">
            <a:extLst>
              <a:ext uri="{FF2B5EF4-FFF2-40B4-BE49-F238E27FC236}">
                <a16:creationId xmlns:a16="http://schemas.microsoft.com/office/drawing/2014/main" id="{83BCD570-EF59-A94C-B809-E9F0540D1A2C}"/>
              </a:ext>
            </a:extLst>
          </p:cNvPr>
          <p:cNvSpPr txBox="1"/>
          <p:nvPr/>
        </p:nvSpPr>
        <p:spPr>
          <a:xfrm>
            <a:off x="3714750" y="6604000"/>
            <a:ext cx="4762500" cy="230832"/>
          </a:xfrm>
          <a:prstGeom prst="rect">
            <a:avLst/>
          </a:prstGeom>
          <a:noFill/>
        </p:spPr>
        <p:txBody>
          <a:bodyPr wrap="square" rtlCol="0">
            <a:spAutoFit/>
          </a:bodyPr>
          <a:lstStyle/>
          <a:p>
            <a:endParaRPr lang="en-US" sz="900" dirty="0"/>
          </a:p>
        </p:txBody>
      </p:sp>
      <p:cxnSp>
        <p:nvCxnSpPr>
          <p:cNvPr id="2" name="Straight Arrow Connector 1">
            <a:extLst>
              <a:ext uri="{FF2B5EF4-FFF2-40B4-BE49-F238E27FC236}">
                <a16:creationId xmlns:a16="http://schemas.microsoft.com/office/drawing/2014/main" id="{244F2990-DFDC-82FF-54EB-DC6AEB8B36C8}"/>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FB6ED7B-9EA4-03BF-5EB2-611A29479383}"/>
              </a:ext>
            </a:extLst>
          </p:cNvPr>
          <p:cNvSpPr txBox="1"/>
          <p:nvPr/>
        </p:nvSpPr>
        <p:spPr>
          <a:xfrm>
            <a:off x="1244484" y="4852338"/>
            <a:ext cx="3100586" cy="1154162"/>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Colizzi et al., 2016 </a:t>
            </a:r>
            <a:r>
              <a:rPr lang="en-US" sz="1400" dirty="0" err="1">
                <a:cs typeface="Arial"/>
              </a:rPr>
              <a:t>Schizof</a:t>
            </a:r>
            <a:r>
              <a:rPr lang="en-US" sz="1400" dirty="0">
                <a:cs typeface="Arial"/>
              </a:rPr>
              <a:t> Res; Levi et </a:t>
            </a:r>
            <a:r>
              <a:rPr lang="en-US" sz="1400" dirty="0" err="1">
                <a:cs typeface="Arial"/>
              </a:rPr>
              <a:t>al.l</a:t>
            </a:r>
            <a:r>
              <a:rPr lang="en-US" sz="1400" dirty="0">
                <a:cs typeface="Arial"/>
              </a:rPr>
              <a:t>, 2023 </a:t>
            </a:r>
            <a:r>
              <a:rPr lang="en-US" sz="1400" dirty="0" err="1">
                <a:cs typeface="Arial"/>
              </a:rPr>
              <a:t>Schizor</a:t>
            </a:r>
            <a:r>
              <a:rPr lang="en-US" sz="1400" dirty="0">
                <a:cs typeface="Arial"/>
              </a:rPr>
              <a:t> Bull </a:t>
            </a:r>
            <a:r>
              <a:rPr lang="en-US" sz="1400" dirty="0" err="1">
                <a:cs typeface="Arial"/>
              </a:rPr>
              <a:t>Schoeler</a:t>
            </a:r>
            <a:r>
              <a:rPr lang="en-US" sz="1400" dirty="0">
                <a:cs typeface="Arial"/>
              </a:rPr>
              <a:t> et al., 2017 Lancet Psychiatry</a:t>
            </a:r>
            <a:br>
              <a:rPr lang="en-US" sz="1400" dirty="0">
                <a:cs typeface="Arial"/>
              </a:rPr>
            </a:br>
            <a:endParaRPr lang="en-US" sz="1400" dirty="0">
              <a:cs typeface="Arial"/>
            </a:endParaRPr>
          </a:p>
        </p:txBody>
      </p:sp>
      <p:sp>
        <p:nvSpPr>
          <p:cNvPr id="3" name="Content Placeholder 2">
            <a:extLst>
              <a:ext uri="{FF2B5EF4-FFF2-40B4-BE49-F238E27FC236}">
                <a16:creationId xmlns:a16="http://schemas.microsoft.com/office/drawing/2014/main" id="{02DFFA51-0194-B12E-7C5B-8DCFF64FDC58}"/>
              </a:ext>
            </a:extLst>
          </p:cNvPr>
          <p:cNvSpPr txBox="1">
            <a:spLocks/>
          </p:cNvSpPr>
          <p:nvPr/>
        </p:nvSpPr>
        <p:spPr>
          <a:xfrm>
            <a:off x="6387663" y="1209220"/>
            <a:ext cx="5319431" cy="4678414"/>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600"/>
              </a:spcAft>
            </a:pPr>
            <a:r>
              <a:rPr lang="en-US" sz="2000" dirty="0">
                <a:solidFill>
                  <a:schemeClr val="accent2"/>
                </a:solidFill>
              </a:rPr>
              <a:t>Substance use can be related to </a:t>
            </a:r>
            <a:r>
              <a:rPr lang="en-US" sz="2000" b="1" dirty="0">
                <a:solidFill>
                  <a:schemeClr val="accent2"/>
                </a:solidFill>
              </a:rPr>
              <a:t>increased psychosis relapse risk even with good antipsychotic medication adherence </a:t>
            </a:r>
            <a:r>
              <a:rPr lang="en-US" sz="2000" dirty="0">
                <a:solidFill>
                  <a:schemeClr val="accent2"/>
                </a:solidFill>
              </a:rPr>
              <a:t>(Levi et al., 2023).</a:t>
            </a:r>
          </a:p>
          <a:p>
            <a:pPr lvl="1">
              <a:spcAft>
                <a:spcPts val="600"/>
              </a:spcAft>
            </a:pPr>
            <a:endParaRPr lang="en-US" sz="1000" dirty="0">
              <a:solidFill>
                <a:schemeClr val="accent2"/>
              </a:solidFill>
            </a:endParaRPr>
          </a:p>
          <a:p>
            <a:pPr lvl="1">
              <a:spcAft>
                <a:spcPts val="600"/>
              </a:spcAft>
            </a:pPr>
            <a:r>
              <a:rPr lang="en-US" sz="2000" dirty="0">
                <a:solidFill>
                  <a:schemeClr val="accent2"/>
                </a:solidFill>
              </a:rPr>
              <a:t>In N=245 FEP patients, </a:t>
            </a:r>
            <a:r>
              <a:rPr lang="en-US" sz="2000" b="1" dirty="0">
                <a:solidFill>
                  <a:schemeClr val="accent2"/>
                </a:solidFill>
              </a:rPr>
              <a:t>37% relapsed </a:t>
            </a:r>
            <a:r>
              <a:rPr lang="en-US" sz="2000" dirty="0">
                <a:solidFill>
                  <a:schemeClr val="accent2"/>
                </a:solidFill>
              </a:rPr>
              <a:t>in the next 2 years. </a:t>
            </a:r>
            <a:r>
              <a:rPr lang="en-US" sz="2000" b="1" dirty="0">
                <a:solidFill>
                  <a:schemeClr val="accent2"/>
                </a:solidFill>
              </a:rPr>
              <a:t>Continued cannabis use </a:t>
            </a:r>
            <a:r>
              <a:rPr lang="en-US" sz="2000" dirty="0">
                <a:solidFill>
                  <a:schemeClr val="accent2"/>
                </a:solidFill>
              </a:rPr>
              <a:t>predicted worse outcome (e.g., risk of relapse, number of relapses, length of relapse, and care intensity at follow-up (</a:t>
            </a:r>
            <a:r>
              <a:rPr lang="en-US" sz="2000" dirty="0" err="1">
                <a:solidFill>
                  <a:schemeClr val="accent2"/>
                </a:solidFill>
              </a:rPr>
              <a:t>Schoeler</a:t>
            </a:r>
            <a:r>
              <a:rPr lang="en-US" sz="2000" dirty="0">
                <a:solidFill>
                  <a:schemeClr val="accent2"/>
                </a:solidFill>
              </a:rPr>
              <a:t> et al., 2017).</a:t>
            </a:r>
          </a:p>
        </p:txBody>
      </p:sp>
    </p:spTree>
    <p:extLst>
      <p:ext uri="{BB962C8B-B14F-4D97-AF65-F5344CB8AC3E}">
        <p14:creationId xmlns:p14="http://schemas.microsoft.com/office/powerpoint/2010/main" val="4219907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9354-1F16-29C2-DAA4-6D6BFB79A9AD}"/>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C104D56-8493-20E7-9555-F776EFBC281B}"/>
              </a:ext>
            </a:extLst>
          </p:cNvPr>
          <p:cNvGrpSpPr/>
          <p:nvPr/>
        </p:nvGrpSpPr>
        <p:grpSpPr>
          <a:xfrm>
            <a:off x="4659808" y="1480391"/>
            <a:ext cx="2866030" cy="3924122"/>
            <a:chOff x="818866" y="1480391"/>
            <a:chExt cx="2866030" cy="3924122"/>
          </a:xfrm>
        </p:grpSpPr>
        <p:sp>
          <p:nvSpPr>
            <p:cNvPr id="13" name="Rectangle 12">
              <a:extLst>
                <a:ext uri="{FF2B5EF4-FFF2-40B4-BE49-F238E27FC236}">
                  <a16:creationId xmlns:a16="http://schemas.microsoft.com/office/drawing/2014/main" id="{EABA51D0-D2B3-0B2C-0FFA-FDE1246567C4}"/>
                </a:ext>
              </a:extLst>
            </p:cNvPr>
            <p:cNvSpPr/>
            <p:nvPr/>
          </p:nvSpPr>
          <p:spPr>
            <a:xfrm>
              <a:off x="818866" y="1480391"/>
              <a:ext cx="2866030" cy="39241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TextBox 13">
              <a:extLst>
                <a:ext uri="{FF2B5EF4-FFF2-40B4-BE49-F238E27FC236}">
                  <a16:creationId xmlns:a16="http://schemas.microsoft.com/office/drawing/2014/main" id="{AF319BFA-DBCD-F162-10B3-016EEF8D7C54}"/>
                </a:ext>
              </a:extLst>
            </p:cNvPr>
            <p:cNvSpPr txBox="1"/>
            <p:nvPr/>
          </p:nvSpPr>
          <p:spPr>
            <a:xfrm>
              <a:off x="818866" y="1610436"/>
              <a:ext cx="2866030" cy="1200329"/>
            </a:xfrm>
            <a:prstGeom prst="rect">
              <a:avLst/>
            </a:prstGeom>
            <a:noFill/>
          </p:spPr>
          <p:txBody>
            <a:bodyPr wrap="square" rtlCol="0">
              <a:spAutoFit/>
            </a:bodyPr>
            <a:lstStyle/>
            <a:p>
              <a:pPr algn="ctr"/>
              <a:r>
                <a:rPr lang="en-US" sz="3600" b="1" dirty="0">
                  <a:solidFill>
                    <a:srgbClr val="003A93"/>
                  </a:solidFill>
                </a:rPr>
                <a:t>Self-Medication</a:t>
              </a:r>
            </a:p>
          </p:txBody>
        </p:sp>
      </p:grpSp>
      <p:graphicFrame>
        <p:nvGraphicFramePr>
          <p:cNvPr id="6" name="Object 5" hidden="1">
            <a:extLst>
              <a:ext uri="{FF2B5EF4-FFF2-40B4-BE49-F238E27FC236}">
                <a16:creationId xmlns:a16="http://schemas.microsoft.com/office/drawing/2014/main" id="{C4688E1B-0BCD-288F-89E9-A877E1CC2AE0}"/>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848E564-657A-2463-8349-B85E9675DBC5}"/>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807B06A4-4F47-A3C3-0621-2662A267A784}"/>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AB1B1F20-BF56-8112-5E6D-A9799E695794}"/>
              </a:ext>
            </a:extLst>
          </p:cNvPr>
          <p:cNvSpPr>
            <a:spLocks noGrp="1"/>
          </p:cNvSpPr>
          <p:nvPr>
            <p:ph type="title"/>
          </p:nvPr>
        </p:nvSpPr>
        <p:spPr/>
        <p:txBody>
          <a:bodyPr/>
          <a:lstStyle/>
          <a:p>
            <a:r>
              <a:rPr lang="en-US" sz="3200" dirty="0"/>
              <a:t>Three Hypotheses for Cannabis and Psychosis</a:t>
            </a:r>
          </a:p>
        </p:txBody>
      </p:sp>
      <p:grpSp>
        <p:nvGrpSpPr>
          <p:cNvPr id="11" name="Group 10">
            <a:extLst>
              <a:ext uri="{FF2B5EF4-FFF2-40B4-BE49-F238E27FC236}">
                <a16:creationId xmlns:a16="http://schemas.microsoft.com/office/drawing/2014/main" id="{4B07233B-3B54-50E2-F4D1-93983F043E7C}"/>
              </a:ext>
            </a:extLst>
          </p:cNvPr>
          <p:cNvGrpSpPr/>
          <p:nvPr/>
        </p:nvGrpSpPr>
        <p:grpSpPr>
          <a:xfrm>
            <a:off x="1217564" y="1480391"/>
            <a:ext cx="2866030" cy="3924122"/>
            <a:chOff x="818866" y="1480391"/>
            <a:chExt cx="2866030" cy="3924122"/>
          </a:xfrm>
        </p:grpSpPr>
        <p:sp>
          <p:nvSpPr>
            <p:cNvPr id="10" name="Rectangle 9">
              <a:extLst>
                <a:ext uri="{FF2B5EF4-FFF2-40B4-BE49-F238E27FC236}">
                  <a16:creationId xmlns:a16="http://schemas.microsoft.com/office/drawing/2014/main" id="{0C8E317F-2FB7-017E-B668-B47D1579A675}"/>
                </a:ext>
              </a:extLst>
            </p:cNvPr>
            <p:cNvSpPr/>
            <p:nvPr/>
          </p:nvSpPr>
          <p:spPr>
            <a:xfrm>
              <a:off x="818866" y="1480391"/>
              <a:ext cx="2866030" cy="39241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TextBox 8">
              <a:extLst>
                <a:ext uri="{FF2B5EF4-FFF2-40B4-BE49-F238E27FC236}">
                  <a16:creationId xmlns:a16="http://schemas.microsoft.com/office/drawing/2014/main" id="{2517C317-B59C-D1AA-193E-E9D0124D0D00}"/>
                </a:ext>
              </a:extLst>
            </p:cNvPr>
            <p:cNvSpPr txBox="1"/>
            <p:nvPr/>
          </p:nvSpPr>
          <p:spPr>
            <a:xfrm>
              <a:off x="818866" y="1610436"/>
              <a:ext cx="2866030" cy="1200329"/>
            </a:xfrm>
            <a:prstGeom prst="rect">
              <a:avLst/>
            </a:prstGeom>
            <a:noFill/>
          </p:spPr>
          <p:txBody>
            <a:bodyPr wrap="square" rtlCol="0">
              <a:spAutoFit/>
            </a:bodyPr>
            <a:lstStyle/>
            <a:p>
              <a:pPr algn="ctr"/>
              <a:r>
                <a:rPr lang="en-US" sz="3600" b="1" dirty="0">
                  <a:solidFill>
                    <a:srgbClr val="003A93"/>
                  </a:solidFill>
                </a:rPr>
                <a:t>Shared Vulnerability</a:t>
              </a:r>
            </a:p>
          </p:txBody>
        </p:sp>
      </p:grpSp>
      <p:grpSp>
        <p:nvGrpSpPr>
          <p:cNvPr id="15" name="Group 14">
            <a:extLst>
              <a:ext uri="{FF2B5EF4-FFF2-40B4-BE49-F238E27FC236}">
                <a16:creationId xmlns:a16="http://schemas.microsoft.com/office/drawing/2014/main" id="{4EDF5F52-B6E1-CEA2-A222-8461C6E734D6}"/>
              </a:ext>
            </a:extLst>
          </p:cNvPr>
          <p:cNvGrpSpPr/>
          <p:nvPr/>
        </p:nvGrpSpPr>
        <p:grpSpPr>
          <a:xfrm>
            <a:off x="8102055" y="1466939"/>
            <a:ext cx="2866030" cy="3924122"/>
            <a:chOff x="818866" y="1480391"/>
            <a:chExt cx="2866030" cy="3924122"/>
          </a:xfrm>
        </p:grpSpPr>
        <p:sp>
          <p:nvSpPr>
            <p:cNvPr id="16" name="Rectangle 15">
              <a:extLst>
                <a:ext uri="{FF2B5EF4-FFF2-40B4-BE49-F238E27FC236}">
                  <a16:creationId xmlns:a16="http://schemas.microsoft.com/office/drawing/2014/main" id="{278A2DAE-9144-CD3D-66B1-0D8308DE4D68}"/>
                </a:ext>
              </a:extLst>
            </p:cNvPr>
            <p:cNvSpPr/>
            <p:nvPr/>
          </p:nvSpPr>
          <p:spPr>
            <a:xfrm>
              <a:off x="818866" y="1480391"/>
              <a:ext cx="2866030" cy="39241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AE70AF6A-8CBE-03BA-3851-E691933E5591}"/>
                </a:ext>
              </a:extLst>
            </p:cNvPr>
            <p:cNvSpPr txBox="1"/>
            <p:nvPr/>
          </p:nvSpPr>
          <p:spPr>
            <a:xfrm>
              <a:off x="818866" y="1610436"/>
              <a:ext cx="2866030" cy="1200329"/>
            </a:xfrm>
            <a:prstGeom prst="rect">
              <a:avLst/>
            </a:prstGeom>
            <a:noFill/>
          </p:spPr>
          <p:txBody>
            <a:bodyPr wrap="square" rtlCol="0">
              <a:spAutoFit/>
            </a:bodyPr>
            <a:lstStyle/>
            <a:p>
              <a:pPr algn="ctr"/>
              <a:r>
                <a:rPr lang="en-US" sz="3600" b="1" dirty="0">
                  <a:solidFill>
                    <a:srgbClr val="003A93"/>
                  </a:solidFill>
                </a:rPr>
                <a:t>Contributing Risk</a:t>
              </a:r>
            </a:p>
          </p:txBody>
        </p:sp>
      </p:grpSp>
      <p:pic>
        <p:nvPicPr>
          <p:cNvPr id="19" name="Graphic 18" descr="Share outline">
            <a:extLst>
              <a:ext uri="{FF2B5EF4-FFF2-40B4-BE49-F238E27FC236}">
                <a16:creationId xmlns:a16="http://schemas.microsoft.com/office/drawing/2014/main" id="{B0870D88-7EC2-9CE9-A016-6008F762A5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9286" y="2966694"/>
            <a:ext cx="1682585" cy="1682585"/>
          </a:xfrm>
          <a:prstGeom prst="rect">
            <a:avLst/>
          </a:prstGeom>
        </p:spPr>
      </p:pic>
      <p:pic>
        <p:nvPicPr>
          <p:cNvPr id="21" name="Graphic 20" descr="Medicine outline">
            <a:extLst>
              <a:ext uri="{FF2B5EF4-FFF2-40B4-BE49-F238E27FC236}">
                <a16:creationId xmlns:a16="http://schemas.microsoft.com/office/drawing/2014/main" id="{C712645E-9329-036E-ADAB-C21073ED39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59341" y="3231926"/>
            <a:ext cx="1266967" cy="1266967"/>
          </a:xfrm>
          <a:prstGeom prst="rect">
            <a:avLst/>
          </a:prstGeom>
        </p:spPr>
      </p:pic>
      <p:pic>
        <p:nvPicPr>
          <p:cNvPr id="23" name="Graphic 22" descr="Upward trend outline">
            <a:extLst>
              <a:ext uri="{FF2B5EF4-FFF2-40B4-BE49-F238E27FC236}">
                <a16:creationId xmlns:a16="http://schemas.microsoft.com/office/drawing/2014/main" id="{97B5C247-BC44-357A-2DE0-65F35F2229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46995" y="3177334"/>
            <a:ext cx="1376149" cy="1376149"/>
          </a:xfrm>
          <a:prstGeom prst="rect">
            <a:avLst/>
          </a:prstGeom>
        </p:spPr>
      </p:pic>
      <p:sp>
        <p:nvSpPr>
          <p:cNvPr id="24" name="TextBox 23">
            <a:extLst>
              <a:ext uri="{FF2B5EF4-FFF2-40B4-BE49-F238E27FC236}">
                <a16:creationId xmlns:a16="http://schemas.microsoft.com/office/drawing/2014/main" id="{F6B50CD9-FF66-E62D-4C3A-FC0FC294BD72}"/>
              </a:ext>
            </a:extLst>
          </p:cNvPr>
          <p:cNvSpPr txBox="1"/>
          <p:nvPr/>
        </p:nvSpPr>
        <p:spPr>
          <a:xfrm>
            <a:off x="1223915" y="5198804"/>
            <a:ext cx="3100586"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Osborne et al., 2024 JAMA Psychiatry</a:t>
            </a:r>
            <a:endParaRPr kumimoji="0" lang="en-US" sz="1400" b="0" i="0" u="none" strike="noStrike" kern="1200" cap="none" spc="0" normalizeH="0" baseline="0" noProof="0" dirty="0">
              <a:ln>
                <a:noFill/>
              </a:ln>
              <a:effectLst/>
              <a:uLnTx/>
              <a:uFillTx/>
              <a:ea typeface="+mn-ea"/>
              <a:cs typeface="Arial"/>
            </a:endParaRPr>
          </a:p>
        </p:txBody>
      </p:sp>
    </p:spTree>
    <p:extLst>
      <p:ext uri="{BB962C8B-B14F-4D97-AF65-F5344CB8AC3E}">
        <p14:creationId xmlns:p14="http://schemas.microsoft.com/office/powerpoint/2010/main" val="31558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11077-2F3E-EC42-62E8-5BF18B1E54E8}"/>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F86D5C3-1D0A-34FC-487F-8D5112B9119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C4688E1B-0BCD-288F-89E9-A877E1CC2AE0}"/>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D11A55C-0A96-3E48-87AD-60A710627E9A}"/>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A37AD5F2-8F2E-FCB3-6F8F-B281A3E8BBF5}"/>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CE8D4E4A-34FF-E167-9F8F-D0EAC47ABD74}"/>
              </a:ext>
            </a:extLst>
          </p:cNvPr>
          <p:cNvSpPr>
            <a:spLocks noGrp="1"/>
          </p:cNvSpPr>
          <p:nvPr>
            <p:ph type="title"/>
          </p:nvPr>
        </p:nvSpPr>
        <p:spPr/>
        <p:txBody>
          <a:bodyPr/>
          <a:lstStyle/>
          <a:p>
            <a:r>
              <a:rPr lang="en-US" sz="3200" dirty="0"/>
              <a:t>Three Hypotheses for Cannabis and Psychosis</a:t>
            </a:r>
          </a:p>
        </p:txBody>
      </p:sp>
      <p:grpSp>
        <p:nvGrpSpPr>
          <p:cNvPr id="11" name="Group 10">
            <a:extLst>
              <a:ext uri="{FF2B5EF4-FFF2-40B4-BE49-F238E27FC236}">
                <a16:creationId xmlns:a16="http://schemas.microsoft.com/office/drawing/2014/main" id="{5E4CF067-9303-BA8B-7C2D-90897FF89095}"/>
              </a:ext>
            </a:extLst>
          </p:cNvPr>
          <p:cNvGrpSpPr/>
          <p:nvPr/>
        </p:nvGrpSpPr>
        <p:grpSpPr>
          <a:xfrm>
            <a:off x="1217564" y="1480391"/>
            <a:ext cx="2866030" cy="3924122"/>
            <a:chOff x="818866" y="1480391"/>
            <a:chExt cx="2866030" cy="3924122"/>
          </a:xfrm>
        </p:grpSpPr>
        <p:sp>
          <p:nvSpPr>
            <p:cNvPr id="10" name="Rectangle 9">
              <a:extLst>
                <a:ext uri="{FF2B5EF4-FFF2-40B4-BE49-F238E27FC236}">
                  <a16:creationId xmlns:a16="http://schemas.microsoft.com/office/drawing/2014/main" id="{2AD034E7-B1D2-3547-F7A1-7AAE9B59B8AC}"/>
                </a:ext>
              </a:extLst>
            </p:cNvPr>
            <p:cNvSpPr/>
            <p:nvPr/>
          </p:nvSpPr>
          <p:spPr>
            <a:xfrm>
              <a:off x="818866" y="1480391"/>
              <a:ext cx="2866030" cy="39241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TextBox 8">
              <a:extLst>
                <a:ext uri="{FF2B5EF4-FFF2-40B4-BE49-F238E27FC236}">
                  <a16:creationId xmlns:a16="http://schemas.microsoft.com/office/drawing/2014/main" id="{53D9C26D-C366-AE9A-4E0E-DAC7944023CF}"/>
                </a:ext>
              </a:extLst>
            </p:cNvPr>
            <p:cNvSpPr txBox="1"/>
            <p:nvPr/>
          </p:nvSpPr>
          <p:spPr>
            <a:xfrm>
              <a:off x="818866" y="1610436"/>
              <a:ext cx="2866030" cy="1200329"/>
            </a:xfrm>
            <a:prstGeom prst="rect">
              <a:avLst/>
            </a:prstGeom>
            <a:noFill/>
          </p:spPr>
          <p:txBody>
            <a:bodyPr wrap="square" rtlCol="0">
              <a:spAutoFit/>
            </a:bodyPr>
            <a:lstStyle/>
            <a:p>
              <a:pPr algn="ctr"/>
              <a:r>
                <a:rPr lang="en-US" sz="3600" b="1" dirty="0">
                  <a:solidFill>
                    <a:srgbClr val="003A93"/>
                  </a:solidFill>
                </a:rPr>
                <a:t>Shared Vulnerability</a:t>
              </a:r>
            </a:p>
          </p:txBody>
        </p:sp>
      </p:grpSp>
      <p:pic>
        <p:nvPicPr>
          <p:cNvPr id="19" name="Graphic 18" descr="Share outline">
            <a:extLst>
              <a:ext uri="{FF2B5EF4-FFF2-40B4-BE49-F238E27FC236}">
                <a16:creationId xmlns:a16="http://schemas.microsoft.com/office/drawing/2014/main" id="{F287CB44-9FEC-7369-52ED-C3CE48638C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09286" y="2966694"/>
            <a:ext cx="1682585" cy="1682585"/>
          </a:xfrm>
          <a:prstGeom prst="rect">
            <a:avLst/>
          </a:prstGeom>
        </p:spPr>
      </p:pic>
      <p:pic>
        <p:nvPicPr>
          <p:cNvPr id="20" name="Picture 19" descr="A graph with lines and text&#10;&#10;Description automatically generated with medium confidence">
            <a:extLst>
              <a:ext uri="{FF2B5EF4-FFF2-40B4-BE49-F238E27FC236}">
                <a16:creationId xmlns:a16="http://schemas.microsoft.com/office/drawing/2014/main" id="{67F8890C-04FB-EA6D-9AEB-183364AFD904}"/>
              </a:ext>
            </a:extLst>
          </p:cNvPr>
          <p:cNvPicPr>
            <a:picLocks noChangeAspect="1"/>
          </p:cNvPicPr>
          <p:nvPr/>
        </p:nvPicPr>
        <p:blipFill>
          <a:blip r:embed="rId9"/>
          <a:srcRect b="5178"/>
          <a:stretch/>
        </p:blipFill>
        <p:spPr>
          <a:xfrm>
            <a:off x="5916875" y="1480391"/>
            <a:ext cx="4383066" cy="4207772"/>
          </a:xfrm>
          <a:prstGeom prst="rect">
            <a:avLst/>
          </a:prstGeom>
        </p:spPr>
      </p:pic>
      <p:sp>
        <p:nvSpPr>
          <p:cNvPr id="24" name="TextBox 23">
            <a:extLst>
              <a:ext uri="{FF2B5EF4-FFF2-40B4-BE49-F238E27FC236}">
                <a16:creationId xmlns:a16="http://schemas.microsoft.com/office/drawing/2014/main" id="{2D910DA1-DDA4-BEAE-C354-2BBE85B77B5B}"/>
              </a:ext>
            </a:extLst>
          </p:cNvPr>
          <p:cNvSpPr txBox="1"/>
          <p:nvPr/>
        </p:nvSpPr>
        <p:spPr>
          <a:xfrm>
            <a:off x="1223915" y="5198804"/>
            <a:ext cx="3100586"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Osborne et al., 2024 JAMA Psychiatry</a:t>
            </a:r>
            <a:endParaRPr kumimoji="0" lang="en-US" sz="1400" b="0" i="0" u="none" strike="noStrike" kern="1200" cap="none" spc="0" normalizeH="0" baseline="0" noProof="0" dirty="0">
              <a:ln>
                <a:noFill/>
              </a:ln>
              <a:effectLst/>
              <a:uLnTx/>
              <a:uFillTx/>
              <a:ea typeface="+mn-ea"/>
              <a:cs typeface="Arial"/>
            </a:endParaRPr>
          </a:p>
        </p:txBody>
      </p:sp>
      <p:pic>
        <p:nvPicPr>
          <p:cNvPr id="27" name="Picture 10" descr="Cannabis, drug, drugs, hemp, marihuana, marijuana, smoke icon - Download on  Iconfinder">
            <a:extLst>
              <a:ext uri="{FF2B5EF4-FFF2-40B4-BE49-F238E27FC236}">
                <a16:creationId xmlns:a16="http://schemas.microsoft.com/office/drawing/2014/main" id="{E7A52825-3A86-7B58-BBF6-1B4882D133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5000" y="2220215"/>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752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7070B-E40F-6742-4CF5-A2067A0A56EC}"/>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E89D8682-01A1-5A1B-BF5C-7814389BED04}"/>
              </a:ext>
            </a:extLst>
          </p:cNvPr>
          <p:cNvGrpSpPr/>
          <p:nvPr/>
        </p:nvGrpSpPr>
        <p:grpSpPr>
          <a:xfrm>
            <a:off x="1217564" y="1496339"/>
            <a:ext cx="2866030" cy="3924122"/>
            <a:chOff x="818866" y="1480391"/>
            <a:chExt cx="2866030" cy="3924122"/>
          </a:xfrm>
        </p:grpSpPr>
        <p:sp>
          <p:nvSpPr>
            <p:cNvPr id="13" name="Rectangle 12">
              <a:extLst>
                <a:ext uri="{FF2B5EF4-FFF2-40B4-BE49-F238E27FC236}">
                  <a16:creationId xmlns:a16="http://schemas.microsoft.com/office/drawing/2014/main" id="{4B6EE6C3-87CE-D333-0F15-874685210193}"/>
                </a:ext>
              </a:extLst>
            </p:cNvPr>
            <p:cNvSpPr/>
            <p:nvPr/>
          </p:nvSpPr>
          <p:spPr>
            <a:xfrm>
              <a:off x="818866" y="1480391"/>
              <a:ext cx="2866030" cy="39241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TextBox 13">
              <a:extLst>
                <a:ext uri="{FF2B5EF4-FFF2-40B4-BE49-F238E27FC236}">
                  <a16:creationId xmlns:a16="http://schemas.microsoft.com/office/drawing/2014/main" id="{186BD963-14E4-148A-F586-D75C00B30C2F}"/>
                </a:ext>
              </a:extLst>
            </p:cNvPr>
            <p:cNvSpPr txBox="1"/>
            <p:nvPr/>
          </p:nvSpPr>
          <p:spPr>
            <a:xfrm>
              <a:off x="818866" y="1610436"/>
              <a:ext cx="2866030" cy="1200329"/>
            </a:xfrm>
            <a:prstGeom prst="rect">
              <a:avLst/>
            </a:prstGeom>
            <a:noFill/>
          </p:spPr>
          <p:txBody>
            <a:bodyPr wrap="square" rtlCol="0">
              <a:spAutoFit/>
            </a:bodyPr>
            <a:lstStyle/>
            <a:p>
              <a:pPr algn="ctr"/>
              <a:r>
                <a:rPr lang="en-US" sz="3600" b="1" dirty="0">
                  <a:solidFill>
                    <a:srgbClr val="003A93"/>
                  </a:solidFill>
                </a:rPr>
                <a:t>Self-Medication</a:t>
              </a:r>
            </a:p>
          </p:txBody>
        </p:sp>
      </p:grpSp>
      <p:graphicFrame>
        <p:nvGraphicFramePr>
          <p:cNvPr id="6" name="Object 5" hidden="1">
            <a:extLst>
              <a:ext uri="{FF2B5EF4-FFF2-40B4-BE49-F238E27FC236}">
                <a16:creationId xmlns:a16="http://schemas.microsoft.com/office/drawing/2014/main" id="{4B7DCC42-E1E1-F250-F16D-C1E156754FD2}"/>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C4688E1B-0BCD-288F-89E9-A877E1CC2AE0}"/>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D2EFBD5-3497-ED7B-E96D-619C5CC5FFCD}"/>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B659949A-D83F-973E-B4E2-2E33816B6A59}"/>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7DD32063-6D0E-B34B-2EBD-D07FB604A427}"/>
              </a:ext>
            </a:extLst>
          </p:cNvPr>
          <p:cNvSpPr>
            <a:spLocks noGrp="1"/>
          </p:cNvSpPr>
          <p:nvPr>
            <p:ph type="title"/>
          </p:nvPr>
        </p:nvSpPr>
        <p:spPr/>
        <p:txBody>
          <a:bodyPr/>
          <a:lstStyle/>
          <a:p>
            <a:r>
              <a:rPr lang="en-US" sz="3200" dirty="0"/>
              <a:t>Three Hypotheses for Cannabis and Psychosis</a:t>
            </a:r>
          </a:p>
        </p:txBody>
      </p:sp>
      <p:pic>
        <p:nvPicPr>
          <p:cNvPr id="21" name="Graphic 20" descr="Medicine outline">
            <a:extLst>
              <a:ext uri="{FF2B5EF4-FFF2-40B4-BE49-F238E27FC236}">
                <a16:creationId xmlns:a16="http://schemas.microsoft.com/office/drawing/2014/main" id="{7584AED7-452A-9BC8-930A-8D499AC5D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7095" y="3177334"/>
            <a:ext cx="1266967" cy="1266967"/>
          </a:xfrm>
          <a:prstGeom prst="rect">
            <a:avLst/>
          </a:prstGeom>
        </p:spPr>
      </p:pic>
      <p:pic>
        <p:nvPicPr>
          <p:cNvPr id="3" name="Picture 2" descr="A graph of a person's reaction&#10;&#10;Description automatically generated with medium confidence">
            <a:extLst>
              <a:ext uri="{FF2B5EF4-FFF2-40B4-BE49-F238E27FC236}">
                <a16:creationId xmlns:a16="http://schemas.microsoft.com/office/drawing/2014/main" id="{80C53585-89B4-8EF4-807D-037FC1819F0B}"/>
              </a:ext>
            </a:extLst>
          </p:cNvPr>
          <p:cNvPicPr>
            <a:picLocks noChangeAspect="1"/>
          </p:cNvPicPr>
          <p:nvPr/>
        </p:nvPicPr>
        <p:blipFill>
          <a:blip r:embed="rId9"/>
          <a:stretch>
            <a:fillRect/>
          </a:stretch>
        </p:blipFill>
        <p:spPr>
          <a:xfrm>
            <a:off x="5889863" y="1496339"/>
            <a:ext cx="4437089" cy="4220192"/>
          </a:xfrm>
          <a:prstGeom prst="rect">
            <a:avLst/>
          </a:prstGeom>
        </p:spPr>
      </p:pic>
      <p:sp>
        <p:nvSpPr>
          <p:cNvPr id="7" name="TextBox 6">
            <a:extLst>
              <a:ext uri="{FF2B5EF4-FFF2-40B4-BE49-F238E27FC236}">
                <a16:creationId xmlns:a16="http://schemas.microsoft.com/office/drawing/2014/main" id="{0920ECE9-01F6-B88B-6DD6-684EE957D70F}"/>
              </a:ext>
            </a:extLst>
          </p:cNvPr>
          <p:cNvSpPr txBox="1"/>
          <p:nvPr/>
        </p:nvSpPr>
        <p:spPr>
          <a:xfrm>
            <a:off x="1223915" y="5198804"/>
            <a:ext cx="3100586"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Osborne et al., 2024 JAMA Psychiatry</a:t>
            </a:r>
            <a:endParaRPr kumimoji="0" lang="en-US" sz="1400" b="0" i="0" u="none" strike="noStrike" kern="1200" cap="none" spc="0" normalizeH="0" baseline="0" noProof="0" dirty="0">
              <a:ln>
                <a:noFill/>
              </a:ln>
              <a:effectLst/>
              <a:uLnTx/>
              <a:uFillTx/>
              <a:ea typeface="+mn-ea"/>
              <a:cs typeface="Arial"/>
            </a:endParaRPr>
          </a:p>
        </p:txBody>
      </p:sp>
      <p:pic>
        <p:nvPicPr>
          <p:cNvPr id="22" name="Picture 10" descr="Cannabis, drug, drugs, hemp, marihuana, marijuana, smoke icon - Download on  Iconfinder">
            <a:extLst>
              <a:ext uri="{FF2B5EF4-FFF2-40B4-BE49-F238E27FC236}">
                <a16:creationId xmlns:a16="http://schemas.microsoft.com/office/drawing/2014/main" id="{570E34AE-9DAA-C043-3574-D405AF50AA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5000" y="2220215"/>
            <a:ext cx="118110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967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33907-33FA-37DF-851B-B3D3E508ED40}"/>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8AE2B66-AB09-398E-1FD7-1544E0B1CDB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C4688E1B-0BCD-288F-89E9-A877E1CC2AE0}"/>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8062BAF-CA1C-4D04-5B30-07AA97653830}"/>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CD4DCC2D-AE3E-2049-3A7B-B6AD0E52AF58}"/>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AB33CA37-C18A-33E3-6615-8F8C7C2C8477}"/>
              </a:ext>
            </a:extLst>
          </p:cNvPr>
          <p:cNvSpPr>
            <a:spLocks noGrp="1"/>
          </p:cNvSpPr>
          <p:nvPr>
            <p:ph type="title"/>
          </p:nvPr>
        </p:nvSpPr>
        <p:spPr/>
        <p:txBody>
          <a:bodyPr/>
          <a:lstStyle/>
          <a:p>
            <a:r>
              <a:rPr lang="en-US" sz="3200" dirty="0"/>
              <a:t>Three Hypotheses for Cannabis and Psychosis</a:t>
            </a:r>
          </a:p>
        </p:txBody>
      </p:sp>
      <p:grpSp>
        <p:nvGrpSpPr>
          <p:cNvPr id="15" name="Group 14">
            <a:extLst>
              <a:ext uri="{FF2B5EF4-FFF2-40B4-BE49-F238E27FC236}">
                <a16:creationId xmlns:a16="http://schemas.microsoft.com/office/drawing/2014/main" id="{55F11C6C-A74C-2380-201B-8A4B697E765B}"/>
              </a:ext>
            </a:extLst>
          </p:cNvPr>
          <p:cNvGrpSpPr/>
          <p:nvPr/>
        </p:nvGrpSpPr>
        <p:grpSpPr>
          <a:xfrm>
            <a:off x="1133200" y="1480391"/>
            <a:ext cx="2866030" cy="3924122"/>
            <a:chOff x="818866" y="1480391"/>
            <a:chExt cx="2866030" cy="3924122"/>
          </a:xfrm>
        </p:grpSpPr>
        <p:sp>
          <p:nvSpPr>
            <p:cNvPr id="16" name="Rectangle 15">
              <a:extLst>
                <a:ext uri="{FF2B5EF4-FFF2-40B4-BE49-F238E27FC236}">
                  <a16:creationId xmlns:a16="http://schemas.microsoft.com/office/drawing/2014/main" id="{6E70E2A9-A10F-F49A-59DB-7A44E0CBFAFF}"/>
                </a:ext>
              </a:extLst>
            </p:cNvPr>
            <p:cNvSpPr/>
            <p:nvPr/>
          </p:nvSpPr>
          <p:spPr>
            <a:xfrm>
              <a:off x="818866" y="1480391"/>
              <a:ext cx="2866030" cy="39241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8572422F-C377-1E25-313A-403017648D79}"/>
                </a:ext>
              </a:extLst>
            </p:cNvPr>
            <p:cNvSpPr txBox="1"/>
            <p:nvPr/>
          </p:nvSpPr>
          <p:spPr>
            <a:xfrm>
              <a:off x="818866" y="1610436"/>
              <a:ext cx="2866030" cy="1200329"/>
            </a:xfrm>
            <a:prstGeom prst="rect">
              <a:avLst/>
            </a:prstGeom>
            <a:noFill/>
          </p:spPr>
          <p:txBody>
            <a:bodyPr wrap="square" rtlCol="0">
              <a:spAutoFit/>
            </a:bodyPr>
            <a:lstStyle/>
            <a:p>
              <a:pPr algn="ctr"/>
              <a:r>
                <a:rPr lang="en-US" sz="3600" b="1" dirty="0">
                  <a:solidFill>
                    <a:srgbClr val="003A93"/>
                  </a:solidFill>
                </a:rPr>
                <a:t>Contributing Risk</a:t>
              </a:r>
            </a:p>
          </p:txBody>
        </p:sp>
      </p:grpSp>
      <p:pic>
        <p:nvPicPr>
          <p:cNvPr id="23" name="Graphic 22" descr="Upward trend outline">
            <a:extLst>
              <a:ext uri="{FF2B5EF4-FFF2-40B4-BE49-F238E27FC236}">
                <a16:creationId xmlns:a16="http://schemas.microsoft.com/office/drawing/2014/main" id="{0C2C178C-B7FD-20E2-3BF8-B02753C2C8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8140" y="3231926"/>
            <a:ext cx="1376149" cy="1376149"/>
          </a:xfrm>
          <a:prstGeom prst="rect">
            <a:avLst/>
          </a:prstGeom>
        </p:spPr>
      </p:pic>
      <p:sp>
        <p:nvSpPr>
          <p:cNvPr id="24" name="TextBox 23">
            <a:extLst>
              <a:ext uri="{FF2B5EF4-FFF2-40B4-BE49-F238E27FC236}">
                <a16:creationId xmlns:a16="http://schemas.microsoft.com/office/drawing/2014/main" id="{2CE66177-3CB9-6E2F-8943-DE05D6C0580C}"/>
              </a:ext>
            </a:extLst>
          </p:cNvPr>
          <p:cNvSpPr txBox="1"/>
          <p:nvPr/>
        </p:nvSpPr>
        <p:spPr>
          <a:xfrm>
            <a:off x="1223915" y="5198804"/>
            <a:ext cx="3100586"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Osborne et al., 2024 JAMA Psychiatry</a:t>
            </a:r>
            <a:endParaRPr kumimoji="0" lang="en-US" sz="1400" b="0" i="0" u="none" strike="noStrike" kern="1200" cap="none" spc="0" normalizeH="0" baseline="0" noProof="0" dirty="0">
              <a:ln>
                <a:noFill/>
              </a:ln>
              <a:effectLst/>
              <a:uLnTx/>
              <a:uFillTx/>
              <a:ea typeface="+mn-ea"/>
              <a:cs typeface="Arial"/>
            </a:endParaRPr>
          </a:p>
        </p:txBody>
      </p:sp>
      <p:pic>
        <p:nvPicPr>
          <p:cNvPr id="3" name="Picture 2" descr="A diagram of a sis&#10;&#10;Description automatically generated">
            <a:extLst>
              <a:ext uri="{FF2B5EF4-FFF2-40B4-BE49-F238E27FC236}">
                <a16:creationId xmlns:a16="http://schemas.microsoft.com/office/drawing/2014/main" id="{D2D0E5D8-BD9A-EBD3-B6A6-7E8C4B099DD3}"/>
              </a:ext>
            </a:extLst>
          </p:cNvPr>
          <p:cNvPicPr>
            <a:picLocks noChangeAspect="1"/>
          </p:cNvPicPr>
          <p:nvPr/>
        </p:nvPicPr>
        <p:blipFill>
          <a:blip r:embed="rId9"/>
          <a:srcRect b="6086"/>
          <a:stretch/>
        </p:blipFill>
        <p:spPr>
          <a:xfrm>
            <a:off x="5633418" y="1480391"/>
            <a:ext cx="4680442" cy="4335901"/>
          </a:xfrm>
          <a:prstGeom prst="rect">
            <a:avLst/>
          </a:prstGeom>
        </p:spPr>
      </p:pic>
      <p:pic>
        <p:nvPicPr>
          <p:cNvPr id="20" name="Picture 10" descr="Cannabis, drug, drugs, hemp, marihuana, marijuana, smoke icon - Download on  Iconfinder">
            <a:extLst>
              <a:ext uri="{FF2B5EF4-FFF2-40B4-BE49-F238E27FC236}">
                <a16:creationId xmlns:a16="http://schemas.microsoft.com/office/drawing/2014/main" id="{EAB629E8-DCE4-CF9E-FFEA-AFC0B7F572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67700" y="2656031"/>
            <a:ext cx="850900" cy="85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950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8411B-CAA8-A66B-8838-6ED8BFD56F29}"/>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8364BAF-BFB0-7F40-ADA6-550D22673688}"/>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F86D5C3-1D0A-34FC-487F-8D5112B9119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FC22E59D-B920-7814-961F-7C9FFF44F87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DBCBE458-5886-A3C3-40DF-6EE3108E7FD4}"/>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143DA651-4DDE-67CF-40E8-C6A97F3DB325}"/>
              </a:ext>
            </a:extLst>
          </p:cNvPr>
          <p:cNvSpPr>
            <a:spLocks noGrp="1"/>
          </p:cNvSpPr>
          <p:nvPr>
            <p:ph type="title"/>
          </p:nvPr>
        </p:nvSpPr>
        <p:spPr/>
        <p:txBody>
          <a:bodyPr/>
          <a:lstStyle/>
          <a:p>
            <a:r>
              <a:rPr lang="en-US" sz="3200" dirty="0"/>
              <a:t>Three Hypotheses for Cannabis and Psychosis</a:t>
            </a:r>
          </a:p>
        </p:txBody>
      </p:sp>
      <p:sp>
        <p:nvSpPr>
          <p:cNvPr id="4" name="Content Placeholder 2">
            <a:extLst>
              <a:ext uri="{FF2B5EF4-FFF2-40B4-BE49-F238E27FC236}">
                <a16:creationId xmlns:a16="http://schemas.microsoft.com/office/drawing/2014/main" id="{527955ED-F616-E382-0048-82C3C48FCEEC}"/>
              </a:ext>
            </a:extLst>
          </p:cNvPr>
          <p:cNvSpPr>
            <a:spLocks noGrp="1"/>
          </p:cNvSpPr>
          <p:nvPr>
            <p:ph sz="half" idx="1"/>
          </p:nvPr>
        </p:nvSpPr>
        <p:spPr>
          <a:xfrm>
            <a:off x="1223915" y="1537081"/>
            <a:ext cx="7185567" cy="4023360"/>
          </a:xfrm>
        </p:spPr>
        <p:txBody>
          <a:bodyPr/>
          <a:lstStyle/>
          <a:p>
            <a:pPr lvl="1">
              <a:spcAft>
                <a:spcPts val="600"/>
              </a:spcAft>
            </a:pPr>
            <a:r>
              <a:rPr lang="en-US" sz="2000" dirty="0">
                <a:solidFill>
                  <a:schemeClr val="accent2"/>
                </a:solidFill>
              </a:rPr>
              <a:t>Adolescent Brain Cognitive Development (ABCD) Study</a:t>
            </a:r>
          </a:p>
          <a:p>
            <a:pPr lvl="1">
              <a:spcAft>
                <a:spcPts val="600"/>
              </a:spcAft>
            </a:pPr>
            <a:endParaRPr lang="en-US" sz="800" dirty="0">
              <a:solidFill>
                <a:schemeClr val="accent2"/>
              </a:solidFill>
            </a:endParaRPr>
          </a:p>
          <a:p>
            <a:pPr lvl="1">
              <a:spcAft>
                <a:spcPts val="600"/>
              </a:spcAft>
            </a:pPr>
            <a:r>
              <a:rPr lang="en-US" sz="2000" dirty="0">
                <a:solidFill>
                  <a:schemeClr val="accent2"/>
                </a:solidFill>
              </a:rPr>
              <a:t>N=11,858 participants aged 9 to 10 years at baseline followed across 4 years</a:t>
            </a:r>
          </a:p>
          <a:p>
            <a:pPr lvl="1">
              <a:spcAft>
                <a:spcPts val="600"/>
              </a:spcAft>
            </a:pPr>
            <a:endParaRPr lang="en-US" sz="800" dirty="0">
              <a:solidFill>
                <a:schemeClr val="accent2"/>
              </a:solidFill>
            </a:endParaRPr>
          </a:p>
          <a:p>
            <a:pPr lvl="1">
              <a:spcAft>
                <a:spcPts val="600"/>
              </a:spcAft>
            </a:pPr>
            <a:r>
              <a:rPr lang="en-US" sz="2000" dirty="0">
                <a:solidFill>
                  <a:schemeClr val="accent2"/>
                </a:solidFill>
              </a:rPr>
              <a:t>Adolescents using cannabis at any point in the study had </a:t>
            </a:r>
            <a:r>
              <a:rPr lang="en-US" sz="2000" b="1" dirty="0">
                <a:solidFill>
                  <a:schemeClr val="accent2"/>
                </a:solidFill>
              </a:rPr>
              <a:t>more psychosis spectrum symptoms</a:t>
            </a:r>
            <a:r>
              <a:rPr lang="en-US" sz="2000" dirty="0">
                <a:solidFill>
                  <a:schemeClr val="accent2"/>
                </a:solidFill>
              </a:rPr>
              <a:t> and </a:t>
            </a:r>
            <a:r>
              <a:rPr lang="en-US" sz="2000" b="1" dirty="0">
                <a:solidFill>
                  <a:schemeClr val="accent2"/>
                </a:solidFill>
              </a:rPr>
              <a:t>more distress </a:t>
            </a:r>
            <a:r>
              <a:rPr lang="en-US" sz="2000" dirty="0">
                <a:solidFill>
                  <a:schemeClr val="accent2"/>
                </a:solidFill>
              </a:rPr>
              <a:t>from those symptoms compared with those who never used cannabis</a:t>
            </a:r>
          </a:p>
          <a:p>
            <a:pPr marL="175022" lvl="1" indent="0">
              <a:spcAft>
                <a:spcPts val="600"/>
              </a:spcAft>
              <a:buNone/>
            </a:pPr>
            <a:endParaRPr lang="en-US" sz="800" dirty="0">
              <a:solidFill>
                <a:schemeClr val="accent2"/>
              </a:solidFill>
            </a:endParaRPr>
          </a:p>
          <a:p>
            <a:pPr lvl="1">
              <a:spcAft>
                <a:spcPts val="600"/>
              </a:spcAft>
            </a:pPr>
            <a:r>
              <a:rPr lang="en-US" sz="2000" dirty="0">
                <a:solidFill>
                  <a:schemeClr val="accent2"/>
                </a:solidFill>
              </a:rPr>
              <a:t>Number of psychosis spectrum symptoms and distress from those symptoms increased leading up to cannabis initiation</a:t>
            </a:r>
          </a:p>
        </p:txBody>
      </p:sp>
      <p:sp>
        <p:nvSpPr>
          <p:cNvPr id="7" name="Content Placeholder 2">
            <a:extLst>
              <a:ext uri="{FF2B5EF4-FFF2-40B4-BE49-F238E27FC236}">
                <a16:creationId xmlns:a16="http://schemas.microsoft.com/office/drawing/2014/main" id="{C06494D1-A60E-1CE5-CF72-05C45EC7E770}"/>
              </a:ext>
            </a:extLst>
          </p:cNvPr>
          <p:cNvSpPr txBox="1">
            <a:spLocks/>
          </p:cNvSpPr>
          <p:nvPr/>
        </p:nvSpPr>
        <p:spPr>
          <a:xfrm>
            <a:off x="8409482" y="3191444"/>
            <a:ext cx="2686978" cy="634592"/>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22" lvl="1" indent="0">
              <a:spcAft>
                <a:spcPts val="600"/>
              </a:spcAft>
              <a:buNone/>
            </a:pPr>
            <a:r>
              <a:rPr lang="en-US" sz="2000" b="1" dirty="0">
                <a:solidFill>
                  <a:schemeClr val="accent2"/>
                </a:solidFill>
              </a:rPr>
              <a:t>&lt;- Shared vulnerability  hypothesis</a:t>
            </a:r>
          </a:p>
        </p:txBody>
      </p:sp>
      <p:sp>
        <p:nvSpPr>
          <p:cNvPr id="12" name="Content Placeholder 2">
            <a:extLst>
              <a:ext uri="{FF2B5EF4-FFF2-40B4-BE49-F238E27FC236}">
                <a16:creationId xmlns:a16="http://schemas.microsoft.com/office/drawing/2014/main" id="{1D704E15-3B80-E905-DC27-1F1474B0782C}"/>
              </a:ext>
            </a:extLst>
          </p:cNvPr>
          <p:cNvSpPr txBox="1">
            <a:spLocks/>
          </p:cNvSpPr>
          <p:nvPr/>
        </p:nvSpPr>
        <p:spPr>
          <a:xfrm>
            <a:off x="8409482" y="4173685"/>
            <a:ext cx="2186677" cy="634592"/>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22" lvl="1" indent="0">
              <a:spcAft>
                <a:spcPts val="600"/>
              </a:spcAft>
              <a:buNone/>
            </a:pPr>
            <a:r>
              <a:rPr lang="en-US" sz="2000" b="1" dirty="0">
                <a:solidFill>
                  <a:schemeClr val="accent2"/>
                </a:solidFill>
              </a:rPr>
              <a:t>&lt;- Self-medication hypothesis</a:t>
            </a:r>
          </a:p>
        </p:txBody>
      </p:sp>
      <p:sp>
        <p:nvSpPr>
          <p:cNvPr id="13" name="TextBox 12">
            <a:extLst>
              <a:ext uri="{FF2B5EF4-FFF2-40B4-BE49-F238E27FC236}">
                <a16:creationId xmlns:a16="http://schemas.microsoft.com/office/drawing/2014/main" id="{531B4063-25F0-8ECC-C788-F765D8CA085A}"/>
              </a:ext>
            </a:extLst>
          </p:cNvPr>
          <p:cNvSpPr txBox="1"/>
          <p:nvPr/>
        </p:nvSpPr>
        <p:spPr>
          <a:xfrm>
            <a:off x="1223915" y="5198804"/>
            <a:ext cx="3100586"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Osborne et al., 2024 JAMA Psychiatry</a:t>
            </a:r>
            <a:endParaRPr kumimoji="0" lang="en-US" sz="1400" b="0" i="0" u="none" strike="noStrike" kern="1200" cap="none" spc="0" normalizeH="0" baseline="0" noProof="0" dirty="0">
              <a:ln>
                <a:noFill/>
              </a:ln>
              <a:effectLst/>
              <a:uLnTx/>
              <a:uFillTx/>
              <a:ea typeface="+mn-ea"/>
              <a:cs typeface="Arial"/>
            </a:endParaRPr>
          </a:p>
        </p:txBody>
      </p:sp>
      <p:sp>
        <p:nvSpPr>
          <p:cNvPr id="14" name="Content Placeholder 2">
            <a:extLst>
              <a:ext uri="{FF2B5EF4-FFF2-40B4-BE49-F238E27FC236}">
                <a16:creationId xmlns:a16="http://schemas.microsoft.com/office/drawing/2014/main" id="{DBCB2E11-B3C3-44C7-77EB-C63FBBC6F5D7}"/>
              </a:ext>
            </a:extLst>
          </p:cNvPr>
          <p:cNvSpPr txBox="1">
            <a:spLocks/>
          </p:cNvSpPr>
          <p:nvPr/>
        </p:nvSpPr>
        <p:spPr>
          <a:xfrm>
            <a:off x="1351613" y="5153918"/>
            <a:ext cx="10520597" cy="634592"/>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22" lvl="1" indent="0">
              <a:spcAft>
                <a:spcPts val="600"/>
              </a:spcAft>
              <a:buNone/>
            </a:pPr>
            <a:r>
              <a:rPr lang="en-US" sz="2000" b="1" dirty="0">
                <a:solidFill>
                  <a:schemeClr val="accent2"/>
                </a:solidFill>
              </a:rPr>
              <a:t>*Any </a:t>
            </a:r>
            <a:r>
              <a:rPr lang="en-US" sz="2000" b="1" u="sng" dirty="0">
                <a:solidFill>
                  <a:schemeClr val="accent2"/>
                </a:solidFill>
              </a:rPr>
              <a:t>nicotine or alcohol </a:t>
            </a:r>
            <a:r>
              <a:rPr lang="en-US" sz="2000" b="1" dirty="0">
                <a:solidFill>
                  <a:schemeClr val="accent2"/>
                </a:solidFill>
              </a:rPr>
              <a:t>use was also associated with having more psychosis spectrum symptoms</a:t>
            </a:r>
          </a:p>
        </p:txBody>
      </p:sp>
    </p:spTree>
    <p:extLst>
      <p:ext uri="{BB962C8B-B14F-4D97-AF65-F5344CB8AC3E}">
        <p14:creationId xmlns:p14="http://schemas.microsoft.com/office/powerpoint/2010/main" val="1036655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6974D-34C1-DE64-3FE0-48F96EEF7C3C}"/>
            </a:ext>
          </a:extLst>
        </p:cNvPr>
        <p:cNvGrpSpPr/>
        <p:nvPr/>
      </p:nvGrpSpPr>
      <p:grpSpPr>
        <a:xfrm>
          <a:off x="0" y="0"/>
          <a:ext cx="0" cy="0"/>
          <a:chOff x="0" y="0"/>
          <a:chExt cx="0" cy="0"/>
        </a:xfrm>
      </p:grpSpPr>
      <p:sp>
        <p:nvSpPr>
          <p:cNvPr id="20" name="Rounded Rectangle 19">
            <a:extLst>
              <a:ext uri="{FF2B5EF4-FFF2-40B4-BE49-F238E27FC236}">
                <a16:creationId xmlns:a16="http://schemas.microsoft.com/office/drawing/2014/main" id="{2D286419-92CC-95E6-76F0-4ABA0CA99B32}"/>
              </a:ext>
            </a:extLst>
          </p:cNvPr>
          <p:cNvSpPr/>
          <p:nvPr/>
        </p:nvSpPr>
        <p:spPr>
          <a:xfrm>
            <a:off x="6326417" y="3442660"/>
            <a:ext cx="2741968" cy="166046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ounded Rectangle 18">
            <a:extLst>
              <a:ext uri="{FF2B5EF4-FFF2-40B4-BE49-F238E27FC236}">
                <a16:creationId xmlns:a16="http://schemas.microsoft.com/office/drawing/2014/main" id="{A75F7A45-095E-21B0-A1A4-2C7298B32F90}"/>
              </a:ext>
            </a:extLst>
          </p:cNvPr>
          <p:cNvSpPr/>
          <p:nvPr/>
        </p:nvSpPr>
        <p:spPr>
          <a:xfrm>
            <a:off x="2999555" y="3442660"/>
            <a:ext cx="2866030" cy="166046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ounded Rectangle 17">
            <a:extLst>
              <a:ext uri="{FF2B5EF4-FFF2-40B4-BE49-F238E27FC236}">
                <a16:creationId xmlns:a16="http://schemas.microsoft.com/office/drawing/2014/main" id="{0DF87F60-41A9-C05E-2F90-3347B548061B}"/>
              </a:ext>
            </a:extLst>
          </p:cNvPr>
          <p:cNvSpPr/>
          <p:nvPr/>
        </p:nvSpPr>
        <p:spPr>
          <a:xfrm>
            <a:off x="2999557" y="1565332"/>
            <a:ext cx="2866030" cy="166046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6" name="Object 5" hidden="1">
            <a:extLst>
              <a:ext uri="{FF2B5EF4-FFF2-40B4-BE49-F238E27FC236}">
                <a16:creationId xmlns:a16="http://schemas.microsoft.com/office/drawing/2014/main" id="{C38BE31D-83DB-DB64-7500-52ECC7C2489E}"/>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C4688E1B-0BCD-288F-89E9-A877E1CC2AE0}"/>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7D212C7-61A7-7664-B4B4-10BEEB5C463F}"/>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FCF5CDF8-B7DE-01C9-C98F-FB8BDA1C9C7E}"/>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2036C28D-9FCF-2664-A4A0-2BCD9E4DCC74}"/>
              </a:ext>
            </a:extLst>
          </p:cNvPr>
          <p:cNvSpPr>
            <a:spLocks noGrp="1"/>
          </p:cNvSpPr>
          <p:nvPr>
            <p:ph type="title"/>
          </p:nvPr>
        </p:nvSpPr>
        <p:spPr/>
        <p:txBody>
          <a:bodyPr/>
          <a:lstStyle/>
          <a:p>
            <a:r>
              <a:rPr lang="en-US" sz="3200" dirty="0"/>
              <a:t>Motives for Substance Use</a:t>
            </a:r>
          </a:p>
        </p:txBody>
      </p:sp>
      <p:sp>
        <p:nvSpPr>
          <p:cNvPr id="10" name="TextBox 9">
            <a:extLst>
              <a:ext uri="{FF2B5EF4-FFF2-40B4-BE49-F238E27FC236}">
                <a16:creationId xmlns:a16="http://schemas.microsoft.com/office/drawing/2014/main" id="{1746CA0D-BB9B-4473-DC34-962DA419019E}"/>
              </a:ext>
            </a:extLst>
          </p:cNvPr>
          <p:cNvSpPr txBox="1"/>
          <p:nvPr/>
        </p:nvSpPr>
        <p:spPr>
          <a:xfrm>
            <a:off x="2999556" y="1544864"/>
            <a:ext cx="2866030" cy="646331"/>
          </a:xfrm>
          <a:prstGeom prst="rect">
            <a:avLst/>
          </a:prstGeom>
          <a:noFill/>
        </p:spPr>
        <p:txBody>
          <a:bodyPr wrap="square" rtlCol="0">
            <a:spAutoFit/>
          </a:bodyPr>
          <a:lstStyle/>
          <a:p>
            <a:pPr algn="ctr"/>
            <a:r>
              <a:rPr lang="en-US" sz="3600" b="1" dirty="0">
                <a:solidFill>
                  <a:srgbClr val="003A93"/>
                </a:solidFill>
              </a:rPr>
              <a:t>Coping</a:t>
            </a:r>
          </a:p>
        </p:txBody>
      </p:sp>
      <p:sp>
        <p:nvSpPr>
          <p:cNvPr id="12" name="TextBox 11">
            <a:extLst>
              <a:ext uri="{FF2B5EF4-FFF2-40B4-BE49-F238E27FC236}">
                <a16:creationId xmlns:a16="http://schemas.microsoft.com/office/drawing/2014/main" id="{63097A96-3C45-3DF5-13A1-CD3FED7619BC}"/>
              </a:ext>
            </a:extLst>
          </p:cNvPr>
          <p:cNvSpPr txBox="1"/>
          <p:nvPr/>
        </p:nvSpPr>
        <p:spPr>
          <a:xfrm>
            <a:off x="2999556" y="3429000"/>
            <a:ext cx="2866030" cy="646331"/>
          </a:xfrm>
          <a:prstGeom prst="rect">
            <a:avLst/>
          </a:prstGeom>
          <a:noFill/>
        </p:spPr>
        <p:txBody>
          <a:bodyPr wrap="square" rtlCol="0">
            <a:spAutoFit/>
          </a:bodyPr>
          <a:lstStyle/>
          <a:p>
            <a:pPr algn="ctr"/>
            <a:r>
              <a:rPr lang="en-US" sz="3600" b="1" dirty="0">
                <a:solidFill>
                  <a:srgbClr val="003A93"/>
                </a:solidFill>
              </a:rPr>
              <a:t>Social</a:t>
            </a:r>
          </a:p>
        </p:txBody>
      </p:sp>
      <p:sp>
        <p:nvSpPr>
          <p:cNvPr id="17" name="TextBox 16">
            <a:extLst>
              <a:ext uri="{FF2B5EF4-FFF2-40B4-BE49-F238E27FC236}">
                <a16:creationId xmlns:a16="http://schemas.microsoft.com/office/drawing/2014/main" id="{85FA44B1-542A-FDBE-B467-DFB138B7014D}"/>
              </a:ext>
            </a:extLst>
          </p:cNvPr>
          <p:cNvSpPr txBox="1"/>
          <p:nvPr/>
        </p:nvSpPr>
        <p:spPr>
          <a:xfrm>
            <a:off x="6244961" y="3425028"/>
            <a:ext cx="2866030" cy="646331"/>
          </a:xfrm>
          <a:prstGeom prst="rect">
            <a:avLst/>
          </a:prstGeom>
          <a:noFill/>
        </p:spPr>
        <p:txBody>
          <a:bodyPr wrap="square" rtlCol="0">
            <a:spAutoFit/>
          </a:bodyPr>
          <a:lstStyle/>
          <a:p>
            <a:pPr algn="ctr"/>
            <a:r>
              <a:rPr lang="en-US" sz="3600" b="1" dirty="0">
                <a:solidFill>
                  <a:srgbClr val="003A93"/>
                </a:solidFill>
              </a:rPr>
              <a:t>Boredom</a:t>
            </a:r>
          </a:p>
        </p:txBody>
      </p:sp>
      <p:sp>
        <p:nvSpPr>
          <p:cNvPr id="21" name="Rounded Rectangle 20">
            <a:extLst>
              <a:ext uri="{FF2B5EF4-FFF2-40B4-BE49-F238E27FC236}">
                <a16:creationId xmlns:a16="http://schemas.microsoft.com/office/drawing/2014/main" id="{BFA3C4AE-159A-1E12-0A96-AFA7BA8BF7DC}"/>
              </a:ext>
            </a:extLst>
          </p:cNvPr>
          <p:cNvSpPr/>
          <p:nvPr/>
        </p:nvSpPr>
        <p:spPr>
          <a:xfrm>
            <a:off x="6326416" y="1563469"/>
            <a:ext cx="2741969" cy="166046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1">
            <a:extLst>
              <a:ext uri="{FF2B5EF4-FFF2-40B4-BE49-F238E27FC236}">
                <a16:creationId xmlns:a16="http://schemas.microsoft.com/office/drawing/2014/main" id="{1A8A4B1F-43DA-A692-99DA-BCBF69D6921C}"/>
              </a:ext>
            </a:extLst>
          </p:cNvPr>
          <p:cNvSpPr txBox="1"/>
          <p:nvPr/>
        </p:nvSpPr>
        <p:spPr>
          <a:xfrm>
            <a:off x="6202355" y="1544864"/>
            <a:ext cx="2866030" cy="646331"/>
          </a:xfrm>
          <a:prstGeom prst="rect">
            <a:avLst/>
          </a:prstGeom>
          <a:noFill/>
        </p:spPr>
        <p:txBody>
          <a:bodyPr wrap="square" rtlCol="0">
            <a:spAutoFit/>
          </a:bodyPr>
          <a:lstStyle/>
          <a:p>
            <a:pPr algn="ctr"/>
            <a:r>
              <a:rPr lang="en-US" sz="3600" b="1" dirty="0">
                <a:solidFill>
                  <a:srgbClr val="003A93"/>
                </a:solidFill>
              </a:rPr>
              <a:t>Pleasure</a:t>
            </a:r>
          </a:p>
        </p:txBody>
      </p:sp>
      <p:pic>
        <p:nvPicPr>
          <p:cNvPr id="24" name="Graphic 23" descr="Badge Heart outline">
            <a:extLst>
              <a:ext uri="{FF2B5EF4-FFF2-40B4-BE49-F238E27FC236}">
                <a16:creationId xmlns:a16="http://schemas.microsoft.com/office/drawing/2014/main" id="{FEECF4AF-D416-FA38-3670-F0EFC94532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75370" y="2152588"/>
            <a:ext cx="914400" cy="914400"/>
          </a:xfrm>
          <a:prstGeom prst="rect">
            <a:avLst/>
          </a:prstGeom>
        </p:spPr>
      </p:pic>
      <p:pic>
        <p:nvPicPr>
          <p:cNvPr id="26" name="Graphic 25" descr="Smiling face outline outline">
            <a:extLst>
              <a:ext uri="{FF2B5EF4-FFF2-40B4-BE49-F238E27FC236}">
                <a16:creationId xmlns:a16="http://schemas.microsoft.com/office/drawing/2014/main" id="{85CDC9DF-B142-8748-BDB9-C90E8EF2CC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8170" y="2146041"/>
            <a:ext cx="914400" cy="914400"/>
          </a:xfrm>
          <a:prstGeom prst="rect">
            <a:avLst/>
          </a:prstGeom>
        </p:spPr>
      </p:pic>
      <p:pic>
        <p:nvPicPr>
          <p:cNvPr id="28" name="Graphic 27" descr="Dance outline">
            <a:extLst>
              <a:ext uri="{FF2B5EF4-FFF2-40B4-BE49-F238E27FC236}">
                <a16:creationId xmlns:a16="http://schemas.microsoft.com/office/drawing/2014/main" id="{AFCA914B-18C0-96F7-DD97-2B81D9F8739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75370" y="4030177"/>
            <a:ext cx="914400" cy="914400"/>
          </a:xfrm>
          <a:prstGeom prst="rect">
            <a:avLst/>
          </a:prstGeom>
        </p:spPr>
      </p:pic>
      <p:pic>
        <p:nvPicPr>
          <p:cNvPr id="31" name="Graphic 30" descr="Hourglass 60% outline">
            <a:extLst>
              <a:ext uri="{FF2B5EF4-FFF2-40B4-BE49-F238E27FC236}">
                <a16:creationId xmlns:a16="http://schemas.microsoft.com/office/drawing/2014/main" id="{07368E6D-3929-9083-42A9-55C8F629677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240200" y="4000570"/>
            <a:ext cx="914400" cy="914400"/>
          </a:xfrm>
          <a:prstGeom prst="rect">
            <a:avLst/>
          </a:prstGeom>
        </p:spPr>
      </p:pic>
      <p:cxnSp>
        <p:nvCxnSpPr>
          <p:cNvPr id="2" name="Straight Arrow Connector 1">
            <a:extLst>
              <a:ext uri="{FF2B5EF4-FFF2-40B4-BE49-F238E27FC236}">
                <a16:creationId xmlns:a16="http://schemas.microsoft.com/office/drawing/2014/main" id="{FCC838D2-9D58-4FB1-4A01-08DAB10494FB}"/>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6DB668A-CD1C-829E-061C-86A632C0347B}"/>
              </a:ext>
            </a:extLst>
          </p:cNvPr>
          <p:cNvSpPr txBox="1"/>
          <p:nvPr/>
        </p:nvSpPr>
        <p:spPr>
          <a:xfrm>
            <a:off x="1244484" y="4852338"/>
            <a:ext cx="3100586" cy="800219"/>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Petros et al., 2023 J Dual Diagnosis</a:t>
            </a:r>
          </a:p>
        </p:txBody>
      </p:sp>
    </p:spTree>
    <p:extLst>
      <p:ext uri="{BB962C8B-B14F-4D97-AF65-F5344CB8AC3E}">
        <p14:creationId xmlns:p14="http://schemas.microsoft.com/office/powerpoint/2010/main" val="2552994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9BF00-706D-B697-59F6-1590FE27B6E5}"/>
            </a:ext>
          </a:extLst>
        </p:cNvPr>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A9E8D15-DC9C-7463-CE94-5236DA057975}"/>
              </a:ext>
            </a:extLst>
          </p:cNvPr>
          <p:cNvGraphicFramePr>
            <a:graphicFrameLocks noChangeAspect="1"/>
          </p:cNvGraphicFramePr>
          <p:nvPr>
            <p:custDataLst>
              <p:tags r:id="rId1"/>
            </p:custDataLst>
          </p:nvPr>
        </p:nvGraphicFramePr>
        <p:xfrm>
          <a:off x="1525192" y="858442"/>
          <a:ext cx="1190" cy="1190"/>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6226CDD4-6B09-9D4E-B578-8220F4284834}"/>
                          </a:ext>
                        </a:extLst>
                      </p:cNvPr>
                      <p:cNvPicPr/>
                      <p:nvPr/>
                    </p:nvPicPr>
                    <p:blipFill>
                      <a:blip r:embed="rId5"/>
                      <a:stretch>
                        <a:fillRect/>
                      </a:stretch>
                    </p:blipFill>
                    <p:spPr>
                      <a:xfrm>
                        <a:off x="1525192" y="858442"/>
                        <a:ext cx="1190" cy="1190"/>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E1C4ECBF-DA5E-7204-A32A-CA75AE07EA00}"/>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11" name="Freeform 93">
            <a:extLst>
              <a:ext uri="{FF2B5EF4-FFF2-40B4-BE49-F238E27FC236}">
                <a16:creationId xmlns:a16="http://schemas.microsoft.com/office/drawing/2014/main" id="{869B2C58-AD6C-F573-F341-852A9ED05BEC}"/>
              </a:ext>
            </a:extLst>
          </p:cNvPr>
          <p:cNvSpPr>
            <a:spLocks noChangeAspect="1"/>
          </p:cNvSpPr>
          <p:nvPr/>
        </p:nvSpPr>
        <p:spPr>
          <a:xfrm>
            <a:off x="2357369" y="935801"/>
            <a:ext cx="7477262" cy="4986398"/>
          </a:xfrm>
          <a:custGeom>
            <a:avLst/>
            <a:gdLst/>
            <a:ahLst/>
            <a:cxnLst/>
            <a:rect l="l" t="t" r="r" b="b"/>
            <a:pathLst>
              <a:path w="4309519" h="2873910">
                <a:moveTo>
                  <a:pt x="0" y="0"/>
                </a:moveTo>
                <a:lnTo>
                  <a:pt x="4309519" y="0"/>
                </a:lnTo>
                <a:lnTo>
                  <a:pt x="4309519" y="2873910"/>
                </a:lnTo>
                <a:lnTo>
                  <a:pt x="0" y="287391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767608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EC12D17-2F26-484B-B02F-2CEF9D0B95C7}"/>
              </a:ext>
            </a:extLst>
          </p:cNvPr>
          <p:cNvGraphicFramePr>
            <a:graphicFrameLocks noChangeAspect="1"/>
          </p:cNvGraphicFramePr>
          <p:nvPr>
            <p:custDataLst>
              <p:tags r:id="rId1"/>
            </p:custDataLst>
          </p:nvPr>
        </p:nvGraphicFramePr>
        <p:xfrm>
          <a:off x="1525192" y="858442"/>
          <a:ext cx="1190" cy="1190"/>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2EC12D17-2F26-484B-B02F-2CEF9D0B95C7}"/>
                          </a:ext>
                        </a:extLst>
                      </p:cNvPr>
                      <p:cNvPicPr/>
                      <p:nvPr/>
                    </p:nvPicPr>
                    <p:blipFill>
                      <a:blip r:embed="rId6"/>
                      <a:stretch>
                        <a:fillRect/>
                      </a:stretch>
                    </p:blipFill>
                    <p:spPr>
                      <a:xfrm>
                        <a:off x="1525192" y="858442"/>
                        <a:ext cx="1190"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A35F97-E1C2-E84F-947A-50A52ED491BC}"/>
              </a:ext>
            </a:extLst>
          </p:cNvPr>
          <p:cNvSpPr/>
          <p:nvPr>
            <p:custDataLst>
              <p:tags r:id="rId2"/>
            </p:custDataLst>
          </p:nvPr>
        </p:nvSpPr>
        <p:spPr>
          <a:xfrm>
            <a:off x="1524001" y="857251"/>
            <a:ext cx="119063"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050" dirty="0">
              <a:latin typeface="Georgia" panose="02040502050405020303" pitchFamily="18" charset="0"/>
              <a:ea typeface="+mj-ea"/>
              <a:sym typeface="Georgia" panose="02040502050405020303" pitchFamily="18" charset="0"/>
            </a:endParaRPr>
          </a:p>
        </p:txBody>
      </p:sp>
      <p:sp>
        <p:nvSpPr>
          <p:cNvPr id="7" name="Title 6">
            <a:extLst>
              <a:ext uri="{FF2B5EF4-FFF2-40B4-BE49-F238E27FC236}">
                <a16:creationId xmlns:a16="http://schemas.microsoft.com/office/drawing/2014/main" id="{9F72DE7F-7207-B7A1-400E-4860CA13C514}"/>
              </a:ext>
            </a:extLst>
          </p:cNvPr>
          <p:cNvSpPr>
            <a:spLocks noGrp="1"/>
          </p:cNvSpPr>
          <p:nvPr>
            <p:ph type="title"/>
          </p:nvPr>
        </p:nvSpPr>
        <p:spPr/>
        <p:txBody>
          <a:bodyPr/>
          <a:lstStyle/>
          <a:p>
            <a:r>
              <a:rPr lang="en-US" sz="5400" dirty="0"/>
              <a:t>Risk Factors</a:t>
            </a:r>
          </a:p>
        </p:txBody>
      </p:sp>
    </p:spTree>
    <p:extLst>
      <p:ext uri="{BB962C8B-B14F-4D97-AF65-F5344CB8AC3E}">
        <p14:creationId xmlns:p14="http://schemas.microsoft.com/office/powerpoint/2010/main" val="3316046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55D29584-D6E2-4F6F-FF7C-336D944CD82A}"/>
              </a:ext>
            </a:extLst>
          </p:cNvPr>
          <p:cNvSpPr>
            <a:spLocks noGrp="1"/>
          </p:cNvSpPr>
          <p:nvPr>
            <p:ph type="ftr" sz="quarter" idx="15"/>
          </p:nvPr>
        </p:nvSpPr>
        <p:spPr>
          <a:xfrm>
            <a:off x="3336325" y="6334125"/>
            <a:ext cx="7707596" cy="153888"/>
          </a:xfrm>
        </p:spPr>
        <p:txBody>
          <a:bodyPr/>
          <a:lstStyle/>
          <a:p>
            <a:pPr algn="r"/>
            <a:r>
              <a:rPr lang="en-US" sz="1000" dirty="0"/>
              <a:t>McLean Hospital Division of Psychotic Disorders</a:t>
            </a:r>
          </a:p>
        </p:txBody>
      </p:sp>
      <p:sp>
        <p:nvSpPr>
          <p:cNvPr id="8" name="Title 1">
            <a:extLst>
              <a:ext uri="{FF2B5EF4-FFF2-40B4-BE49-F238E27FC236}">
                <a16:creationId xmlns:a16="http://schemas.microsoft.com/office/drawing/2014/main" id="{06A2E0CF-20BD-7750-BC40-8C1388D0C136}"/>
              </a:ext>
            </a:extLst>
          </p:cNvPr>
          <p:cNvSpPr>
            <a:spLocks noGrp="1"/>
          </p:cNvSpPr>
          <p:nvPr>
            <p:ph type="title"/>
          </p:nvPr>
        </p:nvSpPr>
        <p:spPr/>
        <p:txBody>
          <a:bodyPr/>
          <a:lstStyle/>
          <a:p>
            <a:r>
              <a:rPr lang="en-US" sz="3200" dirty="0"/>
              <a:t>Risk Factors for Substance Use in Adolescents</a:t>
            </a:r>
          </a:p>
        </p:txBody>
      </p:sp>
      <p:sp>
        <p:nvSpPr>
          <p:cNvPr id="4" name="Content Placeholder 2">
            <a:extLst>
              <a:ext uri="{FF2B5EF4-FFF2-40B4-BE49-F238E27FC236}">
                <a16:creationId xmlns:a16="http://schemas.microsoft.com/office/drawing/2014/main" id="{0DE953A8-5F93-CE66-79E3-24A5E011F1FD}"/>
              </a:ext>
            </a:extLst>
          </p:cNvPr>
          <p:cNvSpPr>
            <a:spLocks noGrp="1"/>
          </p:cNvSpPr>
          <p:nvPr>
            <p:ph idx="1"/>
          </p:nvPr>
        </p:nvSpPr>
        <p:spPr>
          <a:xfrm>
            <a:off x="1081689" y="1269629"/>
            <a:ext cx="5497529" cy="4216771"/>
          </a:xfrm>
        </p:spPr>
        <p:txBody>
          <a:bodyPr/>
          <a:lstStyle/>
          <a:p>
            <a:pPr lvl="1">
              <a:spcAft>
                <a:spcPts val="600"/>
              </a:spcAft>
            </a:pPr>
            <a:r>
              <a:rPr lang="en-US" sz="2000" dirty="0">
                <a:solidFill>
                  <a:schemeClr val="accent2"/>
                </a:solidFill>
              </a:rPr>
              <a:t>Individual: </a:t>
            </a:r>
          </a:p>
          <a:p>
            <a:pPr lvl="2">
              <a:spcAft>
                <a:spcPts val="600"/>
              </a:spcAft>
            </a:pPr>
            <a:r>
              <a:rPr lang="en-US" sz="2000" dirty="0">
                <a:solidFill>
                  <a:schemeClr val="accent2"/>
                </a:solidFill>
              </a:rPr>
              <a:t>High impulsivity</a:t>
            </a:r>
          </a:p>
          <a:p>
            <a:pPr lvl="2">
              <a:spcAft>
                <a:spcPts val="600"/>
              </a:spcAft>
            </a:pPr>
            <a:r>
              <a:rPr lang="en-US" sz="2000" dirty="0">
                <a:solidFill>
                  <a:schemeClr val="accent2"/>
                </a:solidFill>
              </a:rPr>
              <a:t>Pain catastrophic</a:t>
            </a:r>
          </a:p>
          <a:p>
            <a:pPr lvl="2">
              <a:spcAft>
                <a:spcPts val="600"/>
              </a:spcAft>
            </a:pPr>
            <a:r>
              <a:rPr lang="en-US" sz="2000" dirty="0">
                <a:solidFill>
                  <a:schemeClr val="accent2"/>
                </a:solidFill>
              </a:rPr>
              <a:t>Homework completeness</a:t>
            </a:r>
          </a:p>
          <a:p>
            <a:pPr lvl="2">
              <a:spcAft>
                <a:spcPts val="600"/>
              </a:spcAft>
            </a:pPr>
            <a:r>
              <a:rPr lang="en-US" sz="2000" dirty="0">
                <a:solidFill>
                  <a:schemeClr val="accent2"/>
                </a:solidFill>
              </a:rPr>
              <a:t>Total screen time</a:t>
            </a:r>
          </a:p>
          <a:p>
            <a:pPr lvl="2">
              <a:spcAft>
                <a:spcPts val="600"/>
              </a:spcAft>
            </a:pPr>
            <a:r>
              <a:rPr lang="en-US" sz="2000" dirty="0">
                <a:solidFill>
                  <a:schemeClr val="accent2"/>
                </a:solidFill>
              </a:rPr>
              <a:t>Maltreatment or negative upbringing</a:t>
            </a:r>
          </a:p>
          <a:p>
            <a:pPr lvl="2">
              <a:spcAft>
                <a:spcPts val="600"/>
              </a:spcAft>
            </a:pPr>
            <a:r>
              <a:rPr lang="en-US" sz="2000" dirty="0">
                <a:solidFill>
                  <a:schemeClr val="accent2"/>
                </a:solidFill>
              </a:rPr>
              <a:t>Psychiatric disorders (e.g., conduct problems, MDD)</a:t>
            </a:r>
          </a:p>
          <a:p>
            <a:pPr lvl="2">
              <a:spcAft>
                <a:spcPts val="600"/>
              </a:spcAft>
            </a:pPr>
            <a:r>
              <a:rPr lang="en-US" sz="2000" dirty="0">
                <a:solidFill>
                  <a:schemeClr val="accent2"/>
                </a:solidFill>
              </a:rPr>
              <a:t>Previous e-cigarette exposure</a:t>
            </a:r>
          </a:p>
          <a:p>
            <a:pPr lvl="2">
              <a:spcAft>
                <a:spcPts val="600"/>
              </a:spcAft>
            </a:pPr>
            <a:r>
              <a:rPr lang="en-US" sz="2000" dirty="0">
                <a:solidFill>
                  <a:schemeClr val="accent2"/>
                </a:solidFill>
              </a:rPr>
              <a:t>Behavioral addiction</a:t>
            </a:r>
          </a:p>
          <a:p>
            <a:pPr lvl="2">
              <a:spcAft>
                <a:spcPts val="600"/>
              </a:spcAft>
            </a:pPr>
            <a:r>
              <a:rPr lang="en-US" sz="2000" dirty="0">
                <a:solidFill>
                  <a:schemeClr val="accent2"/>
                </a:solidFill>
              </a:rPr>
              <a:t>Low-perceived risk; high-perceived accessibility</a:t>
            </a:r>
          </a:p>
        </p:txBody>
      </p:sp>
      <p:sp>
        <p:nvSpPr>
          <p:cNvPr id="2" name="Content Placeholder 2">
            <a:extLst>
              <a:ext uri="{FF2B5EF4-FFF2-40B4-BE49-F238E27FC236}">
                <a16:creationId xmlns:a16="http://schemas.microsoft.com/office/drawing/2014/main" id="{C8D7F37B-E235-1837-8180-694FA01D968A}"/>
              </a:ext>
            </a:extLst>
          </p:cNvPr>
          <p:cNvSpPr txBox="1">
            <a:spLocks/>
          </p:cNvSpPr>
          <p:nvPr/>
        </p:nvSpPr>
        <p:spPr>
          <a:xfrm>
            <a:off x="6505416" y="1269629"/>
            <a:ext cx="5201678" cy="4615609"/>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600"/>
              </a:spcAft>
            </a:pPr>
            <a:r>
              <a:rPr lang="en-US" sz="2000" dirty="0">
                <a:solidFill>
                  <a:schemeClr val="accent2"/>
                </a:solidFill>
              </a:rPr>
              <a:t>Family </a:t>
            </a:r>
          </a:p>
          <a:p>
            <a:pPr lvl="2">
              <a:spcAft>
                <a:spcPts val="600"/>
              </a:spcAft>
            </a:pPr>
            <a:r>
              <a:rPr lang="en-US" sz="2000" dirty="0">
                <a:solidFill>
                  <a:schemeClr val="accent2"/>
                </a:solidFill>
              </a:rPr>
              <a:t>Prenatal maternal smoking</a:t>
            </a:r>
          </a:p>
          <a:p>
            <a:pPr lvl="2">
              <a:spcAft>
                <a:spcPts val="600"/>
              </a:spcAft>
            </a:pPr>
            <a:r>
              <a:rPr lang="en-US" sz="2000" dirty="0">
                <a:solidFill>
                  <a:schemeClr val="accent2"/>
                </a:solidFill>
              </a:rPr>
              <a:t>Poor maternal psychological control</a:t>
            </a:r>
          </a:p>
          <a:p>
            <a:pPr lvl="2">
              <a:spcAft>
                <a:spcPts val="600"/>
              </a:spcAft>
            </a:pPr>
            <a:r>
              <a:rPr lang="en-US" sz="2000" dirty="0">
                <a:solidFill>
                  <a:schemeClr val="accent2"/>
                </a:solidFill>
              </a:rPr>
              <a:t>Low parental education</a:t>
            </a:r>
          </a:p>
          <a:p>
            <a:pPr lvl="2">
              <a:spcAft>
                <a:spcPts val="600"/>
              </a:spcAft>
            </a:pPr>
            <a:r>
              <a:rPr lang="en-US" sz="2000" dirty="0">
                <a:solidFill>
                  <a:schemeClr val="accent2"/>
                </a:solidFill>
              </a:rPr>
              <a:t>Negligence</a:t>
            </a:r>
          </a:p>
          <a:p>
            <a:pPr lvl="2">
              <a:spcAft>
                <a:spcPts val="600"/>
              </a:spcAft>
            </a:pPr>
            <a:r>
              <a:rPr lang="en-US" sz="2000" dirty="0">
                <a:solidFill>
                  <a:schemeClr val="accent2"/>
                </a:solidFill>
              </a:rPr>
              <a:t>Poor supervision</a:t>
            </a:r>
          </a:p>
          <a:p>
            <a:pPr lvl="2">
              <a:spcAft>
                <a:spcPts val="600"/>
              </a:spcAft>
            </a:pPr>
            <a:r>
              <a:rPr lang="en-US" sz="2000" dirty="0">
                <a:solidFill>
                  <a:schemeClr val="accent2"/>
                </a:solidFill>
              </a:rPr>
              <a:t>Uncontrolled pocket money</a:t>
            </a:r>
          </a:p>
          <a:p>
            <a:pPr lvl="2">
              <a:spcAft>
                <a:spcPts val="600"/>
              </a:spcAft>
            </a:pPr>
            <a:r>
              <a:rPr lang="en-US" sz="2000" dirty="0">
                <a:solidFill>
                  <a:schemeClr val="accent2"/>
                </a:solidFill>
              </a:rPr>
              <a:t>Presence of family members using substances</a:t>
            </a:r>
          </a:p>
          <a:p>
            <a:pPr marL="175022" lvl="1" indent="0">
              <a:spcAft>
                <a:spcPts val="600"/>
              </a:spcAft>
              <a:buFont typeface="Arial" panose="020B0604020202020204" pitchFamily="34" charset="0"/>
              <a:buNone/>
            </a:pPr>
            <a:endParaRPr lang="en-US" sz="2000" dirty="0">
              <a:solidFill>
                <a:schemeClr val="accent2"/>
              </a:solidFill>
            </a:endParaRPr>
          </a:p>
          <a:p>
            <a:pPr lvl="1">
              <a:spcAft>
                <a:spcPts val="600"/>
              </a:spcAft>
            </a:pPr>
            <a:r>
              <a:rPr lang="en-US" sz="2000" dirty="0">
                <a:solidFill>
                  <a:schemeClr val="accent2"/>
                </a:solidFill>
              </a:rPr>
              <a:t>Community</a:t>
            </a:r>
          </a:p>
          <a:p>
            <a:pPr lvl="2">
              <a:spcAft>
                <a:spcPts val="600"/>
              </a:spcAft>
            </a:pPr>
            <a:r>
              <a:rPr lang="en-US" sz="2000" dirty="0">
                <a:solidFill>
                  <a:schemeClr val="accent2"/>
                </a:solidFill>
              </a:rPr>
              <a:t>Peers with substance use disorder</a:t>
            </a:r>
          </a:p>
        </p:txBody>
      </p:sp>
      <p:sp>
        <p:nvSpPr>
          <p:cNvPr id="3" name="TextBox 2">
            <a:extLst>
              <a:ext uri="{FF2B5EF4-FFF2-40B4-BE49-F238E27FC236}">
                <a16:creationId xmlns:a16="http://schemas.microsoft.com/office/drawing/2014/main" id="{4F74753F-6782-2EC8-0652-851F15ADDC09}"/>
              </a:ext>
            </a:extLst>
          </p:cNvPr>
          <p:cNvSpPr txBox="1"/>
          <p:nvPr/>
        </p:nvSpPr>
        <p:spPr>
          <a:xfrm>
            <a:off x="1244484" y="4852338"/>
            <a:ext cx="3100586" cy="800219"/>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err="1">
                <a:cs typeface="Arial"/>
              </a:rPr>
              <a:t>Nawi</a:t>
            </a:r>
            <a:r>
              <a:rPr lang="en-US" sz="1400" dirty="0">
                <a:cs typeface="Arial"/>
              </a:rPr>
              <a:t> et al., 2021 BMC Public Health</a:t>
            </a:r>
          </a:p>
        </p:txBody>
      </p:sp>
      <p:cxnSp>
        <p:nvCxnSpPr>
          <p:cNvPr id="7" name="Straight Arrow Connector 6">
            <a:extLst>
              <a:ext uri="{FF2B5EF4-FFF2-40B4-BE49-F238E27FC236}">
                <a16:creationId xmlns:a16="http://schemas.microsoft.com/office/drawing/2014/main" id="{6083BF54-622A-2BE4-2157-E9F7173F7A89}"/>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A32A43B0-0042-AF6D-6C58-2C9680910E69}"/>
              </a:ext>
            </a:extLst>
          </p:cNvPr>
          <p:cNvSpPr/>
          <p:nvPr/>
        </p:nvSpPr>
        <p:spPr>
          <a:xfrm>
            <a:off x="1244484" y="1269629"/>
            <a:ext cx="5260932" cy="411641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47E3588-C4F3-40F1-A31E-EE11142E01B4}"/>
              </a:ext>
            </a:extLst>
          </p:cNvPr>
          <p:cNvSpPr/>
          <p:nvPr/>
        </p:nvSpPr>
        <p:spPr>
          <a:xfrm>
            <a:off x="6579218" y="1136036"/>
            <a:ext cx="5260932" cy="4615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1502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4FEB2-06E9-F240-0AAD-D04DF1F522A8}"/>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9484E33-3DB3-239E-C53F-74D26789A6E8}"/>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933AC30-A65A-62AA-2BA4-99C3337D5E56}"/>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8F210FF4-FF0F-C732-06D1-33BBF41DED37}"/>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F09D921E-1082-D441-63BA-CC9FC5D226DC}"/>
              </a:ext>
            </a:extLst>
          </p:cNvPr>
          <p:cNvSpPr>
            <a:spLocks noGrp="1"/>
          </p:cNvSpPr>
          <p:nvPr>
            <p:ph type="title"/>
          </p:nvPr>
        </p:nvSpPr>
        <p:spPr/>
        <p:txBody>
          <a:bodyPr/>
          <a:lstStyle/>
          <a:p>
            <a:r>
              <a:rPr lang="en-US" sz="3200" dirty="0"/>
              <a:t>Protective Factors of Substance Misuse in Adolescents</a:t>
            </a:r>
          </a:p>
        </p:txBody>
      </p:sp>
      <p:sp>
        <p:nvSpPr>
          <p:cNvPr id="4" name="Content Placeholder 2">
            <a:extLst>
              <a:ext uri="{FF2B5EF4-FFF2-40B4-BE49-F238E27FC236}">
                <a16:creationId xmlns:a16="http://schemas.microsoft.com/office/drawing/2014/main" id="{90AE324D-1956-C25D-6679-A008E5D0A87C}"/>
              </a:ext>
            </a:extLst>
          </p:cNvPr>
          <p:cNvSpPr>
            <a:spLocks noGrp="1"/>
          </p:cNvSpPr>
          <p:nvPr>
            <p:ph idx="1"/>
          </p:nvPr>
        </p:nvSpPr>
        <p:spPr>
          <a:xfrm>
            <a:off x="904155" y="1500692"/>
            <a:ext cx="5673626" cy="3501673"/>
          </a:xfrm>
        </p:spPr>
        <p:txBody>
          <a:bodyPr/>
          <a:lstStyle/>
          <a:p>
            <a:pPr lvl="1">
              <a:spcAft>
                <a:spcPts val="600"/>
              </a:spcAft>
            </a:pPr>
            <a:r>
              <a:rPr lang="en-US" sz="2000" dirty="0">
                <a:solidFill>
                  <a:schemeClr val="accent2"/>
                </a:solidFill>
              </a:rPr>
              <a:t>Individual: </a:t>
            </a:r>
          </a:p>
          <a:p>
            <a:pPr lvl="2">
              <a:spcAft>
                <a:spcPts val="600"/>
              </a:spcAft>
            </a:pPr>
            <a:r>
              <a:rPr lang="en-US" sz="2000" dirty="0">
                <a:solidFill>
                  <a:schemeClr val="accent2"/>
                </a:solidFill>
              </a:rPr>
              <a:t>Optimism</a:t>
            </a:r>
          </a:p>
          <a:p>
            <a:pPr lvl="2">
              <a:spcAft>
                <a:spcPts val="600"/>
              </a:spcAft>
            </a:pPr>
            <a:r>
              <a:rPr lang="en-US" sz="2000" dirty="0">
                <a:solidFill>
                  <a:schemeClr val="accent2"/>
                </a:solidFill>
              </a:rPr>
              <a:t>High level of mindfulness</a:t>
            </a:r>
          </a:p>
          <a:p>
            <a:pPr lvl="2">
              <a:spcAft>
                <a:spcPts val="600"/>
              </a:spcAft>
            </a:pPr>
            <a:r>
              <a:rPr lang="en-US" sz="2000" dirty="0">
                <a:solidFill>
                  <a:schemeClr val="accent2"/>
                </a:solidFill>
              </a:rPr>
              <a:t>Social phobia</a:t>
            </a:r>
          </a:p>
          <a:p>
            <a:pPr lvl="2">
              <a:spcAft>
                <a:spcPts val="600"/>
              </a:spcAft>
            </a:pPr>
            <a:r>
              <a:rPr lang="en-US" sz="2000" dirty="0">
                <a:solidFill>
                  <a:schemeClr val="accent2"/>
                </a:solidFill>
              </a:rPr>
              <a:t>Strong beliefs against problematic substance use</a:t>
            </a:r>
          </a:p>
          <a:p>
            <a:pPr lvl="2">
              <a:spcAft>
                <a:spcPts val="600"/>
              </a:spcAft>
            </a:pPr>
            <a:r>
              <a:rPr lang="en-US" sz="2000" dirty="0">
                <a:solidFill>
                  <a:schemeClr val="accent2"/>
                </a:solidFill>
              </a:rPr>
              <a:t>Desire to maintain health</a:t>
            </a:r>
          </a:p>
          <a:p>
            <a:pPr lvl="2">
              <a:spcAft>
                <a:spcPts val="600"/>
              </a:spcAft>
            </a:pPr>
            <a:endParaRPr lang="en-US" sz="2000" dirty="0">
              <a:solidFill>
                <a:schemeClr val="accent2"/>
              </a:solidFill>
            </a:endParaRPr>
          </a:p>
          <a:p>
            <a:pPr lvl="1">
              <a:spcAft>
                <a:spcPts val="600"/>
              </a:spcAft>
            </a:pPr>
            <a:r>
              <a:rPr lang="en-US" sz="2000" dirty="0">
                <a:solidFill>
                  <a:schemeClr val="accent2"/>
                </a:solidFill>
              </a:rPr>
              <a:t>Family </a:t>
            </a:r>
          </a:p>
          <a:p>
            <a:pPr lvl="2">
              <a:spcAft>
                <a:spcPts val="600"/>
              </a:spcAft>
            </a:pPr>
            <a:r>
              <a:rPr lang="en-US" sz="2000" dirty="0">
                <a:solidFill>
                  <a:schemeClr val="accent2"/>
                </a:solidFill>
              </a:rPr>
              <a:t>High paternal awareness of drug misuse</a:t>
            </a:r>
          </a:p>
          <a:p>
            <a:pPr marL="175022" lvl="1" indent="0">
              <a:spcAft>
                <a:spcPts val="600"/>
              </a:spcAft>
              <a:buFont typeface="Arial" panose="020B0604020202020204" pitchFamily="34" charset="0"/>
              <a:buNone/>
            </a:pPr>
            <a:endParaRPr lang="en-US" sz="2000" dirty="0">
              <a:solidFill>
                <a:schemeClr val="accent2"/>
              </a:solidFill>
            </a:endParaRPr>
          </a:p>
          <a:p>
            <a:pPr marL="351234" lvl="2" indent="0">
              <a:spcAft>
                <a:spcPts val="600"/>
              </a:spcAft>
              <a:buNone/>
            </a:pPr>
            <a:endParaRPr lang="en-US" sz="2000" dirty="0">
              <a:solidFill>
                <a:schemeClr val="accent2"/>
              </a:solidFill>
            </a:endParaRPr>
          </a:p>
          <a:p>
            <a:pPr lvl="2">
              <a:spcAft>
                <a:spcPts val="600"/>
              </a:spcAft>
            </a:pPr>
            <a:endParaRPr lang="en-US" sz="2000" dirty="0">
              <a:solidFill>
                <a:schemeClr val="accent2"/>
              </a:solidFill>
            </a:endParaRPr>
          </a:p>
          <a:p>
            <a:pPr lvl="2">
              <a:spcAft>
                <a:spcPts val="600"/>
              </a:spcAft>
            </a:pPr>
            <a:endParaRPr lang="en-US" sz="2000" dirty="0">
              <a:solidFill>
                <a:schemeClr val="accent2"/>
              </a:solidFill>
            </a:endParaRPr>
          </a:p>
          <a:p>
            <a:pPr lvl="2">
              <a:spcAft>
                <a:spcPts val="600"/>
              </a:spcAft>
            </a:pPr>
            <a:endParaRPr lang="en-US" sz="2000" dirty="0">
              <a:solidFill>
                <a:schemeClr val="accent2"/>
              </a:solidFill>
            </a:endParaRPr>
          </a:p>
          <a:p>
            <a:pPr marL="351234" lvl="2" indent="0">
              <a:spcAft>
                <a:spcPts val="600"/>
              </a:spcAft>
              <a:buNone/>
            </a:pPr>
            <a:endParaRPr lang="en-US" sz="2000" dirty="0">
              <a:solidFill>
                <a:schemeClr val="accent2"/>
              </a:solidFill>
            </a:endParaRPr>
          </a:p>
        </p:txBody>
      </p:sp>
      <p:sp>
        <p:nvSpPr>
          <p:cNvPr id="2" name="Content Placeholder 2">
            <a:extLst>
              <a:ext uri="{FF2B5EF4-FFF2-40B4-BE49-F238E27FC236}">
                <a16:creationId xmlns:a16="http://schemas.microsoft.com/office/drawing/2014/main" id="{2C02AD3B-BA4B-6483-0AF5-551F0D0AB358}"/>
              </a:ext>
            </a:extLst>
          </p:cNvPr>
          <p:cNvSpPr txBox="1">
            <a:spLocks/>
          </p:cNvSpPr>
          <p:nvPr/>
        </p:nvSpPr>
        <p:spPr>
          <a:xfrm>
            <a:off x="7448032" y="1500692"/>
            <a:ext cx="3183194" cy="1414292"/>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600"/>
              </a:spcAft>
            </a:pPr>
            <a:r>
              <a:rPr lang="en-US" sz="2000" dirty="0">
                <a:solidFill>
                  <a:schemeClr val="accent2"/>
                </a:solidFill>
              </a:rPr>
              <a:t>Community</a:t>
            </a:r>
          </a:p>
          <a:p>
            <a:pPr lvl="2">
              <a:spcAft>
                <a:spcPts val="600"/>
              </a:spcAft>
            </a:pPr>
            <a:r>
              <a:rPr lang="en-US" sz="2000" dirty="0">
                <a:solidFill>
                  <a:schemeClr val="accent2"/>
                </a:solidFill>
              </a:rPr>
              <a:t>School connectedness</a:t>
            </a:r>
          </a:p>
          <a:p>
            <a:pPr lvl="2">
              <a:spcAft>
                <a:spcPts val="600"/>
              </a:spcAft>
            </a:pPr>
            <a:r>
              <a:rPr lang="en-US" sz="2000" dirty="0">
                <a:solidFill>
                  <a:schemeClr val="accent2"/>
                </a:solidFill>
              </a:rPr>
              <a:t>Strong religious beliefs</a:t>
            </a:r>
          </a:p>
          <a:p>
            <a:pPr lvl="2">
              <a:spcAft>
                <a:spcPts val="600"/>
              </a:spcAft>
            </a:pPr>
            <a:r>
              <a:rPr lang="en-US" sz="2000" dirty="0">
                <a:solidFill>
                  <a:schemeClr val="accent2"/>
                </a:solidFill>
              </a:rPr>
              <a:t>Structured activity</a:t>
            </a:r>
          </a:p>
          <a:p>
            <a:pPr marL="351234" lvl="2" indent="0">
              <a:spcAft>
                <a:spcPts val="600"/>
              </a:spcAft>
              <a:buNone/>
            </a:pPr>
            <a:endParaRPr lang="en-US" sz="2000" dirty="0">
              <a:solidFill>
                <a:schemeClr val="accent2"/>
              </a:solidFill>
            </a:endParaRPr>
          </a:p>
          <a:p>
            <a:pPr lvl="2">
              <a:spcAft>
                <a:spcPts val="600"/>
              </a:spcAft>
            </a:pPr>
            <a:endParaRPr lang="en-US" sz="2000" dirty="0">
              <a:solidFill>
                <a:schemeClr val="accent2"/>
              </a:solidFill>
            </a:endParaRPr>
          </a:p>
        </p:txBody>
      </p:sp>
      <p:sp>
        <p:nvSpPr>
          <p:cNvPr id="9" name="Freeform 73">
            <a:extLst>
              <a:ext uri="{FF2B5EF4-FFF2-40B4-BE49-F238E27FC236}">
                <a16:creationId xmlns:a16="http://schemas.microsoft.com/office/drawing/2014/main" id="{A02485BE-9FF3-5ADC-9855-6757EFAC47C8}"/>
              </a:ext>
            </a:extLst>
          </p:cNvPr>
          <p:cNvSpPr>
            <a:spLocks noChangeAspect="1"/>
          </p:cNvSpPr>
          <p:nvPr/>
        </p:nvSpPr>
        <p:spPr>
          <a:xfrm>
            <a:off x="7111173" y="3251528"/>
            <a:ext cx="3856912" cy="2571274"/>
          </a:xfrm>
          <a:custGeom>
            <a:avLst/>
            <a:gdLst/>
            <a:ahLst/>
            <a:cxnLst/>
            <a:rect l="l" t="t" r="r" b="b"/>
            <a:pathLst>
              <a:path w="3377620" h="2251746">
                <a:moveTo>
                  <a:pt x="0" y="0"/>
                </a:moveTo>
                <a:lnTo>
                  <a:pt x="3377619" y="0"/>
                </a:lnTo>
                <a:lnTo>
                  <a:pt x="3377619" y="2251746"/>
                </a:lnTo>
                <a:lnTo>
                  <a:pt x="0" y="2251746"/>
                </a:lnTo>
                <a:lnTo>
                  <a:pt x="0" y="0"/>
                </a:lnTo>
                <a:close/>
              </a:path>
            </a:pathLst>
          </a:custGeom>
          <a:blipFill>
            <a:blip r:embed="rId7"/>
            <a:stretch>
              <a:fillRect/>
            </a:stretch>
          </a:blipFill>
        </p:spPr>
        <p:txBody>
          <a:bodyPr/>
          <a:lstStyle/>
          <a:p>
            <a:endParaRPr lang="en-US"/>
          </a:p>
        </p:txBody>
      </p:sp>
      <p:sp>
        <p:nvSpPr>
          <p:cNvPr id="10" name="TextBox 9">
            <a:extLst>
              <a:ext uri="{FF2B5EF4-FFF2-40B4-BE49-F238E27FC236}">
                <a16:creationId xmlns:a16="http://schemas.microsoft.com/office/drawing/2014/main" id="{CD520119-F0E4-2063-375E-A4D6F1E132D0}"/>
              </a:ext>
            </a:extLst>
          </p:cNvPr>
          <p:cNvSpPr txBox="1"/>
          <p:nvPr/>
        </p:nvSpPr>
        <p:spPr>
          <a:xfrm>
            <a:off x="1223915" y="5122873"/>
            <a:ext cx="3100586" cy="430887"/>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r>
              <a:rPr lang="en-US" sz="1400" dirty="0" err="1">
                <a:cs typeface="Arial"/>
              </a:rPr>
              <a:t>Nawi</a:t>
            </a:r>
            <a:r>
              <a:rPr lang="en-US" sz="1400" dirty="0">
                <a:cs typeface="Arial"/>
              </a:rPr>
              <a:t> et al., 2021 BMC Public Health</a:t>
            </a:r>
            <a:endParaRPr kumimoji="0" lang="en-US" sz="1400" b="0" i="0" u="none" strike="noStrike" kern="1200" cap="none" spc="0" normalizeH="0" baseline="0" noProof="0" dirty="0">
              <a:ln>
                <a:noFill/>
              </a:ln>
              <a:effectLst/>
              <a:uLnTx/>
              <a:uFillTx/>
              <a:ea typeface="+mn-ea"/>
              <a:cs typeface="Arial"/>
            </a:endParaRPr>
          </a:p>
        </p:txBody>
      </p:sp>
      <p:cxnSp>
        <p:nvCxnSpPr>
          <p:cNvPr id="3" name="Straight Arrow Connector 2">
            <a:extLst>
              <a:ext uri="{FF2B5EF4-FFF2-40B4-BE49-F238E27FC236}">
                <a16:creationId xmlns:a16="http://schemas.microsoft.com/office/drawing/2014/main" id="{A5728E43-700F-8AE2-625E-B6C8F7F8162F}"/>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4470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B2F2D-40DD-A104-271D-43206DAD5253}"/>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50FA4E6-FD4F-F0E0-C2A9-91925C264C7C}"/>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9484E33-3DB3-239E-C53F-74D26789A6E8}"/>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2945CC7-9535-DE59-7986-372EA02703E7}"/>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B90510D6-98E9-4D6F-F38E-B4B9567C939E}"/>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A1130EDF-F72F-FDB8-CD79-BD66391DE38E}"/>
              </a:ext>
            </a:extLst>
          </p:cNvPr>
          <p:cNvSpPr>
            <a:spLocks noGrp="1"/>
          </p:cNvSpPr>
          <p:nvPr>
            <p:ph type="title"/>
          </p:nvPr>
        </p:nvSpPr>
        <p:spPr/>
        <p:txBody>
          <a:bodyPr/>
          <a:lstStyle/>
          <a:p>
            <a:r>
              <a:rPr lang="en-US" sz="3200" dirty="0"/>
              <a:t>Moderators for Cannabis Use and Psychosis Relationship</a:t>
            </a:r>
          </a:p>
        </p:txBody>
      </p:sp>
      <p:sp>
        <p:nvSpPr>
          <p:cNvPr id="4" name="Content Placeholder 2">
            <a:extLst>
              <a:ext uri="{FF2B5EF4-FFF2-40B4-BE49-F238E27FC236}">
                <a16:creationId xmlns:a16="http://schemas.microsoft.com/office/drawing/2014/main" id="{D7CA8211-AC1A-71E8-236F-E20140A4107C}"/>
              </a:ext>
            </a:extLst>
          </p:cNvPr>
          <p:cNvSpPr>
            <a:spLocks noGrp="1"/>
          </p:cNvSpPr>
          <p:nvPr>
            <p:ph idx="1"/>
          </p:nvPr>
        </p:nvSpPr>
        <p:spPr>
          <a:xfrm>
            <a:off x="5096208" y="2086250"/>
            <a:ext cx="6170507" cy="2363240"/>
          </a:xfrm>
        </p:spPr>
        <p:txBody>
          <a:bodyPr/>
          <a:lstStyle/>
          <a:p>
            <a:pPr lvl="1">
              <a:spcAft>
                <a:spcPts val="600"/>
              </a:spcAft>
            </a:pPr>
            <a:r>
              <a:rPr lang="en-US" sz="2000" dirty="0">
                <a:solidFill>
                  <a:schemeClr val="accent2"/>
                </a:solidFill>
              </a:rPr>
              <a:t>Younger age of first cannabis use (e.g., &lt;25 years of age)</a:t>
            </a:r>
          </a:p>
          <a:p>
            <a:pPr lvl="1">
              <a:spcAft>
                <a:spcPts val="600"/>
              </a:spcAft>
            </a:pPr>
            <a:r>
              <a:rPr lang="en-US" sz="2000" dirty="0">
                <a:solidFill>
                  <a:schemeClr val="accent2"/>
                </a:solidFill>
              </a:rPr>
              <a:t>Adolescent cannabis use</a:t>
            </a:r>
          </a:p>
          <a:p>
            <a:pPr lvl="1">
              <a:spcAft>
                <a:spcPts val="600"/>
              </a:spcAft>
            </a:pPr>
            <a:r>
              <a:rPr lang="en-US" sz="2000" dirty="0">
                <a:solidFill>
                  <a:schemeClr val="accent2"/>
                </a:solidFill>
              </a:rPr>
              <a:t>More frequent cannabis use (e.g., daily, weekly)</a:t>
            </a:r>
          </a:p>
          <a:p>
            <a:pPr lvl="1">
              <a:spcAft>
                <a:spcPts val="600"/>
              </a:spcAft>
            </a:pPr>
            <a:r>
              <a:rPr lang="en-US" sz="2000" dirty="0">
                <a:solidFill>
                  <a:schemeClr val="accent2"/>
                </a:solidFill>
              </a:rPr>
              <a:t>Higher potency cannabis</a:t>
            </a:r>
          </a:p>
          <a:p>
            <a:pPr lvl="1">
              <a:spcAft>
                <a:spcPts val="600"/>
              </a:spcAft>
            </a:pPr>
            <a:r>
              <a:rPr lang="en-US" sz="2000" dirty="0">
                <a:solidFill>
                  <a:schemeClr val="accent2"/>
                </a:solidFill>
              </a:rPr>
              <a:t>Childhood trauma</a:t>
            </a:r>
          </a:p>
          <a:p>
            <a:pPr lvl="1">
              <a:spcAft>
                <a:spcPts val="600"/>
              </a:spcAft>
            </a:pPr>
            <a:r>
              <a:rPr lang="en-US" sz="2000" dirty="0">
                <a:solidFill>
                  <a:schemeClr val="accent2"/>
                </a:solidFill>
              </a:rPr>
              <a:t>Other substance use</a:t>
            </a:r>
          </a:p>
        </p:txBody>
      </p:sp>
      <p:sp>
        <p:nvSpPr>
          <p:cNvPr id="9" name="TextBox 8">
            <a:extLst>
              <a:ext uri="{FF2B5EF4-FFF2-40B4-BE49-F238E27FC236}">
                <a16:creationId xmlns:a16="http://schemas.microsoft.com/office/drawing/2014/main" id="{39A84310-8F9D-4C4C-3719-20FF396A94C3}"/>
              </a:ext>
            </a:extLst>
          </p:cNvPr>
          <p:cNvSpPr txBox="1"/>
          <p:nvPr/>
        </p:nvSpPr>
        <p:spPr>
          <a:xfrm>
            <a:off x="1223914" y="5198804"/>
            <a:ext cx="3551285" cy="430887"/>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Di Forti et al., 2015 Lancet Psychiatry; Groening et al., 2024 Psychiatry Research</a:t>
            </a:r>
            <a:endParaRPr kumimoji="0" lang="en-US" sz="1400" b="0" i="0" u="none" strike="noStrike" kern="1200" cap="none" spc="0" normalizeH="0" baseline="0" noProof="0" dirty="0">
              <a:ln>
                <a:noFill/>
              </a:ln>
              <a:effectLst/>
              <a:uLnTx/>
              <a:uFillTx/>
              <a:ea typeface="+mn-ea"/>
              <a:cs typeface="Arial"/>
            </a:endParaRPr>
          </a:p>
        </p:txBody>
      </p:sp>
      <p:sp>
        <p:nvSpPr>
          <p:cNvPr id="10" name="Freeform 24">
            <a:extLst>
              <a:ext uri="{FF2B5EF4-FFF2-40B4-BE49-F238E27FC236}">
                <a16:creationId xmlns:a16="http://schemas.microsoft.com/office/drawing/2014/main" id="{5AF5A2F0-89AD-96C2-8D1E-8DEAD73F3042}"/>
              </a:ext>
            </a:extLst>
          </p:cNvPr>
          <p:cNvSpPr>
            <a:spLocks noChangeAspect="1"/>
          </p:cNvSpPr>
          <p:nvPr/>
        </p:nvSpPr>
        <p:spPr>
          <a:xfrm>
            <a:off x="1223914" y="1892437"/>
            <a:ext cx="3810194" cy="2538542"/>
          </a:xfrm>
          <a:custGeom>
            <a:avLst/>
            <a:gdLst/>
            <a:ahLst/>
            <a:cxnLst/>
            <a:rect l="l" t="t" r="r" b="b"/>
            <a:pathLst>
              <a:path w="3427083" h="2283294">
                <a:moveTo>
                  <a:pt x="0" y="0"/>
                </a:moveTo>
                <a:lnTo>
                  <a:pt x="3427082" y="0"/>
                </a:lnTo>
                <a:lnTo>
                  <a:pt x="3427082" y="2283294"/>
                </a:lnTo>
                <a:lnTo>
                  <a:pt x="0" y="2283294"/>
                </a:lnTo>
                <a:lnTo>
                  <a:pt x="0" y="0"/>
                </a:lnTo>
                <a:close/>
              </a:path>
            </a:pathLst>
          </a:custGeom>
          <a:blipFill>
            <a:blip r:embed="rId7"/>
            <a:stretch>
              <a:fillRect/>
            </a:stretch>
          </a:blipFill>
        </p:spPr>
        <p:txBody>
          <a:bodyPr/>
          <a:lstStyle/>
          <a:p>
            <a:endParaRPr lang="en-US"/>
          </a:p>
        </p:txBody>
      </p:sp>
      <p:cxnSp>
        <p:nvCxnSpPr>
          <p:cNvPr id="2" name="Straight Arrow Connector 1">
            <a:extLst>
              <a:ext uri="{FF2B5EF4-FFF2-40B4-BE49-F238E27FC236}">
                <a16:creationId xmlns:a16="http://schemas.microsoft.com/office/drawing/2014/main" id="{5B445526-AA34-895F-212E-831F665E51DC}"/>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5620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355D397-1AA8-AF49-31E7-1E72579CDF4E}"/>
              </a:ext>
            </a:extLst>
          </p:cNvPr>
          <p:cNvSpPr/>
          <p:nvPr/>
        </p:nvSpPr>
        <p:spPr>
          <a:xfrm>
            <a:off x="6884415" y="1287379"/>
            <a:ext cx="3497179" cy="4283242"/>
          </a:xfrm>
          <a:prstGeom prst="roundRect">
            <a:avLst/>
          </a:prstGeom>
          <a:solidFill>
            <a:srgbClr val="003A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55D29584-D6E2-4F6F-FF7C-336D944CD82A}"/>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06A2E0CF-20BD-7750-BC40-8C1388D0C136}"/>
              </a:ext>
            </a:extLst>
          </p:cNvPr>
          <p:cNvSpPr>
            <a:spLocks noGrp="1"/>
          </p:cNvSpPr>
          <p:nvPr>
            <p:ph type="title"/>
          </p:nvPr>
        </p:nvSpPr>
        <p:spPr/>
        <p:txBody>
          <a:bodyPr/>
          <a:lstStyle/>
          <a:p>
            <a:r>
              <a:rPr lang="en-US" sz="3200" dirty="0"/>
              <a:t>Risk Factors for Psychosis</a:t>
            </a:r>
          </a:p>
        </p:txBody>
      </p:sp>
      <p:sp>
        <p:nvSpPr>
          <p:cNvPr id="4" name="Content Placeholder 2">
            <a:extLst>
              <a:ext uri="{FF2B5EF4-FFF2-40B4-BE49-F238E27FC236}">
                <a16:creationId xmlns:a16="http://schemas.microsoft.com/office/drawing/2014/main" id="{0DE953A8-5F93-CE66-79E3-24A5E011F1FD}"/>
              </a:ext>
            </a:extLst>
          </p:cNvPr>
          <p:cNvSpPr>
            <a:spLocks noGrp="1"/>
          </p:cNvSpPr>
          <p:nvPr>
            <p:ph idx="1"/>
          </p:nvPr>
        </p:nvSpPr>
        <p:spPr>
          <a:xfrm>
            <a:off x="869015" y="1796841"/>
            <a:ext cx="5329152" cy="3801854"/>
          </a:xfrm>
        </p:spPr>
        <p:txBody>
          <a:bodyPr/>
          <a:lstStyle/>
          <a:p>
            <a:pPr lvl="1">
              <a:spcAft>
                <a:spcPts val="600"/>
              </a:spcAft>
            </a:pPr>
            <a:r>
              <a:rPr lang="en-US" sz="2000" dirty="0">
                <a:solidFill>
                  <a:schemeClr val="accent2"/>
                </a:solidFill>
              </a:rPr>
              <a:t>Biological family history of psychiatric disorders</a:t>
            </a:r>
          </a:p>
          <a:p>
            <a:pPr lvl="2">
              <a:spcAft>
                <a:spcPts val="600"/>
              </a:spcAft>
            </a:pPr>
            <a:r>
              <a:rPr lang="en-US" sz="2000" dirty="0">
                <a:solidFill>
                  <a:schemeClr val="accent2"/>
                </a:solidFill>
              </a:rPr>
              <a:t>Schizophrenia/schizoaffective disorders</a:t>
            </a:r>
          </a:p>
          <a:p>
            <a:pPr lvl="2">
              <a:spcAft>
                <a:spcPts val="600"/>
              </a:spcAft>
            </a:pPr>
            <a:r>
              <a:rPr lang="en-US" sz="2000" dirty="0">
                <a:solidFill>
                  <a:schemeClr val="accent2"/>
                </a:solidFill>
              </a:rPr>
              <a:t>Bipolar Disorder</a:t>
            </a:r>
          </a:p>
          <a:p>
            <a:pPr marL="351234" lvl="2" indent="0">
              <a:spcAft>
                <a:spcPts val="600"/>
              </a:spcAft>
              <a:buNone/>
            </a:pPr>
            <a:endParaRPr lang="en-US" sz="800" dirty="0">
              <a:solidFill>
                <a:schemeClr val="accent2"/>
              </a:solidFill>
            </a:endParaRPr>
          </a:p>
          <a:p>
            <a:pPr lvl="1">
              <a:spcAft>
                <a:spcPts val="600"/>
              </a:spcAft>
            </a:pPr>
            <a:r>
              <a:rPr lang="en-US" sz="2000" dirty="0">
                <a:solidFill>
                  <a:schemeClr val="accent2"/>
                </a:solidFill>
              </a:rPr>
              <a:t>Environmental factors</a:t>
            </a:r>
          </a:p>
          <a:p>
            <a:pPr lvl="2">
              <a:spcAft>
                <a:spcPts val="600"/>
              </a:spcAft>
            </a:pPr>
            <a:r>
              <a:rPr lang="en-US" sz="2000" dirty="0">
                <a:solidFill>
                  <a:schemeClr val="accent2"/>
                </a:solidFill>
              </a:rPr>
              <a:t>Growing up in an urban area</a:t>
            </a:r>
          </a:p>
          <a:p>
            <a:pPr lvl="2">
              <a:spcAft>
                <a:spcPts val="600"/>
              </a:spcAft>
            </a:pPr>
            <a:endParaRPr lang="en-US" sz="800" dirty="0">
              <a:solidFill>
                <a:schemeClr val="accent2"/>
              </a:solidFill>
            </a:endParaRPr>
          </a:p>
          <a:p>
            <a:pPr lvl="1">
              <a:spcAft>
                <a:spcPts val="600"/>
              </a:spcAft>
            </a:pPr>
            <a:r>
              <a:rPr lang="en-US" sz="2000" dirty="0">
                <a:solidFill>
                  <a:schemeClr val="accent2"/>
                </a:solidFill>
              </a:rPr>
              <a:t>Trauma</a:t>
            </a:r>
          </a:p>
          <a:p>
            <a:pPr lvl="2">
              <a:spcAft>
                <a:spcPts val="600"/>
              </a:spcAft>
            </a:pPr>
            <a:r>
              <a:rPr lang="en-US" sz="2000" dirty="0">
                <a:solidFill>
                  <a:schemeClr val="accent2"/>
                </a:solidFill>
              </a:rPr>
              <a:t>Especially childhood trauma</a:t>
            </a:r>
          </a:p>
          <a:p>
            <a:pPr lvl="2">
              <a:spcAft>
                <a:spcPts val="600"/>
              </a:spcAft>
            </a:pPr>
            <a:r>
              <a:rPr lang="en-US" sz="2000" dirty="0">
                <a:solidFill>
                  <a:schemeClr val="accent2"/>
                </a:solidFill>
              </a:rPr>
              <a:t>Gender differences in trauma types</a:t>
            </a:r>
          </a:p>
          <a:p>
            <a:pPr lvl="2">
              <a:spcAft>
                <a:spcPts val="600"/>
              </a:spcAft>
            </a:pPr>
            <a:endParaRPr lang="en-US" sz="2000" dirty="0">
              <a:solidFill>
                <a:schemeClr val="accent2"/>
              </a:solidFill>
            </a:endParaRPr>
          </a:p>
        </p:txBody>
      </p:sp>
      <p:sp>
        <p:nvSpPr>
          <p:cNvPr id="2" name="Content Placeholder 2">
            <a:extLst>
              <a:ext uri="{FF2B5EF4-FFF2-40B4-BE49-F238E27FC236}">
                <a16:creationId xmlns:a16="http://schemas.microsoft.com/office/drawing/2014/main" id="{0646F691-660E-618E-2541-86B3B6727AFE}"/>
              </a:ext>
            </a:extLst>
          </p:cNvPr>
          <p:cNvSpPr txBox="1">
            <a:spLocks/>
          </p:cNvSpPr>
          <p:nvPr/>
        </p:nvSpPr>
        <p:spPr>
          <a:xfrm>
            <a:off x="7190123" y="1767882"/>
            <a:ext cx="2832499" cy="2133400"/>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600"/>
              </a:spcAft>
            </a:pPr>
            <a:r>
              <a:rPr lang="en-US" sz="2000" dirty="0">
                <a:solidFill>
                  <a:schemeClr val="bg1"/>
                </a:solidFill>
              </a:rPr>
              <a:t>Cannabis</a:t>
            </a:r>
          </a:p>
          <a:p>
            <a:pPr lvl="2">
              <a:spcAft>
                <a:spcPts val="600"/>
              </a:spcAft>
            </a:pPr>
            <a:r>
              <a:rPr lang="en-US" sz="2000" dirty="0">
                <a:solidFill>
                  <a:schemeClr val="bg1"/>
                </a:solidFill>
              </a:rPr>
              <a:t>Especially daily use</a:t>
            </a:r>
          </a:p>
          <a:p>
            <a:pPr lvl="2">
              <a:spcAft>
                <a:spcPts val="600"/>
              </a:spcAft>
            </a:pPr>
            <a:r>
              <a:rPr lang="en-US" sz="2000" dirty="0">
                <a:solidFill>
                  <a:schemeClr val="bg1"/>
                </a:solidFill>
              </a:rPr>
              <a:t>During adolescence</a:t>
            </a:r>
          </a:p>
          <a:p>
            <a:pPr lvl="2">
              <a:spcAft>
                <a:spcPts val="600"/>
              </a:spcAft>
            </a:pPr>
            <a:r>
              <a:rPr lang="en-US" sz="2000" dirty="0">
                <a:solidFill>
                  <a:schemeClr val="bg1"/>
                </a:solidFill>
              </a:rPr>
              <a:t>High potency</a:t>
            </a:r>
          </a:p>
          <a:p>
            <a:pPr lvl="2">
              <a:spcAft>
                <a:spcPts val="600"/>
              </a:spcAft>
            </a:pPr>
            <a:r>
              <a:rPr lang="en-US" sz="2000" dirty="0">
                <a:solidFill>
                  <a:schemeClr val="bg1"/>
                </a:solidFill>
              </a:rPr>
              <a:t>Synthetics</a:t>
            </a:r>
          </a:p>
        </p:txBody>
      </p:sp>
      <p:sp>
        <p:nvSpPr>
          <p:cNvPr id="11" name="Freeform 2">
            <a:extLst>
              <a:ext uri="{FF2B5EF4-FFF2-40B4-BE49-F238E27FC236}">
                <a16:creationId xmlns:a16="http://schemas.microsoft.com/office/drawing/2014/main" id="{1A77A1E6-4AA8-F784-D020-1506CE8DEE55}"/>
              </a:ext>
            </a:extLst>
          </p:cNvPr>
          <p:cNvSpPr>
            <a:spLocks noChangeAspect="1"/>
          </p:cNvSpPr>
          <p:nvPr/>
        </p:nvSpPr>
        <p:spPr>
          <a:xfrm>
            <a:off x="7932776" y="3901282"/>
            <a:ext cx="1347191" cy="134719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191649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EC12D17-2F26-484B-B02F-2CEF9D0B95C7}"/>
              </a:ext>
            </a:extLst>
          </p:cNvPr>
          <p:cNvGraphicFramePr>
            <a:graphicFrameLocks noChangeAspect="1"/>
          </p:cNvGraphicFramePr>
          <p:nvPr>
            <p:custDataLst>
              <p:tags r:id="rId1"/>
            </p:custDataLst>
          </p:nvPr>
        </p:nvGraphicFramePr>
        <p:xfrm>
          <a:off x="1525192" y="858442"/>
          <a:ext cx="1190" cy="1190"/>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2EC12D17-2F26-484B-B02F-2CEF9D0B95C7}"/>
                          </a:ext>
                        </a:extLst>
                      </p:cNvPr>
                      <p:cNvPicPr/>
                      <p:nvPr/>
                    </p:nvPicPr>
                    <p:blipFill>
                      <a:blip r:embed="rId6"/>
                      <a:stretch>
                        <a:fillRect/>
                      </a:stretch>
                    </p:blipFill>
                    <p:spPr>
                      <a:xfrm>
                        <a:off x="1525192" y="858442"/>
                        <a:ext cx="1190"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A35F97-E1C2-E84F-947A-50A52ED491BC}"/>
              </a:ext>
            </a:extLst>
          </p:cNvPr>
          <p:cNvSpPr/>
          <p:nvPr>
            <p:custDataLst>
              <p:tags r:id="rId2"/>
            </p:custDataLst>
          </p:nvPr>
        </p:nvSpPr>
        <p:spPr>
          <a:xfrm>
            <a:off x="1524001" y="857251"/>
            <a:ext cx="119063"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050" dirty="0">
              <a:latin typeface="Georgia" panose="02040502050405020303" pitchFamily="18" charset="0"/>
              <a:ea typeface="+mj-ea"/>
              <a:sym typeface="Georgia" panose="02040502050405020303" pitchFamily="18" charset="0"/>
            </a:endParaRPr>
          </a:p>
        </p:txBody>
      </p:sp>
      <p:sp>
        <p:nvSpPr>
          <p:cNvPr id="7" name="Title 6">
            <a:extLst>
              <a:ext uri="{FF2B5EF4-FFF2-40B4-BE49-F238E27FC236}">
                <a16:creationId xmlns:a16="http://schemas.microsoft.com/office/drawing/2014/main" id="{9F72DE7F-7207-B7A1-400E-4860CA13C514}"/>
              </a:ext>
            </a:extLst>
          </p:cNvPr>
          <p:cNvSpPr>
            <a:spLocks noGrp="1"/>
          </p:cNvSpPr>
          <p:nvPr>
            <p:ph type="title"/>
          </p:nvPr>
        </p:nvSpPr>
        <p:spPr/>
        <p:txBody>
          <a:bodyPr/>
          <a:lstStyle/>
          <a:p>
            <a:r>
              <a:rPr lang="en-US" sz="5400" dirty="0"/>
              <a:t>Treatment Options</a:t>
            </a:r>
          </a:p>
        </p:txBody>
      </p:sp>
    </p:spTree>
    <p:extLst>
      <p:ext uri="{BB962C8B-B14F-4D97-AF65-F5344CB8AC3E}">
        <p14:creationId xmlns:p14="http://schemas.microsoft.com/office/powerpoint/2010/main" val="576970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3C4CB-7334-5890-AEFF-47612944BE2D}"/>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20B524E-7DCF-3049-5E7D-4B755DEF387B}"/>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D20B524E-7DCF-3049-5E7D-4B755DEF387B}"/>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CCCD4BF-0669-954C-E0FC-C70CCF9DCC66}"/>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7BD2E214-8EE3-4CFF-8DA3-CD61E5FFCFBE}"/>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7BC31B41-7EAE-72C9-9010-A0041DA23D57}"/>
              </a:ext>
            </a:extLst>
          </p:cNvPr>
          <p:cNvSpPr>
            <a:spLocks noGrp="1"/>
          </p:cNvSpPr>
          <p:nvPr>
            <p:ph type="title"/>
          </p:nvPr>
        </p:nvSpPr>
        <p:spPr/>
        <p:txBody>
          <a:bodyPr/>
          <a:lstStyle/>
          <a:p>
            <a:r>
              <a:rPr lang="en-US" sz="3200" dirty="0"/>
              <a:t>Reasons for Reducing or Stopping Substance Use</a:t>
            </a:r>
          </a:p>
        </p:txBody>
      </p:sp>
      <p:sp>
        <p:nvSpPr>
          <p:cNvPr id="10" name="TextBox 9">
            <a:extLst>
              <a:ext uri="{FF2B5EF4-FFF2-40B4-BE49-F238E27FC236}">
                <a16:creationId xmlns:a16="http://schemas.microsoft.com/office/drawing/2014/main" id="{BB3A4D6E-B651-0006-8DFE-6882E7195A01}"/>
              </a:ext>
            </a:extLst>
          </p:cNvPr>
          <p:cNvSpPr txBox="1"/>
          <p:nvPr/>
        </p:nvSpPr>
        <p:spPr>
          <a:xfrm>
            <a:off x="1513610" y="2255668"/>
            <a:ext cx="2866030" cy="646331"/>
          </a:xfrm>
          <a:prstGeom prst="rect">
            <a:avLst/>
          </a:prstGeom>
          <a:noFill/>
        </p:spPr>
        <p:txBody>
          <a:bodyPr wrap="square" rtlCol="0">
            <a:spAutoFit/>
          </a:bodyPr>
          <a:lstStyle/>
          <a:p>
            <a:pPr algn="ctr"/>
            <a:r>
              <a:rPr lang="en-US" sz="3600" b="1" dirty="0">
                <a:solidFill>
                  <a:srgbClr val="003A93"/>
                </a:solidFill>
              </a:rPr>
              <a:t>Health</a:t>
            </a:r>
          </a:p>
        </p:txBody>
      </p:sp>
      <p:sp>
        <p:nvSpPr>
          <p:cNvPr id="11" name="TextBox 10">
            <a:extLst>
              <a:ext uri="{FF2B5EF4-FFF2-40B4-BE49-F238E27FC236}">
                <a16:creationId xmlns:a16="http://schemas.microsoft.com/office/drawing/2014/main" id="{E54F3B2C-0CC4-DBC6-A03B-92456B02FFB4}"/>
              </a:ext>
            </a:extLst>
          </p:cNvPr>
          <p:cNvSpPr txBox="1"/>
          <p:nvPr/>
        </p:nvSpPr>
        <p:spPr>
          <a:xfrm>
            <a:off x="4662985" y="2232734"/>
            <a:ext cx="2866030" cy="646331"/>
          </a:xfrm>
          <a:prstGeom prst="rect">
            <a:avLst/>
          </a:prstGeom>
          <a:noFill/>
        </p:spPr>
        <p:txBody>
          <a:bodyPr wrap="square" rtlCol="0">
            <a:spAutoFit/>
          </a:bodyPr>
          <a:lstStyle/>
          <a:p>
            <a:pPr algn="ctr"/>
            <a:r>
              <a:rPr lang="en-US" sz="3600" b="1" dirty="0">
                <a:solidFill>
                  <a:srgbClr val="003A93"/>
                </a:solidFill>
              </a:rPr>
              <a:t>Income</a:t>
            </a:r>
          </a:p>
        </p:txBody>
      </p:sp>
      <p:sp>
        <p:nvSpPr>
          <p:cNvPr id="12" name="TextBox 11">
            <a:extLst>
              <a:ext uri="{FF2B5EF4-FFF2-40B4-BE49-F238E27FC236}">
                <a16:creationId xmlns:a16="http://schemas.microsoft.com/office/drawing/2014/main" id="{F1BF2CF2-688A-B3D4-FB7D-F63B02A4ADA1}"/>
              </a:ext>
            </a:extLst>
          </p:cNvPr>
          <p:cNvSpPr txBox="1"/>
          <p:nvPr/>
        </p:nvSpPr>
        <p:spPr>
          <a:xfrm>
            <a:off x="7812360" y="2255668"/>
            <a:ext cx="2866030" cy="646331"/>
          </a:xfrm>
          <a:prstGeom prst="rect">
            <a:avLst/>
          </a:prstGeom>
          <a:noFill/>
        </p:spPr>
        <p:txBody>
          <a:bodyPr wrap="square" rtlCol="0">
            <a:spAutoFit/>
          </a:bodyPr>
          <a:lstStyle/>
          <a:p>
            <a:pPr algn="ctr"/>
            <a:r>
              <a:rPr lang="en-US" sz="3600" b="1" dirty="0">
                <a:solidFill>
                  <a:srgbClr val="003A93"/>
                </a:solidFill>
              </a:rPr>
              <a:t>Family</a:t>
            </a:r>
          </a:p>
        </p:txBody>
      </p:sp>
      <p:pic>
        <p:nvPicPr>
          <p:cNvPr id="13" name="Graphic 12" descr="Heart with pulse outline">
            <a:extLst>
              <a:ext uri="{FF2B5EF4-FFF2-40B4-BE49-F238E27FC236}">
                <a16:creationId xmlns:a16="http://schemas.microsoft.com/office/drawing/2014/main" id="{AEB8DC46-4538-9F54-0A9E-321B3E18B1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27475" y="3030954"/>
            <a:ext cx="1638300" cy="1638300"/>
          </a:xfrm>
          <a:prstGeom prst="rect">
            <a:avLst/>
          </a:prstGeom>
        </p:spPr>
      </p:pic>
      <p:pic>
        <p:nvPicPr>
          <p:cNvPr id="14" name="Graphic 13" descr="Money outline">
            <a:extLst>
              <a:ext uri="{FF2B5EF4-FFF2-40B4-BE49-F238E27FC236}">
                <a16:creationId xmlns:a16="http://schemas.microsoft.com/office/drawing/2014/main" id="{E609155A-56DA-DAB6-BEA5-32FC5F430D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8819" y="3086099"/>
            <a:ext cx="1528011" cy="1528011"/>
          </a:xfrm>
          <a:prstGeom prst="rect">
            <a:avLst/>
          </a:prstGeom>
        </p:spPr>
      </p:pic>
      <p:pic>
        <p:nvPicPr>
          <p:cNvPr id="15" name="Graphic 14" descr="Family with two children outline">
            <a:extLst>
              <a:ext uri="{FF2B5EF4-FFF2-40B4-BE49-F238E27FC236}">
                <a16:creationId xmlns:a16="http://schemas.microsoft.com/office/drawing/2014/main" id="{CF2F45A7-ADE6-8427-00AE-1C3001AB041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36514" y="3078584"/>
            <a:ext cx="1528011" cy="1528011"/>
          </a:xfrm>
          <a:prstGeom prst="rect">
            <a:avLst/>
          </a:prstGeom>
        </p:spPr>
      </p:pic>
      <p:sp>
        <p:nvSpPr>
          <p:cNvPr id="16" name="TextBox 15">
            <a:extLst>
              <a:ext uri="{FF2B5EF4-FFF2-40B4-BE49-F238E27FC236}">
                <a16:creationId xmlns:a16="http://schemas.microsoft.com/office/drawing/2014/main" id="{E2458BA5-4456-2E12-864E-A03BC08E1742}"/>
              </a:ext>
            </a:extLst>
          </p:cNvPr>
          <p:cNvSpPr txBox="1"/>
          <p:nvPr/>
        </p:nvSpPr>
        <p:spPr>
          <a:xfrm>
            <a:off x="1223914" y="5198804"/>
            <a:ext cx="3551285" cy="430887"/>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p:txBody>
      </p:sp>
      <p:cxnSp>
        <p:nvCxnSpPr>
          <p:cNvPr id="2" name="Straight Arrow Connector 1">
            <a:extLst>
              <a:ext uri="{FF2B5EF4-FFF2-40B4-BE49-F238E27FC236}">
                <a16:creationId xmlns:a16="http://schemas.microsoft.com/office/drawing/2014/main" id="{D177FB2B-ED1C-EAD0-6A33-4B45C97C1886}"/>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3455E70-73D5-CA98-E798-119A6DC79532}"/>
              </a:ext>
            </a:extLst>
          </p:cNvPr>
          <p:cNvSpPr txBox="1"/>
          <p:nvPr/>
        </p:nvSpPr>
        <p:spPr>
          <a:xfrm>
            <a:off x="1244484" y="4852338"/>
            <a:ext cx="3100586"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err="1">
                <a:cs typeface="Arial"/>
              </a:rPr>
              <a:t>Lobbana</a:t>
            </a:r>
            <a:r>
              <a:rPr lang="en-US" sz="1400" dirty="0">
                <a:cs typeface="Arial"/>
              </a:rPr>
              <a:t> et al., 2010 Social Science &amp; Medicine</a:t>
            </a:r>
            <a:endParaRPr kumimoji="0" lang="en-US" sz="1400" b="0" i="0" u="none" strike="noStrike" kern="1200" cap="none" spc="0" normalizeH="0" baseline="0" noProof="0" dirty="0">
              <a:ln>
                <a:noFill/>
              </a:ln>
              <a:effectLst/>
              <a:uLnTx/>
              <a:uFillTx/>
              <a:ea typeface="+mn-ea"/>
              <a:cs typeface="Arial"/>
            </a:endParaRPr>
          </a:p>
        </p:txBody>
      </p:sp>
    </p:spTree>
    <p:extLst>
      <p:ext uri="{BB962C8B-B14F-4D97-AF65-F5344CB8AC3E}">
        <p14:creationId xmlns:p14="http://schemas.microsoft.com/office/powerpoint/2010/main" val="4070203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55D29584-D6E2-4F6F-FF7C-336D944CD82A}"/>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06A2E0CF-20BD-7750-BC40-8C1388D0C136}"/>
              </a:ext>
            </a:extLst>
          </p:cNvPr>
          <p:cNvSpPr>
            <a:spLocks noGrp="1"/>
          </p:cNvSpPr>
          <p:nvPr>
            <p:ph type="title"/>
          </p:nvPr>
        </p:nvSpPr>
        <p:spPr/>
        <p:txBody>
          <a:bodyPr/>
          <a:lstStyle/>
          <a:p>
            <a:r>
              <a:rPr lang="en-US" sz="3200" dirty="0"/>
              <a:t>Coordinated Specialty Care</a:t>
            </a:r>
          </a:p>
        </p:txBody>
      </p:sp>
      <p:sp>
        <p:nvSpPr>
          <p:cNvPr id="4" name="Content Placeholder 2">
            <a:extLst>
              <a:ext uri="{FF2B5EF4-FFF2-40B4-BE49-F238E27FC236}">
                <a16:creationId xmlns:a16="http://schemas.microsoft.com/office/drawing/2014/main" id="{0DE953A8-5F93-CE66-79E3-24A5E011F1FD}"/>
              </a:ext>
            </a:extLst>
          </p:cNvPr>
          <p:cNvSpPr>
            <a:spLocks noGrp="1"/>
          </p:cNvSpPr>
          <p:nvPr>
            <p:ph idx="1"/>
          </p:nvPr>
        </p:nvSpPr>
        <p:spPr>
          <a:xfrm>
            <a:off x="1632155" y="1480391"/>
            <a:ext cx="4424378" cy="3371947"/>
          </a:xfrm>
        </p:spPr>
        <p:txBody>
          <a:bodyPr/>
          <a:lstStyle/>
          <a:p>
            <a:pPr lvl="1">
              <a:spcAft>
                <a:spcPts val="600"/>
              </a:spcAft>
            </a:pPr>
            <a:r>
              <a:rPr lang="en-US" sz="2000" dirty="0">
                <a:solidFill>
                  <a:schemeClr val="accent2"/>
                </a:solidFill>
              </a:rPr>
              <a:t>Core principles</a:t>
            </a:r>
          </a:p>
          <a:p>
            <a:pPr lvl="2">
              <a:spcAft>
                <a:spcPts val="600"/>
              </a:spcAft>
            </a:pPr>
            <a:r>
              <a:rPr lang="en-US" sz="2000" b="1" dirty="0">
                <a:solidFill>
                  <a:schemeClr val="accent2"/>
                </a:solidFill>
              </a:rPr>
              <a:t>Assessment and medication</a:t>
            </a:r>
          </a:p>
          <a:p>
            <a:pPr lvl="2">
              <a:spcAft>
                <a:spcPts val="600"/>
              </a:spcAft>
            </a:pPr>
            <a:r>
              <a:rPr lang="en-US" sz="2000" b="1" dirty="0">
                <a:solidFill>
                  <a:schemeClr val="accent2"/>
                </a:solidFill>
              </a:rPr>
              <a:t>Cognitive and behavioral psychotherapy</a:t>
            </a:r>
          </a:p>
          <a:p>
            <a:pPr lvl="2">
              <a:spcAft>
                <a:spcPts val="600"/>
              </a:spcAft>
            </a:pPr>
            <a:r>
              <a:rPr lang="en-US" sz="2000" b="1" dirty="0">
                <a:solidFill>
                  <a:schemeClr val="accent2"/>
                </a:solidFill>
              </a:rPr>
              <a:t>Family education and support</a:t>
            </a:r>
          </a:p>
          <a:p>
            <a:pPr lvl="2">
              <a:spcAft>
                <a:spcPts val="600"/>
              </a:spcAft>
            </a:pPr>
            <a:r>
              <a:rPr lang="en-US" sz="2000" dirty="0">
                <a:solidFill>
                  <a:schemeClr val="accent2"/>
                </a:solidFill>
              </a:rPr>
              <a:t>Supported employment and education</a:t>
            </a:r>
          </a:p>
          <a:p>
            <a:pPr lvl="2">
              <a:spcAft>
                <a:spcPts val="600"/>
              </a:spcAft>
            </a:pPr>
            <a:r>
              <a:rPr lang="en-US" sz="2000" dirty="0">
                <a:solidFill>
                  <a:schemeClr val="accent2"/>
                </a:solidFill>
              </a:rPr>
              <a:t>Assertive case management </a:t>
            </a:r>
          </a:p>
          <a:p>
            <a:pPr lvl="2">
              <a:spcAft>
                <a:spcPts val="600"/>
              </a:spcAft>
            </a:pPr>
            <a:r>
              <a:rPr lang="en-US" sz="2000" dirty="0">
                <a:solidFill>
                  <a:schemeClr val="accent2"/>
                </a:solidFill>
              </a:rPr>
              <a:t>(Peer specialists)</a:t>
            </a:r>
          </a:p>
          <a:p>
            <a:pPr marL="175022" lvl="1" indent="0">
              <a:spcAft>
                <a:spcPts val="600"/>
              </a:spcAft>
              <a:buNone/>
            </a:pPr>
            <a:endParaRPr lang="en-US" sz="2000" dirty="0">
              <a:solidFill>
                <a:schemeClr val="accent2"/>
              </a:solidFill>
            </a:endParaRPr>
          </a:p>
        </p:txBody>
      </p:sp>
      <p:sp>
        <p:nvSpPr>
          <p:cNvPr id="9" name="Freeform 58">
            <a:extLst>
              <a:ext uri="{FF2B5EF4-FFF2-40B4-BE49-F238E27FC236}">
                <a16:creationId xmlns:a16="http://schemas.microsoft.com/office/drawing/2014/main" id="{E128110D-41A1-DC79-10B4-4B1DB8371938}"/>
              </a:ext>
            </a:extLst>
          </p:cNvPr>
          <p:cNvSpPr>
            <a:spLocks noChangeAspect="1"/>
          </p:cNvSpPr>
          <p:nvPr/>
        </p:nvSpPr>
        <p:spPr>
          <a:xfrm>
            <a:off x="6404022" y="1623814"/>
            <a:ext cx="4155823" cy="3610371"/>
          </a:xfrm>
          <a:custGeom>
            <a:avLst/>
            <a:gdLst/>
            <a:ahLst/>
            <a:cxnLst/>
            <a:rect l="l" t="t" r="r" b="b"/>
            <a:pathLst>
              <a:path w="4791194" h="4162350">
                <a:moveTo>
                  <a:pt x="0" y="0"/>
                </a:moveTo>
                <a:lnTo>
                  <a:pt x="4791194" y="0"/>
                </a:lnTo>
                <a:lnTo>
                  <a:pt x="4791194" y="4162350"/>
                </a:lnTo>
                <a:lnTo>
                  <a:pt x="0" y="4162350"/>
                </a:lnTo>
                <a:lnTo>
                  <a:pt x="0" y="0"/>
                </a:lnTo>
                <a:close/>
              </a:path>
            </a:pathLst>
          </a:custGeom>
          <a:blipFill>
            <a:blip r:embed="rId7"/>
            <a:stretch>
              <a:fillRect/>
            </a:stretch>
          </a:blipFill>
        </p:spPr>
        <p:txBody>
          <a:bodyPr/>
          <a:lstStyle/>
          <a:p>
            <a:endParaRPr lang="en-US"/>
          </a:p>
        </p:txBody>
      </p:sp>
      <p:sp>
        <p:nvSpPr>
          <p:cNvPr id="2" name="TextBox 1">
            <a:extLst>
              <a:ext uri="{FF2B5EF4-FFF2-40B4-BE49-F238E27FC236}">
                <a16:creationId xmlns:a16="http://schemas.microsoft.com/office/drawing/2014/main" id="{ED73335B-3817-7432-98E8-8D01AE931491}"/>
              </a:ext>
            </a:extLst>
          </p:cNvPr>
          <p:cNvSpPr txBox="1"/>
          <p:nvPr/>
        </p:nvSpPr>
        <p:spPr>
          <a:xfrm>
            <a:off x="1244484" y="4852338"/>
            <a:ext cx="2468868" cy="800219"/>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NIMH</a:t>
            </a:r>
            <a:endParaRPr kumimoji="0" lang="en-US" sz="1400" b="0" i="0" u="none" strike="noStrike" kern="1200" cap="none" spc="0" normalizeH="0" baseline="0" noProof="0" dirty="0">
              <a:ln>
                <a:noFill/>
              </a:ln>
              <a:effectLst/>
              <a:uLnTx/>
              <a:uFillTx/>
              <a:ea typeface="+mn-ea"/>
              <a:cs typeface="Arial"/>
            </a:endParaRPr>
          </a:p>
        </p:txBody>
      </p:sp>
      <p:cxnSp>
        <p:nvCxnSpPr>
          <p:cNvPr id="7" name="Straight Arrow Connector 6">
            <a:extLst>
              <a:ext uri="{FF2B5EF4-FFF2-40B4-BE49-F238E27FC236}">
                <a16:creationId xmlns:a16="http://schemas.microsoft.com/office/drawing/2014/main" id="{5F1DA14B-4209-E3D1-C2D0-FC5A1ED145E3}"/>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3540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59B58-035B-5BED-B9FC-F094D80432A0}"/>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FDF7FE6-2938-AD98-5E83-E87ACC209FB1}"/>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F079D756-3459-DE56-66D7-FD6205EA5054}"/>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B10C646-3089-7C32-7805-BA53F1D009FF}"/>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A58E0B81-0B28-3E2E-5763-9F862525D8C6}"/>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F2667F50-D850-931C-A8C8-00C8391F7742}"/>
              </a:ext>
            </a:extLst>
          </p:cNvPr>
          <p:cNvSpPr>
            <a:spLocks noGrp="1"/>
          </p:cNvSpPr>
          <p:nvPr>
            <p:ph type="title"/>
          </p:nvPr>
        </p:nvSpPr>
        <p:spPr/>
        <p:txBody>
          <a:bodyPr/>
          <a:lstStyle/>
          <a:p>
            <a:r>
              <a:rPr lang="en-US" sz="3200" dirty="0"/>
              <a:t>Screening Tools: Drugs</a:t>
            </a:r>
          </a:p>
        </p:txBody>
      </p:sp>
      <p:sp>
        <p:nvSpPr>
          <p:cNvPr id="4" name="Content Placeholder 2">
            <a:extLst>
              <a:ext uri="{FF2B5EF4-FFF2-40B4-BE49-F238E27FC236}">
                <a16:creationId xmlns:a16="http://schemas.microsoft.com/office/drawing/2014/main" id="{D51BEC11-63A0-E55F-6D15-C0D2BDE81838}"/>
              </a:ext>
            </a:extLst>
          </p:cNvPr>
          <p:cNvSpPr>
            <a:spLocks noGrp="1"/>
          </p:cNvSpPr>
          <p:nvPr>
            <p:ph idx="1"/>
          </p:nvPr>
        </p:nvSpPr>
        <p:spPr>
          <a:xfrm>
            <a:off x="6619543" y="1494397"/>
            <a:ext cx="4424378" cy="2433687"/>
          </a:xfrm>
        </p:spPr>
        <p:txBody>
          <a:bodyPr/>
          <a:lstStyle/>
          <a:p>
            <a:pPr lvl="1">
              <a:spcAft>
                <a:spcPts val="600"/>
              </a:spcAft>
            </a:pPr>
            <a:r>
              <a:rPr lang="en-US" sz="2000" b="1" dirty="0">
                <a:solidFill>
                  <a:schemeClr val="accent2"/>
                </a:solidFill>
              </a:rPr>
              <a:t>CUDIT-R: Cannabis Use Disorder Test - Revised</a:t>
            </a:r>
          </a:p>
          <a:p>
            <a:pPr lvl="2">
              <a:spcAft>
                <a:spcPts val="600"/>
              </a:spcAft>
            </a:pPr>
            <a:r>
              <a:rPr lang="en-US" sz="2000" dirty="0">
                <a:solidFill>
                  <a:schemeClr val="accent2"/>
                </a:solidFill>
              </a:rPr>
              <a:t>8-items</a:t>
            </a:r>
          </a:p>
          <a:p>
            <a:pPr lvl="2">
              <a:spcAft>
                <a:spcPts val="600"/>
              </a:spcAft>
            </a:pPr>
            <a:r>
              <a:rPr lang="en-US" sz="2000" dirty="0">
                <a:solidFill>
                  <a:schemeClr val="accent2"/>
                </a:solidFill>
              </a:rPr>
              <a:t>Score range: 0-32</a:t>
            </a:r>
          </a:p>
          <a:p>
            <a:pPr lvl="2">
              <a:spcAft>
                <a:spcPts val="600"/>
              </a:spcAft>
            </a:pPr>
            <a:r>
              <a:rPr lang="en-US" sz="2000" dirty="0">
                <a:solidFill>
                  <a:schemeClr val="accent2"/>
                </a:solidFill>
              </a:rPr>
              <a:t>8-11 hazardous cannabis use</a:t>
            </a:r>
          </a:p>
          <a:p>
            <a:pPr lvl="2">
              <a:spcAft>
                <a:spcPts val="600"/>
              </a:spcAft>
            </a:pPr>
            <a:r>
              <a:rPr lang="en-US" sz="2000" dirty="0">
                <a:solidFill>
                  <a:schemeClr val="accent2"/>
                </a:solidFill>
              </a:rPr>
              <a:t>12+ possible cannabis use disorder</a:t>
            </a:r>
          </a:p>
        </p:txBody>
      </p:sp>
      <p:sp>
        <p:nvSpPr>
          <p:cNvPr id="2" name="Content Placeholder 2">
            <a:extLst>
              <a:ext uri="{FF2B5EF4-FFF2-40B4-BE49-F238E27FC236}">
                <a16:creationId xmlns:a16="http://schemas.microsoft.com/office/drawing/2014/main" id="{B4FD42E6-52DA-0D70-D4DD-E364911AD30E}"/>
              </a:ext>
            </a:extLst>
          </p:cNvPr>
          <p:cNvSpPr txBox="1">
            <a:spLocks/>
          </p:cNvSpPr>
          <p:nvPr/>
        </p:nvSpPr>
        <p:spPr>
          <a:xfrm>
            <a:off x="1148079" y="1494397"/>
            <a:ext cx="4862428" cy="2748642"/>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600"/>
              </a:spcAft>
            </a:pPr>
            <a:r>
              <a:rPr lang="en-US" sz="2000" b="1" dirty="0">
                <a:solidFill>
                  <a:schemeClr val="accent2"/>
                </a:solidFill>
              </a:rPr>
              <a:t>DAST-10: Drug Abuse Screening Test</a:t>
            </a:r>
          </a:p>
          <a:p>
            <a:pPr lvl="2">
              <a:spcAft>
                <a:spcPts val="600"/>
              </a:spcAft>
            </a:pPr>
            <a:r>
              <a:rPr lang="en-US" sz="2000" dirty="0">
                <a:solidFill>
                  <a:schemeClr val="accent2"/>
                </a:solidFill>
              </a:rPr>
              <a:t>10-item self-report measure yes/no</a:t>
            </a:r>
          </a:p>
          <a:p>
            <a:pPr lvl="2">
              <a:spcAft>
                <a:spcPts val="600"/>
              </a:spcAft>
            </a:pPr>
            <a:r>
              <a:rPr lang="en-US" sz="2000" dirty="0">
                <a:solidFill>
                  <a:schemeClr val="accent2"/>
                </a:solidFill>
              </a:rPr>
              <a:t>Score range: 0-10</a:t>
            </a:r>
          </a:p>
          <a:p>
            <a:pPr lvl="3">
              <a:spcAft>
                <a:spcPts val="600"/>
              </a:spcAft>
            </a:pPr>
            <a:r>
              <a:rPr lang="en-US" sz="2000" dirty="0">
                <a:solidFill>
                  <a:schemeClr val="accent2"/>
                </a:solidFill>
              </a:rPr>
              <a:t>1-2 low (monitor, reassess at later date)</a:t>
            </a:r>
          </a:p>
          <a:p>
            <a:pPr lvl="3">
              <a:spcAft>
                <a:spcPts val="600"/>
              </a:spcAft>
            </a:pPr>
            <a:r>
              <a:rPr lang="en-US" sz="2000" dirty="0">
                <a:solidFill>
                  <a:schemeClr val="accent2"/>
                </a:solidFill>
              </a:rPr>
              <a:t>3-5 moderate (further investigation)</a:t>
            </a:r>
          </a:p>
          <a:p>
            <a:pPr lvl="3">
              <a:spcAft>
                <a:spcPts val="600"/>
              </a:spcAft>
            </a:pPr>
            <a:r>
              <a:rPr lang="en-US" sz="2000" dirty="0">
                <a:solidFill>
                  <a:schemeClr val="accent2"/>
                </a:solidFill>
              </a:rPr>
              <a:t>6-8 substantial (intensive assessment)</a:t>
            </a:r>
          </a:p>
          <a:p>
            <a:pPr lvl="3">
              <a:spcAft>
                <a:spcPts val="600"/>
              </a:spcAft>
            </a:pPr>
            <a:r>
              <a:rPr lang="en-US" sz="2000" dirty="0">
                <a:solidFill>
                  <a:schemeClr val="accent2"/>
                </a:solidFill>
              </a:rPr>
              <a:t>9-10 severe (intensive assessment)</a:t>
            </a:r>
          </a:p>
        </p:txBody>
      </p:sp>
      <p:sp>
        <p:nvSpPr>
          <p:cNvPr id="3" name="Freeform 21">
            <a:extLst>
              <a:ext uri="{FF2B5EF4-FFF2-40B4-BE49-F238E27FC236}">
                <a16:creationId xmlns:a16="http://schemas.microsoft.com/office/drawing/2014/main" id="{2FF0BBEA-046F-38E2-67E7-8667885055C2}"/>
              </a:ext>
            </a:extLst>
          </p:cNvPr>
          <p:cNvSpPr>
            <a:spLocks noChangeAspect="1"/>
          </p:cNvSpPr>
          <p:nvPr/>
        </p:nvSpPr>
        <p:spPr>
          <a:xfrm>
            <a:off x="7436233" y="3942090"/>
            <a:ext cx="2790997" cy="1911834"/>
          </a:xfrm>
          <a:custGeom>
            <a:avLst/>
            <a:gdLst/>
            <a:ahLst/>
            <a:cxnLst/>
            <a:rect l="l" t="t" r="r" b="b"/>
            <a:pathLst>
              <a:path w="3521833" h="2412456">
                <a:moveTo>
                  <a:pt x="0" y="0"/>
                </a:moveTo>
                <a:lnTo>
                  <a:pt x="3521833" y="0"/>
                </a:lnTo>
                <a:lnTo>
                  <a:pt x="3521833" y="2412456"/>
                </a:lnTo>
                <a:lnTo>
                  <a:pt x="0" y="2412456"/>
                </a:lnTo>
                <a:lnTo>
                  <a:pt x="0" y="0"/>
                </a:lnTo>
                <a:close/>
              </a:path>
            </a:pathLst>
          </a:custGeom>
          <a:blipFill>
            <a:blip r:embed="rId7"/>
            <a:stretch>
              <a:fillRect/>
            </a:stretch>
          </a:blipFill>
        </p:spPr>
        <p:txBody>
          <a:bodyPr/>
          <a:lstStyle/>
          <a:p>
            <a:endParaRPr lang="en-US"/>
          </a:p>
        </p:txBody>
      </p:sp>
      <p:sp>
        <p:nvSpPr>
          <p:cNvPr id="7" name="TextBox 6">
            <a:extLst>
              <a:ext uri="{FF2B5EF4-FFF2-40B4-BE49-F238E27FC236}">
                <a16:creationId xmlns:a16="http://schemas.microsoft.com/office/drawing/2014/main" id="{1C870A7A-FFCD-6105-9233-75391BCEECF5}"/>
              </a:ext>
            </a:extLst>
          </p:cNvPr>
          <p:cNvSpPr txBox="1"/>
          <p:nvPr/>
        </p:nvSpPr>
        <p:spPr>
          <a:xfrm>
            <a:off x="1244484" y="4852338"/>
            <a:ext cx="3100586" cy="938719"/>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CUDIT-R Adamson et al., 2010 Drug </a:t>
            </a:r>
            <a:r>
              <a:rPr lang="en-US" sz="1400" dirty="0" err="1">
                <a:cs typeface="Arial"/>
              </a:rPr>
              <a:t>Alc</a:t>
            </a:r>
            <a:r>
              <a:rPr lang="en-US" sz="1400" dirty="0">
                <a:cs typeface="Arial"/>
              </a:rPr>
              <a:t> Dep; DAST-10 Skinner et al., 1982 J </a:t>
            </a:r>
            <a:r>
              <a:rPr lang="en-US" sz="1400" dirty="0" err="1">
                <a:cs typeface="Arial"/>
              </a:rPr>
              <a:t>Subst</a:t>
            </a:r>
            <a:r>
              <a:rPr lang="en-US" sz="1400" dirty="0">
                <a:cs typeface="Arial"/>
              </a:rPr>
              <a:t> Abuse Treat</a:t>
            </a:r>
          </a:p>
        </p:txBody>
      </p:sp>
      <p:cxnSp>
        <p:nvCxnSpPr>
          <p:cNvPr id="9" name="Straight Arrow Connector 8">
            <a:extLst>
              <a:ext uri="{FF2B5EF4-FFF2-40B4-BE49-F238E27FC236}">
                <a16:creationId xmlns:a16="http://schemas.microsoft.com/office/drawing/2014/main" id="{2D8AD9E8-4779-14D5-5B64-2D509BE01911}"/>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C64EBDFD-21DE-5529-501A-03E335445AA9}"/>
              </a:ext>
            </a:extLst>
          </p:cNvPr>
          <p:cNvSpPr/>
          <p:nvPr/>
        </p:nvSpPr>
        <p:spPr>
          <a:xfrm>
            <a:off x="6619543" y="1382751"/>
            <a:ext cx="4424378" cy="4627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6198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EA218-DE38-FA96-3B78-F61C535406FA}"/>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079D756-3459-DE56-66D7-FD6205EA5054}"/>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08DA4E2-A9B6-6DAD-D134-31BFD2EA084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EE335AE5-C7C6-5D1A-7E3E-3B45EEB2C957}"/>
              </a:ext>
            </a:extLst>
          </p:cNvPr>
          <p:cNvSpPr>
            <a:spLocks noGrp="1"/>
          </p:cNvSpPr>
          <p:nvPr>
            <p:ph type="ftr" sz="quarter" idx="15"/>
          </p:nvPr>
        </p:nvSpPr>
        <p:spPr>
          <a:xfrm>
            <a:off x="3336325" y="6334125"/>
            <a:ext cx="7707596" cy="153888"/>
          </a:xfrm>
        </p:spPr>
        <p:txBody>
          <a:bodyPr/>
          <a:lstStyle/>
          <a:p>
            <a:pPr algn="r"/>
            <a:r>
              <a:rPr lang="en-US" sz="1000" dirty="0"/>
              <a:t>McLean Hospital Division of Psychotic Disorders</a:t>
            </a:r>
          </a:p>
        </p:txBody>
      </p:sp>
      <p:sp>
        <p:nvSpPr>
          <p:cNvPr id="8" name="Title 1">
            <a:extLst>
              <a:ext uri="{FF2B5EF4-FFF2-40B4-BE49-F238E27FC236}">
                <a16:creationId xmlns:a16="http://schemas.microsoft.com/office/drawing/2014/main" id="{9FD23722-CD6F-61D1-18C2-8BC04A0D3F18}"/>
              </a:ext>
            </a:extLst>
          </p:cNvPr>
          <p:cNvSpPr>
            <a:spLocks noGrp="1"/>
          </p:cNvSpPr>
          <p:nvPr>
            <p:ph type="title"/>
          </p:nvPr>
        </p:nvSpPr>
        <p:spPr/>
        <p:txBody>
          <a:bodyPr/>
          <a:lstStyle/>
          <a:p>
            <a:r>
              <a:rPr lang="en-US" sz="3200" dirty="0"/>
              <a:t>Screening Tools: Alcohol</a:t>
            </a:r>
          </a:p>
        </p:txBody>
      </p:sp>
      <p:sp>
        <p:nvSpPr>
          <p:cNvPr id="2" name="Content Placeholder 2">
            <a:extLst>
              <a:ext uri="{FF2B5EF4-FFF2-40B4-BE49-F238E27FC236}">
                <a16:creationId xmlns:a16="http://schemas.microsoft.com/office/drawing/2014/main" id="{20167AF6-6DB8-D58F-3579-FECD3D73DFC7}"/>
              </a:ext>
            </a:extLst>
          </p:cNvPr>
          <p:cNvSpPr txBox="1">
            <a:spLocks/>
          </p:cNvSpPr>
          <p:nvPr/>
        </p:nvSpPr>
        <p:spPr>
          <a:xfrm>
            <a:off x="1244484" y="1608548"/>
            <a:ext cx="4598539" cy="299124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600"/>
              </a:spcAft>
            </a:pPr>
            <a:r>
              <a:rPr lang="en-US" sz="2000" b="1" dirty="0">
                <a:solidFill>
                  <a:schemeClr val="accent2"/>
                </a:solidFill>
              </a:rPr>
              <a:t>AUDIT: Alcohol Use Disorders Identification Test</a:t>
            </a:r>
          </a:p>
          <a:p>
            <a:pPr lvl="2">
              <a:spcAft>
                <a:spcPts val="600"/>
              </a:spcAft>
            </a:pPr>
            <a:r>
              <a:rPr lang="en-US" sz="2000" dirty="0">
                <a:solidFill>
                  <a:schemeClr val="accent2"/>
                </a:solidFill>
              </a:rPr>
              <a:t>10-item self-report measure</a:t>
            </a:r>
          </a:p>
          <a:p>
            <a:pPr lvl="2">
              <a:spcAft>
                <a:spcPts val="600"/>
              </a:spcAft>
            </a:pPr>
            <a:r>
              <a:rPr lang="en-US" sz="2000" dirty="0">
                <a:solidFill>
                  <a:schemeClr val="accent2"/>
                </a:solidFill>
              </a:rPr>
              <a:t>Score range: 0-40</a:t>
            </a:r>
          </a:p>
          <a:p>
            <a:pPr lvl="3">
              <a:spcAft>
                <a:spcPts val="600"/>
              </a:spcAft>
            </a:pPr>
            <a:r>
              <a:rPr lang="en-US" sz="2000" dirty="0">
                <a:solidFill>
                  <a:schemeClr val="accent2"/>
                </a:solidFill>
              </a:rPr>
              <a:t>1-7 low-risk</a:t>
            </a:r>
          </a:p>
          <a:p>
            <a:pPr lvl="3">
              <a:spcAft>
                <a:spcPts val="600"/>
              </a:spcAft>
            </a:pPr>
            <a:r>
              <a:rPr lang="en-US" sz="2000" dirty="0">
                <a:solidFill>
                  <a:schemeClr val="accent2"/>
                </a:solidFill>
              </a:rPr>
              <a:t>8-14 hazardous alcohol use</a:t>
            </a:r>
          </a:p>
          <a:p>
            <a:pPr lvl="3">
              <a:spcAft>
                <a:spcPts val="600"/>
              </a:spcAft>
            </a:pPr>
            <a:r>
              <a:rPr lang="en-US" sz="2000" dirty="0">
                <a:solidFill>
                  <a:schemeClr val="accent2"/>
                </a:solidFill>
              </a:rPr>
              <a:t>13+ (women) or 15+ (men) likely moderate-severe alcohol use disorder</a:t>
            </a:r>
          </a:p>
        </p:txBody>
      </p:sp>
      <p:sp>
        <p:nvSpPr>
          <p:cNvPr id="10" name="Content Placeholder 2">
            <a:extLst>
              <a:ext uri="{FF2B5EF4-FFF2-40B4-BE49-F238E27FC236}">
                <a16:creationId xmlns:a16="http://schemas.microsoft.com/office/drawing/2014/main" id="{F964E58C-72A2-F0EA-7953-7052069F7B3E}"/>
              </a:ext>
            </a:extLst>
          </p:cNvPr>
          <p:cNvSpPr txBox="1">
            <a:spLocks/>
          </p:cNvSpPr>
          <p:nvPr/>
        </p:nvSpPr>
        <p:spPr>
          <a:xfrm>
            <a:off x="6348979" y="1608548"/>
            <a:ext cx="4424378" cy="299124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spcAft>
                <a:spcPts val="600"/>
              </a:spcAft>
            </a:pPr>
            <a:r>
              <a:rPr lang="en-US" sz="2000" b="1" dirty="0">
                <a:solidFill>
                  <a:schemeClr val="accent2"/>
                </a:solidFill>
              </a:rPr>
              <a:t>AUDIT-C: Alcohol Use Disorders Identification Test - Concise</a:t>
            </a:r>
          </a:p>
          <a:p>
            <a:pPr lvl="2">
              <a:spcAft>
                <a:spcPts val="600"/>
              </a:spcAft>
            </a:pPr>
            <a:r>
              <a:rPr lang="en-US" sz="2000" dirty="0">
                <a:solidFill>
                  <a:schemeClr val="accent2"/>
                </a:solidFill>
              </a:rPr>
              <a:t>3-item self-report measure</a:t>
            </a:r>
          </a:p>
          <a:p>
            <a:pPr lvl="2">
              <a:spcAft>
                <a:spcPts val="600"/>
              </a:spcAft>
            </a:pPr>
            <a:r>
              <a:rPr lang="en-US" sz="2000" dirty="0">
                <a:solidFill>
                  <a:schemeClr val="accent2"/>
                </a:solidFill>
              </a:rPr>
              <a:t>Score range: 0-12</a:t>
            </a:r>
          </a:p>
          <a:p>
            <a:pPr lvl="3">
              <a:spcAft>
                <a:spcPts val="600"/>
              </a:spcAft>
            </a:pPr>
            <a:r>
              <a:rPr lang="en-US" sz="2000" dirty="0">
                <a:solidFill>
                  <a:schemeClr val="accent2"/>
                </a:solidFill>
              </a:rPr>
              <a:t>3+ (women) or 4+ (men) hazardous alcohol use</a:t>
            </a:r>
          </a:p>
        </p:txBody>
      </p:sp>
      <p:sp>
        <p:nvSpPr>
          <p:cNvPr id="11" name="TextBox 10">
            <a:extLst>
              <a:ext uri="{FF2B5EF4-FFF2-40B4-BE49-F238E27FC236}">
                <a16:creationId xmlns:a16="http://schemas.microsoft.com/office/drawing/2014/main" id="{CB636B00-F3DF-F205-7944-58375F581858}"/>
              </a:ext>
            </a:extLst>
          </p:cNvPr>
          <p:cNvSpPr txBox="1"/>
          <p:nvPr/>
        </p:nvSpPr>
        <p:spPr>
          <a:xfrm>
            <a:off x="1244484" y="4852338"/>
            <a:ext cx="3100586" cy="938719"/>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AUDIT Bradley et al., 2003 Arch Intern Med; AUDIT-C Bush et al., 1998 Arch Intern Med</a:t>
            </a:r>
          </a:p>
        </p:txBody>
      </p:sp>
      <p:sp>
        <p:nvSpPr>
          <p:cNvPr id="13" name="Freeform 31">
            <a:extLst>
              <a:ext uri="{FF2B5EF4-FFF2-40B4-BE49-F238E27FC236}">
                <a16:creationId xmlns:a16="http://schemas.microsoft.com/office/drawing/2014/main" id="{647E98DF-D615-487D-A7B5-9E8D82EF15D3}"/>
              </a:ext>
            </a:extLst>
          </p:cNvPr>
          <p:cNvSpPr/>
          <p:nvPr/>
        </p:nvSpPr>
        <p:spPr>
          <a:xfrm>
            <a:off x="6578218" y="3932361"/>
            <a:ext cx="3965899" cy="1839954"/>
          </a:xfrm>
          <a:custGeom>
            <a:avLst/>
            <a:gdLst/>
            <a:ahLst/>
            <a:cxnLst/>
            <a:rect l="l" t="t" r="r" b="b"/>
            <a:pathLst>
              <a:path w="4350949" h="2148281">
                <a:moveTo>
                  <a:pt x="0" y="0"/>
                </a:moveTo>
                <a:lnTo>
                  <a:pt x="4350948" y="0"/>
                </a:lnTo>
                <a:lnTo>
                  <a:pt x="4350948" y="2148281"/>
                </a:lnTo>
                <a:lnTo>
                  <a:pt x="0" y="2148281"/>
                </a:lnTo>
                <a:lnTo>
                  <a:pt x="0" y="0"/>
                </a:lnTo>
                <a:close/>
              </a:path>
            </a:pathLst>
          </a:custGeom>
          <a:blipFill>
            <a:blip r:embed="rId7"/>
            <a:stretch>
              <a:fillRect/>
            </a:stretch>
          </a:blipFill>
        </p:spPr>
        <p:txBody>
          <a:bodyPr/>
          <a:lstStyle/>
          <a:p>
            <a:endParaRPr lang="en-US"/>
          </a:p>
        </p:txBody>
      </p:sp>
      <p:cxnSp>
        <p:nvCxnSpPr>
          <p:cNvPr id="14" name="Straight Arrow Connector 13">
            <a:extLst>
              <a:ext uri="{FF2B5EF4-FFF2-40B4-BE49-F238E27FC236}">
                <a16:creationId xmlns:a16="http://schemas.microsoft.com/office/drawing/2014/main" id="{D2FD5AF2-35D3-C85F-4C55-2ED5F03431F8}"/>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3BC8C489-27E3-2BA3-32FD-383608B9044E}"/>
              </a:ext>
            </a:extLst>
          </p:cNvPr>
          <p:cNvSpPr/>
          <p:nvPr/>
        </p:nvSpPr>
        <p:spPr>
          <a:xfrm>
            <a:off x="6445382" y="1382751"/>
            <a:ext cx="4598539" cy="4627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2096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226CDD4-6B09-9D4E-B578-8220F4284834}"/>
              </a:ext>
            </a:extLst>
          </p:cNvPr>
          <p:cNvGraphicFramePr>
            <a:graphicFrameLocks noChangeAspect="1"/>
          </p:cNvGraphicFramePr>
          <p:nvPr>
            <p:custDataLst>
              <p:tags r:id="rId1"/>
            </p:custDataLst>
          </p:nvPr>
        </p:nvGraphicFramePr>
        <p:xfrm>
          <a:off x="1525192" y="858442"/>
          <a:ext cx="1190" cy="1190"/>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6226CDD4-6B09-9D4E-B578-8220F4284834}"/>
                          </a:ext>
                        </a:extLst>
                      </p:cNvPr>
                      <p:cNvPicPr/>
                      <p:nvPr/>
                    </p:nvPicPr>
                    <p:blipFill>
                      <a:blip r:embed="rId5"/>
                      <a:stretch>
                        <a:fillRect/>
                      </a:stretch>
                    </p:blipFill>
                    <p:spPr>
                      <a:xfrm>
                        <a:off x="1525192" y="858442"/>
                        <a:ext cx="1190" cy="119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3F4507-1A52-3B49-A47A-AEF11172DED5}"/>
              </a:ext>
            </a:extLst>
          </p:cNvPr>
          <p:cNvSpPr>
            <a:spLocks noGrp="1"/>
          </p:cNvSpPr>
          <p:nvPr>
            <p:ph type="title"/>
          </p:nvPr>
        </p:nvSpPr>
        <p:spPr/>
        <p:txBody>
          <a:bodyPr/>
          <a:lstStyle/>
          <a:p>
            <a:r>
              <a:rPr lang="en-US" sz="3200" dirty="0"/>
              <a:t>Agenda</a:t>
            </a:r>
          </a:p>
        </p:txBody>
      </p:sp>
      <p:sp>
        <p:nvSpPr>
          <p:cNvPr id="3" name="Content Placeholder 2">
            <a:extLst>
              <a:ext uri="{FF2B5EF4-FFF2-40B4-BE49-F238E27FC236}">
                <a16:creationId xmlns:a16="http://schemas.microsoft.com/office/drawing/2014/main" id="{3D248E56-61CB-CB43-BCA5-E10B505A5A18}"/>
              </a:ext>
            </a:extLst>
          </p:cNvPr>
          <p:cNvSpPr>
            <a:spLocks noGrp="1"/>
          </p:cNvSpPr>
          <p:nvPr>
            <p:ph idx="1"/>
          </p:nvPr>
        </p:nvSpPr>
        <p:spPr>
          <a:xfrm>
            <a:off x="4769204" y="2307092"/>
            <a:ext cx="4841837" cy="2243816"/>
          </a:xfrm>
        </p:spPr>
        <p:txBody>
          <a:bodyPr/>
          <a:lstStyle/>
          <a:p>
            <a:r>
              <a:rPr lang="en-US" sz="2000" b="1" dirty="0">
                <a:solidFill>
                  <a:srgbClr val="003A93"/>
                </a:solidFill>
              </a:rPr>
              <a:t>1. Substance Use Patterns and Psychosis</a:t>
            </a:r>
          </a:p>
          <a:p>
            <a:endParaRPr lang="en-US" sz="2000" b="1" dirty="0">
              <a:solidFill>
                <a:srgbClr val="003A93"/>
              </a:solidFill>
            </a:endParaRPr>
          </a:p>
          <a:p>
            <a:r>
              <a:rPr lang="en-US" sz="2000" b="1" dirty="0">
                <a:solidFill>
                  <a:srgbClr val="003A93"/>
                </a:solidFill>
              </a:rPr>
              <a:t>2. Risk Factors</a:t>
            </a:r>
          </a:p>
          <a:p>
            <a:endParaRPr lang="en-US" sz="2000" b="1" dirty="0">
              <a:solidFill>
                <a:srgbClr val="003A93"/>
              </a:solidFill>
            </a:endParaRPr>
          </a:p>
          <a:p>
            <a:r>
              <a:rPr lang="en-US" sz="2000" b="1" dirty="0">
                <a:solidFill>
                  <a:srgbClr val="003A93"/>
                </a:solidFill>
              </a:rPr>
              <a:t>3. Treatment Options</a:t>
            </a:r>
          </a:p>
          <a:p>
            <a:endParaRPr lang="en-US" sz="2000" b="1" dirty="0">
              <a:solidFill>
                <a:srgbClr val="003A93"/>
              </a:solidFill>
            </a:endParaRPr>
          </a:p>
          <a:p>
            <a:r>
              <a:rPr lang="en-US" sz="2000" b="1" dirty="0">
                <a:solidFill>
                  <a:srgbClr val="003A93"/>
                </a:solidFill>
              </a:rPr>
              <a:t>4. Future Directions</a:t>
            </a:r>
          </a:p>
          <a:p>
            <a:endParaRPr lang="en-US" sz="2000" b="1" dirty="0">
              <a:solidFill>
                <a:srgbClr val="003A93"/>
              </a:solidFill>
            </a:endParaRPr>
          </a:p>
        </p:txBody>
      </p:sp>
      <p:sp>
        <p:nvSpPr>
          <p:cNvPr id="4" name="Footer Placeholder 3">
            <a:extLst>
              <a:ext uri="{FF2B5EF4-FFF2-40B4-BE49-F238E27FC236}">
                <a16:creationId xmlns:a16="http://schemas.microsoft.com/office/drawing/2014/main" id="{6C287A02-FA0B-3D41-9BA2-9C61AF2D38FF}"/>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pic>
        <p:nvPicPr>
          <p:cNvPr id="7" name="Graphic 6" descr="Clipboard Checked outline">
            <a:extLst>
              <a:ext uri="{FF2B5EF4-FFF2-40B4-BE49-F238E27FC236}">
                <a16:creationId xmlns:a16="http://schemas.microsoft.com/office/drawing/2014/main" id="{F848B685-047F-10AC-4C87-735A88B834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61922" y="2627671"/>
            <a:ext cx="1602658" cy="1602658"/>
          </a:xfrm>
          <a:prstGeom prst="rect">
            <a:avLst/>
          </a:prstGeom>
        </p:spPr>
      </p:pic>
    </p:spTree>
    <p:extLst>
      <p:ext uri="{BB962C8B-B14F-4D97-AF65-F5344CB8AC3E}">
        <p14:creationId xmlns:p14="http://schemas.microsoft.com/office/powerpoint/2010/main" val="3799278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55D29584-D6E2-4F6F-FF7C-336D944CD82A}"/>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06A2E0CF-20BD-7750-BC40-8C1388D0C136}"/>
              </a:ext>
            </a:extLst>
          </p:cNvPr>
          <p:cNvSpPr>
            <a:spLocks noGrp="1"/>
          </p:cNvSpPr>
          <p:nvPr>
            <p:ph type="title"/>
          </p:nvPr>
        </p:nvSpPr>
        <p:spPr/>
        <p:txBody>
          <a:bodyPr/>
          <a:lstStyle/>
          <a:p>
            <a:r>
              <a:rPr lang="en-US" sz="3200" dirty="0"/>
              <a:t>Individual Resiliency Training</a:t>
            </a:r>
          </a:p>
        </p:txBody>
      </p:sp>
      <p:sp>
        <p:nvSpPr>
          <p:cNvPr id="4" name="Content Placeholder 2">
            <a:extLst>
              <a:ext uri="{FF2B5EF4-FFF2-40B4-BE49-F238E27FC236}">
                <a16:creationId xmlns:a16="http://schemas.microsoft.com/office/drawing/2014/main" id="{0DE953A8-5F93-CE66-79E3-24A5E011F1FD}"/>
              </a:ext>
            </a:extLst>
          </p:cNvPr>
          <p:cNvSpPr>
            <a:spLocks noGrp="1"/>
          </p:cNvSpPr>
          <p:nvPr>
            <p:ph idx="1"/>
          </p:nvPr>
        </p:nvSpPr>
        <p:spPr>
          <a:xfrm>
            <a:off x="5602278" y="1181464"/>
            <a:ext cx="5736726" cy="5007622"/>
          </a:xfrm>
        </p:spPr>
        <p:txBody>
          <a:bodyPr/>
          <a:lstStyle/>
          <a:p>
            <a:pPr marL="632222" lvl="1" indent="-457200">
              <a:spcAft>
                <a:spcPts val="600"/>
              </a:spcAft>
              <a:buFont typeface="+mj-lt"/>
              <a:buAutoNum type="arabicPeriod"/>
            </a:pPr>
            <a:r>
              <a:rPr lang="en-US" sz="2000" dirty="0">
                <a:solidFill>
                  <a:schemeClr val="accent2"/>
                </a:solidFill>
              </a:rPr>
              <a:t>Orientation</a:t>
            </a:r>
          </a:p>
          <a:p>
            <a:pPr marL="632222" lvl="1" indent="-457200">
              <a:spcAft>
                <a:spcPts val="600"/>
              </a:spcAft>
              <a:buFont typeface="+mj-lt"/>
              <a:buAutoNum type="arabicPeriod"/>
            </a:pPr>
            <a:r>
              <a:rPr lang="en-US" sz="2000" dirty="0">
                <a:solidFill>
                  <a:schemeClr val="accent2"/>
                </a:solidFill>
              </a:rPr>
              <a:t>Assessment/Initial Goal Setting</a:t>
            </a:r>
          </a:p>
          <a:p>
            <a:pPr marL="632222" lvl="1" indent="-457200">
              <a:spcAft>
                <a:spcPts val="600"/>
              </a:spcAft>
              <a:buFont typeface="+mj-lt"/>
              <a:buAutoNum type="arabicPeriod"/>
            </a:pPr>
            <a:r>
              <a:rPr lang="en-US" sz="2000" dirty="0">
                <a:solidFill>
                  <a:schemeClr val="accent2"/>
                </a:solidFill>
              </a:rPr>
              <a:t>Education about Psychosis</a:t>
            </a:r>
          </a:p>
          <a:p>
            <a:pPr marL="632222" lvl="1" indent="-457200">
              <a:spcAft>
                <a:spcPts val="600"/>
              </a:spcAft>
              <a:buFont typeface="+mj-lt"/>
              <a:buAutoNum type="arabicPeriod"/>
            </a:pPr>
            <a:r>
              <a:rPr lang="en-US" sz="2000" dirty="0">
                <a:solidFill>
                  <a:schemeClr val="accent2"/>
                </a:solidFill>
              </a:rPr>
              <a:t>Healthy Lifestyles</a:t>
            </a:r>
          </a:p>
          <a:p>
            <a:pPr marL="632222" lvl="1" indent="-457200">
              <a:spcAft>
                <a:spcPts val="600"/>
              </a:spcAft>
              <a:buFont typeface="+mj-lt"/>
              <a:buAutoNum type="arabicPeriod"/>
            </a:pPr>
            <a:r>
              <a:rPr lang="en-US" sz="2000" dirty="0">
                <a:solidFill>
                  <a:schemeClr val="accent2"/>
                </a:solidFill>
              </a:rPr>
              <a:t>Developing a Wellness Plan</a:t>
            </a:r>
          </a:p>
          <a:p>
            <a:pPr marL="632222" lvl="1" indent="-457200">
              <a:spcAft>
                <a:spcPts val="600"/>
              </a:spcAft>
              <a:buFont typeface="+mj-lt"/>
              <a:buAutoNum type="arabicPeriod"/>
            </a:pPr>
            <a:r>
              <a:rPr lang="en-US" sz="2000" dirty="0">
                <a:solidFill>
                  <a:schemeClr val="accent2"/>
                </a:solidFill>
              </a:rPr>
              <a:t>Processing the Psychotic Episode</a:t>
            </a:r>
          </a:p>
          <a:p>
            <a:pPr marL="632222" lvl="1" indent="-457200">
              <a:spcAft>
                <a:spcPts val="600"/>
              </a:spcAft>
              <a:buFont typeface="+mj-lt"/>
              <a:buAutoNum type="arabicPeriod"/>
            </a:pPr>
            <a:r>
              <a:rPr lang="en-US" sz="2000" dirty="0">
                <a:solidFill>
                  <a:schemeClr val="accent2"/>
                </a:solidFill>
              </a:rPr>
              <a:t>Developing Resiliency-Standard Sessions</a:t>
            </a:r>
          </a:p>
          <a:p>
            <a:pPr marL="632222" lvl="1" indent="-457200">
              <a:spcAft>
                <a:spcPts val="600"/>
              </a:spcAft>
              <a:buFont typeface="+mj-lt"/>
              <a:buAutoNum type="arabicPeriod"/>
            </a:pPr>
            <a:r>
              <a:rPr lang="en-US" sz="2000" dirty="0">
                <a:solidFill>
                  <a:schemeClr val="accent2"/>
                </a:solidFill>
              </a:rPr>
              <a:t>Building a Bridge to Your Goals</a:t>
            </a:r>
          </a:p>
          <a:p>
            <a:pPr marL="632222" lvl="1" indent="-457200">
              <a:spcAft>
                <a:spcPts val="600"/>
              </a:spcAft>
              <a:buFont typeface="+mj-lt"/>
              <a:buAutoNum type="arabicPeriod"/>
            </a:pPr>
            <a:r>
              <a:rPr lang="en-US" sz="2000" dirty="0">
                <a:solidFill>
                  <a:schemeClr val="accent2"/>
                </a:solidFill>
              </a:rPr>
              <a:t>Dealing with Negative Feelings</a:t>
            </a:r>
          </a:p>
          <a:p>
            <a:pPr marL="632222" lvl="1" indent="-457200">
              <a:spcAft>
                <a:spcPts val="600"/>
              </a:spcAft>
              <a:buFont typeface="+mj-lt"/>
              <a:buAutoNum type="arabicPeriod"/>
            </a:pPr>
            <a:r>
              <a:rPr lang="en-US" sz="2000" dirty="0">
                <a:solidFill>
                  <a:schemeClr val="accent2"/>
                </a:solidFill>
              </a:rPr>
              <a:t>Coping with Symptoms</a:t>
            </a:r>
          </a:p>
          <a:p>
            <a:pPr marL="632222" lvl="1" indent="-457200">
              <a:spcAft>
                <a:spcPts val="600"/>
              </a:spcAft>
              <a:buFont typeface="+mj-lt"/>
              <a:buAutoNum type="arabicPeriod"/>
            </a:pPr>
            <a:r>
              <a:rPr lang="en-US" sz="2000" dirty="0">
                <a:solidFill>
                  <a:schemeClr val="accent2"/>
                </a:solidFill>
              </a:rPr>
              <a:t>Substance Use</a:t>
            </a:r>
          </a:p>
          <a:p>
            <a:pPr marL="632222" lvl="1" indent="-457200">
              <a:spcAft>
                <a:spcPts val="600"/>
              </a:spcAft>
              <a:buFont typeface="+mj-lt"/>
              <a:buAutoNum type="arabicPeriod"/>
            </a:pPr>
            <a:r>
              <a:rPr lang="en-US" sz="2000" dirty="0">
                <a:solidFill>
                  <a:schemeClr val="accent2"/>
                </a:solidFill>
              </a:rPr>
              <a:t>Having Fun and Developing Good Relationships</a:t>
            </a:r>
          </a:p>
          <a:p>
            <a:pPr marL="632222" lvl="1" indent="-457200">
              <a:spcAft>
                <a:spcPts val="600"/>
              </a:spcAft>
              <a:buFont typeface="+mj-lt"/>
              <a:buAutoNum type="arabicPeriod"/>
            </a:pPr>
            <a:r>
              <a:rPr lang="en-US" sz="2000" dirty="0">
                <a:solidFill>
                  <a:schemeClr val="accent2"/>
                </a:solidFill>
              </a:rPr>
              <a:t>Developing Resiliency – Individualized Sessions </a:t>
            </a:r>
          </a:p>
        </p:txBody>
      </p:sp>
      <p:sp>
        <p:nvSpPr>
          <p:cNvPr id="10" name="Freeform 46">
            <a:extLst>
              <a:ext uri="{FF2B5EF4-FFF2-40B4-BE49-F238E27FC236}">
                <a16:creationId xmlns:a16="http://schemas.microsoft.com/office/drawing/2014/main" id="{7D20D468-2408-BB1D-0520-19B1F2870AC5}"/>
              </a:ext>
            </a:extLst>
          </p:cNvPr>
          <p:cNvSpPr>
            <a:spLocks noChangeAspect="1"/>
          </p:cNvSpPr>
          <p:nvPr/>
        </p:nvSpPr>
        <p:spPr>
          <a:xfrm>
            <a:off x="852996" y="1625430"/>
            <a:ext cx="4242553" cy="2826601"/>
          </a:xfrm>
          <a:custGeom>
            <a:avLst/>
            <a:gdLst/>
            <a:ahLst/>
            <a:cxnLst/>
            <a:rect l="l" t="t" r="r" b="b"/>
            <a:pathLst>
              <a:path w="6086113" h="4054873">
                <a:moveTo>
                  <a:pt x="0" y="0"/>
                </a:moveTo>
                <a:lnTo>
                  <a:pt x="6086113" y="0"/>
                </a:lnTo>
                <a:lnTo>
                  <a:pt x="6086113" y="4054873"/>
                </a:lnTo>
                <a:lnTo>
                  <a:pt x="0" y="4054873"/>
                </a:lnTo>
                <a:lnTo>
                  <a:pt x="0" y="0"/>
                </a:lnTo>
                <a:close/>
              </a:path>
            </a:pathLst>
          </a:custGeom>
          <a:blipFill>
            <a:blip r:embed="rId7"/>
            <a:stretch>
              <a:fillRect/>
            </a:stretch>
          </a:blipFill>
        </p:spPr>
        <p:txBody>
          <a:bodyPr/>
          <a:lstStyle/>
          <a:p>
            <a:endParaRPr lang="en-US" dirty="0"/>
          </a:p>
        </p:txBody>
      </p:sp>
      <p:sp>
        <p:nvSpPr>
          <p:cNvPr id="11" name="Rectangle 10">
            <a:extLst>
              <a:ext uri="{FF2B5EF4-FFF2-40B4-BE49-F238E27FC236}">
                <a16:creationId xmlns:a16="http://schemas.microsoft.com/office/drawing/2014/main" id="{2366D066-67F7-2659-5E81-66EE9C7FF20B}"/>
              </a:ext>
            </a:extLst>
          </p:cNvPr>
          <p:cNvSpPr/>
          <p:nvPr/>
        </p:nvSpPr>
        <p:spPr>
          <a:xfrm>
            <a:off x="6177776" y="4955458"/>
            <a:ext cx="1697864" cy="38345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 name="Straight Arrow Connector 1">
            <a:extLst>
              <a:ext uri="{FF2B5EF4-FFF2-40B4-BE49-F238E27FC236}">
                <a16:creationId xmlns:a16="http://schemas.microsoft.com/office/drawing/2014/main" id="{94E29D0D-47FA-3F40-9D68-86173CD39FD9}"/>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BC5BA9A-D0DE-AACB-B010-66358635E82E}"/>
              </a:ext>
            </a:extLst>
          </p:cNvPr>
          <p:cNvSpPr txBox="1"/>
          <p:nvPr/>
        </p:nvSpPr>
        <p:spPr>
          <a:xfrm>
            <a:off x="1244484" y="4852338"/>
            <a:ext cx="2468868"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https://</a:t>
            </a:r>
            <a:r>
              <a:rPr lang="en-US" sz="1400" dirty="0" err="1">
                <a:cs typeface="Arial"/>
              </a:rPr>
              <a:t>navigateconsultants.org</a:t>
            </a:r>
            <a:r>
              <a:rPr lang="en-US" sz="1400" dirty="0">
                <a:cs typeface="Arial"/>
              </a:rPr>
              <a:t>/</a:t>
            </a:r>
            <a:r>
              <a:rPr lang="en-US" sz="1400" dirty="0" err="1">
                <a:cs typeface="Arial"/>
              </a:rPr>
              <a:t>manuals.html</a:t>
            </a:r>
            <a:endParaRPr kumimoji="0" lang="en-US" sz="1400" b="0" i="0" u="none" strike="noStrike" kern="1200" cap="none" spc="0" normalizeH="0" baseline="0" noProof="0" dirty="0">
              <a:ln>
                <a:noFill/>
              </a:ln>
              <a:effectLst/>
              <a:uLnTx/>
              <a:uFillTx/>
              <a:ea typeface="+mn-ea"/>
              <a:cs typeface="Arial"/>
            </a:endParaRPr>
          </a:p>
        </p:txBody>
      </p:sp>
    </p:spTree>
    <p:extLst>
      <p:ext uri="{BB962C8B-B14F-4D97-AF65-F5344CB8AC3E}">
        <p14:creationId xmlns:p14="http://schemas.microsoft.com/office/powerpoint/2010/main" val="3570976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654B2-EB8B-A4F5-3A7C-D7B98B6C36FC}"/>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6B04481-D757-576A-744E-9ADF522181CC}"/>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F9D57F2-72EA-64FF-7E0C-E62E76D4B676}"/>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72D8D677-E28C-CADE-043F-4160101B16E9}"/>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pic>
        <p:nvPicPr>
          <p:cNvPr id="15" name="Picture 14" descr="A screenshot of a research page&#10;&#10;Description automatically generated">
            <a:extLst>
              <a:ext uri="{FF2B5EF4-FFF2-40B4-BE49-F238E27FC236}">
                <a16:creationId xmlns:a16="http://schemas.microsoft.com/office/drawing/2014/main" id="{06B0E89C-C554-71C4-C8D5-E3231CE92E14}"/>
              </a:ext>
            </a:extLst>
          </p:cNvPr>
          <p:cNvPicPr>
            <a:picLocks noChangeAspect="1"/>
          </p:cNvPicPr>
          <p:nvPr/>
        </p:nvPicPr>
        <p:blipFill>
          <a:blip r:embed="rId7"/>
          <a:stretch>
            <a:fillRect/>
          </a:stretch>
        </p:blipFill>
        <p:spPr>
          <a:xfrm>
            <a:off x="915254" y="1446406"/>
            <a:ext cx="10361491" cy="3965187"/>
          </a:xfrm>
          <a:prstGeom prst="rect">
            <a:avLst/>
          </a:prstGeom>
        </p:spPr>
      </p:pic>
    </p:spTree>
    <p:extLst>
      <p:ext uri="{BB962C8B-B14F-4D97-AF65-F5344CB8AC3E}">
        <p14:creationId xmlns:p14="http://schemas.microsoft.com/office/powerpoint/2010/main" val="244939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0D68A-8B84-6C7E-E06A-1269551D54F5}"/>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65B8113-AF52-D973-D6CF-ADA6EF4B8269}"/>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F65B8113-AF52-D973-D6CF-ADA6EF4B8269}"/>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8A4609C-7324-6596-BE06-5EA29B9A62F3}"/>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48B1E0C8-8948-7F23-5D78-3F118F2A66D9}"/>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44D2425F-6087-7A4C-B18E-3015603ABF90}"/>
              </a:ext>
            </a:extLst>
          </p:cNvPr>
          <p:cNvSpPr>
            <a:spLocks noGrp="1"/>
          </p:cNvSpPr>
          <p:nvPr>
            <p:ph type="title"/>
          </p:nvPr>
        </p:nvSpPr>
        <p:spPr/>
        <p:txBody>
          <a:bodyPr/>
          <a:lstStyle/>
          <a:p>
            <a:r>
              <a:rPr lang="en-US" sz="3200" dirty="0"/>
              <a:t>Treatments for Cannabis Use and Early Psychosis</a:t>
            </a:r>
          </a:p>
        </p:txBody>
      </p:sp>
      <p:sp>
        <p:nvSpPr>
          <p:cNvPr id="4" name="Content Placeholder 2">
            <a:extLst>
              <a:ext uri="{FF2B5EF4-FFF2-40B4-BE49-F238E27FC236}">
                <a16:creationId xmlns:a16="http://schemas.microsoft.com/office/drawing/2014/main" id="{FB7E918F-3710-D5DB-32D2-FE574565E45E}"/>
              </a:ext>
            </a:extLst>
          </p:cNvPr>
          <p:cNvSpPr>
            <a:spLocks noGrp="1"/>
          </p:cNvSpPr>
          <p:nvPr>
            <p:ph idx="1"/>
          </p:nvPr>
        </p:nvSpPr>
        <p:spPr>
          <a:xfrm>
            <a:off x="641350" y="1472880"/>
            <a:ext cx="6268546" cy="3912240"/>
          </a:xfrm>
        </p:spPr>
        <p:txBody>
          <a:bodyPr/>
          <a:lstStyle/>
          <a:p>
            <a:pPr lvl="1">
              <a:spcAft>
                <a:spcPts val="600"/>
              </a:spcAft>
            </a:pPr>
            <a:r>
              <a:rPr lang="en-US" sz="2000" b="1" dirty="0">
                <a:solidFill>
                  <a:schemeClr val="accent2"/>
                </a:solidFill>
              </a:rPr>
              <a:t>Contingency Management (CM)</a:t>
            </a:r>
          </a:p>
          <a:p>
            <a:pPr lvl="1">
              <a:spcAft>
                <a:spcPts val="600"/>
              </a:spcAft>
            </a:pPr>
            <a:endParaRPr lang="en-US" sz="1000" b="1" dirty="0">
              <a:solidFill>
                <a:schemeClr val="accent2"/>
              </a:solidFill>
              <a:highlight>
                <a:srgbClr val="FFFF00"/>
              </a:highlight>
            </a:endParaRPr>
          </a:p>
          <a:p>
            <a:pPr lvl="2">
              <a:spcAft>
                <a:spcPts val="600"/>
              </a:spcAft>
            </a:pPr>
            <a:r>
              <a:rPr lang="en-US" sz="2000" dirty="0">
                <a:solidFill>
                  <a:schemeClr val="accent2"/>
                </a:solidFill>
              </a:rPr>
              <a:t>CIRCLE RCT: CM with psychoeducation </a:t>
            </a:r>
            <a:r>
              <a:rPr lang="en-US" sz="2000" b="1" dirty="0">
                <a:solidFill>
                  <a:schemeClr val="accent2"/>
                </a:solidFill>
              </a:rPr>
              <a:t>– no benefit </a:t>
            </a:r>
            <a:r>
              <a:rPr lang="en-US" sz="2000" dirty="0">
                <a:solidFill>
                  <a:schemeClr val="accent2"/>
                </a:solidFill>
              </a:rPr>
              <a:t>over treatment as usual and high attrition (Johnson et al., 2019; Rains et al., 2019)</a:t>
            </a:r>
          </a:p>
          <a:p>
            <a:pPr lvl="2">
              <a:spcAft>
                <a:spcPts val="600"/>
              </a:spcAft>
            </a:pPr>
            <a:endParaRPr lang="en-US" sz="1000" dirty="0">
              <a:solidFill>
                <a:schemeClr val="accent2"/>
              </a:solidFill>
            </a:endParaRPr>
          </a:p>
          <a:p>
            <a:pPr lvl="2">
              <a:spcAft>
                <a:spcPts val="600"/>
              </a:spcAft>
            </a:pPr>
            <a:r>
              <a:rPr lang="en-US" sz="2000" dirty="0">
                <a:solidFill>
                  <a:schemeClr val="accent2"/>
                </a:solidFill>
              </a:rPr>
              <a:t>28-day trial of CM and supportive therapy (MI, psychoeducation, coping skills) </a:t>
            </a:r>
            <a:r>
              <a:rPr lang="en-US" sz="2000" b="1" dirty="0">
                <a:solidFill>
                  <a:schemeClr val="accent2"/>
                </a:solidFill>
              </a:rPr>
              <a:t>feasible</a:t>
            </a:r>
            <a:r>
              <a:rPr lang="en-US" sz="2000" dirty="0">
                <a:solidFill>
                  <a:schemeClr val="accent2"/>
                </a:solidFill>
              </a:rPr>
              <a:t> and </a:t>
            </a:r>
            <a:r>
              <a:rPr lang="en-US" sz="2000" b="1" dirty="0">
                <a:solidFill>
                  <a:schemeClr val="accent2"/>
                </a:solidFill>
              </a:rPr>
              <a:t>somewhat higher rates of cannabis abstinence</a:t>
            </a:r>
            <a:r>
              <a:rPr lang="en-US" sz="2000" dirty="0">
                <a:solidFill>
                  <a:schemeClr val="accent2"/>
                </a:solidFill>
              </a:rPr>
              <a:t> for those with SZ (Rabin et al., 2018)</a:t>
            </a:r>
          </a:p>
          <a:p>
            <a:pPr lvl="2">
              <a:spcAft>
                <a:spcPts val="600"/>
              </a:spcAft>
            </a:pPr>
            <a:endParaRPr lang="en-US" sz="1000" dirty="0">
              <a:solidFill>
                <a:schemeClr val="accent2"/>
              </a:solidFill>
            </a:endParaRPr>
          </a:p>
          <a:p>
            <a:pPr lvl="2">
              <a:spcAft>
                <a:spcPts val="600"/>
              </a:spcAft>
            </a:pPr>
            <a:r>
              <a:rPr lang="en-US" sz="2000" b="1" dirty="0">
                <a:solidFill>
                  <a:schemeClr val="accent2"/>
                </a:solidFill>
              </a:rPr>
              <a:t>Feasible</a:t>
            </a:r>
            <a:r>
              <a:rPr lang="en-US" sz="2000" dirty="0">
                <a:solidFill>
                  <a:schemeClr val="accent2"/>
                </a:solidFill>
              </a:rPr>
              <a:t> but only a </a:t>
            </a:r>
            <a:r>
              <a:rPr lang="en-US" sz="2000" b="1" dirty="0">
                <a:solidFill>
                  <a:schemeClr val="accent2"/>
                </a:solidFill>
              </a:rPr>
              <a:t>small </a:t>
            </a:r>
            <a:r>
              <a:rPr lang="en-US" sz="2000" dirty="0">
                <a:solidFill>
                  <a:schemeClr val="accent2"/>
                </a:solidFill>
              </a:rPr>
              <a:t>number</a:t>
            </a:r>
            <a:r>
              <a:rPr lang="en-US" sz="2000" b="1" dirty="0">
                <a:solidFill>
                  <a:schemeClr val="accent2"/>
                </a:solidFill>
              </a:rPr>
              <a:t> </a:t>
            </a:r>
            <a:r>
              <a:rPr lang="en-US" sz="2000" dirty="0">
                <a:solidFill>
                  <a:schemeClr val="accent2"/>
                </a:solidFill>
              </a:rPr>
              <a:t>of people testing negative (Sigmon et al., 2000; Sigmon et al., 2006)</a:t>
            </a:r>
          </a:p>
        </p:txBody>
      </p:sp>
      <p:sp>
        <p:nvSpPr>
          <p:cNvPr id="2" name="Freeform 51">
            <a:extLst>
              <a:ext uri="{FF2B5EF4-FFF2-40B4-BE49-F238E27FC236}">
                <a16:creationId xmlns:a16="http://schemas.microsoft.com/office/drawing/2014/main" id="{FA6110DB-BBB0-ABF1-9F3C-B4EFDBB712ED}"/>
              </a:ext>
            </a:extLst>
          </p:cNvPr>
          <p:cNvSpPr/>
          <p:nvPr/>
        </p:nvSpPr>
        <p:spPr>
          <a:xfrm>
            <a:off x="7460166" y="2103809"/>
            <a:ext cx="3883413" cy="2866126"/>
          </a:xfrm>
          <a:custGeom>
            <a:avLst/>
            <a:gdLst/>
            <a:ahLst/>
            <a:cxnLst/>
            <a:rect l="l" t="t" r="r" b="b"/>
            <a:pathLst>
              <a:path w="5922026" h="3945550">
                <a:moveTo>
                  <a:pt x="0" y="0"/>
                </a:moveTo>
                <a:lnTo>
                  <a:pt x="5922025" y="0"/>
                </a:lnTo>
                <a:lnTo>
                  <a:pt x="5922025" y="3945550"/>
                </a:lnTo>
                <a:lnTo>
                  <a:pt x="0" y="3945550"/>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042674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10E7C-BDCB-D8C9-5563-A998098587BE}"/>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BBACF9A-605D-5818-EB17-621E5630C2CF}"/>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CBBACF9A-605D-5818-EB17-621E5630C2CF}"/>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C54B0F3-4B48-A953-A977-6B68B34BA254}"/>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8D63C8FA-8B08-8420-4CF9-B5D4C632AD62}"/>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1DAD7D9C-4975-0239-972F-2CFEEDFC7E30}"/>
              </a:ext>
            </a:extLst>
          </p:cNvPr>
          <p:cNvSpPr>
            <a:spLocks noGrp="1"/>
          </p:cNvSpPr>
          <p:nvPr>
            <p:ph type="title"/>
          </p:nvPr>
        </p:nvSpPr>
        <p:spPr/>
        <p:txBody>
          <a:bodyPr/>
          <a:lstStyle/>
          <a:p>
            <a:r>
              <a:rPr lang="en-US" sz="3200" dirty="0"/>
              <a:t>Treatments for Cannabis Use and Early Psychosis</a:t>
            </a:r>
          </a:p>
        </p:txBody>
      </p:sp>
      <p:sp>
        <p:nvSpPr>
          <p:cNvPr id="4" name="Content Placeholder 2">
            <a:extLst>
              <a:ext uri="{FF2B5EF4-FFF2-40B4-BE49-F238E27FC236}">
                <a16:creationId xmlns:a16="http://schemas.microsoft.com/office/drawing/2014/main" id="{06BF28F3-6DBD-8D13-7C3F-4E00780DEFC2}"/>
              </a:ext>
            </a:extLst>
          </p:cNvPr>
          <p:cNvSpPr>
            <a:spLocks noGrp="1"/>
          </p:cNvSpPr>
          <p:nvPr>
            <p:ph idx="1"/>
          </p:nvPr>
        </p:nvSpPr>
        <p:spPr>
          <a:xfrm>
            <a:off x="1046654" y="1799561"/>
            <a:ext cx="5465659" cy="3884959"/>
          </a:xfrm>
        </p:spPr>
        <p:txBody>
          <a:bodyPr/>
          <a:lstStyle/>
          <a:p>
            <a:pPr lvl="1">
              <a:spcAft>
                <a:spcPts val="600"/>
              </a:spcAft>
            </a:pPr>
            <a:r>
              <a:rPr lang="en-US" sz="2000" b="1" dirty="0">
                <a:solidFill>
                  <a:schemeClr val="accent2"/>
                </a:solidFill>
              </a:rPr>
              <a:t>Motivational Interviewing (MI)</a:t>
            </a:r>
          </a:p>
          <a:p>
            <a:pPr lvl="1">
              <a:spcAft>
                <a:spcPts val="600"/>
              </a:spcAft>
            </a:pPr>
            <a:endParaRPr lang="en-US" sz="2000" b="1" dirty="0">
              <a:solidFill>
                <a:schemeClr val="accent2"/>
              </a:solidFill>
            </a:endParaRPr>
          </a:p>
          <a:p>
            <a:pPr lvl="2">
              <a:spcAft>
                <a:spcPts val="600"/>
              </a:spcAft>
            </a:pPr>
            <a:r>
              <a:rPr lang="en-US" sz="2000" dirty="0">
                <a:solidFill>
                  <a:schemeClr val="accent2"/>
                </a:solidFill>
              </a:rPr>
              <a:t>4-6 individual sessions, 3 optional group sessions, 2-4 optional booster sessions vs. TAU = </a:t>
            </a:r>
            <a:r>
              <a:rPr lang="en-US" sz="2000" b="1" dirty="0">
                <a:solidFill>
                  <a:schemeClr val="accent2"/>
                </a:solidFill>
              </a:rPr>
              <a:t>Reduced joints per week </a:t>
            </a:r>
            <a:r>
              <a:rPr lang="en-US" sz="2000" dirty="0">
                <a:solidFill>
                  <a:schemeClr val="accent2"/>
                </a:solidFill>
              </a:rPr>
              <a:t>and greater confidence to change cannabis use. </a:t>
            </a:r>
            <a:r>
              <a:rPr lang="en-US" sz="2000" b="1" dirty="0">
                <a:solidFill>
                  <a:schemeClr val="accent2"/>
                </a:solidFill>
              </a:rPr>
              <a:t>No difference at 1-year</a:t>
            </a:r>
            <a:r>
              <a:rPr lang="en-US" sz="2000" dirty="0">
                <a:solidFill>
                  <a:schemeClr val="accent2"/>
                </a:solidFill>
              </a:rPr>
              <a:t> follow-up (</a:t>
            </a:r>
            <a:r>
              <a:rPr lang="en-US" sz="2000" dirty="0" err="1">
                <a:solidFill>
                  <a:schemeClr val="accent2"/>
                </a:solidFill>
              </a:rPr>
              <a:t>Bonsack</a:t>
            </a:r>
            <a:r>
              <a:rPr lang="en-US" sz="2000" dirty="0">
                <a:solidFill>
                  <a:schemeClr val="accent2"/>
                </a:solidFill>
              </a:rPr>
              <a:t> et al., 2011).</a:t>
            </a:r>
          </a:p>
          <a:p>
            <a:pPr lvl="2">
              <a:spcAft>
                <a:spcPts val="600"/>
              </a:spcAft>
            </a:pPr>
            <a:endParaRPr lang="en-US" sz="1000" dirty="0">
              <a:solidFill>
                <a:schemeClr val="accent2"/>
              </a:solidFill>
            </a:endParaRPr>
          </a:p>
          <a:p>
            <a:pPr lvl="2">
              <a:spcAft>
                <a:spcPts val="600"/>
              </a:spcAft>
            </a:pPr>
            <a:r>
              <a:rPr lang="en-US" sz="2000" dirty="0">
                <a:solidFill>
                  <a:schemeClr val="accent2"/>
                </a:solidFill>
              </a:rPr>
              <a:t>Adapting Teen Marijuana Check Up to FEP 2 sessions individual sessions (Bennett et al., actively recruiting).</a:t>
            </a:r>
          </a:p>
        </p:txBody>
      </p:sp>
      <p:sp>
        <p:nvSpPr>
          <p:cNvPr id="7" name="Freeform 7">
            <a:extLst>
              <a:ext uri="{FF2B5EF4-FFF2-40B4-BE49-F238E27FC236}">
                <a16:creationId xmlns:a16="http://schemas.microsoft.com/office/drawing/2014/main" id="{5FFC5B48-8C7F-FD4A-03C8-AB1A6B4EE783}"/>
              </a:ext>
            </a:extLst>
          </p:cNvPr>
          <p:cNvSpPr>
            <a:spLocks noChangeAspect="1"/>
          </p:cNvSpPr>
          <p:nvPr/>
        </p:nvSpPr>
        <p:spPr>
          <a:xfrm rot="10800000" flipH="1">
            <a:off x="6512313" y="1984916"/>
            <a:ext cx="4322104" cy="2631745"/>
          </a:xfrm>
          <a:custGeom>
            <a:avLst/>
            <a:gdLst/>
            <a:ahLst/>
            <a:cxnLst/>
            <a:rect l="l" t="t" r="r" b="b"/>
            <a:pathLst>
              <a:path w="2479595" h="1510487">
                <a:moveTo>
                  <a:pt x="0" y="0"/>
                </a:moveTo>
                <a:lnTo>
                  <a:pt x="2479595" y="0"/>
                </a:lnTo>
                <a:lnTo>
                  <a:pt x="2479595" y="1510487"/>
                </a:lnTo>
                <a:lnTo>
                  <a:pt x="0" y="1510487"/>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2902116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3EF83-4C4E-F8EE-FE7C-BDBE69B0DA14}"/>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11D3A72-70DF-70D9-7EC2-B9CFD0C97E32}"/>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CBBACF9A-605D-5818-EB17-621E5630C2CF}"/>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DEDD6E4-DCD6-0CB0-8581-22932A03232B}"/>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ACDABBAE-38D5-4A90-4552-1DD8D2C652C7}"/>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ABE4F189-101D-ABE4-5DFC-71C6EFA2DF90}"/>
              </a:ext>
            </a:extLst>
          </p:cNvPr>
          <p:cNvSpPr>
            <a:spLocks noGrp="1"/>
          </p:cNvSpPr>
          <p:nvPr>
            <p:ph type="title"/>
          </p:nvPr>
        </p:nvSpPr>
        <p:spPr/>
        <p:txBody>
          <a:bodyPr/>
          <a:lstStyle/>
          <a:p>
            <a:r>
              <a:rPr lang="en-US" sz="3200" dirty="0"/>
              <a:t>Treatments for Cannabis Use and Early Psychosis</a:t>
            </a:r>
          </a:p>
        </p:txBody>
      </p:sp>
      <p:sp>
        <p:nvSpPr>
          <p:cNvPr id="4" name="Content Placeholder 2">
            <a:extLst>
              <a:ext uri="{FF2B5EF4-FFF2-40B4-BE49-F238E27FC236}">
                <a16:creationId xmlns:a16="http://schemas.microsoft.com/office/drawing/2014/main" id="{337F9533-56F6-3E50-3279-B3823B39B775}"/>
              </a:ext>
            </a:extLst>
          </p:cNvPr>
          <p:cNvSpPr>
            <a:spLocks noGrp="1"/>
          </p:cNvSpPr>
          <p:nvPr>
            <p:ph idx="1"/>
          </p:nvPr>
        </p:nvSpPr>
        <p:spPr>
          <a:xfrm>
            <a:off x="935142" y="1223913"/>
            <a:ext cx="10475345" cy="4775444"/>
          </a:xfrm>
        </p:spPr>
        <p:txBody>
          <a:bodyPr/>
          <a:lstStyle/>
          <a:p>
            <a:pPr lvl="1">
              <a:spcAft>
                <a:spcPts val="600"/>
              </a:spcAft>
            </a:pPr>
            <a:r>
              <a:rPr lang="en-US" sz="2000" b="1" dirty="0">
                <a:solidFill>
                  <a:schemeClr val="accent2"/>
                </a:solidFill>
              </a:rPr>
              <a:t>MI + Cognitive Behavioral Therapy</a:t>
            </a:r>
          </a:p>
          <a:p>
            <a:pPr lvl="2">
              <a:spcAft>
                <a:spcPts val="600"/>
              </a:spcAft>
            </a:pPr>
            <a:r>
              <a:rPr lang="en-US" sz="2000" dirty="0">
                <a:solidFill>
                  <a:schemeClr val="accent2"/>
                </a:solidFill>
              </a:rPr>
              <a:t>10-session vs. TAU + self-help = </a:t>
            </a:r>
            <a:r>
              <a:rPr lang="en-US" sz="2000" b="1" dirty="0">
                <a:solidFill>
                  <a:schemeClr val="accent2"/>
                </a:solidFill>
              </a:rPr>
              <a:t>No difference </a:t>
            </a:r>
            <a:r>
              <a:rPr lang="en-US" sz="2000" dirty="0">
                <a:solidFill>
                  <a:schemeClr val="accent2"/>
                </a:solidFill>
              </a:rPr>
              <a:t>for cannabis use (Baker et al., 2006)</a:t>
            </a:r>
          </a:p>
          <a:p>
            <a:pPr lvl="2">
              <a:spcAft>
                <a:spcPts val="600"/>
              </a:spcAft>
            </a:pPr>
            <a:r>
              <a:rPr lang="en-US" sz="2000" dirty="0">
                <a:solidFill>
                  <a:schemeClr val="accent2"/>
                </a:solidFill>
              </a:rPr>
              <a:t>10-session with a 3-mo booster session vs. 10-session psychoeducation = </a:t>
            </a:r>
            <a:r>
              <a:rPr lang="en-US" sz="2000" b="1" dirty="0">
                <a:solidFill>
                  <a:schemeClr val="accent2"/>
                </a:solidFill>
              </a:rPr>
              <a:t>No difference </a:t>
            </a:r>
            <a:r>
              <a:rPr lang="en-US" sz="2000" dirty="0">
                <a:solidFill>
                  <a:schemeClr val="accent2"/>
                </a:solidFill>
              </a:rPr>
              <a:t>in cannabis reduction outcomes (Edwards et al., 2003, 2006)</a:t>
            </a:r>
          </a:p>
          <a:p>
            <a:pPr lvl="2">
              <a:spcAft>
                <a:spcPts val="600"/>
              </a:spcAft>
            </a:pPr>
            <a:r>
              <a:rPr lang="en-US" sz="2000" dirty="0">
                <a:solidFill>
                  <a:schemeClr val="accent2"/>
                </a:solidFill>
              </a:rPr>
              <a:t>7-session </a:t>
            </a:r>
            <a:r>
              <a:rPr lang="en-US" sz="2000" dirty="0" err="1">
                <a:solidFill>
                  <a:schemeClr val="accent2"/>
                </a:solidFill>
              </a:rPr>
              <a:t>CapOpus</a:t>
            </a:r>
            <a:r>
              <a:rPr lang="en-US" sz="2000" dirty="0">
                <a:solidFill>
                  <a:schemeClr val="accent2"/>
                </a:solidFill>
              </a:rPr>
              <a:t> vs. TAU = </a:t>
            </a:r>
            <a:r>
              <a:rPr lang="en-US" sz="2000" b="1" dirty="0">
                <a:solidFill>
                  <a:schemeClr val="accent2"/>
                </a:solidFill>
              </a:rPr>
              <a:t>No effect </a:t>
            </a:r>
            <a:r>
              <a:rPr lang="en-US" sz="2000" dirty="0">
                <a:solidFill>
                  <a:schemeClr val="accent2"/>
                </a:solidFill>
              </a:rPr>
              <a:t>on days of cannabis use. For people using at baseline and at least half of the past 30 days reported </a:t>
            </a:r>
            <a:r>
              <a:rPr lang="en-US" sz="2000" b="1" dirty="0">
                <a:solidFill>
                  <a:schemeClr val="accent2"/>
                </a:solidFill>
              </a:rPr>
              <a:t>fewer joints </a:t>
            </a:r>
            <a:r>
              <a:rPr lang="en-US" sz="2000" dirty="0">
                <a:solidFill>
                  <a:schemeClr val="accent2"/>
                </a:solidFill>
              </a:rPr>
              <a:t>per month. </a:t>
            </a:r>
            <a:r>
              <a:rPr lang="en-US" sz="2000" b="1" dirty="0">
                <a:solidFill>
                  <a:schemeClr val="accent2"/>
                </a:solidFill>
              </a:rPr>
              <a:t>No differences at 4-mo </a:t>
            </a:r>
            <a:r>
              <a:rPr lang="en-US" sz="2000" dirty="0">
                <a:solidFill>
                  <a:schemeClr val="accent2"/>
                </a:solidFill>
              </a:rPr>
              <a:t>follow-up (</a:t>
            </a:r>
            <a:r>
              <a:rPr lang="en-US" sz="2000" dirty="0" err="1">
                <a:solidFill>
                  <a:schemeClr val="accent2"/>
                </a:solidFill>
              </a:rPr>
              <a:t>Hjorthoj</a:t>
            </a:r>
            <a:r>
              <a:rPr lang="en-US" sz="2000" dirty="0">
                <a:solidFill>
                  <a:schemeClr val="accent2"/>
                </a:solidFill>
              </a:rPr>
              <a:t> et al., 2013)</a:t>
            </a:r>
          </a:p>
          <a:p>
            <a:pPr lvl="2">
              <a:spcAft>
                <a:spcPts val="600"/>
              </a:spcAft>
            </a:pPr>
            <a:r>
              <a:rPr lang="en-US" sz="2000" dirty="0">
                <a:solidFill>
                  <a:schemeClr val="accent2"/>
                </a:solidFill>
              </a:rPr>
              <a:t>12 sessions + 6-week booster session vs. TAU = No cannabis reduction but </a:t>
            </a:r>
            <a:r>
              <a:rPr lang="en-US" sz="2000" b="1" dirty="0">
                <a:solidFill>
                  <a:schemeClr val="accent2"/>
                </a:solidFill>
              </a:rPr>
              <a:t>better quality of life </a:t>
            </a:r>
            <a:r>
              <a:rPr lang="en-US" sz="2000" dirty="0">
                <a:solidFill>
                  <a:schemeClr val="accent2"/>
                </a:solidFill>
              </a:rPr>
              <a:t>(Madigan et al., 2013)</a:t>
            </a:r>
          </a:p>
          <a:p>
            <a:pPr lvl="2">
              <a:spcAft>
                <a:spcPts val="600"/>
              </a:spcAft>
            </a:pPr>
            <a:r>
              <a:rPr lang="en-US" sz="2000" dirty="0">
                <a:solidFill>
                  <a:schemeClr val="accent2"/>
                </a:solidFill>
              </a:rPr>
              <a:t>12 sessions, 24 sessions, TAU = </a:t>
            </a:r>
            <a:r>
              <a:rPr lang="en-US" sz="2000" b="1" dirty="0">
                <a:solidFill>
                  <a:schemeClr val="accent2"/>
                </a:solidFill>
              </a:rPr>
              <a:t>No difference </a:t>
            </a:r>
            <a:r>
              <a:rPr lang="en-US" sz="2000" dirty="0">
                <a:solidFill>
                  <a:schemeClr val="accent2"/>
                </a:solidFill>
              </a:rPr>
              <a:t>in cannabis reduction (Barrowclough et al., 2014)</a:t>
            </a:r>
          </a:p>
          <a:p>
            <a:pPr lvl="2">
              <a:spcAft>
                <a:spcPts val="600"/>
              </a:spcAft>
            </a:pPr>
            <a:r>
              <a:rPr lang="en-US" sz="2000" dirty="0">
                <a:solidFill>
                  <a:schemeClr val="accent2"/>
                </a:solidFill>
              </a:rPr>
              <a:t>Psychoeducation 3 vs. 8 sessions = Some promise with n=7 abstinent at 12 months of the n=10 with baseline cannabis use (Bucci et al, 2010)</a:t>
            </a:r>
          </a:p>
          <a:p>
            <a:pPr lvl="2">
              <a:spcAft>
                <a:spcPts val="600"/>
              </a:spcAft>
            </a:pPr>
            <a:r>
              <a:rPr lang="en-US" sz="2000" dirty="0">
                <a:solidFill>
                  <a:schemeClr val="accent2"/>
                </a:solidFill>
              </a:rPr>
              <a:t>16-week vs. TAU = Greater </a:t>
            </a:r>
            <a:r>
              <a:rPr lang="en-US" sz="2000" b="1" dirty="0">
                <a:solidFill>
                  <a:srgbClr val="FF0000"/>
                </a:solidFill>
              </a:rPr>
              <a:t>decrease in cannabis use</a:t>
            </a:r>
            <a:r>
              <a:rPr lang="en-US" sz="2000" dirty="0">
                <a:solidFill>
                  <a:srgbClr val="FF0000"/>
                </a:solidFill>
              </a:rPr>
              <a:t> </a:t>
            </a:r>
            <a:r>
              <a:rPr lang="en-US" sz="2000" dirty="0">
                <a:solidFill>
                  <a:schemeClr val="accent2"/>
                </a:solidFill>
              </a:rPr>
              <a:t>severity at faster rate with better decrease in frequency/amount (González-Ortega et al., 2022)</a:t>
            </a:r>
          </a:p>
        </p:txBody>
      </p:sp>
    </p:spTree>
    <p:extLst>
      <p:ext uri="{BB962C8B-B14F-4D97-AF65-F5344CB8AC3E}">
        <p14:creationId xmlns:p14="http://schemas.microsoft.com/office/powerpoint/2010/main" val="1116849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40132-B5EB-BEB4-03C8-F7850068B64E}"/>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9AF4260-FDF2-0895-3867-A5AC50E53BD6}"/>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A6B04481-D757-576A-744E-9ADF522181CC}"/>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34B73AA-1766-1421-7404-FDC03707EC1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E01361FF-C1DD-AE80-C08A-3E27F43218C3}"/>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pic>
        <p:nvPicPr>
          <p:cNvPr id="3" name="Picture 2" descr="A screenshot of a web page&#10;&#10;Description automatically generated">
            <a:extLst>
              <a:ext uri="{FF2B5EF4-FFF2-40B4-BE49-F238E27FC236}">
                <a16:creationId xmlns:a16="http://schemas.microsoft.com/office/drawing/2014/main" id="{56BECED4-9FAD-A2CD-C7E5-21E8CB7FA82C}"/>
              </a:ext>
            </a:extLst>
          </p:cNvPr>
          <p:cNvPicPr>
            <a:picLocks noChangeAspect="1"/>
          </p:cNvPicPr>
          <p:nvPr/>
        </p:nvPicPr>
        <p:blipFill>
          <a:blip r:embed="rId7"/>
          <a:stretch>
            <a:fillRect/>
          </a:stretch>
        </p:blipFill>
        <p:spPr>
          <a:xfrm>
            <a:off x="1967493" y="1319454"/>
            <a:ext cx="8257013" cy="3727681"/>
          </a:xfrm>
          <a:prstGeom prst="rect">
            <a:avLst/>
          </a:prstGeom>
        </p:spPr>
      </p:pic>
    </p:spTree>
    <p:extLst>
      <p:ext uri="{BB962C8B-B14F-4D97-AF65-F5344CB8AC3E}">
        <p14:creationId xmlns:p14="http://schemas.microsoft.com/office/powerpoint/2010/main" val="1062545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3D938-2E12-82A9-EDA5-4C9774D8C854}"/>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05EFAC7-956F-3811-144B-ABAECF9B31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FB68EFA-6EB1-D429-10C7-B283F81997E9}"/>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94FEA3E1-493E-900F-FB43-B2F89CAEB926}"/>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C06BFE35-EEFB-65A6-6E5F-985680DC3403}"/>
              </a:ext>
            </a:extLst>
          </p:cNvPr>
          <p:cNvSpPr>
            <a:spLocks noGrp="1"/>
          </p:cNvSpPr>
          <p:nvPr>
            <p:ph type="title"/>
          </p:nvPr>
        </p:nvSpPr>
        <p:spPr/>
        <p:txBody>
          <a:bodyPr/>
          <a:lstStyle/>
          <a:p>
            <a:r>
              <a:rPr lang="en-US" sz="3200" dirty="0"/>
              <a:t>Family Impact</a:t>
            </a:r>
          </a:p>
        </p:txBody>
      </p:sp>
      <p:sp>
        <p:nvSpPr>
          <p:cNvPr id="4" name="Content Placeholder 2">
            <a:extLst>
              <a:ext uri="{FF2B5EF4-FFF2-40B4-BE49-F238E27FC236}">
                <a16:creationId xmlns:a16="http://schemas.microsoft.com/office/drawing/2014/main" id="{C87F84F8-D5EC-6470-6493-FF4AB6AC9EA5}"/>
              </a:ext>
            </a:extLst>
          </p:cNvPr>
          <p:cNvSpPr>
            <a:spLocks noGrp="1"/>
          </p:cNvSpPr>
          <p:nvPr>
            <p:ph idx="1"/>
          </p:nvPr>
        </p:nvSpPr>
        <p:spPr>
          <a:xfrm>
            <a:off x="5408343" y="1288526"/>
            <a:ext cx="5809783" cy="3461894"/>
          </a:xfrm>
        </p:spPr>
        <p:txBody>
          <a:bodyPr/>
          <a:lstStyle/>
          <a:p>
            <a:pPr lvl="1">
              <a:spcAft>
                <a:spcPts val="600"/>
              </a:spcAft>
            </a:pPr>
            <a:r>
              <a:rPr lang="en-US" sz="2000" dirty="0">
                <a:solidFill>
                  <a:schemeClr val="accent2"/>
                </a:solidFill>
              </a:rPr>
              <a:t>Need for better family member </a:t>
            </a:r>
            <a:r>
              <a:rPr lang="en-US" sz="2000" b="1" dirty="0">
                <a:solidFill>
                  <a:schemeClr val="accent2"/>
                </a:solidFill>
              </a:rPr>
              <a:t>communication</a:t>
            </a:r>
            <a:r>
              <a:rPr lang="en-US" sz="2000" dirty="0">
                <a:solidFill>
                  <a:schemeClr val="accent2"/>
                </a:solidFill>
              </a:rPr>
              <a:t> due to substance use and psychosis problems</a:t>
            </a:r>
          </a:p>
          <a:p>
            <a:pPr lvl="1">
              <a:spcAft>
                <a:spcPts val="600"/>
              </a:spcAft>
            </a:pPr>
            <a:r>
              <a:rPr lang="en-US" sz="2000" dirty="0">
                <a:solidFill>
                  <a:schemeClr val="accent2"/>
                </a:solidFill>
              </a:rPr>
              <a:t>Worry about the relative’s </a:t>
            </a:r>
            <a:r>
              <a:rPr lang="en-US" sz="2000" b="1" dirty="0">
                <a:solidFill>
                  <a:schemeClr val="accent2"/>
                </a:solidFill>
              </a:rPr>
              <a:t>relationships</a:t>
            </a:r>
            <a:r>
              <a:rPr lang="en-US" sz="2000" dirty="0">
                <a:solidFill>
                  <a:schemeClr val="accent2"/>
                </a:solidFill>
              </a:rPr>
              <a:t> with other family members and friends</a:t>
            </a:r>
          </a:p>
          <a:p>
            <a:pPr lvl="1">
              <a:spcAft>
                <a:spcPts val="600"/>
              </a:spcAft>
            </a:pPr>
            <a:r>
              <a:rPr lang="en-US" sz="2000" dirty="0">
                <a:solidFill>
                  <a:schemeClr val="accent2"/>
                </a:solidFill>
              </a:rPr>
              <a:t>Worry about the impact of substance use on the </a:t>
            </a:r>
            <a:r>
              <a:rPr lang="en-US" sz="2000" b="1" dirty="0">
                <a:solidFill>
                  <a:schemeClr val="accent2"/>
                </a:solidFill>
              </a:rPr>
              <a:t>psychotic disorder</a:t>
            </a:r>
          </a:p>
          <a:p>
            <a:pPr lvl="1">
              <a:spcAft>
                <a:spcPts val="600"/>
              </a:spcAft>
            </a:pPr>
            <a:r>
              <a:rPr lang="en-US" sz="2000" b="1" dirty="0">
                <a:solidFill>
                  <a:schemeClr val="accent2"/>
                </a:solidFill>
              </a:rPr>
              <a:t>Caregiver</a:t>
            </a:r>
            <a:r>
              <a:rPr lang="en-US" sz="2000" dirty="0">
                <a:solidFill>
                  <a:schemeClr val="accent2"/>
                </a:solidFill>
              </a:rPr>
              <a:t> </a:t>
            </a:r>
            <a:r>
              <a:rPr lang="en-US" sz="2000" b="1" dirty="0">
                <a:solidFill>
                  <a:schemeClr val="accent2"/>
                </a:solidFill>
              </a:rPr>
              <a:t>burden</a:t>
            </a:r>
          </a:p>
          <a:p>
            <a:pPr lvl="1">
              <a:spcAft>
                <a:spcPts val="600"/>
              </a:spcAft>
            </a:pPr>
            <a:r>
              <a:rPr lang="en-US" sz="2000" b="1" dirty="0">
                <a:solidFill>
                  <a:schemeClr val="accent2"/>
                </a:solidFill>
              </a:rPr>
              <a:t>Fear of enabling </a:t>
            </a:r>
            <a:r>
              <a:rPr lang="en-US" sz="2000" dirty="0">
                <a:solidFill>
                  <a:schemeClr val="accent2"/>
                </a:solidFill>
              </a:rPr>
              <a:t>substance use</a:t>
            </a:r>
          </a:p>
          <a:p>
            <a:pPr lvl="1">
              <a:spcAft>
                <a:spcPts val="600"/>
              </a:spcAft>
            </a:pPr>
            <a:r>
              <a:rPr lang="en-US" sz="2000" b="1" dirty="0">
                <a:solidFill>
                  <a:schemeClr val="accent2"/>
                </a:solidFill>
              </a:rPr>
              <a:t>Ambivalence</a:t>
            </a:r>
            <a:r>
              <a:rPr lang="en-US" sz="2000" dirty="0">
                <a:solidFill>
                  <a:schemeClr val="accent2"/>
                </a:solidFill>
              </a:rPr>
              <a:t> and minimizing substance use compared to other recovery challenges</a:t>
            </a:r>
          </a:p>
        </p:txBody>
      </p:sp>
      <p:cxnSp>
        <p:nvCxnSpPr>
          <p:cNvPr id="3" name="Straight Arrow Connector 2">
            <a:extLst>
              <a:ext uri="{FF2B5EF4-FFF2-40B4-BE49-F238E27FC236}">
                <a16:creationId xmlns:a16="http://schemas.microsoft.com/office/drawing/2014/main" id="{7989EBEC-B14E-DD69-AC8A-1E40FAC9E894}"/>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9C78EEDD-5DD1-2796-12AB-17B530FC0CF6}"/>
              </a:ext>
            </a:extLst>
          </p:cNvPr>
          <p:cNvSpPr txBox="1"/>
          <p:nvPr/>
        </p:nvSpPr>
        <p:spPr>
          <a:xfrm>
            <a:off x="1244484" y="4852338"/>
            <a:ext cx="2468868"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McCarthy et al., In press J Dual Disorders</a:t>
            </a:r>
            <a:endParaRPr kumimoji="0" lang="en-US" sz="1400" b="0" i="0" u="none" strike="noStrike" kern="1200" cap="none" spc="0" normalizeH="0" baseline="0" noProof="0" dirty="0">
              <a:ln>
                <a:noFill/>
              </a:ln>
              <a:effectLst/>
              <a:uLnTx/>
              <a:uFillTx/>
              <a:ea typeface="+mn-ea"/>
              <a:cs typeface="Arial"/>
            </a:endParaRPr>
          </a:p>
        </p:txBody>
      </p:sp>
      <p:sp>
        <p:nvSpPr>
          <p:cNvPr id="13" name="Freeform 59">
            <a:extLst>
              <a:ext uri="{FF2B5EF4-FFF2-40B4-BE49-F238E27FC236}">
                <a16:creationId xmlns:a16="http://schemas.microsoft.com/office/drawing/2014/main" id="{78DEC3F7-1503-4F22-34CB-6489AC689B42}"/>
              </a:ext>
            </a:extLst>
          </p:cNvPr>
          <p:cNvSpPr/>
          <p:nvPr/>
        </p:nvSpPr>
        <p:spPr>
          <a:xfrm>
            <a:off x="973874" y="1561172"/>
            <a:ext cx="4108293" cy="2734072"/>
          </a:xfrm>
          <a:custGeom>
            <a:avLst/>
            <a:gdLst/>
            <a:ahLst/>
            <a:cxnLst/>
            <a:rect l="l" t="t" r="r" b="b"/>
            <a:pathLst>
              <a:path w="3741089" h="2494059">
                <a:moveTo>
                  <a:pt x="0" y="0"/>
                </a:moveTo>
                <a:lnTo>
                  <a:pt x="3741089" y="0"/>
                </a:lnTo>
                <a:lnTo>
                  <a:pt x="3741089" y="2494059"/>
                </a:lnTo>
                <a:lnTo>
                  <a:pt x="0" y="2494059"/>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324285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5DD1C-952C-712D-5EFD-2442BFECE124}"/>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4E96998-7A34-7E9D-DBB4-9097994CD4C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305EFAC7-956F-3811-144B-ABAECF9B31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3D70E79-E5AF-1AE7-B0EE-10E2999FAB8A}"/>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74DE98F2-68AE-5FBE-43CC-16C92E4B99F6}"/>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243479C8-C46B-E5BC-4556-721C855710A3}"/>
              </a:ext>
            </a:extLst>
          </p:cNvPr>
          <p:cNvSpPr>
            <a:spLocks noGrp="1"/>
          </p:cNvSpPr>
          <p:nvPr>
            <p:ph type="title"/>
          </p:nvPr>
        </p:nvSpPr>
        <p:spPr/>
        <p:txBody>
          <a:bodyPr/>
          <a:lstStyle/>
          <a:p>
            <a:r>
              <a:rPr lang="en-US" sz="3200" dirty="0"/>
              <a:t>Family Impact</a:t>
            </a:r>
          </a:p>
        </p:txBody>
      </p:sp>
      <p:sp>
        <p:nvSpPr>
          <p:cNvPr id="4" name="Content Placeholder 2">
            <a:extLst>
              <a:ext uri="{FF2B5EF4-FFF2-40B4-BE49-F238E27FC236}">
                <a16:creationId xmlns:a16="http://schemas.microsoft.com/office/drawing/2014/main" id="{D7B1E649-1B02-DCEC-1367-4595BA6C0239}"/>
              </a:ext>
            </a:extLst>
          </p:cNvPr>
          <p:cNvSpPr>
            <a:spLocks noGrp="1"/>
          </p:cNvSpPr>
          <p:nvPr>
            <p:ph idx="1"/>
          </p:nvPr>
        </p:nvSpPr>
        <p:spPr>
          <a:xfrm>
            <a:off x="981309" y="1757716"/>
            <a:ext cx="5809783" cy="2959249"/>
          </a:xfrm>
        </p:spPr>
        <p:txBody>
          <a:bodyPr/>
          <a:lstStyle/>
          <a:p>
            <a:pPr lvl="1">
              <a:spcAft>
                <a:spcPts val="600"/>
              </a:spcAft>
            </a:pPr>
            <a:r>
              <a:rPr lang="en-US" sz="2000" dirty="0">
                <a:solidFill>
                  <a:schemeClr val="accent2"/>
                </a:solidFill>
              </a:rPr>
              <a:t>Desire for and barriers to relative engaging in treatment</a:t>
            </a:r>
          </a:p>
          <a:p>
            <a:pPr lvl="1">
              <a:spcAft>
                <a:spcPts val="600"/>
              </a:spcAft>
            </a:pPr>
            <a:endParaRPr lang="en-US" sz="1000" dirty="0">
              <a:solidFill>
                <a:schemeClr val="accent2"/>
              </a:solidFill>
            </a:endParaRPr>
          </a:p>
          <a:p>
            <a:pPr lvl="1">
              <a:spcAft>
                <a:spcPts val="600"/>
              </a:spcAft>
            </a:pPr>
            <a:r>
              <a:rPr lang="en-US" sz="2000" dirty="0">
                <a:solidFill>
                  <a:schemeClr val="accent2"/>
                </a:solidFill>
              </a:rPr>
              <a:t>Lack of communication with relative and exclusion from treatment</a:t>
            </a:r>
          </a:p>
          <a:p>
            <a:pPr lvl="1">
              <a:spcAft>
                <a:spcPts val="600"/>
              </a:spcAft>
            </a:pPr>
            <a:endParaRPr lang="en-US" sz="1000" dirty="0">
              <a:solidFill>
                <a:schemeClr val="accent2"/>
              </a:solidFill>
            </a:endParaRPr>
          </a:p>
          <a:p>
            <a:pPr lvl="1">
              <a:spcAft>
                <a:spcPts val="600"/>
              </a:spcAft>
            </a:pPr>
            <a:r>
              <a:rPr lang="en-US" sz="2000" dirty="0">
                <a:solidFill>
                  <a:schemeClr val="accent2"/>
                </a:solidFill>
              </a:rPr>
              <a:t>Desire for information on how to support the relative</a:t>
            </a:r>
          </a:p>
        </p:txBody>
      </p:sp>
      <p:cxnSp>
        <p:nvCxnSpPr>
          <p:cNvPr id="3" name="Straight Arrow Connector 2">
            <a:extLst>
              <a:ext uri="{FF2B5EF4-FFF2-40B4-BE49-F238E27FC236}">
                <a16:creationId xmlns:a16="http://schemas.microsoft.com/office/drawing/2014/main" id="{DC99BBAF-AC0A-679E-58CD-3758F708F067}"/>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953E219-0898-42D0-7519-964596886C91}"/>
              </a:ext>
            </a:extLst>
          </p:cNvPr>
          <p:cNvSpPr txBox="1"/>
          <p:nvPr/>
        </p:nvSpPr>
        <p:spPr>
          <a:xfrm>
            <a:off x="1244484" y="4852338"/>
            <a:ext cx="2468868"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McCarthy et al., In press J Dual Disorders</a:t>
            </a:r>
            <a:endParaRPr kumimoji="0" lang="en-US" sz="1400" b="0" i="0" u="none" strike="noStrike" kern="1200" cap="none" spc="0" normalizeH="0" baseline="0" noProof="0" dirty="0">
              <a:ln>
                <a:noFill/>
              </a:ln>
              <a:effectLst/>
              <a:uLnTx/>
              <a:uFillTx/>
              <a:ea typeface="+mn-ea"/>
              <a:cs typeface="Arial"/>
            </a:endParaRPr>
          </a:p>
        </p:txBody>
      </p:sp>
      <p:sp>
        <p:nvSpPr>
          <p:cNvPr id="10" name="Rounded Rectangle 9">
            <a:extLst>
              <a:ext uri="{FF2B5EF4-FFF2-40B4-BE49-F238E27FC236}">
                <a16:creationId xmlns:a16="http://schemas.microsoft.com/office/drawing/2014/main" id="{75C3E865-37DD-C3C5-6CAF-24F9E761CBA6}"/>
              </a:ext>
            </a:extLst>
          </p:cNvPr>
          <p:cNvSpPr/>
          <p:nvPr/>
        </p:nvSpPr>
        <p:spPr>
          <a:xfrm>
            <a:off x="6791092" y="1258529"/>
            <a:ext cx="4307160" cy="345843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ontent Placeholder 2">
            <a:extLst>
              <a:ext uri="{FF2B5EF4-FFF2-40B4-BE49-F238E27FC236}">
                <a16:creationId xmlns:a16="http://schemas.microsoft.com/office/drawing/2014/main" id="{37B4E456-1645-3012-64DC-3FD969DC267C}"/>
              </a:ext>
            </a:extLst>
          </p:cNvPr>
          <p:cNvSpPr txBox="1">
            <a:spLocks/>
          </p:cNvSpPr>
          <p:nvPr/>
        </p:nvSpPr>
        <p:spPr>
          <a:xfrm>
            <a:off x="6935346" y="1757716"/>
            <a:ext cx="4018652" cy="2850141"/>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50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50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50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50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22" lvl="1" indent="0">
              <a:spcAft>
                <a:spcPts val="600"/>
              </a:spcAft>
              <a:buNone/>
            </a:pPr>
            <a:r>
              <a:rPr lang="en-US" sz="2000" dirty="0">
                <a:solidFill>
                  <a:schemeClr val="accent2"/>
                </a:solidFill>
              </a:rPr>
              <a:t>“I have been asking from the day he got to [the hospital]…for some sort of parent support or therapy or </a:t>
            </a:r>
            <a:r>
              <a:rPr lang="en-US" sz="2000" b="1" dirty="0">
                <a:solidFill>
                  <a:schemeClr val="accent2"/>
                </a:solidFill>
              </a:rPr>
              <a:t>something to help me help him</a:t>
            </a:r>
            <a:r>
              <a:rPr lang="en-US" sz="2000" dirty="0">
                <a:solidFill>
                  <a:schemeClr val="accent2"/>
                </a:solidFill>
              </a:rPr>
              <a:t>…I’m not really sure the best way to react…</a:t>
            </a:r>
            <a:r>
              <a:rPr lang="en-US" sz="2000" b="1" dirty="0">
                <a:solidFill>
                  <a:schemeClr val="accent2"/>
                </a:solidFill>
              </a:rPr>
              <a:t>I don’t know if I’m making it worse</a:t>
            </a:r>
            <a:r>
              <a:rPr lang="en-US" sz="2000" dirty="0">
                <a:solidFill>
                  <a:schemeClr val="accent2"/>
                </a:solidFill>
              </a:rPr>
              <a:t>.”</a:t>
            </a:r>
          </a:p>
          <a:p>
            <a:pPr marL="175022" lvl="1" indent="0">
              <a:spcAft>
                <a:spcPts val="600"/>
              </a:spcAft>
              <a:buNone/>
            </a:pPr>
            <a:r>
              <a:rPr lang="en-US" sz="2000" i="1" dirty="0">
                <a:solidFill>
                  <a:schemeClr val="accent2"/>
                </a:solidFill>
              </a:rPr>
              <a:t>- Family member</a:t>
            </a:r>
          </a:p>
        </p:txBody>
      </p:sp>
      <p:sp>
        <p:nvSpPr>
          <p:cNvPr id="2" name="Rectangle 1">
            <a:extLst>
              <a:ext uri="{FF2B5EF4-FFF2-40B4-BE49-F238E27FC236}">
                <a16:creationId xmlns:a16="http://schemas.microsoft.com/office/drawing/2014/main" id="{B5D472B8-4859-F061-DED0-57173EF52E1C}"/>
              </a:ext>
            </a:extLst>
          </p:cNvPr>
          <p:cNvSpPr/>
          <p:nvPr/>
        </p:nvSpPr>
        <p:spPr>
          <a:xfrm>
            <a:off x="6556917" y="936702"/>
            <a:ext cx="4761571" cy="3915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086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55D29584-D6E2-4F6F-FF7C-336D944CD82A}"/>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06A2E0CF-20BD-7750-BC40-8C1388D0C136}"/>
              </a:ext>
            </a:extLst>
          </p:cNvPr>
          <p:cNvSpPr>
            <a:spLocks noGrp="1"/>
          </p:cNvSpPr>
          <p:nvPr>
            <p:ph type="title"/>
          </p:nvPr>
        </p:nvSpPr>
        <p:spPr/>
        <p:txBody>
          <a:bodyPr/>
          <a:lstStyle/>
          <a:p>
            <a:r>
              <a:rPr lang="en-US" sz="3200" dirty="0"/>
              <a:t>Family Education</a:t>
            </a:r>
          </a:p>
        </p:txBody>
      </p:sp>
      <p:sp>
        <p:nvSpPr>
          <p:cNvPr id="4" name="Content Placeholder 2">
            <a:extLst>
              <a:ext uri="{FF2B5EF4-FFF2-40B4-BE49-F238E27FC236}">
                <a16:creationId xmlns:a16="http://schemas.microsoft.com/office/drawing/2014/main" id="{0DE953A8-5F93-CE66-79E3-24A5E011F1FD}"/>
              </a:ext>
            </a:extLst>
          </p:cNvPr>
          <p:cNvSpPr>
            <a:spLocks noGrp="1"/>
          </p:cNvSpPr>
          <p:nvPr>
            <p:ph idx="1"/>
          </p:nvPr>
        </p:nvSpPr>
        <p:spPr>
          <a:xfrm>
            <a:off x="5807575" y="1217287"/>
            <a:ext cx="5736726" cy="5007622"/>
          </a:xfrm>
        </p:spPr>
        <p:txBody>
          <a:bodyPr/>
          <a:lstStyle/>
          <a:p>
            <a:pPr marL="632222" lvl="1" indent="-457200">
              <a:spcAft>
                <a:spcPts val="600"/>
              </a:spcAft>
              <a:buFont typeface="+mj-lt"/>
              <a:buAutoNum type="arabicPeriod"/>
            </a:pPr>
            <a:r>
              <a:rPr lang="en-US" sz="2000" dirty="0">
                <a:solidFill>
                  <a:schemeClr val="accent2"/>
                </a:solidFill>
              </a:rPr>
              <a:t>Psychosis</a:t>
            </a:r>
          </a:p>
          <a:p>
            <a:pPr marL="632222" lvl="1" indent="-457200">
              <a:spcAft>
                <a:spcPts val="600"/>
              </a:spcAft>
              <a:buFont typeface="+mj-lt"/>
              <a:buAutoNum type="arabicPeriod"/>
            </a:pPr>
            <a:r>
              <a:rPr lang="en-US" sz="2000" dirty="0">
                <a:solidFill>
                  <a:schemeClr val="accent2"/>
                </a:solidFill>
              </a:rPr>
              <a:t>Medication</a:t>
            </a:r>
          </a:p>
          <a:p>
            <a:pPr marL="632222" lvl="1" indent="-457200">
              <a:spcAft>
                <a:spcPts val="600"/>
              </a:spcAft>
              <a:buFont typeface="+mj-lt"/>
              <a:buAutoNum type="arabicPeriod"/>
            </a:pPr>
            <a:r>
              <a:rPr lang="en-US" sz="2000" dirty="0">
                <a:solidFill>
                  <a:schemeClr val="accent2"/>
                </a:solidFill>
              </a:rPr>
              <a:t>Coping with Stress</a:t>
            </a:r>
          </a:p>
          <a:p>
            <a:pPr marL="632222" lvl="1" indent="-457200">
              <a:spcAft>
                <a:spcPts val="600"/>
              </a:spcAft>
              <a:buFont typeface="+mj-lt"/>
              <a:buAutoNum type="arabicPeriod"/>
            </a:pPr>
            <a:r>
              <a:rPr lang="en-US" sz="2000" dirty="0">
                <a:solidFill>
                  <a:schemeClr val="accent2"/>
                </a:solidFill>
              </a:rPr>
              <a:t>Basic Facts about Alcohol and Drugs</a:t>
            </a:r>
          </a:p>
          <a:p>
            <a:pPr marL="632222" lvl="1" indent="-457200">
              <a:spcAft>
                <a:spcPts val="600"/>
              </a:spcAft>
              <a:buFont typeface="+mj-lt"/>
              <a:buAutoNum type="arabicPeriod"/>
            </a:pPr>
            <a:r>
              <a:rPr lang="en-US" sz="2000" dirty="0">
                <a:solidFill>
                  <a:schemeClr val="accent2"/>
                </a:solidFill>
              </a:rPr>
              <a:t>Healthy Lifestyle</a:t>
            </a:r>
          </a:p>
          <a:p>
            <a:pPr marL="632222" lvl="1" indent="-457200">
              <a:spcAft>
                <a:spcPts val="600"/>
              </a:spcAft>
              <a:buFont typeface="+mj-lt"/>
              <a:buAutoNum type="arabicPeriod"/>
            </a:pPr>
            <a:r>
              <a:rPr lang="en-US" sz="2000" dirty="0">
                <a:solidFill>
                  <a:schemeClr val="accent2"/>
                </a:solidFill>
              </a:rPr>
              <a:t>Facts about Developing Resilience</a:t>
            </a:r>
          </a:p>
          <a:p>
            <a:pPr marL="632222" lvl="1" indent="-457200">
              <a:spcAft>
                <a:spcPts val="600"/>
              </a:spcAft>
              <a:buFont typeface="+mj-lt"/>
              <a:buAutoNum type="arabicPeriod"/>
            </a:pPr>
            <a:r>
              <a:rPr lang="en-US" sz="2000" dirty="0">
                <a:solidFill>
                  <a:schemeClr val="accent2"/>
                </a:solidFill>
              </a:rPr>
              <a:t>Effective Communication</a:t>
            </a:r>
          </a:p>
          <a:p>
            <a:pPr marL="632222" lvl="1" indent="-457200">
              <a:spcAft>
                <a:spcPts val="600"/>
              </a:spcAft>
              <a:buFont typeface="+mj-lt"/>
              <a:buAutoNum type="arabicPeriod"/>
            </a:pPr>
            <a:r>
              <a:rPr lang="en-US" sz="2000" dirty="0">
                <a:solidFill>
                  <a:schemeClr val="accent2"/>
                </a:solidFill>
              </a:rPr>
              <a:t>Developing a Plan for Staying Well</a:t>
            </a:r>
          </a:p>
          <a:p>
            <a:pPr marL="632222" lvl="1" indent="-457200">
              <a:spcAft>
                <a:spcPts val="600"/>
              </a:spcAft>
              <a:buFont typeface="+mj-lt"/>
              <a:buAutoNum type="arabicPeriod"/>
            </a:pPr>
            <a:r>
              <a:rPr lang="en-US" sz="2000" dirty="0">
                <a:solidFill>
                  <a:schemeClr val="accent2"/>
                </a:solidFill>
              </a:rPr>
              <a:t>Developing a Collaboration with Mental Health Professionals</a:t>
            </a:r>
          </a:p>
          <a:p>
            <a:pPr marL="632222" lvl="1" indent="-457200">
              <a:spcAft>
                <a:spcPts val="600"/>
              </a:spcAft>
              <a:buFont typeface="+mj-lt"/>
              <a:buAutoNum type="arabicPeriod"/>
            </a:pPr>
            <a:r>
              <a:rPr lang="en-US" sz="2000" dirty="0">
                <a:solidFill>
                  <a:schemeClr val="accent2"/>
                </a:solidFill>
              </a:rPr>
              <a:t>A Relative’s Guide to Supporting Recovery from Psychosis</a:t>
            </a:r>
          </a:p>
        </p:txBody>
      </p:sp>
      <p:sp>
        <p:nvSpPr>
          <p:cNvPr id="7" name="Freeform 10">
            <a:extLst>
              <a:ext uri="{FF2B5EF4-FFF2-40B4-BE49-F238E27FC236}">
                <a16:creationId xmlns:a16="http://schemas.microsoft.com/office/drawing/2014/main" id="{6D2BEEE4-68E4-9804-21B9-6D8640028FE1}"/>
              </a:ext>
            </a:extLst>
          </p:cNvPr>
          <p:cNvSpPr>
            <a:spLocks noChangeAspect="1"/>
          </p:cNvSpPr>
          <p:nvPr/>
        </p:nvSpPr>
        <p:spPr>
          <a:xfrm>
            <a:off x="1874568" y="1217287"/>
            <a:ext cx="2923513" cy="3796770"/>
          </a:xfrm>
          <a:custGeom>
            <a:avLst/>
            <a:gdLst/>
            <a:ahLst/>
            <a:cxnLst/>
            <a:rect l="l" t="t" r="r" b="b"/>
            <a:pathLst>
              <a:path w="6040790" h="7845182">
                <a:moveTo>
                  <a:pt x="0" y="0"/>
                </a:moveTo>
                <a:lnTo>
                  <a:pt x="6040790" y="0"/>
                </a:lnTo>
                <a:lnTo>
                  <a:pt x="6040790" y="7845182"/>
                </a:lnTo>
                <a:lnTo>
                  <a:pt x="0" y="7845182"/>
                </a:lnTo>
                <a:lnTo>
                  <a:pt x="0" y="0"/>
                </a:lnTo>
                <a:close/>
              </a:path>
            </a:pathLst>
          </a:custGeom>
          <a:blipFill>
            <a:blip r:embed="rId7"/>
            <a:stretch>
              <a:fillRect/>
            </a:stretch>
          </a:blipFill>
        </p:spPr>
        <p:txBody>
          <a:bodyPr/>
          <a:lstStyle/>
          <a:p>
            <a:endParaRPr lang="en-US"/>
          </a:p>
        </p:txBody>
      </p:sp>
      <p:sp>
        <p:nvSpPr>
          <p:cNvPr id="2" name="Rectangle 1">
            <a:extLst>
              <a:ext uri="{FF2B5EF4-FFF2-40B4-BE49-F238E27FC236}">
                <a16:creationId xmlns:a16="http://schemas.microsoft.com/office/drawing/2014/main" id="{DC3B7DCE-C76A-8691-7E3F-55B9225D99D7}"/>
              </a:ext>
            </a:extLst>
          </p:cNvPr>
          <p:cNvSpPr/>
          <p:nvPr/>
        </p:nvSpPr>
        <p:spPr>
          <a:xfrm>
            <a:off x="6304699" y="2303163"/>
            <a:ext cx="3865213" cy="38345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 name="Straight Arrow Connector 2">
            <a:extLst>
              <a:ext uri="{FF2B5EF4-FFF2-40B4-BE49-F238E27FC236}">
                <a16:creationId xmlns:a16="http://schemas.microsoft.com/office/drawing/2014/main" id="{7316F2DE-2815-179F-7825-C51CB61CD764}"/>
              </a:ext>
            </a:extLst>
          </p:cNvPr>
          <p:cNvCxnSpPr>
            <a:cxnSpLocks/>
          </p:cNvCxnSpPr>
          <p:nvPr/>
        </p:nvCxnSpPr>
        <p:spPr bwMode="gray">
          <a:xfrm>
            <a:off x="1081690" y="4852338"/>
            <a:ext cx="0" cy="952762"/>
          </a:xfrm>
          <a:prstGeom prst="straightConnector1">
            <a:avLst/>
          </a:prstGeom>
          <a:ln w="12700" cap="rnd">
            <a:solidFill>
              <a:schemeClr val="accent2"/>
            </a:solidFill>
            <a:prstDash val="solid"/>
            <a:tailEnd type="ova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D326167-DEE0-FC38-0F1C-F68AE1D7CE19}"/>
              </a:ext>
            </a:extLst>
          </p:cNvPr>
          <p:cNvSpPr txBox="1"/>
          <p:nvPr/>
        </p:nvSpPr>
        <p:spPr>
          <a:xfrm>
            <a:off x="1244484" y="4852338"/>
            <a:ext cx="2468868" cy="1015663"/>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https://</a:t>
            </a:r>
            <a:r>
              <a:rPr lang="en-US" sz="1400" dirty="0" err="1">
                <a:cs typeface="Arial"/>
              </a:rPr>
              <a:t>navigateconsultants.org</a:t>
            </a:r>
            <a:r>
              <a:rPr lang="en-US" sz="1400" dirty="0">
                <a:cs typeface="Arial"/>
              </a:rPr>
              <a:t>/</a:t>
            </a:r>
            <a:r>
              <a:rPr lang="en-US" sz="1400" dirty="0" err="1">
                <a:cs typeface="Arial"/>
              </a:rPr>
              <a:t>manuals.html</a:t>
            </a:r>
            <a:endParaRPr kumimoji="0" lang="en-US" sz="1400" b="0" i="0" u="none" strike="noStrike" kern="1200" cap="none" spc="0" normalizeH="0" baseline="0" noProof="0" dirty="0">
              <a:ln>
                <a:noFill/>
              </a:ln>
              <a:effectLst/>
              <a:uLnTx/>
              <a:uFillTx/>
              <a:ea typeface="+mn-ea"/>
              <a:cs typeface="Arial"/>
            </a:endParaRPr>
          </a:p>
        </p:txBody>
      </p:sp>
    </p:spTree>
    <p:extLst>
      <p:ext uri="{BB962C8B-B14F-4D97-AF65-F5344CB8AC3E}">
        <p14:creationId xmlns:p14="http://schemas.microsoft.com/office/powerpoint/2010/main" val="28063413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2478D-790C-0FDB-3803-82647C535448}"/>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A963E30-8B2C-E303-D5DB-FD2A7DDB8B0F}"/>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BA963E30-8B2C-E303-D5DB-FD2A7DDB8B0F}"/>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B18BB95-003E-B26C-703F-F83809A1D6CA}"/>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2FEE10D0-3BB0-E329-1D3D-7FA71B70E126}"/>
              </a:ext>
            </a:extLst>
          </p:cNvPr>
          <p:cNvSpPr>
            <a:spLocks noGrp="1"/>
          </p:cNvSpPr>
          <p:nvPr>
            <p:ph type="ftr" sz="quarter" idx="15"/>
          </p:nvPr>
        </p:nvSpPr>
        <p:spPr>
          <a:xfrm>
            <a:off x="3336325" y="6334125"/>
            <a:ext cx="7707596" cy="153888"/>
          </a:xfrm>
        </p:spPr>
        <p:txBody>
          <a:bodyPr/>
          <a:lstStyle/>
          <a:p>
            <a:pPr algn="r"/>
            <a:r>
              <a:rPr lang="en-US" sz="1000" dirty="0"/>
              <a:t>McLean Hospital Division of Psychotic Disorders</a:t>
            </a:r>
          </a:p>
        </p:txBody>
      </p:sp>
      <p:sp>
        <p:nvSpPr>
          <p:cNvPr id="8" name="Title 1">
            <a:extLst>
              <a:ext uri="{FF2B5EF4-FFF2-40B4-BE49-F238E27FC236}">
                <a16:creationId xmlns:a16="http://schemas.microsoft.com/office/drawing/2014/main" id="{BCCAFA15-4C52-8F84-3682-50EA4137BE2D}"/>
              </a:ext>
            </a:extLst>
          </p:cNvPr>
          <p:cNvSpPr>
            <a:spLocks noGrp="1"/>
          </p:cNvSpPr>
          <p:nvPr>
            <p:ph type="title"/>
          </p:nvPr>
        </p:nvSpPr>
        <p:spPr/>
        <p:txBody>
          <a:bodyPr/>
          <a:lstStyle/>
          <a:p>
            <a:r>
              <a:rPr lang="en-US" sz="3200" dirty="0"/>
              <a:t>Treatments for Cannabis Use and Early Psychosis</a:t>
            </a:r>
          </a:p>
        </p:txBody>
      </p:sp>
      <p:sp>
        <p:nvSpPr>
          <p:cNvPr id="4" name="Content Placeholder 2">
            <a:extLst>
              <a:ext uri="{FF2B5EF4-FFF2-40B4-BE49-F238E27FC236}">
                <a16:creationId xmlns:a16="http://schemas.microsoft.com/office/drawing/2014/main" id="{FCFB6BF9-4C60-83BC-C3FA-6661792BBD0F}"/>
              </a:ext>
            </a:extLst>
          </p:cNvPr>
          <p:cNvSpPr>
            <a:spLocks noGrp="1"/>
          </p:cNvSpPr>
          <p:nvPr>
            <p:ph idx="1"/>
          </p:nvPr>
        </p:nvSpPr>
        <p:spPr>
          <a:xfrm>
            <a:off x="880946" y="1480390"/>
            <a:ext cx="10777654" cy="4416317"/>
          </a:xfrm>
        </p:spPr>
        <p:txBody>
          <a:bodyPr/>
          <a:lstStyle/>
          <a:p>
            <a:pPr lvl="1">
              <a:spcAft>
                <a:spcPts val="600"/>
              </a:spcAft>
            </a:pPr>
            <a:r>
              <a:rPr lang="en-US" sz="2000" b="1" dirty="0">
                <a:solidFill>
                  <a:schemeClr val="accent2"/>
                </a:solidFill>
              </a:rPr>
              <a:t>Family Skills Training</a:t>
            </a:r>
          </a:p>
          <a:p>
            <a:pPr lvl="1">
              <a:spcAft>
                <a:spcPts val="600"/>
              </a:spcAft>
            </a:pPr>
            <a:endParaRPr lang="en-US" sz="1000" b="1" dirty="0">
              <a:solidFill>
                <a:schemeClr val="accent2"/>
              </a:solidFill>
            </a:endParaRPr>
          </a:p>
          <a:p>
            <a:pPr lvl="2">
              <a:spcAft>
                <a:spcPts val="600"/>
              </a:spcAft>
            </a:pPr>
            <a:r>
              <a:rPr lang="en-US" sz="2000" b="1" dirty="0">
                <a:solidFill>
                  <a:schemeClr val="accent2"/>
                </a:solidFill>
              </a:rPr>
              <a:t>Family Motivational Interviewing </a:t>
            </a:r>
            <a:r>
              <a:rPr lang="en-US" sz="2000" dirty="0">
                <a:solidFill>
                  <a:schemeClr val="accent2"/>
                </a:solidFill>
              </a:rPr>
              <a:t>(</a:t>
            </a:r>
            <a:r>
              <a:rPr lang="en-US" sz="2000" dirty="0" err="1">
                <a:solidFill>
                  <a:schemeClr val="accent2"/>
                </a:solidFill>
              </a:rPr>
              <a:t>Smeerdijk</a:t>
            </a:r>
            <a:r>
              <a:rPr lang="en-US" sz="2000" dirty="0">
                <a:solidFill>
                  <a:schemeClr val="accent2"/>
                </a:solidFill>
              </a:rPr>
              <a:t> et al., 2012, 2014, 2015)</a:t>
            </a:r>
          </a:p>
          <a:p>
            <a:pPr lvl="3">
              <a:spcAft>
                <a:spcPts val="600"/>
              </a:spcAft>
            </a:pPr>
            <a:r>
              <a:rPr lang="en-US" sz="2000" dirty="0">
                <a:solidFill>
                  <a:schemeClr val="accent2"/>
                </a:solidFill>
              </a:rPr>
              <a:t>12-session bi-monthly group vs. TAU = Led to lower quantity and frequency of cannabis use maintained at 15-month follow-up; family members reported reduced distress and burden.</a:t>
            </a:r>
          </a:p>
          <a:p>
            <a:pPr lvl="4">
              <a:spcAft>
                <a:spcPts val="600"/>
              </a:spcAft>
            </a:pPr>
            <a:r>
              <a:rPr lang="en-US" sz="2000" dirty="0">
                <a:solidFill>
                  <a:schemeClr val="accent2"/>
                </a:solidFill>
              </a:rPr>
              <a:t>Difficult to fit into families’ schedules given the number of sessions and total length (6-months). </a:t>
            </a:r>
          </a:p>
          <a:p>
            <a:pPr lvl="4">
              <a:spcAft>
                <a:spcPts val="600"/>
              </a:spcAft>
            </a:pPr>
            <a:endParaRPr lang="en-US" sz="1000" dirty="0">
              <a:solidFill>
                <a:schemeClr val="accent2"/>
              </a:solidFill>
            </a:endParaRPr>
          </a:p>
          <a:p>
            <a:pPr lvl="2">
              <a:spcAft>
                <a:spcPts val="600"/>
              </a:spcAft>
            </a:pPr>
            <a:r>
              <a:rPr lang="en-US" sz="2000" b="1" dirty="0">
                <a:solidFill>
                  <a:schemeClr val="accent2"/>
                </a:solidFill>
              </a:rPr>
              <a:t>Community Reinforcement and Family Training for Early Psychosis and substance use (CRAFT-EP)</a:t>
            </a:r>
            <a:r>
              <a:rPr lang="en-US" sz="2000" dirty="0">
                <a:solidFill>
                  <a:schemeClr val="accent2"/>
                </a:solidFill>
              </a:rPr>
              <a:t> (McCarthy et al., 2022; McCarthy et al., in prep.)</a:t>
            </a:r>
          </a:p>
          <a:p>
            <a:pPr lvl="3">
              <a:spcAft>
                <a:spcPts val="600"/>
              </a:spcAft>
            </a:pPr>
            <a:r>
              <a:rPr lang="en-US" sz="2000" dirty="0">
                <a:solidFill>
                  <a:schemeClr val="accent2"/>
                </a:solidFill>
              </a:rPr>
              <a:t>8-session 1-on-1 coaching = In single-arm pilot CRAFT-EP reduced family depression, anxiety, and stress, while improving personal and relationship happiness with loved one. </a:t>
            </a:r>
            <a:endParaRPr lang="en-US" sz="2000" dirty="0">
              <a:solidFill>
                <a:schemeClr val="accent2"/>
              </a:solidFill>
              <a:highlight>
                <a:srgbClr val="FFFF00"/>
              </a:highlight>
            </a:endParaRPr>
          </a:p>
          <a:p>
            <a:pPr lvl="4">
              <a:spcAft>
                <a:spcPts val="600"/>
              </a:spcAft>
            </a:pPr>
            <a:r>
              <a:rPr lang="en-US" sz="2000" dirty="0">
                <a:solidFill>
                  <a:schemeClr val="accent2"/>
                </a:solidFill>
              </a:rPr>
              <a:t>CRAFT-EP vs. TAU = results pending.</a:t>
            </a:r>
          </a:p>
        </p:txBody>
      </p:sp>
    </p:spTree>
    <p:extLst>
      <p:ext uri="{BB962C8B-B14F-4D97-AF65-F5344CB8AC3E}">
        <p14:creationId xmlns:p14="http://schemas.microsoft.com/office/powerpoint/2010/main" val="3316410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EC12D17-2F26-484B-B02F-2CEF9D0B95C7}"/>
              </a:ext>
            </a:extLst>
          </p:cNvPr>
          <p:cNvGraphicFramePr>
            <a:graphicFrameLocks noChangeAspect="1"/>
          </p:cNvGraphicFramePr>
          <p:nvPr>
            <p:custDataLst>
              <p:tags r:id="rId1"/>
            </p:custDataLst>
          </p:nvPr>
        </p:nvGraphicFramePr>
        <p:xfrm>
          <a:off x="1525192" y="858442"/>
          <a:ext cx="1190" cy="1190"/>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2EC12D17-2F26-484B-B02F-2CEF9D0B95C7}"/>
                          </a:ext>
                        </a:extLst>
                      </p:cNvPr>
                      <p:cNvPicPr/>
                      <p:nvPr/>
                    </p:nvPicPr>
                    <p:blipFill>
                      <a:blip r:embed="rId6"/>
                      <a:stretch>
                        <a:fillRect/>
                      </a:stretch>
                    </p:blipFill>
                    <p:spPr>
                      <a:xfrm>
                        <a:off x="1525192" y="858442"/>
                        <a:ext cx="1190"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A35F97-E1C2-E84F-947A-50A52ED491BC}"/>
              </a:ext>
            </a:extLst>
          </p:cNvPr>
          <p:cNvSpPr/>
          <p:nvPr>
            <p:custDataLst>
              <p:tags r:id="rId2"/>
            </p:custDataLst>
          </p:nvPr>
        </p:nvSpPr>
        <p:spPr>
          <a:xfrm>
            <a:off x="1524001" y="857251"/>
            <a:ext cx="119063"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050" dirty="0">
              <a:latin typeface="Georgia" panose="02040502050405020303" pitchFamily="18" charset="0"/>
              <a:ea typeface="+mj-ea"/>
              <a:sym typeface="Georgia" panose="02040502050405020303" pitchFamily="18" charset="0"/>
            </a:endParaRPr>
          </a:p>
        </p:txBody>
      </p:sp>
      <p:sp>
        <p:nvSpPr>
          <p:cNvPr id="7" name="Title 6">
            <a:extLst>
              <a:ext uri="{FF2B5EF4-FFF2-40B4-BE49-F238E27FC236}">
                <a16:creationId xmlns:a16="http://schemas.microsoft.com/office/drawing/2014/main" id="{9F72DE7F-7207-B7A1-400E-4860CA13C514}"/>
              </a:ext>
            </a:extLst>
          </p:cNvPr>
          <p:cNvSpPr>
            <a:spLocks noGrp="1"/>
          </p:cNvSpPr>
          <p:nvPr>
            <p:ph type="title"/>
          </p:nvPr>
        </p:nvSpPr>
        <p:spPr/>
        <p:txBody>
          <a:bodyPr/>
          <a:lstStyle/>
          <a:p>
            <a:r>
              <a:rPr lang="en-US" sz="5400" dirty="0"/>
              <a:t>Substance Use Patterns and Psychosis</a:t>
            </a:r>
          </a:p>
        </p:txBody>
      </p:sp>
    </p:spTree>
    <p:extLst>
      <p:ext uri="{BB962C8B-B14F-4D97-AF65-F5344CB8AC3E}">
        <p14:creationId xmlns:p14="http://schemas.microsoft.com/office/powerpoint/2010/main" val="38273730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55D29584-D6E2-4F6F-FF7C-336D944CD82A}"/>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06A2E0CF-20BD-7750-BC40-8C1388D0C136}"/>
              </a:ext>
            </a:extLst>
          </p:cNvPr>
          <p:cNvSpPr>
            <a:spLocks noGrp="1"/>
          </p:cNvSpPr>
          <p:nvPr>
            <p:ph type="title"/>
          </p:nvPr>
        </p:nvSpPr>
        <p:spPr/>
        <p:txBody>
          <a:bodyPr/>
          <a:lstStyle/>
          <a:p>
            <a:r>
              <a:rPr lang="en-US" sz="3200" dirty="0"/>
              <a:t>Crafting Support Project Family Webinars Thurs 5-6pm ET</a:t>
            </a:r>
          </a:p>
        </p:txBody>
      </p:sp>
      <p:sp>
        <p:nvSpPr>
          <p:cNvPr id="2" name="Rounded Rectangle 1">
            <a:extLst>
              <a:ext uri="{FF2B5EF4-FFF2-40B4-BE49-F238E27FC236}">
                <a16:creationId xmlns:a16="http://schemas.microsoft.com/office/drawing/2014/main" id="{C5975AD0-9364-F16E-5947-ACEBA814A16F}"/>
              </a:ext>
            </a:extLst>
          </p:cNvPr>
          <p:cNvSpPr/>
          <p:nvPr/>
        </p:nvSpPr>
        <p:spPr>
          <a:xfrm>
            <a:off x="1197429" y="1128561"/>
            <a:ext cx="9846491" cy="50952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Content Placeholder 5">
            <a:extLst>
              <a:ext uri="{FF2B5EF4-FFF2-40B4-BE49-F238E27FC236}">
                <a16:creationId xmlns:a16="http://schemas.microsoft.com/office/drawing/2014/main" id="{A965C428-5078-D40C-A066-CA98D89F4FE6}"/>
              </a:ext>
            </a:extLst>
          </p:cNvPr>
          <p:cNvSpPr txBox="1">
            <a:spLocks/>
          </p:cNvSpPr>
          <p:nvPr/>
        </p:nvSpPr>
        <p:spPr>
          <a:xfrm>
            <a:off x="1575888" y="1349171"/>
            <a:ext cx="9089571" cy="4984954"/>
          </a:xfrm>
          <a:prstGeom prst="rect">
            <a:avLst/>
          </a:prstGeom>
          <a:noFill/>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35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35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35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35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22"/>
            <a:endParaRPr lang="en-US" dirty="0">
              <a:solidFill>
                <a:schemeClr val="bg1"/>
              </a:solidFill>
            </a:endParaRPr>
          </a:p>
          <a:p>
            <a:pPr marL="175022"/>
            <a:r>
              <a:rPr lang="en-US" sz="2000" b="1" dirty="0">
                <a:solidFill>
                  <a:schemeClr val="bg1"/>
                </a:solidFill>
              </a:rPr>
              <a:t>April 11		How to Partner with Law Enforcement</a:t>
            </a:r>
          </a:p>
          <a:p>
            <a:pPr marL="175022"/>
            <a:endParaRPr lang="en-US" sz="1200" b="1" dirty="0">
              <a:solidFill>
                <a:schemeClr val="bg1"/>
              </a:solidFill>
            </a:endParaRPr>
          </a:p>
          <a:p>
            <a:pPr marL="175022"/>
            <a:r>
              <a:rPr lang="en-US" sz="2000" b="1" dirty="0">
                <a:solidFill>
                  <a:schemeClr val="bg1"/>
                </a:solidFill>
              </a:rPr>
              <a:t>May 9		</a:t>
            </a:r>
            <a:r>
              <a:rPr lang="en-US" sz="2000" b="1" dirty="0" err="1">
                <a:solidFill>
                  <a:schemeClr val="bg1"/>
                </a:solidFill>
              </a:rPr>
              <a:t>CRAFTing</a:t>
            </a:r>
            <a:r>
              <a:rPr lang="en-US" sz="2000" b="1" dirty="0">
                <a:solidFill>
                  <a:schemeClr val="bg1"/>
                </a:solidFill>
              </a:rPr>
              <a:t> Skills for Families</a:t>
            </a:r>
          </a:p>
          <a:p>
            <a:pPr marL="175022"/>
            <a:endParaRPr lang="en-US" sz="1200" b="1" dirty="0">
              <a:solidFill>
                <a:schemeClr val="bg1"/>
              </a:solidFill>
            </a:endParaRPr>
          </a:p>
          <a:p>
            <a:pPr marL="175022"/>
            <a:r>
              <a:rPr lang="en-US" sz="2000" b="1" dirty="0">
                <a:solidFill>
                  <a:schemeClr val="bg1"/>
                </a:solidFill>
              </a:rPr>
              <a:t>June 13 		Recovery with Peer Specialists</a:t>
            </a:r>
          </a:p>
          <a:p>
            <a:pPr marL="175022"/>
            <a:endParaRPr lang="en-US" sz="1200" b="1" dirty="0">
              <a:solidFill>
                <a:schemeClr val="bg1"/>
              </a:solidFill>
            </a:endParaRPr>
          </a:p>
          <a:p>
            <a:pPr marL="175022"/>
            <a:r>
              <a:rPr lang="en-US" sz="2000" b="1" dirty="0">
                <a:solidFill>
                  <a:schemeClr val="bg1"/>
                </a:solidFill>
              </a:rPr>
              <a:t>July 11		Motivational Interviewing for Loved Ones</a:t>
            </a:r>
          </a:p>
          <a:p>
            <a:pPr marL="175022"/>
            <a:endParaRPr lang="en-US" sz="1200" b="1" dirty="0">
              <a:solidFill>
                <a:schemeClr val="bg1"/>
              </a:solidFill>
            </a:endParaRPr>
          </a:p>
          <a:p>
            <a:pPr marL="175022"/>
            <a:r>
              <a:rPr lang="en-US" sz="2000" b="1" dirty="0">
                <a:solidFill>
                  <a:schemeClr val="bg1"/>
                </a:solidFill>
              </a:rPr>
              <a:t>August 8		Mental Health First Aid</a:t>
            </a:r>
          </a:p>
          <a:p>
            <a:pPr marL="175022"/>
            <a:endParaRPr lang="en-US" sz="1200" b="1" dirty="0">
              <a:solidFill>
                <a:schemeClr val="bg1"/>
              </a:solidFill>
            </a:endParaRPr>
          </a:p>
          <a:p>
            <a:pPr marL="175022"/>
            <a:r>
              <a:rPr lang="en-US" sz="2000" b="1" dirty="0">
                <a:solidFill>
                  <a:schemeClr val="bg1"/>
                </a:solidFill>
              </a:rPr>
              <a:t>September 12	Empowering Caregivers through Psychosis Education and Skills-</a:t>
            </a:r>
          </a:p>
          <a:p>
            <a:pPr marL="175022"/>
            <a:r>
              <a:rPr lang="en-US" sz="2000" b="1" dirty="0">
                <a:solidFill>
                  <a:schemeClr val="bg1"/>
                </a:solidFill>
              </a:rPr>
              <a:t>			Training: An Overview of the Psychosis REACH Direct-to-Consumer </a:t>
            </a:r>
          </a:p>
          <a:p>
            <a:pPr marL="175022"/>
            <a:r>
              <a:rPr lang="en-US" sz="2000" b="1" dirty="0">
                <a:solidFill>
                  <a:schemeClr val="bg1"/>
                </a:solidFill>
              </a:rPr>
              <a:t>			Training Program</a:t>
            </a:r>
          </a:p>
          <a:p>
            <a:pPr marL="175022"/>
            <a:endParaRPr lang="en-US" sz="1200" b="1" dirty="0">
              <a:solidFill>
                <a:schemeClr val="bg1"/>
              </a:solidFill>
            </a:endParaRPr>
          </a:p>
          <a:p>
            <a:pPr marL="175022"/>
            <a:r>
              <a:rPr lang="en-US" sz="2000" b="1" dirty="0">
                <a:solidFill>
                  <a:schemeClr val="bg1"/>
                </a:solidFill>
              </a:rPr>
              <a:t>October 10		How to Talk About Medications for Psychotic Disorders and More</a:t>
            </a:r>
          </a:p>
          <a:p>
            <a:pPr marL="175022"/>
            <a:endParaRPr lang="en-US" sz="1200" b="1" dirty="0">
              <a:solidFill>
                <a:schemeClr val="bg1"/>
              </a:solidFill>
            </a:endParaRPr>
          </a:p>
          <a:p>
            <a:pPr marL="175022"/>
            <a:r>
              <a:rPr lang="en-US" sz="2000" b="1" dirty="0">
                <a:solidFill>
                  <a:schemeClr val="bg1"/>
                </a:solidFill>
              </a:rPr>
              <a:t>November 14	Family Recovery Night: Sharing Stories of Hope</a:t>
            </a:r>
          </a:p>
          <a:p>
            <a:pPr marL="175022"/>
            <a:endParaRPr lang="en-US" b="1" dirty="0">
              <a:solidFill>
                <a:schemeClr val="bg1"/>
              </a:solidFill>
            </a:endParaRPr>
          </a:p>
          <a:p>
            <a:pPr marL="175022"/>
            <a:endParaRPr lang="en-US" dirty="0">
              <a:solidFill>
                <a:schemeClr val="bg1"/>
              </a:solidFill>
            </a:endParaRPr>
          </a:p>
        </p:txBody>
      </p:sp>
      <p:grpSp>
        <p:nvGrpSpPr>
          <p:cNvPr id="7" name="Group 6">
            <a:extLst>
              <a:ext uri="{FF2B5EF4-FFF2-40B4-BE49-F238E27FC236}">
                <a16:creationId xmlns:a16="http://schemas.microsoft.com/office/drawing/2014/main" id="{0054FD1F-E85A-B34A-EECD-129A15EB1F67}"/>
              </a:ext>
            </a:extLst>
          </p:cNvPr>
          <p:cNvGrpSpPr/>
          <p:nvPr/>
        </p:nvGrpSpPr>
        <p:grpSpPr>
          <a:xfrm>
            <a:off x="8587087" y="1717280"/>
            <a:ext cx="1511735" cy="1459985"/>
            <a:chOff x="1720269" y="4091461"/>
            <a:chExt cx="1511735" cy="1459985"/>
          </a:xfrm>
        </p:grpSpPr>
        <p:sp>
          <p:nvSpPr>
            <p:cNvPr id="9" name="Oval 8">
              <a:extLst>
                <a:ext uri="{FF2B5EF4-FFF2-40B4-BE49-F238E27FC236}">
                  <a16:creationId xmlns:a16="http://schemas.microsoft.com/office/drawing/2014/main" id="{45C1BB82-39BD-735F-F820-398907C353D8}"/>
                </a:ext>
              </a:extLst>
            </p:cNvPr>
            <p:cNvSpPr/>
            <p:nvPr/>
          </p:nvSpPr>
          <p:spPr>
            <a:xfrm>
              <a:off x="1750564" y="4091461"/>
              <a:ext cx="1451146" cy="145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a:extLst>
                <a:ext uri="{FF2B5EF4-FFF2-40B4-BE49-F238E27FC236}">
                  <a16:creationId xmlns:a16="http://schemas.microsoft.com/office/drawing/2014/main" id="{4A583499-3A9A-CDF9-AC1B-7F188196EEDE}"/>
                </a:ext>
              </a:extLst>
            </p:cNvPr>
            <p:cNvPicPr>
              <a:picLocks noChangeAspect="1"/>
            </p:cNvPicPr>
            <p:nvPr/>
          </p:nvPicPr>
          <p:blipFill>
            <a:blip r:embed="rId7"/>
            <a:stretch>
              <a:fillRect/>
            </a:stretch>
          </p:blipFill>
          <p:spPr>
            <a:xfrm>
              <a:off x="1720269" y="4091461"/>
              <a:ext cx="1511735" cy="1459985"/>
            </a:xfrm>
            <a:prstGeom prst="rect">
              <a:avLst/>
            </a:prstGeom>
          </p:spPr>
        </p:pic>
      </p:grpSp>
    </p:spTree>
    <p:extLst>
      <p:ext uri="{BB962C8B-B14F-4D97-AF65-F5344CB8AC3E}">
        <p14:creationId xmlns:p14="http://schemas.microsoft.com/office/powerpoint/2010/main" val="1731540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B084117-8DA3-E538-FB6E-E3983F1BBC19}"/>
              </a:ext>
            </a:extLst>
          </p:cNvPr>
          <p:cNvSpPr/>
          <p:nvPr/>
        </p:nvSpPr>
        <p:spPr>
          <a:xfrm>
            <a:off x="1506046" y="2786743"/>
            <a:ext cx="9357897" cy="127362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Object 4" hidden="1">
            <a:extLst>
              <a:ext uri="{FF2B5EF4-FFF2-40B4-BE49-F238E27FC236}">
                <a16:creationId xmlns:a16="http://schemas.microsoft.com/office/drawing/2014/main" id="{6226CDD4-6B09-9D4E-B578-8220F4284834}"/>
              </a:ext>
            </a:extLst>
          </p:cNvPr>
          <p:cNvGraphicFramePr>
            <a:graphicFrameLocks noChangeAspect="1"/>
          </p:cNvGraphicFramePr>
          <p:nvPr>
            <p:custDataLst>
              <p:tags r:id="rId1"/>
            </p:custDataLst>
          </p:nvPr>
        </p:nvGraphicFramePr>
        <p:xfrm>
          <a:off x="1525192" y="858442"/>
          <a:ext cx="1190" cy="1190"/>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6226CDD4-6B09-9D4E-B578-8220F4284834}"/>
                          </a:ext>
                        </a:extLst>
                      </p:cNvPr>
                      <p:cNvPicPr/>
                      <p:nvPr/>
                    </p:nvPicPr>
                    <p:blipFill>
                      <a:blip r:embed="rId4"/>
                      <a:stretch>
                        <a:fillRect/>
                      </a:stretch>
                    </p:blipFill>
                    <p:spPr>
                      <a:xfrm>
                        <a:off x="1525192" y="858442"/>
                        <a:ext cx="1190" cy="119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3F4507-1A52-3B49-A47A-AEF11172DED5}"/>
              </a:ext>
            </a:extLst>
          </p:cNvPr>
          <p:cNvSpPr>
            <a:spLocks noGrp="1"/>
          </p:cNvSpPr>
          <p:nvPr>
            <p:ph type="title"/>
          </p:nvPr>
        </p:nvSpPr>
        <p:spPr/>
        <p:txBody>
          <a:bodyPr/>
          <a:lstStyle/>
          <a:p>
            <a:r>
              <a:rPr lang="en-US" sz="3200" dirty="0"/>
              <a:t>CSP 2023-2024 Family Webinars Now Online</a:t>
            </a:r>
          </a:p>
        </p:txBody>
      </p:sp>
      <p:sp>
        <p:nvSpPr>
          <p:cNvPr id="3" name="Content Placeholder 2">
            <a:extLst>
              <a:ext uri="{FF2B5EF4-FFF2-40B4-BE49-F238E27FC236}">
                <a16:creationId xmlns:a16="http://schemas.microsoft.com/office/drawing/2014/main" id="{3D248E56-61CB-CB43-BCA5-E10B505A5A18}"/>
              </a:ext>
            </a:extLst>
          </p:cNvPr>
          <p:cNvSpPr>
            <a:spLocks noGrp="1"/>
          </p:cNvSpPr>
          <p:nvPr>
            <p:ph idx="1"/>
          </p:nvPr>
        </p:nvSpPr>
        <p:spPr>
          <a:xfrm>
            <a:off x="1506046" y="3142898"/>
            <a:ext cx="9173557" cy="572203"/>
          </a:xfrm>
        </p:spPr>
        <p:txBody>
          <a:bodyPr/>
          <a:lstStyle/>
          <a:p>
            <a:pPr marL="175022" lvl="1" indent="0" algn="ctr">
              <a:buNone/>
            </a:pPr>
            <a:r>
              <a:rPr lang="en-US" sz="3200" dirty="0">
                <a:solidFill>
                  <a:srgbClr val="003A93"/>
                </a:solidFill>
              </a:rPr>
              <a:t>https://</a:t>
            </a:r>
            <a:r>
              <a:rPr lang="en-US" sz="3200" dirty="0" err="1">
                <a:solidFill>
                  <a:srgbClr val="003A93"/>
                </a:solidFill>
              </a:rPr>
              <a:t>www.youtube.com</a:t>
            </a:r>
            <a:r>
              <a:rPr lang="en-US" sz="3200" dirty="0">
                <a:solidFill>
                  <a:srgbClr val="003A93"/>
                </a:solidFill>
              </a:rPr>
              <a:t>/@</a:t>
            </a:r>
            <a:r>
              <a:rPr lang="en-US" sz="3200" dirty="0" err="1">
                <a:solidFill>
                  <a:srgbClr val="003A93"/>
                </a:solidFill>
              </a:rPr>
              <a:t>craftingsupportproject</a:t>
            </a:r>
            <a:endParaRPr lang="en-US" sz="3200" dirty="0">
              <a:solidFill>
                <a:srgbClr val="003A93"/>
              </a:solidFill>
            </a:endParaRPr>
          </a:p>
        </p:txBody>
      </p:sp>
      <p:sp>
        <p:nvSpPr>
          <p:cNvPr id="6" name="Footer Placeholder 3">
            <a:extLst>
              <a:ext uri="{FF2B5EF4-FFF2-40B4-BE49-F238E27FC236}">
                <a16:creationId xmlns:a16="http://schemas.microsoft.com/office/drawing/2014/main" id="{4661C5FD-BA4D-344D-3E5F-CA8D1B436415}"/>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Tree>
    <p:extLst>
      <p:ext uri="{BB962C8B-B14F-4D97-AF65-F5344CB8AC3E}">
        <p14:creationId xmlns:p14="http://schemas.microsoft.com/office/powerpoint/2010/main" val="3792522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9DB9643-5117-494E-AEF0-B0CFEB79F396}"/>
              </a:ext>
            </a:extLst>
          </p:cNvPr>
          <p:cNvGraphicFramePr>
            <a:graphicFrameLocks noChangeAspect="1"/>
          </p:cNvGraphicFramePr>
          <p:nvPr>
            <p:custDataLst>
              <p:tags r:id="rId1"/>
            </p:custDataLst>
          </p:nvPr>
        </p:nvGraphicFramePr>
        <p:xfrm>
          <a:off x="1525192" y="858442"/>
          <a:ext cx="1190" cy="1190"/>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9DB9643-5117-494E-AEF0-B0CFEB79F396}"/>
                          </a:ext>
                        </a:extLst>
                      </p:cNvPr>
                      <p:cNvPicPr/>
                      <p:nvPr/>
                    </p:nvPicPr>
                    <p:blipFill>
                      <a:blip r:embed="rId4"/>
                      <a:stretch>
                        <a:fillRect/>
                      </a:stretch>
                    </p:blipFill>
                    <p:spPr>
                      <a:xfrm>
                        <a:off x="1525192" y="858442"/>
                        <a:ext cx="1190" cy="119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9D1D9B0-B230-B54D-A5BD-19851936F0B5}"/>
              </a:ext>
            </a:extLst>
          </p:cNvPr>
          <p:cNvSpPr>
            <a:spLocks noGrp="1"/>
          </p:cNvSpPr>
          <p:nvPr>
            <p:ph type="title"/>
          </p:nvPr>
        </p:nvSpPr>
        <p:spPr/>
        <p:txBody>
          <a:bodyPr/>
          <a:lstStyle/>
          <a:p>
            <a:r>
              <a:rPr lang="en-US" sz="3200" dirty="0"/>
              <a:t>1-on-1 Coaching</a:t>
            </a:r>
          </a:p>
        </p:txBody>
      </p:sp>
      <p:sp>
        <p:nvSpPr>
          <p:cNvPr id="3" name="Footer Placeholder 3">
            <a:extLst>
              <a:ext uri="{FF2B5EF4-FFF2-40B4-BE49-F238E27FC236}">
                <a16:creationId xmlns:a16="http://schemas.microsoft.com/office/drawing/2014/main" id="{EE33FB91-B67E-4702-E79B-7A796B1E3E91}"/>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7" name="Rounded Rectangle 6">
            <a:extLst>
              <a:ext uri="{FF2B5EF4-FFF2-40B4-BE49-F238E27FC236}">
                <a16:creationId xmlns:a16="http://schemas.microsoft.com/office/drawing/2014/main" id="{E353D18E-CE85-A2C1-5297-FBA970E53B04}"/>
              </a:ext>
            </a:extLst>
          </p:cNvPr>
          <p:cNvSpPr/>
          <p:nvPr/>
        </p:nvSpPr>
        <p:spPr>
          <a:xfrm>
            <a:off x="1495787" y="1414021"/>
            <a:ext cx="9062234" cy="393226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Content Placeholder 5">
            <a:extLst>
              <a:ext uri="{FF2B5EF4-FFF2-40B4-BE49-F238E27FC236}">
                <a16:creationId xmlns:a16="http://schemas.microsoft.com/office/drawing/2014/main" id="{F62EF53D-57F3-731C-5DD2-92D78B9C95D7}"/>
              </a:ext>
            </a:extLst>
          </p:cNvPr>
          <p:cNvSpPr txBox="1">
            <a:spLocks/>
          </p:cNvSpPr>
          <p:nvPr/>
        </p:nvSpPr>
        <p:spPr>
          <a:xfrm>
            <a:off x="1886924" y="1511710"/>
            <a:ext cx="8424504" cy="3834579"/>
          </a:xfrm>
          <a:prstGeom prst="rect">
            <a:avLst/>
          </a:prstGeom>
          <a:noFill/>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1350" b="0" kern="1200">
                <a:solidFill>
                  <a:schemeClr val="tx1"/>
                </a:solidFill>
                <a:latin typeface="+mn-lt"/>
                <a:ea typeface="+mn-ea"/>
                <a:cs typeface="+mn-cs"/>
              </a:defRPr>
            </a:lvl1pPr>
            <a:lvl2pPr marL="346472" indent="-171450" algn="l" defTabSz="685800" rtl="0" eaLnBrk="1" latinLnBrk="0" hangingPunct="1">
              <a:lnSpc>
                <a:spcPct val="100000"/>
              </a:lnSpc>
              <a:spcBef>
                <a:spcPts val="0"/>
              </a:spcBef>
              <a:buSzPct val="95000"/>
              <a:buFont typeface="Arial" panose="020B0604020202020204" pitchFamily="34" charset="0"/>
              <a:buChar char="•"/>
              <a:tabLst/>
              <a:defRPr sz="1350" kern="1200">
                <a:solidFill>
                  <a:schemeClr val="tx1"/>
                </a:solidFill>
                <a:latin typeface="+mn-lt"/>
                <a:ea typeface="+mn-ea"/>
                <a:cs typeface="+mn-cs"/>
              </a:defRPr>
            </a:lvl2pPr>
            <a:lvl3pPr marL="516731" indent="-165497" algn="l" defTabSz="685800" rtl="0" eaLnBrk="1" latinLnBrk="0" hangingPunct="1">
              <a:lnSpc>
                <a:spcPct val="100000"/>
              </a:lnSpc>
              <a:spcBef>
                <a:spcPts val="0"/>
              </a:spcBef>
              <a:buFont typeface="Calibri" panose="020F0502020204030204" pitchFamily="34" charset="0"/>
              <a:buChar char="‒"/>
              <a:tabLst/>
              <a:defRPr sz="1350" kern="1200">
                <a:solidFill>
                  <a:schemeClr val="tx1"/>
                </a:solidFill>
                <a:latin typeface="+mn-lt"/>
                <a:ea typeface="+mn-ea"/>
                <a:cs typeface="+mn-cs"/>
              </a:defRPr>
            </a:lvl3pPr>
            <a:lvl4pPr marL="688181" indent="-175022" algn="l" defTabSz="685800" rtl="0" eaLnBrk="1" latinLnBrk="0" hangingPunct="1">
              <a:lnSpc>
                <a:spcPct val="100000"/>
              </a:lnSpc>
              <a:spcBef>
                <a:spcPts val="0"/>
              </a:spcBef>
              <a:buSzPct val="80000"/>
              <a:buFont typeface="Wingdings" pitchFamily="2" charset="2"/>
              <a:buChar char="§"/>
              <a:tabLst/>
              <a:defRPr sz="1350" kern="1200">
                <a:solidFill>
                  <a:schemeClr val="tx1"/>
                </a:solidFill>
                <a:latin typeface="+mn-lt"/>
                <a:ea typeface="+mn-ea"/>
                <a:cs typeface="+mn-cs"/>
              </a:defRPr>
            </a:lvl4pPr>
            <a:lvl5pPr marL="859631" indent="-176213" algn="l" defTabSz="685800" rtl="0" eaLnBrk="1" latinLnBrk="0" hangingPunct="1">
              <a:lnSpc>
                <a:spcPct val="100000"/>
              </a:lnSpc>
              <a:spcBef>
                <a:spcPts val="0"/>
              </a:spcBef>
              <a:buSzPct val="90000"/>
              <a:buFont typeface="System Font Regular"/>
              <a:buChar char="–"/>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5022"/>
            <a:endParaRPr lang="en-US" dirty="0"/>
          </a:p>
          <a:p>
            <a:pPr marL="175022"/>
            <a:r>
              <a:rPr lang="en-US" sz="2000" b="1" dirty="0">
                <a:solidFill>
                  <a:srgbClr val="003A93"/>
                </a:solidFill>
              </a:rPr>
              <a:t>Who	:		McLean families </a:t>
            </a:r>
          </a:p>
          <a:p>
            <a:pPr marL="175022"/>
            <a:endParaRPr lang="en-US" sz="2000" b="1" dirty="0">
              <a:solidFill>
                <a:srgbClr val="003A93"/>
              </a:solidFill>
            </a:endParaRPr>
          </a:p>
          <a:p>
            <a:pPr marL="175022"/>
            <a:r>
              <a:rPr lang="en-US" sz="2000" b="1" dirty="0">
                <a:solidFill>
                  <a:srgbClr val="003A93"/>
                </a:solidFill>
              </a:rPr>
              <a:t>What:		Up to 8 weekly 1-on-1 sessions with a coach</a:t>
            </a:r>
          </a:p>
          <a:p>
            <a:pPr marL="175022"/>
            <a:endParaRPr lang="en-US" sz="2000" b="1" dirty="0">
              <a:solidFill>
                <a:srgbClr val="003A93"/>
              </a:solidFill>
            </a:endParaRPr>
          </a:p>
          <a:p>
            <a:pPr marL="175022"/>
            <a:r>
              <a:rPr lang="en-US" sz="2000" b="1" dirty="0">
                <a:solidFill>
                  <a:srgbClr val="003A93"/>
                </a:solidFill>
              </a:rPr>
              <a:t>Where:		Zoom</a:t>
            </a:r>
          </a:p>
          <a:p>
            <a:pPr marL="175022"/>
            <a:endParaRPr lang="en-US" sz="2000" b="1" dirty="0">
              <a:solidFill>
                <a:srgbClr val="003A93"/>
              </a:solidFill>
            </a:endParaRPr>
          </a:p>
          <a:p>
            <a:pPr marL="175022"/>
            <a:r>
              <a:rPr lang="en-US" sz="2000" b="1" dirty="0">
                <a:solidFill>
                  <a:srgbClr val="003A93"/>
                </a:solidFill>
              </a:rPr>
              <a:t>When:		Offered through 2025</a:t>
            </a:r>
          </a:p>
          <a:p>
            <a:pPr marL="175022"/>
            <a:endParaRPr lang="en-US" sz="2000" b="1" dirty="0">
              <a:solidFill>
                <a:srgbClr val="003A93"/>
              </a:solidFill>
            </a:endParaRPr>
          </a:p>
          <a:p>
            <a:pPr marL="175022"/>
            <a:r>
              <a:rPr lang="en-US" sz="2000" b="1" dirty="0">
                <a:solidFill>
                  <a:srgbClr val="003A93"/>
                </a:solidFill>
              </a:rPr>
              <a:t>How:		Email Julie McCarthy, PhD </a:t>
            </a:r>
            <a:r>
              <a:rPr lang="en-US" sz="2000" b="1" dirty="0">
                <a:solidFill>
                  <a:srgbClr val="003A93"/>
                </a:solidFill>
                <a:hlinkClick r:id="rId5"/>
              </a:rPr>
              <a:t>jmccarthy@mclean.harvard.edu</a:t>
            </a:r>
            <a:endParaRPr lang="en-US" sz="2000" b="1" dirty="0"/>
          </a:p>
          <a:p>
            <a:pPr marL="175022"/>
            <a:endParaRPr lang="en-US" sz="2000" b="1" dirty="0">
              <a:solidFill>
                <a:srgbClr val="003A93"/>
              </a:solidFill>
            </a:endParaRPr>
          </a:p>
          <a:p>
            <a:pPr marL="175022"/>
            <a:r>
              <a:rPr lang="en-US" sz="2000" b="1" dirty="0">
                <a:solidFill>
                  <a:srgbClr val="003A93"/>
                </a:solidFill>
              </a:rPr>
              <a:t>Cost:		Free (or insurance-based TBD)</a:t>
            </a:r>
            <a:endParaRPr lang="en-US" dirty="0"/>
          </a:p>
        </p:txBody>
      </p:sp>
    </p:spTree>
    <p:extLst>
      <p:ext uri="{BB962C8B-B14F-4D97-AF65-F5344CB8AC3E}">
        <p14:creationId xmlns:p14="http://schemas.microsoft.com/office/powerpoint/2010/main" val="1136376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EC12D17-2F26-484B-B02F-2CEF9D0B95C7}"/>
              </a:ext>
            </a:extLst>
          </p:cNvPr>
          <p:cNvGraphicFramePr>
            <a:graphicFrameLocks noChangeAspect="1"/>
          </p:cNvGraphicFramePr>
          <p:nvPr>
            <p:custDataLst>
              <p:tags r:id="rId1"/>
            </p:custDataLst>
          </p:nvPr>
        </p:nvGraphicFramePr>
        <p:xfrm>
          <a:off x="1525192" y="858442"/>
          <a:ext cx="1190" cy="1190"/>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2EC12D17-2F26-484B-B02F-2CEF9D0B95C7}"/>
                          </a:ext>
                        </a:extLst>
                      </p:cNvPr>
                      <p:cNvPicPr/>
                      <p:nvPr/>
                    </p:nvPicPr>
                    <p:blipFill>
                      <a:blip r:embed="rId6"/>
                      <a:stretch>
                        <a:fillRect/>
                      </a:stretch>
                    </p:blipFill>
                    <p:spPr>
                      <a:xfrm>
                        <a:off x="1525192" y="858442"/>
                        <a:ext cx="1190"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A35F97-E1C2-E84F-947A-50A52ED491BC}"/>
              </a:ext>
            </a:extLst>
          </p:cNvPr>
          <p:cNvSpPr/>
          <p:nvPr>
            <p:custDataLst>
              <p:tags r:id="rId2"/>
            </p:custDataLst>
          </p:nvPr>
        </p:nvSpPr>
        <p:spPr>
          <a:xfrm>
            <a:off x="1524001" y="857251"/>
            <a:ext cx="119063"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050" dirty="0">
              <a:latin typeface="Georgia" panose="02040502050405020303" pitchFamily="18" charset="0"/>
              <a:ea typeface="+mj-ea"/>
              <a:sym typeface="Georgia" panose="02040502050405020303" pitchFamily="18" charset="0"/>
            </a:endParaRPr>
          </a:p>
        </p:txBody>
      </p:sp>
      <p:sp>
        <p:nvSpPr>
          <p:cNvPr id="7" name="Title 6">
            <a:extLst>
              <a:ext uri="{FF2B5EF4-FFF2-40B4-BE49-F238E27FC236}">
                <a16:creationId xmlns:a16="http://schemas.microsoft.com/office/drawing/2014/main" id="{9F72DE7F-7207-B7A1-400E-4860CA13C514}"/>
              </a:ext>
            </a:extLst>
          </p:cNvPr>
          <p:cNvSpPr>
            <a:spLocks noGrp="1"/>
          </p:cNvSpPr>
          <p:nvPr>
            <p:ph type="title"/>
          </p:nvPr>
        </p:nvSpPr>
        <p:spPr/>
        <p:txBody>
          <a:bodyPr/>
          <a:lstStyle/>
          <a:p>
            <a:r>
              <a:rPr lang="en-US" sz="5400" dirty="0"/>
              <a:t>Future Directions</a:t>
            </a:r>
          </a:p>
        </p:txBody>
      </p:sp>
    </p:spTree>
    <p:extLst>
      <p:ext uri="{BB962C8B-B14F-4D97-AF65-F5344CB8AC3E}">
        <p14:creationId xmlns:p14="http://schemas.microsoft.com/office/powerpoint/2010/main" val="3361198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8778D7C-7927-014E-8B61-98BDACB7335A}"/>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97A369A-D723-2141-853B-76664230012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55D29584-D6E2-4F6F-FF7C-336D944CD82A}"/>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06A2E0CF-20BD-7750-BC40-8C1388D0C136}"/>
              </a:ext>
            </a:extLst>
          </p:cNvPr>
          <p:cNvSpPr>
            <a:spLocks noGrp="1"/>
          </p:cNvSpPr>
          <p:nvPr>
            <p:ph type="title"/>
          </p:nvPr>
        </p:nvSpPr>
        <p:spPr/>
        <p:txBody>
          <a:bodyPr/>
          <a:lstStyle/>
          <a:p>
            <a:r>
              <a:rPr lang="en-US" sz="3200" dirty="0"/>
              <a:t>Opportunities</a:t>
            </a:r>
          </a:p>
        </p:txBody>
      </p:sp>
      <p:sp>
        <p:nvSpPr>
          <p:cNvPr id="4" name="Content Placeholder 2">
            <a:extLst>
              <a:ext uri="{FF2B5EF4-FFF2-40B4-BE49-F238E27FC236}">
                <a16:creationId xmlns:a16="http://schemas.microsoft.com/office/drawing/2014/main" id="{0DE953A8-5F93-CE66-79E3-24A5E011F1FD}"/>
              </a:ext>
            </a:extLst>
          </p:cNvPr>
          <p:cNvSpPr>
            <a:spLocks noGrp="1"/>
          </p:cNvSpPr>
          <p:nvPr>
            <p:ph idx="1"/>
          </p:nvPr>
        </p:nvSpPr>
        <p:spPr>
          <a:xfrm>
            <a:off x="1594954" y="2354179"/>
            <a:ext cx="4286681" cy="2149642"/>
          </a:xfrm>
        </p:spPr>
        <p:txBody>
          <a:bodyPr/>
          <a:lstStyle/>
          <a:p>
            <a:pPr lvl="1">
              <a:spcAft>
                <a:spcPts val="600"/>
              </a:spcAft>
            </a:pPr>
            <a:r>
              <a:rPr lang="en-US" sz="2000" b="1" dirty="0">
                <a:solidFill>
                  <a:schemeClr val="accent2"/>
                </a:solidFill>
              </a:rPr>
              <a:t>Clinical high risk for psychosis</a:t>
            </a:r>
          </a:p>
          <a:p>
            <a:pPr marL="175022" lvl="1" indent="0">
              <a:spcAft>
                <a:spcPts val="600"/>
              </a:spcAft>
              <a:buNone/>
            </a:pPr>
            <a:endParaRPr lang="en-US" sz="2000" b="1" dirty="0">
              <a:solidFill>
                <a:schemeClr val="accent2"/>
              </a:solidFill>
            </a:endParaRPr>
          </a:p>
          <a:p>
            <a:pPr lvl="1">
              <a:spcAft>
                <a:spcPts val="600"/>
              </a:spcAft>
            </a:pPr>
            <a:r>
              <a:rPr lang="en-US" sz="2000" b="1" dirty="0">
                <a:solidFill>
                  <a:schemeClr val="accent2"/>
                </a:solidFill>
              </a:rPr>
              <a:t>Prevention</a:t>
            </a:r>
          </a:p>
          <a:p>
            <a:pPr marL="175022" lvl="1" indent="0">
              <a:spcAft>
                <a:spcPts val="600"/>
              </a:spcAft>
              <a:buNone/>
            </a:pPr>
            <a:endParaRPr lang="en-US" sz="2000" b="1" dirty="0">
              <a:solidFill>
                <a:schemeClr val="accent2"/>
              </a:solidFill>
            </a:endParaRPr>
          </a:p>
          <a:p>
            <a:pPr lvl="1">
              <a:spcAft>
                <a:spcPts val="600"/>
              </a:spcAft>
            </a:pPr>
            <a:r>
              <a:rPr lang="en-US" sz="2000" b="1" dirty="0">
                <a:solidFill>
                  <a:schemeClr val="accent2"/>
                </a:solidFill>
              </a:rPr>
              <a:t>Community engagement in research</a:t>
            </a:r>
          </a:p>
        </p:txBody>
      </p:sp>
      <p:sp>
        <p:nvSpPr>
          <p:cNvPr id="9" name="Freeform 85">
            <a:extLst>
              <a:ext uri="{FF2B5EF4-FFF2-40B4-BE49-F238E27FC236}">
                <a16:creationId xmlns:a16="http://schemas.microsoft.com/office/drawing/2014/main" id="{749D8075-4FFF-E1E5-6911-91A990015652}"/>
              </a:ext>
            </a:extLst>
          </p:cNvPr>
          <p:cNvSpPr>
            <a:spLocks noChangeAspect="1"/>
          </p:cNvSpPr>
          <p:nvPr/>
        </p:nvSpPr>
        <p:spPr>
          <a:xfrm>
            <a:off x="6570533" y="1968524"/>
            <a:ext cx="4026513" cy="2684342"/>
          </a:xfrm>
          <a:custGeom>
            <a:avLst/>
            <a:gdLst/>
            <a:ahLst/>
            <a:cxnLst/>
            <a:rect l="l" t="t" r="r" b="b"/>
            <a:pathLst>
              <a:path w="3108792" h="2072528">
                <a:moveTo>
                  <a:pt x="0" y="0"/>
                </a:moveTo>
                <a:lnTo>
                  <a:pt x="3108792" y="0"/>
                </a:lnTo>
                <a:lnTo>
                  <a:pt x="3108792" y="2072528"/>
                </a:lnTo>
                <a:lnTo>
                  <a:pt x="0" y="2072528"/>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3306760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79942-AE68-C07C-EEE9-9F8A9AB9AD4E}"/>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9CBA0A40-07B2-F256-CE67-E210C4AA02AB}"/>
              </a:ext>
            </a:extLst>
          </p:cNvPr>
          <p:cNvSpPr/>
          <p:nvPr/>
        </p:nvSpPr>
        <p:spPr>
          <a:xfrm>
            <a:off x="2785745" y="1342175"/>
            <a:ext cx="6614160" cy="417364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6" name="Object 5" hidden="1">
            <a:extLst>
              <a:ext uri="{FF2B5EF4-FFF2-40B4-BE49-F238E27FC236}">
                <a16:creationId xmlns:a16="http://schemas.microsoft.com/office/drawing/2014/main" id="{B07C1A93-5DED-1727-6473-D4CE73D67E02}"/>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B2513E3E-295B-00AF-FF95-ABDD1CB406B5}"/>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FFD82B98-D17B-9C61-EE64-D35BAD2B5137}"/>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3984F69D-9FCC-1514-FBC2-BCD19B0D9F01}"/>
              </a:ext>
            </a:extLst>
          </p:cNvPr>
          <p:cNvSpPr>
            <a:spLocks noGrp="1"/>
          </p:cNvSpPr>
          <p:nvPr>
            <p:ph type="title"/>
          </p:nvPr>
        </p:nvSpPr>
        <p:spPr/>
        <p:txBody>
          <a:bodyPr/>
          <a:lstStyle/>
          <a:p>
            <a:r>
              <a:rPr lang="en-US" sz="3200" dirty="0"/>
              <a:t>Summary</a:t>
            </a:r>
          </a:p>
        </p:txBody>
      </p:sp>
      <p:sp>
        <p:nvSpPr>
          <p:cNvPr id="4" name="Content Placeholder 2">
            <a:extLst>
              <a:ext uri="{FF2B5EF4-FFF2-40B4-BE49-F238E27FC236}">
                <a16:creationId xmlns:a16="http://schemas.microsoft.com/office/drawing/2014/main" id="{F07B3C1F-E238-BECB-169D-CD4A0B333B70}"/>
              </a:ext>
            </a:extLst>
          </p:cNvPr>
          <p:cNvSpPr>
            <a:spLocks noGrp="1"/>
          </p:cNvSpPr>
          <p:nvPr>
            <p:ph idx="1"/>
          </p:nvPr>
        </p:nvSpPr>
        <p:spPr>
          <a:xfrm>
            <a:off x="3320581" y="1703217"/>
            <a:ext cx="5544487" cy="3451564"/>
          </a:xfrm>
        </p:spPr>
        <p:txBody>
          <a:bodyPr/>
          <a:lstStyle/>
          <a:p>
            <a:pPr marL="632222" lvl="1" indent="-457200">
              <a:spcAft>
                <a:spcPts val="600"/>
              </a:spcAft>
              <a:buFont typeface="+mj-lt"/>
              <a:buAutoNum type="arabicPeriod"/>
            </a:pPr>
            <a:r>
              <a:rPr lang="en-US" sz="2000" b="1" dirty="0">
                <a:solidFill>
                  <a:schemeClr val="accent2"/>
                </a:solidFill>
              </a:rPr>
              <a:t>Cannabis</a:t>
            </a:r>
            <a:r>
              <a:rPr lang="en-US" sz="2000" dirty="0">
                <a:solidFill>
                  <a:schemeClr val="accent2"/>
                </a:solidFill>
              </a:rPr>
              <a:t> alone </a:t>
            </a:r>
            <a:r>
              <a:rPr lang="en-US" sz="2000" b="1" u="sng" dirty="0">
                <a:solidFill>
                  <a:schemeClr val="accent2"/>
                </a:solidFill>
              </a:rPr>
              <a:t>does not cause psychosis</a:t>
            </a:r>
          </a:p>
          <a:p>
            <a:pPr marL="403622" lvl="1" indent="-228600">
              <a:spcAft>
                <a:spcPts val="600"/>
              </a:spcAft>
              <a:buFont typeface="+mj-lt"/>
              <a:buAutoNum type="arabicPeriod"/>
            </a:pPr>
            <a:endParaRPr lang="en-US" sz="1000" dirty="0">
              <a:solidFill>
                <a:schemeClr val="accent2"/>
              </a:solidFill>
            </a:endParaRPr>
          </a:p>
          <a:p>
            <a:pPr marL="632222" lvl="1" indent="-457200">
              <a:spcAft>
                <a:spcPts val="600"/>
              </a:spcAft>
              <a:buFont typeface="+mj-lt"/>
              <a:buAutoNum type="arabicPeriod"/>
            </a:pPr>
            <a:r>
              <a:rPr lang="en-US" sz="2000" b="1" dirty="0">
                <a:solidFill>
                  <a:schemeClr val="accent2"/>
                </a:solidFill>
              </a:rPr>
              <a:t>Cannabis</a:t>
            </a:r>
            <a:r>
              <a:rPr lang="en-US" sz="2000" dirty="0">
                <a:solidFill>
                  <a:schemeClr val="accent2"/>
                </a:solidFill>
              </a:rPr>
              <a:t>, stimulants, and hallucinogens are associated with </a:t>
            </a:r>
            <a:r>
              <a:rPr lang="en-US" sz="2000" b="1" u="sng" dirty="0">
                <a:solidFill>
                  <a:schemeClr val="accent2"/>
                </a:solidFill>
              </a:rPr>
              <a:t>increased risk for psychosis</a:t>
            </a:r>
          </a:p>
          <a:p>
            <a:pPr marL="403622" lvl="1" indent="-228600">
              <a:spcAft>
                <a:spcPts val="600"/>
              </a:spcAft>
              <a:buFont typeface="+mj-lt"/>
              <a:buAutoNum type="arabicPeriod"/>
            </a:pPr>
            <a:endParaRPr lang="en-US" sz="1000" b="1" dirty="0">
              <a:solidFill>
                <a:schemeClr val="accent2"/>
              </a:solidFill>
            </a:endParaRPr>
          </a:p>
          <a:p>
            <a:pPr marL="632222" lvl="1" indent="-457200">
              <a:spcAft>
                <a:spcPts val="600"/>
              </a:spcAft>
              <a:buFont typeface="+mj-lt"/>
              <a:buAutoNum type="arabicPeriod"/>
            </a:pPr>
            <a:r>
              <a:rPr lang="en-US" sz="2000" dirty="0">
                <a:solidFill>
                  <a:schemeClr val="accent2"/>
                </a:solidFill>
              </a:rPr>
              <a:t>Today, there is </a:t>
            </a:r>
            <a:r>
              <a:rPr lang="en-US" sz="2000" b="1" u="sng" dirty="0">
                <a:solidFill>
                  <a:schemeClr val="accent2"/>
                </a:solidFill>
              </a:rPr>
              <a:t>no gold standard treatment</a:t>
            </a:r>
            <a:r>
              <a:rPr lang="en-US" sz="2000" b="1" dirty="0">
                <a:solidFill>
                  <a:schemeClr val="accent2"/>
                </a:solidFill>
              </a:rPr>
              <a:t> </a:t>
            </a:r>
            <a:r>
              <a:rPr lang="en-US" sz="2000" dirty="0">
                <a:solidFill>
                  <a:schemeClr val="accent2"/>
                </a:solidFill>
              </a:rPr>
              <a:t>for co-occurring substance use and psychosis.</a:t>
            </a:r>
          </a:p>
          <a:p>
            <a:pPr marL="632222" lvl="1" indent="-457200">
              <a:spcAft>
                <a:spcPts val="600"/>
              </a:spcAft>
              <a:buFont typeface="+mj-lt"/>
              <a:buAutoNum type="arabicPeriod"/>
            </a:pPr>
            <a:endParaRPr lang="en-US" sz="1000" dirty="0">
              <a:solidFill>
                <a:schemeClr val="accent2"/>
              </a:solidFill>
            </a:endParaRPr>
          </a:p>
          <a:p>
            <a:pPr marL="632222" lvl="1" indent="-457200">
              <a:spcAft>
                <a:spcPts val="600"/>
              </a:spcAft>
              <a:buFont typeface="+mj-lt"/>
              <a:buAutoNum type="arabicPeriod"/>
            </a:pPr>
            <a:r>
              <a:rPr lang="en-US" sz="2000" dirty="0">
                <a:solidFill>
                  <a:schemeClr val="accent2"/>
                </a:solidFill>
              </a:rPr>
              <a:t>Motivational interviewing, CBT, contingency management, and family interventions may offer </a:t>
            </a:r>
            <a:r>
              <a:rPr lang="en-US" sz="2000" b="1" u="sng" dirty="0">
                <a:solidFill>
                  <a:schemeClr val="accent2"/>
                </a:solidFill>
              </a:rPr>
              <a:t>short-term support</a:t>
            </a:r>
            <a:r>
              <a:rPr lang="en-US" sz="2000" dirty="0">
                <a:solidFill>
                  <a:schemeClr val="accent2"/>
                </a:solidFill>
              </a:rPr>
              <a:t>.</a:t>
            </a:r>
          </a:p>
        </p:txBody>
      </p:sp>
    </p:spTree>
    <p:extLst>
      <p:ext uri="{BB962C8B-B14F-4D97-AF65-F5344CB8AC3E}">
        <p14:creationId xmlns:p14="http://schemas.microsoft.com/office/powerpoint/2010/main" val="3962401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226CDD4-6B09-9D4E-B578-8220F4284834}"/>
              </a:ext>
            </a:extLst>
          </p:cNvPr>
          <p:cNvGraphicFramePr>
            <a:graphicFrameLocks noChangeAspect="1"/>
          </p:cNvGraphicFramePr>
          <p:nvPr>
            <p:custDataLst>
              <p:tags r:id="rId1"/>
            </p:custDataLst>
          </p:nvPr>
        </p:nvGraphicFramePr>
        <p:xfrm>
          <a:off x="1525192" y="858442"/>
          <a:ext cx="1190" cy="1190"/>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6226CDD4-6B09-9D4E-B578-8220F4284834}"/>
                          </a:ext>
                        </a:extLst>
                      </p:cNvPr>
                      <p:cNvPicPr/>
                      <p:nvPr/>
                    </p:nvPicPr>
                    <p:blipFill>
                      <a:blip r:embed="rId4"/>
                      <a:stretch>
                        <a:fillRect/>
                      </a:stretch>
                    </p:blipFill>
                    <p:spPr>
                      <a:xfrm>
                        <a:off x="1525192" y="858442"/>
                        <a:ext cx="1190" cy="119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3F4507-1A52-3B49-A47A-AEF11172DED5}"/>
              </a:ext>
            </a:extLst>
          </p:cNvPr>
          <p:cNvSpPr>
            <a:spLocks noGrp="1"/>
          </p:cNvSpPr>
          <p:nvPr>
            <p:ph type="title"/>
          </p:nvPr>
        </p:nvSpPr>
        <p:spPr/>
        <p:txBody>
          <a:bodyPr/>
          <a:lstStyle/>
          <a:p>
            <a:r>
              <a:rPr lang="en-US" sz="3200" dirty="0"/>
              <a:t>Acknowledgments</a:t>
            </a:r>
          </a:p>
        </p:txBody>
      </p:sp>
      <p:sp>
        <p:nvSpPr>
          <p:cNvPr id="4" name="Footer Placeholder 3">
            <a:extLst>
              <a:ext uri="{FF2B5EF4-FFF2-40B4-BE49-F238E27FC236}">
                <a16:creationId xmlns:a16="http://schemas.microsoft.com/office/drawing/2014/main" id="{6C287A02-FA0B-3D41-9BA2-9C61AF2D38FF}"/>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Rectangle 3">
            <a:extLst>
              <a:ext uri="{FF2B5EF4-FFF2-40B4-BE49-F238E27FC236}">
                <a16:creationId xmlns:a16="http://schemas.microsoft.com/office/drawing/2014/main" id="{575A37EE-0F2A-B919-01D4-B725E3CBADC6}"/>
              </a:ext>
            </a:extLst>
          </p:cNvPr>
          <p:cNvSpPr txBox="1">
            <a:spLocks noChangeArrowheads="1"/>
          </p:cNvSpPr>
          <p:nvPr/>
        </p:nvSpPr>
        <p:spPr bwMode="auto">
          <a:xfrm>
            <a:off x="6507639" y="1190620"/>
            <a:ext cx="4536282" cy="4765210"/>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buNone/>
              <a:defRPr/>
            </a:pPr>
            <a:r>
              <a:rPr lang="en-US" altLang="en-US" sz="2000" dirty="0">
                <a:solidFill>
                  <a:srgbClr val="003A93"/>
                </a:solidFill>
                <a:latin typeface="Calibri" panose="020F0502020204030204" pitchFamily="34" charset="0"/>
                <a:cs typeface="Calibri" panose="020F0502020204030204" pitchFamily="34" charset="0"/>
              </a:rPr>
              <a:t>McLean Division of Psychotic Disorders Research Advisory Board</a:t>
            </a:r>
          </a:p>
          <a:p>
            <a:pPr>
              <a:buNone/>
              <a:defRPr/>
            </a:pPr>
            <a:endParaRPr lang="en-US" altLang="en-US" sz="800" dirty="0">
              <a:solidFill>
                <a:srgbClr val="003A93"/>
              </a:solidFill>
              <a:latin typeface="Calibri" panose="020F0502020204030204" pitchFamily="34" charset="0"/>
              <a:cs typeface="Calibri" panose="020F0502020204030204" pitchFamily="34" charset="0"/>
            </a:endParaRPr>
          </a:p>
          <a:p>
            <a:pPr eaLnBrk="1" fontAlgn="auto" hangingPunct="1">
              <a:spcAft>
                <a:spcPts val="0"/>
              </a:spcAft>
              <a:buFontTx/>
              <a:buNone/>
              <a:defRPr/>
            </a:pPr>
            <a:r>
              <a:rPr lang="en-US" altLang="en-US" sz="2000" u="sng" dirty="0">
                <a:solidFill>
                  <a:srgbClr val="003A93"/>
                </a:solidFill>
                <a:latin typeface="Calibri" panose="020F0502020204030204" pitchFamily="34" charset="0"/>
                <a:cs typeface="Calibri" panose="020F0502020204030204" pitchFamily="34" charset="0"/>
              </a:rPr>
              <a:t>External Colleagues</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Kim </a:t>
            </a:r>
            <a:r>
              <a:rPr lang="en-US" altLang="en-US" sz="2000" dirty="0" err="1">
                <a:solidFill>
                  <a:srgbClr val="003A93"/>
                </a:solidFill>
                <a:latin typeface="Calibri" panose="020F0502020204030204" pitchFamily="34" charset="0"/>
                <a:cs typeface="Calibri" panose="020F0502020204030204" pitchFamily="34" charset="0"/>
              </a:rPr>
              <a:t>Mueser</a:t>
            </a:r>
            <a:r>
              <a:rPr lang="en-US" altLang="en-US" sz="2000" dirty="0">
                <a:solidFill>
                  <a:srgbClr val="003A93"/>
                </a:solidFill>
                <a:latin typeface="Calibri" panose="020F0502020204030204" pitchFamily="34" charset="0"/>
                <a:cs typeface="Calibri" panose="020F0502020204030204" pitchFamily="34" charset="0"/>
              </a:rPr>
              <a:t>, PhD (BU)</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Robert Meyers, PhD (UNM)</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Nicole </a:t>
            </a:r>
            <a:r>
              <a:rPr lang="en-US" altLang="en-US" sz="2000" dirty="0" err="1">
                <a:solidFill>
                  <a:srgbClr val="003A93"/>
                </a:solidFill>
                <a:latin typeface="Calibri" panose="020F0502020204030204" pitchFamily="34" charset="0"/>
                <a:cs typeface="Calibri" panose="020F0502020204030204" pitchFamily="34" charset="0"/>
              </a:rPr>
              <a:t>Kozloff</a:t>
            </a:r>
            <a:r>
              <a:rPr lang="en-US" altLang="en-US" sz="2000" dirty="0">
                <a:solidFill>
                  <a:srgbClr val="003A93"/>
                </a:solidFill>
                <a:latin typeface="Calibri" panose="020F0502020204030204" pitchFamily="34" charset="0"/>
                <a:cs typeface="Calibri" panose="020F0502020204030204" pitchFamily="34" charset="0"/>
              </a:rPr>
              <a:t>, MD (CAMH)</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Asher Weller, MD (CAMH)</a:t>
            </a:r>
          </a:p>
          <a:p>
            <a:pPr eaLnBrk="1" fontAlgn="auto" hangingPunct="1">
              <a:spcAft>
                <a:spcPts val="0"/>
              </a:spcAft>
              <a:buFontTx/>
              <a:buNone/>
              <a:defRPr/>
            </a:pPr>
            <a:endParaRPr lang="en-US" altLang="en-US" sz="800" dirty="0">
              <a:solidFill>
                <a:srgbClr val="003A93"/>
              </a:solidFill>
              <a:latin typeface="Calibri" panose="020F0502020204030204" pitchFamily="34" charset="0"/>
              <a:cs typeface="Calibri" panose="020F0502020204030204" pitchFamily="34" charset="0"/>
            </a:endParaRPr>
          </a:p>
          <a:p>
            <a:pPr eaLnBrk="1" fontAlgn="auto" hangingPunct="1">
              <a:spcAft>
                <a:spcPts val="0"/>
              </a:spcAft>
              <a:buFontTx/>
              <a:buNone/>
              <a:defRPr/>
            </a:pPr>
            <a:r>
              <a:rPr lang="en-US" altLang="en-US" sz="2000" u="sng" dirty="0">
                <a:solidFill>
                  <a:srgbClr val="003A93"/>
                </a:solidFill>
                <a:latin typeface="Calibri" panose="020F0502020204030204" pitchFamily="34" charset="0"/>
                <a:cs typeface="Calibri" panose="020F0502020204030204" pitchFamily="34" charset="0"/>
              </a:rPr>
              <a:t>National Institute of Drug Abuse</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K23DA050808</a:t>
            </a:r>
          </a:p>
          <a:p>
            <a:pPr eaLnBrk="1" fontAlgn="auto" hangingPunct="1">
              <a:spcAft>
                <a:spcPts val="0"/>
              </a:spcAft>
              <a:buFontTx/>
              <a:buNone/>
              <a:defRPr/>
            </a:pPr>
            <a:endParaRPr lang="en-US" altLang="en-US" sz="800" dirty="0">
              <a:solidFill>
                <a:srgbClr val="003A93"/>
              </a:solidFill>
              <a:latin typeface="Calibri" panose="020F0502020204030204" pitchFamily="34" charset="0"/>
              <a:cs typeface="Calibri" panose="020F0502020204030204" pitchFamily="34" charset="0"/>
            </a:endParaRPr>
          </a:p>
          <a:p>
            <a:pPr eaLnBrk="1" fontAlgn="auto" hangingPunct="1">
              <a:spcAft>
                <a:spcPts val="0"/>
              </a:spcAft>
              <a:buFontTx/>
              <a:buNone/>
              <a:defRPr/>
            </a:pPr>
            <a:r>
              <a:rPr lang="en-US" altLang="en-US" sz="2000" u="sng" dirty="0">
                <a:solidFill>
                  <a:srgbClr val="003A93"/>
                </a:solidFill>
                <a:latin typeface="Calibri" panose="020F0502020204030204" pitchFamily="34" charset="0"/>
                <a:cs typeface="Calibri" panose="020F0502020204030204" pitchFamily="34" charset="0"/>
              </a:rPr>
              <a:t>Philanthropy Support</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Gift to the Division of Psychotic Disorders</a:t>
            </a:r>
          </a:p>
          <a:p>
            <a:pPr eaLnBrk="1" fontAlgn="auto" hangingPunct="1">
              <a:spcAft>
                <a:spcPts val="0"/>
              </a:spcAft>
              <a:buFontTx/>
              <a:buNone/>
              <a:defRPr/>
            </a:pPr>
            <a:endParaRPr lang="en-US" altLang="en-US" sz="2000" dirty="0">
              <a:solidFill>
                <a:srgbClr val="003A93"/>
              </a:solidFill>
            </a:endParaRPr>
          </a:p>
        </p:txBody>
      </p:sp>
      <p:sp>
        <p:nvSpPr>
          <p:cNvPr id="11" name="Rectangle 3">
            <a:extLst>
              <a:ext uri="{FF2B5EF4-FFF2-40B4-BE49-F238E27FC236}">
                <a16:creationId xmlns:a16="http://schemas.microsoft.com/office/drawing/2014/main" id="{BF387905-51E8-07FB-1313-0C27AA8E5A1C}"/>
              </a:ext>
            </a:extLst>
          </p:cNvPr>
          <p:cNvSpPr txBox="1">
            <a:spLocks noChangeArrowheads="1"/>
          </p:cNvSpPr>
          <p:nvPr/>
        </p:nvSpPr>
        <p:spPr bwMode="auto">
          <a:xfrm>
            <a:off x="1303609" y="1190620"/>
            <a:ext cx="4536283" cy="4901708"/>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fontAlgn="auto" hangingPunct="1">
              <a:spcAft>
                <a:spcPts val="0"/>
              </a:spcAft>
              <a:buFontTx/>
              <a:buNone/>
              <a:defRPr/>
            </a:pPr>
            <a:r>
              <a:rPr lang="en-US" altLang="en-US" sz="2000" u="sng" dirty="0">
                <a:solidFill>
                  <a:srgbClr val="003A93"/>
                </a:solidFill>
                <a:latin typeface="Calibri" panose="020F0502020204030204" pitchFamily="34" charset="0"/>
                <a:cs typeface="Calibri" panose="020F0502020204030204" pitchFamily="34" charset="0"/>
              </a:rPr>
              <a:t>Mass General Brigham McLean and MGH</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Dost </a:t>
            </a:r>
            <a:r>
              <a:rPr lang="en-US" altLang="en-US" sz="2000" dirty="0" err="1">
                <a:solidFill>
                  <a:srgbClr val="003A93"/>
                </a:solidFill>
                <a:latin typeface="Calibri" panose="020F0502020204030204" pitchFamily="34" charset="0"/>
                <a:cs typeface="Calibri" panose="020F0502020204030204" pitchFamily="34" charset="0"/>
              </a:rPr>
              <a:t>Öngür</a:t>
            </a:r>
            <a:r>
              <a:rPr lang="en-US" altLang="en-US" sz="2000" dirty="0">
                <a:solidFill>
                  <a:srgbClr val="003A93"/>
                </a:solidFill>
                <a:latin typeface="Calibri" panose="020F0502020204030204" pitchFamily="34" charset="0"/>
                <a:cs typeface="Calibri" panose="020F0502020204030204" pitchFamily="34" charset="0"/>
              </a:rPr>
              <a:t>, MD, PhD</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Roger Weiss, MD</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James Hudson, MD</a:t>
            </a:r>
          </a:p>
          <a:p>
            <a:pPr>
              <a:buNone/>
              <a:defRPr/>
            </a:pPr>
            <a:r>
              <a:rPr lang="en-US" altLang="en-US" sz="2000" dirty="0">
                <a:solidFill>
                  <a:srgbClr val="003A93"/>
                </a:solidFill>
                <a:latin typeface="Calibri" panose="020F0502020204030204" pitchFamily="34" charset="0"/>
                <a:cs typeface="Calibri" panose="020F0502020204030204" pitchFamily="34" charset="0"/>
              </a:rPr>
              <a:t>Janet Wozniak, MD </a:t>
            </a:r>
          </a:p>
          <a:p>
            <a:pPr>
              <a:buNone/>
              <a:defRPr/>
            </a:pPr>
            <a:r>
              <a:rPr lang="en-US" altLang="en-US" sz="2000" dirty="0">
                <a:solidFill>
                  <a:srgbClr val="003A93"/>
                </a:solidFill>
                <a:latin typeface="Calibri" panose="020F0502020204030204" pitchFamily="34" charset="0"/>
                <a:cs typeface="Calibri" panose="020F0502020204030204" pitchFamily="34" charset="0"/>
              </a:rPr>
              <a:t>Emily Carol, PhD</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Cori Cather, PhD</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Cheryl Foo, PhD</a:t>
            </a:r>
          </a:p>
          <a:p>
            <a:pPr>
              <a:buNone/>
              <a:defRPr/>
            </a:pPr>
            <a:r>
              <a:rPr lang="en-US" altLang="en-US" sz="2000" dirty="0">
                <a:solidFill>
                  <a:srgbClr val="003A93"/>
                </a:solidFill>
                <a:latin typeface="Calibri" panose="020F0502020204030204" pitchFamily="34" charset="0"/>
                <a:cs typeface="Calibri" panose="020F0502020204030204" pitchFamily="34" charset="0"/>
              </a:rPr>
              <a:t>Justin Shepherd, MA</a:t>
            </a:r>
          </a:p>
          <a:p>
            <a:pPr>
              <a:buNone/>
              <a:defRPr/>
            </a:pPr>
            <a:r>
              <a:rPr lang="en-US" altLang="en-US" sz="2000" dirty="0">
                <a:solidFill>
                  <a:srgbClr val="003A93"/>
                </a:solidFill>
                <a:latin typeface="Calibri" panose="020F0502020204030204" pitchFamily="34" charset="0"/>
                <a:cs typeface="Calibri" panose="020F0502020204030204" pitchFamily="34" charset="0"/>
              </a:rPr>
              <a:t>Patrick Kelly</a:t>
            </a:r>
          </a:p>
          <a:p>
            <a:pPr>
              <a:buNone/>
              <a:defRPr/>
            </a:pPr>
            <a:r>
              <a:rPr lang="en-US" altLang="en-US" sz="2000" dirty="0">
                <a:solidFill>
                  <a:srgbClr val="003A93"/>
                </a:solidFill>
                <a:latin typeface="Calibri" panose="020F0502020204030204" pitchFamily="34" charset="0"/>
                <a:cs typeface="Calibri" panose="020F0502020204030204" pitchFamily="34" charset="0"/>
              </a:rPr>
              <a:t>Max Cook</a:t>
            </a:r>
          </a:p>
          <a:p>
            <a:pPr>
              <a:buNone/>
              <a:defRPr/>
            </a:pPr>
            <a:r>
              <a:rPr lang="en-US" altLang="en-US" sz="2000" dirty="0">
                <a:solidFill>
                  <a:srgbClr val="003A93"/>
                </a:solidFill>
                <a:latin typeface="Calibri" panose="020F0502020204030204" pitchFamily="34" charset="0"/>
                <a:cs typeface="Calibri" panose="020F0502020204030204" pitchFamily="34" charset="0"/>
              </a:rPr>
              <a:t>Julia Merchant</a:t>
            </a:r>
          </a:p>
          <a:p>
            <a:pPr>
              <a:buNone/>
              <a:defRPr/>
            </a:pPr>
            <a:r>
              <a:rPr lang="en-US" altLang="en-US" sz="2000" dirty="0">
                <a:solidFill>
                  <a:srgbClr val="003A93"/>
                </a:solidFill>
                <a:latin typeface="Calibri" panose="020F0502020204030204" pitchFamily="34" charset="0"/>
                <a:cs typeface="Calibri" panose="020F0502020204030204" pitchFamily="34" charset="0"/>
              </a:rPr>
              <a:t>Taylor Stacy            </a:t>
            </a:r>
            <a:endParaRPr lang="en-US" altLang="en-US" sz="800" dirty="0">
              <a:solidFill>
                <a:srgbClr val="003A93"/>
              </a:solidFill>
              <a:latin typeface="Calibri" panose="020F0502020204030204" pitchFamily="34" charset="0"/>
              <a:cs typeface="Calibri" panose="020F0502020204030204" pitchFamily="34" charset="0"/>
            </a:endParaRPr>
          </a:p>
          <a:p>
            <a:pPr>
              <a:buNone/>
              <a:defRPr/>
            </a:pPr>
            <a:endParaRPr lang="en-US" altLang="en-US" sz="800" dirty="0">
              <a:solidFill>
                <a:srgbClr val="003A93"/>
              </a:solidFill>
              <a:latin typeface="Calibri" panose="020F0502020204030204" pitchFamily="34" charset="0"/>
              <a:cs typeface="Calibri" panose="020F0502020204030204" pitchFamily="34" charset="0"/>
            </a:endParaRPr>
          </a:p>
          <a:p>
            <a:pPr eaLnBrk="1" fontAlgn="auto" hangingPunct="1">
              <a:spcAft>
                <a:spcPts val="0"/>
              </a:spcAft>
              <a:buFontTx/>
              <a:buNone/>
              <a:defRPr/>
            </a:pPr>
            <a:endParaRPr lang="en-US" altLang="en-US" sz="2000" dirty="0">
              <a:solidFill>
                <a:srgbClr val="003A93"/>
              </a:solidFill>
              <a:latin typeface="Calibri" panose="020F0502020204030204" pitchFamily="34" charset="0"/>
              <a:cs typeface="Calibri" panose="020F0502020204030204" pitchFamily="34" charset="0"/>
            </a:endParaRPr>
          </a:p>
          <a:p>
            <a:pPr eaLnBrk="1" fontAlgn="auto" hangingPunct="1">
              <a:spcAft>
                <a:spcPts val="0"/>
              </a:spcAft>
              <a:buFontTx/>
              <a:buNone/>
              <a:defRPr/>
            </a:pPr>
            <a:endParaRPr lang="en-US" altLang="en-US" sz="2000" dirty="0">
              <a:solidFill>
                <a:srgbClr val="003A93"/>
              </a:solidFill>
              <a:latin typeface="Calibri" panose="020F0502020204030204" pitchFamily="34" charset="0"/>
              <a:cs typeface="Calibri" panose="020F0502020204030204" pitchFamily="34" charset="0"/>
            </a:endParaRPr>
          </a:p>
          <a:p>
            <a:pPr eaLnBrk="1" fontAlgn="auto" hangingPunct="1">
              <a:spcAft>
                <a:spcPts val="0"/>
              </a:spcAft>
              <a:buFontTx/>
              <a:buNone/>
              <a:defRPr/>
            </a:pPr>
            <a:endParaRPr lang="en-US" altLang="en-US" sz="2000" dirty="0">
              <a:solidFill>
                <a:srgbClr val="003A93"/>
              </a:solidFill>
              <a:latin typeface="Calibri" panose="020F0502020204030204" pitchFamily="34" charset="0"/>
              <a:cs typeface="Calibri" panose="020F0502020204030204" pitchFamily="34" charset="0"/>
            </a:endParaRPr>
          </a:p>
          <a:p>
            <a:pPr eaLnBrk="1" fontAlgn="auto" hangingPunct="1">
              <a:spcAft>
                <a:spcPts val="0"/>
              </a:spcAft>
              <a:buFontTx/>
              <a:buNone/>
              <a:defRPr/>
            </a:pPr>
            <a:endParaRPr lang="en-US" altLang="en-US" sz="2000" dirty="0">
              <a:solidFill>
                <a:srgbClr val="003A93"/>
              </a:solidFill>
              <a:latin typeface="Calibri" panose="020F0502020204030204" pitchFamily="34" charset="0"/>
              <a:cs typeface="Calibri" panose="020F0502020204030204" pitchFamily="34" charset="0"/>
            </a:endParaRPr>
          </a:p>
          <a:p>
            <a:pPr eaLnBrk="1" fontAlgn="auto" hangingPunct="1">
              <a:spcAft>
                <a:spcPts val="0"/>
              </a:spcAft>
              <a:buFontTx/>
              <a:buNone/>
              <a:defRPr/>
            </a:pPr>
            <a:endParaRPr lang="en-US" altLang="en-US" sz="2000" dirty="0">
              <a:solidFill>
                <a:srgbClr val="003A93"/>
              </a:solidFill>
              <a:latin typeface="Calibri" panose="020F0502020204030204" pitchFamily="34" charset="0"/>
              <a:cs typeface="Calibri" panose="020F0502020204030204" pitchFamily="34" charset="0"/>
            </a:endParaRPr>
          </a:p>
        </p:txBody>
      </p:sp>
      <p:sp>
        <p:nvSpPr>
          <p:cNvPr id="12" name="Rectangle 3">
            <a:extLst>
              <a:ext uri="{FF2B5EF4-FFF2-40B4-BE49-F238E27FC236}">
                <a16:creationId xmlns:a16="http://schemas.microsoft.com/office/drawing/2014/main" id="{25132EC0-1EB9-9E15-20FE-B4A114C0C521}"/>
              </a:ext>
            </a:extLst>
          </p:cNvPr>
          <p:cNvSpPr txBox="1">
            <a:spLocks noChangeArrowheads="1"/>
          </p:cNvSpPr>
          <p:nvPr/>
        </p:nvSpPr>
        <p:spPr bwMode="auto">
          <a:xfrm>
            <a:off x="3800528" y="1562636"/>
            <a:ext cx="2402700" cy="3365905"/>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Andrea Wood</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Mary Grace </a:t>
            </a:r>
            <a:r>
              <a:rPr lang="en-US" altLang="en-US" sz="2000" dirty="0" err="1">
                <a:solidFill>
                  <a:srgbClr val="003A93"/>
                </a:solidFill>
                <a:latin typeface="Calibri" panose="020F0502020204030204" pitchFamily="34" charset="0"/>
                <a:cs typeface="Calibri" panose="020F0502020204030204" pitchFamily="34" charset="0"/>
              </a:rPr>
              <a:t>Shinners</a:t>
            </a:r>
            <a:endParaRPr lang="en-US" altLang="en-US" sz="2000" dirty="0">
              <a:solidFill>
                <a:srgbClr val="003A93"/>
              </a:solidFill>
              <a:latin typeface="Calibri" panose="020F0502020204030204" pitchFamily="34" charset="0"/>
              <a:cs typeface="Calibri" panose="020F0502020204030204" pitchFamily="34" charset="0"/>
            </a:endParaRP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Hadley Heinrich</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Eleanor Sultana</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Megan Liew</a:t>
            </a:r>
          </a:p>
          <a:p>
            <a:pPr eaLnBrk="1" fontAlgn="auto" hangingPunct="1">
              <a:spcAft>
                <a:spcPts val="0"/>
              </a:spcAft>
              <a:buFontTx/>
              <a:buNone/>
              <a:defRPr/>
            </a:pPr>
            <a:r>
              <a:rPr lang="en-US" altLang="en-US" sz="2000" dirty="0" err="1">
                <a:solidFill>
                  <a:srgbClr val="003A93"/>
                </a:solidFill>
                <a:latin typeface="Calibri" panose="020F0502020204030204" pitchFamily="34" charset="0"/>
                <a:cs typeface="Calibri" panose="020F0502020204030204" pitchFamily="34" charset="0"/>
              </a:rPr>
              <a:t>Edoardo</a:t>
            </a:r>
            <a:r>
              <a:rPr lang="en-US" altLang="en-US" sz="2000" dirty="0">
                <a:solidFill>
                  <a:srgbClr val="003A93"/>
                </a:solidFill>
                <a:latin typeface="Calibri" panose="020F0502020204030204" pitchFamily="34" charset="0"/>
                <a:cs typeface="Calibri" panose="020F0502020204030204" pitchFamily="34" charset="0"/>
              </a:rPr>
              <a:t> Bianchi</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Kyle </a:t>
            </a:r>
            <a:r>
              <a:rPr lang="en-US" altLang="en-US" sz="2000" dirty="0" err="1">
                <a:solidFill>
                  <a:srgbClr val="003A93"/>
                </a:solidFill>
                <a:latin typeface="Calibri" panose="020F0502020204030204" pitchFamily="34" charset="0"/>
                <a:cs typeface="Calibri" panose="020F0502020204030204" pitchFamily="34" charset="0"/>
              </a:rPr>
              <a:t>Cuklanz</a:t>
            </a:r>
            <a:endParaRPr lang="en-US" altLang="en-US" sz="2000" dirty="0">
              <a:solidFill>
                <a:srgbClr val="003A93"/>
              </a:solidFill>
              <a:latin typeface="Calibri" panose="020F0502020204030204" pitchFamily="34" charset="0"/>
              <a:cs typeface="Calibri" panose="020F0502020204030204" pitchFamily="34" charset="0"/>
            </a:endParaRP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Emily Yang</a:t>
            </a:r>
          </a:p>
          <a:p>
            <a:pPr eaLnBrk="1" fontAlgn="auto" hangingPunct="1">
              <a:spcAft>
                <a:spcPts val="0"/>
              </a:spcAft>
              <a:buFontTx/>
              <a:buNone/>
              <a:defRPr/>
            </a:pPr>
            <a:r>
              <a:rPr lang="en-US" altLang="en-US" sz="2000" dirty="0" err="1">
                <a:solidFill>
                  <a:srgbClr val="003A93"/>
                </a:solidFill>
                <a:latin typeface="Calibri" panose="020F0502020204030204" pitchFamily="34" charset="0"/>
                <a:cs typeface="Calibri" panose="020F0502020204030204" pitchFamily="34" charset="0"/>
              </a:rPr>
              <a:t>Tahira</a:t>
            </a:r>
            <a:r>
              <a:rPr lang="en-US" altLang="en-US" sz="2000" dirty="0">
                <a:solidFill>
                  <a:srgbClr val="003A93"/>
                </a:solidFill>
                <a:latin typeface="Calibri" panose="020F0502020204030204" pitchFamily="34" charset="0"/>
                <a:cs typeface="Calibri" panose="020F0502020204030204" pitchFamily="34" charset="0"/>
              </a:rPr>
              <a:t> Jessop</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Renata Botello</a:t>
            </a:r>
          </a:p>
          <a:p>
            <a:pP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Prachi Patel</a:t>
            </a:r>
          </a:p>
          <a:p>
            <a:pPr eaLnBrk="1" fontAlgn="auto" hangingPunct="1">
              <a:spcAft>
                <a:spcPts val="0"/>
              </a:spcAft>
              <a:buFontTx/>
              <a:buNone/>
              <a:defRPr/>
            </a:pPr>
            <a:endParaRPr lang="en-US" altLang="en-US" sz="2000" dirty="0">
              <a:solidFill>
                <a:srgbClr val="003A9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9286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66ED50D-FDB3-D745-BA17-EB49BD2320CA}"/>
              </a:ext>
            </a:extLst>
          </p:cNvPr>
          <p:cNvGraphicFramePr>
            <a:graphicFrameLocks noChangeAspect="1"/>
          </p:cNvGraphicFramePr>
          <p:nvPr>
            <p:custDataLst>
              <p:tags r:id="rId1"/>
            </p:custDataLst>
          </p:nvPr>
        </p:nvGraphicFramePr>
        <p:xfrm>
          <a:off x="1525192" y="858442"/>
          <a:ext cx="1190" cy="1190"/>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166ED50D-FDB3-D745-BA17-EB49BD2320CA}"/>
                          </a:ext>
                        </a:extLst>
                      </p:cNvPr>
                      <p:cNvPicPr/>
                      <p:nvPr/>
                    </p:nvPicPr>
                    <p:blipFill>
                      <a:blip r:embed="rId6"/>
                      <a:stretch>
                        <a:fillRect/>
                      </a:stretch>
                    </p:blipFill>
                    <p:spPr>
                      <a:xfrm>
                        <a:off x="1525192" y="858442"/>
                        <a:ext cx="1190"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8C9169D-E430-D54E-9033-387BA57AD18B}"/>
              </a:ext>
            </a:extLst>
          </p:cNvPr>
          <p:cNvSpPr/>
          <p:nvPr>
            <p:custDataLst>
              <p:tags r:id="rId2"/>
            </p:custDataLst>
          </p:nvPr>
        </p:nvSpPr>
        <p:spPr>
          <a:xfrm>
            <a:off x="1524001" y="857251"/>
            <a:ext cx="119063" cy="119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4050" dirty="0">
              <a:latin typeface="Georgia" panose="02040502050405020303" pitchFamily="18" charset="0"/>
              <a:ea typeface="+mj-ea"/>
              <a:sym typeface="Georgia" panose="02040502050405020303" pitchFamily="18" charset="0"/>
            </a:endParaRPr>
          </a:p>
        </p:txBody>
      </p:sp>
      <p:sp>
        <p:nvSpPr>
          <p:cNvPr id="2" name="Title 1">
            <a:extLst>
              <a:ext uri="{FF2B5EF4-FFF2-40B4-BE49-F238E27FC236}">
                <a16:creationId xmlns:a16="http://schemas.microsoft.com/office/drawing/2014/main" id="{95CC2C9B-FC62-E34C-B9F0-1E29578E83DD}"/>
              </a:ext>
            </a:extLst>
          </p:cNvPr>
          <p:cNvSpPr>
            <a:spLocks noGrp="1"/>
          </p:cNvSpPr>
          <p:nvPr>
            <p:ph type="title"/>
          </p:nvPr>
        </p:nvSpPr>
        <p:spPr>
          <a:xfrm>
            <a:off x="4186601" y="1776389"/>
            <a:ext cx="3818798" cy="1032800"/>
          </a:xfrm>
        </p:spPr>
        <p:txBody>
          <a:bodyPr/>
          <a:lstStyle/>
          <a:p>
            <a:pPr algn="ctr"/>
            <a:r>
              <a:rPr lang="en-US" sz="6000" dirty="0"/>
              <a:t>Thank You</a:t>
            </a:r>
          </a:p>
        </p:txBody>
      </p:sp>
      <p:sp>
        <p:nvSpPr>
          <p:cNvPr id="6" name="Footer Placeholder 3">
            <a:extLst>
              <a:ext uri="{FF2B5EF4-FFF2-40B4-BE49-F238E27FC236}">
                <a16:creationId xmlns:a16="http://schemas.microsoft.com/office/drawing/2014/main" id="{A9E57051-614F-D030-92B4-B094E266C049}"/>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grpSp>
        <p:nvGrpSpPr>
          <p:cNvPr id="8" name="Group 7">
            <a:extLst>
              <a:ext uri="{FF2B5EF4-FFF2-40B4-BE49-F238E27FC236}">
                <a16:creationId xmlns:a16="http://schemas.microsoft.com/office/drawing/2014/main" id="{3BE0A9E3-7D9F-C329-0EF9-1313CBD833DA}"/>
              </a:ext>
            </a:extLst>
          </p:cNvPr>
          <p:cNvGrpSpPr/>
          <p:nvPr/>
        </p:nvGrpSpPr>
        <p:grpSpPr>
          <a:xfrm>
            <a:off x="4243422" y="3038832"/>
            <a:ext cx="3705156" cy="1032800"/>
            <a:chOff x="4243422" y="3242821"/>
            <a:chExt cx="3705156" cy="1032800"/>
          </a:xfrm>
        </p:grpSpPr>
        <p:sp>
          <p:nvSpPr>
            <p:cNvPr id="7" name="Rounded Rectangle 6">
              <a:extLst>
                <a:ext uri="{FF2B5EF4-FFF2-40B4-BE49-F238E27FC236}">
                  <a16:creationId xmlns:a16="http://schemas.microsoft.com/office/drawing/2014/main" id="{C7EF843E-B150-012F-351A-6747DA4F82BD}"/>
                </a:ext>
              </a:extLst>
            </p:cNvPr>
            <p:cNvSpPr/>
            <p:nvPr/>
          </p:nvSpPr>
          <p:spPr>
            <a:xfrm>
              <a:off x="4243422" y="3242821"/>
              <a:ext cx="3705156" cy="103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3">
              <a:extLst>
                <a:ext uri="{FF2B5EF4-FFF2-40B4-BE49-F238E27FC236}">
                  <a16:creationId xmlns:a16="http://schemas.microsoft.com/office/drawing/2014/main" id="{EDC90743-E5B4-D940-3D15-4028903FF451}"/>
                </a:ext>
              </a:extLst>
            </p:cNvPr>
            <p:cNvSpPr txBox="1">
              <a:spLocks noChangeArrowheads="1"/>
            </p:cNvSpPr>
            <p:nvPr/>
          </p:nvSpPr>
          <p:spPr bwMode="auto">
            <a:xfrm>
              <a:off x="4295269" y="3337090"/>
              <a:ext cx="3601461" cy="881984"/>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rPr>
                <a:t>Julie M. McCarthy, PhD</a:t>
              </a:r>
            </a:p>
            <a:p>
              <a:pPr algn="ctr" eaLnBrk="1" fontAlgn="auto" hangingPunct="1">
                <a:spcAft>
                  <a:spcPts val="0"/>
                </a:spcAft>
                <a:buFontTx/>
                <a:buNone/>
                <a:defRPr/>
              </a:pPr>
              <a:r>
                <a:rPr lang="en-US" altLang="en-US" sz="2000" dirty="0">
                  <a:solidFill>
                    <a:srgbClr val="003A93"/>
                  </a:solidFill>
                  <a:latin typeface="Calibri" panose="020F0502020204030204" pitchFamily="34" charset="0"/>
                  <a:cs typeface="Calibri" panose="020F0502020204030204" pitchFamily="34" charset="0"/>
                  <a:hlinkClick r:id="rId7"/>
                </a:rPr>
                <a:t>jmccarthy@mclean.harvard.edu</a:t>
              </a:r>
              <a:endParaRPr lang="en-US" altLang="en-US" sz="2000" dirty="0">
                <a:solidFill>
                  <a:srgbClr val="003A93"/>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70757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988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49692-F805-FFF4-5692-93E617302ADB}"/>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E193FBB-BCFF-5734-06DF-9F1662551717}"/>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E81E45D4-DEA4-DB5E-79CF-46A89D9906B3}"/>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EE1FAE-A861-6BCD-BADA-F9EBFB2C68FA}"/>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BAEB5F1D-4B04-9E42-939B-D79AAB94C773}"/>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825AF820-A2CF-6385-22B3-0233323372BE}"/>
              </a:ext>
            </a:extLst>
          </p:cNvPr>
          <p:cNvSpPr>
            <a:spLocks noGrp="1"/>
          </p:cNvSpPr>
          <p:nvPr>
            <p:ph type="title"/>
          </p:nvPr>
        </p:nvSpPr>
        <p:spPr/>
        <p:txBody>
          <a:bodyPr/>
          <a:lstStyle/>
          <a:p>
            <a:r>
              <a:rPr lang="en-US" sz="3200" dirty="0"/>
              <a:t>National Substance Use Disorder Rates - 2021 </a:t>
            </a:r>
          </a:p>
        </p:txBody>
      </p:sp>
      <p:sp>
        <p:nvSpPr>
          <p:cNvPr id="7" name="TextBox 6">
            <a:extLst>
              <a:ext uri="{FF2B5EF4-FFF2-40B4-BE49-F238E27FC236}">
                <a16:creationId xmlns:a16="http://schemas.microsoft.com/office/drawing/2014/main" id="{27203EDD-05C2-1425-DECE-858604FD506A}"/>
              </a:ext>
            </a:extLst>
          </p:cNvPr>
          <p:cNvSpPr txBox="1"/>
          <p:nvPr/>
        </p:nvSpPr>
        <p:spPr>
          <a:xfrm>
            <a:off x="779788" y="4852337"/>
            <a:ext cx="4181955"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National Survey on Drug Use and Health (NSDUH) 2021</a:t>
            </a:r>
            <a:endParaRPr kumimoji="0" lang="en-US" sz="1400" b="0" i="0" u="none" strike="noStrike" kern="1200" cap="none" spc="0" normalizeH="0" baseline="0" noProof="0" dirty="0">
              <a:ln>
                <a:noFill/>
              </a:ln>
              <a:effectLst/>
              <a:uLnTx/>
              <a:uFillTx/>
              <a:ea typeface="+mn-ea"/>
              <a:cs typeface="Arial"/>
            </a:endParaRPr>
          </a:p>
        </p:txBody>
      </p:sp>
      <p:pic>
        <p:nvPicPr>
          <p:cNvPr id="4" name="Picture 3" descr="A chart of a number of people with different levels of age&#10;&#10;Description automatically generated with medium confidence">
            <a:extLst>
              <a:ext uri="{FF2B5EF4-FFF2-40B4-BE49-F238E27FC236}">
                <a16:creationId xmlns:a16="http://schemas.microsoft.com/office/drawing/2014/main" id="{1C7A2B87-EFC8-EA7B-578B-DB5DC40AB6EB}"/>
              </a:ext>
            </a:extLst>
          </p:cNvPr>
          <p:cNvPicPr>
            <a:picLocks noChangeAspect="1"/>
          </p:cNvPicPr>
          <p:nvPr/>
        </p:nvPicPr>
        <p:blipFill>
          <a:blip r:embed="rId7"/>
          <a:stretch>
            <a:fillRect/>
          </a:stretch>
        </p:blipFill>
        <p:spPr>
          <a:xfrm>
            <a:off x="641350" y="1282388"/>
            <a:ext cx="11229831" cy="3980573"/>
          </a:xfrm>
          <a:prstGeom prst="rect">
            <a:avLst/>
          </a:prstGeom>
        </p:spPr>
      </p:pic>
    </p:spTree>
    <p:extLst>
      <p:ext uri="{BB962C8B-B14F-4D97-AF65-F5344CB8AC3E}">
        <p14:creationId xmlns:p14="http://schemas.microsoft.com/office/powerpoint/2010/main" val="1417302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E4F83-249E-1E95-E840-2F354567C623}"/>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81E45D4-DEA4-DB5E-79CF-46A89D9906B3}"/>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08778D7C-7927-014E-8B61-98BDACB7335A}"/>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23DD5A1-20D5-DA7F-7801-62CBBAA60D78}"/>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5EF1D956-59DE-40AC-2377-189427035281}"/>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8" name="Title 1">
            <a:extLst>
              <a:ext uri="{FF2B5EF4-FFF2-40B4-BE49-F238E27FC236}">
                <a16:creationId xmlns:a16="http://schemas.microsoft.com/office/drawing/2014/main" id="{873EFDF7-ED0A-F84C-8EB5-7B98A2547A45}"/>
              </a:ext>
            </a:extLst>
          </p:cNvPr>
          <p:cNvSpPr>
            <a:spLocks noGrp="1"/>
          </p:cNvSpPr>
          <p:nvPr>
            <p:ph type="title"/>
          </p:nvPr>
        </p:nvSpPr>
        <p:spPr/>
        <p:txBody>
          <a:bodyPr/>
          <a:lstStyle/>
          <a:p>
            <a:r>
              <a:rPr lang="en-US" sz="3200" dirty="0"/>
              <a:t>National Substance Use Disorder Rates - </a:t>
            </a:r>
            <a:r>
              <a:rPr lang="en-US" sz="3200" dirty="0">
                <a:solidFill>
                  <a:srgbClr val="FF0000"/>
                </a:solidFill>
              </a:rPr>
              <a:t>2023</a:t>
            </a:r>
            <a:r>
              <a:rPr lang="en-US" sz="3200" dirty="0"/>
              <a:t> </a:t>
            </a:r>
          </a:p>
        </p:txBody>
      </p:sp>
      <p:sp>
        <p:nvSpPr>
          <p:cNvPr id="7" name="TextBox 6">
            <a:extLst>
              <a:ext uri="{FF2B5EF4-FFF2-40B4-BE49-F238E27FC236}">
                <a16:creationId xmlns:a16="http://schemas.microsoft.com/office/drawing/2014/main" id="{7B1309E4-9C12-6FCE-40DD-A14E1D1235D9}"/>
              </a:ext>
            </a:extLst>
          </p:cNvPr>
          <p:cNvSpPr txBox="1"/>
          <p:nvPr/>
        </p:nvSpPr>
        <p:spPr>
          <a:xfrm>
            <a:off x="779788" y="4852337"/>
            <a:ext cx="4181955"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National Survey on Drug Use and Health (NSDUH) </a:t>
            </a:r>
            <a:r>
              <a:rPr lang="en-US" sz="1400" b="1" dirty="0">
                <a:cs typeface="Arial"/>
              </a:rPr>
              <a:t>2023</a:t>
            </a:r>
            <a:endParaRPr kumimoji="0" lang="en-US" sz="1400" b="1" i="0" strike="noStrike" kern="1200" cap="none" spc="0" normalizeH="0" baseline="0" noProof="0" dirty="0">
              <a:ln>
                <a:noFill/>
              </a:ln>
              <a:effectLst/>
              <a:uLnTx/>
              <a:uFillTx/>
              <a:ea typeface="+mn-ea"/>
              <a:cs typeface="Arial"/>
            </a:endParaRPr>
          </a:p>
        </p:txBody>
      </p:sp>
      <p:pic>
        <p:nvPicPr>
          <p:cNvPr id="12" name="Picture 11" descr="A graph showing a number of people with different levels of age&#10;&#10;Description automatically generated with medium confidence">
            <a:extLst>
              <a:ext uri="{FF2B5EF4-FFF2-40B4-BE49-F238E27FC236}">
                <a16:creationId xmlns:a16="http://schemas.microsoft.com/office/drawing/2014/main" id="{DC3743A8-797D-7259-E745-696BD9DBFBE4}"/>
              </a:ext>
            </a:extLst>
          </p:cNvPr>
          <p:cNvPicPr>
            <a:picLocks noChangeAspect="1"/>
          </p:cNvPicPr>
          <p:nvPr/>
        </p:nvPicPr>
        <p:blipFill>
          <a:blip r:embed="rId7"/>
          <a:stretch>
            <a:fillRect/>
          </a:stretch>
        </p:blipFill>
        <p:spPr>
          <a:xfrm>
            <a:off x="641350" y="1300792"/>
            <a:ext cx="11110297" cy="3913183"/>
          </a:xfrm>
          <a:prstGeom prst="rect">
            <a:avLst/>
          </a:prstGeom>
        </p:spPr>
      </p:pic>
      <p:sp>
        <p:nvSpPr>
          <p:cNvPr id="13" name="Rectangle 12">
            <a:extLst>
              <a:ext uri="{FF2B5EF4-FFF2-40B4-BE49-F238E27FC236}">
                <a16:creationId xmlns:a16="http://schemas.microsoft.com/office/drawing/2014/main" id="{7D435311-9C8D-07F1-8B5B-87947430F83D}"/>
              </a:ext>
            </a:extLst>
          </p:cNvPr>
          <p:cNvSpPr/>
          <p:nvPr/>
        </p:nvSpPr>
        <p:spPr>
          <a:xfrm>
            <a:off x="6220918" y="2563318"/>
            <a:ext cx="4272197" cy="37475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33547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4EFD0-6AFE-FAAE-121F-89AB1990857C}"/>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7ED9AF8-3FC8-0460-7E1F-5ECA4AE671A8}"/>
              </a:ext>
            </a:extLst>
          </p:cNvPr>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6" name="Object 5" hidden="1">
                        <a:extLst>
                          <a:ext uri="{FF2B5EF4-FFF2-40B4-BE49-F238E27FC236}">
                            <a16:creationId xmlns:a16="http://schemas.microsoft.com/office/drawing/2014/main" id="{26FB9880-C644-0E82-BE90-16721550A25C}"/>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F4E5F91-C59B-8C4B-81D7-E6934BFFA38D}"/>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7204AD99-B4F8-CFC4-B0BF-8E2730D5775E}"/>
              </a:ext>
            </a:extLst>
          </p:cNvPr>
          <p:cNvSpPr>
            <a:spLocks noGrp="1"/>
          </p:cNvSpPr>
          <p:nvPr>
            <p:ph type="ftr" sz="quarter" idx="15"/>
          </p:nvPr>
        </p:nvSpPr>
        <p:spPr>
          <a:xfrm>
            <a:off x="3336325" y="6334125"/>
            <a:ext cx="7707596" cy="153888"/>
          </a:xfrm>
        </p:spPr>
        <p:txBody>
          <a:bodyPr/>
          <a:lstStyle/>
          <a:p>
            <a:pPr algn="r"/>
            <a:r>
              <a:rPr lang="en-US" sz="1000" dirty="0"/>
              <a:t>McLean Hospital Division of Psychotic Disorders</a:t>
            </a:r>
          </a:p>
        </p:txBody>
      </p:sp>
      <p:sp>
        <p:nvSpPr>
          <p:cNvPr id="8" name="Title 1">
            <a:extLst>
              <a:ext uri="{FF2B5EF4-FFF2-40B4-BE49-F238E27FC236}">
                <a16:creationId xmlns:a16="http://schemas.microsoft.com/office/drawing/2014/main" id="{3F12BBB2-9151-2ED3-F203-1841EF3AF811}"/>
              </a:ext>
            </a:extLst>
          </p:cNvPr>
          <p:cNvSpPr>
            <a:spLocks noGrp="1"/>
          </p:cNvSpPr>
          <p:nvPr>
            <p:ph type="title"/>
          </p:nvPr>
        </p:nvSpPr>
        <p:spPr/>
        <p:txBody>
          <a:bodyPr/>
          <a:lstStyle/>
          <a:p>
            <a:r>
              <a:rPr lang="en-US" sz="3200" dirty="0"/>
              <a:t>DSM-5 Substance Use Disorder</a:t>
            </a:r>
          </a:p>
        </p:txBody>
      </p:sp>
      <p:sp>
        <p:nvSpPr>
          <p:cNvPr id="4" name="Content Placeholder 2">
            <a:extLst>
              <a:ext uri="{FF2B5EF4-FFF2-40B4-BE49-F238E27FC236}">
                <a16:creationId xmlns:a16="http://schemas.microsoft.com/office/drawing/2014/main" id="{18280FDB-C4A8-3974-4B79-2B23591E8772}"/>
              </a:ext>
            </a:extLst>
          </p:cNvPr>
          <p:cNvSpPr>
            <a:spLocks noGrp="1"/>
          </p:cNvSpPr>
          <p:nvPr>
            <p:ph idx="1"/>
          </p:nvPr>
        </p:nvSpPr>
        <p:spPr>
          <a:xfrm>
            <a:off x="1083942" y="1334125"/>
            <a:ext cx="5406799" cy="4586990"/>
          </a:xfrm>
        </p:spPr>
        <p:txBody>
          <a:bodyPr/>
          <a:lstStyle/>
          <a:p>
            <a:pPr marL="632222" lvl="1" indent="-457200">
              <a:spcAft>
                <a:spcPts val="600"/>
              </a:spcAft>
              <a:buFont typeface="+mj-lt"/>
              <a:buAutoNum type="arabicPeriod"/>
            </a:pPr>
            <a:r>
              <a:rPr lang="en-US" sz="2400" dirty="0">
                <a:solidFill>
                  <a:schemeClr val="accent2"/>
                </a:solidFill>
              </a:rPr>
              <a:t>More or longer use than intended</a:t>
            </a:r>
          </a:p>
          <a:p>
            <a:pPr marL="632222" lvl="1" indent="-457200">
              <a:spcAft>
                <a:spcPts val="600"/>
              </a:spcAft>
              <a:buFont typeface="+mj-lt"/>
              <a:buAutoNum type="arabicPeriod"/>
            </a:pPr>
            <a:r>
              <a:rPr lang="en-US" sz="2400" dirty="0">
                <a:solidFill>
                  <a:schemeClr val="accent2"/>
                </a:solidFill>
              </a:rPr>
              <a:t>Difficulty cutting down</a:t>
            </a:r>
          </a:p>
          <a:p>
            <a:pPr marL="632222" lvl="1" indent="-457200">
              <a:spcAft>
                <a:spcPts val="600"/>
              </a:spcAft>
              <a:buFont typeface="+mj-lt"/>
              <a:buAutoNum type="arabicPeriod"/>
            </a:pPr>
            <a:r>
              <a:rPr lang="en-US" sz="2400" dirty="0">
                <a:solidFill>
                  <a:schemeClr val="accent2"/>
                </a:solidFill>
              </a:rPr>
              <a:t>Lots of time getting, using, recovering</a:t>
            </a:r>
          </a:p>
          <a:p>
            <a:pPr marL="632222" lvl="1" indent="-457200">
              <a:spcAft>
                <a:spcPts val="600"/>
              </a:spcAft>
              <a:buFont typeface="+mj-lt"/>
              <a:buAutoNum type="arabicPeriod"/>
            </a:pPr>
            <a:r>
              <a:rPr lang="en-US" sz="2400" dirty="0">
                <a:solidFill>
                  <a:schemeClr val="accent2"/>
                </a:solidFill>
              </a:rPr>
              <a:t>Cravings/urges to use</a:t>
            </a:r>
          </a:p>
          <a:p>
            <a:pPr marL="632222" lvl="1" indent="-457200">
              <a:spcAft>
                <a:spcPts val="600"/>
              </a:spcAft>
              <a:buFont typeface="+mj-lt"/>
              <a:buAutoNum type="arabicPeriod"/>
            </a:pPr>
            <a:r>
              <a:rPr lang="en-US" sz="2400" dirty="0">
                <a:solidFill>
                  <a:schemeClr val="accent2"/>
                </a:solidFill>
              </a:rPr>
              <a:t>Work, home, school problems</a:t>
            </a:r>
          </a:p>
          <a:p>
            <a:pPr marL="632222" lvl="1" indent="-457200">
              <a:spcAft>
                <a:spcPts val="600"/>
              </a:spcAft>
              <a:buFont typeface="+mj-lt"/>
              <a:buAutoNum type="arabicPeriod"/>
            </a:pPr>
            <a:r>
              <a:rPr lang="en-US" sz="2400" dirty="0">
                <a:solidFill>
                  <a:schemeClr val="accent2"/>
                </a:solidFill>
              </a:rPr>
              <a:t>Relationship problems</a:t>
            </a:r>
          </a:p>
          <a:p>
            <a:pPr marL="632222" lvl="1" indent="-457200">
              <a:spcAft>
                <a:spcPts val="600"/>
              </a:spcAft>
              <a:buFont typeface="+mj-lt"/>
              <a:buAutoNum type="arabicPeriod"/>
            </a:pPr>
            <a:r>
              <a:rPr lang="en-US" sz="2400" dirty="0">
                <a:solidFill>
                  <a:schemeClr val="accent2"/>
                </a:solidFill>
              </a:rPr>
              <a:t>Giving up important activities</a:t>
            </a:r>
          </a:p>
          <a:p>
            <a:pPr marL="632222" lvl="1" indent="-457200">
              <a:spcAft>
                <a:spcPts val="600"/>
              </a:spcAft>
              <a:buFont typeface="+mj-lt"/>
              <a:buAutoNum type="arabicPeriod"/>
            </a:pPr>
            <a:r>
              <a:rPr lang="en-US" sz="2400" dirty="0">
                <a:solidFill>
                  <a:schemeClr val="accent2"/>
                </a:solidFill>
              </a:rPr>
              <a:t>Repeated use in dangerous situations</a:t>
            </a:r>
          </a:p>
          <a:p>
            <a:pPr marL="632222" lvl="1" indent="-457200">
              <a:spcAft>
                <a:spcPts val="600"/>
              </a:spcAft>
              <a:buFont typeface="+mj-lt"/>
              <a:buAutoNum type="arabicPeriod"/>
            </a:pPr>
            <a:r>
              <a:rPr lang="en-US" sz="2400" dirty="0">
                <a:solidFill>
                  <a:schemeClr val="accent2"/>
                </a:solidFill>
              </a:rPr>
              <a:t>Physical or psychological problems </a:t>
            </a:r>
          </a:p>
          <a:p>
            <a:pPr marL="632222" lvl="1" indent="-457200">
              <a:spcAft>
                <a:spcPts val="600"/>
              </a:spcAft>
              <a:buFont typeface="+mj-lt"/>
              <a:buAutoNum type="arabicPeriod"/>
            </a:pPr>
            <a:r>
              <a:rPr lang="en-US" sz="2400" dirty="0">
                <a:solidFill>
                  <a:schemeClr val="accent2"/>
                </a:solidFill>
              </a:rPr>
              <a:t>Tolerance</a:t>
            </a:r>
          </a:p>
          <a:p>
            <a:pPr marL="632222" lvl="1" indent="-457200">
              <a:spcAft>
                <a:spcPts val="600"/>
              </a:spcAft>
              <a:buFont typeface="+mj-lt"/>
              <a:buAutoNum type="arabicPeriod"/>
            </a:pPr>
            <a:r>
              <a:rPr lang="en-US" sz="2400" dirty="0">
                <a:solidFill>
                  <a:schemeClr val="accent2"/>
                </a:solidFill>
              </a:rPr>
              <a:t>Withdrawal symptoms</a:t>
            </a:r>
          </a:p>
        </p:txBody>
      </p:sp>
      <p:grpSp>
        <p:nvGrpSpPr>
          <p:cNvPr id="10" name="Group 9">
            <a:extLst>
              <a:ext uri="{FF2B5EF4-FFF2-40B4-BE49-F238E27FC236}">
                <a16:creationId xmlns:a16="http://schemas.microsoft.com/office/drawing/2014/main" id="{A546209B-7672-6211-33D3-1F9D3ECA7ECA}"/>
              </a:ext>
            </a:extLst>
          </p:cNvPr>
          <p:cNvGrpSpPr/>
          <p:nvPr/>
        </p:nvGrpSpPr>
        <p:grpSpPr>
          <a:xfrm>
            <a:off x="6933333" y="1334125"/>
            <a:ext cx="4610968" cy="1219098"/>
            <a:chOff x="818866" y="1480391"/>
            <a:chExt cx="2866030" cy="3098402"/>
          </a:xfrm>
        </p:grpSpPr>
        <p:sp>
          <p:nvSpPr>
            <p:cNvPr id="12" name="Rectangle 11">
              <a:extLst>
                <a:ext uri="{FF2B5EF4-FFF2-40B4-BE49-F238E27FC236}">
                  <a16:creationId xmlns:a16="http://schemas.microsoft.com/office/drawing/2014/main" id="{7088841F-1304-623B-98E7-825098DCDAE7}"/>
                </a:ext>
              </a:extLst>
            </p:cNvPr>
            <p:cNvSpPr/>
            <p:nvPr/>
          </p:nvSpPr>
          <p:spPr>
            <a:xfrm>
              <a:off x="818866" y="1480391"/>
              <a:ext cx="2866030" cy="30984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Box 12">
              <a:extLst>
                <a:ext uri="{FF2B5EF4-FFF2-40B4-BE49-F238E27FC236}">
                  <a16:creationId xmlns:a16="http://schemas.microsoft.com/office/drawing/2014/main" id="{2F493014-50C8-54C2-3ADE-13C7231AE939}"/>
                </a:ext>
              </a:extLst>
            </p:cNvPr>
            <p:cNvSpPr txBox="1"/>
            <p:nvPr/>
          </p:nvSpPr>
          <p:spPr>
            <a:xfrm>
              <a:off x="818866" y="1610435"/>
              <a:ext cx="2866030" cy="2737806"/>
            </a:xfrm>
            <a:prstGeom prst="rect">
              <a:avLst/>
            </a:prstGeom>
            <a:noFill/>
          </p:spPr>
          <p:txBody>
            <a:bodyPr wrap="square" rtlCol="0">
              <a:spAutoFit/>
            </a:bodyPr>
            <a:lstStyle/>
            <a:p>
              <a:pPr algn="ctr"/>
              <a:r>
                <a:rPr lang="en-US" sz="3200" b="1" dirty="0">
                  <a:solidFill>
                    <a:srgbClr val="003A93"/>
                  </a:solidFill>
                </a:rPr>
                <a:t>MILD</a:t>
              </a:r>
            </a:p>
            <a:p>
              <a:pPr algn="ctr"/>
              <a:r>
                <a:rPr lang="en-US" sz="3200" b="1" dirty="0">
                  <a:solidFill>
                    <a:srgbClr val="FF0000"/>
                  </a:solidFill>
                </a:rPr>
                <a:t>2 – 3 </a:t>
              </a:r>
              <a:r>
                <a:rPr lang="en-US" sz="3200" b="1" dirty="0">
                  <a:solidFill>
                    <a:srgbClr val="003A93"/>
                  </a:solidFill>
                </a:rPr>
                <a:t>symptoms</a:t>
              </a:r>
            </a:p>
          </p:txBody>
        </p:sp>
      </p:grpSp>
      <p:grpSp>
        <p:nvGrpSpPr>
          <p:cNvPr id="14" name="Group 13">
            <a:extLst>
              <a:ext uri="{FF2B5EF4-FFF2-40B4-BE49-F238E27FC236}">
                <a16:creationId xmlns:a16="http://schemas.microsoft.com/office/drawing/2014/main" id="{A51F519F-1FF4-C61C-9B00-2DF34418B7F4}"/>
              </a:ext>
            </a:extLst>
          </p:cNvPr>
          <p:cNvGrpSpPr/>
          <p:nvPr/>
        </p:nvGrpSpPr>
        <p:grpSpPr>
          <a:xfrm>
            <a:off x="6933333" y="2966233"/>
            <a:ext cx="4610968" cy="1219098"/>
            <a:chOff x="818866" y="1480391"/>
            <a:chExt cx="2866030" cy="3098402"/>
          </a:xfrm>
        </p:grpSpPr>
        <p:sp>
          <p:nvSpPr>
            <p:cNvPr id="15" name="Rectangle 14">
              <a:extLst>
                <a:ext uri="{FF2B5EF4-FFF2-40B4-BE49-F238E27FC236}">
                  <a16:creationId xmlns:a16="http://schemas.microsoft.com/office/drawing/2014/main" id="{2315FC8E-82B6-9A51-903A-163D40816DBC}"/>
                </a:ext>
              </a:extLst>
            </p:cNvPr>
            <p:cNvSpPr/>
            <p:nvPr/>
          </p:nvSpPr>
          <p:spPr>
            <a:xfrm>
              <a:off x="818866" y="1480391"/>
              <a:ext cx="2866030" cy="309840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TextBox 15">
              <a:extLst>
                <a:ext uri="{FF2B5EF4-FFF2-40B4-BE49-F238E27FC236}">
                  <a16:creationId xmlns:a16="http://schemas.microsoft.com/office/drawing/2014/main" id="{DDE39399-90AD-816A-5CE5-4927370C0E4B}"/>
                </a:ext>
              </a:extLst>
            </p:cNvPr>
            <p:cNvSpPr txBox="1"/>
            <p:nvPr/>
          </p:nvSpPr>
          <p:spPr>
            <a:xfrm>
              <a:off x="818866" y="1610435"/>
              <a:ext cx="2866030" cy="2737806"/>
            </a:xfrm>
            <a:prstGeom prst="rect">
              <a:avLst/>
            </a:prstGeom>
            <a:noFill/>
          </p:spPr>
          <p:txBody>
            <a:bodyPr wrap="square" rtlCol="0">
              <a:spAutoFit/>
            </a:bodyPr>
            <a:lstStyle/>
            <a:p>
              <a:pPr algn="ctr"/>
              <a:r>
                <a:rPr lang="en-US" sz="3200" b="1" dirty="0">
                  <a:solidFill>
                    <a:srgbClr val="003A93"/>
                  </a:solidFill>
                </a:rPr>
                <a:t>MODERATE</a:t>
              </a:r>
            </a:p>
            <a:p>
              <a:pPr algn="ctr"/>
              <a:r>
                <a:rPr lang="en-US" sz="3200" b="1" dirty="0">
                  <a:solidFill>
                    <a:srgbClr val="FF0000"/>
                  </a:solidFill>
                </a:rPr>
                <a:t>4 – 5 </a:t>
              </a:r>
              <a:r>
                <a:rPr lang="en-US" sz="3200" b="1" dirty="0">
                  <a:solidFill>
                    <a:srgbClr val="003A93"/>
                  </a:solidFill>
                </a:rPr>
                <a:t>symptoms</a:t>
              </a:r>
            </a:p>
          </p:txBody>
        </p:sp>
      </p:grpSp>
      <p:grpSp>
        <p:nvGrpSpPr>
          <p:cNvPr id="17" name="Group 16">
            <a:extLst>
              <a:ext uri="{FF2B5EF4-FFF2-40B4-BE49-F238E27FC236}">
                <a16:creationId xmlns:a16="http://schemas.microsoft.com/office/drawing/2014/main" id="{A40AB936-B6E0-0F1F-FD15-080E0EFC7264}"/>
              </a:ext>
            </a:extLst>
          </p:cNvPr>
          <p:cNvGrpSpPr/>
          <p:nvPr/>
        </p:nvGrpSpPr>
        <p:grpSpPr>
          <a:xfrm>
            <a:off x="6933333" y="4602276"/>
            <a:ext cx="4610968" cy="1219098"/>
            <a:chOff x="818866" y="1480391"/>
            <a:chExt cx="2866030" cy="3098402"/>
          </a:xfrm>
        </p:grpSpPr>
        <p:sp>
          <p:nvSpPr>
            <p:cNvPr id="18" name="Rectangle 17">
              <a:extLst>
                <a:ext uri="{FF2B5EF4-FFF2-40B4-BE49-F238E27FC236}">
                  <a16:creationId xmlns:a16="http://schemas.microsoft.com/office/drawing/2014/main" id="{B6189E51-85EF-2597-79B4-8E98FC8F21D8}"/>
                </a:ext>
              </a:extLst>
            </p:cNvPr>
            <p:cNvSpPr/>
            <p:nvPr/>
          </p:nvSpPr>
          <p:spPr>
            <a:xfrm>
              <a:off x="818866" y="1480391"/>
              <a:ext cx="2866030" cy="3098402"/>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TextBox 18">
              <a:extLst>
                <a:ext uri="{FF2B5EF4-FFF2-40B4-BE49-F238E27FC236}">
                  <a16:creationId xmlns:a16="http://schemas.microsoft.com/office/drawing/2014/main" id="{C9CFCB6B-FF5E-7492-8E68-297E347B9A53}"/>
                </a:ext>
              </a:extLst>
            </p:cNvPr>
            <p:cNvSpPr txBox="1"/>
            <p:nvPr/>
          </p:nvSpPr>
          <p:spPr>
            <a:xfrm>
              <a:off x="818866" y="1610435"/>
              <a:ext cx="2866030" cy="2737806"/>
            </a:xfrm>
            <a:prstGeom prst="rect">
              <a:avLst/>
            </a:prstGeom>
            <a:noFill/>
          </p:spPr>
          <p:txBody>
            <a:bodyPr wrap="square" rtlCol="0">
              <a:spAutoFit/>
            </a:bodyPr>
            <a:lstStyle/>
            <a:p>
              <a:pPr algn="ctr"/>
              <a:r>
                <a:rPr lang="en-US" sz="3200" b="1" dirty="0">
                  <a:solidFill>
                    <a:srgbClr val="003A93"/>
                  </a:solidFill>
                </a:rPr>
                <a:t>SEVERE</a:t>
              </a:r>
            </a:p>
            <a:p>
              <a:pPr algn="ctr"/>
              <a:r>
                <a:rPr lang="en-US" sz="3200" b="1" dirty="0">
                  <a:solidFill>
                    <a:srgbClr val="FF0000"/>
                  </a:solidFill>
                </a:rPr>
                <a:t>6+</a:t>
              </a:r>
              <a:r>
                <a:rPr lang="en-US" sz="3200" b="1" dirty="0">
                  <a:solidFill>
                    <a:srgbClr val="003A93"/>
                  </a:solidFill>
                </a:rPr>
                <a:t> symptoms</a:t>
              </a:r>
            </a:p>
          </p:txBody>
        </p:sp>
      </p:grpSp>
      <p:sp>
        <p:nvSpPr>
          <p:cNvPr id="9" name="Rectangle 8">
            <a:extLst>
              <a:ext uri="{FF2B5EF4-FFF2-40B4-BE49-F238E27FC236}">
                <a16:creationId xmlns:a16="http://schemas.microsoft.com/office/drawing/2014/main" id="{3974C668-AF11-8716-AB11-A6B418633D4C}"/>
              </a:ext>
            </a:extLst>
          </p:cNvPr>
          <p:cNvSpPr/>
          <p:nvPr/>
        </p:nvSpPr>
        <p:spPr>
          <a:xfrm>
            <a:off x="6770914" y="1143000"/>
            <a:ext cx="4920343" cy="4778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5043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7892B-84C9-372B-36A9-E4A6CC1E21F7}"/>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FC1D4EC-E14F-FF0F-B4A9-6767771784A5}"/>
              </a:ext>
            </a:extLst>
          </p:cNvPr>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6" name="Object 5" hidden="1">
                        <a:extLst>
                          <a:ext uri="{FF2B5EF4-FFF2-40B4-BE49-F238E27FC236}">
                            <a16:creationId xmlns:a16="http://schemas.microsoft.com/office/drawing/2014/main" id="{E81E45D4-DEA4-DB5E-79CF-46A89D9906B3}"/>
                          </a:ext>
                        </a:extLst>
                      </p:cNvPr>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B0BF1E9-F6CF-0FED-3A30-DD898BE8C3E9}"/>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200" dirty="0">
              <a:latin typeface="Georgia" panose="02040502050405020303" pitchFamily="18" charset="0"/>
              <a:ea typeface="+mj-ea"/>
              <a:sym typeface="Georgia" panose="02040502050405020303" pitchFamily="18" charset="0"/>
            </a:endParaRPr>
          </a:p>
        </p:txBody>
      </p:sp>
      <p:sp>
        <p:nvSpPr>
          <p:cNvPr id="30" name="Footer Placeholder 3">
            <a:extLst>
              <a:ext uri="{FF2B5EF4-FFF2-40B4-BE49-F238E27FC236}">
                <a16:creationId xmlns:a16="http://schemas.microsoft.com/office/drawing/2014/main" id="{45820CBB-21AC-BD54-6312-69D8870CE651}"/>
              </a:ext>
            </a:extLst>
          </p:cNvPr>
          <p:cNvSpPr>
            <a:spLocks noGrp="1"/>
          </p:cNvSpPr>
          <p:nvPr>
            <p:ph type="ftr" sz="quarter" idx="15"/>
          </p:nvPr>
        </p:nvSpPr>
        <p:spPr>
          <a:xfrm>
            <a:off x="3336325" y="6334125"/>
            <a:ext cx="7707596" cy="153888"/>
          </a:xfrm>
        </p:spPr>
        <p:txBody>
          <a:bodyPr/>
          <a:lstStyle/>
          <a:p>
            <a:pPr algn="r"/>
            <a:r>
              <a:rPr lang="en-US" sz="1000"/>
              <a:t>McLean Hospital Division of Psychotic Disorders</a:t>
            </a:r>
            <a:endParaRPr lang="en-US" sz="1000" dirty="0"/>
          </a:p>
        </p:txBody>
      </p:sp>
      <p:sp>
        <p:nvSpPr>
          <p:cNvPr id="7" name="TextBox 6">
            <a:extLst>
              <a:ext uri="{FF2B5EF4-FFF2-40B4-BE49-F238E27FC236}">
                <a16:creationId xmlns:a16="http://schemas.microsoft.com/office/drawing/2014/main" id="{F253324C-0E7A-1BB6-8057-EF07FE3CA355}"/>
              </a:ext>
            </a:extLst>
          </p:cNvPr>
          <p:cNvSpPr txBox="1"/>
          <p:nvPr/>
        </p:nvSpPr>
        <p:spPr>
          <a:xfrm>
            <a:off x="641350" y="5356659"/>
            <a:ext cx="4181955" cy="723275"/>
          </a:xfrm>
          <a:prstGeom prst="rect">
            <a:avLst/>
          </a:prstGeom>
          <a:noFill/>
        </p:spPr>
        <p:txBody>
          <a:bodyPr wrap="square" lIns="0" t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br>
              <a:rPr lang="en-US" sz="1400" dirty="0">
                <a:cs typeface="Arial"/>
              </a:rPr>
            </a:br>
            <a:endParaRPr lang="en-US" sz="1400" dirty="0">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dirty="0">
                <a:cs typeface="Arial"/>
              </a:rPr>
              <a:t>National Survey on Drug Use and Health (NSDUH) </a:t>
            </a:r>
            <a:r>
              <a:rPr lang="en-US" sz="1400" b="1" dirty="0">
                <a:cs typeface="Arial"/>
              </a:rPr>
              <a:t>2023</a:t>
            </a:r>
            <a:endParaRPr kumimoji="0" lang="en-US" sz="1400" b="1" i="0" strike="noStrike" kern="1200" cap="none" spc="0" normalizeH="0" baseline="0" noProof="0" dirty="0">
              <a:ln>
                <a:noFill/>
              </a:ln>
              <a:effectLst/>
              <a:uLnTx/>
              <a:uFillTx/>
              <a:ea typeface="+mn-ea"/>
              <a:cs typeface="Arial"/>
            </a:endParaRPr>
          </a:p>
        </p:txBody>
      </p:sp>
      <p:pic>
        <p:nvPicPr>
          <p:cNvPr id="3" name="Picture 2" descr="A pie chart with text and numbers&#10;&#10;Description automatically generated">
            <a:extLst>
              <a:ext uri="{FF2B5EF4-FFF2-40B4-BE49-F238E27FC236}">
                <a16:creationId xmlns:a16="http://schemas.microsoft.com/office/drawing/2014/main" id="{644FD364-48CD-B6FF-8C39-5ED6192E8AE6}"/>
              </a:ext>
            </a:extLst>
          </p:cNvPr>
          <p:cNvPicPr>
            <a:picLocks noChangeAspect="1"/>
          </p:cNvPicPr>
          <p:nvPr/>
        </p:nvPicPr>
        <p:blipFill>
          <a:blip r:embed="rId8"/>
          <a:stretch>
            <a:fillRect/>
          </a:stretch>
        </p:blipFill>
        <p:spPr>
          <a:xfrm>
            <a:off x="272891" y="615017"/>
            <a:ext cx="5755283" cy="5070795"/>
          </a:xfrm>
          <a:prstGeom prst="rect">
            <a:avLst/>
          </a:prstGeom>
        </p:spPr>
      </p:pic>
      <p:pic>
        <p:nvPicPr>
          <p:cNvPr id="11" name="Picture 10" descr="A blue circle with orange triangle and white text&#10;&#10;Description automatically generated">
            <a:extLst>
              <a:ext uri="{FF2B5EF4-FFF2-40B4-BE49-F238E27FC236}">
                <a16:creationId xmlns:a16="http://schemas.microsoft.com/office/drawing/2014/main" id="{0E4AF69A-B492-02BD-D6D5-8729C9F500AA}"/>
              </a:ext>
            </a:extLst>
          </p:cNvPr>
          <p:cNvPicPr>
            <a:picLocks noChangeAspect="1"/>
          </p:cNvPicPr>
          <p:nvPr/>
        </p:nvPicPr>
        <p:blipFill>
          <a:blip r:embed="rId9"/>
          <a:stretch>
            <a:fillRect/>
          </a:stretch>
        </p:blipFill>
        <p:spPr>
          <a:xfrm>
            <a:off x="6096000" y="647501"/>
            <a:ext cx="5749731" cy="5070795"/>
          </a:xfrm>
          <a:prstGeom prst="rect">
            <a:avLst/>
          </a:prstGeom>
        </p:spPr>
      </p:pic>
      <p:sp>
        <p:nvSpPr>
          <p:cNvPr id="2" name="Rectangle 1">
            <a:extLst>
              <a:ext uri="{FF2B5EF4-FFF2-40B4-BE49-F238E27FC236}">
                <a16:creationId xmlns:a16="http://schemas.microsoft.com/office/drawing/2014/main" id="{311913EC-9DC9-95DD-9A35-4CD6659E9A27}"/>
              </a:ext>
            </a:extLst>
          </p:cNvPr>
          <p:cNvSpPr/>
          <p:nvPr/>
        </p:nvSpPr>
        <p:spPr>
          <a:xfrm>
            <a:off x="6705600" y="834886"/>
            <a:ext cx="2252870" cy="4108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a:extLst>
              <a:ext uri="{FF2B5EF4-FFF2-40B4-BE49-F238E27FC236}">
                <a16:creationId xmlns:a16="http://schemas.microsoft.com/office/drawing/2014/main" id="{FA2D461C-F941-8580-EBEB-165A7A087081}"/>
              </a:ext>
            </a:extLst>
          </p:cNvPr>
          <p:cNvSpPr/>
          <p:nvPr/>
        </p:nvSpPr>
        <p:spPr>
          <a:xfrm>
            <a:off x="2024097" y="834886"/>
            <a:ext cx="1312228" cy="35399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custDataLst>
      <p:tags r:id="rId1"/>
    </p:custDataLst>
    <p:extLst>
      <p:ext uri="{BB962C8B-B14F-4D97-AF65-F5344CB8AC3E}">
        <p14:creationId xmlns:p14="http://schemas.microsoft.com/office/powerpoint/2010/main" val="216167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KalwcW6JQaN8ERAlEYoF1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KalwcW6JQaN8ERAlEYoF1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Djw5SfcQW5th3cz6Xsl0c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17.xml><?xml version="1.0" encoding="utf-8"?>
<p:tagLst xmlns:a="http://schemas.openxmlformats.org/drawingml/2006/main" xmlns:r="http://schemas.openxmlformats.org/officeDocument/2006/relationships" xmlns:p="http://schemas.openxmlformats.org/presentationml/2006/main">
  <p:tag name="TIMING" val="|68.3|4.2"/>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cxCUTrzp..khx_FJMRB_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KalwcW6JQaN8ERAlEYoF1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KalwcW6JQaN8ERAlEYoF1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KalwcW6JQaN8ERAlEYoF1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96whv99HOK.4oPr_lV5ywA"/>
</p:tagLst>
</file>

<file path=ppt/theme/theme1.xml><?xml version="1.0" encoding="utf-8"?>
<a:theme xmlns:a="http://schemas.openxmlformats.org/drawingml/2006/main" name="MGB_standard_template_082020">
  <a:themeElements>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fontScheme name="MGB2">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GB_standard_template_022021" id="{D73F0B1C-26EB-3F44-8AE0-474B42F0F61E}" vid="{68716181-CC01-2345-AB9B-FFE4016E16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GB">
    <a:dk1>
      <a:srgbClr val="000000"/>
    </a:dk1>
    <a:lt1>
      <a:srgbClr val="FFFFFF"/>
    </a:lt1>
    <a:dk2>
      <a:srgbClr val="B0E3E2"/>
    </a:dk2>
    <a:lt2>
      <a:srgbClr val="808080"/>
    </a:lt2>
    <a:accent1>
      <a:srgbClr val="009AA3"/>
    </a:accent1>
    <a:accent2>
      <a:srgbClr val="003A93"/>
    </a:accent2>
    <a:accent3>
      <a:srgbClr val="0077CA"/>
    </a:accent3>
    <a:accent4>
      <a:srgbClr val="CD7F00"/>
    </a:accent4>
    <a:accent5>
      <a:srgbClr val="5C068A"/>
    </a:accent5>
    <a:accent6>
      <a:srgbClr val="CC0037"/>
    </a:accent6>
    <a:hlink>
      <a:srgbClr val="0077CA"/>
    </a:hlink>
    <a:folHlink>
      <a:srgbClr val="5C068A"/>
    </a:folHlink>
  </a:clrScheme>
</a:themeOverride>
</file>

<file path=docProps/app.xml><?xml version="1.0" encoding="utf-8"?>
<Properties xmlns="http://schemas.openxmlformats.org/officeDocument/2006/extended-properties" xmlns:vt="http://schemas.openxmlformats.org/officeDocument/2006/docPropsVTypes">
  <Template/>
  <TotalTime>22433</TotalTime>
  <Words>7345</Words>
  <Application>Microsoft Macintosh PowerPoint</Application>
  <PresentationFormat>Widescreen</PresentationFormat>
  <Paragraphs>737</Paragraphs>
  <Slides>58</Slides>
  <Notes>55</Notes>
  <HiddenSlides>0</HiddenSlides>
  <MMClips>0</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80" baseType="lpstr">
      <vt:lpstr>-apple-system</vt:lpstr>
      <vt:lpstr>Arial</vt:lpstr>
      <vt:lpstr>Calibri</vt:lpstr>
      <vt:lpstr>ElsevierGulliver</vt:lpstr>
      <vt:lpstr>ElsevierSans</vt:lpstr>
      <vt:lpstr>Georgia</vt:lpstr>
      <vt:lpstr>Gill Sans MT</vt:lpstr>
      <vt:lpstr>Helvetica Neue</vt:lpstr>
      <vt:lpstr>inherit</vt:lpstr>
      <vt:lpstr>Merriweather</vt:lpstr>
      <vt:lpstr>Merriweather Sans</vt:lpstr>
      <vt:lpstr>Noto Sans</vt:lpstr>
      <vt:lpstr>Open Sans</vt:lpstr>
      <vt:lpstr>OpenSans</vt:lpstr>
      <vt:lpstr>Poppins</vt:lpstr>
      <vt:lpstr>Source Sans Pro</vt:lpstr>
      <vt:lpstr>System Font Regular</vt:lpstr>
      <vt:lpstr>system-ui</vt:lpstr>
      <vt:lpstr>tahoma</vt:lpstr>
      <vt:lpstr>Wingdings</vt:lpstr>
      <vt:lpstr>MGB_standard_template_082020</vt:lpstr>
      <vt:lpstr>think-cell Slide</vt:lpstr>
      <vt:lpstr>  What to Know about Substance Use and Psychosis</vt:lpstr>
      <vt:lpstr> Disclosures:  Consultant, Custom Learning Designs, Inc.    © 2025 McLean Hospital Corporation All Rights Reserved</vt:lpstr>
      <vt:lpstr>PowerPoint Presentation</vt:lpstr>
      <vt:lpstr>Agenda</vt:lpstr>
      <vt:lpstr>Substance Use Patterns and Psychosis</vt:lpstr>
      <vt:lpstr>National Substance Use Disorder Rates - 2021 </vt:lpstr>
      <vt:lpstr>National Substance Use Disorder Rates - 2023 </vt:lpstr>
      <vt:lpstr>DSM-5 Substance Use Disorder</vt:lpstr>
      <vt:lpstr>PowerPoint Presentation</vt:lpstr>
      <vt:lpstr>Youth Cannabis Use - Annual </vt:lpstr>
      <vt:lpstr>Youth Cannabis Use - Daily </vt:lpstr>
      <vt:lpstr>Youth Cannabis Use - Daily by Gender</vt:lpstr>
      <vt:lpstr>State Cannabis Legalization </vt:lpstr>
      <vt:lpstr>State Cannabis Legalization </vt:lpstr>
      <vt:lpstr>Cannabis Patterns in Year 1 of FEP Treatment</vt:lpstr>
      <vt:lpstr>Cannabis and Developing Psychosis and CHR State</vt:lpstr>
      <vt:lpstr>Substance-Induced Psychosis Transition to Schizophrenia</vt:lpstr>
      <vt:lpstr>Cannabis and Psychosis Relapse</vt:lpstr>
      <vt:lpstr>Substance Use Disorder in Schizophrenia Additional Risks</vt:lpstr>
      <vt:lpstr>Hallucinogens</vt:lpstr>
      <vt:lpstr>Prescription Stimulants</vt:lpstr>
      <vt:lpstr>Cannabis &amp; Stimulants</vt:lpstr>
      <vt:lpstr>Substance Use and Medication Adherence</vt:lpstr>
      <vt:lpstr>Three Hypotheses for Cannabis and Psychosis</vt:lpstr>
      <vt:lpstr>Three Hypotheses for Cannabis and Psychosis</vt:lpstr>
      <vt:lpstr>Three Hypotheses for Cannabis and Psychosis</vt:lpstr>
      <vt:lpstr>Three Hypotheses for Cannabis and Psychosis</vt:lpstr>
      <vt:lpstr>Three Hypotheses for Cannabis and Psychosis</vt:lpstr>
      <vt:lpstr>Motives for Substance Use</vt:lpstr>
      <vt:lpstr>Risk Factors</vt:lpstr>
      <vt:lpstr>Risk Factors for Substance Use in Adolescents</vt:lpstr>
      <vt:lpstr>Protective Factors of Substance Misuse in Adolescents</vt:lpstr>
      <vt:lpstr>Moderators for Cannabis Use and Psychosis Relationship</vt:lpstr>
      <vt:lpstr>Risk Factors for Psychosis</vt:lpstr>
      <vt:lpstr>Treatment Options</vt:lpstr>
      <vt:lpstr>Reasons for Reducing or Stopping Substance Use</vt:lpstr>
      <vt:lpstr>Coordinated Specialty Care</vt:lpstr>
      <vt:lpstr>Screening Tools: Drugs</vt:lpstr>
      <vt:lpstr>Screening Tools: Alcohol</vt:lpstr>
      <vt:lpstr>Individual Resiliency Training</vt:lpstr>
      <vt:lpstr>PowerPoint Presentation</vt:lpstr>
      <vt:lpstr>Treatments for Cannabis Use and Early Psychosis</vt:lpstr>
      <vt:lpstr>Treatments for Cannabis Use and Early Psychosis</vt:lpstr>
      <vt:lpstr>Treatments for Cannabis Use and Early Psychosis</vt:lpstr>
      <vt:lpstr>PowerPoint Presentation</vt:lpstr>
      <vt:lpstr>Family Impact</vt:lpstr>
      <vt:lpstr>Family Impact</vt:lpstr>
      <vt:lpstr>Family Education</vt:lpstr>
      <vt:lpstr>Treatments for Cannabis Use and Early Psychosis</vt:lpstr>
      <vt:lpstr>Crafting Support Project Family Webinars Thurs 5-6pm ET</vt:lpstr>
      <vt:lpstr>CSP 2023-2024 Family Webinars Now Online</vt:lpstr>
      <vt:lpstr>1-on-1 Coaching</vt:lpstr>
      <vt:lpstr>Future Directions</vt:lpstr>
      <vt:lpstr>Opportunities</vt:lpstr>
      <vt:lpstr>Summary</vt:lpstr>
      <vt:lpstr>Acknowledgments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dc:title>
  <dc:creator>McCarthy, Julie M.</dc:creator>
  <cp:lastModifiedBy>McCarthy, Julie M.</cp:lastModifiedBy>
  <cp:revision>687</cp:revision>
  <dcterms:created xsi:type="dcterms:W3CDTF">2023-02-21T18:39:06Z</dcterms:created>
  <dcterms:modified xsi:type="dcterms:W3CDTF">2025-01-16T01:10:54Z</dcterms:modified>
</cp:coreProperties>
</file>