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Lst>
  <p:sldSz cy="5143500" cx="9144000"/>
  <p:notesSz cx="6858000" cy="9144000"/>
  <p:embeddedFontLst>
    <p:embeddedFont>
      <p:font typeface="Raleway"/>
      <p:regular r:id="rId56"/>
      <p:bold r:id="rId57"/>
      <p:italic r:id="rId58"/>
      <p:boldItalic r:id="rId59"/>
    </p:embeddedFont>
    <p:embeddedFont>
      <p:font typeface="Lato"/>
      <p:regular r:id="rId60"/>
      <p:bold r:id="rId61"/>
      <p:italic r:id="rId62"/>
      <p:boldItalic r:id="rId6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576">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F3E9870-99C1-411A-9AE6-75260C056118}">
  <a:tblStyle styleId="{2F3E9870-99C1-411A-9AE6-75260C05611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76"/>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font" Target="fonts/Lato-italic.fntdata"/><Relationship Id="rId61" Type="http://schemas.openxmlformats.org/officeDocument/2006/relationships/font" Target="fonts/Lato-bold.fntdata"/><Relationship Id="rId20" Type="http://schemas.openxmlformats.org/officeDocument/2006/relationships/slide" Target="slides/slide14.xml"/><Relationship Id="rId63" Type="http://schemas.openxmlformats.org/officeDocument/2006/relationships/font" Target="fonts/Lato-boldItalic.fnt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font" Target="fonts/Lato-regular.fntdata"/><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font" Target="fonts/Raleway-bold.fntdata"/><Relationship Id="rId12" Type="http://schemas.openxmlformats.org/officeDocument/2006/relationships/slide" Target="slides/slide6.xml"/><Relationship Id="rId56" Type="http://schemas.openxmlformats.org/officeDocument/2006/relationships/font" Target="fonts/Raleway-regular.fntdata"/><Relationship Id="rId15" Type="http://schemas.openxmlformats.org/officeDocument/2006/relationships/slide" Target="slides/slide9.xml"/><Relationship Id="rId59" Type="http://schemas.openxmlformats.org/officeDocument/2006/relationships/font" Target="fonts/Raleway-boldItalic.fntdata"/><Relationship Id="rId14" Type="http://schemas.openxmlformats.org/officeDocument/2006/relationships/slide" Target="slides/slide8.xml"/><Relationship Id="rId58" Type="http://schemas.openxmlformats.org/officeDocument/2006/relationships/font" Target="fonts/Raleway-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want to speak to you today about how to work with individuals experiencing early psychosis in a way that melds psychiatric and medication treatment ith psychotherapeutic principles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d758acd852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d758acd852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d758acd852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d758acd852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d758acd852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d758acd852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d758acd852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d758acd852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d758acd852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d758acd852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d758acd852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d758acd852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d780fa9182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d780fa9182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Studies have looked at a variety of potential treatment interventions for individuals experiencing this syndrome.  Interventions to treat the symptoms have included CBT, low dose antipsychotics and family therapy.  Interventions to reduce risk, delay or ameliorate the onset of psychosis include CBT, antipsychotics, antidepressants and omega 3 polyunsaturated fatty acids ( never replicated).  The results of these studies have not been conclusive in terms of establishing treatment guidelines for these individuals. What is clear is that the identification of these individuals and treatment engagement with these individuals, leads to early detection and can therefore markedly reduce the duration of untreated psychosis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d780fa9182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d780fa9182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d758acd852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d758acd852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d758acd852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d758acd852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d5b15f0a3_5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d5b15f0a3_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d758acd852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d758acd852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d758acd852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2d758acd852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Basic info about Li and lamictal</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d758acd852_0_8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2d758acd852_0_8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d780fa91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d780fa91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d780fa918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2d780fa918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d780fa918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2d780fa918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d780fa918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d780fa918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d780fa918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2d780fa918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d780fa918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2d780fa918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d758acd852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d758acd852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d758acd852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d758acd852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d758acd852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2d758acd852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d758acd852_0_8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d758acd852_0_8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d780fa9182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2d780fa9182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d780fa918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2d780fa918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Sometimes that means considering long acting injectable antipsychotic medications</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d758acd852_0_9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d758acd852_0_9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d758acd852_0_9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2d758acd852_0_9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Black international student working with a white, straight psychiatrist</a:t>
            </a:r>
            <a:endParaRPr/>
          </a:p>
          <a:p>
            <a:pPr indent="-317500" lvl="0" marL="457200" rtl="0" algn="l">
              <a:spcBef>
                <a:spcPts val="0"/>
              </a:spcBef>
              <a:spcAft>
                <a:spcPts val="0"/>
              </a:spcAft>
              <a:buSzPts val="1400"/>
              <a:buAutoNum type="arabicPeriod"/>
            </a:pPr>
            <a:r>
              <a:rPr lang="en"/>
              <a:t>Building rapport, helping student describe her internal experience, keeping student </a:t>
            </a:r>
            <a:r>
              <a:rPr lang="en"/>
              <a:t>engaged</a:t>
            </a:r>
            <a:r>
              <a:rPr lang="en"/>
              <a:t> when she feels paranoid, assessment of suicidal ideation, more history- substanc use, mood symptoms…</a:t>
            </a:r>
            <a:endParaRPr/>
          </a:p>
          <a:p>
            <a:pPr indent="-317500" lvl="0" marL="457200" rtl="0" algn="l">
              <a:spcBef>
                <a:spcPts val="0"/>
              </a:spcBef>
              <a:spcAft>
                <a:spcPts val="0"/>
              </a:spcAft>
              <a:buSzPts val="1400"/>
              <a:buAutoNum type="arabicPeriod"/>
            </a:pPr>
            <a:r>
              <a:rPr lang="en"/>
              <a:t>Family experience with her brother, paranoia making it hard to talk to me,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d758acd852_0_9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d758acd852_0_9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d758acd852_0_9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d758acd852_0_9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d758acd852_0_9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d758acd852_0_9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2d758acd852_0_8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2d758acd852_0_8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d758acd852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d758acd852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2d758acd852_0_9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2d758acd852_0_9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2d780fa9182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2d780fa9182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2d758acd852_0_9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2d758acd852_0_9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d758acd852_0_9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d758acd852_0_9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2d758acd852_0_9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2d758acd852_0_9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2d758acd852_0_9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2d758acd852_0_9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2d758acd852_0_9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2d758acd852_0_9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is an important role for college counseling centers in working with students experiencing early psychosis or attenuated psychosis syndromes because college counseling centers offer improved accessibility to treatment.</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2d780fa9182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2d780fa9182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g2d780fa9182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3" name="Google Shape;353;g2d780fa9182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2d780fa9182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2d780fa9182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d758acd852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d758acd852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d758acd852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d758acd852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d758acd852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d758acd852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d758acd852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d758acd852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d758acd852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d758acd852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rgbClr val="E6B8A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7.xml"/><Relationship Id="rId3" Type="http://schemas.openxmlformats.org/officeDocument/2006/relationships/hyperlink" Target="https://doi.org/10.1177/0269881119889296"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8.xml"/><Relationship Id="rId3" Type="http://schemas.openxmlformats.org/officeDocument/2006/relationships/hyperlink" Target="https://doi.org/10.1176/appi.ajp.2020.177901"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1581825" y="438825"/>
            <a:ext cx="6706500" cy="20820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solidFill>
                  <a:srgbClr val="CC4125"/>
                </a:solidFill>
              </a:rPr>
              <a:t>Psychotherapeutic Psychiatric Treatment of Early Psychosis</a:t>
            </a:r>
            <a:endParaRPr>
              <a:solidFill>
                <a:srgbClr val="CC4125"/>
              </a:solidFill>
            </a:endParaRPr>
          </a:p>
        </p:txBody>
      </p:sp>
      <p:sp>
        <p:nvSpPr>
          <p:cNvPr id="73" name="Google Shape;73;p13"/>
          <p:cNvSpPr txBox="1"/>
          <p:nvPr>
            <p:ph idx="1" type="subTitle"/>
          </p:nvPr>
        </p:nvSpPr>
        <p:spPr>
          <a:xfrm>
            <a:off x="2847300" y="2816850"/>
            <a:ext cx="4684200" cy="1612800"/>
          </a:xfrm>
          <a:prstGeom prst="rect">
            <a:avLst/>
          </a:prstGeom>
        </p:spPr>
        <p:txBody>
          <a:bodyPr anchorCtr="0" anchor="b" bIns="91425" lIns="91425" spcFirstLastPara="1" rIns="91425" wrap="square" tIns="91425">
            <a:normAutofit fontScale="92500" lnSpcReduction="20000"/>
          </a:bodyPr>
          <a:lstStyle/>
          <a:p>
            <a:pPr indent="0" lvl="0" marL="0" rtl="0" algn="ctr">
              <a:spcBef>
                <a:spcPts val="0"/>
              </a:spcBef>
              <a:spcAft>
                <a:spcPts val="0"/>
              </a:spcAft>
              <a:buNone/>
            </a:pPr>
            <a:r>
              <a:rPr b="1" lang="en" sz="2400">
                <a:solidFill>
                  <a:srgbClr val="CC4125"/>
                </a:solidFill>
              </a:rPr>
              <a:t>Lisa Youngling Howard, MD</a:t>
            </a:r>
            <a:endParaRPr b="1" sz="2400">
              <a:solidFill>
                <a:srgbClr val="CC4125"/>
              </a:solidFill>
            </a:endParaRPr>
          </a:p>
          <a:p>
            <a:pPr indent="0" lvl="0" marL="0" rtl="0" algn="ctr">
              <a:spcBef>
                <a:spcPts val="0"/>
              </a:spcBef>
              <a:spcAft>
                <a:spcPts val="0"/>
              </a:spcAft>
              <a:buNone/>
            </a:pPr>
            <a:r>
              <a:t/>
            </a:r>
            <a:endParaRPr b="1" sz="2400">
              <a:solidFill>
                <a:srgbClr val="CC4125"/>
              </a:solidFill>
            </a:endParaRPr>
          </a:p>
          <a:p>
            <a:pPr indent="0" lvl="0" marL="0" rtl="0" algn="ctr">
              <a:spcBef>
                <a:spcPts val="0"/>
              </a:spcBef>
              <a:spcAft>
                <a:spcPts val="0"/>
              </a:spcAft>
              <a:buNone/>
            </a:pPr>
            <a:r>
              <a:rPr b="1" lang="en" sz="2400">
                <a:solidFill>
                  <a:srgbClr val="CC4125"/>
                </a:solidFill>
              </a:rPr>
              <a:t>Associate Dean &amp; Director- </a:t>
            </a:r>
            <a:endParaRPr b="1" sz="2400">
              <a:solidFill>
                <a:srgbClr val="CC4125"/>
              </a:solidFill>
            </a:endParaRPr>
          </a:p>
          <a:p>
            <a:pPr indent="0" lvl="0" marL="0" rtl="0" algn="ctr">
              <a:spcBef>
                <a:spcPts val="0"/>
              </a:spcBef>
              <a:spcAft>
                <a:spcPts val="0"/>
              </a:spcAft>
              <a:buNone/>
            </a:pPr>
            <a:r>
              <a:rPr b="1" lang="en" sz="2400">
                <a:solidFill>
                  <a:srgbClr val="CC4125"/>
                </a:solidFill>
              </a:rPr>
              <a:t>Stone Center Counseling Service</a:t>
            </a:r>
            <a:endParaRPr b="1" sz="2400">
              <a:solidFill>
                <a:srgbClr val="CC4125"/>
              </a:solidFill>
            </a:endParaRPr>
          </a:p>
          <a:p>
            <a:pPr indent="0" lvl="0" marL="0" rtl="0" algn="ctr">
              <a:spcBef>
                <a:spcPts val="0"/>
              </a:spcBef>
              <a:spcAft>
                <a:spcPts val="0"/>
              </a:spcAft>
              <a:buNone/>
            </a:pPr>
            <a:r>
              <a:rPr b="1" lang="en" sz="2400">
                <a:solidFill>
                  <a:srgbClr val="CC4125"/>
                </a:solidFill>
              </a:rPr>
              <a:t>Wellesley College</a:t>
            </a:r>
            <a:endParaRPr b="1" sz="2400">
              <a:solidFill>
                <a:srgbClr val="CC4125"/>
              </a:solidFill>
            </a:endParaRPr>
          </a:p>
        </p:txBody>
      </p:sp>
      <p:sp>
        <p:nvSpPr>
          <p:cNvPr id="74" name="Google Shape;74;p13"/>
          <p:cNvSpPr txBox="1"/>
          <p:nvPr/>
        </p:nvSpPr>
        <p:spPr>
          <a:xfrm>
            <a:off x="755200" y="1010325"/>
            <a:ext cx="5878200" cy="68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solidFill>
                <a:schemeClr val="dk2"/>
              </a:solidFill>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2"/>
          <p:cNvSpPr txBox="1"/>
          <p:nvPr>
            <p:ph idx="4294967295" type="title"/>
          </p:nvPr>
        </p:nvSpPr>
        <p:spPr>
          <a:xfrm>
            <a:off x="535775" y="162750"/>
            <a:ext cx="8060700" cy="7545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38761D"/>
                </a:solidFill>
              </a:rPr>
              <a:t>Where Do We Begin Diagnostically?</a:t>
            </a:r>
            <a:endParaRPr sz="2400">
              <a:solidFill>
                <a:srgbClr val="38761D"/>
              </a:solidFill>
            </a:endParaRPr>
          </a:p>
        </p:txBody>
      </p:sp>
      <p:sp>
        <p:nvSpPr>
          <p:cNvPr id="128" name="Google Shape;128;p22"/>
          <p:cNvSpPr txBox="1"/>
          <p:nvPr>
            <p:ph idx="4294967295" type="title"/>
          </p:nvPr>
        </p:nvSpPr>
        <p:spPr>
          <a:xfrm>
            <a:off x="535775" y="1035725"/>
            <a:ext cx="7883100" cy="3817500"/>
          </a:xfrm>
          <a:prstGeom prst="rect">
            <a:avLst/>
          </a:prstGeom>
        </p:spPr>
        <p:txBody>
          <a:bodyPr anchorCtr="0" anchor="t" bIns="91425" lIns="91425" spcFirstLastPara="1" rIns="91425" wrap="square" tIns="91425">
            <a:normAutofit fontScale="90000"/>
          </a:bodyPr>
          <a:lstStyle/>
          <a:p>
            <a:pPr indent="-360362" lvl="0" marL="457200" rtl="0" algn="l">
              <a:lnSpc>
                <a:spcPct val="115000"/>
              </a:lnSpc>
              <a:spcBef>
                <a:spcPts val="120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Psychotic symptoms that seem to be substance induced</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One previous episode of delusions?- months earlier, spontaneously resolved, ? substance use at that time</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Presents now with depersonalization, derealization, ruminating thinking (do these represent residual attenuated psychotic symptoms?)</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Severe distress that looks like an acute trauma response </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Ruminations- ? psychosis vs. OCD</a:t>
            </a:r>
            <a:endParaRPr b="0" sz="23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305">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idx="4294967295" type="title"/>
          </p:nvPr>
        </p:nvSpPr>
        <p:spPr>
          <a:xfrm>
            <a:off x="535775" y="162750"/>
            <a:ext cx="8060700" cy="754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sz="3600">
                <a:solidFill>
                  <a:srgbClr val="38761D"/>
                </a:solidFill>
              </a:rPr>
              <a:t>Assessing a First Episode of Psychosis</a:t>
            </a:r>
            <a:endParaRPr sz="2400">
              <a:solidFill>
                <a:srgbClr val="38761D"/>
              </a:solidFill>
            </a:endParaRPr>
          </a:p>
        </p:txBody>
      </p:sp>
      <p:sp>
        <p:nvSpPr>
          <p:cNvPr id="134" name="Google Shape;134;p23"/>
          <p:cNvSpPr txBox="1"/>
          <p:nvPr>
            <p:ph idx="4294967295" type="title"/>
          </p:nvPr>
        </p:nvSpPr>
        <p:spPr>
          <a:xfrm>
            <a:off x="535775" y="1035725"/>
            <a:ext cx="7883100" cy="3817500"/>
          </a:xfrm>
          <a:prstGeom prst="rect">
            <a:avLst/>
          </a:prstGeom>
        </p:spPr>
        <p:txBody>
          <a:bodyPr anchorCtr="0" anchor="t" bIns="91425" lIns="91425" spcFirstLastPara="1" rIns="91425" wrap="square" tIns="91425">
            <a:normAutofit fontScale="90000"/>
          </a:bodyPr>
          <a:lstStyle/>
          <a:p>
            <a:pPr indent="-360362" lvl="0" marL="457200" rtl="0" algn="l">
              <a:lnSpc>
                <a:spcPct val="115000"/>
              </a:lnSpc>
              <a:spcBef>
                <a:spcPts val="120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Substance Induced vs. Bipolar Type 1 vs. Schizophrenia Spectrum Disorder vs. Attenuated Psychosis Syndrome</a:t>
            </a:r>
            <a:r>
              <a:rPr b="0" lang="en" sz="2305">
                <a:solidFill>
                  <a:srgbClr val="38761D"/>
                </a:solidFill>
                <a:latin typeface="Arial"/>
                <a:ea typeface="Arial"/>
                <a:cs typeface="Arial"/>
                <a:sym typeface="Arial"/>
              </a:rPr>
              <a:t> </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Relationship of psychotic symptoms to substance use</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Presence of mood symptoms especially mania</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Assessment of overall functioning prior to the episode</a:t>
            </a:r>
            <a:endParaRPr b="0" sz="2305">
              <a:solidFill>
                <a:srgbClr val="38761D"/>
              </a:solidFill>
              <a:latin typeface="Arial"/>
              <a:ea typeface="Arial"/>
              <a:cs typeface="Arial"/>
              <a:sym typeface="Arial"/>
            </a:endParaRPr>
          </a:p>
          <a:p>
            <a:pPr indent="-360362" lvl="2" marL="13716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Interpersonal/ Cognitive</a:t>
            </a:r>
            <a:endParaRPr b="0" sz="2305">
              <a:solidFill>
                <a:srgbClr val="38761D"/>
              </a:solidFill>
              <a:latin typeface="Arial"/>
              <a:ea typeface="Arial"/>
              <a:cs typeface="Arial"/>
              <a:sym typeface="Arial"/>
            </a:endParaRPr>
          </a:p>
          <a:p>
            <a:pPr indent="-360362" lvl="2" marL="13716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Negative Symptoms vs. Depression </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Persistence of symptoms after the acute episode</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Type and quality of psychotic symptoms</a:t>
            </a:r>
            <a:endParaRPr b="0" sz="2305">
              <a:solidFill>
                <a:srgbClr val="38761D"/>
              </a:solidFill>
              <a:latin typeface="Arial"/>
              <a:ea typeface="Arial"/>
              <a:cs typeface="Arial"/>
              <a:sym typeface="Arial"/>
            </a:endParaRPr>
          </a:p>
          <a:p>
            <a:pPr indent="-360362" lvl="1" marL="9144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TIME- evolution of symptoms over time</a:t>
            </a:r>
            <a:endParaRPr b="0" sz="23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305">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4"/>
          <p:cNvSpPr txBox="1"/>
          <p:nvPr>
            <p:ph idx="4294967295" type="title"/>
          </p:nvPr>
        </p:nvSpPr>
        <p:spPr>
          <a:xfrm>
            <a:off x="535775" y="162750"/>
            <a:ext cx="8060700" cy="754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sz="3600">
                <a:solidFill>
                  <a:srgbClr val="38761D"/>
                </a:solidFill>
              </a:rPr>
              <a:t>Assessing a First Episode of Psychosis</a:t>
            </a:r>
            <a:endParaRPr sz="2400">
              <a:solidFill>
                <a:srgbClr val="38761D"/>
              </a:solidFill>
            </a:endParaRPr>
          </a:p>
        </p:txBody>
      </p:sp>
      <p:sp>
        <p:nvSpPr>
          <p:cNvPr id="140" name="Google Shape;140;p24"/>
          <p:cNvSpPr txBox="1"/>
          <p:nvPr>
            <p:ph idx="4294967295" type="title"/>
          </p:nvPr>
        </p:nvSpPr>
        <p:spPr>
          <a:xfrm>
            <a:off x="535775" y="843375"/>
            <a:ext cx="7883100" cy="4009800"/>
          </a:xfrm>
          <a:prstGeom prst="rect">
            <a:avLst/>
          </a:prstGeom>
        </p:spPr>
        <p:txBody>
          <a:bodyPr anchorCtr="0" anchor="t" bIns="91425" lIns="91425" spcFirstLastPara="1" rIns="91425" wrap="square" tIns="91425">
            <a:normAutofit fontScale="90000"/>
          </a:bodyPr>
          <a:lstStyle/>
          <a:p>
            <a:pPr indent="-347662" lvl="0" marL="457200" rtl="0" algn="l">
              <a:lnSpc>
                <a:spcPct val="115000"/>
              </a:lnSpc>
              <a:spcBef>
                <a:spcPts val="120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Detailed history of symptoms</a:t>
            </a:r>
            <a:endParaRPr b="0" sz="2083">
              <a:solidFill>
                <a:srgbClr val="38761D"/>
              </a:solidFill>
              <a:latin typeface="Arial"/>
              <a:ea typeface="Arial"/>
              <a:cs typeface="Arial"/>
              <a:sym typeface="Arial"/>
            </a:endParaRPr>
          </a:p>
          <a:p>
            <a:pPr indent="-347662" lvl="1" marL="9144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Delusions are interpreted in the </a:t>
            </a:r>
            <a:r>
              <a:rPr b="0" i="1" lang="en" sz="2083">
                <a:solidFill>
                  <a:srgbClr val="38761D"/>
                </a:solidFill>
                <a:latin typeface="Arial"/>
                <a:ea typeface="Arial"/>
                <a:cs typeface="Arial"/>
                <a:sym typeface="Arial"/>
              </a:rPr>
              <a:t>client’s</a:t>
            </a:r>
            <a:r>
              <a:rPr b="0" lang="en" sz="2083">
                <a:solidFill>
                  <a:srgbClr val="38761D"/>
                </a:solidFill>
                <a:latin typeface="Arial"/>
                <a:ea typeface="Arial"/>
                <a:cs typeface="Arial"/>
                <a:sym typeface="Arial"/>
              </a:rPr>
              <a:t> cultural context</a:t>
            </a:r>
            <a:endParaRPr b="0" sz="2083">
              <a:solidFill>
                <a:srgbClr val="38761D"/>
              </a:solidFill>
              <a:latin typeface="Arial"/>
              <a:ea typeface="Arial"/>
              <a:cs typeface="Arial"/>
              <a:sym typeface="Arial"/>
            </a:endParaRPr>
          </a:p>
          <a:p>
            <a:pPr indent="-347662" lvl="1" marL="9144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Reality testing?</a:t>
            </a:r>
            <a:endParaRPr b="0" sz="2083">
              <a:solidFill>
                <a:srgbClr val="38761D"/>
              </a:solidFill>
              <a:latin typeface="Arial"/>
              <a:ea typeface="Arial"/>
              <a:cs typeface="Arial"/>
              <a:sym typeface="Arial"/>
            </a:endParaRPr>
          </a:p>
          <a:p>
            <a:pPr indent="-347662" lvl="1" marL="9144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Type of hallucinations</a:t>
            </a:r>
            <a:endParaRPr b="0" sz="2083">
              <a:solidFill>
                <a:srgbClr val="38761D"/>
              </a:solidFill>
              <a:latin typeface="Arial"/>
              <a:ea typeface="Arial"/>
              <a:cs typeface="Arial"/>
              <a:sym typeface="Arial"/>
            </a:endParaRPr>
          </a:p>
          <a:p>
            <a:pPr indent="-347662" lvl="1" marL="9144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Negative symptoms- social isolation, avolition, flat affect, deterioration in role</a:t>
            </a:r>
            <a:endParaRPr b="0" sz="2083">
              <a:solidFill>
                <a:srgbClr val="38761D"/>
              </a:solidFill>
              <a:latin typeface="Arial"/>
              <a:ea typeface="Arial"/>
              <a:cs typeface="Arial"/>
              <a:sym typeface="Arial"/>
            </a:endParaRPr>
          </a:p>
          <a:p>
            <a:pPr indent="-347662" lvl="1" marL="9144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Attenuated Positive symptoms- disturbance of sense of self, derealization, slowed thinking, perceptual abnormalities, unstable ideas of reference, suspiciousness, unusual thought content </a:t>
            </a:r>
            <a:endParaRPr b="0" sz="2083">
              <a:solidFill>
                <a:srgbClr val="38761D"/>
              </a:solidFill>
              <a:latin typeface="Arial"/>
              <a:ea typeface="Arial"/>
              <a:cs typeface="Arial"/>
              <a:sym typeface="Arial"/>
            </a:endParaRPr>
          </a:p>
          <a:p>
            <a:pPr indent="-347662" lvl="0" marL="457200" rtl="0" algn="l">
              <a:lnSpc>
                <a:spcPct val="115000"/>
              </a:lnSpc>
              <a:spcBef>
                <a:spcPts val="0"/>
              </a:spcBef>
              <a:spcAft>
                <a:spcPts val="0"/>
              </a:spcAft>
              <a:buClr>
                <a:srgbClr val="38761D"/>
              </a:buClr>
              <a:buSzPct val="100000"/>
              <a:buFont typeface="Arial"/>
              <a:buChar char="●"/>
            </a:pPr>
            <a:r>
              <a:rPr b="0" lang="en" sz="2083">
                <a:solidFill>
                  <a:srgbClr val="38761D"/>
                </a:solidFill>
                <a:latin typeface="Arial"/>
                <a:ea typeface="Arial"/>
                <a:cs typeface="Arial"/>
                <a:sym typeface="Arial"/>
              </a:rPr>
              <a:t>Mental status exam- ? thought disorder</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idx="4294967295" type="title"/>
          </p:nvPr>
        </p:nvSpPr>
        <p:spPr>
          <a:xfrm>
            <a:off x="535775" y="162750"/>
            <a:ext cx="8060700" cy="7545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38761D"/>
                </a:solidFill>
              </a:rPr>
              <a:t>Is it Bipolar Disorder?</a:t>
            </a:r>
            <a:endParaRPr sz="2400">
              <a:solidFill>
                <a:srgbClr val="38761D"/>
              </a:solidFill>
            </a:endParaRPr>
          </a:p>
        </p:txBody>
      </p:sp>
      <p:sp>
        <p:nvSpPr>
          <p:cNvPr id="146" name="Google Shape;146;p25"/>
          <p:cNvSpPr txBox="1"/>
          <p:nvPr>
            <p:ph idx="4294967295" type="title"/>
          </p:nvPr>
        </p:nvSpPr>
        <p:spPr>
          <a:xfrm>
            <a:off x="535775" y="843375"/>
            <a:ext cx="7883100" cy="4009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54545"/>
              <a:buFont typeface="Arial"/>
              <a:buNone/>
            </a:pPr>
            <a:r>
              <a:rPr b="0" lang="en" sz="2016">
                <a:solidFill>
                  <a:srgbClr val="38761D"/>
                </a:solidFill>
                <a:latin typeface="Arial"/>
                <a:ea typeface="Arial"/>
                <a:cs typeface="Arial"/>
                <a:sym typeface="Arial"/>
              </a:rPr>
              <a:t>Additional Questions for Differential Diagnosis of Bipolar Disorder</a:t>
            </a:r>
            <a:endParaRPr b="0" sz="2016">
              <a:solidFill>
                <a:srgbClr val="38761D"/>
              </a:solidFill>
              <a:latin typeface="Arial"/>
              <a:ea typeface="Arial"/>
              <a:cs typeface="Arial"/>
              <a:sym typeface="Arial"/>
            </a:endParaRPr>
          </a:p>
          <a:p>
            <a:pPr indent="-343852" lvl="0" marL="457200" rtl="0" algn="l">
              <a:lnSpc>
                <a:spcPct val="115000"/>
              </a:lnSpc>
              <a:spcBef>
                <a:spcPts val="120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Family History- Bipolar Disorder, (10-fold increased risk) Depression, Substance Use, Suicide (15 times increased risk of suicide)</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Early onset of mood disorder symptoms- pre-pubertal</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Initial episode is usually depression- depressions may be more severe with greater degree of suicidal thinking</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Higher risk of substance use as a method of managing symptoms</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SLEEP- decreased need for sleep but also less sleep can worsen symptoms</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Intact social functioning prior to and between episodes</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Hormonal variations in mood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ph idx="4294967295" type="title"/>
          </p:nvPr>
        </p:nvSpPr>
        <p:spPr>
          <a:xfrm>
            <a:off x="535775" y="162750"/>
            <a:ext cx="8060700" cy="91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a:solidFill>
                  <a:srgbClr val="38761D"/>
                </a:solidFill>
              </a:rPr>
              <a:t>Bipolar 1 vs. Schizoaffective vs. Schizophrenia</a:t>
            </a:r>
            <a:endParaRPr sz="2800">
              <a:solidFill>
                <a:srgbClr val="38761D"/>
              </a:solidFill>
            </a:endParaRPr>
          </a:p>
        </p:txBody>
      </p:sp>
      <p:sp>
        <p:nvSpPr>
          <p:cNvPr id="152" name="Google Shape;152;p26"/>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362902" lvl="0" marL="457200" rtl="0" algn="l">
              <a:lnSpc>
                <a:spcPct val="115000"/>
              </a:lnSpc>
              <a:spcBef>
                <a:spcPts val="1200"/>
              </a:spcBef>
              <a:spcAft>
                <a:spcPts val="0"/>
              </a:spcAft>
              <a:buClr>
                <a:srgbClr val="38761D"/>
              </a:buClr>
              <a:buSzPct val="100000"/>
              <a:buFont typeface="Arial"/>
              <a:buChar char="●"/>
            </a:pPr>
            <a:r>
              <a:rPr b="0" lang="en" sz="2350">
                <a:solidFill>
                  <a:srgbClr val="38761D"/>
                </a:solidFill>
                <a:latin typeface="Arial"/>
                <a:ea typeface="Arial"/>
                <a:cs typeface="Arial"/>
                <a:sym typeface="Arial"/>
              </a:rPr>
              <a:t>Bipolar Type 1- Psychotic symptoms are present only during a major mood episode</a:t>
            </a:r>
            <a:endParaRPr b="0" sz="2350">
              <a:solidFill>
                <a:srgbClr val="38761D"/>
              </a:solidFill>
              <a:latin typeface="Arial"/>
              <a:ea typeface="Arial"/>
              <a:cs typeface="Arial"/>
              <a:sym typeface="Arial"/>
            </a:endParaRPr>
          </a:p>
          <a:p>
            <a:pPr indent="-362902" lvl="0" marL="457200" rtl="0" algn="l">
              <a:lnSpc>
                <a:spcPct val="115000"/>
              </a:lnSpc>
              <a:spcBef>
                <a:spcPts val="0"/>
              </a:spcBef>
              <a:spcAft>
                <a:spcPts val="0"/>
              </a:spcAft>
              <a:buClr>
                <a:srgbClr val="38761D"/>
              </a:buClr>
              <a:buSzPct val="100000"/>
              <a:buFont typeface="Arial"/>
              <a:buChar char="●"/>
            </a:pPr>
            <a:r>
              <a:rPr b="0" lang="en" sz="2350">
                <a:solidFill>
                  <a:srgbClr val="38761D"/>
                </a:solidFill>
                <a:latin typeface="Arial"/>
                <a:ea typeface="Arial"/>
                <a:cs typeface="Arial"/>
                <a:sym typeface="Arial"/>
              </a:rPr>
              <a:t>Schizoaffective Disorder- Psychotic symptoms are mainly present during a major mood episode but also present at some point in the absence of mood symptoms</a:t>
            </a:r>
            <a:endParaRPr b="0" sz="2350">
              <a:solidFill>
                <a:srgbClr val="38761D"/>
              </a:solidFill>
              <a:latin typeface="Arial"/>
              <a:ea typeface="Arial"/>
              <a:cs typeface="Arial"/>
              <a:sym typeface="Arial"/>
            </a:endParaRPr>
          </a:p>
          <a:p>
            <a:pPr indent="-362902" lvl="0" marL="457200" rtl="0" algn="l">
              <a:lnSpc>
                <a:spcPct val="115000"/>
              </a:lnSpc>
              <a:spcBef>
                <a:spcPts val="0"/>
              </a:spcBef>
              <a:spcAft>
                <a:spcPts val="0"/>
              </a:spcAft>
              <a:buClr>
                <a:srgbClr val="38761D"/>
              </a:buClr>
              <a:buSzPct val="100000"/>
              <a:buFont typeface="Arial"/>
              <a:buChar char="●"/>
            </a:pPr>
            <a:r>
              <a:rPr b="0" lang="en" sz="2350">
                <a:solidFill>
                  <a:srgbClr val="38761D"/>
                </a:solidFill>
                <a:latin typeface="Arial"/>
                <a:ea typeface="Arial"/>
                <a:cs typeface="Arial"/>
                <a:sym typeface="Arial"/>
              </a:rPr>
              <a:t>Schizophrenia- Psychotic symptoms are present in the absence of mood symptoms.  If mood symptoms occur, they make up a minority of the time that psychotic symptoms are present</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7"/>
          <p:cNvSpPr txBox="1"/>
          <p:nvPr>
            <p:ph idx="4294967295" type="title"/>
          </p:nvPr>
        </p:nvSpPr>
        <p:spPr>
          <a:xfrm>
            <a:off x="535775" y="369900"/>
            <a:ext cx="8060700" cy="7101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a:solidFill>
                  <a:srgbClr val="38761D"/>
                </a:solidFill>
              </a:rPr>
              <a:t>Differential Diagnosis of “Marline”</a:t>
            </a:r>
            <a:endParaRPr sz="2800">
              <a:solidFill>
                <a:srgbClr val="38761D"/>
              </a:solidFill>
            </a:endParaRPr>
          </a:p>
        </p:txBody>
      </p:sp>
      <p:sp>
        <p:nvSpPr>
          <p:cNvPr id="158" name="Google Shape;158;p27"/>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343852" lvl="0" marL="457200" rtl="0" algn="l">
              <a:lnSpc>
                <a:spcPct val="115000"/>
              </a:lnSpc>
              <a:spcBef>
                <a:spcPts val="1200"/>
              </a:spcBef>
              <a:spcAft>
                <a:spcPts val="0"/>
              </a:spcAft>
              <a:buClr>
                <a:srgbClr val="38761D"/>
              </a:buClr>
              <a:buSzPct val="90074"/>
              <a:buFont typeface="Arial"/>
              <a:buAutoNum type="arabicPeriod"/>
            </a:pPr>
            <a:r>
              <a:rPr b="0" lang="en" sz="2238">
                <a:solidFill>
                  <a:srgbClr val="38761D"/>
                </a:solidFill>
                <a:latin typeface="Arial"/>
                <a:ea typeface="Arial"/>
                <a:cs typeface="Arial"/>
                <a:sym typeface="Arial"/>
              </a:rPr>
              <a:t>Illustrates the challenges of diagnosis in young adults- lack of longitudina</a:t>
            </a:r>
            <a:r>
              <a:rPr b="0" lang="en" sz="2350">
                <a:solidFill>
                  <a:srgbClr val="38761D"/>
                </a:solidFill>
                <a:latin typeface="Arial"/>
                <a:ea typeface="Arial"/>
                <a:cs typeface="Arial"/>
                <a:sym typeface="Arial"/>
              </a:rPr>
              <a:t>l history</a:t>
            </a:r>
            <a:endParaRPr b="0" sz="2350">
              <a:solidFill>
                <a:srgbClr val="38761D"/>
              </a:solidFill>
              <a:latin typeface="Arial"/>
              <a:ea typeface="Arial"/>
              <a:cs typeface="Arial"/>
              <a:sym typeface="Arial"/>
            </a:endParaRPr>
          </a:p>
          <a:p>
            <a:pPr indent="-362902" lvl="0" marL="457200" rtl="0" algn="l">
              <a:lnSpc>
                <a:spcPct val="115000"/>
              </a:lnSpc>
              <a:spcBef>
                <a:spcPts val="0"/>
              </a:spcBef>
              <a:spcAft>
                <a:spcPts val="0"/>
              </a:spcAft>
              <a:buClr>
                <a:srgbClr val="38761D"/>
              </a:buClr>
              <a:buSzPct val="100000"/>
              <a:buFont typeface="Arial"/>
              <a:buAutoNum type="arabicPeriod"/>
            </a:pPr>
            <a:r>
              <a:rPr b="0" lang="en" sz="2350">
                <a:solidFill>
                  <a:srgbClr val="38761D"/>
                </a:solidFill>
                <a:latin typeface="Arial"/>
                <a:ea typeface="Arial"/>
                <a:cs typeface="Arial"/>
                <a:sym typeface="Arial"/>
              </a:rPr>
              <a:t>Differential diagnosis</a:t>
            </a:r>
            <a:endParaRPr b="0" sz="23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AutoNum type="alphaLcPeriod"/>
            </a:pPr>
            <a:r>
              <a:rPr b="0" lang="en" sz="2050">
                <a:solidFill>
                  <a:srgbClr val="38761D"/>
                </a:solidFill>
                <a:latin typeface="Arial"/>
                <a:ea typeface="Arial"/>
                <a:cs typeface="Arial"/>
                <a:sym typeface="Arial"/>
              </a:rPr>
              <a:t>Cannabis Induced Psychotic Episode</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AutoNum type="alphaLcPeriod"/>
            </a:pPr>
            <a:r>
              <a:rPr b="0" lang="en" sz="2050">
                <a:solidFill>
                  <a:srgbClr val="38761D"/>
                </a:solidFill>
                <a:latin typeface="Arial"/>
                <a:ea typeface="Arial"/>
                <a:cs typeface="Arial"/>
                <a:sym typeface="Arial"/>
              </a:rPr>
              <a:t>Initial Presentation of Schizophrenia Spectrum Disorder</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AutoNum type="alphaLcPeriod"/>
            </a:pPr>
            <a:r>
              <a:rPr b="0" lang="en" sz="2050">
                <a:solidFill>
                  <a:srgbClr val="38761D"/>
                </a:solidFill>
                <a:latin typeface="Arial"/>
                <a:ea typeface="Arial"/>
                <a:cs typeface="Arial"/>
                <a:sym typeface="Arial"/>
              </a:rPr>
              <a:t>Attenuated Psychosis Syndrome</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AutoNum type="alphaLcPeriod"/>
            </a:pPr>
            <a:r>
              <a:rPr b="0" lang="en" sz="2050">
                <a:solidFill>
                  <a:srgbClr val="38761D"/>
                </a:solidFill>
                <a:latin typeface="Arial"/>
                <a:ea typeface="Arial"/>
                <a:cs typeface="Arial"/>
                <a:sym typeface="Arial"/>
              </a:rPr>
              <a:t>Cannabis Induced Psychosis and PTSD symptoms triggered by the initial episode</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AutoNum type="alphaLcPeriod"/>
            </a:pPr>
            <a:r>
              <a:rPr b="0" lang="en" sz="2050">
                <a:solidFill>
                  <a:srgbClr val="38761D"/>
                </a:solidFill>
                <a:latin typeface="Arial"/>
                <a:ea typeface="Arial"/>
                <a:cs typeface="Arial"/>
                <a:sym typeface="Arial"/>
              </a:rPr>
              <a:t>Obsessive Compulsive Disorder</a:t>
            </a:r>
            <a:endParaRPr b="0" sz="2050">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8"/>
          <p:cNvSpPr txBox="1"/>
          <p:nvPr>
            <p:ph idx="4294967295" type="title"/>
          </p:nvPr>
        </p:nvSpPr>
        <p:spPr>
          <a:xfrm>
            <a:off x="535775" y="369900"/>
            <a:ext cx="8060700" cy="7101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a:solidFill>
                  <a:srgbClr val="38761D"/>
                </a:solidFill>
              </a:rPr>
              <a:t>Attenuated Psychosis Syndrome</a:t>
            </a:r>
            <a:endParaRPr sz="2800">
              <a:solidFill>
                <a:srgbClr val="38761D"/>
              </a:solidFill>
            </a:endParaRPr>
          </a:p>
        </p:txBody>
      </p:sp>
      <p:sp>
        <p:nvSpPr>
          <p:cNvPr id="164" name="Google Shape;164;p28"/>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362902" lvl="0" marL="457200" rtl="0" algn="l">
              <a:lnSpc>
                <a:spcPct val="115000"/>
              </a:lnSpc>
              <a:spcBef>
                <a:spcPts val="1200"/>
              </a:spcBef>
              <a:spcAft>
                <a:spcPts val="0"/>
              </a:spcAft>
              <a:buClr>
                <a:srgbClr val="38761D"/>
              </a:buClr>
              <a:buSzPct val="104962"/>
              <a:buFont typeface="Arial"/>
              <a:buChar char="●"/>
            </a:pPr>
            <a:r>
              <a:rPr b="0" lang="en" sz="2238">
                <a:solidFill>
                  <a:srgbClr val="38761D"/>
                </a:solidFill>
                <a:latin typeface="Arial"/>
                <a:ea typeface="Arial"/>
                <a:cs typeface="Arial"/>
                <a:sym typeface="Arial"/>
              </a:rPr>
              <a:t>Attempt to identify individuals at higher risk for developing a psychotic disorder- Ultra-High risk, At-risk Mental State</a:t>
            </a:r>
            <a:endParaRPr b="0" sz="2350">
              <a:solidFill>
                <a:srgbClr val="38761D"/>
              </a:solidFill>
              <a:latin typeface="Arial"/>
              <a:ea typeface="Arial"/>
              <a:cs typeface="Arial"/>
              <a:sym typeface="Arial"/>
            </a:endParaRPr>
          </a:p>
          <a:p>
            <a:pPr indent="-362902" lvl="1" marL="914400" rtl="0" algn="l">
              <a:lnSpc>
                <a:spcPct val="115000"/>
              </a:lnSpc>
              <a:spcBef>
                <a:spcPts val="0"/>
              </a:spcBef>
              <a:spcAft>
                <a:spcPts val="0"/>
              </a:spcAft>
              <a:buClr>
                <a:srgbClr val="38761D"/>
              </a:buClr>
              <a:buSzPct val="114634"/>
              <a:buFont typeface="Arial"/>
              <a:buChar char="○"/>
            </a:pPr>
            <a:r>
              <a:rPr b="0" lang="en" sz="2050">
                <a:solidFill>
                  <a:srgbClr val="38761D"/>
                </a:solidFill>
                <a:latin typeface="Arial"/>
                <a:ea typeface="Arial"/>
                <a:cs typeface="Arial"/>
                <a:sym typeface="Arial"/>
              </a:rPr>
              <a:t>Interventions to treat attenuated psychotic symptoms- CBT, low-dose antipsychotics, family therapy</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Interventions to reduce risk, delay or ameliorate the onset of psychosis- CBT, antipsychotics, antidepressants, omega 3 PUFA</a:t>
            </a:r>
            <a:endParaRPr b="0" sz="2050">
              <a:solidFill>
                <a:srgbClr val="38761D"/>
              </a:solidFill>
              <a:latin typeface="Arial"/>
              <a:ea typeface="Arial"/>
              <a:cs typeface="Arial"/>
              <a:sym typeface="Arial"/>
            </a:endParaRPr>
          </a:p>
          <a:p>
            <a:pPr indent="-345757" lvl="1" marL="914400" rtl="0" algn="l">
              <a:lnSpc>
                <a:spcPct val="115000"/>
              </a:lnSpc>
              <a:spcBef>
                <a:spcPts val="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Rapid detection and early intervention in the treatment of early psychosis- markedly reduction in duration of untreated psychosis (DUP)</a:t>
            </a:r>
            <a:endParaRPr b="0" sz="2050">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9"/>
          <p:cNvSpPr txBox="1"/>
          <p:nvPr>
            <p:ph idx="4294967295" type="title"/>
          </p:nvPr>
        </p:nvSpPr>
        <p:spPr>
          <a:xfrm>
            <a:off x="535775" y="369900"/>
            <a:ext cx="8060700" cy="7101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2400">
                <a:solidFill>
                  <a:srgbClr val="38761D"/>
                </a:solidFill>
              </a:rPr>
              <a:t>Attenuated Psychosis Syndrome- What do we do?</a:t>
            </a:r>
            <a:endParaRPr sz="2200">
              <a:solidFill>
                <a:srgbClr val="38761D"/>
              </a:solidFill>
            </a:endParaRPr>
          </a:p>
        </p:txBody>
      </p:sp>
      <p:sp>
        <p:nvSpPr>
          <p:cNvPr id="170" name="Google Shape;170;p29"/>
          <p:cNvSpPr txBox="1"/>
          <p:nvPr>
            <p:ph idx="4294967295" type="title"/>
          </p:nvPr>
        </p:nvSpPr>
        <p:spPr>
          <a:xfrm>
            <a:off x="535775" y="1489975"/>
            <a:ext cx="7883100" cy="3199800"/>
          </a:xfrm>
          <a:prstGeom prst="rect">
            <a:avLst/>
          </a:prstGeom>
        </p:spPr>
        <p:txBody>
          <a:bodyPr anchorCtr="0" anchor="t" bIns="91425" lIns="91425" spcFirstLastPara="1" rIns="91425" wrap="square" tIns="91425">
            <a:normAutofit fontScale="90000"/>
          </a:bodyPr>
          <a:lstStyle/>
          <a:p>
            <a:pPr indent="-345757" lvl="0" marL="457200" rtl="0" algn="l">
              <a:lnSpc>
                <a:spcPct val="115000"/>
              </a:lnSpc>
              <a:spcBef>
                <a:spcPts val="120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Encourage the establishment of an ongoing treatment relationship that allows for “watchful waiting” and monitoring of symptoms</a:t>
            </a:r>
            <a:endParaRPr b="0" sz="2050">
              <a:solidFill>
                <a:srgbClr val="38761D"/>
              </a:solidFill>
              <a:latin typeface="Arial"/>
              <a:ea typeface="Arial"/>
              <a:cs typeface="Arial"/>
              <a:sym typeface="Arial"/>
            </a:endParaRPr>
          </a:p>
          <a:p>
            <a:pPr indent="-345757" lvl="0" marL="457200" rtl="0" algn="l">
              <a:lnSpc>
                <a:spcPct val="115000"/>
              </a:lnSpc>
              <a:spcBef>
                <a:spcPts val="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Assess the nature and impact of substance use</a:t>
            </a:r>
            <a:endParaRPr b="0" sz="2050">
              <a:solidFill>
                <a:srgbClr val="38761D"/>
              </a:solidFill>
              <a:latin typeface="Arial"/>
              <a:ea typeface="Arial"/>
              <a:cs typeface="Arial"/>
              <a:sym typeface="Arial"/>
            </a:endParaRPr>
          </a:p>
          <a:p>
            <a:pPr indent="-345757" lvl="0" marL="457200" rtl="0" algn="l">
              <a:lnSpc>
                <a:spcPct val="115000"/>
              </a:lnSpc>
              <a:spcBef>
                <a:spcPts val="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If antipsychotic medication is utilized, trials should be considered short-term with very low doses and monitoring of side effects</a:t>
            </a:r>
            <a:endParaRPr b="0" sz="2050">
              <a:solidFill>
                <a:srgbClr val="38761D"/>
              </a:solidFill>
              <a:latin typeface="Arial"/>
              <a:ea typeface="Arial"/>
              <a:cs typeface="Arial"/>
              <a:sym typeface="Arial"/>
            </a:endParaRPr>
          </a:p>
          <a:p>
            <a:pPr indent="-345757" lvl="0" marL="457200" rtl="0" algn="l">
              <a:lnSpc>
                <a:spcPct val="115000"/>
              </a:lnSpc>
              <a:spcBef>
                <a:spcPts val="0"/>
              </a:spcBef>
              <a:spcAft>
                <a:spcPts val="0"/>
              </a:spcAft>
              <a:buClr>
                <a:srgbClr val="38761D"/>
              </a:buClr>
              <a:buSzPct val="100000"/>
              <a:buFont typeface="Arial"/>
              <a:buChar char="●"/>
            </a:pPr>
            <a:r>
              <a:rPr b="0" lang="en" sz="2050">
                <a:solidFill>
                  <a:srgbClr val="38761D"/>
                </a:solidFill>
                <a:latin typeface="Arial"/>
                <a:ea typeface="Arial"/>
                <a:cs typeface="Arial"/>
                <a:sym typeface="Arial"/>
              </a:rPr>
              <a:t>CBT can also be </a:t>
            </a:r>
            <a:r>
              <a:rPr b="0" lang="en" sz="2050">
                <a:solidFill>
                  <a:srgbClr val="38761D"/>
                </a:solidFill>
                <a:latin typeface="Arial"/>
                <a:ea typeface="Arial"/>
                <a:cs typeface="Arial"/>
                <a:sym typeface="Arial"/>
              </a:rPr>
              <a:t>considered</a:t>
            </a:r>
            <a:r>
              <a:rPr b="0" lang="en" sz="2050">
                <a:solidFill>
                  <a:srgbClr val="38761D"/>
                </a:solidFill>
                <a:latin typeface="Arial"/>
                <a:ea typeface="Arial"/>
                <a:cs typeface="Arial"/>
                <a:sym typeface="Arial"/>
              </a:rPr>
              <a:t> as an alternative to anti-psychotic medication</a:t>
            </a:r>
            <a:endParaRPr b="0" sz="20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rPr b="0" lang="en" sz="2050">
                <a:solidFill>
                  <a:srgbClr val="38761D"/>
                </a:solidFill>
                <a:latin typeface="Arial"/>
                <a:ea typeface="Arial"/>
                <a:cs typeface="Arial"/>
                <a:sym typeface="Arial"/>
              </a:rPr>
              <a:t>Barnes, Drake, et.al., </a:t>
            </a:r>
            <a:r>
              <a:rPr b="0" lang="en" sz="2050">
                <a:solidFill>
                  <a:srgbClr val="38761D"/>
                </a:solidFill>
                <a:latin typeface="Arial"/>
                <a:ea typeface="Arial"/>
                <a:cs typeface="Arial"/>
                <a:sym typeface="Arial"/>
              </a:rPr>
              <a:t>Journal</a:t>
            </a:r>
            <a:r>
              <a:rPr b="0" lang="en" sz="2050">
                <a:solidFill>
                  <a:srgbClr val="38761D"/>
                </a:solidFill>
                <a:latin typeface="Arial"/>
                <a:ea typeface="Arial"/>
                <a:cs typeface="Arial"/>
                <a:sym typeface="Arial"/>
              </a:rPr>
              <a:t> of Psychopharmacology, https://doi.org/10.1177/026988111988296</a:t>
            </a:r>
            <a:endParaRPr b="0" sz="2605">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0"/>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a:solidFill>
                  <a:srgbClr val="0B5394"/>
                </a:solidFill>
              </a:rPr>
              <a:t>Principles of Medication Treatment for Early Psychosis</a:t>
            </a:r>
            <a:endParaRPr sz="2800">
              <a:solidFill>
                <a:srgbClr val="0B5394"/>
              </a:solidFill>
            </a:endParaRPr>
          </a:p>
        </p:txBody>
      </p:sp>
      <p:sp>
        <p:nvSpPr>
          <p:cNvPr id="176" name="Google Shape;176;p30"/>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345757" lvl="0" marL="457200" rtl="0" algn="l">
              <a:lnSpc>
                <a:spcPct val="115000"/>
              </a:lnSpc>
              <a:spcBef>
                <a:spcPts val="1200"/>
              </a:spcBef>
              <a:spcAft>
                <a:spcPts val="0"/>
              </a:spcAft>
              <a:buClr>
                <a:srgbClr val="0B5394"/>
              </a:buClr>
              <a:buSzPct val="101652"/>
              <a:buFont typeface="Arial"/>
              <a:buAutoNum type="arabicPeriod"/>
            </a:pPr>
            <a:r>
              <a:rPr b="0" lang="en" sz="2016">
                <a:solidFill>
                  <a:srgbClr val="0B5394"/>
                </a:solidFill>
                <a:latin typeface="Arial"/>
                <a:ea typeface="Arial"/>
                <a:cs typeface="Arial"/>
                <a:sym typeface="Arial"/>
              </a:rPr>
              <a:t>To use medications that are likely to be effective for the treatment of the disorder/symptoms</a:t>
            </a:r>
            <a:endParaRPr b="0" sz="2016">
              <a:solidFill>
                <a:srgbClr val="0B5394"/>
              </a:solidFill>
              <a:latin typeface="Arial"/>
              <a:ea typeface="Arial"/>
              <a:cs typeface="Arial"/>
              <a:sym typeface="Arial"/>
            </a:endParaRPr>
          </a:p>
          <a:p>
            <a:pPr indent="-343852" lvl="0" marL="457200" rtl="0" algn="l">
              <a:lnSpc>
                <a:spcPct val="115000"/>
              </a:lnSpc>
              <a:spcBef>
                <a:spcPts val="0"/>
              </a:spcBef>
              <a:spcAft>
                <a:spcPts val="0"/>
              </a:spcAft>
              <a:buClr>
                <a:srgbClr val="0B5394"/>
              </a:buClr>
              <a:buSzPct val="100000"/>
              <a:buFont typeface="Arial"/>
              <a:buAutoNum type="arabicPeriod"/>
            </a:pPr>
            <a:r>
              <a:rPr b="0" lang="en" sz="2016">
                <a:solidFill>
                  <a:srgbClr val="0B5394"/>
                </a:solidFill>
                <a:latin typeface="Arial"/>
                <a:ea typeface="Arial"/>
                <a:cs typeface="Arial"/>
                <a:sym typeface="Arial"/>
              </a:rPr>
              <a:t>To preferentially utilize medications with the lowest side effect profile possible in order to minimize side effects</a:t>
            </a:r>
            <a:endParaRPr b="0" sz="2016">
              <a:solidFill>
                <a:srgbClr val="0B5394"/>
              </a:solidFill>
              <a:latin typeface="Arial"/>
              <a:ea typeface="Arial"/>
              <a:cs typeface="Arial"/>
              <a:sym typeface="Arial"/>
            </a:endParaRPr>
          </a:p>
          <a:p>
            <a:pPr indent="-343852" lvl="0" marL="457200" rtl="0" algn="l">
              <a:lnSpc>
                <a:spcPct val="115000"/>
              </a:lnSpc>
              <a:spcBef>
                <a:spcPts val="0"/>
              </a:spcBef>
              <a:spcAft>
                <a:spcPts val="0"/>
              </a:spcAft>
              <a:buClr>
                <a:srgbClr val="0B5394"/>
              </a:buClr>
              <a:buSzPct val="100000"/>
              <a:buFont typeface="Arial"/>
              <a:buAutoNum type="arabicPeriod"/>
            </a:pPr>
            <a:r>
              <a:rPr b="0" lang="en" sz="2016">
                <a:solidFill>
                  <a:srgbClr val="0B5394"/>
                </a:solidFill>
                <a:latin typeface="Arial"/>
                <a:ea typeface="Arial"/>
                <a:cs typeface="Arial"/>
                <a:sym typeface="Arial"/>
              </a:rPr>
              <a:t>To treat acute symptoms or high risk situations as quickly as possible. Psychotic symptoms should be treated URGENTLY whenever possible- this sometimes means using medications with increased efficacy and more side effects</a:t>
            </a:r>
            <a:endParaRPr b="0" sz="2016">
              <a:solidFill>
                <a:srgbClr val="0B5394"/>
              </a:solidFill>
              <a:latin typeface="Arial"/>
              <a:ea typeface="Arial"/>
              <a:cs typeface="Arial"/>
              <a:sym typeface="Arial"/>
            </a:endParaRPr>
          </a:p>
          <a:p>
            <a:pPr indent="-343852" lvl="0" marL="457200" rtl="0" algn="l">
              <a:lnSpc>
                <a:spcPct val="115000"/>
              </a:lnSpc>
              <a:spcBef>
                <a:spcPts val="0"/>
              </a:spcBef>
              <a:spcAft>
                <a:spcPts val="0"/>
              </a:spcAft>
              <a:buClr>
                <a:srgbClr val="0B5394"/>
              </a:buClr>
              <a:buSzPct val="100000"/>
              <a:buFont typeface="Arial"/>
              <a:buAutoNum type="arabicPeriod"/>
            </a:pPr>
            <a:r>
              <a:rPr b="0" lang="en" sz="2016">
                <a:solidFill>
                  <a:srgbClr val="0B5394"/>
                </a:solidFill>
                <a:latin typeface="Arial"/>
                <a:ea typeface="Arial"/>
                <a:cs typeface="Arial"/>
                <a:sym typeface="Arial"/>
              </a:rPr>
              <a:t>To engage in a collaborative process in which the individual is fully informed of the risks and benefits of medication treatment and is educated about options and medication decision making</a:t>
            </a:r>
            <a:endParaRPr b="0" sz="2016">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1"/>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a:solidFill>
                  <a:srgbClr val="0B5394"/>
                </a:solidFill>
              </a:rPr>
              <a:t>Principles of Medication Treatment for Acute Symptomatology of Bipolar Disorder </a:t>
            </a:r>
            <a:endParaRPr sz="2800">
              <a:solidFill>
                <a:srgbClr val="0B5394"/>
              </a:solidFill>
            </a:endParaRPr>
          </a:p>
        </p:txBody>
      </p:sp>
      <p:sp>
        <p:nvSpPr>
          <p:cNvPr id="182" name="Google Shape;182;p31"/>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61300"/>
              <a:buFont typeface="Arial"/>
              <a:buNone/>
            </a:pPr>
            <a:r>
              <a:rPr b="0" lang="en" sz="1794">
                <a:solidFill>
                  <a:srgbClr val="0B5394"/>
                </a:solidFill>
                <a:latin typeface="Arial"/>
                <a:ea typeface="Arial"/>
                <a:cs typeface="Arial"/>
                <a:sym typeface="Arial"/>
              </a:rPr>
              <a:t>Treatment of </a:t>
            </a:r>
            <a:r>
              <a:rPr b="0" i="1" lang="en" sz="1794">
                <a:solidFill>
                  <a:srgbClr val="0B5394"/>
                </a:solidFill>
                <a:latin typeface="Arial"/>
                <a:ea typeface="Arial"/>
                <a:cs typeface="Arial"/>
                <a:sym typeface="Arial"/>
              </a:rPr>
              <a:t>Mania/ Mixed State/ Hypomania</a:t>
            </a:r>
            <a:endParaRPr b="0" i="1" sz="1794">
              <a:solidFill>
                <a:srgbClr val="0B5394"/>
              </a:solidFill>
              <a:latin typeface="Arial"/>
              <a:ea typeface="Arial"/>
              <a:cs typeface="Arial"/>
              <a:sym typeface="Arial"/>
            </a:endParaRPr>
          </a:p>
          <a:p>
            <a:pPr indent="-331152" lvl="0" marL="457200" rtl="0" algn="l">
              <a:lnSpc>
                <a:spcPct val="115000"/>
              </a:lnSpc>
              <a:spcBef>
                <a:spcPts val="120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Urgent need for medication treatment- less so for hypomania</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Re-establish a normal sleep pattern</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Treatment of psychotic symptoms, if present</a:t>
            </a:r>
            <a:endParaRPr b="0" sz="1794">
              <a:solidFill>
                <a:srgbClr val="0B5394"/>
              </a:solidFill>
              <a:latin typeface="Arial"/>
              <a:ea typeface="Arial"/>
              <a:cs typeface="Arial"/>
              <a:sym typeface="Arial"/>
            </a:endParaRPr>
          </a:p>
          <a:p>
            <a:pPr indent="0" lvl="0" marL="0" rtl="0" algn="l">
              <a:lnSpc>
                <a:spcPct val="115000"/>
              </a:lnSpc>
              <a:spcBef>
                <a:spcPts val="2400"/>
              </a:spcBef>
              <a:spcAft>
                <a:spcPts val="0"/>
              </a:spcAft>
              <a:buClr>
                <a:schemeClr val="dk2"/>
              </a:buClr>
              <a:buSzPct val="61300"/>
              <a:buFont typeface="Arial"/>
              <a:buNone/>
            </a:pPr>
            <a:r>
              <a:rPr b="0" lang="en" sz="1794">
                <a:solidFill>
                  <a:srgbClr val="0B5394"/>
                </a:solidFill>
                <a:latin typeface="Arial"/>
                <a:ea typeface="Arial"/>
                <a:cs typeface="Arial"/>
                <a:sym typeface="Arial"/>
              </a:rPr>
              <a:t>Treatment of </a:t>
            </a:r>
            <a:r>
              <a:rPr b="0" i="1" lang="en" sz="1794">
                <a:solidFill>
                  <a:srgbClr val="0B5394"/>
                </a:solidFill>
                <a:latin typeface="Arial"/>
                <a:ea typeface="Arial"/>
                <a:cs typeface="Arial"/>
                <a:sym typeface="Arial"/>
              </a:rPr>
              <a:t>Depression</a:t>
            </a:r>
            <a:endParaRPr b="0" i="1" sz="1794">
              <a:solidFill>
                <a:srgbClr val="0B5394"/>
              </a:solidFill>
              <a:latin typeface="Arial"/>
              <a:ea typeface="Arial"/>
              <a:cs typeface="Arial"/>
              <a:sym typeface="Arial"/>
            </a:endParaRPr>
          </a:p>
          <a:p>
            <a:pPr indent="-331152" lvl="0" marL="457200" rtl="0" algn="l">
              <a:lnSpc>
                <a:spcPct val="115000"/>
              </a:lnSpc>
              <a:spcBef>
                <a:spcPts val="120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Use of medications approved for treatment of Bipolar Depression- lamotrigine (Lamictal),  quetiapine (Seroquel), lurasidone (Latuda), less so olanzapine (Zyprexa)</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Minimizing use of anti-depressants</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4"/>
          <p:cNvSpPr txBox="1"/>
          <p:nvPr>
            <p:ph idx="4294967295" type="title"/>
          </p:nvPr>
        </p:nvSpPr>
        <p:spPr>
          <a:xfrm>
            <a:off x="535775" y="712150"/>
            <a:ext cx="5871000" cy="768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sz="3600">
                <a:solidFill>
                  <a:srgbClr val="CC4125"/>
                </a:solidFill>
              </a:rPr>
              <a:t>Lisa Youngling Howard, MD</a:t>
            </a:r>
            <a:endParaRPr sz="2400">
              <a:solidFill>
                <a:srgbClr val="CC4125"/>
              </a:solidFill>
            </a:endParaRPr>
          </a:p>
        </p:txBody>
      </p:sp>
      <p:sp>
        <p:nvSpPr>
          <p:cNvPr id="80" name="Google Shape;80;p14"/>
          <p:cNvSpPr txBox="1"/>
          <p:nvPr>
            <p:ph idx="4294967295" type="title"/>
          </p:nvPr>
        </p:nvSpPr>
        <p:spPr>
          <a:xfrm>
            <a:off x="535775" y="1480150"/>
            <a:ext cx="7883100" cy="30675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 sz="1700">
                <a:solidFill>
                  <a:srgbClr val="CC4125"/>
                </a:solidFill>
                <a:latin typeface="Lato"/>
                <a:ea typeface="Lato"/>
                <a:cs typeface="Lato"/>
                <a:sym typeface="Lato"/>
              </a:rPr>
              <a:t>Education- BA- Swarthmore College, MD- Cornell University Medical College</a:t>
            </a:r>
            <a:endParaRPr sz="1700">
              <a:solidFill>
                <a:srgbClr val="CC4125"/>
              </a:solidFill>
              <a:latin typeface="Lato"/>
              <a:ea typeface="Lato"/>
              <a:cs typeface="Lato"/>
              <a:sym typeface="Lato"/>
            </a:endParaRPr>
          </a:p>
          <a:p>
            <a:pPr indent="0" lvl="0" marL="0" rtl="0" algn="l">
              <a:lnSpc>
                <a:spcPct val="115000"/>
              </a:lnSpc>
              <a:spcBef>
                <a:spcPts val="1600"/>
              </a:spcBef>
              <a:spcAft>
                <a:spcPts val="0"/>
              </a:spcAft>
              <a:buNone/>
            </a:pPr>
            <a:r>
              <a:rPr lang="en" sz="1700">
                <a:solidFill>
                  <a:srgbClr val="CC4125"/>
                </a:solidFill>
                <a:latin typeface="Lato"/>
                <a:ea typeface="Lato"/>
                <a:cs typeface="Lato"/>
                <a:sym typeface="Lato"/>
              </a:rPr>
              <a:t>Residency/Fellowship- Cambridge Health Alliance/Harvard Medical School &amp; Harvard University Health Services</a:t>
            </a:r>
            <a:endParaRPr sz="1700">
              <a:solidFill>
                <a:srgbClr val="CC4125"/>
              </a:solidFill>
              <a:latin typeface="Lato"/>
              <a:ea typeface="Lato"/>
              <a:cs typeface="Lato"/>
              <a:sym typeface="Lato"/>
            </a:endParaRPr>
          </a:p>
          <a:p>
            <a:pPr indent="0" lvl="0" marL="0" rtl="0" algn="l">
              <a:lnSpc>
                <a:spcPct val="115000"/>
              </a:lnSpc>
              <a:spcBef>
                <a:spcPts val="1600"/>
              </a:spcBef>
              <a:spcAft>
                <a:spcPts val="0"/>
              </a:spcAft>
              <a:buNone/>
            </a:pPr>
            <a:r>
              <a:rPr lang="en" sz="1700">
                <a:solidFill>
                  <a:srgbClr val="CC4125"/>
                </a:solidFill>
                <a:latin typeface="Lato"/>
                <a:ea typeface="Lato"/>
                <a:cs typeface="Lato"/>
                <a:sym typeface="Lato"/>
              </a:rPr>
              <a:t>College Mental Health- 17 years experience- Bennington College, Smith College &amp; Wellesley College</a:t>
            </a:r>
            <a:endParaRPr sz="1700">
              <a:solidFill>
                <a:srgbClr val="CC4125"/>
              </a:solidFill>
              <a:latin typeface="Lato"/>
              <a:ea typeface="Lato"/>
              <a:cs typeface="Lato"/>
              <a:sym typeface="Lato"/>
            </a:endParaRPr>
          </a:p>
          <a:p>
            <a:pPr indent="0" lvl="0" marL="0" rtl="0" algn="l">
              <a:lnSpc>
                <a:spcPct val="115000"/>
              </a:lnSpc>
              <a:spcBef>
                <a:spcPts val="1600"/>
              </a:spcBef>
              <a:spcAft>
                <a:spcPts val="0"/>
              </a:spcAft>
              <a:buNone/>
            </a:pPr>
            <a:r>
              <a:rPr lang="en" sz="1700">
                <a:solidFill>
                  <a:srgbClr val="CC4125"/>
                </a:solidFill>
                <a:latin typeface="Lato"/>
                <a:ea typeface="Lato"/>
                <a:cs typeface="Lato"/>
                <a:sym typeface="Lato"/>
              </a:rPr>
              <a:t>Gould Farm Residential Treatment Program- 7 years</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2"/>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40824"/>
              <a:buFont typeface="Arial"/>
              <a:buNone/>
            </a:pPr>
            <a:r>
              <a:rPr lang="en" sz="2694">
                <a:solidFill>
                  <a:srgbClr val="0B5394"/>
                </a:solidFill>
                <a:latin typeface="Arial"/>
                <a:ea typeface="Arial"/>
                <a:cs typeface="Arial"/>
                <a:sym typeface="Arial"/>
              </a:rPr>
              <a:t>Principles of Medication Treatment for Bipolar Disorder-</a:t>
            </a:r>
            <a:r>
              <a:rPr b="0" lang="en" sz="2694">
                <a:solidFill>
                  <a:srgbClr val="0B5394"/>
                </a:solidFill>
                <a:latin typeface="Arial"/>
                <a:ea typeface="Arial"/>
                <a:cs typeface="Arial"/>
                <a:sym typeface="Arial"/>
              </a:rPr>
              <a:t> </a:t>
            </a:r>
            <a:r>
              <a:rPr lang="en" sz="2694">
                <a:solidFill>
                  <a:srgbClr val="0B5394"/>
                </a:solidFill>
                <a:latin typeface="Arial"/>
                <a:ea typeface="Arial"/>
                <a:cs typeface="Arial"/>
                <a:sym typeface="Arial"/>
              </a:rPr>
              <a:t>Maintenance Treatment</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188" name="Google Shape;188;p32"/>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61300"/>
              <a:buFont typeface="Arial"/>
              <a:buNone/>
            </a:pPr>
            <a:r>
              <a:rPr b="0" lang="en" sz="1794">
                <a:solidFill>
                  <a:srgbClr val="0B5394"/>
                </a:solidFill>
                <a:latin typeface="Arial"/>
                <a:ea typeface="Arial"/>
                <a:cs typeface="Arial"/>
                <a:sym typeface="Arial"/>
              </a:rPr>
              <a:t>Preventing or Reducing the Frequency and Intensity of Episodes of Mania/Hypomania and Depression</a:t>
            </a:r>
            <a:endParaRPr b="0" i="1" sz="1794">
              <a:solidFill>
                <a:srgbClr val="0B5394"/>
              </a:solidFill>
              <a:latin typeface="Arial"/>
              <a:ea typeface="Arial"/>
              <a:cs typeface="Arial"/>
              <a:sym typeface="Arial"/>
            </a:endParaRPr>
          </a:p>
          <a:p>
            <a:pPr indent="-331152" lvl="0" marL="457200" rtl="0" algn="l">
              <a:lnSpc>
                <a:spcPct val="115000"/>
              </a:lnSpc>
              <a:spcBef>
                <a:spcPts val="120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Maintaining a normal sleep pattern</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Finding a regimen that minimizes side </a:t>
            </a:r>
            <a:r>
              <a:rPr b="0" lang="en" sz="1794">
                <a:solidFill>
                  <a:srgbClr val="0B5394"/>
                </a:solidFill>
                <a:latin typeface="Arial"/>
                <a:ea typeface="Arial"/>
                <a:cs typeface="Arial"/>
                <a:sym typeface="Arial"/>
              </a:rPr>
              <a:t>effects</a:t>
            </a:r>
            <a:r>
              <a:rPr b="0" lang="en" sz="1794">
                <a:solidFill>
                  <a:srgbClr val="0B5394"/>
                </a:solidFill>
                <a:latin typeface="Arial"/>
                <a:ea typeface="Arial"/>
                <a:cs typeface="Arial"/>
                <a:sym typeface="Arial"/>
              </a:rPr>
              <a:t> and feels sustainable </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Potentially reducing doses or transitioning from medications used during the acute phase </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Minimizing the use of antidepressants</a:t>
            </a:r>
            <a:endParaRPr b="0" sz="1794">
              <a:solidFill>
                <a:srgbClr val="0B5394"/>
              </a:solidFill>
              <a:latin typeface="Arial"/>
              <a:ea typeface="Arial"/>
              <a:cs typeface="Arial"/>
              <a:sym typeface="Arial"/>
            </a:endParaRPr>
          </a:p>
          <a:p>
            <a:pPr indent="-331152" lvl="0" marL="457200" rtl="0" algn="l">
              <a:lnSpc>
                <a:spcPct val="115000"/>
              </a:lnSpc>
              <a:spcBef>
                <a:spcPts val="0"/>
              </a:spcBef>
              <a:spcAft>
                <a:spcPts val="0"/>
              </a:spcAft>
              <a:buClr>
                <a:srgbClr val="0B5394"/>
              </a:buClr>
              <a:buSzPct val="100000"/>
              <a:buFont typeface="Arial"/>
              <a:buAutoNum type="arabicPeriod"/>
            </a:pPr>
            <a:r>
              <a:rPr b="0" lang="en" sz="1794">
                <a:solidFill>
                  <a:srgbClr val="0B5394"/>
                </a:solidFill>
                <a:latin typeface="Arial"/>
                <a:ea typeface="Arial"/>
                <a:cs typeface="Arial"/>
                <a:sym typeface="Arial"/>
              </a:rPr>
              <a:t>Developing a plan for identifying and treating breakthrough symptoms</a:t>
            </a:r>
            <a:endParaRPr b="0" sz="1794">
              <a:solidFill>
                <a:srgbClr val="0B5394"/>
              </a:solidFill>
              <a:latin typeface="Arial"/>
              <a:ea typeface="Arial"/>
              <a:cs typeface="Arial"/>
              <a:sym typeface="Arial"/>
            </a:endParaRPr>
          </a:p>
          <a:p>
            <a:pPr indent="-331152" lvl="1" marL="914400" rtl="0" algn="l">
              <a:lnSpc>
                <a:spcPct val="115000"/>
              </a:lnSpc>
              <a:spcBef>
                <a:spcPts val="0"/>
              </a:spcBef>
              <a:spcAft>
                <a:spcPts val="0"/>
              </a:spcAft>
              <a:buClr>
                <a:srgbClr val="0B5394"/>
              </a:buClr>
              <a:buSzPct val="100000"/>
              <a:buFont typeface="Arial"/>
              <a:buAutoNum type="alphaLcPeriod"/>
            </a:pPr>
            <a:r>
              <a:rPr b="0" lang="en" sz="1794">
                <a:solidFill>
                  <a:srgbClr val="0B5394"/>
                </a:solidFill>
                <a:latin typeface="Arial"/>
                <a:ea typeface="Arial"/>
                <a:cs typeface="Arial"/>
                <a:sym typeface="Arial"/>
              </a:rPr>
              <a:t>Monitor sleep patterns, racing thoughts, impulsivity</a:t>
            </a:r>
            <a:endParaRPr b="0" sz="1794">
              <a:solidFill>
                <a:srgbClr val="0B5394"/>
              </a:solidFill>
              <a:latin typeface="Arial"/>
              <a:ea typeface="Arial"/>
              <a:cs typeface="Arial"/>
              <a:sym typeface="Arial"/>
            </a:endParaRPr>
          </a:p>
          <a:p>
            <a:pPr indent="-331152" lvl="1" marL="914400" rtl="0" algn="l">
              <a:lnSpc>
                <a:spcPct val="115000"/>
              </a:lnSpc>
              <a:spcBef>
                <a:spcPts val="0"/>
              </a:spcBef>
              <a:spcAft>
                <a:spcPts val="0"/>
              </a:spcAft>
              <a:buClr>
                <a:srgbClr val="0B5394"/>
              </a:buClr>
              <a:buSzPct val="100000"/>
              <a:buFont typeface="Arial"/>
              <a:buAutoNum type="alphaLcPeriod"/>
            </a:pPr>
            <a:r>
              <a:rPr b="0" lang="en" sz="1794">
                <a:solidFill>
                  <a:srgbClr val="0B5394"/>
                </a:solidFill>
                <a:latin typeface="Arial"/>
                <a:ea typeface="Arial"/>
                <a:cs typeface="Arial"/>
                <a:sym typeface="Arial"/>
              </a:rPr>
              <a:t>Use of antipsychotic medications, especially ones that are sedating</a:t>
            </a:r>
            <a:endParaRPr b="0" sz="1794">
              <a:solidFill>
                <a:srgbClr val="0B5394"/>
              </a:solidFill>
              <a:latin typeface="Arial"/>
              <a:ea typeface="Arial"/>
              <a:cs typeface="Arial"/>
              <a:sym typeface="Arial"/>
            </a:endParaRPr>
          </a:p>
          <a:p>
            <a:pPr indent="-331152" lvl="1" marL="914400" rtl="0" algn="l">
              <a:lnSpc>
                <a:spcPct val="115000"/>
              </a:lnSpc>
              <a:spcBef>
                <a:spcPts val="0"/>
              </a:spcBef>
              <a:spcAft>
                <a:spcPts val="0"/>
              </a:spcAft>
              <a:buClr>
                <a:srgbClr val="0B5394"/>
              </a:buClr>
              <a:buSzPct val="100000"/>
              <a:buFont typeface="Arial"/>
              <a:buAutoNum type="alphaLcPeriod"/>
            </a:pPr>
            <a:r>
              <a:rPr b="0" lang="en" sz="1794">
                <a:solidFill>
                  <a:srgbClr val="0B5394"/>
                </a:solidFill>
                <a:latin typeface="Arial"/>
                <a:ea typeface="Arial"/>
                <a:cs typeface="Arial"/>
                <a:sym typeface="Arial"/>
              </a:rPr>
              <a:t>Safety planning</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3"/>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Basic Psychopharmacology of Bipolar Disorder</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194" name="Google Shape;194;p33"/>
          <p:cNvSpPr txBox="1"/>
          <p:nvPr>
            <p:ph idx="4294967295" type="title"/>
          </p:nvPr>
        </p:nvSpPr>
        <p:spPr>
          <a:xfrm>
            <a:off x="535775" y="1331650"/>
            <a:ext cx="7883100" cy="35214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57725"/>
              <a:buFont typeface="Arial"/>
              <a:buNone/>
            </a:pPr>
            <a:r>
              <a:rPr lang="en" sz="1905">
                <a:solidFill>
                  <a:srgbClr val="0B5394"/>
                </a:solidFill>
                <a:latin typeface="Arial"/>
                <a:ea typeface="Arial"/>
                <a:cs typeface="Arial"/>
                <a:sym typeface="Arial"/>
              </a:rPr>
              <a:t>Mood Stabilizers</a:t>
            </a:r>
            <a:r>
              <a:rPr b="0" lang="en" sz="1905">
                <a:solidFill>
                  <a:srgbClr val="0B5394"/>
                </a:solidFill>
                <a:latin typeface="Arial"/>
                <a:ea typeface="Arial"/>
                <a:cs typeface="Arial"/>
                <a:sym typeface="Arial"/>
              </a:rPr>
              <a:t>- Used as maintenance treatment in order to prevent mania and/or treat bipolar depression</a:t>
            </a:r>
            <a:endParaRPr b="0" sz="1905">
              <a:solidFill>
                <a:srgbClr val="0B5394"/>
              </a:solidFill>
              <a:latin typeface="Arial"/>
              <a:ea typeface="Arial"/>
              <a:cs typeface="Arial"/>
              <a:sym typeface="Arial"/>
            </a:endParaRPr>
          </a:p>
          <a:p>
            <a:pPr indent="-337502" lvl="0" marL="457200" rtl="0" algn="l">
              <a:lnSpc>
                <a:spcPct val="115000"/>
              </a:lnSpc>
              <a:spcBef>
                <a:spcPts val="1200"/>
              </a:spcBef>
              <a:spcAft>
                <a:spcPts val="0"/>
              </a:spcAft>
              <a:buClr>
                <a:srgbClr val="0B5394"/>
              </a:buClr>
              <a:buSzPct val="100000"/>
              <a:buFont typeface="Arial"/>
              <a:buAutoNum type="arabicPeriod"/>
            </a:pPr>
            <a:r>
              <a:rPr b="0" lang="en" sz="1905">
                <a:solidFill>
                  <a:srgbClr val="0B5394"/>
                </a:solidFill>
                <a:latin typeface="Arial"/>
                <a:ea typeface="Arial"/>
                <a:cs typeface="Arial"/>
                <a:sym typeface="Arial"/>
              </a:rPr>
              <a:t>Lithium</a:t>
            </a:r>
            <a:endParaRPr b="0" sz="1905">
              <a:solidFill>
                <a:srgbClr val="0B5394"/>
              </a:solidFill>
              <a:latin typeface="Arial"/>
              <a:ea typeface="Arial"/>
              <a:cs typeface="Arial"/>
              <a:sym typeface="Arial"/>
            </a:endParaRPr>
          </a:p>
          <a:p>
            <a:pPr indent="-337502" lvl="0" marL="457200" rtl="0" algn="l">
              <a:lnSpc>
                <a:spcPct val="115000"/>
              </a:lnSpc>
              <a:spcBef>
                <a:spcPts val="0"/>
              </a:spcBef>
              <a:spcAft>
                <a:spcPts val="0"/>
              </a:spcAft>
              <a:buClr>
                <a:srgbClr val="0B5394"/>
              </a:buClr>
              <a:buSzPct val="100000"/>
              <a:buFont typeface="Arial"/>
              <a:buAutoNum type="arabicPeriod"/>
            </a:pPr>
            <a:r>
              <a:rPr b="0" lang="en" sz="1905">
                <a:solidFill>
                  <a:srgbClr val="0B5394"/>
                </a:solidFill>
                <a:latin typeface="Arial"/>
                <a:ea typeface="Arial"/>
                <a:cs typeface="Arial"/>
                <a:sym typeface="Arial"/>
              </a:rPr>
              <a:t>Lamotrigine /Lamictal</a:t>
            </a:r>
            <a:endParaRPr b="0" sz="1905">
              <a:solidFill>
                <a:srgbClr val="0B5394"/>
              </a:solidFill>
              <a:latin typeface="Arial"/>
              <a:ea typeface="Arial"/>
              <a:cs typeface="Arial"/>
              <a:sym typeface="Arial"/>
            </a:endParaRPr>
          </a:p>
          <a:p>
            <a:pPr indent="-337502" lvl="0" marL="457200" rtl="0" algn="l">
              <a:lnSpc>
                <a:spcPct val="115000"/>
              </a:lnSpc>
              <a:spcBef>
                <a:spcPts val="0"/>
              </a:spcBef>
              <a:spcAft>
                <a:spcPts val="0"/>
              </a:spcAft>
              <a:buClr>
                <a:srgbClr val="0B5394"/>
              </a:buClr>
              <a:buSzPct val="100000"/>
              <a:buFont typeface="Arial"/>
              <a:buAutoNum type="arabicPeriod"/>
            </a:pPr>
            <a:r>
              <a:rPr b="0" lang="en" sz="1905">
                <a:solidFill>
                  <a:srgbClr val="0B5394"/>
                </a:solidFill>
                <a:latin typeface="Arial"/>
                <a:ea typeface="Arial"/>
                <a:cs typeface="Arial"/>
                <a:sym typeface="Arial"/>
              </a:rPr>
              <a:t>Other Anti-convulsants- Valproic Acid/Depakote, Carbamazepine/Tegretol, Oxcarbazepine/Trileptal</a:t>
            </a:r>
            <a:endParaRPr b="0" sz="1905">
              <a:solidFill>
                <a:srgbClr val="0B5394"/>
              </a:solidFill>
              <a:latin typeface="Arial"/>
              <a:ea typeface="Arial"/>
              <a:cs typeface="Arial"/>
              <a:sym typeface="Arial"/>
            </a:endParaRPr>
          </a:p>
          <a:p>
            <a:pPr indent="0" lvl="0" marL="0" rtl="0" algn="l">
              <a:lnSpc>
                <a:spcPct val="115000"/>
              </a:lnSpc>
              <a:spcBef>
                <a:spcPts val="2400"/>
              </a:spcBef>
              <a:spcAft>
                <a:spcPts val="0"/>
              </a:spcAft>
              <a:buClr>
                <a:schemeClr val="dk2"/>
              </a:buClr>
              <a:buSzPct val="57725"/>
              <a:buFont typeface="Arial"/>
              <a:buNone/>
            </a:pPr>
            <a:r>
              <a:rPr lang="en" sz="1905">
                <a:solidFill>
                  <a:srgbClr val="0B5394"/>
                </a:solidFill>
                <a:latin typeface="Arial"/>
                <a:ea typeface="Arial"/>
                <a:cs typeface="Arial"/>
                <a:sym typeface="Arial"/>
              </a:rPr>
              <a:t>Anti-Psychotic Medications- </a:t>
            </a:r>
            <a:r>
              <a:rPr b="0" lang="en" sz="1905">
                <a:solidFill>
                  <a:srgbClr val="0B5394"/>
                </a:solidFill>
                <a:latin typeface="Arial"/>
                <a:ea typeface="Arial"/>
                <a:cs typeface="Arial"/>
                <a:sym typeface="Arial"/>
              </a:rPr>
              <a:t>Work quickly- effective in treatment of acute symptoms of mania.  Some are also useful in treatment of bipolar depression.</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4"/>
          <p:cNvSpPr txBox="1"/>
          <p:nvPr>
            <p:ph idx="4294967295" type="title"/>
          </p:nvPr>
        </p:nvSpPr>
        <p:spPr>
          <a:xfrm>
            <a:off x="535775" y="369900"/>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Basic Psychopharmacology of Schizophrenia Spectrum Disorders</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00" name="Google Shape;200;p34"/>
          <p:cNvSpPr txBox="1"/>
          <p:nvPr>
            <p:ph idx="4294967295" type="title"/>
          </p:nvPr>
        </p:nvSpPr>
        <p:spPr>
          <a:xfrm>
            <a:off x="535775" y="1743175"/>
            <a:ext cx="7883100" cy="31098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AutoNum type="arabicPeriod"/>
            </a:pPr>
            <a:r>
              <a:rPr b="0" lang="en" sz="2127">
                <a:solidFill>
                  <a:srgbClr val="0B5394"/>
                </a:solidFill>
                <a:latin typeface="Arial"/>
                <a:ea typeface="Arial"/>
                <a:cs typeface="Arial"/>
                <a:sym typeface="Arial"/>
              </a:rPr>
              <a:t>Psychotic symptoms should be treated URGENTLY whenever possible in order to reduce the duration of untreated psychosis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AutoNum type="arabicPeriod"/>
            </a:pPr>
            <a:r>
              <a:rPr b="0" lang="en" sz="2127">
                <a:solidFill>
                  <a:srgbClr val="0B5394"/>
                </a:solidFill>
                <a:latin typeface="Arial"/>
                <a:ea typeface="Arial"/>
                <a:cs typeface="Arial"/>
                <a:sym typeface="Arial"/>
              </a:rPr>
              <a:t>Minimize side effects- especially metabolic side effects in early stages of illness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AutoNum type="arabicPeriod"/>
            </a:pPr>
            <a:r>
              <a:rPr b="0" lang="en" sz="2127">
                <a:solidFill>
                  <a:srgbClr val="0B5394"/>
                </a:solidFill>
                <a:latin typeface="Arial"/>
                <a:ea typeface="Arial"/>
                <a:cs typeface="Arial"/>
                <a:sym typeface="Arial"/>
              </a:rPr>
              <a:t>Use of lowest effective dosages</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5"/>
          <p:cNvSpPr txBox="1"/>
          <p:nvPr>
            <p:ph idx="4294967295" type="title"/>
          </p:nvPr>
        </p:nvSpPr>
        <p:spPr>
          <a:xfrm>
            <a:off x="535775" y="369900"/>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Anti-Psychotic Medications- What are they and how do they work?</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06" name="Google Shape;206;p35"/>
          <p:cNvSpPr txBox="1"/>
          <p:nvPr>
            <p:ph idx="4294967295" type="title"/>
          </p:nvPr>
        </p:nvSpPr>
        <p:spPr>
          <a:xfrm>
            <a:off x="535775" y="1489975"/>
            <a:ext cx="7883100" cy="33630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1200"/>
              </a:spcBef>
              <a:spcAft>
                <a:spcPts val="0"/>
              </a:spcAft>
              <a:buNone/>
            </a:pPr>
            <a:r>
              <a:rPr lang="en" sz="2127">
                <a:solidFill>
                  <a:srgbClr val="0B5394"/>
                </a:solidFill>
                <a:latin typeface="Arial"/>
                <a:ea typeface="Arial"/>
                <a:cs typeface="Arial"/>
                <a:sym typeface="Arial"/>
              </a:rPr>
              <a:t>Dopamine Blockade</a:t>
            </a:r>
            <a:endParaRPr b="0" sz="2127">
              <a:solidFill>
                <a:srgbClr val="0B5394"/>
              </a:solidFill>
              <a:latin typeface="Arial"/>
              <a:ea typeface="Arial"/>
              <a:cs typeface="Arial"/>
              <a:sym typeface="Arial"/>
            </a:endParaRPr>
          </a:p>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From 1951-2024, this has been the mechanism of all antipsychotic medications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First generation anti-psychotics are D2 receptor antagonists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Second generation anti-psychotics are antagonists at serotonin (5HT2A) and dopamine receptors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Third generation anti-psychotics (aripiprazole) are partial agonists at serotonin (5HT1A) and dopamine receptors</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6"/>
          <p:cNvSpPr txBox="1"/>
          <p:nvPr>
            <p:ph idx="4294967295" type="title"/>
          </p:nvPr>
        </p:nvSpPr>
        <p:spPr>
          <a:xfrm>
            <a:off x="535775" y="369900"/>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First Generation Anti-Psychotic Medications</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12" name="Google Shape;212;p36"/>
          <p:cNvSpPr txBox="1"/>
          <p:nvPr>
            <p:ph idx="4294967295" type="title"/>
          </p:nvPr>
        </p:nvSpPr>
        <p:spPr>
          <a:xfrm>
            <a:off x="535775" y="1081775"/>
            <a:ext cx="7883100" cy="37710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Thorazine/chlorpromazine (1st).  Also Haldol/haloperidol, Trilafon/perphenazine…</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Dopamine (D2) receptor antagonists- higher affinity for D2 receptors than other dopamine receptors (1-4)</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D2 receptors are in high concentrations in the parts of the brain that are involved in motor functions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So, these medications cause a higher rate of extra-pyramidal symptoms (EPS)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EPS symptoms include- akathisia, muscle stiffness, dystonia, tardive dyskinesia</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7"/>
          <p:cNvSpPr txBox="1"/>
          <p:nvPr>
            <p:ph idx="4294967295" type="title"/>
          </p:nvPr>
        </p:nvSpPr>
        <p:spPr>
          <a:xfrm>
            <a:off x="535775" y="369900"/>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Second</a:t>
            </a:r>
            <a:r>
              <a:rPr lang="en" sz="3027">
                <a:solidFill>
                  <a:srgbClr val="0B5394"/>
                </a:solidFill>
                <a:latin typeface="Arial"/>
                <a:ea typeface="Arial"/>
                <a:cs typeface="Arial"/>
                <a:sym typeface="Arial"/>
              </a:rPr>
              <a:t> Generation Anti-Psychotic Medications</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18" name="Google Shape;218;p37"/>
          <p:cNvSpPr txBox="1"/>
          <p:nvPr>
            <p:ph idx="4294967295" type="title"/>
          </p:nvPr>
        </p:nvSpPr>
        <p:spPr>
          <a:xfrm>
            <a:off x="535775" y="1449150"/>
            <a:ext cx="7883100" cy="34038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Clozaril/clozapine</a:t>
            </a:r>
            <a:r>
              <a:rPr b="0" lang="en" sz="2127">
                <a:solidFill>
                  <a:srgbClr val="0B5394"/>
                </a:solidFill>
                <a:latin typeface="Arial"/>
                <a:ea typeface="Arial"/>
                <a:cs typeface="Arial"/>
                <a:sym typeface="Arial"/>
              </a:rPr>
              <a:t> (1st)- special case because of higher affinity for dopamine D1 and D4 receptors </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Risperdal/risperdidone, Invega/paliperidone, Latuda/lurasidone, Seroquel/quetiapine, Zyprexa/olanzapine</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Dopamine (D2) receptor antagonists AND Serotonin (5HT2A) receptor antagonists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Less EPS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Higher risk of metabolic syndrome side effects- weight gain, elevated blood sugar, elevated lipids</a:t>
            </a:r>
            <a:endParaRPr b="0" sz="2127">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8"/>
          <p:cNvSpPr txBox="1"/>
          <p:nvPr>
            <p:ph idx="4294967295" type="title"/>
          </p:nvPr>
        </p:nvSpPr>
        <p:spPr>
          <a:xfrm>
            <a:off x="535775" y="369900"/>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Third</a:t>
            </a:r>
            <a:r>
              <a:rPr lang="en" sz="3027">
                <a:solidFill>
                  <a:srgbClr val="0B5394"/>
                </a:solidFill>
                <a:latin typeface="Arial"/>
                <a:ea typeface="Arial"/>
                <a:cs typeface="Arial"/>
                <a:sym typeface="Arial"/>
              </a:rPr>
              <a:t> Generation Anti-Psychotic Medication</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24" name="Google Shape;224;p38"/>
          <p:cNvSpPr txBox="1"/>
          <p:nvPr>
            <p:ph idx="4294967295" type="title"/>
          </p:nvPr>
        </p:nvSpPr>
        <p:spPr>
          <a:xfrm>
            <a:off x="535775" y="1449150"/>
            <a:ext cx="7883100" cy="34038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Abilify/aripiprazole</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Antagonist at serotonin 5HT2A receptor</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Partial agonist at D2 and 5HT1A receptor</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Somewhat novel </a:t>
            </a:r>
            <a:r>
              <a:rPr b="0" lang="en" sz="2127">
                <a:solidFill>
                  <a:srgbClr val="0B5394"/>
                </a:solidFill>
                <a:latin typeface="Arial"/>
                <a:ea typeface="Arial"/>
                <a:cs typeface="Arial"/>
                <a:sym typeface="Arial"/>
              </a:rPr>
              <a:t>medication</a:t>
            </a:r>
            <a:r>
              <a:rPr b="0" lang="en" sz="2127">
                <a:solidFill>
                  <a:srgbClr val="0B5394"/>
                </a:solidFill>
                <a:latin typeface="Arial"/>
                <a:ea typeface="Arial"/>
                <a:cs typeface="Arial"/>
                <a:sym typeface="Arial"/>
              </a:rPr>
              <a:t> that illustrates that all of what I’ve described to you is a vast oversimplification of how these medications work</a:t>
            </a:r>
            <a:endParaRPr b="0" sz="2127">
              <a:solidFill>
                <a:srgbClr val="0B5394"/>
              </a:solidFill>
              <a:latin typeface="Arial"/>
              <a:ea typeface="Arial"/>
              <a:cs typeface="Arial"/>
              <a:sym typeface="Arial"/>
            </a:endParaRPr>
          </a:p>
          <a:p>
            <a:pPr indent="-350202" lvl="1" marL="9144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All antipsychotics have effects on multiple </a:t>
            </a:r>
            <a:r>
              <a:rPr b="0" lang="en" sz="2127">
                <a:solidFill>
                  <a:srgbClr val="0B5394"/>
                </a:solidFill>
                <a:latin typeface="Arial"/>
                <a:ea typeface="Arial"/>
                <a:cs typeface="Arial"/>
                <a:sym typeface="Arial"/>
              </a:rPr>
              <a:t>neurotransmitter</a:t>
            </a:r>
            <a:r>
              <a:rPr b="0" lang="en" sz="2127">
                <a:solidFill>
                  <a:srgbClr val="0B5394"/>
                </a:solidFill>
                <a:latin typeface="Arial"/>
                <a:ea typeface="Arial"/>
                <a:cs typeface="Arial"/>
                <a:sym typeface="Arial"/>
              </a:rPr>
              <a:t> systems and receptors in the brain</a:t>
            </a:r>
            <a:endParaRPr b="0" sz="2127">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9"/>
          <p:cNvSpPr txBox="1"/>
          <p:nvPr>
            <p:ph idx="4294967295" type="title"/>
          </p:nvPr>
        </p:nvSpPr>
        <p:spPr>
          <a:xfrm>
            <a:off x="358175" y="329075"/>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Clozaril/clozapine- A Wonderful and Terrible Medicine</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30" name="Google Shape;230;p39"/>
          <p:cNvSpPr txBox="1"/>
          <p:nvPr>
            <p:ph idx="4294967295" type="title"/>
          </p:nvPr>
        </p:nvSpPr>
        <p:spPr>
          <a:xfrm>
            <a:off x="535775" y="1449150"/>
            <a:ext cx="7883100" cy="34038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Most effective antipsychotic medication- approximately 40% response rate</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Utilized for treatment resistant psychosis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Binds to dopamine receptors D1-D4 but has higher affinity for D1 and D4 than for D2</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Causes severe metabolic syndrome side </a:t>
            </a:r>
            <a:r>
              <a:rPr b="0" lang="en" sz="2127">
                <a:solidFill>
                  <a:srgbClr val="0B5394"/>
                </a:solidFill>
                <a:latin typeface="Arial"/>
                <a:ea typeface="Arial"/>
                <a:cs typeface="Arial"/>
                <a:sym typeface="Arial"/>
              </a:rPr>
              <a:t>effects</a:t>
            </a:r>
            <a:r>
              <a:rPr b="0" lang="en" sz="2127">
                <a:solidFill>
                  <a:srgbClr val="0B5394"/>
                </a:solidFill>
                <a:latin typeface="Arial"/>
                <a:ea typeface="Arial"/>
                <a:cs typeface="Arial"/>
                <a:sym typeface="Arial"/>
              </a:rPr>
              <a:t> in most patients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Carries a risk of causing neutropenia- low white blood cell count that can be life threatening and requires frequent blood work to monitor for this</a:t>
            </a:r>
            <a:endParaRPr b="0" sz="2127">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40"/>
          <p:cNvSpPr txBox="1"/>
          <p:nvPr>
            <p:ph idx="4294967295" type="title"/>
          </p:nvPr>
        </p:nvSpPr>
        <p:spPr>
          <a:xfrm>
            <a:off x="358175" y="329075"/>
            <a:ext cx="8060700" cy="9618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0B5394"/>
                </a:solidFill>
                <a:latin typeface="Arial"/>
                <a:ea typeface="Arial"/>
                <a:cs typeface="Arial"/>
                <a:sym typeface="Arial"/>
              </a:rPr>
              <a:t>Cobenfy- The Future of Anti-Psychotics?</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36" name="Google Shape;236;p40"/>
          <p:cNvSpPr txBox="1"/>
          <p:nvPr>
            <p:ph idx="4294967295" type="title"/>
          </p:nvPr>
        </p:nvSpPr>
        <p:spPr>
          <a:xfrm>
            <a:off x="535775" y="1449150"/>
            <a:ext cx="7883100" cy="34038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First anti-psychotic that does NOT block dopamine</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Novel mechanism of action- activates muscarinic acetylcholine receptors, esp M1 and M4 to indirectly modulate dopamine activity</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Combination of 2 drugs- xanomeline and trospium</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Xanomeline is the active ingredient </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Trospium blocks receptors outside of the CNS in order to prevent severe GI and other side effects</a:t>
            </a:r>
            <a:endParaRPr b="0" sz="2127">
              <a:solidFill>
                <a:srgbClr val="0B5394"/>
              </a:solidFill>
              <a:latin typeface="Arial"/>
              <a:ea typeface="Arial"/>
              <a:cs typeface="Arial"/>
              <a:sym typeface="Arial"/>
            </a:endParaRPr>
          </a:p>
          <a:p>
            <a:pPr indent="-350202" lvl="0" marL="457200" rtl="0" algn="l">
              <a:lnSpc>
                <a:spcPct val="115000"/>
              </a:lnSpc>
              <a:spcBef>
                <a:spcPts val="0"/>
              </a:spcBef>
              <a:spcAft>
                <a:spcPts val="0"/>
              </a:spcAft>
              <a:buClr>
                <a:srgbClr val="0B5394"/>
              </a:buClr>
              <a:buSzPct val="100000"/>
              <a:buFont typeface="Arial"/>
              <a:buChar char="●"/>
            </a:pPr>
            <a:r>
              <a:rPr b="0" lang="en" sz="2127">
                <a:solidFill>
                  <a:srgbClr val="0B5394"/>
                </a:solidFill>
                <a:latin typeface="Arial"/>
                <a:ea typeface="Arial"/>
                <a:cs typeface="Arial"/>
                <a:sym typeface="Arial"/>
              </a:rPr>
              <a:t>Still early but seems to improve positive, negative and cognitive symptoms and no EPS or metabolic syndrome side effects</a:t>
            </a:r>
            <a:endParaRPr b="0" sz="2127">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127">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457200" rtl="0" algn="l">
              <a:lnSpc>
                <a:spcPct val="115000"/>
              </a:lnSpc>
              <a:spcBef>
                <a:spcPts val="1200"/>
              </a:spcBef>
              <a:spcAft>
                <a:spcPts val="0"/>
              </a:spcAft>
              <a:buNone/>
            </a:pPr>
            <a:r>
              <a:t/>
            </a:r>
            <a:endParaRPr b="0" sz="2350">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graphicFrame>
        <p:nvGraphicFramePr>
          <p:cNvPr id="241" name="Google Shape;241;p41"/>
          <p:cNvGraphicFramePr/>
          <p:nvPr/>
        </p:nvGraphicFramePr>
        <p:xfrm>
          <a:off x="952500" y="1809750"/>
          <a:ext cx="3000000" cy="3000000"/>
        </p:xfrm>
        <a:graphic>
          <a:graphicData uri="http://schemas.openxmlformats.org/drawingml/2006/table">
            <a:tbl>
              <a:tblPr>
                <a:noFill/>
                <a:tableStyleId>{2F3E9870-99C1-411A-9AE6-75260C056118}</a:tableStyleId>
              </a:tblPr>
              <a:tblGrid>
                <a:gridCol w="2413000"/>
                <a:gridCol w="2413000"/>
                <a:gridCol w="2413000"/>
              </a:tblGrid>
              <a:tr h="381000">
                <a:tc>
                  <a:txBody>
                    <a:bodyPr/>
                    <a:lstStyle/>
                    <a:p>
                      <a:pPr indent="0" lvl="0" marL="0" rtl="0" algn="l">
                        <a:spcBef>
                          <a:spcPts val="0"/>
                        </a:spcBef>
                        <a:spcAft>
                          <a:spcPts val="0"/>
                        </a:spcAft>
                        <a:buNone/>
                      </a:pPr>
                      <a:r>
                        <a:rPr lang="en"/>
                        <a:t>Lower Efficacy</a:t>
                      </a:r>
                      <a:endParaRPr/>
                    </a:p>
                  </a:txBody>
                  <a:tcPr marT="91425" marB="91425" marR="91425" marL="91425"/>
                </a:tc>
                <a:tc>
                  <a:txBody>
                    <a:bodyPr/>
                    <a:lstStyle/>
                    <a:p>
                      <a:pPr indent="0" lvl="0" marL="0" rtl="0" algn="l">
                        <a:spcBef>
                          <a:spcPts val="0"/>
                        </a:spcBef>
                        <a:spcAft>
                          <a:spcPts val="0"/>
                        </a:spcAft>
                        <a:buNone/>
                      </a:pPr>
                      <a:r>
                        <a:rPr lang="en"/>
                        <a:t>Medium Efficacy</a:t>
                      </a:r>
                      <a:endParaRPr/>
                    </a:p>
                  </a:txBody>
                  <a:tcPr marT="91425" marB="91425" marR="91425" marL="91425"/>
                </a:tc>
                <a:tc>
                  <a:txBody>
                    <a:bodyPr/>
                    <a:lstStyle/>
                    <a:p>
                      <a:pPr indent="0" lvl="0" marL="0" rtl="0" algn="l">
                        <a:spcBef>
                          <a:spcPts val="0"/>
                        </a:spcBef>
                        <a:spcAft>
                          <a:spcPts val="0"/>
                        </a:spcAft>
                        <a:buNone/>
                      </a:pPr>
                      <a:r>
                        <a:rPr lang="en"/>
                        <a:t>High Efficacy</a:t>
                      </a:r>
                      <a:endParaRPr/>
                    </a:p>
                  </a:txBody>
                  <a:tcPr marT="91425" marB="91425" marR="91425" marL="91425"/>
                </a:tc>
              </a:tr>
              <a:tr h="381000">
                <a:tc>
                  <a:txBody>
                    <a:bodyPr/>
                    <a:lstStyle/>
                    <a:p>
                      <a:pPr indent="0" lvl="0" marL="0" rtl="0" algn="l">
                        <a:spcBef>
                          <a:spcPts val="0"/>
                        </a:spcBef>
                        <a:spcAft>
                          <a:spcPts val="0"/>
                        </a:spcAft>
                        <a:buNone/>
                      </a:pPr>
                      <a:r>
                        <a:rPr lang="en"/>
                        <a:t>Lower Sedation/Weight Gain (Metabolic syndrome)</a:t>
                      </a:r>
                      <a:endParaRPr/>
                    </a:p>
                  </a:txBody>
                  <a:tcPr marT="91425" marB="91425" marR="91425" marL="91425"/>
                </a:tc>
                <a:tc>
                  <a:txBody>
                    <a:bodyPr/>
                    <a:lstStyle/>
                    <a:p>
                      <a:pPr indent="0" lvl="0" marL="0" rtl="0" algn="l">
                        <a:spcBef>
                          <a:spcPts val="0"/>
                        </a:spcBef>
                        <a:spcAft>
                          <a:spcPts val="0"/>
                        </a:spcAft>
                        <a:buNone/>
                      </a:pPr>
                      <a:r>
                        <a:rPr lang="en"/>
                        <a:t>Some Sedation/Weight Gain (Metabolic syndrome)</a:t>
                      </a:r>
                      <a:endParaRPr/>
                    </a:p>
                  </a:txBody>
                  <a:tcPr marT="91425" marB="91425" marR="91425" marL="91425"/>
                </a:tc>
                <a:tc>
                  <a:txBody>
                    <a:bodyPr/>
                    <a:lstStyle/>
                    <a:p>
                      <a:pPr indent="0" lvl="0" marL="0" rtl="0" algn="l">
                        <a:spcBef>
                          <a:spcPts val="0"/>
                        </a:spcBef>
                        <a:spcAft>
                          <a:spcPts val="0"/>
                        </a:spcAft>
                        <a:buNone/>
                      </a:pPr>
                      <a:r>
                        <a:rPr lang="en"/>
                        <a:t>Significant Sedation/Weight Gain (Metabolic syndrome)</a:t>
                      </a:r>
                      <a:endParaRPr/>
                    </a:p>
                  </a:txBody>
                  <a:tcPr marT="91425" marB="91425" marR="91425" marL="91425"/>
                </a:tc>
              </a:tr>
              <a:tr h="381000">
                <a:tc>
                  <a:txBody>
                    <a:bodyPr/>
                    <a:lstStyle/>
                    <a:p>
                      <a:pPr indent="0" lvl="0" marL="0" rtl="0" algn="l">
                        <a:spcBef>
                          <a:spcPts val="0"/>
                        </a:spcBef>
                        <a:spcAft>
                          <a:spcPts val="0"/>
                        </a:spcAft>
                        <a:buNone/>
                      </a:pPr>
                      <a:r>
                        <a:rPr lang="en"/>
                        <a:t>Increased Muscle stiffness/ akathisia (EPS)</a:t>
                      </a:r>
                      <a:endParaRPr/>
                    </a:p>
                  </a:txBody>
                  <a:tcPr marT="91425" marB="91425" marR="91425" marL="91425"/>
                </a:tc>
                <a:tc>
                  <a:txBody>
                    <a:bodyPr/>
                    <a:lstStyle/>
                    <a:p>
                      <a:pPr indent="0" lvl="0" marL="0" rtl="0" algn="l">
                        <a:spcBef>
                          <a:spcPts val="0"/>
                        </a:spcBef>
                        <a:spcAft>
                          <a:spcPts val="0"/>
                        </a:spcAft>
                        <a:buNone/>
                      </a:pPr>
                      <a:r>
                        <a:rPr lang="en"/>
                        <a:t>Less Muscle Stiffness/ akathisia (EPS)</a:t>
                      </a:r>
                      <a:endParaRPr/>
                    </a:p>
                  </a:txBody>
                  <a:tcPr marT="91425" marB="91425" marR="91425" marL="91425"/>
                </a:tc>
                <a:tc>
                  <a:txBody>
                    <a:bodyPr/>
                    <a:lstStyle/>
                    <a:p>
                      <a:pPr indent="0" lvl="0" marL="0" rtl="0" algn="l">
                        <a:spcBef>
                          <a:spcPts val="0"/>
                        </a:spcBef>
                        <a:spcAft>
                          <a:spcPts val="0"/>
                        </a:spcAft>
                        <a:buNone/>
                      </a:pPr>
                      <a:r>
                        <a:rPr lang="en"/>
                        <a:t>Little to No Muscle stiffness/ akathisia (EPS)</a:t>
                      </a:r>
                      <a:endParaRPr/>
                    </a:p>
                  </a:txBody>
                  <a:tcPr marT="91425" marB="91425" marR="91425" marL="91425"/>
                </a:tc>
              </a:tr>
              <a:tr h="381000">
                <a:tc>
                  <a:txBody>
                    <a:bodyPr/>
                    <a:lstStyle/>
                    <a:p>
                      <a:pPr indent="0" lvl="0" marL="0" rtl="0" algn="l">
                        <a:spcBef>
                          <a:spcPts val="0"/>
                        </a:spcBef>
                        <a:spcAft>
                          <a:spcPts val="0"/>
                        </a:spcAft>
                        <a:buNone/>
                      </a:pPr>
                      <a:r>
                        <a:rPr lang="en"/>
                        <a:t>Aripirazole (abilify), lurasione (Latuda) cariprazine (Vraylar), risperidone (Risperdal)</a:t>
                      </a:r>
                      <a:endParaRPr/>
                    </a:p>
                  </a:txBody>
                  <a:tcPr marT="91425" marB="91425" marR="91425" marL="91425"/>
                </a:tc>
                <a:tc>
                  <a:txBody>
                    <a:bodyPr/>
                    <a:lstStyle/>
                    <a:p>
                      <a:pPr indent="0" lvl="0" marL="0" rtl="0" algn="l">
                        <a:spcBef>
                          <a:spcPts val="0"/>
                        </a:spcBef>
                        <a:spcAft>
                          <a:spcPts val="0"/>
                        </a:spcAft>
                        <a:buNone/>
                      </a:pPr>
                      <a:r>
                        <a:rPr lang="en"/>
                        <a:t>Paliperidone (Invega), haloperidol (Haldol),</a:t>
                      </a:r>
                      <a:endParaRPr/>
                    </a:p>
                    <a:p>
                      <a:pPr indent="0" lvl="0" marL="0" rtl="0" algn="l">
                        <a:spcBef>
                          <a:spcPts val="0"/>
                        </a:spcBef>
                        <a:spcAft>
                          <a:spcPts val="0"/>
                        </a:spcAft>
                        <a:buNone/>
                      </a:pPr>
                      <a:r>
                        <a:rPr lang="en"/>
                        <a:t>quetiapine (Seroquel)- more sedating</a:t>
                      </a:r>
                      <a:endParaRPr/>
                    </a:p>
                  </a:txBody>
                  <a:tcPr marT="91425" marB="91425" marR="91425" marL="91425"/>
                </a:tc>
                <a:tc>
                  <a:txBody>
                    <a:bodyPr/>
                    <a:lstStyle/>
                    <a:p>
                      <a:pPr indent="0" lvl="0" marL="0" rtl="0" algn="l">
                        <a:spcBef>
                          <a:spcPts val="0"/>
                        </a:spcBef>
                        <a:spcAft>
                          <a:spcPts val="0"/>
                        </a:spcAft>
                        <a:buNone/>
                      </a:pPr>
                      <a:r>
                        <a:rPr lang="en"/>
                        <a:t>Olanzapine (Zyprexa), **clozapine (Clozaril)**- gold standard for efficacy, risk of fatal neuropenia</a:t>
                      </a:r>
                      <a:endParaRPr/>
                    </a:p>
                  </a:txBody>
                  <a:tcPr marT="91425" marB="91425" marR="91425" marL="91425"/>
                </a:tc>
              </a:tr>
            </a:tbl>
          </a:graphicData>
        </a:graphic>
      </p:graphicFrame>
      <p:sp>
        <p:nvSpPr>
          <p:cNvPr id="242" name="Google Shape;242;p41"/>
          <p:cNvSpPr txBox="1"/>
          <p:nvPr/>
        </p:nvSpPr>
        <p:spPr>
          <a:xfrm>
            <a:off x="952375" y="519900"/>
            <a:ext cx="7239000" cy="105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B5394"/>
                </a:solidFill>
                <a:latin typeface="Lato"/>
                <a:ea typeface="Lato"/>
                <a:cs typeface="Lato"/>
                <a:sym typeface="Lato"/>
              </a:rPr>
              <a:t>Choice of Anti-Psychotic Medication- Effectiveness and Side Effects</a:t>
            </a:r>
            <a:endParaRPr b="1" sz="2300">
              <a:solidFill>
                <a:srgbClr val="0B5394"/>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idx="4294967295" type="title"/>
          </p:nvPr>
        </p:nvSpPr>
        <p:spPr>
          <a:xfrm>
            <a:off x="535775" y="712150"/>
            <a:ext cx="5871000" cy="7680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CC4125"/>
                </a:solidFill>
              </a:rPr>
              <a:t>Scope of Practice</a:t>
            </a:r>
            <a:endParaRPr sz="2400">
              <a:solidFill>
                <a:srgbClr val="CC4125"/>
              </a:solidFill>
            </a:endParaRPr>
          </a:p>
        </p:txBody>
      </p:sp>
      <p:sp>
        <p:nvSpPr>
          <p:cNvPr id="86" name="Google Shape;86;p15"/>
          <p:cNvSpPr txBox="1"/>
          <p:nvPr>
            <p:ph idx="4294967295" type="title"/>
          </p:nvPr>
        </p:nvSpPr>
        <p:spPr>
          <a:xfrm>
            <a:off x="535775" y="1480150"/>
            <a:ext cx="7883100" cy="30675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50639"/>
              <a:buFont typeface="Arial"/>
              <a:buNone/>
            </a:pPr>
            <a:r>
              <a:rPr lang="en" sz="2172">
                <a:solidFill>
                  <a:srgbClr val="D64F53"/>
                </a:solidFill>
                <a:latin typeface="Arial"/>
                <a:ea typeface="Arial"/>
                <a:cs typeface="Arial"/>
                <a:sym typeface="Arial"/>
              </a:rPr>
              <a:t>Information included in this course may include interventions and modalities that are beyond the authorized practice of mental health professionals. As a licensed professional, you are responsible for reviewing the scope of practice, including activities that are defined in law as beyond the boundaries of practice in accordance with and in compliance with your profession’s standards.</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42"/>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2583">
                <a:solidFill>
                  <a:srgbClr val="0B5394"/>
                </a:solidFill>
                <a:latin typeface="Arial"/>
                <a:ea typeface="Arial"/>
                <a:cs typeface="Arial"/>
                <a:sym typeface="Arial"/>
              </a:rPr>
              <a:t>First Line Medications in Outpatient Treatment of Bipolar Disorder </a:t>
            </a:r>
            <a:endParaRPr sz="2583">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48" name="Google Shape;248;p42"/>
          <p:cNvSpPr txBox="1"/>
          <p:nvPr>
            <p:ph idx="4294967295" type="title"/>
          </p:nvPr>
        </p:nvSpPr>
        <p:spPr>
          <a:xfrm>
            <a:off x="535775" y="1228200"/>
            <a:ext cx="7638300" cy="36342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b="0" lang="en" sz="2250">
                <a:solidFill>
                  <a:srgbClr val="0B5394"/>
                </a:solidFill>
                <a:latin typeface="Arial"/>
                <a:ea typeface="Arial"/>
                <a:cs typeface="Arial"/>
                <a:sym typeface="Arial"/>
              </a:rPr>
              <a:t>Treatment of Hypomania and Depression-</a:t>
            </a:r>
            <a:endParaRPr b="0" sz="2250">
              <a:solidFill>
                <a:srgbClr val="0B5394"/>
              </a:solidFill>
              <a:latin typeface="Arial"/>
              <a:ea typeface="Arial"/>
              <a:cs typeface="Arial"/>
              <a:sym typeface="Arial"/>
            </a:endParaRPr>
          </a:p>
          <a:p>
            <a:pPr indent="-357187" lvl="0" marL="914400" rtl="0" algn="l">
              <a:lnSpc>
                <a:spcPct val="115000"/>
              </a:lnSpc>
              <a:spcBef>
                <a:spcPts val="0"/>
              </a:spcBef>
              <a:spcAft>
                <a:spcPts val="0"/>
              </a:spcAft>
              <a:buClr>
                <a:srgbClr val="0B5394"/>
              </a:buClr>
              <a:buSzPct val="100000"/>
              <a:buFont typeface="Arial"/>
              <a:buAutoNum type="arabicPeriod"/>
            </a:pPr>
            <a:r>
              <a:rPr b="0" lang="en" sz="2250">
                <a:solidFill>
                  <a:srgbClr val="0B5394"/>
                </a:solidFill>
                <a:latin typeface="Arial"/>
                <a:ea typeface="Arial"/>
                <a:cs typeface="Arial"/>
                <a:sym typeface="Arial"/>
              </a:rPr>
              <a:t>Lamotrigine/Lamictal</a:t>
            </a:r>
            <a:endParaRPr b="0" sz="2250">
              <a:solidFill>
                <a:srgbClr val="0B5394"/>
              </a:solidFill>
              <a:latin typeface="Arial"/>
              <a:ea typeface="Arial"/>
              <a:cs typeface="Arial"/>
              <a:sym typeface="Arial"/>
            </a:endParaRPr>
          </a:p>
          <a:p>
            <a:pPr indent="-357187" lvl="0" marL="914400" rtl="0" algn="l">
              <a:lnSpc>
                <a:spcPct val="115000"/>
              </a:lnSpc>
              <a:spcBef>
                <a:spcPts val="0"/>
              </a:spcBef>
              <a:spcAft>
                <a:spcPts val="0"/>
              </a:spcAft>
              <a:buClr>
                <a:srgbClr val="0B5394"/>
              </a:buClr>
              <a:buSzPct val="100000"/>
              <a:buFont typeface="Arial"/>
              <a:buAutoNum type="arabicPeriod"/>
            </a:pPr>
            <a:r>
              <a:rPr b="0" lang="en" sz="2250">
                <a:solidFill>
                  <a:srgbClr val="0B5394"/>
                </a:solidFill>
                <a:latin typeface="Arial"/>
                <a:ea typeface="Arial"/>
                <a:cs typeface="Arial"/>
                <a:sym typeface="Arial"/>
              </a:rPr>
              <a:t>Aripiprazole/Abilify</a:t>
            </a:r>
            <a:endParaRPr b="0" sz="2250">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0"/>
              </a:spcBef>
              <a:spcAft>
                <a:spcPts val="0"/>
              </a:spcAft>
              <a:buNone/>
            </a:pPr>
            <a:r>
              <a:rPr b="0" lang="en" sz="2250">
                <a:solidFill>
                  <a:srgbClr val="0B5394"/>
                </a:solidFill>
                <a:latin typeface="Arial"/>
                <a:ea typeface="Arial"/>
                <a:cs typeface="Arial"/>
                <a:sym typeface="Arial"/>
              </a:rPr>
              <a:t>Treatment of Hypomania/Mania Sleep Disturbance-</a:t>
            </a:r>
            <a:endParaRPr b="0" sz="2250">
              <a:solidFill>
                <a:srgbClr val="0B5394"/>
              </a:solidFill>
              <a:latin typeface="Arial"/>
              <a:ea typeface="Arial"/>
              <a:cs typeface="Arial"/>
              <a:sym typeface="Arial"/>
            </a:endParaRPr>
          </a:p>
          <a:p>
            <a:pPr indent="-357187" lvl="0" marL="914400" rtl="0" algn="l">
              <a:lnSpc>
                <a:spcPct val="115000"/>
              </a:lnSpc>
              <a:spcBef>
                <a:spcPts val="0"/>
              </a:spcBef>
              <a:spcAft>
                <a:spcPts val="0"/>
              </a:spcAft>
              <a:buClr>
                <a:srgbClr val="0B5394"/>
              </a:buClr>
              <a:buSzPct val="100000"/>
              <a:buFont typeface="Arial"/>
              <a:buAutoNum type="arabicPeriod"/>
            </a:pPr>
            <a:r>
              <a:rPr b="0" lang="en" sz="2250">
                <a:solidFill>
                  <a:srgbClr val="0B5394"/>
                </a:solidFill>
                <a:latin typeface="Arial"/>
                <a:ea typeface="Arial"/>
                <a:cs typeface="Arial"/>
                <a:sym typeface="Arial"/>
              </a:rPr>
              <a:t>Quetiapine/Seroquel- small doses</a:t>
            </a:r>
            <a:endParaRPr b="0" sz="2250">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0"/>
              </a:spcBef>
              <a:spcAft>
                <a:spcPts val="0"/>
              </a:spcAft>
              <a:buNone/>
            </a:pPr>
            <a:r>
              <a:rPr b="0" lang="en" sz="2250">
                <a:solidFill>
                  <a:srgbClr val="0B5394"/>
                </a:solidFill>
                <a:latin typeface="Arial"/>
                <a:ea typeface="Arial"/>
                <a:cs typeface="Arial"/>
                <a:sym typeface="Arial"/>
              </a:rPr>
              <a:t>Treatment of Mania/Psychotic Symptoms-</a:t>
            </a:r>
            <a:endParaRPr b="0" sz="2250">
              <a:solidFill>
                <a:srgbClr val="0B5394"/>
              </a:solidFill>
              <a:latin typeface="Arial"/>
              <a:ea typeface="Arial"/>
              <a:cs typeface="Arial"/>
              <a:sym typeface="Arial"/>
            </a:endParaRPr>
          </a:p>
          <a:p>
            <a:pPr indent="-357187" lvl="0" marL="914400" rtl="0" algn="l">
              <a:lnSpc>
                <a:spcPct val="115000"/>
              </a:lnSpc>
              <a:spcBef>
                <a:spcPts val="0"/>
              </a:spcBef>
              <a:spcAft>
                <a:spcPts val="0"/>
              </a:spcAft>
              <a:buClr>
                <a:srgbClr val="0B5394"/>
              </a:buClr>
              <a:buSzPct val="100000"/>
              <a:buFont typeface="Arial"/>
              <a:buAutoNum type="arabicPeriod"/>
            </a:pPr>
            <a:r>
              <a:rPr b="0" lang="en" sz="2250">
                <a:solidFill>
                  <a:srgbClr val="0B5394"/>
                </a:solidFill>
                <a:latin typeface="Arial"/>
                <a:ea typeface="Arial"/>
                <a:cs typeface="Arial"/>
                <a:sym typeface="Arial"/>
              </a:rPr>
              <a:t>Risperdal/Risperidone</a:t>
            </a:r>
            <a:endParaRPr b="0" sz="2250">
              <a:solidFill>
                <a:srgbClr val="0B5394"/>
              </a:solidFill>
              <a:latin typeface="Arial"/>
              <a:ea typeface="Arial"/>
              <a:cs typeface="Arial"/>
              <a:sym typeface="Arial"/>
            </a:endParaRPr>
          </a:p>
          <a:p>
            <a:pPr indent="-357187" lvl="0" marL="914400" rtl="0" algn="l">
              <a:lnSpc>
                <a:spcPct val="115000"/>
              </a:lnSpc>
              <a:spcBef>
                <a:spcPts val="0"/>
              </a:spcBef>
              <a:spcAft>
                <a:spcPts val="0"/>
              </a:spcAft>
              <a:buClr>
                <a:srgbClr val="0B5394"/>
              </a:buClr>
              <a:buSzPct val="100000"/>
              <a:buFont typeface="Arial"/>
              <a:buAutoNum type="arabicPeriod"/>
            </a:pPr>
            <a:r>
              <a:rPr b="0" lang="en" sz="2250">
                <a:solidFill>
                  <a:srgbClr val="0B5394"/>
                </a:solidFill>
                <a:latin typeface="Arial"/>
                <a:ea typeface="Arial"/>
                <a:cs typeface="Arial"/>
                <a:sym typeface="Arial"/>
              </a:rPr>
              <a:t>Aripiprazole/Abilify</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43"/>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2583">
                <a:solidFill>
                  <a:srgbClr val="0B5394"/>
                </a:solidFill>
                <a:latin typeface="Arial"/>
                <a:ea typeface="Arial"/>
                <a:cs typeface="Arial"/>
                <a:sym typeface="Arial"/>
              </a:rPr>
              <a:t>First Line Medications in Treatment of Early Psychosis</a:t>
            </a:r>
            <a:endParaRPr sz="2583">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54" name="Google Shape;254;p43"/>
          <p:cNvSpPr txBox="1"/>
          <p:nvPr>
            <p:ph idx="4294967295" type="title"/>
          </p:nvPr>
        </p:nvSpPr>
        <p:spPr>
          <a:xfrm>
            <a:off x="535775" y="1228200"/>
            <a:ext cx="7638300" cy="3634200"/>
          </a:xfrm>
          <a:prstGeom prst="rect">
            <a:avLst/>
          </a:prstGeom>
        </p:spPr>
        <p:txBody>
          <a:bodyPr anchorCtr="0" anchor="t" bIns="91425" lIns="91425" spcFirstLastPara="1" rIns="91425" wrap="square" tIns="91425">
            <a:normAutofit fontScale="90000"/>
          </a:bodyPr>
          <a:lstStyle/>
          <a:p>
            <a:pPr indent="-369252" lvl="0" marL="457200" rtl="0" algn="l">
              <a:lnSpc>
                <a:spcPct val="115000"/>
              </a:lnSpc>
              <a:spcBef>
                <a:spcPts val="1200"/>
              </a:spcBef>
              <a:spcAft>
                <a:spcPts val="0"/>
              </a:spcAft>
              <a:buClr>
                <a:srgbClr val="0B5394"/>
              </a:buClr>
              <a:buSzPct val="100000"/>
              <a:buFont typeface="Arial"/>
              <a:buAutoNum type="arabicPeriod"/>
            </a:pPr>
            <a:r>
              <a:rPr b="0" lang="en" sz="2461">
                <a:solidFill>
                  <a:srgbClr val="0B5394"/>
                </a:solidFill>
                <a:latin typeface="Arial"/>
                <a:ea typeface="Arial"/>
                <a:cs typeface="Arial"/>
                <a:sym typeface="Arial"/>
              </a:rPr>
              <a:t>Abilify/aripiprazole or Risperdal/risperidone</a:t>
            </a:r>
            <a:endParaRPr b="0" sz="2461">
              <a:solidFill>
                <a:srgbClr val="0B5394"/>
              </a:solidFill>
              <a:latin typeface="Arial"/>
              <a:ea typeface="Arial"/>
              <a:cs typeface="Arial"/>
              <a:sym typeface="Arial"/>
            </a:endParaRPr>
          </a:p>
          <a:p>
            <a:pPr indent="-352107" lvl="1" marL="914400" rtl="0" algn="l">
              <a:lnSpc>
                <a:spcPct val="115000"/>
              </a:lnSpc>
              <a:spcBef>
                <a:spcPts val="0"/>
              </a:spcBef>
              <a:spcAft>
                <a:spcPts val="0"/>
              </a:spcAft>
              <a:buClr>
                <a:srgbClr val="0B5394"/>
              </a:buClr>
              <a:buSzPct val="100000"/>
              <a:buFont typeface="Arial"/>
              <a:buAutoNum type="alphaLcPeriod"/>
            </a:pPr>
            <a:r>
              <a:rPr b="0" lang="en" sz="2161">
                <a:solidFill>
                  <a:srgbClr val="0B5394"/>
                </a:solidFill>
                <a:latin typeface="Arial"/>
                <a:ea typeface="Arial"/>
                <a:cs typeface="Arial"/>
                <a:sym typeface="Arial"/>
              </a:rPr>
              <a:t>Tend to be better tolerated than more sedating anti-psychotics, especially for students who are still trying to function academically</a:t>
            </a:r>
            <a:endParaRPr b="0" sz="2161">
              <a:solidFill>
                <a:srgbClr val="0B5394"/>
              </a:solidFill>
              <a:latin typeface="Arial"/>
              <a:ea typeface="Arial"/>
              <a:cs typeface="Arial"/>
              <a:sym typeface="Arial"/>
            </a:endParaRPr>
          </a:p>
          <a:p>
            <a:pPr indent="-352107" lvl="1" marL="914400" rtl="0" algn="l">
              <a:lnSpc>
                <a:spcPct val="115000"/>
              </a:lnSpc>
              <a:spcBef>
                <a:spcPts val="0"/>
              </a:spcBef>
              <a:spcAft>
                <a:spcPts val="0"/>
              </a:spcAft>
              <a:buClr>
                <a:srgbClr val="0B5394"/>
              </a:buClr>
              <a:buSzPct val="100000"/>
              <a:buFont typeface="Arial"/>
              <a:buAutoNum type="alphaLcPeriod"/>
            </a:pPr>
            <a:r>
              <a:rPr b="0" lang="en" sz="2161">
                <a:solidFill>
                  <a:srgbClr val="0B5394"/>
                </a:solidFill>
                <a:latin typeface="Arial"/>
                <a:ea typeface="Arial"/>
                <a:cs typeface="Arial"/>
                <a:sym typeface="Arial"/>
              </a:rPr>
              <a:t>Have less risk of weight gain</a:t>
            </a:r>
            <a:endParaRPr b="0" sz="2161">
              <a:solidFill>
                <a:srgbClr val="0B5394"/>
              </a:solidFill>
              <a:latin typeface="Arial"/>
              <a:ea typeface="Arial"/>
              <a:cs typeface="Arial"/>
              <a:sym typeface="Arial"/>
            </a:endParaRPr>
          </a:p>
          <a:p>
            <a:pPr indent="-352107" lvl="1" marL="914400" rtl="0" algn="l">
              <a:lnSpc>
                <a:spcPct val="115000"/>
              </a:lnSpc>
              <a:spcBef>
                <a:spcPts val="0"/>
              </a:spcBef>
              <a:spcAft>
                <a:spcPts val="0"/>
              </a:spcAft>
              <a:buClr>
                <a:srgbClr val="0B5394"/>
              </a:buClr>
              <a:buSzPct val="100000"/>
              <a:buFont typeface="Arial"/>
              <a:buAutoNum type="alphaLcPeriod"/>
            </a:pPr>
            <a:r>
              <a:rPr b="0" lang="en" sz="2161">
                <a:solidFill>
                  <a:srgbClr val="0B5394"/>
                </a:solidFill>
                <a:latin typeface="Arial"/>
                <a:ea typeface="Arial"/>
                <a:cs typeface="Arial"/>
                <a:sym typeface="Arial"/>
              </a:rPr>
              <a:t>Start with low doses- Abilify 2-5 mg, Risperdal 0.5-2 mg and titrate dose upward slowly</a:t>
            </a:r>
            <a:endParaRPr b="0" sz="2161">
              <a:solidFill>
                <a:srgbClr val="0B5394"/>
              </a:solidFill>
              <a:latin typeface="Arial"/>
              <a:ea typeface="Arial"/>
              <a:cs typeface="Arial"/>
              <a:sym typeface="Arial"/>
            </a:endParaRPr>
          </a:p>
          <a:p>
            <a:pPr indent="-352107" lvl="1" marL="914400" rtl="0" algn="l">
              <a:lnSpc>
                <a:spcPct val="115000"/>
              </a:lnSpc>
              <a:spcBef>
                <a:spcPts val="0"/>
              </a:spcBef>
              <a:spcAft>
                <a:spcPts val="0"/>
              </a:spcAft>
              <a:buClr>
                <a:srgbClr val="0B5394"/>
              </a:buClr>
              <a:buSzPct val="100000"/>
              <a:buFont typeface="Arial"/>
              <a:buAutoNum type="alphaLcPeriod"/>
            </a:pPr>
            <a:r>
              <a:rPr b="0" lang="en" sz="2161">
                <a:solidFill>
                  <a:srgbClr val="0B5394"/>
                </a:solidFill>
                <a:latin typeface="Arial"/>
                <a:ea typeface="Arial"/>
                <a:cs typeface="Arial"/>
                <a:sym typeface="Arial"/>
              </a:rPr>
              <a:t>Consider adding Metformin early to combat any weight gain</a:t>
            </a:r>
            <a:endParaRPr b="0" sz="21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4"/>
          <p:cNvSpPr txBox="1"/>
          <p:nvPr>
            <p:ph idx="4294967295" type="title"/>
          </p:nvPr>
        </p:nvSpPr>
        <p:spPr>
          <a:xfrm>
            <a:off x="5357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2583">
                <a:solidFill>
                  <a:srgbClr val="0B5394"/>
                </a:solidFill>
                <a:latin typeface="Arial"/>
                <a:ea typeface="Arial"/>
                <a:cs typeface="Arial"/>
                <a:sym typeface="Arial"/>
              </a:rPr>
              <a:t>What do we do when First-Line Treatments Don’t Work?</a:t>
            </a:r>
            <a:endParaRPr sz="2583">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60" name="Google Shape;260;p44"/>
          <p:cNvSpPr txBox="1"/>
          <p:nvPr>
            <p:ph idx="4294967295" type="title"/>
          </p:nvPr>
        </p:nvSpPr>
        <p:spPr>
          <a:xfrm>
            <a:off x="535775" y="1228200"/>
            <a:ext cx="7638300" cy="3634200"/>
          </a:xfrm>
          <a:prstGeom prst="rect">
            <a:avLst/>
          </a:prstGeom>
        </p:spPr>
        <p:txBody>
          <a:bodyPr anchorCtr="0" anchor="t" bIns="91425" lIns="91425" spcFirstLastPara="1" rIns="91425" wrap="square" tIns="91425">
            <a:normAutofit fontScale="90000"/>
          </a:bodyPr>
          <a:lstStyle/>
          <a:p>
            <a:pPr indent="-357187" lvl="0" marL="4572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Consider antipsychotics with more side effects and higher efficacy</a:t>
            </a:r>
            <a:endParaRPr b="0" sz="2250">
              <a:solidFill>
                <a:srgbClr val="0B5394"/>
              </a:solidFill>
              <a:latin typeface="Arial"/>
              <a:ea typeface="Arial"/>
              <a:cs typeface="Arial"/>
              <a:sym typeface="Arial"/>
            </a:endParaRPr>
          </a:p>
          <a:p>
            <a:pPr indent="-357187" lvl="0" marL="4572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Consider combining low doses of antipsychotics with different side effect profiles</a:t>
            </a:r>
            <a:endParaRPr b="0" sz="2250">
              <a:solidFill>
                <a:srgbClr val="0B5394"/>
              </a:solidFill>
              <a:latin typeface="Arial"/>
              <a:ea typeface="Arial"/>
              <a:cs typeface="Arial"/>
              <a:sym typeface="Arial"/>
            </a:endParaRPr>
          </a:p>
          <a:p>
            <a:pPr indent="-357187" lvl="0" marL="4572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Consider adding Lithium</a:t>
            </a:r>
            <a:endParaRPr b="0" sz="2250">
              <a:solidFill>
                <a:srgbClr val="0B5394"/>
              </a:solidFill>
              <a:latin typeface="Arial"/>
              <a:ea typeface="Arial"/>
              <a:cs typeface="Arial"/>
              <a:sym typeface="Arial"/>
            </a:endParaRPr>
          </a:p>
          <a:p>
            <a:pPr indent="-357187" lvl="1" marL="9144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Can be useful as a monotherapy for bipolar disorder, though not effective for depression</a:t>
            </a:r>
            <a:endParaRPr b="0" sz="2250">
              <a:solidFill>
                <a:srgbClr val="0B5394"/>
              </a:solidFill>
              <a:latin typeface="Arial"/>
              <a:ea typeface="Arial"/>
              <a:cs typeface="Arial"/>
              <a:sym typeface="Arial"/>
            </a:endParaRPr>
          </a:p>
          <a:p>
            <a:pPr indent="-357187" lvl="1" marL="9144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Effective for suicidality</a:t>
            </a:r>
            <a:endParaRPr b="0" sz="2250">
              <a:solidFill>
                <a:srgbClr val="0B5394"/>
              </a:solidFill>
              <a:latin typeface="Arial"/>
              <a:ea typeface="Arial"/>
              <a:cs typeface="Arial"/>
              <a:sym typeface="Arial"/>
            </a:endParaRPr>
          </a:p>
          <a:p>
            <a:pPr indent="-357187" lvl="1" marL="914400" rtl="0" algn="l">
              <a:lnSpc>
                <a:spcPct val="115000"/>
              </a:lnSpc>
              <a:spcBef>
                <a:spcPts val="0"/>
              </a:spcBef>
              <a:spcAft>
                <a:spcPts val="0"/>
              </a:spcAft>
              <a:buClr>
                <a:srgbClr val="0B5394"/>
              </a:buClr>
              <a:buSzPct val="100000"/>
              <a:buFont typeface="Arial"/>
              <a:buChar char="○"/>
            </a:pPr>
            <a:r>
              <a:rPr b="0" lang="en" sz="2250">
                <a:solidFill>
                  <a:srgbClr val="0B5394"/>
                </a:solidFill>
                <a:latin typeface="Arial"/>
                <a:ea typeface="Arial"/>
                <a:cs typeface="Arial"/>
                <a:sym typeface="Arial"/>
              </a:rPr>
              <a:t>Can augment the effectiveness of antipsychotic and antidepressant meds</a:t>
            </a:r>
            <a:endParaRPr b="0" sz="2250">
              <a:solidFill>
                <a:srgbClr val="0B5394"/>
              </a:solidFill>
              <a:latin typeface="Arial"/>
              <a:ea typeface="Arial"/>
              <a:cs typeface="Arial"/>
              <a:sym typeface="Arial"/>
            </a:endParaRPr>
          </a:p>
          <a:p>
            <a:pPr indent="0" lvl="0" marL="457200" rtl="0" algn="l">
              <a:lnSpc>
                <a:spcPct val="115000"/>
              </a:lnSpc>
              <a:spcBef>
                <a:spcPts val="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5"/>
          <p:cNvSpPr txBox="1"/>
          <p:nvPr>
            <p:ph idx="4294967295" type="title"/>
          </p:nvPr>
        </p:nvSpPr>
        <p:spPr>
          <a:xfrm>
            <a:off x="586800" y="329075"/>
            <a:ext cx="8060700" cy="12426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2916">
                <a:solidFill>
                  <a:srgbClr val="0B5394"/>
                </a:solidFill>
                <a:latin typeface="Arial"/>
                <a:ea typeface="Arial"/>
                <a:cs typeface="Arial"/>
                <a:sym typeface="Arial"/>
              </a:rPr>
              <a:t>Medication Treatment- It works but no one wants to take medications</a:t>
            </a:r>
            <a:endParaRPr sz="2916">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66" name="Google Shape;266;p45"/>
          <p:cNvSpPr txBox="1"/>
          <p:nvPr>
            <p:ph idx="4294967295" type="title"/>
          </p:nvPr>
        </p:nvSpPr>
        <p:spPr>
          <a:xfrm>
            <a:off x="545975" y="1745125"/>
            <a:ext cx="7955100" cy="3076500"/>
          </a:xfrm>
          <a:prstGeom prst="rect">
            <a:avLst/>
          </a:prstGeom>
        </p:spPr>
        <p:txBody>
          <a:bodyPr anchorCtr="0" anchor="t" bIns="91425" lIns="91425" spcFirstLastPara="1" rIns="91425" wrap="square" tIns="91425">
            <a:normAutofit fontScale="90000"/>
          </a:bodyPr>
          <a:lstStyle/>
          <a:p>
            <a:pPr indent="-381952" lvl="0" marL="457200" rtl="0" algn="l">
              <a:lnSpc>
                <a:spcPct val="115000"/>
              </a:lnSpc>
              <a:spcBef>
                <a:spcPts val="120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Stigma</a:t>
            </a:r>
            <a:endParaRPr b="0" sz="2683">
              <a:solidFill>
                <a:srgbClr val="0B5394"/>
              </a:solidFill>
              <a:latin typeface="Arial"/>
              <a:ea typeface="Arial"/>
              <a:cs typeface="Arial"/>
              <a:sym typeface="Arial"/>
            </a:endParaRPr>
          </a:p>
          <a:p>
            <a:pPr indent="-381952" lvl="0" marL="457200" rtl="0" algn="l">
              <a:lnSpc>
                <a:spcPct val="115000"/>
              </a:lnSpc>
              <a:spcBef>
                <a:spcPts val="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Unrealistic beliefs about medications</a:t>
            </a:r>
            <a:endParaRPr b="0" sz="2683">
              <a:solidFill>
                <a:srgbClr val="0B5394"/>
              </a:solidFill>
              <a:latin typeface="Arial"/>
              <a:ea typeface="Arial"/>
              <a:cs typeface="Arial"/>
              <a:sym typeface="Arial"/>
            </a:endParaRPr>
          </a:p>
          <a:p>
            <a:pPr indent="-381952" lvl="0" marL="457200" rtl="0" algn="l">
              <a:lnSpc>
                <a:spcPct val="115000"/>
              </a:lnSpc>
              <a:spcBef>
                <a:spcPts val="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Side effects that impact daily life</a:t>
            </a:r>
            <a:endParaRPr b="0" sz="2683">
              <a:solidFill>
                <a:srgbClr val="0B5394"/>
              </a:solidFill>
              <a:latin typeface="Arial"/>
              <a:ea typeface="Arial"/>
              <a:cs typeface="Arial"/>
              <a:sym typeface="Arial"/>
            </a:endParaRPr>
          </a:p>
          <a:p>
            <a:pPr indent="-381952" lvl="0" marL="457200" rtl="0" algn="l">
              <a:lnSpc>
                <a:spcPct val="115000"/>
              </a:lnSpc>
              <a:spcBef>
                <a:spcPts val="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Potentially dangerous side effects</a:t>
            </a:r>
            <a:endParaRPr b="0" sz="2683">
              <a:solidFill>
                <a:srgbClr val="0B5394"/>
              </a:solidFill>
              <a:latin typeface="Arial"/>
              <a:ea typeface="Arial"/>
              <a:cs typeface="Arial"/>
              <a:sym typeface="Arial"/>
            </a:endParaRPr>
          </a:p>
          <a:p>
            <a:pPr indent="-381952" lvl="0" marL="457200" rtl="0" algn="l">
              <a:lnSpc>
                <a:spcPct val="115000"/>
              </a:lnSpc>
              <a:spcBef>
                <a:spcPts val="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Need for ongoing medical monitoring</a:t>
            </a:r>
            <a:endParaRPr b="0" sz="2683">
              <a:solidFill>
                <a:srgbClr val="0B5394"/>
              </a:solidFill>
              <a:latin typeface="Arial"/>
              <a:ea typeface="Arial"/>
              <a:cs typeface="Arial"/>
              <a:sym typeface="Arial"/>
            </a:endParaRPr>
          </a:p>
          <a:p>
            <a:pPr indent="-381952" lvl="0" marL="457200" rtl="0" algn="l">
              <a:lnSpc>
                <a:spcPct val="115000"/>
              </a:lnSpc>
              <a:spcBef>
                <a:spcPts val="0"/>
              </a:spcBef>
              <a:spcAft>
                <a:spcPts val="0"/>
              </a:spcAft>
              <a:buClr>
                <a:srgbClr val="0B5394"/>
              </a:buClr>
              <a:buSzPct val="100000"/>
              <a:buFont typeface="Arial"/>
              <a:buAutoNum type="alphaUcPeriod"/>
            </a:pPr>
            <a:r>
              <a:rPr b="0" lang="en" sz="2683">
                <a:solidFill>
                  <a:srgbClr val="0B5394"/>
                </a:solidFill>
                <a:latin typeface="Arial"/>
                <a:ea typeface="Arial"/>
                <a:cs typeface="Arial"/>
                <a:sym typeface="Arial"/>
              </a:rPr>
              <a:t>Daily reminder of the illness</a:t>
            </a:r>
            <a:endParaRPr b="0" sz="21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6"/>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Case of “Ruby”</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72" name="Google Shape;272;p46"/>
          <p:cNvSpPr txBox="1"/>
          <p:nvPr>
            <p:ph idx="4294967295" type="title"/>
          </p:nvPr>
        </p:nvSpPr>
        <p:spPr>
          <a:xfrm>
            <a:off x="535775" y="1146825"/>
            <a:ext cx="7638300" cy="3715500"/>
          </a:xfrm>
          <a:prstGeom prst="rect">
            <a:avLst/>
          </a:prstGeom>
        </p:spPr>
        <p:txBody>
          <a:bodyPr anchorCtr="0" anchor="t" bIns="91425" lIns="91425" spcFirstLastPara="1" rIns="91425" wrap="square" tIns="91425">
            <a:normAutofit fontScale="90000"/>
          </a:bodyPr>
          <a:lstStyle/>
          <a:p>
            <a:pPr indent="-337502" lvl="0" marL="457200" rtl="0" algn="l">
              <a:lnSpc>
                <a:spcPct val="115000"/>
              </a:lnSpc>
              <a:spcBef>
                <a:spcPts val="0"/>
              </a:spcBef>
              <a:spcAft>
                <a:spcPts val="0"/>
              </a:spcAft>
              <a:buClr>
                <a:srgbClr val="38761D"/>
              </a:buClr>
              <a:buSzPct val="100000"/>
              <a:buFont typeface="Arial"/>
              <a:buChar char="●"/>
            </a:pPr>
            <a:r>
              <a:rPr b="0" lang="en" sz="1905">
                <a:solidFill>
                  <a:srgbClr val="38761D"/>
                </a:solidFill>
                <a:latin typeface="Arial"/>
                <a:ea typeface="Arial"/>
                <a:cs typeface="Arial"/>
                <a:sym typeface="Arial"/>
              </a:rPr>
              <a:t>Black, International student from Africa, cis-female, gay, 19 yrs old, Brother with schizophrenia- untreated, Diagnosis- Schizoaffective Disorder</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Char char="●"/>
            </a:pPr>
            <a:r>
              <a:rPr b="0" lang="en" sz="1905">
                <a:solidFill>
                  <a:srgbClr val="38761D"/>
                </a:solidFill>
                <a:latin typeface="Arial"/>
                <a:ea typeface="Arial"/>
                <a:cs typeface="Arial"/>
                <a:sym typeface="Arial"/>
              </a:rPr>
              <a:t>First presented in freshman year seeking therapy for suicidal ideation and discussing struggles of being queer in her culture at home.  Noted by therapist to potentially be responding to internal stimuli at times and referred to me.</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Char char="●"/>
            </a:pPr>
            <a:r>
              <a:rPr b="0" lang="en" sz="1905">
                <a:solidFill>
                  <a:srgbClr val="38761D"/>
                </a:solidFill>
                <a:latin typeface="Arial"/>
                <a:ea typeface="Arial"/>
                <a:cs typeface="Arial"/>
                <a:sym typeface="Arial"/>
              </a:rPr>
              <a:t>Described “Two streams of consciousness”- one good and one bad and the bad one she described as keeping her from telling me things.  Difficulty describing her internal experience but wanted the window shades closed.</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7"/>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Initial Impressions of </a:t>
            </a:r>
            <a:r>
              <a:rPr lang="en" sz="3027">
                <a:solidFill>
                  <a:srgbClr val="38761D"/>
                </a:solidFill>
                <a:latin typeface="Arial"/>
                <a:ea typeface="Arial"/>
                <a:cs typeface="Arial"/>
                <a:sym typeface="Arial"/>
              </a:rPr>
              <a:t>“Ruby”</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78" name="Google Shape;278;p47"/>
          <p:cNvSpPr txBox="1"/>
          <p:nvPr>
            <p:ph idx="4294967295" type="title"/>
          </p:nvPr>
        </p:nvSpPr>
        <p:spPr>
          <a:xfrm>
            <a:off x="535775" y="1880800"/>
            <a:ext cx="7638300" cy="2584200"/>
          </a:xfrm>
          <a:prstGeom prst="rect">
            <a:avLst/>
          </a:prstGeom>
        </p:spPr>
        <p:txBody>
          <a:bodyPr anchorCtr="0" anchor="t" bIns="91425" lIns="91425" spcFirstLastPara="1" rIns="91425" wrap="square" tIns="91425">
            <a:normAutofit fontScale="90000"/>
          </a:bodyPr>
          <a:lstStyle/>
          <a:p>
            <a:pPr indent="-369252" lvl="0" marL="457200" rtl="0" algn="l">
              <a:lnSpc>
                <a:spcPct val="115000"/>
              </a:lnSpc>
              <a:spcBef>
                <a:spcPts val="1200"/>
              </a:spcBef>
              <a:spcAft>
                <a:spcPts val="0"/>
              </a:spcAft>
              <a:buClr>
                <a:srgbClr val="38761D"/>
              </a:buClr>
              <a:buSzPct val="100000"/>
              <a:buFont typeface="Arial"/>
              <a:buAutoNum type="arabicPeriod"/>
            </a:pPr>
            <a:r>
              <a:rPr b="0" lang="en" sz="2461">
                <a:solidFill>
                  <a:srgbClr val="38761D"/>
                </a:solidFill>
                <a:latin typeface="Arial"/>
                <a:ea typeface="Arial"/>
                <a:cs typeface="Arial"/>
                <a:sym typeface="Arial"/>
              </a:rPr>
              <a:t>What comes to mind when you hear about “Ruby”?</a:t>
            </a:r>
            <a:endParaRPr b="0" sz="2461">
              <a:solidFill>
                <a:srgbClr val="38761D"/>
              </a:solidFill>
              <a:latin typeface="Arial"/>
              <a:ea typeface="Arial"/>
              <a:cs typeface="Arial"/>
              <a:sym typeface="Arial"/>
            </a:endParaRPr>
          </a:p>
          <a:p>
            <a:pPr indent="-369252" lvl="0" marL="457200" rtl="0" algn="l">
              <a:lnSpc>
                <a:spcPct val="115000"/>
              </a:lnSpc>
              <a:spcBef>
                <a:spcPts val="0"/>
              </a:spcBef>
              <a:spcAft>
                <a:spcPts val="0"/>
              </a:spcAft>
              <a:buClr>
                <a:srgbClr val="38761D"/>
              </a:buClr>
              <a:buSzPct val="100000"/>
              <a:buFont typeface="Arial"/>
              <a:buAutoNum type="arabicPeriod"/>
            </a:pPr>
            <a:r>
              <a:rPr b="0" lang="en" sz="2461">
                <a:solidFill>
                  <a:srgbClr val="38761D"/>
                </a:solidFill>
                <a:latin typeface="Arial"/>
                <a:ea typeface="Arial"/>
                <a:cs typeface="Arial"/>
                <a:sym typeface="Arial"/>
              </a:rPr>
              <a:t>What would be the goals of your treatment with “Ruby”?</a:t>
            </a:r>
            <a:endParaRPr b="0" sz="2461">
              <a:solidFill>
                <a:srgbClr val="38761D"/>
              </a:solidFill>
              <a:latin typeface="Arial"/>
              <a:ea typeface="Arial"/>
              <a:cs typeface="Arial"/>
              <a:sym typeface="Arial"/>
            </a:endParaRPr>
          </a:p>
          <a:p>
            <a:pPr indent="-369252" lvl="0" marL="457200" rtl="0" algn="l">
              <a:lnSpc>
                <a:spcPct val="115000"/>
              </a:lnSpc>
              <a:spcBef>
                <a:spcPts val="0"/>
              </a:spcBef>
              <a:spcAft>
                <a:spcPts val="0"/>
              </a:spcAft>
              <a:buClr>
                <a:srgbClr val="38761D"/>
              </a:buClr>
              <a:buSzPct val="100000"/>
              <a:buFont typeface="Arial"/>
              <a:buAutoNum type="arabicPeriod"/>
            </a:pPr>
            <a:r>
              <a:rPr b="0" lang="en" sz="2461">
                <a:solidFill>
                  <a:srgbClr val="38761D"/>
                </a:solidFill>
                <a:latin typeface="Arial"/>
                <a:ea typeface="Arial"/>
                <a:cs typeface="Arial"/>
                <a:sym typeface="Arial"/>
              </a:rPr>
              <a:t>What psychotherapeutic challenges might you foresee?</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8"/>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“Ruby”- Early Phase of Treatment</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84" name="Google Shape;284;p48"/>
          <p:cNvSpPr txBox="1"/>
          <p:nvPr>
            <p:ph idx="4294967295" type="title"/>
          </p:nvPr>
        </p:nvSpPr>
        <p:spPr>
          <a:xfrm>
            <a:off x="535775" y="1299725"/>
            <a:ext cx="7638300" cy="3165300"/>
          </a:xfrm>
          <a:prstGeom prst="rect">
            <a:avLst/>
          </a:prstGeom>
        </p:spPr>
        <p:txBody>
          <a:bodyPr anchorCtr="0" anchor="t" bIns="91425" lIns="91425" spcFirstLastPara="1" rIns="91425" wrap="square" tIns="91425">
            <a:normAutofit fontScale="90000"/>
          </a:bodyPr>
          <a:lstStyle/>
          <a:p>
            <a:pPr indent="-337502" lvl="0" marL="457200" rtl="0" algn="l">
              <a:lnSpc>
                <a:spcPct val="115000"/>
              </a:lnSpc>
              <a:spcBef>
                <a:spcPts val="1200"/>
              </a:spcBef>
              <a:spcAft>
                <a:spcPts val="0"/>
              </a:spcAft>
              <a:buClr>
                <a:srgbClr val="38761D"/>
              </a:buClr>
              <a:buSzPct val="100000"/>
              <a:buFont typeface="Arial"/>
              <a:buAutoNum type="arabicPeriod"/>
            </a:pPr>
            <a:r>
              <a:rPr b="0" lang="en" sz="1905">
                <a:solidFill>
                  <a:srgbClr val="38761D"/>
                </a:solidFill>
                <a:latin typeface="Arial"/>
                <a:ea typeface="Arial"/>
                <a:cs typeface="Arial"/>
                <a:sym typeface="Arial"/>
              </a:rPr>
              <a:t>Early phase involved helping client to describe her internal experience and trying to find a shared vocabulary, especially since one of her symptoms was paranoia making it difficult to tell me things</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AutoNum type="arabicPeriod"/>
            </a:pPr>
            <a:r>
              <a:rPr b="0" lang="en" sz="1905">
                <a:solidFill>
                  <a:srgbClr val="38761D"/>
                </a:solidFill>
                <a:latin typeface="Arial"/>
                <a:ea typeface="Arial"/>
                <a:cs typeface="Arial"/>
                <a:sym typeface="Arial"/>
              </a:rPr>
              <a:t>Cultural stigma and the family experience with her brother further frightened her and impeded her ability to communicate about her symptoms</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AutoNum type="arabicPeriod"/>
            </a:pPr>
            <a:r>
              <a:rPr b="0" lang="en" sz="1905">
                <a:solidFill>
                  <a:srgbClr val="38761D"/>
                </a:solidFill>
                <a:latin typeface="Arial"/>
                <a:ea typeface="Arial"/>
                <a:cs typeface="Arial"/>
                <a:sym typeface="Arial"/>
              </a:rPr>
              <a:t>Discussed medication every 1-2 weeks for three months</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AutoNum type="arabicPeriod"/>
            </a:pPr>
            <a:r>
              <a:rPr b="0" lang="en" sz="1905">
                <a:solidFill>
                  <a:srgbClr val="38761D"/>
                </a:solidFill>
                <a:latin typeface="Arial"/>
                <a:ea typeface="Arial"/>
                <a:cs typeface="Arial"/>
                <a:sym typeface="Arial"/>
              </a:rPr>
              <a:t>Reframing a sense of autonomy with regard to medications</a:t>
            </a:r>
            <a:endParaRPr b="0" sz="1905">
              <a:solidFill>
                <a:srgbClr val="38761D"/>
              </a:solidFill>
              <a:latin typeface="Arial"/>
              <a:ea typeface="Arial"/>
              <a:cs typeface="Arial"/>
              <a:sym typeface="Arial"/>
            </a:endParaRPr>
          </a:p>
          <a:p>
            <a:pPr indent="-337502" lvl="0" marL="457200" rtl="0" algn="l">
              <a:lnSpc>
                <a:spcPct val="115000"/>
              </a:lnSpc>
              <a:spcBef>
                <a:spcPts val="0"/>
              </a:spcBef>
              <a:spcAft>
                <a:spcPts val="0"/>
              </a:spcAft>
              <a:buClr>
                <a:srgbClr val="38761D"/>
              </a:buClr>
              <a:buSzPct val="100000"/>
              <a:buFont typeface="Arial"/>
              <a:buAutoNum type="arabicPeriod"/>
            </a:pPr>
            <a:r>
              <a:rPr b="0" lang="en" sz="1905">
                <a:solidFill>
                  <a:srgbClr val="38761D"/>
                </a:solidFill>
                <a:latin typeface="Arial"/>
                <a:ea typeface="Arial"/>
                <a:cs typeface="Arial"/>
                <a:sym typeface="Arial"/>
              </a:rPr>
              <a:t>Adamantly against her parents knowing anything</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49"/>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“Ruby”- Evolution of Treatment</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90" name="Google Shape;290;p49"/>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31152" lvl="0" marL="457200" rtl="0" algn="l">
              <a:lnSpc>
                <a:spcPct val="115000"/>
              </a:lnSpc>
              <a:spcBef>
                <a:spcPts val="120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Was inconsistent with medication treatment for the summer and early fall and then resumed medication when symptoms worsened.</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Developed a metaphor of her “fighting in the jungle”  This metaphor represented her increased fear and paranoia.  Talked about medication as a tool in the fight and ultimately, as me fighting with her.</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10 months after we met, she asked me her diagnosis and then soon after in the context of medication changes, she told her mother</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Discussions about her brother and about his illness. Conflicting feelings about him and his illness- fear because he has been violent but also identification</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0"/>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“Ruby”- 2-3 years into treatment</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296" name="Google Shape;296;p50"/>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43852" lvl="0" marL="457200" rtl="0" algn="l">
              <a:lnSpc>
                <a:spcPct val="115000"/>
              </a:lnSpc>
              <a:spcBef>
                <a:spcPts val="120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The “right” medication regimen- After trials of a few different medications, we identified a regimen with minimal side effects and a complete remission of symptoms- paliperidone and quetiapine</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Reduction of cannabis use and ultimately sobriety</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Improved treatment adherence and consistency in taking medication</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Development of a narrative about the nature of the illness and integration of that narrative into developing identity</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Family- able to talk about illness with family, improved resiliency in regard to family stressors</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51"/>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A64D79"/>
                </a:solidFill>
                <a:latin typeface="Arial"/>
                <a:ea typeface="Arial"/>
                <a:cs typeface="Arial"/>
                <a:sym typeface="Arial"/>
              </a:rPr>
              <a:t>Psychotherapeutic Goals</a:t>
            </a:r>
            <a:endParaRPr sz="3027">
              <a:solidFill>
                <a:srgbClr val="A64D79"/>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02" name="Google Shape;302;p51"/>
          <p:cNvSpPr txBox="1"/>
          <p:nvPr>
            <p:ph idx="4294967295" type="title"/>
          </p:nvPr>
        </p:nvSpPr>
        <p:spPr>
          <a:xfrm>
            <a:off x="535775" y="1228200"/>
            <a:ext cx="7638300" cy="3634200"/>
          </a:xfrm>
          <a:prstGeom prst="rect">
            <a:avLst/>
          </a:prstGeom>
        </p:spPr>
        <p:txBody>
          <a:bodyPr anchorCtr="0" anchor="t" bIns="91425" lIns="91425" spcFirstLastPara="1" rIns="91425" wrap="square" tIns="91425">
            <a:normAutofit fontScale="90000"/>
          </a:bodyPr>
          <a:lstStyle/>
          <a:p>
            <a:pPr indent="-331152" lvl="0" marL="457200" rtl="0" algn="l">
              <a:lnSpc>
                <a:spcPct val="115000"/>
              </a:lnSpc>
              <a:spcBef>
                <a:spcPts val="120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Processing the traumatic experience of psychosis</a:t>
            </a:r>
            <a:endParaRPr b="0" sz="1794">
              <a:solidFill>
                <a:srgbClr val="A64D79"/>
              </a:solidFill>
              <a:latin typeface="Arial"/>
              <a:ea typeface="Arial"/>
              <a:cs typeface="Arial"/>
              <a:sym typeface="Arial"/>
            </a:endParaRPr>
          </a:p>
          <a:p>
            <a:pPr indent="-331152" lvl="0" marL="457200" rtl="0" algn="l">
              <a:lnSpc>
                <a:spcPct val="115000"/>
              </a:lnSpc>
              <a:spcBef>
                <a:spcPts val="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Psychoeducation- symptoms, warning signs, medication treatment, impact of substance abuse</a:t>
            </a:r>
            <a:endParaRPr b="0" sz="1794">
              <a:solidFill>
                <a:srgbClr val="A64D79"/>
              </a:solidFill>
              <a:latin typeface="Arial"/>
              <a:ea typeface="Arial"/>
              <a:cs typeface="Arial"/>
              <a:sym typeface="Arial"/>
            </a:endParaRPr>
          </a:p>
          <a:p>
            <a:pPr indent="-331152" lvl="0" marL="457200" rtl="0" algn="l">
              <a:lnSpc>
                <a:spcPct val="115000"/>
              </a:lnSpc>
              <a:spcBef>
                <a:spcPts val="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Developing a vocabulary- improving self-observation of symptoms and side effects, enhancing a sense of agency in managing illness</a:t>
            </a:r>
            <a:endParaRPr b="0" sz="1794">
              <a:solidFill>
                <a:srgbClr val="A64D79"/>
              </a:solidFill>
              <a:latin typeface="Arial"/>
              <a:ea typeface="Arial"/>
              <a:cs typeface="Arial"/>
              <a:sym typeface="Arial"/>
            </a:endParaRPr>
          </a:p>
          <a:p>
            <a:pPr indent="-331152" lvl="0" marL="457200" rtl="0" algn="l">
              <a:lnSpc>
                <a:spcPct val="115000"/>
              </a:lnSpc>
              <a:spcBef>
                <a:spcPts val="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Creating a narrative about the illness- discussion of diagnosis, integrating the illness into developing identity</a:t>
            </a:r>
            <a:endParaRPr b="0" sz="1794">
              <a:solidFill>
                <a:srgbClr val="A64D79"/>
              </a:solidFill>
              <a:latin typeface="Arial"/>
              <a:ea typeface="Arial"/>
              <a:cs typeface="Arial"/>
              <a:sym typeface="Arial"/>
            </a:endParaRPr>
          </a:p>
          <a:p>
            <a:pPr indent="-331152" lvl="0" marL="457200" rtl="0" algn="l">
              <a:lnSpc>
                <a:spcPct val="115000"/>
              </a:lnSpc>
              <a:spcBef>
                <a:spcPts val="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Empowerment- enhanced self-awareness and ability to engage in treatment collaboratively</a:t>
            </a:r>
            <a:endParaRPr b="0" sz="1794">
              <a:solidFill>
                <a:srgbClr val="A64D79"/>
              </a:solidFill>
              <a:latin typeface="Arial"/>
              <a:ea typeface="Arial"/>
              <a:cs typeface="Arial"/>
              <a:sym typeface="Arial"/>
            </a:endParaRPr>
          </a:p>
          <a:p>
            <a:pPr indent="-331152" lvl="0" marL="457200" rtl="0" algn="l">
              <a:lnSpc>
                <a:spcPct val="115000"/>
              </a:lnSpc>
              <a:spcBef>
                <a:spcPts val="0"/>
              </a:spcBef>
              <a:spcAft>
                <a:spcPts val="0"/>
              </a:spcAft>
              <a:buClr>
                <a:srgbClr val="A64D79"/>
              </a:buClr>
              <a:buSzPct val="100000"/>
              <a:buFont typeface="Arial"/>
              <a:buAutoNum type="arabicPeriod"/>
            </a:pPr>
            <a:r>
              <a:rPr b="0" lang="en" sz="1794">
                <a:solidFill>
                  <a:srgbClr val="A64D79"/>
                </a:solidFill>
                <a:latin typeface="Arial"/>
                <a:ea typeface="Arial"/>
                <a:cs typeface="Arial"/>
                <a:sym typeface="Arial"/>
              </a:rPr>
              <a:t>Family- understanding family culture re:mental health and medication, psychoeducation and support for family, assisting client in navigating the impact of illness on family relationships</a:t>
            </a:r>
            <a:endParaRPr b="0" sz="1794">
              <a:solidFill>
                <a:srgbClr val="A64D79"/>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idx="4294967295" type="title"/>
          </p:nvPr>
        </p:nvSpPr>
        <p:spPr>
          <a:xfrm>
            <a:off x="535775" y="369900"/>
            <a:ext cx="5871000" cy="7842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CC4125"/>
                </a:solidFill>
              </a:rPr>
              <a:t>Learning Objectives</a:t>
            </a:r>
            <a:endParaRPr sz="2400">
              <a:solidFill>
                <a:srgbClr val="CC4125"/>
              </a:solidFill>
            </a:endParaRPr>
          </a:p>
        </p:txBody>
      </p:sp>
      <p:sp>
        <p:nvSpPr>
          <p:cNvPr id="92" name="Google Shape;92;p16"/>
          <p:cNvSpPr txBox="1"/>
          <p:nvPr>
            <p:ph idx="4294967295" type="title"/>
          </p:nvPr>
        </p:nvSpPr>
        <p:spPr>
          <a:xfrm>
            <a:off x="535775" y="1302050"/>
            <a:ext cx="7883100" cy="3245700"/>
          </a:xfrm>
          <a:prstGeom prst="rect">
            <a:avLst/>
          </a:prstGeom>
        </p:spPr>
        <p:txBody>
          <a:bodyPr anchorCtr="0" anchor="t" bIns="91425" lIns="91425" spcFirstLastPara="1" rIns="91425" wrap="square" tIns="91425">
            <a:normAutofit fontScale="90000"/>
          </a:bodyPr>
          <a:lstStyle/>
          <a:p>
            <a:pPr indent="-367982" lvl="0" marL="457200" rtl="0" algn="l">
              <a:lnSpc>
                <a:spcPct val="115000"/>
              </a:lnSpc>
              <a:spcBef>
                <a:spcPts val="1200"/>
              </a:spcBef>
              <a:spcAft>
                <a:spcPts val="0"/>
              </a:spcAft>
              <a:buClr>
                <a:srgbClr val="CC4125"/>
              </a:buClr>
              <a:buSzPct val="100000"/>
              <a:buFont typeface="Arial"/>
              <a:buAutoNum type="arabicPeriod"/>
            </a:pPr>
            <a:r>
              <a:rPr lang="en" sz="2438">
                <a:solidFill>
                  <a:srgbClr val="CC4125"/>
                </a:solidFill>
                <a:latin typeface="Arial"/>
                <a:ea typeface="Arial"/>
                <a:cs typeface="Arial"/>
                <a:sym typeface="Arial"/>
              </a:rPr>
              <a:t>Describe the diagnostic assessment and differential diagnosis of emerging symptoms of psychosis.</a:t>
            </a:r>
            <a:endParaRPr sz="2438">
              <a:solidFill>
                <a:srgbClr val="CC4125"/>
              </a:solidFill>
              <a:latin typeface="Arial"/>
              <a:ea typeface="Arial"/>
              <a:cs typeface="Arial"/>
              <a:sym typeface="Arial"/>
            </a:endParaRPr>
          </a:p>
          <a:p>
            <a:pPr indent="-367982" lvl="0" marL="457200" rtl="0" algn="l">
              <a:lnSpc>
                <a:spcPct val="115000"/>
              </a:lnSpc>
              <a:spcBef>
                <a:spcPts val="0"/>
              </a:spcBef>
              <a:spcAft>
                <a:spcPts val="0"/>
              </a:spcAft>
              <a:buClr>
                <a:srgbClr val="CC4125"/>
              </a:buClr>
              <a:buSzPct val="100000"/>
              <a:buFont typeface="Arial"/>
              <a:buAutoNum type="arabicPeriod"/>
            </a:pPr>
            <a:r>
              <a:rPr lang="en" sz="2438">
                <a:solidFill>
                  <a:srgbClr val="CC4125"/>
                </a:solidFill>
                <a:latin typeface="Arial"/>
                <a:ea typeface="Arial"/>
                <a:cs typeface="Arial"/>
                <a:sym typeface="Arial"/>
              </a:rPr>
              <a:t>Describe the principles of pharmacologic treatment of bipolar and schizophrenia spectrum disorders.</a:t>
            </a:r>
            <a:endParaRPr sz="2438">
              <a:solidFill>
                <a:srgbClr val="CC4125"/>
              </a:solidFill>
              <a:latin typeface="Arial"/>
              <a:ea typeface="Arial"/>
              <a:cs typeface="Arial"/>
              <a:sym typeface="Arial"/>
            </a:endParaRPr>
          </a:p>
          <a:p>
            <a:pPr indent="-367982" lvl="0" marL="457200" rtl="0" algn="l">
              <a:lnSpc>
                <a:spcPct val="115000"/>
              </a:lnSpc>
              <a:spcBef>
                <a:spcPts val="0"/>
              </a:spcBef>
              <a:spcAft>
                <a:spcPts val="0"/>
              </a:spcAft>
              <a:buClr>
                <a:srgbClr val="CC4125"/>
              </a:buClr>
              <a:buSzPct val="100000"/>
              <a:buFont typeface="Arial"/>
              <a:buAutoNum type="arabicPeriod"/>
            </a:pPr>
            <a:r>
              <a:rPr lang="en" sz="2438">
                <a:solidFill>
                  <a:srgbClr val="CC4125"/>
                </a:solidFill>
                <a:latin typeface="Arial"/>
                <a:ea typeface="Arial"/>
                <a:cs typeface="Arial"/>
                <a:sym typeface="Arial"/>
              </a:rPr>
              <a:t>Discuss the psychotherapeutic goals and challenges of working with students experiencing symptoms of emerging serious mental illness.</a:t>
            </a:r>
            <a:endParaRPr sz="2438">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52"/>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A64D79"/>
                </a:solidFill>
                <a:latin typeface="Arial"/>
                <a:ea typeface="Arial"/>
                <a:cs typeface="Arial"/>
                <a:sym typeface="Arial"/>
              </a:rPr>
              <a:t>Psychotherapeutic Challenges</a:t>
            </a:r>
            <a:endParaRPr sz="3027">
              <a:solidFill>
                <a:srgbClr val="A64D79"/>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08" name="Google Shape;308;p52"/>
          <p:cNvSpPr txBox="1"/>
          <p:nvPr>
            <p:ph idx="4294967295" type="title"/>
          </p:nvPr>
        </p:nvSpPr>
        <p:spPr>
          <a:xfrm>
            <a:off x="535775" y="1228200"/>
            <a:ext cx="7638300" cy="3634200"/>
          </a:xfrm>
          <a:prstGeom prst="rect">
            <a:avLst/>
          </a:prstGeom>
        </p:spPr>
        <p:txBody>
          <a:bodyPr anchorCtr="0" anchor="t" bIns="91425" lIns="91425" spcFirstLastPara="1" rIns="91425" wrap="square" tIns="91425">
            <a:normAutofit fontScale="90000"/>
          </a:bodyPr>
          <a:lstStyle/>
          <a:p>
            <a:pPr indent="-375602" lvl="0" marL="457200" rtl="0" algn="l">
              <a:lnSpc>
                <a:spcPct val="115000"/>
              </a:lnSpc>
              <a:spcBef>
                <a:spcPts val="120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Traumatic experience of psychosis</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Stigma</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Family’s Attitudes and Experience with Mental Illness</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Difficulties describing the Internal Experiences</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Conceptions of Autonomy</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b="0" lang="en" sz="2572">
                <a:solidFill>
                  <a:srgbClr val="A64D79"/>
                </a:solidFill>
                <a:latin typeface="Arial"/>
                <a:ea typeface="Arial"/>
                <a:cs typeface="Arial"/>
                <a:sym typeface="Arial"/>
              </a:rPr>
              <a:t>Integration of the Illness into Developing Identity</a:t>
            </a:r>
            <a:endParaRPr b="0" sz="2572">
              <a:solidFill>
                <a:srgbClr val="A64D79"/>
              </a:solidFill>
              <a:latin typeface="Arial"/>
              <a:ea typeface="Arial"/>
              <a:cs typeface="Arial"/>
              <a:sym typeface="Arial"/>
            </a:endParaRPr>
          </a:p>
          <a:p>
            <a:pPr indent="-375602" lvl="0" marL="457200" rtl="0" algn="l">
              <a:lnSpc>
                <a:spcPct val="115000"/>
              </a:lnSpc>
              <a:spcBef>
                <a:spcPts val="0"/>
              </a:spcBef>
              <a:spcAft>
                <a:spcPts val="0"/>
              </a:spcAft>
              <a:buClr>
                <a:srgbClr val="A64D79"/>
              </a:buClr>
              <a:buSzPct val="100000"/>
              <a:buFont typeface="Arial"/>
              <a:buAutoNum type="arabicPeriod"/>
            </a:pPr>
            <a:r>
              <a:rPr lang="en" sz="2572">
                <a:solidFill>
                  <a:srgbClr val="A64D79"/>
                </a:solidFill>
                <a:latin typeface="Arial"/>
                <a:ea typeface="Arial"/>
                <a:cs typeface="Arial"/>
                <a:sym typeface="Arial"/>
              </a:rPr>
              <a:t>Maintaining a treatment relationship</a:t>
            </a:r>
            <a:endParaRPr sz="2572">
              <a:solidFill>
                <a:srgbClr val="A64D79"/>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53"/>
          <p:cNvSpPr txBox="1"/>
          <p:nvPr>
            <p:ph idx="4294967295" type="title"/>
          </p:nvPr>
        </p:nvSpPr>
        <p:spPr>
          <a:xfrm>
            <a:off x="324575" y="3597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Where Do we Begin?- Opening Up a Dialogue</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14" name="Google Shape;314;p53"/>
          <p:cNvSpPr txBox="1"/>
          <p:nvPr>
            <p:ph idx="4294967295" type="title"/>
          </p:nvPr>
        </p:nvSpPr>
        <p:spPr>
          <a:xfrm>
            <a:off x="535775" y="1071575"/>
            <a:ext cx="7638300" cy="3684000"/>
          </a:xfrm>
          <a:prstGeom prst="rect">
            <a:avLst/>
          </a:prstGeom>
        </p:spPr>
        <p:txBody>
          <a:bodyPr anchorCtr="0" anchor="t" bIns="91425" lIns="91425" spcFirstLastPara="1" rIns="91425" wrap="square" tIns="91425">
            <a:normAutofit fontScale="90000"/>
          </a:bodyPr>
          <a:lstStyle/>
          <a:p>
            <a:pPr indent="-343852" lvl="0" marL="457200" rtl="0" algn="l">
              <a:lnSpc>
                <a:spcPct val="115000"/>
              </a:lnSpc>
              <a:spcBef>
                <a:spcPts val="120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Primary goal is to establish a trusting and collaborative treatment relationship</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Exploring the client’s experience- what is disturbing to them?  What is not disturbing or comforting to them?</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What are their goals or hopes for treatment?  What worries do they have about treatment?</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What feels most important for our work together?</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How is mental illness and medication treatment thought about within their family and communities?  How do they think about their mental health?</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54"/>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Creating a Shared Vocabulary</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20" name="Google Shape;320;p54"/>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31152" lvl="0" marL="457200" rtl="0" algn="l">
              <a:lnSpc>
                <a:spcPct val="115000"/>
              </a:lnSpc>
              <a:spcBef>
                <a:spcPts val="120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Symptoms of mania and psychosis can be difficult to describe and clients rarely share their experience in a way that is straightforward.  Furthermore, the symptom of anosognosia (poor insight) can complicate the ability of the client to observe their symptoms.</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Start by using the language the client uses and then build on that.  Refer to this language in follow-up visits and ask clients to expand on it until you’ve identified a way of talking about symptoms that provides some consistency.</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The goal of the shared vocabulary is to provide a consistent method of describing symptoms that aids in the monitoring of symptoms, medication efficacy and side effects, as well as risk assessment.</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55"/>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Building a Narrative</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26" name="Google Shape;326;p55"/>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31152" lvl="0" marL="457200" rtl="0" algn="l">
              <a:lnSpc>
                <a:spcPct val="115000"/>
              </a:lnSpc>
              <a:spcBef>
                <a:spcPts val="120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Putting symptoms into a context- When do they happen?  How often? How are symptoms experienced when they are more or less severe?  What makes them better?</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Does treatment impact symptoms?  Is medication helpful?  Are there side effects of medications?  How much of a problem are the side effects?  Are there trade-offs in terms of less symptoms and more side effects or vice versa?</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Does substance use impact symptoms?  Has it helped to reduce or exacerbate symptoms?</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How have symptoms changed over time? What does this mean?</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56"/>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Discussion of Diagnosis</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32" name="Google Shape;332;p56"/>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2"/>
              </a:buClr>
              <a:buSzPct val="54545"/>
              <a:buFont typeface="Arial"/>
              <a:buNone/>
            </a:pPr>
            <a:r>
              <a:rPr b="0" lang="en" sz="2016">
                <a:solidFill>
                  <a:srgbClr val="38761D"/>
                </a:solidFill>
                <a:latin typeface="Arial"/>
                <a:ea typeface="Arial"/>
                <a:cs typeface="Arial"/>
                <a:sym typeface="Arial"/>
              </a:rPr>
              <a:t>Early in treatment- focus more on symptoms and trying to develop a vocabulary and build a narrative around symptoms</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Clr>
                <a:schemeClr val="dk2"/>
              </a:buClr>
              <a:buSzPct val="54545"/>
              <a:buFont typeface="Arial"/>
              <a:buNone/>
            </a:pPr>
            <a:r>
              <a:rPr b="0" lang="en" sz="2016">
                <a:solidFill>
                  <a:srgbClr val="38761D"/>
                </a:solidFill>
                <a:latin typeface="Arial"/>
                <a:ea typeface="Arial"/>
                <a:cs typeface="Arial"/>
                <a:sym typeface="Arial"/>
              </a:rPr>
              <a:t>Diagnosis</a:t>
            </a:r>
            <a:endParaRPr b="0" sz="2016">
              <a:solidFill>
                <a:srgbClr val="38761D"/>
              </a:solidFill>
              <a:latin typeface="Arial"/>
              <a:ea typeface="Arial"/>
              <a:cs typeface="Arial"/>
              <a:sym typeface="Arial"/>
            </a:endParaRPr>
          </a:p>
          <a:p>
            <a:pPr indent="-343852" lvl="0" marL="457200" rtl="0" algn="l">
              <a:lnSpc>
                <a:spcPct val="115000"/>
              </a:lnSpc>
              <a:spcBef>
                <a:spcPts val="120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Explain that psychiatric diagnosis is limited in its scope and is simply a way of trying to describe patterns of symptoms and experiences in order to predict what kind of treatments might be helpful</a:t>
            </a:r>
            <a:endParaRPr b="0" sz="2016">
              <a:solidFill>
                <a:srgbClr val="38761D"/>
              </a:solidFill>
              <a:latin typeface="Arial"/>
              <a:ea typeface="Arial"/>
              <a:cs typeface="Arial"/>
              <a:sym typeface="Arial"/>
            </a:endParaRPr>
          </a:p>
          <a:p>
            <a:pPr indent="-343852" lvl="0" marL="457200" rtl="0" algn="l">
              <a:lnSpc>
                <a:spcPct val="115000"/>
              </a:lnSpc>
              <a:spcBef>
                <a:spcPts val="0"/>
              </a:spcBef>
              <a:spcAft>
                <a:spcPts val="0"/>
              </a:spcAft>
              <a:buClr>
                <a:srgbClr val="38761D"/>
              </a:buClr>
              <a:buSzPct val="100000"/>
              <a:buFont typeface="Arial"/>
              <a:buAutoNum type="arabicPeriod"/>
            </a:pPr>
            <a:r>
              <a:rPr b="0" lang="en" sz="2016">
                <a:solidFill>
                  <a:srgbClr val="38761D"/>
                </a:solidFill>
                <a:latin typeface="Arial"/>
                <a:ea typeface="Arial"/>
                <a:cs typeface="Arial"/>
                <a:sym typeface="Arial"/>
              </a:rPr>
              <a:t>Explain that time is the most helpful tool in understanding the nature of the difficulties and what treatment is helpful</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57"/>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38761D"/>
                </a:solidFill>
                <a:latin typeface="Arial"/>
                <a:ea typeface="Arial"/>
                <a:cs typeface="Arial"/>
                <a:sym typeface="Arial"/>
              </a:rPr>
              <a:t>Discussion of Diagnosis</a:t>
            </a:r>
            <a:endParaRPr sz="3027">
              <a:solidFill>
                <a:srgbClr val="38761D"/>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38" name="Google Shape;338;p57"/>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31152" lvl="0" marL="457200" rtl="0" algn="l">
              <a:lnSpc>
                <a:spcPct val="115000"/>
              </a:lnSpc>
              <a:spcBef>
                <a:spcPts val="120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Ask if the client has ideas about what they think the diagnosis might be and explore their thoughts or concerns about that</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Discuss the impact of a diagnosis on their thoughts and feelings about themselves and their future</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Remind them that the diagnosis is just one part of who they are</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Remind them of their unique strengths</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Discuss the impact of treatment and their ability to manage their symptoms</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Discuss their thoughts about how friends or family might feel about the diagnosis</a:t>
            </a:r>
            <a:endParaRPr b="0" sz="1794">
              <a:solidFill>
                <a:srgbClr val="38761D"/>
              </a:solidFill>
              <a:latin typeface="Arial"/>
              <a:ea typeface="Arial"/>
              <a:cs typeface="Arial"/>
              <a:sym typeface="Arial"/>
            </a:endParaRPr>
          </a:p>
          <a:p>
            <a:pPr indent="-331152" lvl="0" marL="457200" rtl="0" algn="l">
              <a:lnSpc>
                <a:spcPct val="115000"/>
              </a:lnSpc>
              <a:spcBef>
                <a:spcPts val="0"/>
              </a:spcBef>
              <a:spcAft>
                <a:spcPts val="0"/>
              </a:spcAft>
              <a:buClr>
                <a:srgbClr val="38761D"/>
              </a:buClr>
              <a:buSzPct val="100000"/>
              <a:buFont typeface="Arial"/>
              <a:buAutoNum type="arabicPeriod"/>
            </a:pPr>
            <a:r>
              <a:rPr b="0" lang="en" sz="1794">
                <a:solidFill>
                  <a:srgbClr val="38761D"/>
                </a:solidFill>
                <a:latin typeface="Arial"/>
                <a:ea typeface="Arial"/>
                <a:cs typeface="Arial"/>
                <a:sym typeface="Arial"/>
              </a:rPr>
              <a:t>Reframe self-knowledge as a tool for empowerment</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58"/>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990000"/>
                </a:solidFill>
                <a:latin typeface="Arial"/>
                <a:ea typeface="Arial"/>
                <a:cs typeface="Arial"/>
                <a:sym typeface="Arial"/>
              </a:rPr>
              <a:t>Take Away Points</a:t>
            </a:r>
            <a:endParaRPr sz="3027">
              <a:solidFill>
                <a:srgbClr val="990000"/>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44" name="Google Shape;344;p58"/>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324802" lvl="0" marL="457200" rtl="0" algn="l">
              <a:lnSpc>
                <a:spcPct val="115000"/>
              </a:lnSpc>
              <a:spcBef>
                <a:spcPts val="1200"/>
              </a:spcBef>
              <a:spcAft>
                <a:spcPts val="0"/>
              </a:spcAft>
              <a:buClr>
                <a:srgbClr val="990000"/>
              </a:buClr>
              <a:buSzPct val="100000"/>
              <a:buFont typeface="Arial"/>
              <a:buAutoNum type="arabicPeriod"/>
            </a:pPr>
            <a:r>
              <a:rPr b="0" lang="en" sz="1683">
                <a:solidFill>
                  <a:srgbClr val="990000"/>
                </a:solidFill>
                <a:latin typeface="Arial"/>
                <a:ea typeface="Arial"/>
                <a:cs typeface="Arial"/>
                <a:sym typeface="Arial"/>
              </a:rPr>
              <a:t>Working with young adults with emerging serious mental illness requires a multi-faceted approach in order to support their engagement with treatment</a:t>
            </a:r>
            <a:endParaRPr b="0" sz="1683">
              <a:solidFill>
                <a:srgbClr val="990000"/>
              </a:solidFill>
              <a:latin typeface="Arial"/>
              <a:ea typeface="Arial"/>
              <a:cs typeface="Arial"/>
              <a:sym typeface="Arial"/>
            </a:endParaRPr>
          </a:p>
          <a:p>
            <a:pPr indent="-324802" lvl="0" marL="457200" rtl="0" algn="l">
              <a:lnSpc>
                <a:spcPct val="115000"/>
              </a:lnSpc>
              <a:spcBef>
                <a:spcPts val="0"/>
              </a:spcBef>
              <a:spcAft>
                <a:spcPts val="0"/>
              </a:spcAft>
              <a:buClr>
                <a:srgbClr val="990000"/>
              </a:buClr>
              <a:buSzPct val="100000"/>
              <a:buFont typeface="Arial"/>
              <a:buAutoNum type="arabicPeriod"/>
            </a:pPr>
            <a:r>
              <a:rPr b="0" lang="en" sz="1683">
                <a:solidFill>
                  <a:srgbClr val="990000"/>
                </a:solidFill>
                <a:latin typeface="Arial"/>
                <a:ea typeface="Arial"/>
                <a:cs typeface="Arial"/>
                <a:sym typeface="Arial"/>
              </a:rPr>
              <a:t>Early and sustained treatment engagement that reduces the length of untreated psychosis improves prognosis and makes medication and psychosocial treatments more effective</a:t>
            </a:r>
            <a:endParaRPr b="0" sz="1683">
              <a:solidFill>
                <a:srgbClr val="990000"/>
              </a:solidFill>
              <a:latin typeface="Arial"/>
              <a:ea typeface="Arial"/>
              <a:cs typeface="Arial"/>
              <a:sym typeface="Arial"/>
            </a:endParaRPr>
          </a:p>
          <a:p>
            <a:pPr indent="-324802" lvl="0" marL="457200" rtl="0" algn="l">
              <a:lnSpc>
                <a:spcPct val="115000"/>
              </a:lnSpc>
              <a:spcBef>
                <a:spcPts val="0"/>
              </a:spcBef>
              <a:spcAft>
                <a:spcPts val="0"/>
              </a:spcAft>
              <a:buClr>
                <a:srgbClr val="990000"/>
              </a:buClr>
              <a:buSzPct val="100000"/>
              <a:buFont typeface="Arial"/>
              <a:buAutoNum type="arabicPeriod"/>
            </a:pPr>
            <a:r>
              <a:rPr b="0" lang="en" sz="1683">
                <a:solidFill>
                  <a:srgbClr val="990000"/>
                </a:solidFill>
                <a:latin typeface="Arial"/>
                <a:ea typeface="Arial"/>
                <a:cs typeface="Arial"/>
                <a:sym typeface="Arial"/>
              </a:rPr>
              <a:t>Mania and psychotic symptoms require urgent psychiatric evaluation and treatment. Any suspicion of Attenuated Psychosis Syndrome should be carefully evaluated and monitored closely</a:t>
            </a:r>
            <a:endParaRPr b="0" sz="1683">
              <a:solidFill>
                <a:srgbClr val="990000"/>
              </a:solidFill>
              <a:latin typeface="Arial"/>
              <a:ea typeface="Arial"/>
              <a:cs typeface="Arial"/>
              <a:sym typeface="Arial"/>
            </a:endParaRPr>
          </a:p>
          <a:p>
            <a:pPr indent="-324802" lvl="0" marL="457200" rtl="0" algn="l">
              <a:lnSpc>
                <a:spcPct val="115000"/>
              </a:lnSpc>
              <a:spcBef>
                <a:spcPts val="0"/>
              </a:spcBef>
              <a:spcAft>
                <a:spcPts val="0"/>
              </a:spcAft>
              <a:buClr>
                <a:srgbClr val="990000"/>
              </a:buClr>
              <a:buSzPct val="100000"/>
              <a:buFont typeface="Arial"/>
              <a:buAutoNum type="arabicPeriod"/>
            </a:pPr>
            <a:r>
              <a:rPr b="0" lang="en" sz="1683">
                <a:solidFill>
                  <a:srgbClr val="990000"/>
                </a:solidFill>
                <a:latin typeface="Arial"/>
                <a:ea typeface="Arial"/>
                <a:cs typeface="Arial"/>
                <a:sym typeface="Arial"/>
              </a:rPr>
              <a:t>Medication treatments for these disorders can be helpful but also carry a significant side effect burden and trade-offs</a:t>
            </a:r>
            <a:endParaRPr b="0" sz="1683">
              <a:solidFill>
                <a:srgbClr val="990000"/>
              </a:solidFill>
              <a:latin typeface="Arial"/>
              <a:ea typeface="Arial"/>
              <a:cs typeface="Arial"/>
              <a:sym typeface="Arial"/>
            </a:endParaRPr>
          </a:p>
          <a:p>
            <a:pPr indent="-324802" lvl="0" marL="457200" rtl="0" algn="l">
              <a:lnSpc>
                <a:spcPct val="115000"/>
              </a:lnSpc>
              <a:spcBef>
                <a:spcPts val="0"/>
              </a:spcBef>
              <a:spcAft>
                <a:spcPts val="0"/>
              </a:spcAft>
              <a:buClr>
                <a:srgbClr val="990000"/>
              </a:buClr>
              <a:buSzPct val="100000"/>
              <a:buFont typeface="Arial"/>
              <a:buAutoNum type="arabicPeriod"/>
            </a:pPr>
            <a:r>
              <a:rPr b="0" lang="en" sz="1683">
                <a:solidFill>
                  <a:srgbClr val="990000"/>
                </a:solidFill>
                <a:latin typeface="Arial"/>
                <a:ea typeface="Arial"/>
                <a:cs typeface="Arial"/>
                <a:sym typeface="Arial"/>
              </a:rPr>
              <a:t>Working with young adults experiencing these kinds of symptoms is tremendously impactful </a:t>
            </a:r>
            <a:endParaRPr b="0" sz="1683">
              <a:solidFill>
                <a:srgbClr val="990000"/>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59"/>
          <p:cNvSpPr txBox="1"/>
          <p:nvPr>
            <p:ph idx="4294967295" type="title"/>
          </p:nvPr>
        </p:nvSpPr>
        <p:spPr>
          <a:xfrm>
            <a:off x="324575" y="369900"/>
            <a:ext cx="8060700" cy="85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990000"/>
                </a:solidFill>
                <a:latin typeface="Arial"/>
                <a:ea typeface="Arial"/>
                <a:cs typeface="Arial"/>
                <a:sym typeface="Arial"/>
              </a:rPr>
              <a:t>References</a:t>
            </a:r>
            <a:endParaRPr sz="3027">
              <a:solidFill>
                <a:srgbClr val="990000"/>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50" name="Google Shape;350;p59"/>
          <p:cNvSpPr txBox="1"/>
          <p:nvPr>
            <p:ph idx="4294967295" type="title"/>
          </p:nvPr>
        </p:nvSpPr>
        <p:spPr>
          <a:xfrm>
            <a:off x="535775" y="1071575"/>
            <a:ext cx="7638300" cy="3674100"/>
          </a:xfrm>
          <a:prstGeom prst="rect">
            <a:avLst/>
          </a:prstGeom>
        </p:spPr>
        <p:txBody>
          <a:bodyPr anchorCtr="0" anchor="t" bIns="91425" lIns="91425" spcFirstLastPara="1" rIns="91425" wrap="square" tIns="91425">
            <a:normAutofit fontScale="90000"/>
          </a:bodyPr>
          <a:lstStyle/>
          <a:p>
            <a:pPr indent="6705" lvl="0" marL="1371" marR="830098" rtl="0" algn="l">
              <a:lnSpc>
                <a:spcPct val="110154"/>
              </a:lnSpc>
              <a:spcBef>
                <a:spcPts val="0"/>
              </a:spcBef>
              <a:spcAft>
                <a:spcPts val="0"/>
              </a:spcAft>
              <a:buNone/>
            </a:pPr>
            <a:r>
              <a:rPr b="0" lang="en" sz="1422">
                <a:solidFill>
                  <a:srgbClr val="A61C00"/>
                </a:solidFill>
                <a:latin typeface="Arial"/>
                <a:ea typeface="Arial"/>
                <a:cs typeface="Arial"/>
                <a:sym typeface="Arial"/>
              </a:rPr>
              <a:t>Barnes, T, Drake, R, et. al. (2019). Evidence-based guidelines for the pharmacological treatment of schizophrenia:Updated recommendations from the British Association for Psychopharmacology. </a:t>
            </a:r>
            <a:r>
              <a:rPr b="0" i="1" lang="en" sz="1422">
                <a:solidFill>
                  <a:srgbClr val="A61C00"/>
                </a:solidFill>
                <a:latin typeface="Arial"/>
                <a:ea typeface="Arial"/>
                <a:cs typeface="Arial"/>
                <a:sym typeface="Arial"/>
              </a:rPr>
              <a:t>Journal of Pharmacology, 34</a:t>
            </a:r>
            <a:r>
              <a:rPr b="0" lang="en" sz="1422">
                <a:solidFill>
                  <a:srgbClr val="A61C00"/>
                </a:solidFill>
                <a:latin typeface="Arial"/>
                <a:ea typeface="Arial"/>
                <a:cs typeface="Arial"/>
                <a:sym typeface="Arial"/>
              </a:rPr>
              <a:t> (1). </a:t>
            </a:r>
            <a:r>
              <a:rPr b="0" lang="en" sz="1422" u="sng">
                <a:solidFill>
                  <a:schemeClr val="hlink"/>
                </a:solidFill>
                <a:latin typeface="Arial"/>
                <a:ea typeface="Arial"/>
                <a:cs typeface="Arial"/>
                <a:sym typeface="Arial"/>
                <a:hlinkClick r:id="rId3"/>
              </a:rPr>
              <a:t>https://doi.org/10.1177/0269881119889296</a:t>
            </a:r>
            <a:r>
              <a:rPr b="0" lang="en" sz="1422">
                <a:solidFill>
                  <a:srgbClr val="A61C00"/>
                </a:solidFill>
                <a:latin typeface="Arial"/>
                <a:ea typeface="Arial"/>
                <a:cs typeface="Arial"/>
                <a:sym typeface="Arial"/>
              </a:rPr>
              <a:t>.</a:t>
            </a:r>
            <a:endParaRPr b="0" sz="1422">
              <a:solidFill>
                <a:srgbClr val="A61C00"/>
              </a:solidFill>
              <a:latin typeface="Arial"/>
              <a:ea typeface="Arial"/>
              <a:cs typeface="Arial"/>
              <a:sym typeface="Arial"/>
            </a:endParaRPr>
          </a:p>
          <a:p>
            <a:pPr indent="6705" lvl="0" marL="1371" marR="830098" rtl="0" algn="l">
              <a:lnSpc>
                <a:spcPct val="110154"/>
              </a:lnSpc>
              <a:spcBef>
                <a:spcPts val="0"/>
              </a:spcBef>
              <a:spcAft>
                <a:spcPts val="0"/>
              </a:spcAft>
              <a:buNone/>
            </a:pPr>
            <a:r>
              <a:t/>
            </a:r>
            <a:endParaRPr b="0" sz="1422">
              <a:solidFill>
                <a:srgbClr val="A61C00"/>
              </a:solidFill>
              <a:latin typeface="Arial"/>
              <a:ea typeface="Arial"/>
              <a:cs typeface="Arial"/>
              <a:sym typeface="Arial"/>
            </a:endParaRPr>
          </a:p>
          <a:p>
            <a:pPr indent="6705" lvl="0" marL="1371" marR="830098" rtl="0" algn="l">
              <a:lnSpc>
                <a:spcPct val="110154"/>
              </a:lnSpc>
              <a:spcBef>
                <a:spcPts val="0"/>
              </a:spcBef>
              <a:spcAft>
                <a:spcPts val="0"/>
              </a:spcAft>
              <a:buClr>
                <a:schemeClr val="dk2"/>
              </a:buClr>
              <a:buSzPct val="77343"/>
              <a:buFont typeface="Arial"/>
              <a:buNone/>
            </a:pPr>
            <a:r>
              <a:rPr b="0" lang="en" sz="1422">
                <a:solidFill>
                  <a:srgbClr val="A61C00"/>
                </a:solidFill>
                <a:latin typeface="Arial"/>
                <a:ea typeface="Arial"/>
                <a:cs typeface="Arial"/>
                <a:sym typeface="Arial"/>
              </a:rPr>
              <a:t>Goff, DC. (2018) Optimizing the pharmacologic treatment of individuals with first-episode psychosis. </a:t>
            </a:r>
            <a:r>
              <a:rPr b="0" i="1" lang="en" sz="1422">
                <a:solidFill>
                  <a:srgbClr val="A61C00"/>
                </a:solidFill>
                <a:latin typeface="Arial"/>
                <a:ea typeface="Arial"/>
                <a:cs typeface="Arial"/>
                <a:sym typeface="Arial"/>
              </a:rPr>
              <a:t>Psychiatry. </a:t>
            </a:r>
            <a:r>
              <a:rPr b="0" lang="en" sz="1422">
                <a:solidFill>
                  <a:srgbClr val="A61C00"/>
                </a:solidFill>
                <a:latin typeface="Arial"/>
                <a:ea typeface="Arial"/>
                <a:cs typeface="Arial"/>
                <a:sym typeface="Arial"/>
              </a:rPr>
              <a:t>175 (2): 101-102.</a:t>
            </a:r>
            <a:endParaRPr b="0" sz="1422">
              <a:solidFill>
                <a:srgbClr val="A61C00"/>
              </a:solidFill>
              <a:latin typeface="Arial"/>
              <a:ea typeface="Arial"/>
              <a:cs typeface="Arial"/>
              <a:sym typeface="Arial"/>
            </a:endParaRPr>
          </a:p>
          <a:p>
            <a:pPr indent="0" lvl="0" marL="0" marR="279175" rtl="0" algn="l">
              <a:lnSpc>
                <a:spcPct val="110154"/>
              </a:lnSpc>
              <a:spcBef>
                <a:spcPts val="1386"/>
              </a:spcBef>
              <a:spcAft>
                <a:spcPts val="0"/>
              </a:spcAft>
              <a:buClr>
                <a:schemeClr val="dk2"/>
              </a:buClr>
              <a:buSzPct val="77343"/>
              <a:buFont typeface="Arial"/>
              <a:buNone/>
            </a:pPr>
            <a:r>
              <a:rPr b="0" lang="en" sz="1422">
                <a:solidFill>
                  <a:srgbClr val="A61C00"/>
                </a:solidFill>
                <a:latin typeface="Arial"/>
                <a:ea typeface="Arial"/>
                <a:cs typeface="Arial"/>
                <a:sym typeface="Arial"/>
              </a:rPr>
              <a:t>Heinssen, R. K., &amp; Azrin, S. T. (2022). A national learning health experiment in early psychosis research and care. </a:t>
            </a:r>
            <a:r>
              <a:rPr b="0" i="1" lang="en" sz="1422">
                <a:solidFill>
                  <a:srgbClr val="A61C00"/>
                </a:solidFill>
                <a:latin typeface="Arial"/>
                <a:ea typeface="Arial"/>
                <a:cs typeface="Arial"/>
                <a:sym typeface="Arial"/>
              </a:rPr>
              <a:t>Psychiatric Services</a:t>
            </a:r>
            <a:r>
              <a:rPr b="0" lang="en" sz="1422">
                <a:solidFill>
                  <a:srgbClr val="A61C00"/>
                </a:solidFill>
                <a:latin typeface="Arial"/>
                <a:ea typeface="Arial"/>
                <a:cs typeface="Arial"/>
                <a:sym typeface="Arial"/>
              </a:rPr>
              <a:t>, </a:t>
            </a:r>
            <a:r>
              <a:rPr b="0" i="1" lang="en" sz="1422">
                <a:solidFill>
                  <a:srgbClr val="A61C00"/>
                </a:solidFill>
                <a:latin typeface="Arial"/>
                <a:ea typeface="Arial"/>
                <a:cs typeface="Arial"/>
                <a:sym typeface="Arial"/>
              </a:rPr>
              <a:t>73</a:t>
            </a:r>
            <a:r>
              <a:rPr b="0" lang="en" sz="1422">
                <a:solidFill>
                  <a:srgbClr val="A61C00"/>
                </a:solidFill>
                <a:latin typeface="Arial"/>
                <a:ea typeface="Arial"/>
                <a:cs typeface="Arial"/>
                <a:sym typeface="Arial"/>
              </a:rPr>
              <a:t>(9), 962–964. https://doi.org/10.1176/appi.ps.20220153 </a:t>
            </a:r>
            <a:endParaRPr b="0" sz="1422">
              <a:solidFill>
                <a:srgbClr val="A61C00"/>
              </a:solidFill>
              <a:latin typeface="Arial"/>
              <a:ea typeface="Arial"/>
              <a:cs typeface="Arial"/>
              <a:sym typeface="Arial"/>
            </a:endParaRPr>
          </a:p>
          <a:p>
            <a:pPr indent="9144" lvl="0" marL="5029" marR="44512" rtl="0" algn="l">
              <a:lnSpc>
                <a:spcPct val="110154"/>
              </a:lnSpc>
              <a:spcBef>
                <a:spcPts val="1265"/>
              </a:spcBef>
              <a:spcAft>
                <a:spcPts val="0"/>
              </a:spcAft>
              <a:buClr>
                <a:schemeClr val="dk2"/>
              </a:buClr>
              <a:buSzPct val="77343"/>
              <a:buFont typeface="Arial"/>
              <a:buNone/>
            </a:pPr>
            <a:r>
              <a:rPr b="0" lang="en" sz="1422">
                <a:solidFill>
                  <a:srgbClr val="A61C00"/>
                </a:solidFill>
                <a:latin typeface="Arial"/>
                <a:ea typeface="Arial"/>
                <a:cs typeface="Arial"/>
                <a:sym typeface="Arial"/>
              </a:rPr>
              <a:t>Insel, T. R. (2016). RAISE-ing our expectations for first-episode psychosis. </a:t>
            </a:r>
            <a:r>
              <a:rPr b="0" i="1" lang="en" sz="1422">
                <a:solidFill>
                  <a:srgbClr val="A61C00"/>
                </a:solidFill>
                <a:latin typeface="Arial"/>
                <a:ea typeface="Arial"/>
                <a:cs typeface="Arial"/>
                <a:sym typeface="Arial"/>
              </a:rPr>
              <a:t>American Journal of Psychiatry</a:t>
            </a:r>
            <a:r>
              <a:rPr b="0" lang="en" sz="1422">
                <a:solidFill>
                  <a:srgbClr val="A61C00"/>
                </a:solidFill>
                <a:latin typeface="Arial"/>
                <a:ea typeface="Arial"/>
                <a:cs typeface="Arial"/>
                <a:sym typeface="Arial"/>
              </a:rPr>
              <a:t>, </a:t>
            </a:r>
            <a:r>
              <a:rPr b="0" i="1" lang="en" sz="1422">
                <a:solidFill>
                  <a:srgbClr val="A61C00"/>
                </a:solidFill>
                <a:latin typeface="Arial"/>
                <a:ea typeface="Arial"/>
                <a:cs typeface="Arial"/>
                <a:sym typeface="Arial"/>
              </a:rPr>
              <a:t>173</a:t>
            </a:r>
            <a:r>
              <a:rPr b="0" lang="en" sz="1422">
                <a:solidFill>
                  <a:srgbClr val="A61C00"/>
                </a:solidFill>
                <a:latin typeface="Arial"/>
                <a:ea typeface="Arial"/>
                <a:cs typeface="Arial"/>
                <a:sym typeface="Arial"/>
              </a:rPr>
              <a:t>(4), 311–312. https://doi.org/10.1176/appi.ajp.2015.15091204 </a:t>
            </a:r>
            <a:endParaRPr b="0" sz="1422">
              <a:solidFill>
                <a:srgbClr val="A61C00"/>
              </a:solidFill>
              <a:latin typeface="Arial"/>
              <a:ea typeface="Arial"/>
              <a:cs typeface="Arial"/>
              <a:sym typeface="Arial"/>
            </a:endParaRPr>
          </a:p>
          <a:p>
            <a:pPr indent="1066" lvl="0" marL="10058" marR="130394" rtl="0" algn="l">
              <a:lnSpc>
                <a:spcPct val="110154"/>
              </a:lnSpc>
              <a:spcBef>
                <a:spcPts val="1651"/>
              </a:spcBef>
              <a:spcAft>
                <a:spcPts val="0"/>
              </a:spcAft>
              <a:buClr>
                <a:schemeClr val="dk2"/>
              </a:buClr>
              <a:buSzPct val="77343"/>
              <a:buFont typeface="Arial"/>
              <a:buNone/>
            </a:pPr>
            <a:r>
              <a:rPr b="0" lang="en" sz="1422">
                <a:solidFill>
                  <a:srgbClr val="A61C00"/>
                </a:solidFill>
                <a:latin typeface="Arial"/>
                <a:ea typeface="Arial"/>
                <a:cs typeface="Arial"/>
                <a:sym typeface="Arial"/>
              </a:rPr>
              <a:t>Kane, J, Robinson, M, Schooler, N, Mueser, et.al. (2016) NIMH RAISE early treatment program. </a:t>
            </a:r>
            <a:r>
              <a:rPr b="0" i="1" lang="en" sz="1422">
                <a:solidFill>
                  <a:srgbClr val="A61C00"/>
                </a:solidFill>
                <a:latin typeface="Arial"/>
                <a:ea typeface="Arial"/>
                <a:cs typeface="Arial"/>
                <a:sym typeface="Arial"/>
              </a:rPr>
              <a:t>American Journal of Psychiatry. </a:t>
            </a:r>
            <a:r>
              <a:rPr b="0" lang="en" sz="1422">
                <a:solidFill>
                  <a:srgbClr val="A61C00"/>
                </a:solidFill>
                <a:latin typeface="Arial"/>
                <a:ea typeface="Arial"/>
                <a:cs typeface="Arial"/>
                <a:sym typeface="Arial"/>
              </a:rPr>
              <a:t>173 (4): 362-372.</a:t>
            </a:r>
            <a:endParaRPr b="0" sz="1422">
              <a:solidFill>
                <a:srgbClr val="A61C00"/>
              </a:solidFill>
              <a:latin typeface="Arial"/>
              <a:ea typeface="Arial"/>
              <a:cs typeface="Arial"/>
              <a:sym typeface="Arial"/>
            </a:endParaRPr>
          </a:p>
          <a:p>
            <a:pPr indent="6248" lvl="0" marL="4876" marR="183611" rtl="0" algn="l">
              <a:lnSpc>
                <a:spcPct val="110155"/>
              </a:lnSpc>
              <a:spcBef>
                <a:spcPts val="1265"/>
              </a:spcBef>
              <a:spcAft>
                <a:spcPts val="0"/>
              </a:spcAft>
              <a:buClr>
                <a:schemeClr val="dk2"/>
              </a:buClr>
              <a:buSzPct val="83898"/>
              <a:buFont typeface="Arial"/>
              <a:buNone/>
            </a:pPr>
            <a:r>
              <a:t/>
            </a:r>
            <a:endParaRPr b="0" sz="1311">
              <a:solidFill>
                <a:srgbClr val="A61C00"/>
              </a:solidFill>
              <a:latin typeface="Arial"/>
              <a:ea typeface="Arial"/>
              <a:cs typeface="Arial"/>
              <a:sym typeface="Arial"/>
            </a:endParaRPr>
          </a:p>
          <a:p>
            <a:pPr indent="1828" lvl="0" marL="5029" marR="355578" rtl="0" algn="l">
              <a:lnSpc>
                <a:spcPct val="110154"/>
              </a:lnSpc>
              <a:spcBef>
                <a:spcPts val="1651"/>
              </a:spcBef>
              <a:spcAft>
                <a:spcPts val="0"/>
              </a:spcAft>
              <a:buClr>
                <a:schemeClr val="dk2"/>
              </a:buClr>
              <a:buSzPct val="65346"/>
              <a:buFont typeface="Arial"/>
              <a:buNone/>
            </a:pPr>
            <a:r>
              <a:t/>
            </a:r>
            <a:endParaRPr b="0" sz="1683">
              <a:solidFill>
                <a:srgbClr val="990000"/>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60"/>
          <p:cNvSpPr txBox="1"/>
          <p:nvPr>
            <p:ph idx="4294967295" type="title"/>
          </p:nvPr>
        </p:nvSpPr>
        <p:spPr>
          <a:xfrm>
            <a:off x="324575" y="369900"/>
            <a:ext cx="8060700" cy="5283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None/>
            </a:pPr>
            <a:r>
              <a:rPr lang="en" sz="3027">
                <a:solidFill>
                  <a:srgbClr val="990000"/>
                </a:solidFill>
                <a:latin typeface="Arial"/>
                <a:ea typeface="Arial"/>
                <a:cs typeface="Arial"/>
                <a:sym typeface="Arial"/>
              </a:rPr>
              <a:t>References</a:t>
            </a:r>
            <a:endParaRPr sz="3027">
              <a:solidFill>
                <a:srgbClr val="990000"/>
              </a:solidFill>
              <a:latin typeface="Arial"/>
              <a:ea typeface="Arial"/>
              <a:cs typeface="Arial"/>
              <a:sym typeface="Arial"/>
            </a:endParaRPr>
          </a:p>
          <a:p>
            <a:pPr indent="0" lvl="0" marL="0" rtl="0" algn="l">
              <a:lnSpc>
                <a:spcPct val="115000"/>
              </a:lnSpc>
              <a:spcBef>
                <a:spcPts val="0"/>
              </a:spcBef>
              <a:spcAft>
                <a:spcPts val="0"/>
              </a:spcAft>
              <a:buNone/>
            </a:pPr>
            <a:r>
              <a:t/>
            </a:r>
            <a:endParaRPr sz="2805">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3027">
              <a:solidFill>
                <a:srgbClr val="0B5394"/>
              </a:solidFill>
              <a:latin typeface="Arial"/>
              <a:ea typeface="Arial"/>
              <a:cs typeface="Arial"/>
              <a:sym typeface="Arial"/>
            </a:endParaRPr>
          </a:p>
          <a:p>
            <a:pPr indent="0" lvl="0" marL="0" rtl="0" algn="l">
              <a:lnSpc>
                <a:spcPct val="115000"/>
              </a:lnSpc>
              <a:spcBef>
                <a:spcPts val="0"/>
              </a:spcBef>
              <a:spcAft>
                <a:spcPts val="0"/>
              </a:spcAft>
              <a:buNone/>
            </a:pPr>
            <a:r>
              <a:t/>
            </a:r>
            <a:endParaRPr sz="2694">
              <a:solidFill>
                <a:srgbClr val="0B5394"/>
              </a:solidFill>
              <a:latin typeface="Arial"/>
              <a:ea typeface="Arial"/>
              <a:cs typeface="Arial"/>
              <a:sym typeface="Arial"/>
            </a:endParaRPr>
          </a:p>
          <a:p>
            <a:pPr indent="0" lvl="0" marL="0" rtl="0" algn="l">
              <a:spcBef>
                <a:spcPts val="0"/>
              </a:spcBef>
              <a:spcAft>
                <a:spcPts val="1600"/>
              </a:spcAft>
              <a:buNone/>
            </a:pPr>
            <a:r>
              <a:t/>
            </a:r>
            <a:endParaRPr>
              <a:solidFill>
                <a:srgbClr val="0B5394"/>
              </a:solidFill>
            </a:endParaRPr>
          </a:p>
        </p:txBody>
      </p:sp>
      <p:sp>
        <p:nvSpPr>
          <p:cNvPr id="356" name="Google Shape;356;p60"/>
          <p:cNvSpPr txBox="1"/>
          <p:nvPr>
            <p:ph idx="4294967295" type="title"/>
          </p:nvPr>
        </p:nvSpPr>
        <p:spPr>
          <a:xfrm>
            <a:off x="535775" y="1040925"/>
            <a:ext cx="7638300" cy="3459600"/>
          </a:xfrm>
          <a:prstGeom prst="rect">
            <a:avLst/>
          </a:prstGeom>
        </p:spPr>
        <p:txBody>
          <a:bodyPr anchorCtr="0" anchor="t" bIns="91425" lIns="91425" spcFirstLastPara="1" rIns="91425" wrap="square" tIns="91425">
            <a:normAutofit fontScale="90000"/>
          </a:bodyPr>
          <a:lstStyle/>
          <a:p>
            <a:pPr indent="0" lvl="0" marL="0" marR="92384" rtl="0" algn="l">
              <a:lnSpc>
                <a:spcPct val="110154"/>
              </a:lnSpc>
              <a:spcBef>
                <a:spcPts val="1651"/>
              </a:spcBef>
              <a:spcAft>
                <a:spcPts val="0"/>
              </a:spcAft>
              <a:buNone/>
            </a:pPr>
            <a:r>
              <a:rPr b="0" lang="en" sz="1422">
                <a:solidFill>
                  <a:srgbClr val="A61C00"/>
                </a:solidFill>
                <a:latin typeface="Arial"/>
                <a:ea typeface="Arial"/>
                <a:cs typeface="Arial"/>
                <a:sym typeface="Arial"/>
              </a:rPr>
              <a:t>Keepers, G. A., Fochtmann, L. J., Anzia, J. M., Benjamin, S., Lyness, J. M., Mojtabai, R., Servis, M., Walaszek, A., Buckley, P., Lenzenweger, M. F., Young, A. S., Degenhardt, A., &amp; Hong, S. H. (2020). The American Psychiatric Association practice guideline for the treatment of patients with schizophrenia. </a:t>
            </a:r>
            <a:r>
              <a:rPr b="0" i="1" lang="en" sz="1422">
                <a:solidFill>
                  <a:srgbClr val="A61C00"/>
                </a:solidFill>
                <a:latin typeface="Arial"/>
                <a:ea typeface="Arial"/>
                <a:cs typeface="Arial"/>
                <a:sym typeface="Arial"/>
              </a:rPr>
              <a:t>American Journal of Psychiatry</a:t>
            </a:r>
            <a:r>
              <a:rPr b="0" lang="en" sz="1422">
                <a:solidFill>
                  <a:srgbClr val="A61C00"/>
                </a:solidFill>
                <a:latin typeface="Arial"/>
                <a:ea typeface="Arial"/>
                <a:cs typeface="Arial"/>
                <a:sym typeface="Arial"/>
              </a:rPr>
              <a:t>, </a:t>
            </a:r>
            <a:r>
              <a:rPr b="0" i="1" lang="en" sz="1422">
                <a:solidFill>
                  <a:srgbClr val="A61C00"/>
                </a:solidFill>
                <a:latin typeface="Arial"/>
                <a:ea typeface="Arial"/>
                <a:cs typeface="Arial"/>
                <a:sym typeface="Arial"/>
              </a:rPr>
              <a:t>177</a:t>
            </a:r>
            <a:r>
              <a:rPr b="0" lang="en" sz="1422">
                <a:solidFill>
                  <a:srgbClr val="A61C00"/>
                </a:solidFill>
                <a:latin typeface="Arial"/>
                <a:ea typeface="Arial"/>
                <a:cs typeface="Arial"/>
                <a:sym typeface="Arial"/>
              </a:rPr>
              <a:t>(9), 868–872. </a:t>
            </a:r>
            <a:r>
              <a:rPr b="0" lang="en" sz="1422" u="sng">
                <a:solidFill>
                  <a:srgbClr val="A61C00"/>
                </a:solidFill>
                <a:latin typeface="Arial"/>
                <a:ea typeface="Arial"/>
                <a:cs typeface="Arial"/>
                <a:sym typeface="Arial"/>
                <a:hlinkClick r:id="rId3">
                  <a:extLst>
                    <a:ext uri="{A12FA001-AC4F-418D-AE19-62706E023703}">
                      <ahyp:hlinkClr val="tx"/>
                    </a:ext>
                  </a:extLst>
                </a:hlinkClick>
              </a:rPr>
              <a:t>https://doi.org/10.1176/appi.ajp.2020.1</a:t>
            </a:r>
            <a:endParaRPr b="0" sz="1311">
              <a:solidFill>
                <a:srgbClr val="A61C00"/>
              </a:solidFill>
              <a:latin typeface="Arial"/>
              <a:ea typeface="Arial"/>
              <a:cs typeface="Arial"/>
              <a:sym typeface="Arial"/>
            </a:endParaRPr>
          </a:p>
          <a:p>
            <a:pPr indent="0" lvl="0" marL="0" marR="92384" rtl="0" algn="l">
              <a:lnSpc>
                <a:spcPct val="110154"/>
              </a:lnSpc>
              <a:spcBef>
                <a:spcPts val="1651"/>
              </a:spcBef>
              <a:spcAft>
                <a:spcPts val="0"/>
              </a:spcAft>
              <a:buNone/>
            </a:pPr>
            <a:r>
              <a:rPr b="0" lang="en" sz="1311">
                <a:solidFill>
                  <a:srgbClr val="A61C00"/>
                </a:solidFill>
                <a:latin typeface="Arial"/>
                <a:ea typeface="Arial"/>
                <a:cs typeface="Arial"/>
                <a:sym typeface="Arial"/>
              </a:rPr>
              <a:t>Madaan, V, Bestha, DP, Kolli, V. (2014) Schizophrenia prodrome: an optimal approach. </a:t>
            </a:r>
            <a:r>
              <a:rPr b="0" i="1" lang="en" sz="1311">
                <a:solidFill>
                  <a:srgbClr val="A61C00"/>
                </a:solidFill>
                <a:latin typeface="Arial"/>
                <a:ea typeface="Arial"/>
                <a:cs typeface="Arial"/>
                <a:sym typeface="Arial"/>
              </a:rPr>
              <a:t>Current Psychiatry. </a:t>
            </a:r>
            <a:r>
              <a:rPr b="0" lang="en" sz="1311">
                <a:solidFill>
                  <a:srgbClr val="A61C00"/>
                </a:solidFill>
                <a:latin typeface="Arial"/>
                <a:ea typeface="Arial"/>
                <a:cs typeface="Arial"/>
                <a:sym typeface="Arial"/>
              </a:rPr>
              <a:t>13 (3): 16-20, 29-30.</a:t>
            </a:r>
            <a:endParaRPr b="0" sz="1311">
              <a:solidFill>
                <a:srgbClr val="A61C00"/>
              </a:solidFill>
              <a:latin typeface="Arial"/>
              <a:ea typeface="Arial"/>
              <a:cs typeface="Arial"/>
              <a:sym typeface="Arial"/>
            </a:endParaRPr>
          </a:p>
          <a:p>
            <a:pPr indent="152" lvl="0" marL="11125" marR="214857" rtl="0" algn="l">
              <a:lnSpc>
                <a:spcPct val="110154"/>
              </a:lnSpc>
              <a:spcBef>
                <a:spcPts val="1265"/>
              </a:spcBef>
              <a:spcAft>
                <a:spcPts val="0"/>
              </a:spcAft>
              <a:buNone/>
            </a:pPr>
            <a:r>
              <a:rPr b="0" lang="en" sz="1311">
                <a:solidFill>
                  <a:srgbClr val="A61C00"/>
                </a:solidFill>
                <a:latin typeface="Arial"/>
                <a:ea typeface="Arial"/>
                <a:cs typeface="Arial"/>
                <a:sym typeface="Arial"/>
              </a:rPr>
              <a:t>Robinson, D. G., Schooler, N. R., Rosenheck, R. A., &amp; Kane, J. M. (2015). The</a:t>
            </a:r>
            <a:endParaRPr b="0" sz="1311">
              <a:solidFill>
                <a:srgbClr val="A61C00"/>
              </a:solidFill>
              <a:latin typeface="Arial"/>
              <a:ea typeface="Arial"/>
              <a:cs typeface="Arial"/>
              <a:sym typeface="Arial"/>
            </a:endParaRPr>
          </a:p>
          <a:p>
            <a:pPr indent="1524" lvl="0" marL="10058" marR="76342" rtl="0" algn="l">
              <a:lnSpc>
                <a:spcPct val="110154"/>
              </a:lnSpc>
              <a:spcBef>
                <a:spcPts val="0"/>
              </a:spcBef>
              <a:spcAft>
                <a:spcPts val="0"/>
              </a:spcAft>
              <a:buNone/>
            </a:pPr>
            <a:r>
              <a:rPr b="0" lang="en" sz="1311">
                <a:solidFill>
                  <a:srgbClr val="A61C00"/>
                </a:solidFill>
                <a:latin typeface="Arial"/>
                <a:ea typeface="Arial"/>
                <a:cs typeface="Arial"/>
                <a:sym typeface="Arial"/>
              </a:rPr>
              <a:t>NAVIGATE program for first-episode psychosis: Rationale, overview, and description of psychosocial components. </a:t>
            </a:r>
            <a:r>
              <a:rPr b="0" i="1" lang="en" sz="1311">
                <a:solidFill>
                  <a:srgbClr val="A61C00"/>
                </a:solidFill>
                <a:latin typeface="Arial"/>
                <a:ea typeface="Arial"/>
                <a:cs typeface="Arial"/>
                <a:sym typeface="Arial"/>
              </a:rPr>
              <a:t>Psychiatric Services</a:t>
            </a:r>
            <a:r>
              <a:rPr b="0" lang="en" sz="1311">
                <a:solidFill>
                  <a:srgbClr val="A61C00"/>
                </a:solidFill>
                <a:latin typeface="Arial"/>
                <a:ea typeface="Arial"/>
                <a:cs typeface="Arial"/>
                <a:sym typeface="Arial"/>
              </a:rPr>
              <a:t>, </a:t>
            </a:r>
            <a:r>
              <a:rPr b="0" i="1" lang="en" sz="1311">
                <a:solidFill>
                  <a:srgbClr val="A61C00"/>
                </a:solidFill>
                <a:latin typeface="Arial"/>
                <a:ea typeface="Arial"/>
                <a:cs typeface="Arial"/>
                <a:sym typeface="Arial"/>
              </a:rPr>
              <a:t>66</a:t>
            </a:r>
            <a:r>
              <a:rPr b="0" lang="en" sz="1311">
                <a:solidFill>
                  <a:srgbClr val="A61C00"/>
                </a:solidFill>
                <a:latin typeface="Arial"/>
                <a:ea typeface="Arial"/>
                <a:cs typeface="Arial"/>
                <a:sym typeface="Arial"/>
              </a:rPr>
              <a:t>(7), 680–690. </a:t>
            </a:r>
            <a:endParaRPr b="0" sz="1311">
              <a:solidFill>
                <a:srgbClr val="A61C00"/>
              </a:solidFill>
              <a:latin typeface="Arial"/>
              <a:ea typeface="Arial"/>
              <a:cs typeface="Arial"/>
              <a:sym typeface="Arial"/>
            </a:endParaRPr>
          </a:p>
          <a:p>
            <a:pPr indent="0" lvl="0" marL="10058" rtl="0" algn="l">
              <a:spcBef>
                <a:spcPts val="65"/>
              </a:spcBef>
              <a:spcAft>
                <a:spcPts val="0"/>
              </a:spcAft>
              <a:buNone/>
            </a:pPr>
            <a:r>
              <a:rPr b="0" lang="en" sz="1311">
                <a:solidFill>
                  <a:srgbClr val="A61C00"/>
                </a:solidFill>
                <a:latin typeface="Arial"/>
                <a:ea typeface="Arial"/>
                <a:cs typeface="Arial"/>
                <a:sym typeface="Arial"/>
              </a:rPr>
              <a:t>https://doi.org/10.1176/appi.ps.201400413 </a:t>
            </a:r>
            <a:endParaRPr b="0" sz="1311">
              <a:solidFill>
                <a:srgbClr val="A61C00"/>
              </a:solidFill>
              <a:latin typeface="Arial"/>
              <a:ea typeface="Arial"/>
              <a:cs typeface="Arial"/>
              <a:sym typeface="Arial"/>
            </a:endParaRPr>
          </a:p>
          <a:p>
            <a:pPr indent="0" lvl="0" marL="10058" rtl="0" algn="l">
              <a:spcBef>
                <a:spcPts val="65"/>
              </a:spcBef>
              <a:spcAft>
                <a:spcPts val="0"/>
              </a:spcAft>
              <a:buNone/>
            </a:pPr>
            <a:r>
              <a:t/>
            </a:r>
            <a:endParaRPr b="0" sz="1311">
              <a:solidFill>
                <a:srgbClr val="A61C00"/>
              </a:solidFill>
              <a:latin typeface="Arial"/>
              <a:ea typeface="Arial"/>
              <a:cs typeface="Arial"/>
              <a:sym typeface="Arial"/>
            </a:endParaRPr>
          </a:p>
          <a:p>
            <a:pPr indent="0" lvl="0" marL="10058" rtl="0" algn="l">
              <a:spcBef>
                <a:spcPts val="65"/>
              </a:spcBef>
              <a:spcAft>
                <a:spcPts val="0"/>
              </a:spcAft>
              <a:buNone/>
            </a:pPr>
            <a:r>
              <a:rPr b="0" lang="en" sz="1311">
                <a:solidFill>
                  <a:srgbClr val="A61C00"/>
                </a:solidFill>
                <a:latin typeface="Arial"/>
                <a:ea typeface="Arial"/>
                <a:cs typeface="Arial"/>
                <a:sym typeface="Arial"/>
              </a:rPr>
              <a:t>Sapra,M, Weiden, PJ, et.al. (2014). Reasons for adherence and nonadherence:a pilot study comparing first-and multi-episode schizophrenia patients. </a:t>
            </a:r>
            <a:r>
              <a:rPr b="0" i="1" lang="en" sz="1311">
                <a:solidFill>
                  <a:srgbClr val="A61C00"/>
                </a:solidFill>
                <a:latin typeface="Arial"/>
                <a:ea typeface="Arial"/>
                <a:cs typeface="Arial"/>
                <a:sym typeface="Arial"/>
              </a:rPr>
              <a:t>Clinical schizophrenia &amp; related psychoses. </a:t>
            </a:r>
            <a:r>
              <a:rPr b="0" lang="en" sz="1311">
                <a:solidFill>
                  <a:srgbClr val="A61C00"/>
                </a:solidFill>
                <a:latin typeface="Arial"/>
                <a:ea typeface="Arial"/>
                <a:cs typeface="Arial"/>
                <a:sym typeface="Arial"/>
              </a:rPr>
              <a:t>7(4), 199-206.</a:t>
            </a:r>
            <a:endParaRPr b="0" sz="1422">
              <a:solidFill>
                <a:srgbClr val="A61C00"/>
              </a:solidFill>
              <a:latin typeface="Arial"/>
              <a:ea typeface="Arial"/>
              <a:cs typeface="Arial"/>
              <a:sym typeface="Arial"/>
            </a:endParaRPr>
          </a:p>
          <a:p>
            <a:pPr indent="1828" lvl="0" marL="5029" marR="355578" rtl="0" algn="l">
              <a:lnSpc>
                <a:spcPct val="110154"/>
              </a:lnSpc>
              <a:spcBef>
                <a:spcPts val="1651"/>
              </a:spcBef>
              <a:spcAft>
                <a:spcPts val="0"/>
              </a:spcAft>
              <a:buNone/>
            </a:pPr>
            <a:r>
              <a:t/>
            </a:r>
            <a:endParaRPr b="0" sz="1794">
              <a:solidFill>
                <a:srgbClr val="990000"/>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61"/>
          <p:cNvSpPr txBox="1"/>
          <p:nvPr>
            <p:ph idx="4294967295" type="title"/>
          </p:nvPr>
        </p:nvSpPr>
        <p:spPr>
          <a:xfrm>
            <a:off x="535775" y="1299725"/>
            <a:ext cx="7638300" cy="3272400"/>
          </a:xfrm>
          <a:prstGeom prst="rect">
            <a:avLst/>
          </a:prstGeom>
        </p:spPr>
        <p:txBody>
          <a:bodyPr anchorCtr="0" anchor="t" bIns="91425" lIns="91425" spcFirstLastPara="1" rIns="91425" wrap="square" tIns="91425">
            <a:normAutofit fontScale="90000"/>
          </a:bodyPr>
          <a:lstStyle/>
          <a:p>
            <a:pPr indent="0" lvl="0" marL="10058" rtl="0" algn="l">
              <a:spcBef>
                <a:spcPts val="65"/>
              </a:spcBef>
              <a:spcAft>
                <a:spcPts val="0"/>
              </a:spcAft>
              <a:buNone/>
            </a:pPr>
            <a:r>
              <a:t/>
            </a:r>
            <a:endParaRPr b="0" sz="1311">
              <a:solidFill>
                <a:srgbClr val="A61C00"/>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2127">
              <a:solidFill>
                <a:srgbClr val="134F5C"/>
              </a:solidFill>
              <a:latin typeface="Arial"/>
              <a:ea typeface="Arial"/>
              <a:cs typeface="Arial"/>
              <a:sym typeface="Arial"/>
            </a:endParaRPr>
          </a:p>
          <a:p>
            <a:pPr indent="0" lvl="0" marL="0" rtl="0" algn="l">
              <a:lnSpc>
                <a:spcPct val="115000"/>
              </a:lnSpc>
              <a:spcBef>
                <a:spcPts val="1200"/>
              </a:spcBef>
              <a:spcAft>
                <a:spcPts val="0"/>
              </a:spcAft>
              <a:buNone/>
            </a:pPr>
            <a:r>
              <a:t/>
            </a:r>
            <a:endParaRPr b="0"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572">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683">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461">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50">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238">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1794">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sz="1905">
              <a:solidFill>
                <a:srgbClr val="0B5394"/>
              </a:solidFill>
              <a:latin typeface="Arial"/>
              <a:ea typeface="Arial"/>
              <a:cs typeface="Arial"/>
              <a:sym typeface="Arial"/>
            </a:endParaRPr>
          </a:p>
          <a:p>
            <a:pPr indent="0" lvl="0" marL="0" rtl="0" algn="l">
              <a:lnSpc>
                <a:spcPct val="115000"/>
              </a:lnSpc>
              <a:spcBef>
                <a:spcPts val="1200"/>
              </a:spcBef>
              <a:spcAft>
                <a:spcPts val="0"/>
              </a:spcAft>
              <a:buNone/>
            </a:pPr>
            <a:r>
              <a:t/>
            </a:r>
            <a:endParaRPr b="0" sz="2016">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083">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7"/>
          <p:cNvSpPr txBox="1"/>
          <p:nvPr>
            <p:ph idx="4294967295" type="title"/>
          </p:nvPr>
        </p:nvSpPr>
        <p:spPr>
          <a:xfrm>
            <a:off x="535775" y="162750"/>
            <a:ext cx="5871000" cy="1139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1600"/>
              </a:spcAft>
              <a:buNone/>
            </a:pPr>
            <a:r>
              <a:rPr lang="en" sz="3600">
                <a:solidFill>
                  <a:srgbClr val="CC4125"/>
                </a:solidFill>
              </a:rPr>
              <a:t>Who we are and what brought us here?</a:t>
            </a:r>
            <a:endParaRPr sz="2400">
              <a:solidFill>
                <a:srgbClr val="CC4125"/>
              </a:solidFill>
            </a:endParaRPr>
          </a:p>
        </p:txBody>
      </p:sp>
      <p:sp>
        <p:nvSpPr>
          <p:cNvPr id="98" name="Google Shape;98;p17"/>
          <p:cNvSpPr txBox="1"/>
          <p:nvPr>
            <p:ph idx="4294967295" type="title"/>
          </p:nvPr>
        </p:nvSpPr>
        <p:spPr>
          <a:xfrm>
            <a:off x="535775" y="1302050"/>
            <a:ext cx="7883100" cy="3551100"/>
          </a:xfrm>
          <a:prstGeom prst="rect">
            <a:avLst/>
          </a:prstGeom>
        </p:spPr>
        <p:txBody>
          <a:bodyPr anchorCtr="0" anchor="t" bIns="91425" lIns="91425" spcFirstLastPara="1" rIns="91425" wrap="square" tIns="91425">
            <a:normAutofit fontScale="90000"/>
          </a:bodyPr>
          <a:lstStyle/>
          <a:p>
            <a:pPr indent="-361632" lvl="0" marL="457200" rtl="0" algn="l">
              <a:lnSpc>
                <a:spcPct val="115000"/>
              </a:lnSpc>
              <a:spcBef>
                <a:spcPts val="120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How many of you work in settings that have a specialty in working with psychosis?</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How many of you work primarily with young adults (college counseling or other settings)?</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How many of you are psychiatric prescribers?</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How many of you have limited experience working with individuals experiencing psychosis and want to learn more?</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What are you hoping to learn?</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8"/>
          <p:cNvSpPr txBox="1"/>
          <p:nvPr>
            <p:ph idx="4294967295" type="title"/>
          </p:nvPr>
        </p:nvSpPr>
        <p:spPr>
          <a:xfrm>
            <a:off x="103575" y="162750"/>
            <a:ext cx="8907300" cy="1139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SzPts val="990"/>
              <a:buNone/>
            </a:pPr>
            <a:r>
              <a:rPr lang="en" sz="3040">
                <a:solidFill>
                  <a:srgbClr val="CC4125"/>
                </a:solidFill>
              </a:rPr>
              <a:t>Optimizing Recovery and Improving Long-Term Prognosis</a:t>
            </a:r>
            <a:endParaRPr sz="1960">
              <a:solidFill>
                <a:srgbClr val="CC4125"/>
              </a:solidFill>
            </a:endParaRPr>
          </a:p>
        </p:txBody>
      </p:sp>
      <p:sp>
        <p:nvSpPr>
          <p:cNvPr id="104" name="Google Shape;104;p18"/>
          <p:cNvSpPr txBox="1"/>
          <p:nvPr>
            <p:ph idx="4294967295" type="title"/>
          </p:nvPr>
        </p:nvSpPr>
        <p:spPr>
          <a:xfrm>
            <a:off x="177550" y="1302050"/>
            <a:ext cx="8774100" cy="3551100"/>
          </a:xfrm>
          <a:prstGeom prst="rect">
            <a:avLst/>
          </a:prstGeom>
        </p:spPr>
        <p:txBody>
          <a:bodyPr anchorCtr="0" anchor="t" bIns="91425" lIns="91425" spcFirstLastPara="1" rIns="91425" wrap="square" tIns="91425">
            <a:normAutofit fontScale="90000"/>
          </a:bodyPr>
          <a:lstStyle/>
          <a:p>
            <a:pPr indent="-333057" lvl="0" marL="457200" rtl="0" algn="l">
              <a:lnSpc>
                <a:spcPct val="115000"/>
              </a:lnSpc>
              <a:spcBef>
                <a:spcPts val="1200"/>
              </a:spcBef>
              <a:spcAft>
                <a:spcPts val="0"/>
              </a:spcAft>
              <a:buClr>
                <a:srgbClr val="CC4125"/>
              </a:buClr>
              <a:buSzPct val="78520"/>
              <a:buFont typeface="Arial"/>
              <a:buAutoNum type="arabicPeriod"/>
            </a:pPr>
            <a:r>
              <a:rPr lang="en" sz="2327">
                <a:solidFill>
                  <a:srgbClr val="CC4125"/>
                </a:solidFill>
                <a:latin typeface="Arial"/>
                <a:ea typeface="Arial"/>
                <a:cs typeface="Arial"/>
                <a:sym typeface="Arial"/>
              </a:rPr>
              <a:t>Long-term prognosis is inversely correlated with the duration of untreated psychosis (DUP)</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Shorten the time from the onset of first-episode psychosis (FEP) to treatment</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Prevent or reduce </a:t>
            </a:r>
            <a:r>
              <a:rPr lang="en" sz="2327">
                <a:solidFill>
                  <a:srgbClr val="CC4125"/>
                </a:solidFill>
                <a:latin typeface="Arial"/>
                <a:ea typeface="Arial"/>
                <a:cs typeface="Arial"/>
                <a:sym typeface="Arial"/>
              </a:rPr>
              <a:t>substance</a:t>
            </a:r>
            <a:r>
              <a:rPr lang="en" sz="2327">
                <a:solidFill>
                  <a:srgbClr val="CC4125"/>
                </a:solidFill>
                <a:latin typeface="Arial"/>
                <a:ea typeface="Arial"/>
                <a:cs typeface="Arial"/>
                <a:sym typeface="Arial"/>
              </a:rPr>
              <a:t> use that may worsen symptoms or increase risk</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Improve treatment adherence</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9"/>
          <p:cNvSpPr txBox="1"/>
          <p:nvPr>
            <p:ph idx="4294967295" type="title"/>
          </p:nvPr>
        </p:nvSpPr>
        <p:spPr>
          <a:xfrm>
            <a:off x="103575" y="162750"/>
            <a:ext cx="8907300" cy="1139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SzPts val="990"/>
              <a:buNone/>
            </a:pPr>
            <a:r>
              <a:rPr lang="en" sz="3040">
                <a:solidFill>
                  <a:srgbClr val="CC4125"/>
                </a:solidFill>
              </a:rPr>
              <a:t>Optimizing Recovery and Improving Long-Term Prognosis- How do we do this?</a:t>
            </a:r>
            <a:endParaRPr sz="1960">
              <a:solidFill>
                <a:srgbClr val="CC4125"/>
              </a:solidFill>
            </a:endParaRPr>
          </a:p>
        </p:txBody>
      </p:sp>
      <p:sp>
        <p:nvSpPr>
          <p:cNvPr id="110" name="Google Shape;110;p19"/>
          <p:cNvSpPr txBox="1"/>
          <p:nvPr>
            <p:ph idx="4294967295" type="title"/>
          </p:nvPr>
        </p:nvSpPr>
        <p:spPr>
          <a:xfrm>
            <a:off x="177550" y="1302050"/>
            <a:ext cx="8774100" cy="3551100"/>
          </a:xfrm>
          <a:prstGeom prst="rect">
            <a:avLst/>
          </a:prstGeom>
        </p:spPr>
        <p:txBody>
          <a:bodyPr anchorCtr="0" anchor="t" bIns="91425" lIns="91425" spcFirstLastPara="1" rIns="91425" wrap="square" tIns="91425">
            <a:normAutofit fontScale="90000"/>
          </a:bodyPr>
          <a:lstStyle/>
          <a:p>
            <a:pPr indent="-361632" lvl="0" marL="457200" rtl="0" algn="l">
              <a:lnSpc>
                <a:spcPct val="115000"/>
              </a:lnSpc>
              <a:spcBef>
                <a:spcPts val="120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Empower young adults to engage in their treatment and to establish long-term trusting treatment relationships</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Process the experience of the psychotic episode</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Support young adults in improved self-awareness and in incorporating an understanding of their illness into their identity</a:t>
            </a:r>
            <a:endParaRPr sz="2327">
              <a:solidFill>
                <a:srgbClr val="CC4125"/>
              </a:solidFill>
              <a:latin typeface="Arial"/>
              <a:ea typeface="Arial"/>
              <a:cs typeface="Arial"/>
              <a:sym typeface="Arial"/>
            </a:endParaRPr>
          </a:p>
          <a:p>
            <a:pPr indent="-361632" lvl="0" marL="457200" rtl="0" algn="l">
              <a:lnSpc>
                <a:spcPct val="115000"/>
              </a:lnSpc>
              <a:spcBef>
                <a:spcPts val="0"/>
              </a:spcBef>
              <a:spcAft>
                <a:spcPts val="0"/>
              </a:spcAft>
              <a:buClr>
                <a:srgbClr val="CC4125"/>
              </a:buClr>
              <a:buSzPct val="100000"/>
              <a:buFont typeface="Arial"/>
              <a:buAutoNum type="arabicPeriod"/>
            </a:pPr>
            <a:r>
              <a:rPr lang="en" sz="2327">
                <a:solidFill>
                  <a:srgbClr val="CC4125"/>
                </a:solidFill>
                <a:latin typeface="Arial"/>
                <a:ea typeface="Arial"/>
                <a:cs typeface="Arial"/>
                <a:sym typeface="Arial"/>
              </a:rPr>
              <a:t>Develop a narrative and a vocabulary for understanding symptoms, medications, side effects and their relationship to their illness</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0"/>
          <p:cNvSpPr txBox="1"/>
          <p:nvPr>
            <p:ph idx="4294967295" type="title"/>
          </p:nvPr>
        </p:nvSpPr>
        <p:spPr>
          <a:xfrm>
            <a:off x="535775" y="162750"/>
            <a:ext cx="5871000" cy="7545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38761D"/>
                </a:solidFill>
              </a:rPr>
              <a:t>“Marline”</a:t>
            </a:r>
            <a:endParaRPr sz="2400">
              <a:solidFill>
                <a:srgbClr val="38761D"/>
              </a:solidFill>
            </a:endParaRPr>
          </a:p>
        </p:txBody>
      </p:sp>
      <p:sp>
        <p:nvSpPr>
          <p:cNvPr id="116" name="Google Shape;116;p20"/>
          <p:cNvSpPr txBox="1"/>
          <p:nvPr>
            <p:ph idx="4294967295" type="title"/>
          </p:nvPr>
        </p:nvSpPr>
        <p:spPr>
          <a:xfrm>
            <a:off x="535775" y="1035725"/>
            <a:ext cx="7883100" cy="3817500"/>
          </a:xfrm>
          <a:prstGeom prst="rect">
            <a:avLst/>
          </a:prstGeom>
        </p:spPr>
        <p:txBody>
          <a:bodyPr anchorCtr="0" anchor="t" bIns="91425" lIns="91425" spcFirstLastPara="1" rIns="91425" wrap="square" tIns="91425">
            <a:normAutofit fontScale="90000"/>
          </a:bodyPr>
          <a:lstStyle/>
          <a:p>
            <a:pPr indent="-350202" lvl="0" marL="457200" rtl="0" algn="l">
              <a:lnSpc>
                <a:spcPct val="115000"/>
              </a:lnSpc>
              <a:spcBef>
                <a:spcPts val="1200"/>
              </a:spcBef>
              <a:spcAft>
                <a:spcPts val="0"/>
              </a:spcAft>
              <a:buClr>
                <a:srgbClr val="38761D"/>
              </a:buClr>
              <a:buSzPct val="100000"/>
              <a:buFont typeface="Arial"/>
              <a:buChar char="●"/>
            </a:pPr>
            <a:r>
              <a:rPr lang="en" sz="2127">
                <a:solidFill>
                  <a:srgbClr val="38761D"/>
                </a:solidFill>
                <a:latin typeface="Arial"/>
                <a:ea typeface="Arial"/>
                <a:cs typeface="Arial"/>
                <a:sym typeface="Arial"/>
              </a:rPr>
              <a:t>20 year old Hispanic bisexual cis-female.</a:t>
            </a:r>
            <a:endParaRPr sz="2127">
              <a:solidFill>
                <a:srgbClr val="38761D"/>
              </a:solidFill>
              <a:latin typeface="Arial"/>
              <a:ea typeface="Arial"/>
              <a:cs typeface="Arial"/>
              <a:sym typeface="Arial"/>
            </a:endParaRPr>
          </a:p>
          <a:p>
            <a:pPr indent="-350202" lvl="0" marL="457200" rtl="0" algn="l">
              <a:lnSpc>
                <a:spcPct val="115000"/>
              </a:lnSpc>
              <a:spcBef>
                <a:spcPts val="0"/>
              </a:spcBef>
              <a:spcAft>
                <a:spcPts val="0"/>
              </a:spcAft>
              <a:buClr>
                <a:srgbClr val="38761D"/>
              </a:buClr>
              <a:buSzPct val="100000"/>
              <a:buFont typeface="Arial"/>
              <a:buChar char="●"/>
            </a:pPr>
            <a:r>
              <a:rPr lang="en" sz="2127">
                <a:solidFill>
                  <a:srgbClr val="38761D"/>
                </a:solidFill>
                <a:latin typeface="Arial"/>
                <a:ea typeface="Arial"/>
                <a:cs typeface="Arial"/>
                <a:sym typeface="Arial"/>
              </a:rPr>
              <a:t>One previous episode of “paranoid” rumination believing she had an illness several months earlier that lasted for about a week and then spontaneously resolved</a:t>
            </a:r>
            <a:endParaRPr sz="2127">
              <a:solidFill>
                <a:srgbClr val="38761D"/>
              </a:solidFill>
              <a:latin typeface="Arial"/>
              <a:ea typeface="Arial"/>
              <a:cs typeface="Arial"/>
              <a:sym typeface="Arial"/>
            </a:endParaRPr>
          </a:p>
          <a:p>
            <a:pPr indent="-350202" lvl="0" marL="457200" rtl="0" algn="l">
              <a:lnSpc>
                <a:spcPct val="115000"/>
              </a:lnSpc>
              <a:spcBef>
                <a:spcPts val="0"/>
              </a:spcBef>
              <a:spcAft>
                <a:spcPts val="0"/>
              </a:spcAft>
              <a:buClr>
                <a:srgbClr val="38761D"/>
              </a:buClr>
              <a:buSzPct val="100000"/>
              <a:buFont typeface="Arial"/>
              <a:buChar char="●"/>
            </a:pPr>
            <a:r>
              <a:rPr lang="en" sz="2127">
                <a:solidFill>
                  <a:srgbClr val="38761D"/>
                </a:solidFill>
                <a:latin typeface="Arial"/>
                <a:ea typeface="Arial"/>
                <a:cs typeface="Arial"/>
                <a:sym typeface="Arial"/>
              </a:rPr>
              <a:t>Severe paranoia triggered by edible cannabis- believing that her friends could hear her thoughts, ran and hid from them due to severity of paranoia. </a:t>
            </a:r>
            <a:endParaRPr sz="2127">
              <a:solidFill>
                <a:srgbClr val="38761D"/>
              </a:solidFill>
              <a:latin typeface="Arial"/>
              <a:ea typeface="Arial"/>
              <a:cs typeface="Arial"/>
              <a:sym typeface="Arial"/>
            </a:endParaRPr>
          </a:p>
          <a:p>
            <a:pPr indent="-350202" lvl="0" marL="457200" rtl="0" algn="l">
              <a:lnSpc>
                <a:spcPct val="115000"/>
              </a:lnSpc>
              <a:spcBef>
                <a:spcPts val="0"/>
              </a:spcBef>
              <a:spcAft>
                <a:spcPts val="0"/>
              </a:spcAft>
              <a:buClr>
                <a:srgbClr val="38761D"/>
              </a:buClr>
              <a:buSzPct val="100000"/>
              <a:buFont typeface="Arial"/>
              <a:buChar char="●"/>
            </a:pPr>
            <a:r>
              <a:rPr lang="en" sz="2127">
                <a:solidFill>
                  <a:srgbClr val="38761D"/>
                </a:solidFill>
                <a:latin typeface="Arial"/>
                <a:ea typeface="Arial"/>
                <a:cs typeface="Arial"/>
                <a:sym typeface="Arial"/>
              </a:rPr>
              <a:t>The symptoms persisted in an attenuated form with depersonalization and derealization, feeling that she was experiencing each moment of time and feeling permanently altered by the experience- severe distress</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1"/>
          <p:cNvSpPr txBox="1"/>
          <p:nvPr>
            <p:ph idx="4294967295" type="title"/>
          </p:nvPr>
        </p:nvSpPr>
        <p:spPr>
          <a:xfrm>
            <a:off x="535775" y="162750"/>
            <a:ext cx="5871000" cy="7545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3600">
                <a:solidFill>
                  <a:srgbClr val="38761D"/>
                </a:solidFill>
              </a:rPr>
              <a:t>Discussion of </a:t>
            </a:r>
            <a:r>
              <a:rPr lang="en" sz="3600">
                <a:solidFill>
                  <a:srgbClr val="38761D"/>
                </a:solidFill>
              </a:rPr>
              <a:t>“Marline”</a:t>
            </a:r>
            <a:endParaRPr sz="2400">
              <a:solidFill>
                <a:srgbClr val="38761D"/>
              </a:solidFill>
            </a:endParaRPr>
          </a:p>
        </p:txBody>
      </p:sp>
      <p:sp>
        <p:nvSpPr>
          <p:cNvPr id="122" name="Google Shape;122;p21"/>
          <p:cNvSpPr txBox="1"/>
          <p:nvPr>
            <p:ph idx="4294967295" type="title"/>
          </p:nvPr>
        </p:nvSpPr>
        <p:spPr>
          <a:xfrm>
            <a:off x="535775" y="1671950"/>
            <a:ext cx="7883100" cy="3181200"/>
          </a:xfrm>
          <a:prstGeom prst="rect">
            <a:avLst/>
          </a:prstGeom>
        </p:spPr>
        <p:txBody>
          <a:bodyPr anchorCtr="0" anchor="t" bIns="91425" lIns="91425" spcFirstLastPara="1" rIns="91425" wrap="square" tIns="91425">
            <a:normAutofit fontScale="90000"/>
          </a:bodyPr>
          <a:lstStyle/>
          <a:p>
            <a:pPr indent="-360362" lvl="0" marL="457200" rtl="0" algn="l">
              <a:lnSpc>
                <a:spcPct val="115000"/>
              </a:lnSpc>
              <a:spcBef>
                <a:spcPts val="120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How do we make sense of “Marline’s” experience?  </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What additional questions or information would you want to know?</a:t>
            </a:r>
            <a:endParaRPr b="0" sz="2305">
              <a:solidFill>
                <a:srgbClr val="38761D"/>
              </a:solidFill>
              <a:latin typeface="Arial"/>
              <a:ea typeface="Arial"/>
              <a:cs typeface="Arial"/>
              <a:sym typeface="Arial"/>
            </a:endParaRPr>
          </a:p>
          <a:p>
            <a:pPr indent="-360362" lvl="0" marL="457200" rtl="0" algn="l">
              <a:lnSpc>
                <a:spcPct val="115000"/>
              </a:lnSpc>
              <a:spcBef>
                <a:spcPts val="0"/>
              </a:spcBef>
              <a:spcAft>
                <a:spcPts val="0"/>
              </a:spcAft>
              <a:buClr>
                <a:srgbClr val="38761D"/>
              </a:buClr>
              <a:buSzPct val="100000"/>
              <a:buFont typeface="Arial"/>
              <a:buChar char="●"/>
            </a:pPr>
            <a:r>
              <a:rPr b="0" lang="en" sz="2305">
                <a:solidFill>
                  <a:srgbClr val="38761D"/>
                </a:solidFill>
                <a:latin typeface="Arial"/>
                <a:ea typeface="Arial"/>
                <a:cs typeface="Arial"/>
                <a:sym typeface="Arial"/>
              </a:rPr>
              <a:t>What are your diagnostic impressions?  What are the possible diagnoses?</a:t>
            </a:r>
            <a:endParaRPr b="0" sz="2305">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b="0" sz="2305">
              <a:solidFill>
                <a:srgbClr val="38761D"/>
              </a:solidFill>
              <a:latin typeface="Arial"/>
              <a:ea typeface="Arial"/>
              <a:cs typeface="Arial"/>
              <a:sym typeface="Arial"/>
            </a:endParaRPr>
          </a:p>
          <a:p>
            <a:pPr indent="0" lvl="0" marL="457200" rtl="0" algn="l">
              <a:lnSpc>
                <a:spcPct val="115000"/>
              </a:lnSpc>
              <a:spcBef>
                <a:spcPts val="1200"/>
              </a:spcBef>
              <a:spcAft>
                <a:spcPts val="0"/>
              </a:spcAft>
              <a:buNone/>
            </a:pPr>
            <a:r>
              <a:t/>
            </a:r>
            <a:endParaRPr sz="2127">
              <a:solidFill>
                <a:srgbClr val="38761D"/>
              </a:solidFill>
              <a:latin typeface="Arial"/>
              <a:ea typeface="Arial"/>
              <a:cs typeface="Arial"/>
              <a:sym typeface="Arial"/>
            </a:endParaRPr>
          </a:p>
          <a:p>
            <a:pPr indent="0" lvl="0" marL="0" rtl="0" algn="l">
              <a:lnSpc>
                <a:spcPct val="115000"/>
              </a:lnSpc>
              <a:spcBef>
                <a:spcPts val="1200"/>
              </a:spcBef>
              <a:spcAft>
                <a:spcPts val="0"/>
              </a:spcAft>
              <a:buNone/>
            </a:pPr>
            <a:r>
              <a:t/>
            </a:r>
            <a:endParaRPr sz="2327">
              <a:solidFill>
                <a:srgbClr val="CC4125"/>
              </a:solidFill>
              <a:latin typeface="Arial"/>
              <a:ea typeface="Arial"/>
              <a:cs typeface="Arial"/>
              <a:sym typeface="Arial"/>
            </a:endParaRPr>
          </a:p>
          <a:p>
            <a:pPr indent="0" lvl="0" marL="457200" rtl="0" algn="l">
              <a:lnSpc>
                <a:spcPct val="115000"/>
              </a:lnSpc>
              <a:spcBef>
                <a:spcPts val="1200"/>
              </a:spcBef>
              <a:spcAft>
                <a:spcPts val="0"/>
              </a:spcAft>
              <a:buNone/>
            </a:pPr>
            <a:r>
              <a:t/>
            </a:r>
            <a:endParaRPr sz="2172">
              <a:solidFill>
                <a:srgbClr val="D64F53"/>
              </a:solidFill>
              <a:latin typeface="Arial"/>
              <a:ea typeface="Arial"/>
              <a:cs typeface="Arial"/>
              <a:sym typeface="Arial"/>
            </a:endParaRPr>
          </a:p>
          <a:p>
            <a:pPr indent="0" lvl="0" marL="0" rtl="0" algn="l">
              <a:lnSpc>
                <a:spcPct val="115000"/>
              </a:lnSpc>
              <a:spcBef>
                <a:spcPts val="1200"/>
              </a:spcBef>
              <a:spcAft>
                <a:spcPts val="0"/>
              </a:spcAft>
              <a:buNone/>
            </a:pPr>
            <a:r>
              <a:t/>
            </a:r>
            <a:endParaRPr sz="1700">
              <a:solidFill>
                <a:srgbClr val="CC4125"/>
              </a:solidFill>
              <a:latin typeface="Lato"/>
              <a:ea typeface="Lato"/>
              <a:cs typeface="Lato"/>
              <a:sym typeface="Lato"/>
            </a:endParaRPr>
          </a:p>
          <a:p>
            <a:pPr indent="0" lvl="0" marL="0" rtl="0" algn="l">
              <a:lnSpc>
                <a:spcPct val="115000"/>
              </a:lnSpc>
              <a:spcBef>
                <a:spcPts val="1600"/>
              </a:spcBef>
              <a:spcAft>
                <a:spcPts val="1600"/>
              </a:spcAft>
              <a:buNone/>
            </a:pPr>
            <a:r>
              <a:t/>
            </a:r>
            <a:endParaRPr sz="1700">
              <a:solidFill>
                <a:srgbClr val="CC4125"/>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