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tags/tag1.xml" ContentType="application/vnd.openxmlformats-officedocument.presentationml.tags+xml"/>
  <Override PartName="/ppt/notesSlides/notesSlide3.xml" ContentType="application/vnd.openxmlformats-officedocument.presentationml.notesSlide+xml"/>
  <Override PartName="/ppt/comments/comment6.xml" ContentType="application/vnd.openxmlformats-officedocument.presentationml.comment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7.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8.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7"/>
  </p:notesMasterIdLst>
  <p:sldIdLst>
    <p:sldId id="256" r:id="rId2"/>
    <p:sldId id="2134804881" r:id="rId3"/>
    <p:sldId id="2134804959" r:id="rId4"/>
    <p:sldId id="2134804892" r:id="rId5"/>
    <p:sldId id="2134804960" r:id="rId6"/>
    <p:sldId id="2134804958" r:id="rId7"/>
    <p:sldId id="2134804961" r:id="rId8"/>
    <p:sldId id="2134804954" r:id="rId9"/>
    <p:sldId id="2134804956" r:id="rId10"/>
    <p:sldId id="2134804957" r:id="rId11"/>
    <p:sldId id="2134804900" r:id="rId12"/>
    <p:sldId id="2134804909" r:id="rId13"/>
    <p:sldId id="267" r:id="rId14"/>
    <p:sldId id="2134804924" r:id="rId15"/>
    <p:sldId id="2134804937" r:id="rId16"/>
    <p:sldId id="2134804947" r:id="rId17"/>
    <p:sldId id="2134804948" r:id="rId18"/>
    <p:sldId id="2134804949" r:id="rId19"/>
    <p:sldId id="2134804950" r:id="rId20"/>
    <p:sldId id="2134804931" r:id="rId21"/>
    <p:sldId id="2134804864" r:id="rId22"/>
    <p:sldId id="2134804865" r:id="rId23"/>
    <p:sldId id="2134804899" r:id="rId24"/>
    <p:sldId id="2134804870" r:id="rId25"/>
    <p:sldId id="213480495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a Gao" initials="FG" lastIdx="4" clrIdx="0">
    <p:extLst>
      <p:ext uri="{19B8F6BF-5375-455C-9EA6-DF929625EA0E}">
        <p15:presenceInfo xmlns:p15="http://schemas.microsoft.com/office/powerpoint/2012/main" userId="S::Flora.Gao@dentsu.com::31725f2b-9b3c-4672-8c1f-8f41f0220c40" providerId="AD"/>
      </p:ext>
    </p:extLst>
  </p:cmAuthor>
  <p:cmAuthor id="2" name="Dee Badcock" initials="DB" lastIdx="11" clrIdx="1">
    <p:extLst>
      <p:ext uri="{19B8F6BF-5375-455C-9EA6-DF929625EA0E}">
        <p15:presenceInfo xmlns:p15="http://schemas.microsoft.com/office/powerpoint/2012/main" userId="S-1-5-21-3001900675-4086089006-1919263608-1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3"/>
    <p:restoredTop sz="86395"/>
  </p:normalViewPr>
  <p:slideViewPr>
    <p:cSldViewPr snapToGrid="0" snapToObjects="1">
      <p:cViewPr varScale="1">
        <p:scale>
          <a:sx n="110" d="100"/>
          <a:sy n="110" d="100"/>
        </p:scale>
        <p:origin x="18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3-23T13:52:45.751" idx="1">
    <p:pos x="10" y="10"/>
    <p:text>Next we will touch on nutrition and exercise, Knowing that there is much more to come in upcoming sessions on this. All of us, regardless of our body size would benefit from a healthy, well balanced eating pattern adn regular physical activity.  Research shows us how exercise provides many benefits to our mental health and heart health. Interestiingly it is not the most successful tool in regards to weight loss and plays a much larger role i weight maintenance.</p:text>
    <p:extLst>
      <p:ext uri="{C676402C-5697-4E1C-873F-D02D1690AC5C}">
        <p15:threadingInfo xmlns:p15="http://schemas.microsoft.com/office/powerpoint/2012/main" timeZoneBias="180"/>
      </p:ext>
    </p:extLst>
  </p:cm>
  <p:cm authorId="2" dt="2022-03-23T14:00:54.214" idx="2">
    <p:pos x="10" y="146"/>
    <p:text>Poeple living with obesity and people with larger bodies are often stuigmatized for food choices, portions or reatig behavuiours. Much of the marketing has been around ëating less"and "good"foods As result it has become mainstrea m to think that wweight loss happens wimply with eating less and moving more - as you are lesarning - obesity is much more complex than that. Oor body can fight against us to get back to that higher weight as we lose and that s why obesity treatment involves much more than just our way of eating and exercise.... thats where our 3 pillars come in....</p:text>
    <p:extLst>
      <p:ext uri="{C676402C-5697-4E1C-873F-D02D1690AC5C}">
        <p15:threadingInfo xmlns:p15="http://schemas.microsoft.com/office/powerpoint/2012/main" timeZoneBias="180">
          <p15:parentCm authorId="2"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3-23T14:01:18.621" idx="3">
    <p:pos x="10" y="10"/>
    <p:text>The age old debate!!! WHat do I eat, which diet is best for me???  Nutrition intervenetion affects everyone differently and therefore ther is no one best approach.  SOmepeople favour a macro based (higher, lower carb, higher lower fat or proteion)  caloric restricted, food based, non dieting.  Todate there is no single best nutrition invervention that has been shouwn to sustauing weight loss long term....and the goal of obesity management is long term adherenece....regardless of which intervention you choose. This best approach is......read slide</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3-23T14:06:31.671" idx="4">
    <p:pos x="10" y="10"/>
    <p:text>We have more info coming on physcial activity in future sessions but we do know that we are more sedentary thna ever!! SOsoemtimes even getting started can seem daunting. But it si iportant to know that not all physical activity is exercise.... common daily activites can result in up to 2000kcal of energy being burned a day!!! What are soem things perhaps you can do??? Read slide, stress step counter....</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03-23T14:14:04.393" idx="6">
    <p:pos x="5888" y="4208"/>
    <p:text>All health changes such as healthy eating and physcical activy all rest back on behaviour change....the things we do to change and how we chnage are the interventions. This is what is needed to have a holistic obesity treatment.</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2-03-23T14:11:06.602" idx="5">
    <p:pos x="10" y="10"/>
    <p:text/>
    <p:extLst>
      <p:ext uri="{C676402C-5697-4E1C-873F-D02D1690AC5C}">
        <p15:threadingInfo xmlns:p15="http://schemas.microsoft.com/office/powerpoint/2012/main" timeZoneBias="180"/>
      </p:ext>
    </p:extLst>
  </p:cm>
  <p:cm authorId="2" dt="2022-03-23T14:17:03.912" idx="7">
    <p:pos x="10" y="146"/>
    <p:text>Goasl (somehting we strive for, we set and try to achiever, corss it off our list (lose 10 lbs, 8000 steps a day, etc) once we get there we often set new ones</p:text>
    <p:extLst>
      <p:ext uri="{C676402C-5697-4E1C-873F-D02D1690AC5C}">
        <p15:threadingInfo xmlns:p15="http://schemas.microsoft.com/office/powerpoint/2012/main" timeZoneBias="180">
          <p15:parentCm authorId="2" idx="5"/>
        </p15:threadingInfo>
      </p:ext>
    </p:extLst>
  </p:cm>
  <p:cm authorId="2" dt="2022-03-23T14:18:49.471" idx="8">
    <p:pos x="10" y="282"/>
    <p:text>Valuescan not alweays be achieved they are alwasys a source of motivation for us.    Goals can be crated that are consitent with our values....but first we have to figure out whatour values are....then we can set goals that match up with them..... think of goals as the steps we take to help be consitent and stay on the path towards our values.....</p:text>
    <p:extLst>
      <p:ext uri="{C676402C-5697-4E1C-873F-D02D1690AC5C}">
        <p15:threadingInfo xmlns:p15="http://schemas.microsoft.com/office/powerpoint/2012/main" timeZoneBias="180">
          <p15:parentCm authorId="2" idx="5"/>
        </p15:threadingInfo>
      </p:ext>
    </p:extLst>
  </p:cm>
  <p:cm authorId="2" dt="2022-03-23T14:19:00.894" idx="9">
    <p:pos x="10" y="418"/>
    <p:text>Cookie:</p:text>
    <p:extLst>
      <p:ext uri="{C676402C-5697-4E1C-873F-D02D1690AC5C}">
        <p15:threadingInfo xmlns:p15="http://schemas.microsoft.com/office/powerpoint/2012/main" timeZoneBias="180">
          <p15:parentCm authorId="2" idx="5"/>
        </p15:threadingInfo>
      </p:ext>
    </p:extLst>
  </p:cm>
  <p:cm authorId="2" dt="2022-03-23T14:19:04.595" idx="10">
    <p:pos x="146" y="146"/>
    <p:text>2 cookies fresh baked warm gooey - other black hard and burnt,,,,which do you choose..... fresh on eof course!!....hold up - what if you learned your grandson made that burnt one special for you and was so proud for you to try it????? Hmmmmm now which fo you choose??? If you chnaged oyour answer this would be an example of how behaviour is driven by your values.... the value fo love for you grandson...or wanting to be an active partivipant in the lives of your family....</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2-03-23T14:21:15.064" idx="11">
    <p:pos x="10" y="10"/>
    <p:text>This si a really imprtant step in the journey and we have to elarn not ot be too self critical ....if your day was on track....it creates a moment and feelings of learning to help reinfofrce those behaiours..... and if the day was off track...it was simply that...becuase its not a matter of if you will get off track...its when...and when we arent critical of these days they provide us with great learning opportunites.... what triggered you? How could we plan for it in future? beware of critical thoughts and let it be a elarning moment that will pass....</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11-26T15:15:04.072" idx="3">
    <p:pos x="6130" y="2986"/>
    <p:text>UPDATED SLIDE - MOA wording</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11-26T15:45:43.934" idx="4">
    <p:pos x="6790" y="2206"/>
    <p:text>UPDATED SLIDE - included all common (10% or greater) AEs</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8CC1F1-AFF5-4F43-9357-07283454CF68}" type="doc">
      <dgm:prSet loTypeId="urn:microsoft.com/office/officeart/2005/8/layout/cycle4" loCatId="matrix" qsTypeId="urn:microsoft.com/office/officeart/2005/8/quickstyle/simple1" qsCatId="simple" csTypeId="urn:microsoft.com/office/officeart/2005/8/colors/colorful1" csCatId="colorful" phldr="1"/>
      <dgm:spPr/>
      <dgm:t>
        <a:bodyPr/>
        <a:lstStyle/>
        <a:p>
          <a:endParaRPr lang="en-CA"/>
        </a:p>
      </dgm:t>
    </dgm:pt>
    <dgm:pt modelId="{C660BDC8-2FC0-4E83-83A3-D135D0F11E1C}">
      <dgm:prSet phldrT="[Text]"/>
      <dgm:spPr/>
      <dgm:t>
        <a:bodyPr/>
        <a:lstStyle/>
        <a:p>
          <a:r>
            <a:rPr lang="en-CA"/>
            <a:t> </a:t>
          </a:r>
        </a:p>
      </dgm:t>
    </dgm:pt>
    <dgm:pt modelId="{6D45D054-58F3-41A2-971A-475B52B33973}" type="parTrans" cxnId="{59595489-F214-4D77-BA51-346C45D30867}">
      <dgm:prSet/>
      <dgm:spPr/>
      <dgm:t>
        <a:bodyPr/>
        <a:lstStyle/>
        <a:p>
          <a:endParaRPr lang="en-CA"/>
        </a:p>
      </dgm:t>
    </dgm:pt>
    <dgm:pt modelId="{1FB96846-CC65-43F4-A48B-439C27238A69}" type="sibTrans" cxnId="{59595489-F214-4D77-BA51-346C45D30867}">
      <dgm:prSet/>
      <dgm:spPr/>
      <dgm:t>
        <a:bodyPr/>
        <a:lstStyle/>
        <a:p>
          <a:endParaRPr lang="en-CA"/>
        </a:p>
      </dgm:t>
    </dgm:pt>
    <dgm:pt modelId="{329870D4-D27D-49EE-A5B5-B4815ED00159}">
      <dgm:prSet phldrT="[Text]"/>
      <dgm:spPr/>
      <dgm:t>
        <a:bodyPr/>
        <a:lstStyle/>
        <a:p>
          <a:r>
            <a:rPr lang="en-CA"/>
            <a:t> </a:t>
          </a:r>
        </a:p>
      </dgm:t>
    </dgm:pt>
    <dgm:pt modelId="{96178A74-944E-45CA-A411-BA6A7673C135}" type="parTrans" cxnId="{C478FA61-393D-4C34-8F5E-18DD758C95A5}">
      <dgm:prSet/>
      <dgm:spPr/>
      <dgm:t>
        <a:bodyPr/>
        <a:lstStyle/>
        <a:p>
          <a:endParaRPr lang="en-CA"/>
        </a:p>
      </dgm:t>
    </dgm:pt>
    <dgm:pt modelId="{87A604B1-6516-4EC4-83A1-5576F46BA350}" type="sibTrans" cxnId="{C478FA61-393D-4C34-8F5E-18DD758C95A5}">
      <dgm:prSet/>
      <dgm:spPr/>
      <dgm:t>
        <a:bodyPr/>
        <a:lstStyle/>
        <a:p>
          <a:endParaRPr lang="en-CA"/>
        </a:p>
      </dgm:t>
    </dgm:pt>
    <dgm:pt modelId="{3B9C7E8E-023C-4ECC-80C7-437681A0DE8D}">
      <dgm:prSet phldrT="[Text]"/>
      <dgm:spPr/>
      <dgm:t>
        <a:bodyPr/>
        <a:lstStyle/>
        <a:p>
          <a:r>
            <a:rPr lang="en-CA"/>
            <a:t> </a:t>
          </a:r>
        </a:p>
      </dgm:t>
    </dgm:pt>
    <dgm:pt modelId="{B4C4587E-F6E7-4020-B7B0-A0A1F1486AA5}" type="parTrans" cxnId="{7A30EBA7-29D6-40AE-B2E0-2E7CFBC1A633}">
      <dgm:prSet/>
      <dgm:spPr/>
      <dgm:t>
        <a:bodyPr/>
        <a:lstStyle/>
        <a:p>
          <a:endParaRPr lang="en-CA"/>
        </a:p>
      </dgm:t>
    </dgm:pt>
    <dgm:pt modelId="{56EA2F70-54B5-4D41-82B8-F20ACE436C38}" type="sibTrans" cxnId="{7A30EBA7-29D6-40AE-B2E0-2E7CFBC1A633}">
      <dgm:prSet/>
      <dgm:spPr/>
      <dgm:t>
        <a:bodyPr/>
        <a:lstStyle/>
        <a:p>
          <a:endParaRPr lang="en-CA"/>
        </a:p>
      </dgm:t>
    </dgm:pt>
    <dgm:pt modelId="{94882ED0-6CB1-463C-B8FB-FF3DB32D184C}">
      <dgm:prSet phldrT="[Text]"/>
      <dgm:spPr/>
      <dgm:t>
        <a:bodyPr/>
        <a:lstStyle/>
        <a:p>
          <a:r>
            <a:rPr lang="en-CA"/>
            <a:t> </a:t>
          </a:r>
        </a:p>
      </dgm:t>
    </dgm:pt>
    <dgm:pt modelId="{AC6411F0-5064-455E-9684-D54715F60F33}" type="parTrans" cxnId="{E2448AC7-A9FF-4708-BCF0-CC3B8DFB3549}">
      <dgm:prSet/>
      <dgm:spPr/>
      <dgm:t>
        <a:bodyPr/>
        <a:lstStyle/>
        <a:p>
          <a:endParaRPr lang="en-CA"/>
        </a:p>
      </dgm:t>
    </dgm:pt>
    <dgm:pt modelId="{4BC8049A-3DC1-46F6-B4FC-AF774225FEAE}" type="sibTrans" cxnId="{E2448AC7-A9FF-4708-BCF0-CC3B8DFB3549}">
      <dgm:prSet/>
      <dgm:spPr/>
      <dgm:t>
        <a:bodyPr/>
        <a:lstStyle/>
        <a:p>
          <a:endParaRPr lang="en-CA"/>
        </a:p>
      </dgm:t>
    </dgm:pt>
    <dgm:pt modelId="{09233E27-15AC-4CCB-9FAA-4FC08156B472}" type="pres">
      <dgm:prSet presAssocID="{388CC1F1-AFF5-4F43-9357-07283454CF68}" presName="cycleMatrixDiagram" presStyleCnt="0">
        <dgm:presLayoutVars>
          <dgm:chMax val="1"/>
          <dgm:dir/>
          <dgm:animLvl val="lvl"/>
          <dgm:resizeHandles val="exact"/>
        </dgm:presLayoutVars>
      </dgm:prSet>
      <dgm:spPr/>
    </dgm:pt>
    <dgm:pt modelId="{EA6BC4F6-0D98-4C10-AAAB-F7685E1D7AF0}" type="pres">
      <dgm:prSet presAssocID="{388CC1F1-AFF5-4F43-9357-07283454CF68}" presName="children" presStyleCnt="0"/>
      <dgm:spPr/>
    </dgm:pt>
    <dgm:pt modelId="{D22DA608-CA0B-461E-85A7-6CAD3B5ECF32}" type="pres">
      <dgm:prSet presAssocID="{388CC1F1-AFF5-4F43-9357-07283454CF68}" presName="childPlaceholder" presStyleCnt="0"/>
      <dgm:spPr/>
    </dgm:pt>
    <dgm:pt modelId="{087BC803-2D12-4E63-B1CC-0D2F1461428F}" type="pres">
      <dgm:prSet presAssocID="{388CC1F1-AFF5-4F43-9357-07283454CF68}" presName="circle" presStyleCnt="0"/>
      <dgm:spPr/>
    </dgm:pt>
    <dgm:pt modelId="{F3EFF26D-D8D2-4864-A2DA-301B6D39B386}" type="pres">
      <dgm:prSet presAssocID="{388CC1F1-AFF5-4F43-9357-07283454CF68}" presName="quadrant1" presStyleLbl="node1" presStyleIdx="0" presStyleCnt="4">
        <dgm:presLayoutVars>
          <dgm:chMax val="1"/>
          <dgm:bulletEnabled val="1"/>
        </dgm:presLayoutVars>
      </dgm:prSet>
      <dgm:spPr/>
    </dgm:pt>
    <dgm:pt modelId="{DE305A2E-EC66-42E9-A52E-49222EC3ABB6}" type="pres">
      <dgm:prSet presAssocID="{388CC1F1-AFF5-4F43-9357-07283454CF68}" presName="quadrant2" presStyleLbl="node1" presStyleIdx="1" presStyleCnt="4">
        <dgm:presLayoutVars>
          <dgm:chMax val="1"/>
          <dgm:bulletEnabled val="1"/>
        </dgm:presLayoutVars>
      </dgm:prSet>
      <dgm:spPr/>
    </dgm:pt>
    <dgm:pt modelId="{F260DC9D-8AC1-4B46-8B33-1D3E946D5A67}" type="pres">
      <dgm:prSet presAssocID="{388CC1F1-AFF5-4F43-9357-07283454CF68}" presName="quadrant3" presStyleLbl="node1" presStyleIdx="2" presStyleCnt="4">
        <dgm:presLayoutVars>
          <dgm:chMax val="1"/>
          <dgm:bulletEnabled val="1"/>
        </dgm:presLayoutVars>
      </dgm:prSet>
      <dgm:spPr/>
    </dgm:pt>
    <dgm:pt modelId="{8A93248D-C57F-4FD7-91F1-4A95552C68EA}" type="pres">
      <dgm:prSet presAssocID="{388CC1F1-AFF5-4F43-9357-07283454CF68}" presName="quadrant4" presStyleLbl="node1" presStyleIdx="3" presStyleCnt="4">
        <dgm:presLayoutVars>
          <dgm:chMax val="1"/>
          <dgm:bulletEnabled val="1"/>
        </dgm:presLayoutVars>
      </dgm:prSet>
      <dgm:spPr/>
    </dgm:pt>
    <dgm:pt modelId="{02F1F04C-3947-4250-A981-49F6BB2AAE00}" type="pres">
      <dgm:prSet presAssocID="{388CC1F1-AFF5-4F43-9357-07283454CF68}" presName="quadrantPlaceholder" presStyleCnt="0"/>
      <dgm:spPr/>
    </dgm:pt>
    <dgm:pt modelId="{B864C939-8069-4BAC-848D-842588A736F4}" type="pres">
      <dgm:prSet presAssocID="{388CC1F1-AFF5-4F43-9357-07283454CF68}" presName="center1" presStyleLbl="fgShp" presStyleIdx="0" presStyleCnt="2"/>
      <dgm:spPr>
        <a:noFill/>
        <a:ln>
          <a:noFill/>
        </a:ln>
      </dgm:spPr>
    </dgm:pt>
    <dgm:pt modelId="{057E16BC-8804-4D53-BA01-64E716DE3C51}" type="pres">
      <dgm:prSet presAssocID="{388CC1F1-AFF5-4F43-9357-07283454CF68}" presName="center2" presStyleLbl="fgShp" presStyleIdx="1" presStyleCnt="2"/>
      <dgm:spPr>
        <a:noFill/>
        <a:ln>
          <a:noFill/>
        </a:ln>
      </dgm:spPr>
    </dgm:pt>
  </dgm:ptLst>
  <dgm:cxnLst>
    <dgm:cxn modelId="{0DD28D22-E4DB-49AB-88AC-73B8058C282F}" type="presOf" srcId="{3B9C7E8E-023C-4ECC-80C7-437681A0DE8D}" destId="{F260DC9D-8AC1-4B46-8B33-1D3E946D5A67}" srcOrd="0" destOrd="0" presId="urn:microsoft.com/office/officeart/2005/8/layout/cycle4"/>
    <dgm:cxn modelId="{B15FE92C-9DC9-4827-9BB5-DD5DED70F06E}" type="presOf" srcId="{388CC1F1-AFF5-4F43-9357-07283454CF68}" destId="{09233E27-15AC-4CCB-9FAA-4FC08156B472}" srcOrd="0" destOrd="0" presId="urn:microsoft.com/office/officeart/2005/8/layout/cycle4"/>
    <dgm:cxn modelId="{9504D73A-3A2A-4647-88D4-E461A347AC02}" type="presOf" srcId="{329870D4-D27D-49EE-A5B5-B4815ED00159}" destId="{DE305A2E-EC66-42E9-A52E-49222EC3ABB6}" srcOrd="0" destOrd="0" presId="urn:microsoft.com/office/officeart/2005/8/layout/cycle4"/>
    <dgm:cxn modelId="{C478FA61-393D-4C34-8F5E-18DD758C95A5}" srcId="{388CC1F1-AFF5-4F43-9357-07283454CF68}" destId="{329870D4-D27D-49EE-A5B5-B4815ED00159}" srcOrd="1" destOrd="0" parTransId="{96178A74-944E-45CA-A411-BA6A7673C135}" sibTransId="{87A604B1-6516-4EC4-83A1-5576F46BA350}"/>
    <dgm:cxn modelId="{59595489-F214-4D77-BA51-346C45D30867}" srcId="{388CC1F1-AFF5-4F43-9357-07283454CF68}" destId="{C660BDC8-2FC0-4E83-83A3-D135D0F11E1C}" srcOrd="0" destOrd="0" parTransId="{6D45D054-58F3-41A2-971A-475B52B33973}" sibTransId="{1FB96846-CC65-43F4-A48B-439C27238A69}"/>
    <dgm:cxn modelId="{7A30EBA7-29D6-40AE-B2E0-2E7CFBC1A633}" srcId="{388CC1F1-AFF5-4F43-9357-07283454CF68}" destId="{3B9C7E8E-023C-4ECC-80C7-437681A0DE8D}" srcOrd="2" destOrd="0" parTransId="{B4C4587E-F6E7-4020-B7B0-A0A1F1486AA5}" sibTransId="{56EA2F70-54B5-4D41-82B8-F20ACE436C38}"/>
    <dgm:cxn modelId="{4FA719BC-0DCA-45FC-A5FB-75905BCDC40D}" type="presOf" srcId="{C660BDC8-2FC0-4E83-83A3-D135D0F11E1C}" destId="{F3EFF26D-D8D2-4864-A2DA-301B6D39B386}" srcOrd="0" destOrd="0" presId="urn:microsoft.com/office/officeart/2005/8/layout/cycle4"/>
    <dgm:cxn modelId="{E2448AC7-A9FF-4708-BCF0-CC3B8DFB3549}" srcId="{388CC1F1-AFF5-4F43-9357-07283454CF68}" destId="{94882ED0-6CB1-463C-B8FB-FF3DB32D184C}" srcOrd="3" destOrd="0" parTransId="{AC6411F0-5064-455E-9684-D54715F60F33}" sibTransId="{4BC8049A-3DC1-46F6-B4FC-AF774225FEAE}"/>
    <dgm:cxn modelId="{4CF214E8-D88E-4111-9062-5845B718571A}" type="presOf" srcId="{94882ED0-6CB1-463C-B8FB-FF3DB32D184C}" destId="{8A93248D-C57F-4FD7-91F1-4A95552C68EA}" srcOrd="0" destOrd="0" presId="urn:microsoft.com/office/officeart/2005/8/layout/cycle4"/>
    <dgm:cxn modelId="{215AFC39-B590-4DFF-B465-CB39E1A685AD}" type="presParOf" srcId="{09233E27-15AC-4CCB-9FAA-4FC08156B472}" destId="{EA6BC4F6-0D98-4C10-AAAB-F7685E1D7AF0}" srcOrd="0" destOrd="0" presId="urn:microsoft.com/office/officeart/2005/8/layout/cycle4"/>
    <dgm:cxn modelId="{BCCB33F6-0C44-40E4-B6CF-026E3295EFDE}" type="presParOf" srcId="{EA6BC4F6-0D98-4C10-AAAB-F7685E1D7AF0}" destId="{D22DA608-CA0B-461E-85A7-6CAD3B5ECF32}" srcOrd="0" destOrd="0" presId="urn:microsoft.com/office/officeart/2005/8/layout/cycle4"/>
    <dgm:cxn modelId="{E63D5123-FDFE-4378-8FEA-B939D3890E45}" type="presParOf" srcId="{09233E27-15AC-4CCB-9FAA-4FC08156B472}" destId="{087BC803-2D12-4E63-B1CC-0D2F1461428F}" srcOrd="1" destOrd="0" presId="urn:microsoft.com/office/officeart/2005/8/layout/cycle4"/>
    <dgm:cxn modelId="{810B39F5-0CAF-4483-9474-644AE5DF7942}" type="presParOf" srcId="{087BC803-2D12-4E63-B1CC-0D2F1461428F}" destId="{F3EFF26D-D8D2-4864-A2DA-301B6D39B386}" srcOrd="0" destOrd="0" presId="urn:microsoft.com/office/officeart/2005/8/layout/cycle4"/>
    <dgm:cxn modelId="{CFD824A2-EECC-4CF8-AE0C-996E6CFDC9E7}" type="presParOf" srcId="{087BC803-2D12-4E63-B1CC-0D2F1461428F}" destId="{DE305A2E-EC66-42E9-A52E-49222EC3ABB6}" srcOrd="1" destOrd="0" presId="urn:microsoft.com/office/officeart/2005/8/layout/cycle4"/>
    <dgm:cxn modelId="{61B50D57-68E3-476B-88AF-5E83B555AA18}" type="presParOf" srcId="{087BC803-2D12-4E63-B1CC-0D2F1461428F}" destId="{F260DC9D-8AC1-4B46-8B33-1D3E946D5A67}" srcOrd="2" destOrd="0" presId="urn:microsoft.com/office/officeart/2005/8/layout/cycle4"/>
    <dgm:cxn modelId="{75529962-694D-4329-836F-ED1E3F879ACA}" type="presParOf" srcId="{087BC803-2D12-4E63-B1CC-0D2F1461428F}" destId="{8A93248D-C57F-4FD7-91F1-4A95552C68EA}" srcOrd="3" destOrd="0" presId="urn:microsoft.com/office/officeart/2005/8/layout/cycle4"/>
    <dgm:cxn modelId="{C5111BD7-A371-4535-A8B1-A12A9BC1B6E0}" type="presParOf" srcId="{087BC803-2D12-4E63-B1CC-0D2F1461428F}" destId="{02F1F04C-3947-4250-A981-49F6BB2AAE00}" srcOrd="4" destOrd="0" presId="urn:microsoft.com/office/officeart/2005/8/layout/cycle4"/>
    <dgm:cxn modelId="{BF70E44D-B355-4C2B-B195-CD5BA84BE69F}" type="presParOf" srcId="{09233E27-15AC-4CCB-9FAA-4FC08156B472}" destId="{B864C939-8069-4BAC-848D-842588A736F4}" srcOrd="2" destOrd="0" presId="urn:microsoft.com/office/officeart/2005/8/layout/cycle4"/>
    <dgm:cxn modelId="{102CECE9-9974-4E27-8BEC-78C034CD011C}" type="presParOf" srcId="{09233E27-15AC-4CCB-9FAA-4FC08156B472}" destId="{057E16BC-8804-4D53-BA01-64E716DE3C51}" srcOrd="3" destOrd="0" presId="urn:microsoft.com/office/officeart/2005/8/layout/cycle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FF26D-D8D2-4864-A2DA-301B6D39B386}">
      <dsp:nvSpPr>
        <dsp:cNvPr id="0" name=""/>
        <dsp:cNvSpPr/>
      </dsp:nvSpPr>
      <dsp:spPr>
        <a:xfrm>
          <a:off x="889366" y="172903"/>
          <a:ext cx="1313461" cy="1313461"/>
        </a:xfrm>
        <a:prstGeom prst="pieWedg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CA" sz="3200" kern="1200"/>
            <a:t> </a:t>
          </a:r>
        </a:p>
      </dsp:txBody>
      <dsp:txXfrm>
        <a:off x="1274070" y="557607"/>
        <a:ext cx="928757" cy="928757"/>
      </dsp:txXfrm>
    </dsp:sp>
    <dsp:sp modelId="{DE305A2E-EC66-42E9-A52E-49222EC3ABB6}">
      <dsp:nvSpPr>
        <dsp:cNvPr id="0" name=""/>
        <dsp:cNvSpPr/>
      </dsp:nvSpPr>
      <dsp:spPr>
        <a:xfrm rot="5400000">
          <a:off x="2263495" y="172903"/>
          <a:ext cx="1313461" cy="1313461"/>
        </a:xfrm>
        <a:prstGeom prst="pieWedg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CA" sz="3200" kern="1200"/>
            <a:t> </a:t>
          </a:r>
        </a:p>
      </dsp:txBody>
      <dsp:txXfrm rot="-5400000">
        <a:off x="2263495" y="557607"/>
        <a:ext cx="928757" cy="928757"/>
      </dsp:txXfrm>
    </dsp:sp>
    <dsp:sp modelId="{F260DC9D-8AC1-4B46-8B33-1D3E946D5A67}">
      <dsp:nvSpPr>
        <dsp:cNvPr id="0" name=""/>
        <dsp:cNvSpPr/>
      </dsp:nvSpPr>
      <dsp:spPr>
        <a:xfrm rot="10800000">
          <a:off x="2263495" y="1547032"/>
          <a:ext cx="1313461" cy="1313461"/>
        </a:xfrm>
        <a:prstGeom prst="pieWedg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CA" sz="3200" kern="1200"/>
            <a:t> </a:t>
          </a:r>
        </a:p>
      </dsp:txBody>
      <dsp:txXfrm rot="10800000">
        <a:off x="2263495" y="1547032"/>
        <a:ext cx="928757" cy="928757"/>
      </dsp:txXfrm>
    </dsp:sp>
    <dsp:sp modelId="{8A93248D-C57F-4FD7-91F1-4A95552C68EA}">
      <dsp:nvSpPr>
        <dsp:cNvPr id="0" name=""/>
        <dsp:cNvSpPr/>
      </dsp:nvSpPr>
      <dsp:spPr>
        <a:xfrm rot="16200000">
          <a:off x="889366" y="1547032"/>
          <a:ext cx="1313461" cy="1313461"/>
        </a:xfrm>
        <a:prstGeom prst="pieWedg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CA" sz="3200" kern="1200"/>
            <a:t> </a:t>
          </a:r>
        </a:p>
      </dsp:txBody>
      <dsp:txXfrm rot="5400000">
        <a:off x="1274070" y="1547032"/>
        <a:ext cx="928757" cy="928757"/>
      </dsp:txXfrm>
    </dsp:sp>
    <dsp:sp modelId="{B864C939-8069-4BAC-848D-842588A736F4}">
      <dsp:nvSpPr>
        <dsp:cNvPr id="0" name=""/>
        <dsp:cNvSpPr/>
      </dsp:nvSpPr>
      <dsp:spPr>
        <a:xfrm>
          <a:off x="2006415" y="1243693"/>
          <a:ext cx="453493" cy="394341"/>
        </a:xfrm>
        <a:prstGeom prst="circularArrow">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 modelId="{057E16BC-8804-4D53-BA01-64E716DE3C51}">
      <dsp:nvSpPr>
        <dsp:cNvPr id="0" name=""/>
        <dsp:cNvSpPr/>
      </dsp:nvSpPr>
      <dsp:spPr>
        <a:xfrm rot="10800000">
          <a:off x="2006415" y="1395363"/>
          <a:ext cx="453493" cy="394341"/>
        </a:xfrm>
        <a:prstGeom prst="circularArrow">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3B06A-1B0F-4B40-A32A-7C69146C9140}" type="datetimeFigureOut">
              <a:rPr lang="en-US" smtClean="0"/>
              <a:t>4/10/22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0F409-1EE5-7448-A80E-0CC8FC47445A}" type="slidenum">
              <a:rPr lang="en-US" smtClean="0"/>
              <a:t>‹#›</a:t>
            </a:fld>
            <a:endParaRPr lang="en-US"/>
          </a:p>
        </p:txBody>
      </p:sp>
    </p:spTree>
    <p:extLst>
      <p:ext uri="{BB962C8B-B14F-4D97-AF65-F5344CB8AC3E}">
        <p14:creationId xmlns:p14="http://schemas.microsoft.com/office/powerpoint/2010/main" val="348125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Dr. MacNeil</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06AB073-C983-43F3-AB15-0899458C8FFB}" type="slidenum">
              <a:rPr lang="en-CA" smtClean="0"/>
              <a:t>2</a:t>
            </a:fld>
            <a:endParaRPr lang="en-CA"/>
          </a:p>
        </p:txBody>
      </p:sp>
    </p:spTree>
    <p:extLst>
      <p:ext uri="{BB962C8B-B14F-4D97-AF65-F5344CB8AC3E}">
        <p14:creationId xmlns:p14="http://schemas.microsoft.com/office/powerpoint/2010/main" val="337437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Dr. MacNeil</a:t>
            </a:r>
            <a:endParaRPr lang="en-US" sz="1800">
              <a:effectLst/>
              <a:latin typeface="Arial" panose="020B0604020202020204" pitchFamily="34" charset="0"/>
            </a:endParaRPr>
          </a:p>
          <a:p>
            <a:endParaRPr lang="en-US" sz="1050" strike="noStrike"/>
          </a:p>
          <a:p>
            <a:r>
              <a:rPr lang="en-US" sz="1050" strike="noStrike"/>
              <a:t>Laparoscopic approach </a:t>
            </a:r>
          </a:p>
          <a:p>
            <a:endParaRPr lang="en-US" sz="1050" strike="noStrike"/>
          </a:p>
          <a:p>
            <a:pPr marL="0" marR="0" indent="0" algn="l" defTabSz="914400" rtl="0" eaLnBrk="1" fontAlgn="ctr" latinLnBrk="0" hangingPunct="1">
              <a:lnSpc>
                <a:spcPct val="100000"/>
              </a:lnSpc>
              <a:spcBef>
                <a:spcPts val="0"/>
              </a:spcBef>
              <a:spcAft>
                <a:spcPts val="0"/>
              </a:spcAft>
              <a:buClrTx/>
              <a:buSzTx/>
              <a:buFontTx/>
              <a:buNone/>
              <a:tabLst/>
              <a:defRPr/>
            </a:pPr>
            <a:r>
              <a:rPr lang="en-US" sz="1050" kern="1200">
                <a:solidFill>
                  <a:schemeClr val="tx1"/>
                </a:solidFill>
                <a:effectLst/>
                <a:latin typeface="+mn-lt"/>
                <a:ea typeface="+mn-ea"/>
                <a:cs typeface="+mn-cs"/>
              </a:rPr>
              <a:t>Bariatric procedures fall into three broad categories: restrictive, malabsorptive and a combination of the two.</a:t>
            </a:r>
            <a:r>
              <a:rPr lang="en-US" sz="1050" kern="1200" baseline="30000">
                <a:solidFill>
                  <a:schemeClr val="tx1"/>
                </a:solidFill>
                <a:effectLst/>
                <a:latin typeface="+mn-lt"/>
                <a:ea typeface="+mn-ea"/>
                <a:cs typeface="+mn-cs"/>
              </a:rPr>
              <a:t> </a:t>
            </a:r>
            <a:r>
              <a:rPr lang="en-US" sz="1050" kern="1200">
                <a:solidFill>
                  <a:schemeClr val="tx1"/>
                </a:solidFill>
                <a:effectLst/>
                <a:latin typeface="+mn-lt"/>
                <a:ea typeface="+mn-ea"/>
                <a:cs typeface="+mn-cs"/>
              </a:rPr>
              <a:t>Restrictive procedures limit the amount of food that the digestive system can hold. Malabsorptive procedures prevent a portion of ingested food from being absorbed by the body.</a:t>
            </a:r>
          </a:p>
          <a:p>
            <a:pPr rtl="0" eaLnBrk="1" fontAlgn="ctr" latinLnBrk="0" hangingPunct="1"/>
            <a:endParaRPr lang="en-GB" sz="1050" b="1" i="0" u="sng" strike="noStrike" kern="1200">
              <a:solidFill>
                <a:schemeClr val="tx1"/>
              </a:solidFill>
              <a:effectLst/>
              <a:latin typeface="+mn-lt"/>
              <a:ea typeface="+mn-ea"/>
              <a:cs typeface="+mn-cs"/>
            </a:endParaRPr>
          </a:p>
          <a:p>
            <a:r>
              <a:rPr lang="en-GB" sz="1050" b="0" i="0" u="sng" strike="noStrike" kern="1200">
                <a:solidFill>
                  <a:schemeClr val="tx1"/>
                </a:solidFill>
                <a:effectLst/>
                <a:latin typeface="+mn-lt"/>
                <a:ea typeface="+mn-ea"/>
                <a:cs typeface="+mn-cs"/>
              </a:rPr>
              <a:t>AGB </a:t>
            </a:r>
            <a:r>
              <a:rPr lang="en-CA" sz="1050" b="1"/>
              <a:t>Adjustable gastric band (restrictive)</a:t>
            </a:r>
          </a:p>
          <a:p>
            <a:pPr marL="171450" indent="-171450">
              <a:buFont typeface="Arial" panose="020B0604020202020204" pitchFamily="34" charset="0"/>
              <a:buChar char="•"/>
            </a:pPr>
            <a:r>
              <a:rPr lang="en-US" sz="1050">
                <a:solidFill>
                  <a:schemeClr val="dk1"/>
                </a:solidFill>
              </a:rPr>
              <a:t>An inflatable band is used to create a small pouch, which limits food consumption. Reversible.</a:t>
            </a:r>
          </a:p>
          <a:p>
            <a:pPr rtl="0" eaLnBrk="1" fontAlgn="ctr" latinLnBrk="0" hangingPunct="1"/>
            <a:endParaRPr lang="en-GB" sz="1050" b="0" i="0" u="none" strike="noStrike" kern="1200">
              <a:solidFill>
                <a:schemeClr val="tx1"/>
              </a:solidFill>
              <a:effectLst/>
              <a:latin typeface="+mn-lt"/>
              <a:ea typeface="+mn-ea"/>
              <a:cs typeface="+mn-cs"/>
            </a:endParaRPr>
          </a:p>
          <a:p>
            <a:r>
              <a:rPr lang="en-GB" sz="1050" b="0" i="0" u="sng" strike="noStrike" kern="1200">
                <a:solidFill>
                  <a:schemeClr val="tx1"/>
                </a:solidFill>
                <a:effectLst/>
                <a:latin typeface="+mn-lt"/>
                <a:ea typeface="+mn-ea"/>
                <a:cs typeface="+mn-cs"/>
              </a:rPr>
              <a:t>VSG </a:t>
            </a:r>
            <a:r>
              <a:rPr lang="en-CA" sz="1050" b="1"/>
              <a:t>Vertical sleeve gastrectomy (restrictive)</a:t>
            </a:r>
          </a:p>
          <a:p>
            <a:pPr marL="171450" indent="-171450">
              <a:buFont typeface="Arial" panose="020B0604020202020204" pitchFamily="34" charset="0"/>
              <a:buChar char="•"/>
            </a:pPr>
            <a:r>
              <a:rPr lang="en-US" sz="1050">
                <a:solidFill>
                  <a:schemeClr val="dk1"/>
                </a:solidFill>
              </a:rPr>
              <a:t>Permanently removes most of the stomach, leaving a sleeve-shaped pouch; results in </a:t>
            </a:r>
            <a:r>
              <a:rPr lang="en-US" sz="1050">
                <a:solidFill>
                  <a:schemeClr val="dk1"/>
                </a:solidFill>
                <a:sym typeface="Wingdings" panose="05000000000000000000" pitchFamily="2" charset="2"/>
              </a:rPr>
              <a:t> ghrelin (hunger hormone)</a:t>
            </a:r>
            <a:endParaRPr lang="en-CA" sz="1050"/>
          </a:p>
          <a:p>
            <a:pPr rtl="0" eaLnBrk="1" fontAlgn="ctr" latinLnBrk="0" hangingPunct="1"/>
            <a:endParaRPr lang="en-GB" sz="1050" b="0" i="0" u="none" strike="noStrike" kern="1200" baseline="0">
              <a:solidFill>
                <a:schemeClr val="tx1"/>
              </a:solidFill>
              <a:effectLst/>
              <a:latin typeface="+mn-lt"/>
              <a:ea typeface="+mn-ea"/>
              <a:cs typeface="+mn-cs"/>
            </a:endParaRPr>
          </a:p>
          <a:p>
            <a:r>
              <a:rPr lang="en-GB" sz="1050" b="0" i="0" u="sng" strike="noStrike" kern="1200" baseline="0">
                <a:solidFill>
                  <a:schemeClr val="tx1"/>
                </a:solidFill>
                <a:effectLst/>
                <a:latin typeface="+mn-lt"/>
                <a:ea typeface="+mn-ea"/>
                <a:cs typeface="+mn-cs"/>
              </a:rPr>
              <a:t>RYGB </a:t>
            </a:r>
            <a:r>
              <a:rPr lang="en-CA" sz="1050" b="1"/>
              <a:t>Roux-en-Y gastric bypass (restrictive &amp; malabsorptive)</a:t>
            </a:r>
          </a:p>
          <a:p>
            <a:pPr marL="171450" indent="-171450">
              <a:buFont typeface="Arial" panose="020B0604020202020204" pitchFamily="34" charset="0"/>
              <a:buChar char="•"/>
            </a:pPr>
            <a:r>
              <a:rPr lang="en-US" sz="1050">
                <a:solidFill>
                  <a:schemeClr val="dk1"/>
                </a:solidFill>
              </a:rPr>
              <a:t>Creates a smaller stomach and bypasses part of the intestine; results in </a:t>
            </a:r>
            <a:r>
              <a:rPr lang="en-US" sz="1050">
                <a:solidFill>
                  <a:schemeClr val="dk1"/>
                </a:solidFill>
                <a:sym typeface="Wingdings" panose="05000000000000000000" pitchFamily="2" charset="2"/>
              </a:rPr>
              <a:t> GLP-1 (satiety hormone)</a:t>
            </a:r>
            <a:endParaRPr lang="en-US" sz="1050">
              <a:solidFill>
                <a:schemeClr val="dk1"/>
              </a:solidFill>
            </a:endParaRPr>
          </a:p>
          <a:p>
            <a:pPr rtl="0" eaLnBrk="1" fontAlgn="ctr" latinLnBrk="0" hangingPunct="1"/>
            <a:endParaRPr lang="en-GB" sz="1050" b="0" i="0" u="sng" strike="noStrike" kern="1200" baseline="0">
              <a:solidFill>
                <a:schemeClr val="tx1"/>
              </a:solidFill>
              <a:effectLst/>
              <a:latin typeface="+mn-lt"/>
              <a:ea typeface="+mn-ea"/>
              <a:cs typeface="+mn-cs"/>
            </a:endParaRPr>
          </a:p>
          <a:p>
            <a:r>
              <a:rPr lang="en-GB" sz="1050" b="0" i="0" u="sng" strike="noStrike" kern="1200" baseline="0">
                <a:solidFill>
                  <a:schemeClr val="tx1"/>
                </a:solidFill>
                <a:effectLst/>
                <a:latin typeface="+mn-lt"/>
                <a:ea typeface="+mn-ea"/>
                <a:cs typeface="+mn-cs"/>
              </a:rPr>
              <a:t>BPD </a:t>
            </a:r>
            <a:r>
              <a:rPr lang="en-CA" sz="1050" b="1" err="1"/>
              <a:t>Bileopancreatic</a:t>
            </a:r>
            <a:r>
              <a:rPr lang="en-CA" sz="1050" b="1"/>
              <a:t> diversion (restrictive &amp; malabsorptive)</a:t>
            </a:r>
          </a:p>
          <a:p>
            <a:pPr marL="171450" indent="-171450">
              <a:buFont typeface="Arial" panose="020B0604020202020204" pitchFamily="34" charset="0"/>
              <a:buChar char="•"/>
            </a:pPr>
            <a:r>
              <a:rPr lang="en-US" sz="1050">
                <a:solidFill>
                  <a:schemeClr val="dk1"/>
                </a:solidFill>
              </a:rPr>
              <a:t>Similar to Roux-en-Y. A variant called a duodenal switch retains the pyloric valve</a:t>
            </a:r>
          </a:p>
          <a:p>
            <a:endParaRPr lang="en-CA" sz="1050"/>
          </a:p>
          <a:p>
            <a:r>
              <a:rPr lang="en-CA" sz="1050"/>
              <a:t>Obesity Canada:</a:t>
            </a:r>
          </a:p>
          <a:p>
            <a:pPr marL="171450" indent="-171450" eaLnBrk="0" fontAlgn="base" hangingPunct="0">
              <a:spcBef>
                <a:spcPct val="0"/>
              </a:spcBef>
              <a:spcAft>
                <a:spcPct val="0"/>
              </a:spcAft>
              <a:buFont typeface="Arial" panose="020B0604020202020204" pitchFamily="34" charset="0"/>
              <a:buChar char="•"/>
            </a:pPr>
            <a:r>
              <a:rPr lang="en-US" sz="1050">
                <a:latin typeface="+mj-lt"/>
              </a:rPr>
              <a:t>“</a:t>
            </a:r>
            <a:r>
              <a:rPr lang="en-US" sz="1050"/>
              <a:t>The </a:t>
            </a:r>
            <a:r>
              <a:rPr lang="en-US" sz="1050" b="1"/>
              <a:t>choice of bariatric procedure should be tailored to patients’ needs</a:t>
            </a:r>
            <a:r>
              <a:rPr lang="en-US" sz="1050"/>
              <a:t>, in collaboration with a multi-disciplinary team and based on the discussion of risks, benefits and side effects.</a:t>
            </a:r>
            <a:r>
              <a:rPr lang="en-US" sz="1050">
                <a:latin typeface="+mj-lt"/>
              </a:rPr>
              <a:t>”</a:t>
            </a:r>
          </a:p>
          <a:p>
            <a:pPr marL="171450" indent="-171450" eaLnBrk="0" fontAlgn="base" hangingPunct="0">
              <a:spcBef>
                <a:spcPct val="0"/>
              </a:spcBef>
              <a:spcAft>
                <a:spcPct val="0"/>
              </a:spcAft>
              <a:buFont typeface="Arial" panose="020B0604020202020204" pitchFamily="34" charset="0"/>
              <a:buChar char="•"/>
            </a:pPr>
            <a:r>
              <a:rPr lang="en-US" sz="1050">
                <a:latin typeface="+mj-lt"/>
              </a:rPr>
              <a:t>“We suggest that </a:t>
            </a:r>
            <a:r>
              <a:rPr lang="en-US" sz="1050" b="1">
                <a:latin typeface="+mj-lt"/>
              </a:rPr>
              <a:t>adjustable gastric banding not be offered </a:t>
            </a:r>
            <a:r>
              <a:rPr lang="en-US" sz="1050">
                <a:latin typeface="+mj-lt"/>
              </a:rPr>
              <a:t>due to unacceptable complications and long-term failure. We suggest that </a:t>
            </a:r>
            <a:r>
              <a:rPr lang="en-US" sz="1050" b="1">
                <a:latin typeface="+mj-lt"/>
              </a:rPr>
              <a:t>single-anastomosis gastric bypass not be rou­tinely offered</a:t>
            </a:r>
            <a:r>
              <a:rPr lang="en-US" sz="1050">
                <a:latin typeface="+mj-lt"/>
              </a:rPr>
              <a:t>, due to long-term complications in comparison with standard Roux-en-Y gastric bypass.”</a:t>
            </a:r>
          </a:p>
        </p:txBody>
      </p:sp>
      <p:sp>
        <p:nvSpPr>
          <p:cNvPr id="4" name="Slide Number Placeholder 3"/>
          <p:cNvSpPr>
            <a:spLocks noGrp="1"/>
          </p:cNvSpPr>
          <p:nvPr>
            <p:ph type="sldNum" sz="quarter" idx="5"/>
          </p:nvPr>
        </p:nvSpPr>
        <p:spPr/>
        <p:txBody>
          <a:bodyPr/>
          <a:lstStyle/>
          <a:p>
            <a:fld id="{806AB073-C983-43F3-AB15-0899458C8FFB}" type="slidenum">
              <a:rPr lang="en-CA" smtClean="0"/>
              <a:t>22</a:t>
            </a:fld>
            <a:endParaRPr lang="en-CA"/>
          </a:p>
        </p:txBody>
      </p:sp>
    </p:spTree>
    <p:extLst>
      <p:ext uri="{BB962C8B-B14F-4D97-AF65-F5344CB8AC3E}">
        <p14:creationId xmlns:p14="http://schemas.microsoft.com/office/powerpoint/2010/main" val="25636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Dr. MacNeil</a:t>
            </a:r>
            <a:endParaRPr lang="en-US" sz="1800">
              <a:effectLst/>
              <a:latin typeface="Arial" panose="020B0604020202020204" pitchFamily="34" charset="0"/>
            </a:endParaRPr>
          </a:p>
          <a:p>
            <a:endParaRPr lang="en-US" sz="1200">
              <a:latin typeface="+mj-lt"/>
            </a:endParaRPr>
          </a:p>
        </p:txBody>
      </p:sp>
      <p:sp>
        <p:nvSpPr>
          <p:cNvPr id="4" name="Slide Number Placeholder 3"/>
          <p:cNvSpPr>
            <a:spLocks noGrp="1"/>
          </p:cNvSpPr>
          <p:nvPr>
            <p:ph type="sldNum" sz="quarter" idx="5"/>
          </p:nvPr>
        </p:nvSpPr>
        <p:spPr/>
        <p:txBody>
          <a:bodyPr/>
          <a:lstStyle/>
          <a:p>
            <a:fld id="{806AB073-C983-43F3-AB15-0899458C8FFB}" type="slidenum">
              <a:rPr lang="en-CA" smtClean="0"/>
              <a:t>23</a:t>
            </a:fld>
            <a:endParaRPr lang="en-CA"/>
          </a:p>
        </p:txBody>
      </p:sp>
    </p:spTree>
    <p:extLst>
      <p:ext uri="{BB962C8B-B14F-4D97-AF65-F5344CB8AC3E}">
        <p14:creationId xmlns:p14="http://schemas.microsoft.com/office/powerpoint/2010/main" val="172502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Dr. MacNeil</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06AB073-C983-43F3-AB15-0899458C8FFB}" type="slidenum">
              <a:rPr lang="en-CA" smtClean="0"/>
              <a:t>24</a:t>
            </a:fld>
            <a:endParaRPr lang="en-CA"/>
          </a:p>
        </p:txBody>
      </p:sp>
    </p:spTree>
    <p:extLst>
      <p:ext uri="{BB962C8B-B14F-4D97-AF65-F5344CB8AC3E}">
        <p14:creationId xmlns:p14="http://schemas.microsoft.com/office/powerpoint/2010/main" val="430277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Dr. MacNeil</a:t>
            </a:r>
            <a:endParaRPr lang="en-US" sz="1800">
              <a:effectLst/>
              <a:latin typeface="Arial" panose="020B0604020202020204" pitchFamily="34" charset="0"/>
            </a:endParaRPr>
          </a:p>
          <a:p>
            <a:r>
              <a:rPr lang="en-US" b="0" u="sng"/>
              <a:t>Nutrition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Previous Guidelines</a:t>
            </a:r>
            <a:r>
              <a:rPr lang="en-US" sz="1200" b="1"/>
              <a:t>: </a:t>
            </a:r>
            <a:r>
              <a:rPr lang="en-US" sz="1200"/>
              <a:t>Optimal “dietary plan” should be developed with an experienced professional—recommending a high-protein or a low-fat diet as a reasonable short-term treatment option (reduce energy intake by 500–1000 kcal/day)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This has been replaced by medical nutrition therapy</a:t>
            </a:r>
          </a:p>
          <a:p>
            <a:pPr marL="171450" indent="-171450">
              <a:buFont typeface="Arial" panose="020B0604020202020204" pitchFamily="34" charset="0"/>
              <a:buChar char="•"/>
            </a:pPr>
            <a:r>
              <a:rPr lang="en-US"/>
              <a:t>CPGs has a table, Summary of Clinical Outcomes for Nutrition Interventions, that lists different diets</a:t>
            </a:r>
          </a:p>
          <a:p>
            <a:pPr marL="171450" indent="-171450">
              <a:buFont typeface="Arial" panose="020B0604020202020204" pitchFamily="34" charset="0"/>
              <a:buChar char="•"/>
            </a:pPr>
            <a:r>
              <a:rPr lang="en-US"/>
              <a:t>Caloric restriction can achieve short-term reductions in weight (i.e.,&lt; 12 months) but has not shown to be sustainable long-term (i.e., &gt; 12 months). Caloric restriction may affect neurobiological pathways that control appetite, hunger, cravings and body weight regulation that may result in increased food intake and weight gain.</a:t>
            </a:r>
          </a:p>
          <a:p>
            <a:pPr marL="171450" indent="-171450">
              <a:buFont typeface="Arial" panose="020B0604020202020204" pitchFamily="34" charset="0"/>
              <a:buChar char="•"/>
            </a:pPr>
            <a:r>
              <a:rPr lang="en-US"/>
              <a:t>People living with obesity are at increased risk for micronutrient deficiencies including but not limited to vitamin D, vitamin B12 and iron deficiencies. Restrictive eating patterns and obesity treatments (e.g. medications, bariatric surgery) may also result in micronutrient deficiencies and malnutrition. Assessment including biochemical values can help inform recommendations for food intake, vitamin/mineral supplements and possible drug-nutrient interactions.</a:t>
            </a:r>
          </a:p>
          <a:p>
            <a:pPr marL="0" indent="0">
              <a:buFont typeface="Arial" panose="020B0604020202020204" pitchFamily="34" charset="0"/>
              <a:buNone/>
            </a:pPr>
            <a:r>
              <a:rPr lang="en-US" sz="2400"/>
              <a:t>What is the “best” diet?</a:t>
            </a:r>
          </a:p>
          <a:p>
            <a:pPr marL="342900" indent="-342900">
              <a:buFont typeface="Arial" panose="020B0604020202020204" pitchFamily="34" charset="0"/>
              <a:buChar char="•"/>
            </a:pPr>
            <a:r>
              <a:rPr lang="en-US" sz="2400"/>
              <a:t>There isn’t one!</a:t>
            </a:r>
          </a:p>
          <a:p>
            <a:pPr marL="800100" lvl="1" indent="-342900">
              <a:buFont typeface="Arial" panose="020B0604020202020204" pitchFamily="34" charset="0"/>
              <a:buChar char="•"/>
            </a:pPr>
            <a:r>
              <a:rPr lang="en-US" sz="2000"/>
              <a:t>Meta-analyses have shown significant weight loss with any low-carbohydrate or low-fat diet, with no major differences between individual named diets</a:t>
            </a:r>
          </a:p>
          <a:p>
            <a:pPr marL="342900" indent="-342900">
              <a:buFont typeface="Arial" panose="020B0604020202020204" pitchFamily="34" charset="0"/>
              <a:buChar char="•"/>
            </a:pPr>
            <a:r>
              <a:rPr lang="en-US" sz="2400"/>
              <a:t>Consider the patient!</a:t>
            </a:r>
          </a:p>
          <a:p>
            <a:pPr marL="800100" lvl="1" indent="-342900">
              <a:buFont typeface="Arial" panose="020B0604020202020204" pitchFamily="34" charset="0"/>
              <a:buChar char="•"/>
            </a:pPr>
            <a:r>
              <a:rPr lang="en-US" sz="2000">
                <a:solidFill>
                  <a:srgbClr val="2D3E76"/>
                </a:solidFill>
              </a:rPr>
              <a:t>Best results occur when diet plans match the individual patient to ensure long-term sustainability</a:t>
            </a:r>
          </a:p>
          <a:p>
            <a:pPr marL="800100" lvl="1" indent="-342900">
              <a:buFont typeface="Arial" panose="020B0604020202020204" pitchFamily="34" charset="0"/>
              <a:buChar char="•"/>
            </a:pPr>
            <a:r>
              <a:rPr lang="en-US" sz="2000">
                <a:solidFill>
                  <a:srgbClr val="2D3E76"/>
                </a:solidFill>
              </a:rPr>
              <a:t>Obesity Canada has a Summary of Clinical Outcomes for Nutrition Interventions, highlighting effects of the various nutrition interventions such as weight change and quality of life indicators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 Wharton et al. Obesity in adults: a clinical practice guideline. CMAJ. 2020 August 4;192:E875-91. </a:t>
            </a:r>
            <a:r>
              <a:rPr lang="en-US" sz="1200" err="1"/>
              <a:t>doi</a:t>
            </a:r>
            <a:r>
              <a:rPr lang="en-US" sz="1200"/>
              <a:t>: 10.1503/cmaj.191707; 2. </a:t>
            </a:r>
            <a:r>
              <a:rPr lang="da-DK" sz="1200"/>
              <a:t>Johnston B et al. JAMA. 2014;312(9):923-933; Lau et al. CMAJ 2007;176(8 suppl):Online-1–117.</a:t>
            </a:r>
            <a:r>
              <a:rPr lang="en-US" sz="1200"/>
              <a:t> </a:t>
            </a:r>
          </a:p>
          <a:p>
            <a:endParaRPr lang="en-US"/>
          </a:p>
          <a:p>
            <a:pPr marL="0" indent="0">
              <a:buFont typeface="Arial" panose="020B0604020202020204" pitchFamily="34" charset="0"/>
              <a:buNone/>
            </a:pPr>
            <a:r>
              <a:rPr lang="en-US" sz="1200" b="0" u="sng"/>
              <a:t>Physical activity</a:t>
            </a:r>
          </a:p>
          <a:p>
            <a:pPr marL="171450" indent="-171450">
              <a:buFont typeface="Arial" panose="020B0604020202020204" pitchFamily="34" charset="0"/>
              <a:buChar char="•"/>
            </a:pPr>
            <a:r>
              <a:rPr lang="en-US" sz="1200" b="1"/>
              <a:t>Aerobic</a:t>
            </a:r>
            <a:r>
              <a:rPr lang="en-US" sz="1200"/>
              <a:t> and </a:t>
            </a:r>
            <a:r>
              <a:rPr lang="en-US" sz="1200" b="1"/>
              <a:t>resistance</a:t>
            </a:r>
            <a:r>
              <a:rPr lang="en-US" sz="1200"/>
              <a:t> exercise can </a:t>
            </a:r>
            <a:r>
              <a:rPr lang="en-US" sz="1200" err="1"/>
              <a:t>favour</a:t>
            </a:r>
            <a:r>
              <a:rPr lang="en-US" sz="1200"/>
              <a:t> the maintenance or improvements in cardiorespiratory fitness, mobility, strength and muscle mass during weight management interventions</a:t>
            </a:r>
          </a:p>
          <a:p>
            <a:pPr marL="171450" indent="-171450">
              <a:buFont typeface="Arial" panose="020B0604020202020204" pitchFamily="34" charset="0"/>
              <a:buChar char="•"/>
            </a:pPr>
            <a:r>
              <a:rPr lang="en-US" sz="1200"/>
              <a:t>Weight loss should not be the sole outcome by which the success of physical activity therapy is judged</a:t>
            </a:r>
            <a:br>
              <a:rPr lang="en-US" sz="1200"/>
            </a:br>
            <a:r>
              <a:rPr lang="en-US" sz="1200"/>
              <a:t>There is limited evidence to recommend physical activity alone to improve QoL, mood disorders, or body image in </a:t>
            </a:r>
            <a:r>
              <a:rPr lang="en-US" sz="1200" err="1"/>
              <a:t>PwO</a:t>
            </a:r>
            <a:r>
              <a:rPr lang="en-US" sz="1200"/>
              <a:t> </a:t>
            </a:r>
            <a:r>
              <a:rPr lang="en-US" sz="1200" b="1" i="1"/>
              <a:t>but</a:t>
            </a:r>
            <a:r>
              <a:rPr lang="en-US" sz="1200" b="1"/>
              <a:t> it can be used as a preventative measure </a:t>
            </a:r>
            <a:endParaRPr lang="en-US" sz="1600" b="1"/>
          </a:p>
          <a:p>
            <a:pPr marL="171450" indent="-171450">
              <a:buFont typeface="Arial" panose="020B0604020202020204" pitchFamily="34" charset="0"/>
              <a:buChar char="•"/>
            </a:pPr>
            <a:r>
              <a:rPr lang="en-CA" sz="3200"/>
              <a:t>“I don’t have time to exercise”</a:t>
            </a:r>
          </a:p>
          <a:p>
            <a:pPr marL="628650" lvl="1" indent="-171450">
              <a:buFont typeface="Arial" panose="020B0604020202020204" pitchFamily="34" charset="0"/>
              <a:buChar char="•"/>
            </a:pPr>
            <a:r>
              <a:rPr lang="en-CA" sz="2000"/>
              <a:t>Yes, you do when the small things add up!</a:t>
            </a:r>
          </a:p>
          <a:p>
            <a:pPr marL="628650" lvl="1" indent="-171450">
              <a:buFont typeface="Arial" panose="020B0604020202020204" pitchFamily="34" charset="0"/>
              <a:buChar char="•"/>
            </a:pPr>
            <a:r>
              <a:rPr lang="en-US" sz="2000"/>
              <a:t>Remember: Exercise is cumulative. Every 10 minutes of activity counts!</a:t>
            </a:r>
          </a:p>
          <a:p>
            <a:pPr marL="628650" lvl="1" indent="-171450">
              <a:buFont typeface="Arial" panose="020B0604020202020204" pitchFamily="34" charset="0"/>
              <a:buChar char="•"/>
            </a:pPr>
            <a:r>
              <a:rPr lang="en-US" sz="2000"/>
              <a:t>E.g., gardening, playing with kids, walking in a store, taking the stairs …etc.</a:t>
            </a:r>
          </a:p>
          <a:p>
            <a:endParaRPr lang="en-US"/>
          </a:p>
        </p:txBody>
      </p:sp>
      <p:sp>
        <p:nvSpPr>
          <p:cNvPr id="4" name="Slide Number Placeholder 3"/>
          <p:cNvSpPr>
            <a:spLocks noGrp="1"/>
          </p:cNvSpPr>
          <p:nvPr>
            <p:ph type="sldNum" sz="quarter" idx="5"/>
          </p:nvPr>
        </p:nvSpPr>
        <p:spPr/>
        <p:txBody>
          <a:bodyPr/>
          <a:lstStyle/>
          <a:p>
            <a:fld id="{806AB073-C983-43F3-AB15-0899458C8FFB}" type="slidenum">
              <a:rPr lang="en-CA" smtClean="0"/>
              <a:t>4</a:t>
            </a:fld>
            <a:endParaRPr lang="en-CA"/>
          </a:p>
        </p:txBody>
      </p:sp>
    </p:spTree>
    <p:extLst>
      <p:ext uri="{BB962C8B-B14F-4D97-AF65-F5344CB8AC3E}">
        <p14:creationId xmlns:p14="http://schemas.microsoft.com/office/powerpoint/2010/main" val="2935980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0F409-1EE5-7448-A80E-0CC8FC47445A}" type="slidenum">
              <a:rPr lang="en-US" smtClean="0"/>
              <a:t>9</a:t>
            </a:fld>
            <a:endParaRPr lang="en-US"/>
          </a:p>
        </p:txBody>
      </p:sp>
    </p:spTree>
    <p:extLst>
      <p:ext uri="{BB962C8B-B14F-4D97-AF65-F5344CB8AC3E}">
        <p14:creationId xmlns:p14="http://schemas.microsoft.com/office/powerpoint/2010/main" val="1593887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Dr. MacNeil</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06AB073-C983-43F3-AB15-0899458C8FFB}" type="slidenum">
              <a:rPr lang="en-CA" smtClean="0"/>
              <a:t>11</a:t>
            </a:fld>
            <a:endParaRPr lang="en-CA"/>
          </a:p>
        </p:txBody>
      </p:sp>
    </p:spTree>
    <p:extLst>
      <p:ext uri="{BB962C8B-B14F-4D97-AF65-F5344CB8AC3E}">
        <p14:creationId xmlns:p14="http://schemas.microsoft.com/office/powerpoint/2010/main" val="345137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Orlistat:</a:t>
            </a:r>
          </a:p>
          <a:p>
            <a:pPr marL="171450" indent="-171450">
              <a:buFont typeface="Arial" panose="020B0604020202020204" pitchFamily="34" charset="0"/>
              <a:buChar char="•"/>
            </a:pPr>
            <a:r>
              <a:rPr lang="en-US" b="0" dirty="0"/>
              <a:t>Semisynthetic derivative of </a:t>
            </a:r>
            <a:r>
              <a:rPr lang="en-US" b="0" dirty="0" err="1"/>
              <a:t>lipstatin</a:t>
            </a:r>
            <a:endParaRPr lang="en-US" b="0" dirty="0"/>
          </a:p>
          <a:p>
            <a:pPr marL="171450" indent="-171450">
              <a:buFont typeface="Arial" panose="020B0604020202020204" pitchFamily="34" charset="0"/>
              <a:buChar char="•"/>
            </a:pPr>
            <a:r>
              <a:rPr lang="en-US" b="0" dirty="0"/>
              <a:t>Potent and selective inhibitor of pancreatic lipase</a:t>
            </a:r>
          </a:p>
          <a:p>
            <a:pPr marL="171450" indent="-171450">
              <a:buFont typeface="Arial" panose="020B0604020202020204" pitchFamily="34" charset="0"/>
              <a:buChar char="•"/>
            </a:pPr>
            <a:r>
              <a:rPr lang="en-US" b="0" dirty="0"/>
              <a:t>Inhibits the breakdown of dietary triglycerides into absorbable free fatty acids</a:t>
            </a:r>
          </a:p>
          <a:p>
            <a:pPr marL="171450" indent="-171450">
              <a:buFont typeface="Arial" panose="020B0604020202020204" pitchFamily="34" charset="0"/>
              <a:buChar char="•"/>
            </a:pPr>
            <a:r>
              <a:rPr lang="en-US" b="0"/>
              <a:t>Does not speciﬁcally target appetite or satiety mechanisms</a:t>
            </a:r>
          </a:p>
          <a:p>
            <a:pPr marL="0" indent="0">
              <a:buFont typeface="Arial" panose="020B0604020202020204" pitchFamily="34" charset="0"/>
              <a:buNone/>
            </a:pPr>
            <a:endParaRPr lang="en-US" b="1" dirty="0"/>
          </a:p>
          <a:p>
            <a:r>
              <a:rPr lang="en-US" b="1" u="sng" dirty="0"/>
              <a:t>Liraglutide 3.0 mg</a:t>
            </a:r>
          </a:p>
          <a:p>
            <a:pPr marL="171450" indent="-171450">
              <a:buFont typeface="Arial" panose="020B0604020202020204" pitchFamily="34" charset="0"/>
              <a:buChar char="•"/>
            </a:pPr>
            <a:r>
              <a:rPr lang="en-US" b="0" dirty="0"/>
              <a:t>Human GLP-1 analog</a:t>
            </a:r>
          </a:p>
          <a:p>
            <a:pPr marL="171450" indent="-171450">
              <a:buFont typeface="Arial" panose="020B0604020202020204" pitchFamily="34" charset="0"/>
              <a:buChar char="•"/>
            </a:pPr>
            <a:r>
              <a:rPr lang="en-US" b="0" dirty="0"/>
              <a:t>Acts on POMC/CART neurons to improve satiation and satiety and reduce hunger</a:t>
            </a:r>
          </a:p>
          <a:p>
            <a:pPr marL="171450" indent="-171450">
              <a:buFont typeface="Arial" panose="020B0604020202020204" pitchFamily="34" charset="0"/>
              <a:buChar char="•"/>
            </a:pPr>
            <a:r>
              <a:rPr lang="en-US" b="0" dirty="0"/>
              <a:t>Transient effect to decrease gastric emptying</a:t>
            </a:r>
          </a:p>
          <a:p>
            <a:pPr marL="171450" indent="-171450">
              <a:buFont typeface="Arial" panose="020B0604020202020204" pitchFamily="34" charset="0"/>
              <a:buChar char="•"/>
            </a:pPr>
            <a:r>
              <a:rPr lang="en-US" b="0" dirty="0"/>
              <a:t>Increases insulin release and suppresses glucagon with glucose increase</a:t>
            </a:r>
          </a:p>
          <a:p>
            <a:pPr marL="0" indent="0">
              <a:buFont typeface="Arial" panose="020B0604020202020204" pitchFamily="34" charset="0"/>
              <a:buNone/>
            </a:pPr>
            <a:endParaRPr lang="en-US" b="1" dirty="0"/>
          </a:p>
          <a:p>
            <a:pPr marL="0" indent="0">
              <a:buFont typeface="Arial" panose="020B0604020202020204" pitchFamily="34" charset="0"/>
              <a:buNone/>
            </a:pPr>
            <a:r>
              <a:rPr lang="en-US" b="1" u="sng" dirty="0"/>
              <a:t>Naltrexone/bupropion </a:t>
            </a:r>
          </a:p>
          <a:p>
            <a:pPr marL="171450" indent="-171450">
              <a:buFont typeface="Arial" panose="020B0604020202020204" pitchFamily="34" charset="0"/>
              <a:buChar char="•"/>
            </a:pPr>
            <a:r>
              <a:rPr lang="en-US" b="0" dirty="0"/>
              <a:t>Opioid receptor antagonist</a:t>
            </a:r>
          </a:p>
          <a:p>
            <a:pPr marL="171450" indent="-171450">
              <a:buFont typeface="Arial" panose="020B0604020202020204" pitchFamily="34" charset="0"/>
              <a:buChar char="•"/>
            </a:pPr>
            <a:r>
              <a:rPr lang="en-US" b="0" dirty="0"/>
              <a:t>Induces satiety by enhancing production &amp; release of </a:t>
            </a:r>
            <a:r>
              <a:rPr lang="el-GR" b="0" dirty="0"/>
              <a:t>α-</a:t>
            </a:r>
            <a:r>
              <a:rPr lang="en-US" b="0" dirty="0"/>
              <a:t>MSH and </a:t>
            </a:r>
            <a:r>
              <a:rPr lang="el-GR" b="0" dirty="0"/>
              <a:t>β-</a:t>
            </a:r>
            <a:r>
              <a:rPr lang="en-US" b="0" dirty="0"/>
              <a:t>endorphin from POMC cells in hypothalamus</a:t>
            </a:r>
          </a:p>
          <a:p>
            <a:pPr marL="171450" indent="-171450">
              <a:buFont typeface="Arial" panose="020B0604020202020204" pitchFamily="34" charset="0"/>
              <a:buChar char="•"/>
            </a:pPr>
            <a:r>
              <a:rPr lang="en-US" b="0" dirty="0"/>
              <a:t>Disrupts auto-inhibitory effect of </a:t>
            </a:r>
            <a:r>
              <a:rPr lang="el-GR" b="0" dirty="0"/>
              <a:t>β-</a:t>
            </a:r>
            <a:r>
              <a:rPr lang="en-US" b="0" dirty="0"/>
              <a:t>endorphin on POMC cells by blocking the </a:t>
            </a:r>
            <a:r>
              <a:rPr lang="el-GR" b="0" dirty="0"/>
              <a:t>μ-</a:t>
            </a:r>
            <a:r>
              <a:rPr lang="en-US" b="0" dirty="0"/>
              <a:t>opioid receptors</a:t>
            </a:r>
          </a:p>
          <a:p>
            <a:pPr marL="171450" indent="-171450">
              <a:buFont typeface="Arial" panose="020B0604020202020204" pitchFamily="34" charset="0"/>
              <a:buChar char="•"/>
            </a:pPr>
            <a:r>
              <a:rPr lang="en-US" b="0" dirty="0"/>
              <a:t>Influences the mesolimbic reward system to reduce cravings</a:t>
            </a:r>
          </a:p>
          <a:p>
            <a:endParaRPr lang="en-US" dirty="0"/>
          </a:p>
          <a:p>
            <a:r>
              <a:rPr lang="en-US" b="1" u="sng" dirty="0" err="1"/>
              <a:t>Semaglutide</a:t>
            </a:r>
            <a:r>
              <a:rPr lang="en-US" b="1" u="sng" dirty="0"/>
              <a:t> 2.4 mg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t>Human GLP-1 analog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dirty="0">
                <a:solidFill>
                  <a:srgbClr val="002060"/>
                </a:solidFill>
                <a:latin typeface="Verdana" panose="020B0604030504040204" pitchFamily="34" charset="0"/>
                <a:ea typeface="Verdana" panose="020B0604030504040204" pitchFamily="34" charset="0"/>
              </a:rPr>
              <a:t>Reduced appetite and food cravings, and improved control of eating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dirty="0">
                <a:solidFill>
                  <a:srgbClr val="002060"/>
                </a:solidFill>
                <a:latin typeface="Verdana" panose="020B0604030504040204" pitchFamily="34" charset="0"/>
                <a:ea typeface="Verdana" panose="020B0604030504040204" pitchFamily="34" charset="0"/>
              </a:rPr>
              <a:t>Reduced energy intake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dirty="0">
                <a:solidFill>
                  <a:srgbClr val="002060"/>
                </a:solidFill>
                <a:latin typeface="Verdana" panose="020B0604030504040204" pitchFamily="34" charset="0"/>
                <a:ea typeface="Verdana" panose="020B0604030504040204" pitchFamily="34" charset="0"/>
              </a:rPr>
              <a:t>Reduced body weight, predominantly via loss of fat mass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In the control of eating questionnaire (</a:t>
            </a:r>
            <a:r>
              <a:rPr lang="en-US" sz="1800" dirty="0" err="1">
                <a:effectLst/>
                <a:latin typeface="Segoe UI" panose="020B0502040204020203" pitchFamily="34" charset="0"/>
              </a:rPr>
              <a:t>CoEQ</a:t>
            </a:r>
            <a:r>
              <a:rPr lang="en-US" sz="1800" dirty="0">
                <a:effectLst/>
                <a:latin typeface="Segoe UI" panose="020B0502040204020203" pitchFamily="34" charset="0"/>
              </a:rPr>
              <a:t>), </a:t>
            </a:r>
            <a:r>
              <a:rPr lang="en-US" sz="1800" dirty="0" err="1">
                <a:effectLst/>
                <a:latin typeface="Segoe UI" panose="020B0502040204020203" pitchFamily="34" charset="0"/>
              </a:rPr>
              <a:t>semaglutide</a:t>
            </a:r>
            <a:r>
              <a:rPr lang="en-US" sz="1800" dirty="0">
                <a:effectLst/>
                <a:latin typeface="Segoe UI" panose="020B0502040204020203" pitchFamily="34" charset="0"/>
              </a:rPr>
              <a:t> 2.4 mg had the greatest effect on craving control and craving for savory foods, with significant improvements vs. placebo remaining at week 104 (STEP 5)</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06AB073-C983-43F3-AB15-0899458C8FFB}" type="slidenum">
              <a:rPr lang="en-CA" smtClean="0"/>
              <a:t>14</a:t>
            </a:fld>
            <a:endParaRPr lang="en-CA"/>
          </a:p>
        </p:txBody>
      </p:sp>
    </p:spTree>
    <p:extLst>
      <p:ext uri="{BB962C8B-B14F-4D97-AF65-F5344CB8AC3E}">
        <p14:creationId xmlns:p14="http://schemas.microsoft.com/office/powerpoint/2010/main" val="212993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806AB073-C983-43F3-AB15-0899458C8FFB}" type="slidenum">
              <a:rPr lang="en-CA" smtClean="0"/>
              <a:t>15</a:t>
            </a:fld>
            <a:endParaRPr lang="en-CA"/>
          </a:p>
        </p:txBody>
      </p:sp>
    </p:spTree>
    <p:extLst>
      <p:ext uri="{BB962C8B-B14F-4D97-AF65-F5344CB8AC3E}">
        <p14:creationId xmlns:p14="http://schemas.microsoft.com/office/powerpoint/2010/main" val="2937468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libri" panose="020F0502020204030204" pitchFamily="34" charset="0"/>
                <a:cs typeface="Calibri" panose="020F0502020204030204" pitchFamily="34" charset="0"/>
              </a:rPr>
              <a:t>Should not be taken with a high-fat meal because of a resulting significant increase in bupropion and naltrexone systemic exposure </a:t>
            </a:r>
          </a:p>
          <a:p>
            <a:endParaRPr lang="en-US"/>
          </a:p>
        </p:txBody>
      </p:sp>
      <p:sp>
        <p:nvSpPr>
          <p:cNvPr id="4" name="Slide Number Placeholder 3"/>
          <p:cNvSpPr>
            <a:spLocks noGrp="1"/>
          </p:cNvSpPr>
          <p:nvPr>
            <p:ph type="sldNum" sz="quarter" idx="5"/>
          </p:nvPr>
        </p:nvSpPr>
        <p:spPr/>
        <p:txBody>
          <a:bodyPr/>
          <a:lstStyle/>
          <a:p>
            <a:fld id="{806AB073-C983-43F3-AB15-0899458C8FFB}" type="slidenum">
              <a:rPr lang="en-CA" smtClean="0"/>
              <a:t>18</a:t>
            </a:fld>
            <a:endParaRPr lang="en-CA"/>
          </a:p>
        </p:txBody>
      </p:sp>
    </p:spTree>
    <p:extLst>
      <p:ext uri="{BB962C8B-B14F-4D97-AF65-F5344CB8AC3E}">
        <p14:creationId xmlns:p14="http://schemas.microsoft.com/office/powerpoint/2010/main" val="140804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Naltrexone/bupropion</a:t>
            </a:r>
          </a:p>
          <a:p>
            <a:pPr marL="628650" lvl="1" indent="-171450">
              <a:buFont typeface="Arial" panose="020B0604020202020204" pitchFamily="34" charset="0"/>
              <a:buChar char="•"/>
            </a:pPr>
            <a:r>
              <a:rPr lang="en-US"/>
              <a:t>There are multiple potential drug interactions with naltrexone/bupropion, which stem from the effect of bupropion and its metabolites to inhibit the hepatic CYP2D6 enzyme system. Physicians and pharmacists must be aware of the importance of evaluating potential drug interactions prior to initiating naltrexone/bupropion. Among patients already receiving naltrexone/bupropion, medications metabolized by CYP2D6 should be started at the lower end of their recommended dosage range with cautious titration (e.g., selective serotonin reuptake inhibitors, beta blockers, antipsychotic agents, type 1C antiarrhythmic agents and many tricyclic antidepressants, such as citalopram, metoprolol, risperidone, propafenone and desipramine, respectively).32 For patients already receiving these medications, consideration should be given for dose reduction when starting naltrexone/bupropion. Bupropion may result in reduced efficacy of tamoxifen and should therefore not be used in combination with it.</a:t>
            </a:r>
          </a:p>
          <a:p>
            <a:pPr marL="628650" lvl="1" indent="-171450">
              <a:buFont typeface="Arial" panose="020B0604020202020204" pitchFamily="34" charset="0"/>
              <a:buChar char="•"/>
            </a:pPr>
            <a:r>
              <a:rPr lang="en-US"/>
              <a:t>Bupropion is primarily metabolized by the CYP2B6 enzyme system. Therefore, naltrexone/bupropion dosing should not exceed one tablet twice daily when used with CYP2B6 inhibitors (e.g., ticlopidine, clopidogrel).33 Naltrexone/bupropion should be avoided in patients taking CYP2B6 inducers as these may reduce efficacy of naltrexone/bupropion by reducing bupropion exposure (e.g., ritonavir, lopinavir, efavirenz, carbamazepine, phenobarbital, phenytoin).32 Central nervous system toxicity can occur when naltrexone/bupropion is used concomitantly with dopaminergic drugs (e.g., levodopa, amantadine).</a:t>
            </a:r>
          </a:p>
        </p:txBody>
      </p:sp>
      <p:sp>
        <p:nvSpPr>
          <p:cNvPr id="4" name="Slide Number Placeholder 3"/>
          <p:cNvSpPr>
            <a:spLocks noGrp="1"/>
          </p:cNvSpPr>
          <p:nvPr>
            <p:ph type="sldNum" sz="quarter" idx="5"/>
          </p:nvPr>
        </p:nvSpPr>
        <p:spPr/>
        <p:txBody>
          <a:bodyPr/>
          <a:lstStyle/>
          <a:p>
            <a:fld id="{806AB073-C983-43F3-AB15-0899458C8FFB}" type="slidenum">
              <a:rPr lang="en-CA" smtClean="0"/>
              <a:t>20</a:t>
            </a:fld>
            <a:endParaRPr lang="en-CA"/>
          </a:p>
        </p:txBody>
      </p:sp>
    </p:spTree>
    <p:extLst>
      <p:ext uri="{BB962C8B-B14F-4D97-AF65-F5344CB8AC3E}">
        <p14:creationId xmlns:p14="http://schemas.microsoft.com/office/powerpoint/2010/main" val="878963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Segoe UI" panose="020B0502040204020203" pitchFamily="34" charset="0"/>
              </a:rPr>
              <a:t>Dr. MacNeil</a:t>
            </a:r>
            <a:endParaRPr lang="en-US" sz="1800">
              <a:effectLst/>
              <a:latin typeface="Arial" panose="020B0604020202020204" pitchFamily="34" charset="0"/>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806AB073-C983-43F3-AB15-0899458C8FFB}" type="slidenum">
              <a:rPr lang="en-CA" smtClean="0"/>
              <a:t>21</a:t>
            </a:fld>
            <a:endParaRPr lang="en-CA"/>
          </a:p>
        </p:txBody>
      </p:sp>
    </p:spTree>
    <p:extLst>
      <p:ext uri="{BB962C8B-B14F-4D97-AF65-F5344CB8AC3E}">
        <p14:creationId xmlns:p14="http://schemas.microsoft.com/office/powerpoint/2010/main" val="1024490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CE486-3960-914A-B89D-7CFC8EC4A60D}"/>
              </a:ext>
            </a:extLst>
          </p:cNvPr>
          <p:cNvSpPr>
            <a:spLocks noGrp="1"/>
          </p:cNvSpPr>
          <p:nvPr>
            <p:ph idx="1"/>
          </p:nvPr>
        </p:nvSpPr>
        <p:spPr>
          <a:xfrm>
            <a:off x="952499" y="1130989"/>
            <a:ext cx="10961077" cy="4873625"/>
          </a:xfrm>
        </p:spPr>
        <p:txBody>
          <a:bodyPr/>
          <a:lstStyle>
            <a:lvl1pPr>
              <a:defRPr sz="3200">
                <a:solidFill>
                  <a:schemeClr val="accent4">
                    <a:lumMod val="60000"/>
                    <a:lumOff val="40000"/>
                  </a:schemeClr>
                </a:solidFill>
              </a:defRPr>
            </a:lvl1pPr>
            <a:lvl2pPr>
              <a:defRPr sz="2800">
                <a:solidFill>
                  <a:schemeClr val="accent4">
                    <a:lumMod val="60000"/>
                    <a:lumOff val="40000"/>
                  </a:schemeClr>
                </a:solidFill>
              </a:defRPr>
            </a:lvl2pPr>
            <a:lvl3pPr>
              <a:defRPr sz="2400">
                <a:solidFill>
                  <a:schemeClr val="accent4">
                    <a:lumMod val="60000"/>
                    <a:lumOff val="40000"/>
                  </a:schemeClr>
                </a:solidFill>
              </a:defRPr>
            </a:lvl3pPr>
            <a:lvl4pPr>
              <a:defRPr sz="2000">
                <a:solidFill>
                  <a:schemeClr val="accent4">
                    <a:lumMod val="60000"/>
                    <a:lumOff val="40000"/>
                  </a:schemeClr>
                </a:solidFill>
              </a:defRPr>
            </a:lvl4pPr>
            <a:lvl5pPr>
              <a:defRPr sz="2000">
                <a:solidFill>
                  <a:schemeClr val="accent4">
                    <a:lumMod val="60000"/>
                    <a:lumOff val="4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C3CE877-F0B5-7E42-8D4C-51D38A264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5BEF8-3A8F-1641-B9FD-E873536C99F5}"/>
              </a:ext>
            </a:extLst>
          </p:cNvPr>
          <p:cNvSpPr>
            <a:spLocks noGrp="1"/>
          </p:cNvSpPr>
          <p:nvPr>
            <p:ph type="sldNum" sz="quarter" idx="12"/>
          </p:nvPr>
        </p:nvSpPr>
        <p:spPr>
          <a:xfrm>
            <a:off x="839788" y="6347069"/>
            <a:ext cx="2743200" cy="365125"/>
          </a:xfrm>
        </p:spPr>
        <p:txBody>
          <a:bodyPr/>
          <a:lstStyle/>
          <a:p>
            <a:fld id="{E8A89865-4BAB-7741-A624-0BCC6AB1EAEB}" type="slidenum">
              <a:rPr lang="en-US" smtClean="0"/>
              <a:t>‹#›</a:t>
            </a:fld>
            <a:endParaRPr lang="en-US"/>
          </a:p>
        </p:txBody>
      </p:sp>
      <p:sp>
        <p:nvSpPr>
          <p:cNvPr id="8" name="Rectangle 7">
            <a:extLst>
              <a:ext uri="{FF2B5EF4-FFF2-40B4-BE49-F238E27FC236}">
                <a16:creationId xmlns:a16="http://schemas.microsoft.com/office/drawing/2014/main" id="{F21CB815-92D7-2042-8DCD-AE65F43B7ED2}"/>
              </a:ext>
            </a:extLst>
          </p:cNvPr>
          <p:cNvSpPr/>
          <p:nvPr userDrawn="1"/>
        </p:nvSpPr>
        <p:spPr>
          <a:xfrm>
            <a:off x="0" y="0"/>
            <a:ext cx="8382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4BCB0B-6995-6249-8696-D2B2DEB25A88}"/>
              </a:ext>
            </a:extLst>
          </p:cNvPr>
          <p:cNvSpPr/>
          <p:nvPr userDrawn="1"/>
        </p:nvSpPr>
        <p:spPr>
          <a:xfrm rot="5400000">
            <a:off x="6027737" y="746945"/>
            <a:ext cx="136525"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8ADCA43-A610-AF4F-AD78-E43256D427BB}"/>
              </a:ext>
            </a:extLst>
          </p:cNvPr>
          <p:cNvSpPr>
            <a:spLocks noGrp="1"/>
          </p:cNvSpPr>
          <p:nvPr>
            <p:ph type="title"/>
          </p:nvPr>
        </p:nvSpPr>
        <p:spPr>
          <a:xfrm>
            <a:off x="952499" y="0"/>
            <a:ext cx="10961077" cy="1071176"/>
          </a:xfrm>
        </p:spPr>
        <p:txBody>
          <a:bodyPr>
            <a:normAutofit/>
          </a:bodyPr>
          <a:lstStyle>
            <a:lvl1pPr>
              <a:defRPr sz="4000">
                <a:solidFill>
                  <a:schemeClr val="accent4"/>
                </a:solidFill>
              </a:defRPr>
            </a:lvl1pPr>
          </a:lstStyle>
          <a:p>
            <a:r>
              <a:rPr lang="en-US"/>
              <a:t>Click to edit Master title style</a:t>
            </a:r>
          </a:p>
        </p:txBody>
      </p:sp>
    </p:spTree>
    <p:extLst>
      <p:ext uri="{BB962C8B-B14F-4D97-AF65-F5344CB8AC3E}">
        <p14:creationId xmlns:p14="http://schemas.microsoft.com/office/powerpoint/2010/main" val="89393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4/10/22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omments" Target="../comments/commen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diagramColors" Target="../diagrams/colors1.xml"/><Relationship Id="rId18" Type="http://schemas.openxmlformats.org/officeDocument/2006/relationships/image" Target="../media/image38.svg"/><Relationship Id="rId3" Type="http://schemas.openxmlformats.org/officeDocument/2006/relationships/slideLayout" Target="../slideLayouts/slideLayout12.xml"/><Relationship Id="rId21" Type="http://schemas.openxmlformats.org/officeDocument/2006/relationships/image" Target="../media/image41.png"/><Relationship Id="rId7" Type="http://schemas.openxmlformats.org/officeDocument/2006/relationships/image" Target="../media/image32.png"/><Relationship Id="rId12" Type="http://schemas.openxmlformats.org/officeDocument/2006/relationships/diagramQuickStyle" Target="../diagrams/quickStyle1.xml"/><Relationship Id="rId17" Type="http://schemas.openxmlformats.org/officeDocument/2006/relationships/image" Target="../media/image37.png"/><Relationship Id="rId2" Type="http://schemas.openxmlformats.org/officeDocument/2006/relationships/audio" Target="../media/media13.m4a"/><Relationship Id="rId16" Type="http://schemas.openxmlformats.org/officeDocument/2006/relationships/image" Target="../media/image36.svg"/><Relationship Id="rId20" Type="http://schemas.openxmlformats.org/officeDocument/2006/relationships/image" Target="../media/image40.svg"/><Relationship Id="rId1" Type="http://schemas.microsoft.com/office/2007/relationships/media" Target="../media/media13.m4a"/><Relationship Id="rId6" Type="http://schemas.openxmlformats.org/officeDocument/2006/relationships/image" Target="../media/image31.svg"/><Relationship Id="rId11" Type="http://schemas.openxmlformats.org/officeDocument/2006/relationships/diagramLayout" Target="../diagrams/layout1.xml"/><Relationship Id="rId5" Type="http://schemas.openxmlformats.org/officeDocument/2006/relationships/image" Target="../media/image30.png"/><Relationship Id="rId15" Type="http://schemas.openxmlformats.org/officeDocument/2006/relationships/image" Target="../media/image35.png"/><Relationship Id="rId23" Type="http://schemas.openxmlformats.org/officeDocument/2006/relationships/comments" Target="../comments/comment7.xml"/><Relationship Id="rId10" Type="http://schemas.openxmlformats.org/officeDocument/2006/relationships/diagramData" Target="../diagrams/data1.xml"/><Relationship Id="rId19" Type="http://schemas.openxmlformats.org/officeDocument/2006/relationships/image" Target="../media/image39.png"/><Relationship Id="rId4" Type="http://schemas.openxmlformats.org/officeDocument/2006/relationships/notesSlide" Target="../notesSlides/notesSlide5.xml"/><Relationship Id="rId9" Type="http://schemas.openxmlformats.org/officeDocument/2006/relationships/image" Target="../media/image34.png"/><Relationship Id="rId14" Type="http://schemas.microsoft.com/office/2007/relationships/diagramDrawing" Target="../diagrams/drawing1.xml"/><Relationship Id="rId2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1.png"/><Relationship Id="rId4" Type="http://schemas.openxmlformats.org/officeDocument/2006/relationships/image" Target="../media/image42.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notesSlide" Target="../notesSlides/notesSlide7.xml"/><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comments" Target="../comments/comment8.xml"/><Relationship Id="rId5" Type="http://schemas.openxmlformats.org/officeDocument/2006/relationships/image" Target="../media/image1.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26" Type="http://schemas.openxmlformats.org/officeDocument/2006/relationships/image" Target="../media/image1.png"/><Relationship Id="rId3" Type="http://schemas.openxmlformats.org/officeDocument/2006/relationships/slideLayout" Target="../slideLayouts/slideLayout12.xml"/><Relationship Id="rId21" Type="http://schemas.openxmlformats.org/officeDocument/2006/relationships/image" Target="../media/image71.sv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5" Type="http://schemas.openxmlformats.org/officeDocument/2006/relationships/image" Target="../media/image75.svg"/><Relationship Id="rId2" Type="http://schemas.openxmlformats.org/officeDocument/2006/relationships/audio" Target="../media/media19.m4a"/><Relationship Id="rId16" Type="http://schemas.openxmlformats.org/officeDocument/2006/relationships/image" Target="../media/image66.svg"/><Relationship Id="rId20" Type="http://schemas.openxmlformats.org/officeDocument/2006/relationships/image" Target="../media/image70.png"/><Relationship Id="rId1" Type="http://schemas.microsoft.com/office/2007/relationships/media" Target="../media/media19.m4a"/><Relationship Id="rId6" Type="http://schemas.openxmlformats.org/officeDocument/2006/relationships/hyperlink" Target="https://my.clevelandclinic.org/health/symptoms/8106-nausea--vomiting" TargetMode="External"/><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hyperlink" Target="https://www.mayoclinic.org/symptoms/nausea/basics/definition/sym-20050736" TargetMode="External"/><Relationship Id="rId15" Type="http://schemas.openxmlformats.org/officeDocument/2006/relationships/image" Target="../media/image65.png"/><Relationship Id="rId23" Type="http://schemas.openxmlformats.org/officeDocument/2006/relationships/image" Target="../media/image73.svg"/><Relationship Id="rId10" Type="http://schemas.openxmlformats.org/officeDocument/2006/relationships/image" Target="../media/image60.svg"/><Relationship Id="rId19" Type="http://schemas.openxmlformats.org/officeDocument/2006/relationships/image" Target="../media/image69.jpeg"/><Relationship Id="rId4" Type="http://schemas.openxmlformats.org/officeDocument/2006/relationships/notesSlide" Target="../notesSlides/notesSlide8.xml"/><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12.xml"/><Relationship Id="rId7" Type="http://schemas.openxmlformats.org/officeDocument/2006/relationships/image" Target="../media/image7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10.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slideLayout" Target="../slideLayouts/slideLayout12.xml"/><Relationship Id="rId7" Type="http://schemas.openxmlformats.org/officeDocument/2006/relationships/image" Target="../media/image82.png"/><Relationship Id="rId12" Type="http://schemas.openxmlformats.org/officeDocument/2006/relationships/image" Target="../media/image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1.svg"/><Relationship Id="rId11" Type="http://schemas.openxmlformats.org/officeDocument/2006/relationships/image" Target="../media/image86.sv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notesSlide" Target="../notesSlides/notesSlide12.xml"/><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creativecommons.org/licenses/by-sa/3.0/" TargetMode="External"/><Relationship Id="rId5" Type="http://schemas.openxmlformats.org/officeDocument/2006/relationships/hyperlink" Target="https://www.havatopraksu.org/blog/2018/05/18/3-key-points-of-implementing-permaculture-design/" TargetMode="Externa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hyperlink" Target="https://www.811healthline.ca/" TargetMode="External"/><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svg"/><Relationship Id="rId1" Type="http://schemas.openxmlformats.org/officeDocument/2006/relationships/slideLayout" Target="../slideLayouts/slideLayout1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hyperlink" Target="https://oa.org/" TargetMode="External"/><Relationship Id="rId9" Type="http://schemas.openxmlformats.org/officeDocument/2006/relationships/image" Target="../media/image8.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comments" Target="../comments/comment2.xml"/><Relationship Id="rId5" Type="http://schemas.openxmlformats.org/officeDocument/2006/relationships/image" Target="../media/image1.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comments" Target="../comments/comment3.xml"/><Relationship Id="rId5" Type="http://schemas.openxmlformats.org/officeDocument/2006/relationships/image" Target="../media/image1.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creativecommons.org/licenses/by-nc/3.0/" TargetMode="External"/><Relationship Id="rId5" Type="http://schemas.openxmlformats.org/officeDocument/2006/relationships/hyperlink" Target="https://www.pngall.com/building-pillar-png"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9">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Shape 11">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3D3C1F-496B-0941-BD2C-8C54B31B4526}"/>
              </a:ext>
            </a:extLst>
          </p:cNvPr>
          <p:cNvSpPr>
            <a:spLocks noGrp="1"/>
          </p:cNvSpPr>
          <p:nvPr>
            <p:ph type="ctrTitle"/>
          </p:nvPr>
        </p:nvSpPr>
        <p:spPr>
          <a:xfrm>
            <a:off x="1069849" y="1298448"/>
            <a:ext cx="7056444" cy="3255264"/>
          </a:xfrm>
        </p:spPr>
        <p:txBody>
          <a:bodyPr>
            <a:normAutofit/>
          </a:bodyPr>
          <a:lstStyle/>
          <a:p>
            <a:pPr algn="r"/>
            <a:r>
              <a:rPr lang="en-US">
                <a:solidFill>
                  <a:schemeClr val="accent1"/>
                </a:solidFill>
              </a:rPr>
              <a:t>Obesity treatments</a:t>
            </a:r>
          </a:p>
        </p:txBody>
      </p:sp>
      <p:sp>
        <p:nvSpPr>
          <p:cNvPr id="3" name="Subtitle 2">
            <a:extLst>
              <a:ext uri="{FF2B5EF4-FFF2-40B4-BE49-F238E27FC236}">
                <a16:creationId xmlns:a16="http://schemas.microsoft.com/office/drawing/2014/main" id="{D0F8C71E-1540-644E-BA92-0F05ED459725}"/>
              </a:ext>
            </a:extLst>
          </p:cNvPr>
          <p:cNvSpPr>
            <a:spLocks noGrp="1"/>
          </p:cNvSpPr>
          <p:nvPr>
            <p:ph type="subTitle" idx="1"/>
          </p:nvPr>
        </p:nvSpPr>
        <p:spPr>
          <a:xfrm>
            <a:off x="8528702" y="4084889"/>
            <a:ext cx="3021621" cy="1709159"/>
          </a:xfrm>
        </p:spPr>
        <p:txBody>
          <a:bodyPr>
            <a:normAutofit/>
          </a:bodyPr>
          <a:lstStyle/>
          <a:p>
            <a:pPr algn="r"/>
            <a:r>
              <a:rPr lang="en-US" sz="1800" dirty="0">
                <a:solidFill>
                  <a:srgbClr val="FFFFFF"/>
                </a:solidFill>
              </a:rPr>
              <a:t>The 3 pillars of obesity management</a:t>
            </a:r>
          </a:p>
          <a:p>
            <a:pPr algn="r"/>
            <a:r>
              <a:rPr lang="en-US" sz="1800" dirty="0">
                <a:solidFill>
                  <a:srgbClr val="FFFFFF"/>
                </a:solidFill>
              </a:rPr>
              <a:t>By Dr. Melanie MacNeil and Dee Badcock BN RN</a:t>
            </a:r>
          </a:p>
        </p:txBody>
      </p:sp>
      <p:pic>
        <p:nvPicPr>
          <p:cNvPr id="6" name="Audio 5">
            <a:hlinkClick r:id="" action="ppaction://media"/>
            <a:extLst>
              <a:ext uri="{FF2B5EF4-FFF2-40B4-BE49-F238E27FC236}">
                <a16:creationId xmlns:a16="http://schemas.microsoft.com/office/drawing/2014/main" id="{DC4B8BFA-E04F-F140-9CCA-566B7F3798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10684873"/>
      </p:ext>
    </p:extLst>
  </p:cSld>
  <p:clrMapOvr>
    <a:masterClrMapping/>
  </p:clrMapOvr>
  <mc:AlternateContent xmlns:mc="http://schemas.openxmlformats.org/markup-compatibility/2006">
    <mc:Choice xmlns:p14="http://schemas.microsoft.com/office/powerpoint/2010/main" Requires="p14">
      <p:transition spd="slow" p14:dur="2000" advTm="18285"/>
    </mc:Choice>
    <mc:Fallback>
      <p:transition spd="slow" advTm="18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57D8-31E8-4D3D-9A9F-4D98E350525C}"/>
              </a:ext>
            </a:extLst>
          </p:cNvPr>
          <p:cNvSpPr>
            <a:spLocks noGrp="1"/>
          </p:cNvSpPr>
          <p:nvPr>
            <p:ph type="title"/>
          </p:nvPr>
        </p:nvSpPr>
        <p:spPr>
          <a:xfrm>
            <a:off x="252919" y="1123837"/>
            <a:ext cx="2947482" cy="2502561"/>
          </a:xfrm>
        </p:spPr>
        <p:txBody>
          <a:bodyPr>
            <a:normAutofit/>
          </a:bodyPr>
          <a:lstStyle/>
          <a:p>
            <a:r>
              <a:rPr lang="en-US" sz="4000" dirty="0"/>
              <a:t>The importance     of reflection......</a:t>
            </a:r>
          </a:p>
        </p:txBody>
      </p:sp>
      <p:pic>
        <p:nvPicPr>
          <p:cNvPr id="6" name="Graphic 6" descr="Thought with solid fill">
            <a:extLst>
              <a:ext uri="{FF2B5EF4-FFF2-40B4-BE49-F238E27FC236}">
                <a16:creationId xmlns:a16="http://schemas.microsoft.com/office/drawing/2014/main" id="{CC956295-B650-4E96-BCC8-5FBBF9ABF758}"/>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a:off x="996671" y="4177759"/>
            <a:ext cx="914400" cy="914400"/>
          </a:xfrm>
        </p:spPr>
      </p:pic>
      <p:sp>
        <p:nvSpPr>
          <p:cNvPr id="4" name="Text Placeholder 3">
            <a:extLst>
              <a:ext uri="{FF2B5EF4-FFF2-40B4-BE49-F238E27FC236}">
                <a16:creationId xmlns:a16="http://schemas.microsoft.com/office/drawing/2014/main" id="{DBB4BBBE-15BF-48FE-BB0C-B6FCC178A13C}"/>
              </a:ext>
            </a:extLst>
          </p:cNvPr>
          <p:cNvSpPr>
            <a:spLocks noGrp="1"/>
          </p:cNvSpPr>
          <p:nvPr>
            <p:ph sz="half" idx="2"/>
          </p:nvPr>
        </p:nvSpPr>
        <p:spPr>
          <a:xfrm>
            <a:off x="12540020" y="231598"/>
            <a:ext cx="3474720" cy="5120640"/>
          </a:xfrm>
        </p:spPr>
        <p:txBody>
          <a:bodyPr/>
          <a:lstStyle/>
          <a:p>
            <a:pPr marL="0" indent="0">
              <a:buNone/>
            </a:pPr>
            <a:endParaRPr lang="en-US" dirty="0"/>
          </a:p>
        </p:txBody>
      </p:sp>
      <p:sp>
        <p:nvSpPr>
          <p:cNvPr id="7" name="TextBox 6">
            <a:extLst>
              <a:ext uri="{FF2B5EF4-FFF2-40B4-BE49-F238E27FC236}">
                <a16:creationId xmlns:a16="http://schemas.microsoft.com/office/drawing/2014/main" id="{E5896CC6-C403-47F3-9626-39156A4A0ED7}"/>
              </a:ext>
            </a:extLst>
          </p:cNvPr>
          <p:cNvSpPr txBox="1"/>
          <p:nvPr/>
        </p:nvSpPr>
        <p:spPr>
          <a:xfrm>
            <a:off x="4392586" y="2793636"/>
            <a:ext cx="2743200" cy="92333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b="1" dirty="0"/>
              <a:t> Yes</a:t>
            </a:r>
          </a:p>
          <a:p>
            <a:r>
              <a:rPr lang="en-US" dirty="0"/>
              <a:t>How did it make you feel?</a:t>
            </a:r>
          </a:p>
          <a:p>
            <a:endParaRPr lang="en-US" dirty="0"/>
          </a:p>
        </p:txBody>
      </p:sp>
      <p:sp>
        <p:nvSpPr>
          <p:cNvPr id="8" name="TextBox 7">
            <a:extLst>
              <a:ext uri="{FF2B5EF4-FFF2-40B4-BE49-F238E27FC236}">
                <a16:creationId xmlns:a16="http://schemas.microsoft.com/office/drawing/2014/main" id="{28872241-253B-4FA8-A534-016D8519C3BC}"/>
              </a:ext>
            </a:extLst>
          </p:cNvPr>
          <p:cNvSpPr txBox="1"/>
          <p:nvPr/>
        </p:nvSpPr>
        <p:spPr>
          <a:xfrm>
            <a:off x="3967086" y="781675"/>
            <a:ext cx="74276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Take a moment and reflect on your day....do the choices you make align</a:t>
            </a:r>
            <a:endParaRPr lang="en-US" sz="2400"/>
          </a:p>
          <a:p>
            <a:pPr algn="ctr"/>
            <a:r>
              <a:rPr lang="en-US" sz="2400" b="1" dirty="0"/>
              <a:t> with your values??</a:t>
            </a:r>
            <a:endParaRPr lang="en-US" sz="2400"/>
          </a:p>
        </p:txBody>
      </p:sp>
      <p:sp>
        <p:nvSpPr>
          <p:cNvPr id="9" name="TextBox 8">
            <a:extLst>
              <a:ext uri="{FF2B5EF4-FFF2-40B4-BE49-F238E27FC236}">
                <a16:creationId xmlns:a16="http://schemas.microsoft.com/office/drawing/2014/main" id="{D5CA4424-4C8C-428D-9703-D007BA71E972}"/>
              </a:ext>
            </a:extLst>
          </p:cNvPr>
          <p:cNvSpPr txBox="1"/>
          <p:nvPr/>
        </p:nvSpPr>
        <p:spPr>
          <a:xfrm>
            <a:off x="8113583" y="2760845"/>
            <a:ext cx="2743200" cy="92333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                    No</a:t>
            </a:r>
          </a:p>
          <a:p>
            <a:r>
              <a:rPr lang="en-US" dirty="0"/>
              <a:t>How did it make you feel?</a:t>
            </a:r>
          </a:p>
          <a:p>
            <a:endParaRPr lang="en-US" dirty="0"/>
          </a:p>
        </p:txBody>
      </p:sp>
      <p:pic>
        <p:nvPicPr>
          <p:cNvPr id="3" name="Audio 2">
            <a:hlinkClick r:id="" action="ppaction://media"/>
            <a:extLst>
              <a:ext uri="{FF2B5EF4-FFF2-40B4-BE49-F238E27FC236}">
                <a16:creationId xmlns:a16="http://schemas.microsoft.com/office/drawing/2014/main" id="{66941BAA-AE8F-0A4F-9F4D-160519E813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30745706"/>
      </p:ext>
    </p:extLst>
  </p:cSld>
  <p:clrMapOvr>
    <a:masterClrMapping/>
  </p:clrMapOvr>
  <mc:AlternateContent xmlns:mc="http://schemas.openxmlformats.org/markup-compatibility/2006" xmlns:p14="http://schemas.microsoft.com/office/powerpoint/2010/main">
    <mc:Choice Requires="p14">
      <p:transition spd="slow" p14:dur="2000" advTm="84485"/>
    </mc:Choice>
    <mc:Fallback xmlns="">
      <p:transition spd="slow" advTm="8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57ECDE-F77B-498B-9C9D-83F07EFD0948}"/>
              </a:ext>
            </a:extLst>
          </p:cNvPr>
          <p:cNvSpPr>
            <a:spLocks noGrp="1"/>
          </p:cNvSpPr>
          <p:nvPr>
            <p:ph type="title"/>
          </p:nvPr>
        </p:nvSpPr>
        <p:spPr/>
        <p:txBody>
          <a:bodyPr>
            <a:normAutofit/>
          </a:bodyPr>
          <a:lstStyle/>
          <a:p>
            <a:r>
              <a:rPr lang="en-US"/>
              <a:t>Combining interventions leads to greater weight loss</a:t>
            </a:r>
          </a:p>
        </p:txBody>
      </p:sp>
      <p:grpSp>
        <p:nvGrpSpPr>
          <p:cNvPr id="4" name="Group 3">
            <a:extLst>
              <a:ext uri="{FF2B5EF4-FFF2-40B4-BE49-F238E27FC236}">
                <a16:creationId xmlns:a16="http://schemas.microsoft.com/office/drawing/2014/main" id="{15287F18-E0CD-4802-B3E8-4C6EE5392CAF}"/>
              </a:ext>
            </a:extLst>
          </p:cNvPr>
          <p:cNvGrpSpPr/>
          <p:nvPr/>
        </p:nvGrpSpPr>
        <p:grpSpPr>
          <a:xfrm>
            <a:off x="3600384" y="2201247"/>
            <a:ext cx="6565379" cy="3093792"/>
            <a:chOff x="4818787" y="2381969"/>
            <a:chExt cx="5713193" cy="2514980"/>
          </a:xfrm>
        </p:grpSpPr>
        <p:grpSp>
          <p:nvGrpSpPr>
            <p:cNvPr id="5" name="Group 4">
              <a:extLst>
                <a:ext uri="{FF2B5EF4-FFF2-40B4-BE49-F238E27FC236}">
                  <a16:creationId xmlns:a16="http://schemas.microsoft.com/office/drawing/2014/main" id="{3899DB80-B5D3-412C-BE2C-AC5C11F637FC}"/>
                </a:ext>
              </a:extLst>
            </p:cNvPr>
            <p:cNvGrpSpPr/>
            <p:nvPr/>
          </p:nvGrpSpPr>
          <p:grpSpPr>
            <a:xfrm>
              <a:off x="5211788" y="2381969"/>
              <a:ext cx="5320192" cy="2243827"/>
              <a:chOff x="5487508" y="2218583"/>
              <a:chExt cx="5320192" cy="2243827"/>
            </a:xfrm>
          </p:grpSpPr>
          <p:sp>
            <p:nvSpPr>
              <p:cNvPr id="8" name="Freeform: Shape 7">
                <a:extLst>
                  <a:ext uri="{FF2B5EF4-FFF2-40B4-BE49-F238E27FC236}">
                    <a16:creationId xmlns:a16="http://schemas.microsoft.com/office/drawing/2014/main" id="{5BBF5497-6B61-4DBE-81AF-CA26695C23F0}"/>
                  </a:ext>
                </a:extLst>
              </p:cNvPr>
              <p:cNvSpPr/>
              <p:nvPr/>
            </p:nvSpPr>
            <p:spPr>
              <a:xfrm>
                <a:off x="5495924" y="2218583"/>
                <a:ext cx="4584700" cy="1897750"/>
              </a:xfrm>
              <a:custGeom>
                <a:avLst/>
                <a:gdLst>
                  <a:gd name="connsiteX0" fmla="*/ 0 w 4597400"/>
                  <a:gd name="connsiteY0" fmla="*/ 0 h 1495777"/>
                  <a:gd name="connsiteX1" fmla="*/ 1346200 w 4597400"/>
                  <a:gd name="connsiteY1" fmla="*/ 1397000 h 1495777"/>
                  <a:gd name="connsiteX2" fmla="*/ 4597400 w 4597400"/>
                  <a:gd name="connsiteY2" fmla="*/ 1270000 h 1495777"/>
                  <a:gd name="connsiteX0" fmla="*/ 0 w 4584700"/>
                  <a:gd name="connsiteY0" fmla="*/ 0 h 1521343"/>
                  <a:gd name="connsiteX1" fmla="*/ 1346200 w 4584700"/>
                  <a:gd name="connsiteY1" fmla="*/ 1397000 h 1521343"/>
                  <a:gd name="connsiteX2" fmla="*/ 4584700 w 4584700"/>
                  <a:gd name="connsiteY2" fmla="*/ 1351448 h 1521343"/>
                </a:gdLst>
                <a:ahLst/>
                <a:cxnLst>
                  <a:cxn ang="0">
                    <a:pos x="connsiteX0" y="connsiteY0"/>
                  </a:cxn>
                  <a:cxn ang="0">
                    <a:pos x="connsiteX1" y="connsiteY1"/>
                  </a:cxn>
                  <a:cxn ang="0">
                    <a:pos x="connsiteX2" y="connsiteY2"/>
                  </a:cxn>
                </a:cxnLst>
                <a:rect l="l" t="t" r="r" b="b"/>
                <a:pathLst>
                  <a:path w="4584700" h="1521343">
                    <a:moveTo>
                      <a:pt x="0" y="0"/>
                    </a:moveTo>
                    <a:cubicBezTo>
                      <a:pt x="289983" y="592666"/>
                      <a:pt x="579967" y="1185333"/>
                      <a:pt x="1346200" y="1397000"/>
                    </a:cubicBezTo>
                    <a:cubicBezTo>
                      <a:pt x="2112433" y="1608667"/>
                      <a:pt x="3342216" y="1520781"/>
                      <a:pt x="4584700" y="1351448"/>
                    </a:cubicBezTo>
                  </a:path>
                </a:pathLst>
              </a:custGeom>
              <a:noFill/>
              <a:ln w="38100">
                <a:solidFill>
                  <a:schemeClr val="accent4"/>
                </a:solidFill>
                <a:headEnd type="diamond"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9" name="Freeform: Shape 8">
                <a:extLst>
                  <a:ext uri="{FF2B5EF4-FFF2-40B4-BE49-F238E27FC236}">
                    <a16:creationId xmlns:a16="http://schemas.microsoft.com/office/drawing/2014/main" id="{0E9CC4C4-DF1C-4BCE-8489-1E31BC505B9A}"/>
                  </a:ext>
                </a:extLst>
              </p:cNvPr>
              <p:cNvSpPr/>
              <p:nvPr/>
            </p:nvSpPr>
            <p:spPr>
              <a:xfrm>
                <a:off x="5495924" y="2218583"/>
                <a:ext cx="4584700" cy="1080654"/>
              </a:xfrm>
              <a:custGeom>
                <a:avLst/>
                <a:gdLst>
                  <a:gd name="connsiteX0" fmla="*/ 0 w 4597400"/>
                  <a:gd name="connsiteY0" fmla="*/ 0 h 1495777"/>
                  <a:gd name="connsiteX1" fmla="*/ 1346200 w 4597400"/>
                  <a:gd name="connsiteY1" fmla="*/ 1397000 h 1495777"/>
                  <a:gd name="connsiteX2" fmla="*/ 4597400 w 4597400"/>
                  <a:gd name="connsiteY2" fmla="*/ 1270000 h 1495777"/>
                  <a:gd name="connsiteX0" fmla="*/ 0 w 4584700"/>
                  <a:gd name="connsiteY0" fmla="*/ 0 h 1521343"/>
                  <a:gd name="connsiteX1" fmla="*/ 1346200 w 4584700"/>
                  <a:gd name="connsiteY1" fmla="*/ 1397000 h 1521343"/>
                  <a:gd name="connsiteX2" fmla="*/ 4584700 w 4584700"/>
                  <a:gd name="connsiteY2" fmla="*/ 1351448 h 1521343"/>
                </a:gdLst>
                <a:ahLst/>
                <a:cxnLst>
                  <a:cxn ang="0">
                    <a:pos x="connsiteX0" y="connsiteY0"/>
                  </a:cxn>
                  <a:cxn ang="0">
                    <a:pos x="connsiteX1" y="connsiteY1"/>
                  </a:cxn>
                  <a:cxn ang="0">
                    <a:pos x="connsiteX2" y="connsiteY2"/>
                  </a:cxn>
                </a:cxnLst>
                <a:rect l="l" t="t" r="r" b="b"/>
                <a:pathLst>
                  <a:path w="4584700" h="1521343">
                    <a:moveTo>
                      <a:pt x="0" y="0"/>
                    </a:moveTo>
                    <a:cubicBezTo>
                      <a:pt x="289983" y="592666"/>
                      <a:pt x="579967" y="1185333"/>
                      <a:pt x="1346200" y="1397000"/>
                    </a:cubicBezTo>
                    <a:cubicBezTo>
                      <a:pt x="2112433" y="1608667"/>
                      <a:pt x="3342216" y="1520781"/>
                      <a:pt x="4584700" y="1351448"/>
                    </a:cubicBezTo>
                  </a:path>
                </a:pathLst>
              </a:custGeom>
              <a:noFill/>
              <a:ln w="38100">
                <a:solidFill>
                  <a:schemeClr val="accent3"/>
                </a:solidFill>
                <a:headEnd type="diamond"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10" name="Freeform: Shape 9">
                <a:extLst>
                  <a:ext uri="{FF2B5EF4-FFF2-40B4-BE49-F238E27FC236}">
                    <a16:creationId xmlns:a16="http://schemas.microsoft.com/office/drawing/2014/main" id="{E8CAF131-93CC-41F8-997D-2D93DEA79CED}"/>
                  </a:ext>
                </a:extLst>
              </p:cNvPr>
              <p:cNvSpPr/>
              <p:nvPr/>
            </p:nvSpPr>
            <p:spPr>
              <a:xfrm>
                <a:off x="5495924" y="2218583"/>
                <a:ext cx="4597400" cy="504010"/>
              </a:xfrm>
              <a:custGeom>
                <a:avLst/>
                <a:gdLst>
                  <a:gd name="connsiteX0" fmla="*/ 0 w 4597400"/>
                  <a:gd name="connsiteY0" fmla="*/ 0 h 1495777"/>
                  <a:gd name="connsiteX1" fmla="*/ 1346200 w 4597400"/>
                  <a:gd name="connsiteY1" fmla="*/ 1397000 h 1495777"/>
                  <a:gd name="connsiteX2" fmla="*/ 4597400 w 4597400"/>
                  <a:gd name="connsiteY2" fmla="*/ 1270000 h 1495777"/>
                  <a:gd name="connsiteX0" fmla="*/ 0 w 4584700"/>
                  <a:gd name="connsiteY0" fmla="*/ 0 h 1521343"/>
                  <a:gd name="connsiteX1" fmla="*/ 1346200 w 4584700"/>
                  <a:gd name="connsiteY1" fmla="*/ 1397000 h 1521343"/>
                  <a:gd name="connsiteX2" fmla="*/ 4584700 w 4584700"/>
                  <a:gd name="connsiteY2" fmla="*/ 1351448 h 1521343"/>
                  <a:gd name="connsiteX0" fmla="*/ 0 w 4584700"/>
                  <a:gd name="connsiteY0" fmla="*/ 0 h 1461923"/>
                  <a:gd name="connsiteX1" fmla="*/ 1346200 w 4584700"/>
                  <a:gd name="connsiteY1" fmla="*/ 1397000 h 1461923"/>
                  <a:gd name="connsiteX2" fmla="*/ 4584700 w 4584700"/>
                  <a:gd name="connsiteY2" fmla="*/ 1080138 h 1461923"/>
                  <a:gd name="connsiteX0" fmla="*/ 0 w 4584700"/>
                  <a:gd name="connsiteY0" fmla="*/ 0 h 1531234"/>
                  <a:gd name="connsiteX1" fmla="*/ 1955800 w 4584700"/>
                  <a:gd name="connsiteY1" fmla="*/ 1474518 h 1531234"/>
                  <a:gd name="connsiteX2" fmla="*/ 4584700 w 4584700"/>
                  <a:gd name="connsiteY2" fmla="*/ 1080138 h 1531234"/>
                  <a:gd name="connsiteX0" fmla="*/ 0 w 4584700"/>
                  <a:gd name="connsiteY0" fmla="*/ 0 h 1515477"/>
                  <a:gd name="connsiteX1" fmla="*/ 1955800 w 4584700"/>
                  <a:gd name="connsiteY1" fmla="*/ 1474518 h 1515477"/>
                  <a:gd name="connsiteX2" fmla="*/ 4584700 w 4584700"/>
                  <a:gd name="connsiteY2" fmla="*/ 847586 h 1515477"/>
                  <a:gd name="connsiteX0" fmla="*/ 0 w 4584700"/>
                  <a:gd name="connsiteY0" fmla="*/ 0 h 1526821"/>
                  <a:gd name="connsiteX1" fmla="*/ 1955800 w 4584700"/>
                  <a:gd name="connsiteY1" fmla="*/ 1474518 h 1526821"/>
                  <a:gd name="connsiteX2" fmla="*/ 4584700 w 4584700"/>
                  <a:gd name="connsiteY2" fmla="*/ 847586 h 1526821"/>
                  <a:gd name="connsiteX0" fmla="*/ 0 w 4597400"/>
                  <a:gd name="connsiteY0" fmla="*/ 0 h 1511632"/>
                  <a:gd name="connsiteX1" fmla="*/ 1955800 w 4597400"/>
                  <a:gd name="connsiteY1" fmla="*/ 1474518 h 1511632"/>
                  <a:gd name="connsiteX2" fmla="*/ 4597400 w 4597400"/>
                  <a:gd name="connsiteY2" fmla="*/ 576275 h 1511632"/>
                  <a:gd name="connsiteX0" fmla="*/ 0 w 4597400"/>
                  <a:gd name="connsiteY0" fmla="*/ 0 h 1538171"/>
                  <a:gd name="connsiteX1" fmla="*/ 1955800 w 4597400"/>
                  <a:gd name="connsiteY1" fmla="*/ 1474518 h 1538171"/>
                  <a:gd name="connsiteX2" fmla="*/ 4597400 w 4597400"/>
                  <a:gd name="connsiteY2" fmla="*/ 576275 h 1538171"/>
                </a:gdLst>
                <a:ahLst/>
                <a:cxnLst>
                  <a:cxn ang="0">
                    <a:pos x="connsiteX0" y="connsiteY0"/>
                  </a:cxn>
                  <a:cxn ang="0">
                    <a:pos x="connsiteX1" y="connsiteY1"/>
                  </a:cxn>
                  <a:cxn ang="0">
                    <a:pos x="connsiteX2" y="connsiteY2"/>
                  </a:cxn>
                </a:cxnLst>
                <a:rect l="l" t="t" r="r" b="b"/>
                <a:pathLst>
                  <a:path w="4597400" h="1538171">
                    <a:moveTo>
                      <a:pt x="0" y="0"/>
                    </a:moveTo>
                    <a:cubicBezTo>
                      <a:pt x="289983" y="592666"/>
                      <a:pt x="1189567" y="1262851"/>
                      <a:pt x="1955800" y="1474518"/>
                    </a:cubicBezTo>
                    <a:cubicBezTo>
                      <a:pt x="2722033" y="1686185"/>
                      <a:pt x="3380316" y="1365747"/>
                      <a:pt x="4597400" y="576275"/>
                    </a:cubicBezTo>
                  </a:path>
                </a:pathLst>
              </a:custGeom>
              <a:noFill/>
              <a:ln w="38100">
                <a:solidFill>
                  <a:schemeClr val="accent2"/>
                </a:solidFill>
                <a:headEnd type="diamond"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cxnSp>
            <p:nvCxnSpPr>
              <p:cNvPr id="11" name="Straight Connector 10">
                <a:extLst>
                  <a:ext uri="{FF2B5EF4-FFF2-40B4-BE49-F238E27FC236}">
                    <a16:creationId xmlns:a16="http://schemas.microsoft.com/office/drawing/2014/main" id="{73F6228D-2692-4F23-9D92-C9983075177E}"/>
                  </a:ext>
                </a:extLst>
              </p:cNvPr>
              <p:cNvCxnSpPr>
                <a:cxnSpLocks/>
              </p:cNvCxnSpPr>
              <p:nvPr/>
            </p:nvCxnSpPr>
            <p:spPr>
              <a:xfrm>
                <a:off x="5487508" y="2218583"/>
                <a:ext cx="16832" cy="224382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5E4F3C4-A371-40ED-BB2D-F4DEEF87D9D2}"/>
                  </a:ext>
                </a:extLst>
              </p:cNvPr>
              <p:cNvCxnSpPr>
                <a:cxnSpLocks/>
              </p:cNvCxnSpPr>
              <p:nvPr/>
            </p:nvCxnSpPr>
            <p:spPr>
              <a:xfrm>
                <a:off x="5487508" y="4462410"/>
                <a:ext cx="5320192"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35C2E013-B7FD-4009-8CBB-A2AB2748F98A}"/>
                </a:ext>
              </a:extLst>
            </p:cNvPr>
            <p:cNvSpPr txBox="1"/>
            <p:nvPr/>
          </p:nvSpPr>
          <p:spPr>
            <a:xfrm rot="16200000">
              <a:off x="4181033" y="3282976"/>
              <a:ext cx="1545456" cy="269947"/>
            </a:xfrm>
            <a:prstGeom prst="rect">
              <a:avLst/>
            </a:prstGeom>
            <a:noFill/>
          </p:spPr>
          <p:txBody>
            <a:bodyPr wrap="square" lIns="0" tIns="0" rIns="0" bIns="0" rtlCol="0">
              <a:spAutoFit/>
            </a:bodyPr>
            <a:lstStyle/>
            <a:p>
              <a:pPr algn="l">
                <a:lnSpc>
                  <a:spcPct val="120000"/>
                </a:lnSpc>
              </a:pPr>
              <a:r>
                <a:rPr lang="en-US">
                  <a:solidFill>
                    <a:schemeClr val="tx2"/>
                  </a:solidFill>
                  <a:latin typeface="+mj-lt"/>
                </a:rPr>
                <a:t>Weight change (%)</a:t>
              </a:r>
              <a:endParaRPr lang="en-CA" err="1">
                <a:solidFill>
                  <a:schemeClr val="tx2"/>
                </a:solidFill>
                <a:latin typeface="+mj-lt"/>
              </a:endParaRPr>
            </a:p>
          </p:txBody>
        </p:sp>
        <p:sp>
          <p:nvSpPr>
            <p:cNvPr id="7" name="TextBox 6">
              <a:extLst>
                <a:ext uri="{FF2B5EF4-FFF2-40B4-BE49-F238E27FC236}">
                  <a16:creationId xmlns:a16="http://schemas.microsoft.com/office/drawing/2014/main" id="{CF25C04B-E85D-485B-8234-11D9C33DF688}"/>
                </a:ext>
              </a:extLst>
            </p:cNvPr>
            <p:cNvSpPr txBox="1"/>
            <p:nvPr/>
          </p:nvSpPr>
          <p:spPr>
            <a:xfrm>
              <a:off x="7582450" y="4667754"/>
              <a:ext cx="1904954" cy="229195"/>
            </a:xfrm>
            <a:prstGeom prst="rect">
              <a:avLst/>
            </a:prstGeom>
            <a:noFill/>
          </p:spPr>
          <p:txBody>
            <a:bodyPr wrap="square" lIns="0" tIns="0" rIns="0" bIns="0" rtlCol="0">
              <a:spAutoFit/>
            </a:bodyPr>
            <a:lstStyle/>
            <a:p>
              <a:pPr algn="l">
                <a:lnSpc>
                  <a:spcPct val="120000"/>
                </a:lnSpc>
              </a:pPr>
              <a:r>
                <a:rPr lang="en-US">
                  <a:solidFill>
                    <a:schemeClr val="tx2"/>
                  </a:solidFill>
                  <a:latin typeface="+mj-lt"/>
                </a:rPr>
                <a:t>Time</a:t>
              </a:r>
              <a:endParaRPr lang="en-CA" sz="1600" err="1">
                <a:solidFill>
                  <a:schemeClr val="tx2"/>
                </a:solidFill>
                <a:latin typeface="+mj-lt"/>
              </a:endParaRPr>
            </a:p>
          </p:txBody>
        </p:sp>
      </p:grpSp>
      <p:sp>
        <p:nvSpPr>
          <p:cNvPr id="13" name="TextBox 12">
            <a:extLst>
              <a:ext uri="{FF2B5EF4-FFF2-40B4-BE49-F238E27FC236}">
                <a16:creationId xmlns:a16="http://schemas.microsoft.com/office/drawing/2014/main" id="{C507AB7B-A6D8-42B6-9B45-C57D3918CC13}"/>
              </a:ext>
            </a:extLst>
          </p:cNvPr>
          <p:cNvSpPr txBox="1"/>
          <p:nvPr/>
        </p:nvSpPr>
        <p:spPr>
          <a:xfrm rot="21262740">
            <a:off x="6660280" y="2116418"/>
            <a:ext cx="3867187" cy="275717"/>
          </a:xfrm>
          <a:prstGeom prst="rect">
            <a:avLst/>
          </a:prstGeom>
          <a:noFill/>
        </p:spPr>
        <p:txBody>
          <a:bodyPr wrap="square" lIns="0" tIns="0" rIns="0" bIns="0" rtlCol="0">
            <a:spAutoFit/>
          </a:bodyPr>
          <a:lstStyle/>
          <a:p>
            <a:pPr algn="l">
              <a:lnSpc>
                <a:spcPct val="120000"/>
              </a:lnSpc>
            </a:pPr>
            <a:r>
              <a:rPr lang="en-US" sz="1600">
                <a:solidFill>
                  <a:srgbClr val="43B590"/>
                </a:solidFill>
                <a:latin typeface="+mj-lt"/>
              </a:rPr>
              <a:t>Behavioural </a:t>
            </a:r>
            <a:r>
              <a:rPr lang="en-US" sz="1600" b="1">
                <a:solidFill>
                  <a:srgbClr val="43B590"/>
                </a:solidFill>
                <a:latin typeface="+mj-lt"/>
              </a:rPr>
              <a:t>(3–5%)</a:t>
            </a:r>
            <a:endParaRPr lang="en-CA" sz="1600" b="1" err="1">
              <a:solidFill>
                <a:srgbClr val="43B590"/>
              </a:solidFill>
              <a:latin typeface="+mj-lt"/>
            </a:endParaRPr>
          </a:p>
        </p:txBody>
      </p:sp>
      <p:sp>
        <p:nvSpPr>
          <p:cNvPr id="14" name="TextBox 13">
            <a:extLst>
              <a:ext uri="{FF2B5EF4-FFF2-40B4-BE49-F238E27FC236}">
                <a16:creationId xmlns:a16="http://schemas.microsoft.com/office/drawing/2014/main" id="{FBCA7AC0-0C7D-4B74-BD39-68188E7C8959}"/>
              </a:ext>
            </a:extLst>
          </p:cNvPr>
          <p:cNvSpPr txBox="1"/>
          <p:nvPr/>
        </p:nvSpPr>
        <p:spPr>
          <a:xfrm rot="21385221">
            <a:off x="5486520" y="2981534"/>
            <a:ext cx="5041465" cy="275717"/>
          </a:xfrm>
          <a:prstGeom prst="rect">
            <a:avLst/>
          </a:prstGeom>
          <a:noFill/>
        </p:spPr>
        <p:txBody>
          <a:bodyPr wrap="square" lIns="0" tIns="0" rIns="0" bIns="0" rtlCol="0">
            <a:spAutoFit/>
          </a:bodyPr>
          <a:lstStyle/>
          <a:p>
            <a:pPr algn="l">
              <a:lnSpc>
                <a:spcPct val="120000"/>
              </a:lnSpc>
            </a:pPr>
            <a:r>
              <a:rPr lang="en-US" sz="1600">
                <a:solidFill>
                  <a:schemeClr val="accent3">
                    <a:lumMod val="75000"/>
                  </a:schemeClr>
                </a:solidFill>
                <a:latin typeface="+mj-lt"/>
              </a:rPr>
              <a:t>Behavioural + anti-obesity drugs </a:t>
            </a:r>
            <a:r>
              <a:rPr lang="en-US" sz="1600" b="1">
                <a:solidFill>
                  <a:schemeClr val="accent3">
                    <a:lumMod val="75000"/>
                  </a:schemeClr>
                </a:solidFill>
                <a:latin typeface="+mj-lt"/>
              </a:rPr>
              <a:t>(5–15%)</a:t>
            </a:r>
            <a:endParaRPr lang="en-CA" sz="1600" b="1" err="1">
              <a:solidFill>
                <a:schemeClr val="accent3">
                  <a:lumMod val="75000"/>
                </a:schemeClr>
              </a:solidFill>
              <a:latin typeface="+mj-lt"/>
            </a:endParaRPr>
          </a:p>
        </p:txBody>
      </p:sp>
      <p:sp>
        <p:nvSpPr>
          <p:cNvPr id="15" name="TextBox 14">
            <a:extLst>
              <a:ext uri="{FF2B5EF4-FFF2-40B4-BE49-F238E27FC236}">
                <a16:creationId xmlns:a16="http://schemas.microsoft.com/office/drawing/2014/main" id="{BF41A37C-57FB-4845-A8CC-5FC32A2E0504}"/>
              </a:ext>
            </a:extLst>
          </p:cNvPr>
          <p:cNvSpPr txBox="1"/>
          <p:nvPr/>
        </p:nvSpPr>
        <p:spPr>
          <a:xfrm rot="21363689">
            <a:off x="5486694" y="3911265"/>
            <a:ext cx="5041465" cy="275717"/>
          </a:xfrm>
          <a:prstGeom prst="rect">
            <a:avLst/>
          </a:prstGeom>
          <a:noFill/>
        </p:spPr>
        <p:txBody>
          <a:bodyPr wrap="square" lIns="0" tIns="0" rIns="0" bIns="0" rtlCol="0">
            <a:spAutoFit/>
          </a:bodyPr>
          <a:lstStyle/>
          <a:p>
            <a:pPr algn="l">
              <a:lnSpc>
                <a:spcPct val="120000"/>
              </a:lnSpc>
            </a:pPr>
            <a:r>
              <a:rPr lang="en-US" sz="1600">
                <a:solidFill>
                  <a:srgbClr val="2D3E76"/>
                </a:solidFill>
                <a:latin typeface="+mj-lt"/>
              </a:rPr>
              <a:t>Behavioural + bariatric surgery </a:t>
            </a:r>
            <a:r>
              <a:rPr lang="en-US" sz="1600" b="1">
                <a:solidFill>
                  <a:srgbClr val="2D3E76"/>
                </a:solidFill>
                <a:latin typeface="+mj-lt"/>
              </a:rPr>
              <a:t>(20–40%)</a:t>
            </a:r>
            <a:endParaRPr lang="en-CA" sz="1600" b="1" err="1">
              <a:solidFill>
                <a:srgbClr val="2D3E76"/>
              </a:solidFill>
              <a:latin typeface="+mj-lt"/>
            </a:endParaRPr>
          </a:p>
        </p:txBody>
      </p:sp>
      <p:sp>
        <p:nvSpPr>
          <p:cNvPr id="16" name="TextBox 15">
            <a:extLst>
              <a:ext uri="{FF2B5EF4-FFF2-40B4-BE49-F238E27FC236}">
                <a16:creationId xmlns:a16="http://schemas.microsoft.com/office/drawing/2014/main" id="{63A49B0F-B4FF-4315-A139-DC27A102A995}"/>
              </a:ext>
            </a:extLst>
          </p:cNvPr>
          <p:cNvSpPr txBox="1"/>
          <p:nvPr/>
        </p:nvSpPr>
        <p:spPr>
          <a:xfrm>
            <a:off x="3600384" y="1477003"/>
            <a:ext cx="6778717" cy="344710"/>
          </a:xfrm>
          <a:prstGeom prst="rect">
            <a:avLst/>
          </a:prstGeom>
          <a:noFill/>
        </p:spPr>
        <p:txBody>
          <a:bodyPr wrap="square" lIns="0" tIns="0" rIns="0" bIns="0" rtlCol="0">
            <a:spAutoFit/>
          </a:bodyPr>
          <a:lstStyle/>
          <a:p>
            <a:pPr algn="ctr">
              <a:lnSpc>
                <a:spcPct val="120000"/>
              </a:lnSpc>
            </a:pPr>
            <a:r>
              <a:rPr lang="en-US" sz="2000" b="1" dirty="0">
                <a:solidFill>
                  <a:schemeClr val="tx2"/>
                </a:solidFill>
                <a:latin typeface="+mj-lt"/>
              </a:rPr>
              <a:t>Anticipated weight loss by intervention type</a:t>
            </a:r>
            <a:endParaRPr lang="en-CA" sz="2000" b="1" dirty="0">
              <a:solidFill>
                <a:schemeClr val="tx2"/>
              </a:solidFill>
              <a:latin typeface="+mj-lt"/>
            </a:endParaRPr>
          </a:p>
        </p:txBody>
      </p:sp>
      <p:sp>
        <p:nvSpPr>
          <p:cNvPr id="32" name="Text Placeholder 17">
            <a:extLst>
              <a:ext uri="{FF2B5EF4-FFF2-40B4-BE49-F238E27FC236}">
                <a16:creationId xmlns:a16="http://schemas.microsoft.com/office/drawing/2014/main" id="{37B9F7A3-52F9-4D21-8CF0-B2036FEA8C47}"/>
              </a:ext>
            </a:extLst>
          </p:cNvPr>
          <p:cNvSpPr txBox="1">
            <a:spLocks/>
          </p:cNvSpPr>
          <p:nvPr/>
        </p:nvSpPr>
        <p:spPr>
          <a:xfrm>
            <a:off x="833610" y="6091334"/>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Pedersen SD, et al. Canadian Adult Obesity Clinical Practice Guidelines: Pharmacotherapy in Obesity Management. Available from: https://</a:t>
            </a:r>
            <a:r>
              <a:rPr lang="en-US" sz="900" dirty="0" err="1"/>
              <a:t>obesitycanada.ca</a:t>
            </a:r>
            <a:r>
              <a:rPr lang="en-US" sz="900" dirty="0"/>
              <a:t>/guidelines/pharmacotherapy. Retrieved November 2020; 2. Lau DCW, Wharton S. Canadian Adult Obesity Clinical Practice Guidelines: The Science of Obesity. Available from: https://</a:t>
            </a:r>
            <a:r>
              <a:rPr lang="en-US" sz="900" dirty="0" err="1"/>
              <a:t>obesitycanada.ca</a:t>
            </a:r>
            <a:r>
              <a:rPr lang="en-US" sz="900" dirty="0"/>
              <a:t>/guidelines/science.. Retrieved November 2020; 3. </a:t>
            </a:r>
            <a:r>
              <a:rPr lang="en-US" sz="900" dirty="0" err="1"/>
              <a:t>Biertho</a:t>
            </a:r>
            <a:r>
              <a:rPr lang="en-US" sz="900" dirty="0"/>
              <a:t> L, Hong D, </a:t>
            </a:r>
            <a:r>
              <a:rPr lang="en-US" sz="900" dirty="0" err="1"/>
              <a:t>Gagner</a:t>
            </a:r>
            <a:r>
              <a:rPr lang="en-US" sz="900" dirty="0"/>
              <a:t> M. Canadian Adult Obesity Clinical Practice Guidelines: Bariatric Surgery: Surgical Options and Outcomes. Available from: https://</a:t>
            </a:r>
            <a:r>
              <a:rPr lang="en-US" sz="900" dirty="0" err="1"/>
              <a:t>obesitycanada.ca</a:t>
            </a:r>
            <a:r>
              <a:rPr lang="en-US" sz="900" dirty="0"/>
              <a:t>/guidelines/</a:t>
            </a:r>
            <a:r>
              <a:rPr lang="en-US" sz="900" dirty="0" err="1"/>
              <a:t>surgeryoptions</a:t>
            </a:r>
            <a:r>
              <a:rPr lang="en-US" sz="900" dirty="0"/>
              <a:t>. Retrieved November 2020; 4. Kuk JL, </a:t>
            </a:r>
            <a:r>
              <a:rPr lang="en-US" sz="900" dirty="0" err="1"/>
              <a:t>Wicklum</a:t>
            </a:r>
            <a:r>
              <a:rPr lang="en-US" sz="900" dirty="0"/>
              <a:t> SC, </a:t>
            </a:r>
            <a:r>
              <a:rPr lang="en-US" sz="900" dirty="0" err="1"/>
              <a:t>Twells</a:t>
            </a:r>
            <a:r>
              <a:rPr lang="en-US" sz="900" dirty="0"/>
              <a:t> LK. Canadian Adult Obesity Clinical Practice Guidelines: Prevention and Harm Reduction of Obesity (Clinical Prevention). Available from: https://</a:t>
            </a:r>
            <a:r>
              <a:rPr lang="en-US" sz="900" dirty="0" err="1"/>
              <a:t>obesitycanada.ca</a:t>
            </a:r>
            <a:r>
              <a:rPr lang="en-US" sz="900" dirty="0"/>
              <a:t>/guidelines/prevention. Retrieved November 2020.</a:t>
            </a:r>
          </a:p>
        </p:txBody>
      </p:sp>
      <p:pic>
        <p:nvPicPr>
          <p:cNvPr id="2" name="Audio 1">
            <a:hlinkClick r:id="" action="ppaction://media"/>
            <a:extLst>
              <a:ext uri="{FF2B5EF4-FFF2-40B4-BE49-F238E27FC236}">
                <a16:creationId xmlns:a16="http://schemas.microsoft.com/office/drawing/2014/main" id="{FC32F93F-117A-B44D-ABAF-159EBADB1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01905438"/>
      </p:ext>
    </p:extLst>
  </p:cSld>
  <p:clrMapOvr>
    <a:masterClrMapping/>
  </p:clrMapOvr>
  <mc:AlternateContent xmlns:mc="http://schemas.openxmlformats.org/markup-compatibility/2006">
    <mc:Choice xmlns:p14="http://schemas.microsoft.com/office/powerpoint/2010/main" Requires="p14">
      <p:transition spd="slow" p14:dur="2000" advTm="27765"/>
    </mc:Choice>
    <mc:Fallback>
      <p:transition spd="slow" advTm="2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243F9-1A90-4D59-9162-52685D1FAB16}"/>
              </a:ext>
            </a:extLst>
          </p:cNvPr>
          <p:cNvSpPr>
            <a:spLocks noGrp="1"/>
          </p:cNvSpPr>
          <p:nvPr>
            <p:ph idx="1"/>
          </p:nvPr>
        </p:nvSpPr>
        <p:spPr>
          <a:xfrm>
            <a:off x="3295649" y="-377189"/>
            <a:ext cx="10961077" cy="6423660"/>
          </a:xfrm>
        </p:spPr>
        <p:txBody>
          <a:bodyPr>
            <a:normAutofit/>
          </a:bodyPr>
          <a:lstStyle/>
          <a:p>
            <a:endParaRPr lang="en-US" sz="2400" dirty="0"/>
          </a:p>
          <a:p>
            <a:endParaRPr lang="en-US" sz="2400" dirty="0"/>
          </a:p>
          <a:p>
            <a:pPr lvl="1"/>
            <a:r>
              <a:rPr lang="en-US" sz="2400" dirty="0"/>
              <a:t>When we lose weight:</a:t>
            </a:r>
          </a:p>
          <a:p>
            <a:endParaRPr lang="en-US" sz="2000" dirty="0"/>
          </a:p>
          <a:p>
            <a:endParaRPr lang="en-US" sz="2400" dirty="0"/>
          </a:p>
          <a:p>
            <a:endParaRPr lang="en-US" sz="2400" dirty="0"/>
          </a:p>
          <a:p>
            <a:r>
              <a:rPr lang="en-US" sz="2400" dirty="0"/>
              <a:t>Pharmacotherapy counteract these signals by:</a:t>
            </a:r>
          </a:p>
          <a:p>
            <a:pPr lvl="1"/>
            <a:r>
              <a:rPr lang="en-US" sz="2000" dirty="0">
                <a:solidFill>
                  <a:srgbClr val="2D3E76"/>
                </a:solidFill>
              </a:rPr>
              <a:t>↓ appetite</a:t>
            </a:r>
          </a:p>
          <a:p>
            <a:pPr lvl="1"/>
            <a:r>
              <a:rPr lang="en-US" sz="2000" dirty="0">
                <a:solidFill>
                  <a:srgbClr val="2D3E76"/>
                </a:solidFill>
              </a:rPr>
              <a:t>↓ cravings</a:t>
            </a:r>
            <a:endParaRPr lang="en-US" sz="2000" dirty="0"/>
          </a:p>
          <a:p>
            <a:r>
              <a:rPr lang="en-US" sz="2400" dirty="0"/>
              <a:t>Why start pharmacotherapy?</a:t>
            </a:r>
          </a:p>
          <a:p>
            <a:pPr lvl="1"/>
            <a:r>
              <a:rPr lang="en-US" sz="2000" dirty="0">
                <a:solidFill>
                  <a:srgbClr val="2D3E76"/>
                </a:solidFill>
              </a:rPr>
              <a:t>Weight loss due to </a:t>
            </a:r>
            <a:r>
              <a:rPr lang="en-US" sz="2000" dirty="0" err="1">
                <a:solidFill>
                  <a:srgbClr val="2D3E76"/>
                </a:solidFill>
              </a:rPr>
              <a:t>behavioural</a:t>
            </a:r>
            <a:r>
              <a:rPr lang="en-US" sz="2000" dirty="0">
                <a:solidFill>
                  <a:srgbClr val="2D3E76"/>
                </a:solidFill>
              </a:rPr>
              <a:t> modifications is often not sustainable</a:t>
            </a:r>
          </a:p>
          <a:p>
            <a:pPr lvl="1"/>
            <a:r>
              <a:rPr lang="en-US" sz="2000" dirty="0">
                <a:solidFill>
                  <a:srgbClr val="2D3E76"/>
                </a:solidFill>
              </a:rPr>
              <a:t>Weight regain when treatment is stopped highlights the need for long</a:t>
            </a:r>
          </a:p>
          <a:p>
            <a:pPr marL="502920" lvl="1" indent="0">
              <a:buNone/>
            </a:pPr>
            <a:r>
              <a:rPr lang="en-US" sz="2000" dirty="0">
                <a:solidFill>
                  <a:srgbClr val="2D3E76"/>
                </a:solidFill>
              </a:rPr>
              <a:t>     term management</a:t>
            </a:r>
          </a:p>
        </p:txBody>
      </p:sp>
      <p:sp>
        <p:nvSpPr>
          <p:cNvPr id="3" name="Title 2">
            <a:extLst>
              <a:ext uri="{FF2B5EF4-FFF2-40B4-BE49-F238E27FC236}">
                <a16:creationId xmlns:a16="http://schemas.microsoft.com/office/drawing/2014/main" id="{7AE8D602-C62E-48FB-9DCC-ECCC9F2DE151}"/>
              </a:ext>
            </a:extLst>
          </p:cNvPr>
          <p:cNvSpPr>
            <a:spLocks noGrp="1"/>
          </p:cNvSpPr>
          <p:nvPr>
            <p:ph type="title"/>
          </p:nvPr>
        </p:nvSpPr>
        <p:spPr>
          <a:xfrm>
            <a:off x="3552808" y="-4578"/>
            <a:ext cx="10961077" cy="1071176"/>
          </a:xfrm>
        </p:spPr>
        <p:txBody>
          <a:bodyPr>
            <a:normAutofit/>
          </a:bodyPr>
          <a:lstStyle/>
          <a:p>
            <a:r>
              <a:rPr lang="en-US" sz="3600" dirty="0"/>
              <a:t>The role of pharmacotherapy</a:t>
            </a:r>
          </a:p>
        </p:txBody>
      </p:sp>
      <p:sp>
        <p:nvSpPr>
          <p:cNvPr id="4" name="Text Placeholder 17">
            <a:extLst>
              <a:ext uri="{FF2B5EF4-FFF2-40B4-BE49-F238E27FC236}">
                <a16:creationId xmlns:a16="http://schemas.microsoft.com/office/drawing/2014/main" id="{5B81CC28-E994-4303-AD41-54A555255DB4}"/>
              </a:ext>
            </a:extLst>
          </p:cNvPr>
          <p:cNvSpPr txBox="1">
            <a:spLocks/>
          </p:cNvSpPr>
          <p:nvPr/>
        </p:nvSpPr>
        <p:spPr>
          <a:xfrm>
            <a:off x="827550" y="6129709"/>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Wharton et al. Obesity in adults: a clinical practice guideline. CMAJ. 2020 August 4;192:E875-91. </a:t>
            </a:r>
            <a:r>
              <a:rPr lang="en-US" sz="900" dirty="0" err="1"/>
              <a:t>doi</a:t>
            </a:r>
            <a:r>
              <a:rPr lang="en-US" sz="900" dirty="0"/>
              <a:t>: 10.1503/cmaj.191707. Accessed September 1, 2021. 2. </a:t>
            </a:r>
            <a:r>
              <a:rPr lang="en-US" sz="900" dirty="0" err="1"/>
              <a:t>Wadden</a:t>
            </a:r>
            <a:r>
              <a:rPr lang="en-US" sz="900" dirty="0"/>
              <a:t> TA, et al. Intensive behavioral therapy for obesity combined with liraglutide 3.0 mg: A randomized controlled trial. Obesity (Silver Spring). 2019;27(1):75-86. Accessed September 1, 2021. 3. Chao AM, et al. Effects of liraglutide and behavioral weight loss on food cravings, eating behaviors, and eating disorder psychopathology. Obesity (Silver Spring). 2019;27(12):2005-2010. 4. </a:t>
            </a:r>
            <a:r>
              <a:rPr lang="en-US" sz="900" dirty="0" err="1"/>
              <a:t>Wadden</a:t>
            </a:r>
            <a:r>
              <a:rPr lang="en-US" sz="900" dirty="0"/>
              <a:t> TA, et al. Weight maintenance and additional weight loss with liraglutide after low-calorie-diet-induced weight loss: the SCALE Maintenance randomized study. Int J </a:t>
            </a:r>
            <a:r>
              <a:rPr lang="en-US" sz="900" dirty="0" err="1"/>
              <a:t>Obes</a:t>
            </a:r>
            <a:r>
              <a:rPr lang="en-US" sz="900" dirty="0"/>
              <a:t> (</a:t>
            </a:r>
            <a:r>
              <a:rPr lang="en-US" sz="900" dirty="0" err="1"/>
              <a:t>Lond</a:t>
            </a:r>
            <a:r>
              <a:rPr lang="en-US" sz="900" dirty="0"/>
              <a:t>). 2013;37(11):1443-1451. 5. </a:t>
            </a:r>
            <a:r>
              <a:rPr lang="en-US" sz="900" dirty="0" err="1"/>
              <a:t>Yanovski</a:t>
            </a:r>
            <a:r>
              <a:rPr lang="en-US" sz="900" dirty="0"/>
              <a:t> SZ, et al. Long-term drug treatment for obesity: A systematic and clinical review. Jama. 2014;311(1):74-86.</a:t>
            </a:r>
          </a:p>
          <a:p>
            <a:pPr marL="0" indent="0">
              <a:buNone/>
            </a:pPr>
            <a:endParaRPr lang="en-US" sz="900" b="1" dirty="0"/>
          </a:p>
        </p:txBody>
      </p:sp>
      <p:sp>
        <p:nvSpPr>
          <p:cNvPr id="11" name="TextBox 10">
            <a:extLst>
              <a:ext uri="{FF2B5EF4-FFF2-40B4-BE49-F238E27FC236}">
                <a16:creationId xmlns:a16="http://schemas.microsoft.com/office/drawing/2014/main" id="{100C1DCD-2769-4ACE-9054-5BEB052D8877}"/>
              </a:ext>
            </a:extLst>
          </p:cNvPr>
          <p:cNvSpPr txBox="1"/>
          <p:nvPr/>
        </p:nvSpPr>
        <p:spPr>
          <a:xfrm>
            <a:off x="3751541" y="1709472"/>
            <a:ext cx="1308876" cy="830997"/>
          </a:xfrm>
          <a:prstGeom prst="rect">
            <a:avLst/>
          </a:prstGeom>
          <a:noFill/>
        </p:spPr>
        <p:txBody>
          <a:bodyPr wrap="square" rtlCol="0">
            <a:spAutoFit/>
          </a:bodyPr>
          <a:lstStyle/>
          <a:p>
            <a:r>
              <a:rPr lang="en-US" sz="1000">
                <a:solidFill>
                  <a:schemeClr val="accent4">
                    <a:lumMod val="75000"/>
                  </a:schemeClr>
                </a:solidFill>
                <a:latin typeface="Calibri" panose="020F0502020204030204" pitchFamily="34" charset="0"/>
                <a:cs typeface="Calibri" panose="020F0502020204030204" pitchFamily="34" charset="0"/>
              </a:rPr>
              <a:t>● </a:t>
            </a:r>
            <a:r>
              <a:rPr lang="en-US" sz="1600">
                <a:solidFill>
                  <a:schemeClr val="accent4">
                    <a:lumMod val="75000"/>
                  </a:schemeClr>
                </a:solidFill>
              </a:rPr>
              <a:t>hunger signaling hormones</a:t>
            </a:r>
          </a:p>
        </p:txBody>
      </p:sp>
      <p:sp>
        <p:nvSpPr>
          <p:cNvPr id="12" name="TextBox 11">
            <a:extLst>
              <a:ext uri="{FF2B5EF4-FFF2-40B4-BE49-F238E27FC236}">
                <a16:creationId xmlns:a16="http://schemas.microsoft.com/office/drawing/2014/main" id="{A951353F-36DD-479F-8601-820683360C0D}"/>
              </a:ext>
            </a:extLst>
          </p:cNvPr>
          <p:cNvSpPr txBox="1"/>
          <p:nvPr/>
        </p:nvSpPr>
        <p:spPr>
          <a:xfrm>
            <a:off x="5703534" y="1685761"/>
            <a:ext cx="1677784" cy="833142"/>
          </a:xfrm>
          <a:prstGeom prst="rect">
            <a:avLst/>
          </a:prstGeom>
          <a:noFill/>
        </p:spPr>
        <p:txBody>
          <a:bodyPr wrap="square" rtlCol="0">
            <a:spAutoFit/>
          </a:bodyPr>
          <a:lstStyle/>
          <a:p>
            <a:r>
              <a:rPr lang="en-US" sz="1000" dirty="0">
                <a:solidFill>
                  <a:schemeClr val="accent4">
                    <a:lumMod val="75000"/>
                  </a:schemeClr>
                </a:solidFill>
              </a:rPr>
              <a:t>● </a:t>
            </a:r>
            <a:r>
              <a:rPr lang="en-US" sz="1600" dirty="0">
                <a:solidFill>
                  <a:schemeClr val="accent4">
                    <a:lumMod val="75000"/>
                  </a:schemeClr>
                </a:solidFill>
              </a:rPr>
              <a:t>satiety signaling hormones</a:t>
            </a:r>
          </a:p>
          <a:p>
            <a:r>
              <a:rPr lang="en-US" sz="1000" dirty="0">
                <a:solidFill>
                  <a:schemeClr val="accent4">
                    <a:lumMod val="75000"/>
                  </a:schemeClr>
                </a:solidFill>
                <a:latin typeface="Calibri" panose="020F0502020204030204" pitchFamily="34" charset="0"/>
                <a:cs typeface="Calibri" panose="020F0502020204030204" pitchFamily="34" charset="0"/>
              </a:rPr>
              <a:t>●</a:t>
            </a:r>
            <a:r>
              <a:rPr lang="en-US" sz="1600" dirty="0">
                <a:solidFill>
                  <a:schemeClr val="accent4">
                    <a:lumMod val="75000"/>
                  </a:schemeClr>
                </a:solidFill>
                <a:latin typeface="Calibri" panose="020F0502020204030204" pitchFamily="34" charset="0"/>
                <a:cs typeface="Calibri" panose="020F0502020204030204" pitchFamily="34" charset="0"/>
              </a:rPr>
              <a:t> </a:t>
            </a:r>
            <a:r>
              <a:rPr lang="en-US" sz="1600" dirty="0">
                <a:solidFill>
                  <a:schemeClr val="accent4">
                    <a:lumMod val="75000"/>
                  </a:schemeClr>
                </a:solidFill>
              </a:rPr>
              <a:t>metabolism</a:t>
            </a:r>
          </a:p>
        </p:txBody>
      </p:sp>
      <p:sp>
        <p:nvSpPr>
          <p:cNvPr id="13" name="Arrow: Down 12">
            <a:extLst>
              <a:ext uri="{FF2B5EF4-FFF2-40B4-BE49-F238E27FC236}">
                <a16:creationId xmlns:a16="http://schemas.microsoft.com/office/drawing/2014/main" id="{46E27D8E-DE28-4D22-9591-725A663C283A}"/>
              </a:ext>
            </a:extLst>
          </p:cNvPr>
          <p:cNvSpPr/>
          <p:nvPr/>
        </p:nvSpPr>
        <p:spPr>
          <a:xfrm>
            <a:off x="5340425" y="1695943"/>
            <a:ext cx="347869" cy="822960"/>
          </a:xfrm>
          <a:prstGeom prst="downArrow">
            <a:avLst>
              <a:gd name="adj1" fmla="val 35397"/>
              <a:gd name="adj2" fmla="val 53651"/>
            </a:avLst>
          </a:prstGeom>
          <a:solidFill>
            <a:schemeClr val="accent4">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74"/>
            <a:endParaRPr lang="en-GB" sz="1867">
              <a:solidFill>
                <a:srgbClr val="FFFFFF"/>
              </a:solidFill>
              <a:latin typeface="Apis"/>
            </a:endParaRPr>
          </a:p>
        </p:txBody>
      </p:sp>
      <p:sp>
        <p:nvSpPr>
          <p:cNvPr id="15" name="TextBox 14">
            <a:extLst>
              <a:ext uri="{FF2B5EF4-FFF2-40B4-BE49-F238E27FC236}">
                <a16:creationId xmlns:a16="http://schemas.microsoft.com/office/drawing/2014/main" id="{42F7681F-99C1-449C-8187-67029E3FFC22}"/>
              </a:ext>
            </a:extLst>
          </p:cNvPr>
          <p:cNvSpPr txBox="1"/>
          <p:nvPr/>
        </p:nvSpPr>
        <p:spPr>
          <a:xfrm>
            <a:off x="8391065" y="1923615"/>
            <a:ext cx="1523988" cy="338554"/>
          </a:xfrm>
          <a:prstGeom prst="rect">
            <a:avLst/>
          </a:prstGeom>
          <a:noFill/>
        </p:spPr>
        <p:txBody>
          <a:bodyPr wrap="square">
            <a:spAutoFit/>
          </a:bodyPr>
          <a:lstStyle/>
          <a:p>
            <a:pPr algn="ctr"/>
            <a:r>
              <a:rPr lang="en-US" sz="1600" b="1" cap="all">
                <a:solidFill>
                  <a:schemeClr val="accent4">
                    <a:lumMod val="75000"/>
                  </a:schemeClr>
                </a:solidFill>
              </a:rPr>
              <a:t>desire to eat</a:t>
            </a:r>
          </a:p>
        </p:txBody>
      </p:sp>
      <p:sp>
        <p:nvSpPr>
          <p:cNvPr id="16" name="Arrow: Down 15">
            <a:extLst>
              <a:ext uri="{FF2B5EF4-FFF2-40B4-BE49-F238E27FC236}">
                <a16:creationId xmlns:a16="http://schemas.microsoft.com/office/drawing/2014/main" id="{E6944864-1512-432E-9895-283B96702E69}"/>
              </a:ext>
            </a:extLst>
          </p:cNvPr>
          <p:cNvSpPr/>
          <p:nvPr/>
        </p:nvSpPr>
        <p:spPr>
          <a:xfrm flipV="1">
            <a:off x="3471533" y="1717509"/>
            <a:ext cx="347869" cy="822960"/>
          </a:xfrm>
          <a:prstGeom prst="downArrow">
            <a:avLst>
              <a:gd name="adj1" fmla="val 35397"/>
              <a:gd name="adj2" fmla="val 53651"/>
            </a:avLst>
          </a:prstGeom>
          <a:solidFill>
            <a:schemeClr val="accent4">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74"/>
            <a:endParaRPr lang="en-GB" sz="1867">
              <a:solidFill>
                <a:srgbClr val="FFFFFF"/>
              </a:solidFill>
              <a:latin typeface="Apis"/>
            </a:endParaRPr>
          </a:p>
        </p:txBody>
      </p:sp>
      <p:sp>
        <p:nvSpPr>
          <p:cNvPr id="17" name="TextBox 16">
            <a:extLst>
              <a:ext uri="{FF2B5EF4-FFF2-40B4-BE49-F238E27FC236}">
                <a16:creationId xmlns:a16="http://schemas.microsoft.com/office/drawing/2014/main" id="{5920C405-AC26-43D7-93F0-2AFDB05B3466}"/>
              </a:ext>
            </a:extLst>
          </p:cNvPr>
          <p:cNvSpPr txBox="1"/>
          <p:nvPr/>
        </p:nvSpPr>
        <p:spPr>
          <a:xfrm>
            <a:off x="7235701" y="1894137"/>
            <a:ext cx="670293" cy="461665"/>
          </a:xfrm>
          <a:prstGeom prst="rect">
            <a:avLst/>
          </a:prstGeom>
          <a:noFill/>
        </p:spPr>
        <p:txBody>
          <a:bodyPr wrap="square">
            <a:spAutoFit/>
          </a:bodyPr>
          <a:lstStyle/>
          <a:p>
            <a:pPr algn="ctr"/>
            <a:r>
              <a:rPr lang="en-US" sz="2400" b="1">
                <a:solidFill>
                  <a:schemeClr val="accent4">
                    <a:lumMod val="75000"/>
                  </a:schemeClr>
                </a:solidFill>
                <a:sym typeface="Wingdings" panose="05000000000000000000" pitchFamily="2" charset="2"/>
              </a:rPr>
              <a:t></a:t>
            </a:r>
            <a:endParaRPr lang="en-US" sz="2400" b="1">
              <a:solidFill>
                <a:schemeClr val="accent4">
                  <a:lumMod val="75000"/>
                </a:schemeClr>
              </a:solidFill>
            </a:endParaRPr>
          </a:p>
        </p:txBody>
      </p:sp>
      <p:sp>
        <p:nvSpPr>
          <p:cNvPr id="18" name="Arrow: Down 17">
            <a:extLst>
              <a:ext uri="{FF2B5EF4-FFF2-40B4-BE49-F238E27FC236}">
                <a16:creationId xmlns:a16="http://schemas.microsoft.com/office/drawing/2014/main" id="{CC1359A9-C8F1-46A8-BEE0-1E91C36EDADB}"/>
              </a:ext>
            </a:extLst>
          </p:cNvPr>
          <p:cNvSpPr/>
          <p:nvPr/>
        </p:nvSpPr>
        <p:spPr>
          <a:xfrm flipV="1">
            <a:off x="8073676" y="1681412"/>
            <a:ext cx="347869" cy="822960"/>
          </a:xfrm>
          <a:prstGeom prst="downArrow">
            <a:avLst>
              <a:gd name="adj1" fmla="val 35397"/>
              <a:gd name="adj2" fmla="val 53651"/>
            </a:avLst>
          </a:prstGeom>
          <a:solidFill>
            <a:schemeClr val="accent4">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74"/>
            <a:endParaRPr lang="en-GB" sz="1867">
              <a:solidFill>
                <a:srgbClr val="FFFFFF"/>
              </a:solidFill>
              <a:latin typeface="Apis"/>
            </a:endParaRPr>
          </a:p>
        </p:txBody>
      </p:sp>
      <p:sp>
        <p:nvSpPr>
          <p:cNvPr id="19" name="TextBox 18">
            <a:extLst>
              <a:ext uri="{FF2B5EF4-FFF2-40B4-BE49-F238E27FC236}">
                <a16:creationId xmlns:a16="http://schemas.microsoft.com/office/drawing/2014/main" id="{DD7B7583-69F9-4233-B165-6301E641580A}"/>
              </a:ext>
            </a:extLst>
          </p:cNvPr>
          <p:cNvSpPr txBox="1"/>
          <p:nvPr/>
        </p:nvSpPr>
        <p:spPr>
          <a:xfrm>
            <a:off x="4605977" y="1798562"/>
            <a:ext cx="670293" cy="461665"/>
          </a:xfrm>
          <a:prstGeom prst="rect">
            <a:avLst/>
          </a:prstGeom>
          <a:noFill/>
        </p:spPr>
        <p:txBody>
          <a:bodyPr wrap="square">
            <a:spAutoFit/>
          </a:bodyPr>
          <a:lstStyle/>
          <a:p>
            <a:pPr algn="ctr"/>
            <a:r>
              <a:rPr lang="en-US" sz="2400" b="1">
                <a:solidFill>
                  <a:schemeClr val="accent4">
                    <a:lumMod val="75000"/>
                  </a:schemeClr>
                </a:solidFill>
                <a:sym typeface="Wingdings" panose="05000000000000000000" pitchFamily="2" charset="2"/>
              </a:rPr>
              <a:t>+</a:t>
            </a:r>
            <a:endParaRPr lang="en-US" sz="2400" b="1">
              <a:solidFill>
                <a:schemeClr val="accent4">
                  <a:lumMod val="75000"/>
                </a:schemeClr>
              </a:solidFill>
            </a:endParaRPr>
          </a:p>
        </p:txBody>
      </p:sp>
      <p:sp>
        <p:nvSpPr>
          <p:cNvPr id="14" name="Oval 13">
            <a:extLst>
              <a:ext uri="{FF2B5EF4-FFF2-40B4-BE49-F238E27FC236}">
                <a16:creationId xmlns:a16="http://schemas.microsoft.com/office/drawing/2014/main" id="{DEB5634A-9DA5-4E16-A39D-0413656948E6}"/>
              </a:ext>
            </a:extLst>
          </p:cNvPr>
          <p:cNvSpPr/>
          <p:nvPr/>
        </p:nvSpPr>
        <p:spPr>
          <a:xfrm>
            <a:off x="64052" y="6513443"/>
            <a:ext cx="182880" cy="182880"/>
          </a:xfrm>
          <a:prstGeom prst="ellipse">
            <a:avLst/>
          </a:prstGeom>
          <a:solidFill>
            <a:srgbClr val="F6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9AC6D347-EE27-7540-AF66-2DF797BF5A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237586311"/>
      </p:ext>
    </p:extLst>
  </p:cSld>
  <p:clrMapOvr>
    <a:masterClrMapping/>
  </p:clrMapOvr>
  <mc:AlternateContent xmlns:mc="http://schemas.openxmlformats.org/markup-compatibility/2006">
    <mc:Choice xmlns:p14="http://schemas.microsoft.com/office/powerpoint/2010/main" Requires="p14">
      <p:transition spd="slow" p14:dur="2000" advTm="150216"/>
    </mc:Choice>
    <mc:Fallback>
      <p:transition spd="slow" advTm="150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11" grpId="0"/>
      <p:bldP spid="12" grpId="0"/>
      <p:bldP spid="13" grpId="0" animBg="1"/>
      <p:bldP spid="15" grpId="0"/>
      <p:bldP spid="16" grpId="0" animBg="1"/>
      <p:bldP spid="17" grpId="0"/>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1784" y="-33268"/>
            <a:ext cx="9097010" cy="538609"/>
          </a:xfrm>
          <a:prstGeom prst="rect">
            <a:avLst/>
          </a:prstGeom>
        </p:spPr>
        <p:txBody>
          <a:bodyPr vert="horz" wrap="square" lIns="0" tIns="12700" rIns="0" bIns="0" rtlCol="0">
            <a:spAutoFit/>
          </a:bodyPr>
          <a:lstStyle/>
          <a:p>
            <a:pPr marL="38100">
              <a:lnSpc>
                <a:spcPts val="4105"/>
              </a:lnSpc>
              <a:tabLst>
                <a:tab pos="1854200" algn="l"/>
              </a:tabLst>
            </a:pPr>
            <a:r>
              <a:rPr lang="en-CA" spc="325" dirty="0">
                <a:solidFill>
                  <a:schemeClr val="tx1"/>
                </a:solidFill>
                <a:latin typeface="Times New Roman"/>
                <a:cs typeface="Times New Roman"/>
              </a:rPr>
              <a:t>S</a:t>
            </a:r>
            <a:r>
              <a:rPr dirty="0">
                <a:solidFill>
                  <a:schemeClr val="tx1"/>
                </a:solidFill>
                <a:latin typeface="Times New Roman"/>
                <a:cs typeface="Times New Roman"/>
              </a:rPr>
              <a:t>u</a:t>
            </a:r>
            <a:r>
              <a:rPr spc="-480" dirty="0">
                <a:solidFill>
                  <a:schemeClr val="tx1"/>
                </a:solidFill>
                <a:latin typeface="Times New Roman"/>
                <a:cs typeface="Times New Roman"/>
              </a:rPr>
              <a:t> </a:t>
            </a:r>
            <a:r>
              <a:rPr spc="-80" dirty="0">
                <a:solidFill>
                  <a:schemeClr val="tx1"/>
                </a:solidFill>
                <a:latin typeface="Times New Roman"/>
                <a:cs typeface="Times New Roman"/>
              </a:rPr>
              <a:t>i</a:t>
            </a:r>
            <a:r>
              <a:rPr spc="295" dirty="0">
                <a:solidFill>
                  <a:schemeClr val="tx1"/>
                </a:solidFill>
                <a:latin typeface="Times New Roman"/>
                <a:cs typeface="Times New Roman"/>
              </a:rPr>
              <a:t>t</a:t>
            </a:r>
            <a:r>
              <a:rPr dirty="0">
                <a:solidFill>
                  <a:schemeClr val="tx1"/>
                </a:solidFill>
                <a:latin typeface="Times New Roman"/>
                <a:cs typeface="Times New Roman"/>
              </a:rPr>
              <a:t>a</a:t>
            </a:r>
            <a:r>
              <a:rPr spc="-484" dirty="0">
                <a:solidFill>
                  <a:schemeClr val="tx1"/>
                </a:solidFill>
                <a:latin typeface="Times New Roman"/>
                <a:cs typeface="Times New Roman"/>
              </a:rPr>
              <a:t> </a:t>
            </a:r>
            <a:r>
              <a:rPr dirty="0">
                <a:solidFill>
                  <a:schemeClr val="tx1"/>
                </a:solidFill>
                <a:latin typeface="Times New Roman"/>
                <a:cs typeface="Times New Roman"/>
              </a:rPr>
              <a:t>b</a:t>
            </a:r>
            <a:r>
              <a:rPr spc="-480" dirty="0">
                <a:solidFill>
                  <a:schemeClr val="tx1"/>
                </a:solidFill>
                <a:latin typeface="Times New Roman"/>
                <a:cs typeface="Times New Roman"/>
              </a:rPr>
              <a:t> </a:t>
            </a:r>
            <a:r>
              <a:rPr spc="-80" dirty="0">
                <a:solidFill>
                  <a:schemeClr val="tx1"/>
                </a:solidFill>
                <a:latin typeface="Times New Roman"/>
                <a:cs typeface="Times New Roman"/>
              </a:rPr>
              <a:t>l</a:t>
            </a:r>
            <a:r>
              <a:rPr dirty="0">
                <a:solidFill>
                  <a:schemeClr val="tx1"/>
                </a:solidFill>
                <a:latin typeface="Times New Roman"/>
                <a:cs typeface="Times New Roman"/>
              </a:rPr>
              <a:t>e	</a:t>
            </a:r>
            <a:r>
              <a:rPr spc="130" dirty="0">
                <a:solidFill>
                  <a:schemeClr val="tx1"/>
                </a:solidFill>
                <a:latin typeface="Times New Roman"/>
                <a:cs typeface="Times New Roman"/>
              </a:rPr>
              <a:t>c</a:t>
            </a:r>
            <a:r>
              <a:rPr spc="415" dirty="0">
                <a:solidFill>
                  <a:schemeClr val="tx1"/>
                </a:solidFill>
                <a:latin typeface="Times New Roman"/>
                <a:cs typeface="Times New Roman"/>
              </a:rPr>
              <a:t>a</a:t>
            </a:r>
            <a:r>
              <a:rPr spc="420" dirty="0">
                <a:solidFill>
                  <a:schemeClr val="tx1"/>
                </a:solidFill>
                <a:latin typeface="Times New Roman"/>
                <a:cs typeface="Times New Roman"/>
              </a:rPr>
              <a:t>n</a:t>
            </a:r>
            <a:r>
              <a:rPr dirty="0">
                <a:solidFill>
                  <a:schemeClr val="tx1"/>
                </a:solidFill>
                <a:latin typeface="Times New Roman"/>
                <a:cs typeface="Times New Roman"/>
              </a:rPr>
              <a:t>d</a:t>
            </a:r>
            <a:r>
              <a:rPr spc="-480" dirty="0">
                <a:solidFill>
                  <a:schemeClr val="tx1"/>
                </a:solidFill>
                <a:latin typeface="Times New Roman"/>
                <a:cs typeface="Times New Roman"/>
              </a:rPr>
              <a:t> </a:t>
            </a:r>
            <a:r>
              <a:rPr spc="-80" dirty="0">
                <a:solidFill>
                  <a:schemeClr val="tx1"/>
                </a:solidFill>
                <a:latin typeface="Times New Roman"/>
                <a:cs typeface="Times New Roman"/>
              </a:rPr>
              <a:t>i</a:t>
            </a:r>
            <a:r>
              <a:rPr spc="420" dirty="0">
                <a:solidFill>
                  <a:schemeClr val="tx1"/>
                </a:solidFill>
                <a:latin typeface="Times New Roman"/>
                <a:cs typeface="Times New Roman"/>
              </a:rPr>
              <a:t>d</a:t>
            </a:r>
            <a:r>
              <a:rPr dirty="0">
                <a:solidFill>
                  <a:schemeClr val="tx1"/>
                </a:solidFill>
                <a:latin typeface="Times New Roman"/>
                <a:cs typeface="Times New Roman"/>
              </a:rPr>
              <a:t>a</a:t>
            </a:r>
            <a:r>
              <a:rPr spc="-484" dirty="0">
                <a:solidFill>
                  <a:schemeClr val="tx1"/>
                </a:solidFill>
                <a:latin typeface="Times New Roman"/>
                <a:cs typeface="Times New Roman"/>
              </a:rPr>
              <a:t> </a:t>
            </a:r>
            <a:r>
              <a:rPr spc="295" dirty="0">
                <a:solidFill>
                  <a:schemeClr val="tx1"/>
                </a:solidFill>
                <a:latin typeface="Times New Roman"/>
                <a:cs typeface="Times New Roman"/>
              </a:rPr>
              <a:t>t</a:t>
            </a:r>
            <a:r>
              <a:rPr spc="430" dirty="0">
                <a:solidFill>
                  <a:schemeClr val="tx1"/>
                </a:solidFill>
                <a:latin typeface="Times New Roman"/>
                <a:cs typeface="Times New Roman"/>
              </a:rPr>
              <a:t>e</a:t>
            </a:r>
            <a:r>
              <a:rPr dirty="0">
                <a:solidFill>
                  <a:schemeClr val="tx1"/>
                </a:solidFill>
                <a:latin typeface="Times New Roman"/>
                <a:cs typeface="Times New Roman"/>
              </a:rPr>
              <a:t>s</a:t>
            </a:r>
            <a:r>
              <a:rPr spc="360" dirty="0">
                <a:solidFill>
                  <a:schemeClr val="tx1"/>
                </a:solidFill>
                <a:latin typeface="Times New Roman"/>
                <a:cs typeface="Times New Roman"/>
              </a:rPr>
              <a:t> </a:t>
            </a:r>
            <a:r>
              <a:rPr spc="35" dirty="0">
                <a:solidFill>
                  <a:schemeClr val="tx1"/>
                </a:solidFill>
                <a:latin typeface="Times New Roman"/>
                <a:cs typeface="Times New Roman"/>
              </a:rPr>
              <a:t>f</a:t>
            </a:r>
            <a:r>
              <a:rPr spc="380" dirty="0">
                <a:solidFill>
                  <a:schemeClr val="tx1"/>
                </a:solidFill>
                <a:latin typeface="Times New Roman"/>
                <a:cs typeface="Times New Roman"/>
              </a:rPr>
              <a:t>o</a:t>
            </a:r>
            <a:r>
              <a:rPr dirty="0">
                <a:solidFill>
                  <a:schemeClr val="tx1"/>
                </a:solidFill>
                <a:latin typeface="Times New Roman"/>
                <a:cs typeface="Times New Roman"/>
              </a:rPr>
              <a:t>r</a:t>
            </a:r>
            <a:r>
              <a:rPr spc="325" dirty="0">
                <a:solidFill>
                  <a:schemeClr val="tx1"/>
                </a:solidFill>
                <a:latin typeface="Times New Roman"/>
                <a:cs typeface="Times New Roman"/>
              </a:rPr>
              <a:t> </a:t>
            </a:r>
            <a:r>
              <a:rPr spc="420" dirty="0">
                <a:solidFill>
                  <a:schemeClr val="tx1"/>
                </a:solidFill>
                <a:latin typeface="Times New Roman"/>
                <a:cs typeface="Times New Roman"/>
              </a:rPr>
              <a:t>ph</a:t>
            </a:r>
            <a:r>
              <a:rPr spc="415" dirty="0">
                <a:solidFill>
                  <a:schemeClr val="tx1"/>
                </a:solidFill>
                <a:latin typeface="Times New Roman"/>
                <a:cs typeface="Times New Roman"/>
              </a:rPr>
              <a:t>a</a:t>
            </a:r>
            <a:r>
              <a:rPr spc="285" dirty="0">
                <a:solidFill>
                  <a:schemeClr val="tx1"/>
                </a:solidFill>
                <a:latin typeface="Times New Roman"/>
                <a:cs typeface="Times New Roman"/>
              </a:rPr>
              <a:t>r</a:t>
            </a:r>
            <a:r>
              <a:rPr dirty="0">
                <a:solidFill>
                  <a:schemeClr val="tx1"/>
                </a:solidFill>
                <a:latin typeface="Times New Roman"/>
                <a:cs typeface="Times New Roman"/>
              </a:rPr>
              <a:t>m</a:t>
            </a:r>
            <a:r>
              <a:rPr spc="-330" dirty="0">
                <a:solidFill>
                  <a:schemeClr val="tx1"/>
                </a:solidFill>
                <a:latin typeface="Times New Roman"/>
                <a:cs typeface="Times New Roman"/>
              </a:rPr>
              <a:t> </a:t>
            </a:r>
            <a:r>
              <a:rPr spc="415" dirty="0">
                <a:solidFill>
                  <a:schemeClr val="tx1"/>
                </a:solidFill>
                <a:latin typeface="Times New Roman"/>
                <a:cs typeface="Times New Roman"/>
              </a:rPr>
              <a:t>a</a:t>
            </a:r>
            <a:r>
              <a:rPr spc="130" dirty="0">
                <a:solidFill>
                  <a:schemeClr val="tx1"/>
                </a:solidFill>
                <a:latin typeface="Times New Roman"/>
                <a:cs typeface="Times New Roman"/>
              </a:rPr>
              <a:t>c</a:t>
            </a:r>
            <a:r>
              <a:rPr spc="380" dirty="0">
                <a:solidFill>
                  <a:schemeClr val="tx1"/>
                </a:solidFill>
                <a:latin typeface="Times New Roman"/>
                <a:cs typeface="Times New Roman"/>
              </a:rPr>
              <a:t>o</a:t>
            </a:r>
            <a:r>
              <a:rPr spc="295" dirty="0">
                <a:solidFill>
                  <a:schemeClr val="tx1"/>
                </a:solidFill>
                <a:latin typeface="Times New Roman"/>
                <a:cs typeface="Times New Roman"/>
              </a:rPr>
              <a:t>t</a:t>
            </a:r>
            <a:r>
              <a:rPr spc="420" dirty="0">
                <a:solidFill>
                  <a:schemeClr val="tx1"/>
                </a:solidFill>
                <a:latin typeface="Times New Roman"/>
                <a:cs typeface="Times New Roman"/>
              </a:rPr>
              <a:t>h</a:t>
            </a:r>
            <a:r>
              <a:rPr spc="425" dirty="0">
                <a:solidFill>
                  <a:schemeClr val="tx1"/>
                </a:solidFill>
                <a:latin typeface="Times New Roman"/>
                <a:cs typeface="Times New Roman"/>
              </a:rPr>
              <a:t>e</a:t>
            </a:r>
            <a:r>
              <a:rPr spc="285" dirty="0">
                <a:solidFill>
                  <a:schemeClr val="tx1"/>
                </a:solidFill>
                <a:latin typeface="Times New Roman"/>
                <a:cs typeface="Times New Roman"/>
              </a:rPr>
              <a:t>r</a:t>
            </a:r>
            <a:r>
              <a:rPr spc="415" dirty="0">
                <a:solidFill>
                  <a:schemeClr val="tx1"/>
                </a:solidFill>
                <a:latin typeface="Times New Roman"/>
                <a:cs typeface="Times New Roman"/>
              </a:rPr>
              <a:t>a</a:t>
            </a:r>
            <a:r>
              <a:rPr spc="420" dirty="0">
                <a:solidFill>
                  <a:schemeClr val="tx1"/>
                </a:solidFill>
                <a:latin typeface="Times New Roman"/>
                <a:cs typeface="Times New Roman"/>
              </a:rPr>
              <a:t>p</a:t>
            </a:r>
            <a:r>
              <a:rPr spc="25" dirty="0">
                <a:solidFill>
                  <a:schemeClr val="tx1"/>
                </a:solidFill>
                <a:latin typeface="Times New Roman"/>
                <a:cs typeface="Times New Roman"/>
              </a:rPr>
              <a:t>y</a:t>
            </a:r>
            <a:r>
              <a:rPr sz="3600" baseline="25462" dirty="0">
                <a:solidFill>
                  <a:schemeClr val="tx1"/>
                </a:solidFill>
                <a:latin typeface="Times New Roman"/>
                <a:cs typeface="Times New Roman"/>
              </a:rPr>
              <a:t>1</a:t>
            </a:r>
          </a:p>
        </p:txBody>
      </p:sp>
      <p:sp>
        <p:nvSpPr>
          <p:cNvPr id="3" name="object 3"/>
          <p:cNvSpPr txBox="1"/>
          <p:nvPr/>
        </p:nvSpPr>
        <p:spPr>
          <a:xfrm>
            <a:off x="1086345" y="6479039"/>
            <a:ext cx="10202545" cy="227965"/>
          </a:xfrm>
          <a:prstGeom prst="rect">
            <a:avLst/>
          </a:prstGeom>
        </p:spPr>
        <p:txBody>
          <a:bodyPr vert="horz" wrap="square" lIns="0" tIns="23495" rIns="0" bIns="0" rtlCol="0">
            <a:spAutoFit/>
          </a:bodyPr>
          <a:lstStyle/>
          <a:p>
            <a:pPr marL="12700" marR="5080" indent="-635">
              <a:lnSpc>
                <a:spcPts val="760"/>
              </a:lnSpc>
              <a:spcBef>
                <a:spcPts val="185"/>
              </a:spcBef>
            </a:pPr>
            <a:r>
              <a:rPr sz="700" spc="45" dirty="0">
                <a:solidFill>
                  <a:srgbClr val="373932"/>
                </a:solidFill>
                <a:latin typeface="Times New Roman"/>
                <a:cs typeface="Times New Roman"/>
              </a:rPr>
              <a:t>Note: </a:t>
            </a:r>
            <a:r>
              <a:rPr sz="700" spc="5" dirty="0">
                <a:solidFill>
                  <a:srgbClr val="373932"/>
                </a:solidFill>
                <a:latin typeface="Times New Roman"/>
                <a:cs typeface="Times New Roman"/>
              </a:rPr>
              <a:t>The </a:t>
            </a:r>
            <a:r>
              <a:rPr sz="700" spc="-20" dirty="0">
                <a:solidFill>
                  <a:srgbClr val="373932"/>
                </a:solidFill>
                <a:latin typeface="Times New Roman"/>
                <a:cs typeface="Times New Roman"/>
              </a:rPr>
              <a:t>Clin </a:t>
            </a:r>
            <a:r>
              <a:rPr sz="700" spc="20" dirty="0">
                <a:solidFill>
                  <a:srgbClr val="373932"/>
                </a:solidFill>
                <a:latin typeface="Times New Roman"/>
                <a:cs typeface="Times New Roman"/>
              </a:rPr>
              <a:t>ical </a:t>
            </a:r>
            <a:r>
              <a:rPr sz="700" spc="30" dirty="0">
                <a:solidFill>
                  <a:srgbClr val="373932"/>
                </a:solidFill>
                <a:latin typeface="Times New Roman"/>
                <a:cs typeface="Times New Roman"/>
              </a:rPr>
              <a:t>Practice </a:t>
            </a:r>
            <a:r>
              <a:rPr sz="700" spc="25" dirty="0">
                <a:solidFill>
                  <a:srgbClr val="373932"/>
                </a:solidFill>
                <a:latin typeface="Times New Roman"/>
                <a:cs typeface="Times New Roman"/>
              </a:rPr>
              <a:t>Guide </a:t>
            </a:r>
            <a:r>
              <a:rPr sz="700" spc="-15" dirty="0">
                <a:solidFill>
                  <a:srgbClr val="373932"/>
                </a:solidFill>
                <a:latin typeface="Times New Roman"/>
                <a:cs typeface="Times New Roman"/>
              </a:rPr>
              <a:t>lin </a:t>
            </a:r>
            <a:r>
              <a:rPr sz="700" spc="40" dirty="0">
                <a:solidFill>
                  <a:srgbClr val="373932"/>
                </a:solidFill>
                <a:latin typeface="Times New Roman"/>
                <a:cs typeface="Times New Roman"/>
              </a:rPr>
              <a:t>es were </a:t>
            </a:r>
            <a:r>
              <a:rPr sz="700" spc="35" dirty="0">
                <a:solidFill>
                  <a:srgbClr val="373932"/>
                </a:solidFill>
                <a:latin typeface="Times New Roman"/>
                <a:cs typeface="Times New Roman"/>
              </a:rPr>
              <a:t>deve </a:t>
            </a:r>
            <a:r>
              <a:rPr sz="700" spc="-10" dirty="0">
                <a:solidFill>
                  <a:srgbClr val="373932"/>
                </a:solidFill>
                <a:latin typeface="Times New Roman"/>
                <a:cs typeface="Times New Roman"/>
              </a:rPr>
              <a:t>lo </a:t>
            </a:r>
            <a:r>
              <a:rPr sz="700" spc="50" dirty="0">
                <a:solidFill>
                  <a:srgbClr val="373932"/>
                </a:solidFill>
                <a:latin typeface="Times New Roman"/>
                <a:cs typeface="Times New Roman"/>
              </a:rPr>
              <a:t>ped </a:t>
            </a:r>
            <a:r>
              <a:rPr sz="700" spc="40" dirty="0">
                <a:solidFill>
                  <a:srgbClr val="373932"/>
                </a:solidFill>
                <a:latin typeface="Times New Roman"/>
                <a:cs typeface="Times New Roman"/>
              </a:rPr>
              <a:t>without </a:t>
            </a:r>
            <a:r>
              <a:rPr sz="700" spc="45" dirty="0">
                <a:solidFill>
                  <a:srgbClr val="373932"/>
                </a:solidFill>
                <a:latin typeface="Times New Roman"/>
                <a:cs typeface="Times New Roman"/>
              </a:rPr>
              <a:t>consideration </a:t>
            </a:r>
            <a:r>
              <a:rPr sz="700" spc="20" dirty="0">
                <a:solidFill>
                  <a:srgbClr val="373932"/>
                </a:solidFill>
                <a:latin typeface="Times New Roman"/>
                <a:cs typeface="Times New Roman"/>
              </a:rPr>
              <a:t>for </a:t>
            </a:r>
            <a:r>
              <a:rPr sz="700" spc="25" dirty="0">
                <a:solidFill>
                  <a:srgbClr val="373932"/>
                </a:solidFill>
                <a:latin typeface="Times New Roman"/>
                <a:cs typeface="Times New Roman"/>
              </a:rPr>
              <a:t>Hea </a:t>
            </a:r>
            <a:r>
              <a:rPr sz="700" spc="10" dirty="0">
                <a:solidFill>
                  <a:srgbClr val="373932"/>
                </a:solidFill>
                <a:latin typeface="Times New Roman"/>
                <a:cs typeface="Times New Roman"/>
              </a:rPr>
              <a:t>lth </a:t>
            </a:r>
            <a:r>
              <a:rPr sz="700" spc="45" dirty="0">
                <a:solidFill>
                  <a:srgbClr val="373932"/>
                </a:solidFill>
                <a:latin typeface="Times New Roman"/>
                <a:cs typeface="Times New Roman"/>
              </a:rPr>
              <a:t>Canada </a:t>
            </a:r>
            <a:r>
              <a:rPr sz="700" spc="55" dirty="0">
                <a:solidFill>
                  <a:srgbClr val="373932"/>
                </a:solidFill>
                <a:latin typeface="Times New Roman"/>
                <a:cs typeface="Times New Roman"/>
              </a:rPr>
              <a:t>approved uses </a:t>
            </a:r>
            <a:r>
              <a:rPr sz="700" spc="30" dirty="0">
                <a:solidFill>
                  <a:srgbClr val="373932"/>
                </a:solidFill>
                <a:latin typeface="Times New Roman"/>
                <a:cs typeface="Times New Roman"/>
              </a:rPr>
              <a:t>of </a:t>
            </a:r>
            <a:r>
              <a:rPr sz="700" spc="55" dirty="0">
                <a:solidFill>
                  <a:srgbClr val="373932"/>
                </a:solidFill>
                <a:latin typeface="Times New Roman"/>
                <a:cs typeface="Times New Roman"/>
              </a:rPr>
              <a:t>pharm acotherap </a:t>
            </a:r>
            <a:r>
              <a:rPr sz="700" spc="-10" dirty="0">
                <a:solidFill>
                  <a:srgbClr val="373932"/>
                </a:solidFill>
                <a:latin typeface="Times New Roman"/>
                <a:cs typeface="Times New Roman"/>
              </a:rPr>
              <a:t>ie </a:t>
            </a:r>
            <a:r>
              <a:rPr sz="700" spc="-5" dirty="0">
                <a:solidFill>
                  <a:srgbClr val="373932"/>
                </a:solidFill>
                <a:latin typeface="Times New Roman"/>
                <a:cs typeface="Times New Roman"/>
              </a:rPr>
              <a:t>s </a:t>
            </a:r>
            <a:r>
              <a:rPr sz="700" spc="50" dirty="0">
                <a:solidFill>
                  <a:srgbClr val="373932"/>
                </a:solidFill>
                <a:latin typeface="Times New Roman"/>
                <a:cs typeface="Times New Roman"/>
              </a:rPr>
              <a:t>and </a:t>
            </a:r>
            <a:r>
              <a:rPr sz="700" spc="55" dirty="0">
                <a:solidFill>
                  <a:srgbClr val="373932"/>
                </a:solidFill>
                <a:latin typeface="Times New Roman"/>
                <a:cs typeface="Times New Roman"/>
              </a:rPr>
              <a:t>these </a:t>
            </a:r>
            <a:r>
              <a:rPr sz="700" spc="45" dirty="0">
                <a:solidFill>
                  <a:srgbClr val="373932"/>
                </a:solidFill>
                <a:latin typeface="Times New Roman"/>
                <a:cs typeface="Times New Roman"/>
              </a:rPr>
              <a:t>recom </a:t>
            </a:r>
            <a:r>
              <a:rPr sz="700" spc="-5" dirty="0">
                <a:solidFill>
                  <a:srgbClr val="373932"/>
                </a:solidFill>
                <a:latin typeface="Times New Roman"/>
                <a:cs typeface="Times New Roman"/>
              </a:rPr>
              <a:t>m </a:t>
            </a:r>
            <a:r>
              <a:rPr sz="700" spc="55" dirty="0">
                <a:solidFill>
                  <a:srgbClr val="373932"/>
                </a:solidFill>
                <a:latin typeface="Times New Roman"/>
                <a:cs typeface="Times New Roman"/>
              </a:rPr>
              <a:t>endations </a:t>
            </a:r>
            <a:r>
              <a:rPr sz="700" spc="-5" dirty="0">
                <a:solidFill>
                  <a:srgbClr val="373932"/>
                </a:solidFill>
                <a:latin typeface="Times New Roman"/>
                <a:cs typeface="Times New Roman"/>
              </a:rPr>
              <a:t>a </a:t>
            </a:r>
            <a:r>
              <a:rPr sz="700" spc="25" dirty="0">
                <a:solidFill>
                  <a:srgbClr val="373932"/>
                </a:solidFill>
                <a:latin typeface="Times New Roman"/>
                <a:cs typeface="Times New Roman"/>
              </a:rPr>
              <a:t>re </a:t>
            </a:r>
            <a:r>
              <a:rPr sz="700" spc="45" dirty="0">
                <a:solidFill>
                  <a:srgbClr val="373932"/>
                </a:solidFill>
                <a:latin typeface="Times New Roman"/>
                <a:cs typeface="Times New Roman"/>
              </a:rPr>
              <a:t>not </a:t>
            </a:r>
            <a:r>
              <a:rPr sz="700" spc="-10" dirty="0">
                <a:solidFill>
                  <a:srgbClr val="373932"/>
                </a:solidFill>
                <a:latin typeface="Times New Roman"/>
                <a:cs typeface="Times New Roman"/>
              </a:rPr>
              <a:t>in </a:t>
            </a:r>
            <a:r>
              <a:rPr sz="700" spc="10" dirty="0">
                <a:solidFill>
                  <a:srgbClr val="373932"/>
                </a:solidFill>
                <a:latin typeface="Times New Roman"/>
                <a:cs typeface="Times New Roman"/>
              </a:rPr>
              <a:t>line </a:t>
            </a:r>
            <a:r>
              <a:rPr sz="700" spc="15" dirty="0">
                <a:solidFill>
                  <a:srgbClr val="373932"/>
                </a:solidFill>
                <a:latin typeface="Times New Roman"/>
                <a:cs typeface="Times New Roman"/>
              </a:rPr>
              <a:t>with </a:t>
            </a:r>
            <a:r>
              <a:rPr sz="700" spc="40" dirty="0">
                <a:solidFill>
                  <a:srgbClr val="373932"/>
                </a:solidFill>
                <a:latin typeface="Times New Roman"/>
                <a:cs typeface="Times New Roman"/>
              </a:rPr>
              <a:t>the </a:t>
            </a:r>
            <a:r>
              <a:rPr sz="700" spc="55" dirty="0">
                <a:solidFill>
                  <a:srgbClr val="373932"/>
                </a:solidFill>
                <a:latin typeface="Times New Roman"/>
                <a:cs typeface="Times New Roman"/>
              </a:rPr>
              <a:t>approved </a:t>
            </a:r>
            <a:r>
              <a:rPr sz="700" spc="35" dirty="0">
                <a:solidFill>
                  <a:srgbClr val="373932"/>
                </a:solidFill>
                <a:latin typeface="Times New Roman"/>
                <a:cs typeface="Times New Roman"/>
              </a:rPr>
              <a:t>labels </a:t>
            </a:r>
            <a:r>
              <a:rPr sz="700" spc="20" dirty="0">
                <a:solidFill>
                  <a:srgbClr val="373932"/>
                </a:solidFill>
                <a:latin typeface="Times New Roman"/>
                <a:cs typeface="Times New Roman"/>
              </a:rPr>
              <a:t>for </a:t>
            </a:r>
            <a:r>
              <a:rPr sz="700" spc="50" dirty="0">
                <a:solidFill>
                  <a:srgbClr val="373932"/>
                </a:solidFill>
                <a:latin typeface="Times New Roman"/>
                <a:cs typeface="Times New Roman"/>
              </a:rPr>
              <a:t>any </a:t>
            </a:r>
            <a:r>
              <a:rPr sz="700" spc="45" dirty="0">
                <a:solidFill>
                  <a:srgbClr val="373932"/>
                </a:solidFill>
                <a:latin typeface="Times New Roman"/>
                <a:cs typeface="Times New Roman"/>
              </a:rPr>
              <a:t>Canadian anti-obes </a:t>
            </a:r>
            <a:r>
              <a:rPr sz="700" spc="10" dirty="0">
                <a:solidFill>
                  <a:srgbClr val="373932"/>
                </a:solidFill>
                <a:latin typeface="Times New Roman"/>
                <a:cs typeface="Times New Roman"/>
              </a:rPr>
              <a:t>ity </a:t>
            </a:r>
            <a:r>
              <a:rPr sz="700" spc="-5" dirty="0">
                <a:solidFill>
                  <a:srgbClr val="373932"/>
                </a:solidFill>
                <a:latin typeface="Times New Roman"/>
                <a:cs typeface="Times New Roman"/>
              </a:rPr>
              <a:t>m </a:t>
            </a:r>
            <a:r>
              <a:rPr sz="700" spc="40" dirty="0">
                <a:solidFill>
                  <a:srgbClr val="373932"/>
                </a:solidFill>
                <a:latin typeface="Times New Roman"/>
                <a:cs typeface="Times New Roman"/>
              </a:rPr>
              <a:t>ed </a:t>
            </a:r>
            <a:r>
              <a:rPr sz="700" dirty="0">
                <a:solidFill>
                  <a:srgbClr val="373932"/>
                </a:solidFill>
                <a:latin typeface="Times New Roman"/>
                <a:cs typeface="Times New Roman"/>
              </a:rPr>
              <a:t>ica </a:t>
            </a:r>
            <a:r>
              <a:rPr sz="700" spc="10" dirty="0">
                <a:solidFill>
                  <a:srgbClr val="373932"/>
                </a:solidFill>
                <a:latin typeface="Times New Roman"/>
                <a:cs typeface="Times New Roman"/>
              </a:rPr>
              <a:t>tio </a:t>
            </a:r>
            <a:r>
              <a:rPr sz="700" spc="-5" dirty="0">
                <a:solidFill>
                  <a:srgbClr val="373932"/>
                </a:solidFill>
                <a:latin typeface="Times New Roman"/>
                <a:cs typeface="Times New Roman"/>
              </a:rPr>
              <a:t>n . </a:t>
            </a:r>
            <a:r>
              <a:rPr sz="700" spc="-160" dirty="0">
                <a:solidFill>
                  <a:srgbClr val="373932"/>
                </a:solidFill>
                <a:latin typeface="Times New Roman"/>
                <a:cs typeface="Times New Roman"/>
              </a:rPr>
              <a:t> </a:t>
            </a:r>
            <a:r>
              <a:rPr sz="700" spc="55" dirty="0">
                <a:solidFill>
                  <a:srgbClr val="373932"/>
                </a:solidFill>
                <a:latin typeface="Times New Roman"/>
                <a:cs typeface="Times New Roman"/>
              </a:rPr>
              <a:t>Pedersen</a:t>
            </a:r>
            <a:r>
              <a:rPr sz="700" spc="114" dirty="0">
                <a:solidFill>
                  <a:srgbClr val="373932"/>
                </a:solidFill>
                <a:latin typeface="Times New Roman"/>
                <a:cs typeface="Times New Roman"/>
              </a:rPr>
              <a:t> </a:t>
            </a:r>
            <a:r>
              <a:rPr sz="700" spc="-5" dirty="0">
                <a:solidFill>
                  <a:srgbClr val="373932"/>
                </a:solidFill>
                <a:latin typeface="Times New Roman"/>
                <a:cs typeface="Times New Roman"/>
              </a:rPr>
              <a:t>SD,</a:t>
            </a:r>
            <a:r>
              <a:rPr sz="700" spc="40" dirty="0">
                <a:solidFill>
                  <a:srgbClr val="373932"/>
                </a:solidFill>
                <a:latin typeface="Times New Roman"/>
                <a:cs typeface="Times New Roman"/>
              </a:rPr>
              <a:t> et</a:t>
            </a:r>
            <a:r>
              <a:rPr sz="700" spc="80" dirty="0">
                <a:solidFill>
                  <a:srgbClr val="373932"/>
                </a:solidFill>
                <a:latin typeface="Times New Roman"/>
                <a:cs typeface="Times New Roman"/>
              </a:rPr>
              <a:t> </a:t>
            </a:r>
            <a:r>
              <a:rPr sz="700" spc="-5" dirty="0">
                <a:solidFill>
                  <a:srgbClr val="373932"/>
                </a:solidFill>
                <a:latin typeface="Times New Roman"/>
                <a:cs typeface="Times New Roman"/>
              </a:rPr>
              <a:t>a</a:t>
            </a:r>
            <a:r>
              <a:rPr sz="700" spc="-90" dirty="0">
                <a:solidFill>
                  <a:srgbClr val="373932"/>
                </a:solidFill>
                <a:latin typeface="Times New Roman"/>
                <a:cs typeface="Times New Roman"/>
              </a:rPr>
              <a:t> </a:t>
            </a:r>
            <a:r>
              <a:rPr sz="700" spc="-10" dirty="0">
                <a:solidFill>
                  <a:srgbClr val="373932"/>
                </a:solidFill>
                <a:latin typeface="Times New Roman"/>
                <a:cs typeface="Times New Roman"/>
              </a:rPr>
              <a:t>l.</a:t>
            </a:r>
            <a:r>
              <a:rPr sz="700" spc="15" dirty="0">
                <a:solidFill>
                  <a:srgbClr val="373932"/>
                </a:solidFill>
                <a:latin typeface="Times New Roman"/>
                <a:cs typeface="Times New Roman"/>
              </a:rPr>
              <a:t> </a:t>
            </a:r>
            <a:r>
              <a:rPr sz="700" spc="45" dirty="0">
                <a:solidFill>
                  <a:srgbClr val="373932"/>
                </a:solidFill>
                <a:latin typeface="Times New Roman"/>
                <a:cs typeface="Times New Roman"/>
              </a:rPr>
              <a:t>Canadian</a:t>
            </a:r>
            <a:r>
              <a:rPr sz="700" spc="70" dirty="0">
                <a:solidFill>
                  <a:srgbClr val="373932"/>
                </a:solidFill>
                <a:latin typeface="Times New Roman"/>
                <a:cs typeface="Times New Roman"/>
              </a:rPr>
              <a:t> </a:t>
            </a:r>
            <a:r>
              <a:rPr sz="700" spc="15" dirty="0">
                <a:solidFill>
                  <a:srgbClr val="373932"/>
                </a:solidFill>
                <a:latin typeface="Times New Roman"/>
                <a:cs typeface="Times New Roman"/>
              </a:rPr>
              <a:t>Adult</a:t>
            </a:r>
            <a:r>
              <a:rPr sz="700" spc="65" dirty="0">
                <a:solidFill>
                  <a:srgbClr val="373932"/>
                </a:solidFill>
                <a:latin typeface="Times New Roman"/>
                <a:cs typeface="Times New Roman"/>
              </a:rPr>
              <a:t> </a:t>
            </a:r>
            <a:r>
              <a:rPr sz="700" spc="40" dirty="0">
                <a:solidFill>
                  <a:srgbClr val="373932"/>
                </a:solidFill>
                <a:latin typeface="Times New Roman"/>
                <a:cs typeface="Times New Roman"/>
              </a:rPr>
              <a:t>Obesity</a:t>
            </a:r>
            <a:r>
              <a:rPr sz="700" spc="25" dirty="0">
                <a:solidFill>
                  <a:srgbClr val="373932"/>
                </a:solidFill>
                <a:latin typeface="Times New Roman"/>
                <a:cs typeface="Times New Roman"/>
              </a:rPr>
              <a:t> </a:t>
            </a:r>
            <a:r>
              <a:rPr sz="700" spc="-20" dirty="0">
                <a:solidFill>
                  <a:srgbClr val="373932"/>
                </a:solidFill>
                <a:latin typeface="Times New Roman"/>
                <a:cs typeface="Times New Roman"/>
              </a:rPr>
              <a:t>Clin</a:t>
            </a:r>
            <a:r>
              <a:rPr sz="700" spc="-90" dirty="0">
                <a:solidFill>
                  <a:srgbClr val="373932"/>
                </a:solidFill>
                <a:latin typeface="Times New Roman"/>
                <a:cs typeface="Times New Roman"/>
              </a:rPr>
              <a:t> </a:t>
            </a:r>
            <a:r>
              <a:rPr sz="700" spc="20" dirty="0">
                <a:solidFill>
                  <a:srgbClr val="373932"/>
                </a:solidFill>
                <a:latin typeface="Times New Roman"/>
                <a:cs typeface="Times New Roman"/>
              </a:rPr>
              <a:t>ical</a:t>
            </a:r>
            <a:r>
              <a:rPr sz="700" spc="-25" dirty="0">
                <a:solidFill>
                  <a:srgbClr val="373932"/>
                </a:solidFill>
                <a:latin typeface="Times New Roman"/>
                <a:cs typeface="Times New Roman"/>
              </a:rPr>
              <a:t> </a:t>
            </a:r>
            <a:r>
              <a:rPr sz="700" spc="30" dirty="0">
                <a:solidFill>
                  <a:srgbClr val="373932"/>
                </a:solidFill>
                <a:latin typeface="Times New Roman"/>
                <a:cs typeface="Times New Roman"/>
              </a:rPr>
              <a:t>Practice</a:t>
            </a:r>
            <a:r>
              <a:rPr sz="700" spc="95" dirty="0">
                <a:solidFill>
                  <a:srgbClr val="373932"/>
                </a:solidFill>
                <a:latin typeface="Times New Roman"/>
                <a:cs typeface="Times New Roman"/>
              </a:rPr>
              <a:t> </a:t>
            </a:r>
            <a:r>
              <a:rPr sz="700" spc="25" dirty="0">
                <a:solidFill>
                  <a:srgbClr val="373932"/>
                </a:solidFill>
                <a:latin typeface="Times New Roman"/>
                <a:cs typeface="Times New Roman"/>
              </a:rPr>
              <a:t>Guide</a:t>
            </a:r>
            <a:r>
              <a:rPr sz="700" spc="-85" dirty="0">
                <a:solidFill>
                  <a:srgbClr val="373932"/>
                </a:solidFill>
                <a:latin typeface="Times New Roman"/>
                <a:cs typeface="Times New Roman"/>
              </a:rPr>
              <a:t> </a:t>
            </a:r>
            <a:r>
              <a:rPr sz="700" spc="-15" dirty="0">
                <a:solidFill>
                  <a:srgbClr val="373932"/>
                </a:solidFill>
                <a:latin typeface="Times New Roman"/>
                <a:cs typeface="Times New Roman"/>
              </a:rPr>
              <a:t>lin</a:t>
            </a:r>
            <a:r>
              <a:rPr sz="700" spc="-95" dirty="0">
                <a:solidFill>
                  <a:srgbClr val="373932"/>
                </a:solidFill>
                <a:latin typeface="Times New Roman"/>
                <a:cs typeface="Times New Roman"/>
              </a:rPr>
              <a:t> </a:t>
            </a:r>
            <a:r>
              <a:rPr sz="700" spc="45" dirty="0">
                <a:solidFill>
                  <a:srgbClr val="373932"/>
                </a:solidFill>
                <a:latin typeface="Times New Roman"/>
                <a:cs typeface="Times New Roman"/>
              </a:rPr>
              <a:t>es:</a:t>
            </a:r>
            <a:r>
              <a:rPr sz="700" spc="20" dirty="0">
                <a:solidFill>
                  <a:srgbClr val="373932"/>
                </a:solidFill>
                <a:latin typeface="Times New Roman"/>
                <a:cs typeface="Times New Roman"/>
              </a:rPr>
              <a:t> </a:t>
            </a:r>
            <a:r>
              <a:rPr sz="700" spc="45" dirty="0">
                <a:solidFill>
                  <a:srgbClr val="373932"/>
                </a:solidFill>
                <a:latin typeface="Times New Roman"/>
                <a:cs typeface="Times New Roman"/>
              </a:rPr>
              <a:t>Pharm</a:t>
            </a:r>
            <a:r>
              <a:rPr sz="700" spc="-70" dirty="0">
                <a:solidFill>
                  <a:srgbClr val="373932"/>
                </a:solidFill>
                <a:latin typeface="Times New Roman"/>
                <a:cs typeface="Times New Roman"/>
              </a:rPr>
              <a:t> </a:t>
            </a:r>
            <a:r>
              <a:rPr sz="700" spc="60" dirty="0">
                <a:solidFill>
                  <a:srgbClr val="373932"/>
                </a:solidFill>
                <a:latin typeface="Times New Roman"/>
                <a:cs typeface="Times New Roman"/>
              </a:rPr>
              <a:t>acotherapy</a:t>
            </a:r>
            <a:r>
              <a:rPr sz="700" spc="20" dirty="0">
                <a:solidFill>
                  <a:srgbClr val="373932"/>
                </a:solidFill>
                <a:latin typeface="Times New Roman"/>
                <a:cs typeface="Times New Roman"/>
              </a:rPr>
              <a:t> </a:t>
            </a:r>
            <a:r>
              <a:rPr sz="700" spc="-10" dirty="0">
                <a:solidFill>
                  <a:srgbClr val="373932"/>
                </a:solidFill>
                <a:latin typeface="Times New Roman"/>
                <a:cs typeface="Times New Roman"/>
              </a:rPr>
              <a:t>in</a:t>
            </a:r>
            <a:r>
              <a:rPr sz="700" spc="105" dirty="0">
                <a:solidFill>
                  <a:srgbClr val="373932"/>
                </a:solidFill>
                <a:latin typeface="Times New Roman"/>
                <a:cs typeface="Times New Roman"/>
              </a:rPr>
              <a:t> </a:t>
            </a:r>
            <a:r>
              <a:rPr sz="700" spc="40" dirty="0">
                <a:solidFill>
                  <a:srgbClr val="373932"/>
                </a:solidFill>
                <a:latin typeface="Times New Roman"/>
                <a:cs typeface="Times New Roman"/>
              </a:rPr>
              <a:t>Obesity</a:t>
            </a:r>
            <a:r>
              <a:rPr sz="700" spc="30" dirty="0">
                <a:solidFill>
                  <a:srgbClr val="373932"/>
                </a:solidFill>
                <a:latin typeface="Times New Roman"/>
                <a:cs typeface="Times New Roman"/>
              </a:rPr>
              <a:t> </a:t>
            </a:r>
            <a:r>
              <a:rPr sz="700" spc="55" dirty="0">
                <a:solidFill>
                  <a:srgbClr val="373932"/>
                </a:solidFill>
                <a:latin typeface="Times New Roman"/>
                <a:cs typeface="Times New Roman"/>
              </a:rPr>
              <a:t>Managem</a:t>
            </a:r>
            <a:r>
              <a:rPr sz="700" spc="-65" dirty="0">
                <a:solidFill>
                  <a:srgbClr val="373932"/>
                </a:solidFill>
                <a:latin typeface="Times New Roman"/>
                <a:cs typeface="Times New Roman"/>
              </a:rPr>
              <a:t> </a:t>
            </a:r>
            <a:r>
              <a:rPr sz="700" spc="50" dirty="0">
                <a:solidFill>
                  <a:srgbClr val="373932"/>
                </a:solidFill>
                <a:latin typeface="Times New Roman"/>
                <a:cs typeface="Times New Roman"/>
              </a:rPr>
              <a:t>ent.</a:t>
            </a:r>
            <a:r>
              <a:rPr sz="700" spc="20" dirty="0">
                <a:solidFill>
                  <a:srgbClr val="373932"/>
                </a:solidFill>
                <a:latin typeface="Times New Roman"/>
                <a:cs typeface="Times New Roman"/>
              </a:rPr>
              <a:t> </a:t>
            </a:r>
            <a:r>
              <a:rPr sz="700" spc="-25" dirty="0">
                <a:solidFill>
                  <a:srgbClr val="373932"/>
                </a:solidFill>
                <a:latin typeface="Times New Roman"/>
                <a:cs typeface="Times New Roman"/>
              </a:rPr>
              <a:t>Ava</a:t>
            </a:r>
            <a:r>
              <a:rPr sz="700" spc="-85" dirty="0">
                <a:solidFill>
                  <a:srgbClr val="373932"/>
                </a:solidFill>
                <a:latin typeface="Times New Roman"/>
                <a:cs typeface="Times New Roman"/>
              </a:rPr>
              <a:t> </a:t>
            </a:r>
            <a:r>
              <a:rPr sz="700" spc="10" dirty="0">
                <a:solidFill>
                  <a:srgbClr val="373932"/>
                </a:solidFill>
                <a:latin typeface="Times New Roman"/>
                <a:cs typeface="Times New Roman"/>
              </a:rPr>
              <a:t>ilab</a:t>
            </a:r>
            <a:r>
              <a:rPr sz="700" spc="-95" dirty="0">
                <a:solidFill>
                  <a:srgbClr val="373932"/>
                </a:solidFill>
                <a:latin typeface="Times New Roman"/>
                <a:cs typeface="Times New Roman"/>
              </a:rPr>
              <a:t> </a:t>
            </a:r>
            <a:r>
              <a:rPr sz="700" spc="-10" dirty="0">
                <a:solidFill>
                  <a:srgbClr val="373932"/>
                </a:solidFill>
                <a:latin typeface="Times New Roman"/>
                <a:cs typeface="Times New Roman"/>
              </a:rPr>
              <a:t>le</a:t>
            </a:r>
            <a:r>
              <a:rPr sz="700" spc="70" dirty="0">
                <a:solidFill>
                  <a:srgbClr val="373932"/>
                </a:solidFill>
                <a:latin typeface="Times New Roman"/>
                <a:cs typeface="Times New Roman"/>
              </a:rPr>
              <a:t> </a:t>
            </a:r>
            <a:r>
              <a:rPr sz="700" spc="25" dirty="0">
                <a:solidFill>
                  <a:srgbClr val="373932"/>
                </a:solidFill>
                <a:latin typeface="Times New Roman"/>
                <a:cs typeface="Times New Roman"/>
              </a:rPr>
              <a:t>from</a:t>
            </a:r>
            <a:r>
              <a:rPr sz="700" spc="-70" dirty="0">
                <a:solidFill>
                  <a:srgbClr val="373932"/>
                </a:solidFill>
                <a:latin typeface="Times New Roman"/>
                <a:cs typeface="Times New Roman"/>
              </a:rPr>
              <a:t> </a:t>
            </a:r>
            <a:r>
              <a:rPr sz="700" spc="-5" dirty="0">
                <a:solidFill>
                  <a:srgbClr val="373932"/>
                </a:solidFill>
                <a:latin typeface="Times New Roman"/>
                <a:cs typeface="Times New Roman"/>
              </a:rPr>
              <a:t>:</a:t>
            </a:r>
            <a:r>
              <a:rPr sz="700" spc="20" dirty="0">
                <a:solidFill>
                  <a:srgbClr val="373932"/>
                </a:solidFill>
                <a:latin typeface="Times New Roman"/>
                <a:cs typeface="Times New Roman"/>
              </a:rPr>
              <a:t> </a:t>
            </a:r>
            <a:r>
              <a:rPr sz="700" spc="45" dirty="0">
                <a:solidFill>
                  <a:srgbClr val="373932"/>
                </a:solidFill>
                <a:latin typeface="Times New Roman"/>
                <a:cs typeface="Times New Roman"/>
              </a:rPr>
              <a:t>https://</a:t>
            </a:r>
            <a:r>
              <a:rPr sz="700" spc="-100" dirty="0">
                <a:solidFill>
                  <a:srgbClr val="373932"/>
                </a:solidFill>
                <a:latin typeface="Times New Roman"/>
                <a:cs typeface="Times New Roman"/>
              </a:rPr>
              <a:t> </a:t>
            </a:r>
            <a:r>
              <a:rPr sz="700" spc="50" dirty="0">
                <a:solidFill>
                  <a:srgbClr val="373932"/>
                </a:solidFill>
                <a:latin typeface="Times New Roman"/>
                <a:cs typeface="Times New Roman"/>
              </a:rPr>
              <a:t>obesitycanada.ca/guidelines/</a:t>
            </a:r>
            <a:r>
              <a:rPr sz="700" spc="-105" dirty="0">
                <a:solidFill>
                  <a:srgbClr val="373932"/>
                </a:solidFill>
                <a:latin typeface="Times New Roman"/>
                <a:cs typeface="Times New Roman"/>
              </a:rPr>
              <a:t> </a:t>
            </a:r>
            <a:r>
              <a:rPr sz="700" spc="55" dirty="0">
                <a:solidFill>
                  <a:srgbClr val="373932"/>
                </a:solidFill>
                <a:latin typeface="Times New Roman"/>
                <a:cs typeface="Times New Roman"/>
              </a:rPr>
              <a:t>pharm</a:t>
            </a:r>
            <a:r>
              <a:rPr sz="700" spc="-70" dirty="0">
                <a:solidFill>
                  <a:srgbClr val="373932"/>
                </a:solidFill>
                <a:latin typeface="Times New Roman"/>
                <a:cs typeface="Times New Roman"/>
              </a:rPr>
              <a:t> </a:t>
            </a:r>
            <a:r>
              <a:rPr sz="700" spc="50" dirty="0">
                <a:solidFill>
                  <a:srgbClr val="373932"/>
                </a:solidFill>
                <a:latin typeface="Times New Roman"/>
                <a:cs typeface="Times New Roman"/>
              </a:rPr>
              <a:t>acotherapy.</a:t>
            </a:r>
            <a:r>
              <a:rPr sz="700" spc="-10" dirty="0">
                <a:solidFill>
                  <a:srgbClr val="373932"/>
                </a:solidFill>
                <a:latin typeface="Times New Roman"/>
                <a:cs typeface="Times New Roman"/>
              </a:rPr>
              <a:t> </a:t>
            </a:r>
            <a:r>
              <a:rPr sz="700" spc="30" dirty="0">
                <a:solidFill>
                  <a:srgbClr val="373932"/>
                </a:solidFill>
                <a:latin typeface="Times New Roman"/>
                <a:cs typeface="Times New Roman"/>
              </a:rPr>
              <a:t>Accessed</a:t>
            </a:r>
            <a:r>
              <a:rPr sz="700" spc="114" dirty="0">
                <a:solidFill>
                  <a:srgbClr val="373932"/>
                </a:solidFill>
                <a:latin typeface="Times New Roman"/>
                <a:cs typeface="Times New Roman"/>
              </a:rPr>
              <a:t> </a:t>
            </a:r>
            <a:r>
              <a:rPr sz="700" spc="35" dirty="0">
                <a:solidFill>
                  <a:srgbClr val="373932"/>
                </a:solidFill>
                <a:latin typeface="Times New Roman"/>
                <a:cs typeface="Times New Roman"/>
              </a:rPr>
              <a:t>August</a:t>
            </a:r>
            <a:r>
              <a:rPr sz="700" spc="90" dirty="0">
                <a:solidFill>
                  <a:srgbClr val="373932"/>
                </a:solidFill>
                <a:latin typeface="Times New Roman"/>
                <a:cs typeface="Times New Roman"/>
              </a:rPr>
              <a:t> </a:t>
            </a:r>
            <a:r>
              <a:rPr sz="700" spc="25" dirty="0">
                <a:solidFill>
                  <a:srgbClr val="373932"/>
                </a:solidFill>
                <a:latin typeface="Times New Roman"/>
                <a:cs typeface="Times New Roman"/>
              </a:rPr>
              <a:t>10, </a:t>
            </a:r>
            <a:r>
              <a:rPr sz="700" spc="30" dirty="0">
                <a:solidFill>
                  <a:srgbClr val="373932"/>
                </a:solidFill>
                <a:latin typeface="Times New Roman"/>
                <a:cs typeface="Times New Roman"/>
              </a:rPr>
              <a:t>2020.</a:t>
            </a:r>
            <a:endParaRPr sz="700">
              <a:latin typeface="Times New Roman"/>
              <a:cs typeface="Times New Roman"/>
            </a:endParaRPr>
          </a:p>
        </p:txBody>
      </p:sp>
      <p:grpSp>
        <p:nvGrpSpPr>
          <p:cNvPr id="4" name="object 4"/>
          <p:cNvGrpSpPr/>
          <p:nvPr/>
        </p:nvGrpSpPr>
        <p:grpSpPr>
          <a:xfrm>
            <a:off x="385445" y="1600017"/>
            <a:ext cx="11421110" cy="4396740"/>
            <a:chOff x="391668" y="1953764"/>
            <a:chExt cx="11421110" cy="4396740"/>
          </a:xfrm>
        </p:grpSpPr>
        <p:sp>
          <p:nvSpPr>
            <p:cNvPr id="5" name="object 5"/>
            <p:cNvSpPr/>
            <p:nvPr/>
          </p:nvSpPr>
          <p:spPr>
            <a:xfrm>
              <a:off x="410718" y="1972814"/>
              <a:ext cx="11383010" cy="4358640"/>
            </a:xfrm>
            <a:custGeom>
              <a:avLst/>
              <a:gdLst/>
              <a:ahLst/>
              <a:cxnLst/>
              <a:rect l="l" t="t" r="r" b="b"/>
              <a:pathLst>
                <a:path w="11383010" h="4358640">
                  <a:moveTo>
                    <a:pt x="10925835" y="0"/>
                  </a:moveTo>
                  <a:lnTo>
                    <a:pt x="456920" y="0"/>
                  </a:lnTo>
                  <a:lnTo>
                    <a:pt x="410203" y="2359"/>
                  </a:lnTo>
                  <a:lnTo>
                    <a:pt x="364835" y="9283"/>
                  </a:lnTo>
                  <a:lnTo>
                    <a:pt x="321046" y="20542"/>
                  </a:lnTo>
                  <a:lnTo>
                    <a:pt x="279067" y="35907"/>
                  </a:lnTo>
                  <a:lnTo>
                    <a:pt x="239125" y="55148"/>
                  </a:lnTo>
                  <a:lnTo>
                    <a:pt x="201452" y="78035"/>
                  </a:lnTo>
                  <a:lnTo>
                    <a:pt x="166277" y="104338"/>
                  </a:lnTo>
                  <a:lnTo>
                    <a:pt x="133829" y="133829"/>
                  </a:lnTo>
                  <a:lnTo>
                    <a:pt x="104338" y="166277"/>
                  </a:lnTo>
                  <a:lnTo>
                    <a:pt x="78035" y="201452"/>
                  </a:lnTo>
                  <a:lnTo>
                    <a:pt x="55148" y="239125"/>
                  </a:lnTo>
                  <a:lnTo>
                    <a:pt x="35907" y="279067"/>
                  </a:lnTo>
                  <a:lnTo>
                    <a:pt x="20542" y="321046"/>
                  </a:lnTo>
                  <a:lnTo>
                    <a:pt x="9283" y="364835"/>
                  </a:lnTo>
                  <a:lnTo>
                    <a:pt x="2359" y="410203"/>
                  </a:lnTo>
                  <a:lnTo>
                    <a:pt x="0" y="456920"/>
                  </a:lnTo>
                  <a:lnTo>
                    <a:pt x="0" y="3901732"/>
                  </a:lnTo>
                  <a:lnTo>
                    <a:pt x="2359" y="3948449"/>
                  </a:lnTo>
                  <a:lnTo>
                    <a:pt x="9283" y="3993816"/>
                  </a:lnTo>
                  <a:lnTo>
                    <a:pt x="20542" y="4037604"/>
                  </a:lnTo>
                  <a:lnTo>
                    <a:pt x="35907" y="4079583"/>
                  </a:lnTo>
                  <a:lnTo>
                    <a:pt x="55148" y="4119524"/>
                  </a:lnTo>
                  <a:lnTo>
                    <a:pt x="78035" y="4157196"/>
                  </a:lnTo>
                  <a:lnTo>
                    <a:pt x="104338" y="4192370"/>
                  </a:lnTo>
                  <a:lnTo>
                    <a:pt x="133829" y="4224816"/>
                  </a:lnTo>
                  <a:lnTo>
                    <a:pt x="166277" y="4254306"/>
                  </a:lnTo>
                  <a:lnTo>
                    <a:pt x="201452" y="4280608"/>
                  </a:lnTo>
                  <a:lnTo>
                    <a:pt x="239125" y="4303494"/>
                  </a:lnTo>
                  <a:lnTo>
                    <a:pt x="279067" y="4322734"/>
                  </a:lnTo>
                  <a:lnTo>
                    <a:pt x="321046" y="4338098"/>
                  </a:lnTo>
                  <a:lnTo>
                    <a:pt x="364835" y="4349357"/>
                  </a:lnTo>
                  <a:lnTo>
                    <a:pt x="410203" y="4356281"/>
                  </a:lnTo>
                  <a:lnTo>
                    <a:pt x="456920" y="4358640"/>
                  </a:lnTo>
                  <a:lnTo>
                    <a:pt x="10925835" y="4358640"/>
                  </a:lnTo>
                  <a:lnTo>
                    <a:pt x="10972552" y="4356281"/>
                  </a:lnTo>
                  <a:lnTo>
                    <a:pt x="11017920" y="4349357"/>
                  </a:lnTo>
                  <a:lnTo>
                    <a:pt x="11061709" y="4338098"/>
                  </a:lnTo>
                  <a:lnTo>
                    <a:pt x="11103688" y="4322734"/>
                  </a:lnTo>
                  <a:lnTo>
                    <a:pt x="11143630" y="4303494"/>
                  </a:lnTo>
                  <a:lnTo>
                    <a:pt x="11181303" y="4280608"/>
                  </a:lnTo>
                  <a:lnTo>
                    <a:pt x="11216478" y="4254306"/>
                  </a:lnTo>
                  <a:lnTo>
                    <a:pt x="11248926" y="4224816"/>
                  </a:lnTo>
                  <a:lnTo>
                    <a:pt x="11278417" y="4192370"/>
                  </a:lnTo>
                  <a:lnTo>
                    <a:pt x="11304720" y="4157196"/>
                  </a:lnTo>
                  <a:lnTo>
                    <a:pt x="11327607" y="4119524"/>
                  </a:lnTo>
                  <a:lnTo>
                    <a:pt x="11346848" y="4079583"/>
                  </a:lnTo>
                  <a:lnTo>
                    <a:pt x="11362213" y="4037604"/>
                  </a:lnTo>
                  <a:lnTo>
                    <a:pt x="11373472" y="3993816"/>
                  </a:lnTo>
                  <a:lnTo>
                    <a:pt x="11380396" y="3948449"/>
                  </a:lnTo>
                  <a:lnTo>
                    <a:pt x="11382756" y="3901732"/>
                  </a:lnTo>
                  <a:lnTo>
                    <a:pt x="11382756" y="456920"/>
                  </a:lnTo>
                  <a:lnTo>
                    <a:pt x="11380396" y="410203"/>
                  </a:lnTo>
                  <a:lnTo>
                    <a:pt x="11373472" y="364835"/>
                  </a:lnTo>
                  <a:lnTo>
                    <a:pt x="11362213" y="321046"/>
                  </a:lnTo>
                  <a:lnTo>
                    <a:pt x="11346848" y="279067"/>
                  </a:lnTo>
                  <a:lnTo>
                    <a:pt x="11327607" y="239125"/>
                  </a:lnTo>
                  <a:lnTo>
                    <a:pt x="11304720" y="201452"/>
                  </a:lnTo>
                  <a:lnTo>
                    <a:pt x="11278417" y="166277"/>
                  </a:lnTo>
                  <a:lnTo>
                    <a:pt x="11248926" y="133829"/>
                  </a:lnTo>
                  <a:lnTo>
                    <a:pt x="11216478" y="104338"/>
                  </a:lnTo>
                  <a:lnTo>
                    <a:pt x="11181303" y="78035"/>
                  </a:lnTo>
                  <a:lnTo>
                    <a:pt x="11143630" y="55148"/>
                  </a:lnTo>
                  <a:lnTo>
                    <a:pt x="11103688" y="35907"/>
                  </a:lnTo>
                  <a:lnTo>
                    <a:pt x="11061709" y="20542"/>
                  </a:lnTo>
                  <a:lnTo>
                    <a:pt x="11017920" y="9283"/>
                  </a:lnTo>
                  <a:lnTo>
                    <a:pt x="10972552" y="2359"/>
                  </a:lnTo>
                  <a:lnTo>
                    <a:pt x="10925835" y="0"/>
                  </a:lnTo>
                  <a:close/>
                </a:path>
              </a:pathLst>
            </a:custGeom>
            <a:solidFill>
              <a:srgbClr val="84C7D6"/>
            </a:solidFill>
          </p:spPr>
          <p:txBody>
            <a:bodyPr wrap="square" lIns="0" tIns="0" rIns="0" bIns="0" rtlCol="0"/>
            <a:lstStyle/>
            <a:p>
              <a:endParaRPr/>
            </a:p>
          </p:txBody>
        </p:sp>
        <p:sp>
          <p:nvSpPr>
            <p:cNvPr id="6" name="object 6"/>
            <p:cNvSpPr/>
            <p:nvPr/>
          </p:nvSpPr>
          <p:spPr>
            <a:xfrm>
              <a:off x="410718" y="1972814"/>
              <a:ext cx="11383010" cy="4358640"/>
            </a:xfrm>
            <a:custGeom>
              <a:avLst/>
              <a:gdLst/>
              <a:ahLst/>
              <a:cxnLst/>
              <a:rect l="l" t="t" r="r" b="b"/>
              <a:pathLst>
                <a:path w="11383010" h="4358640">
                  <a:moveTo>
                    <a:pt x="0" y="456920"/>
                  </a:moveTo>
                  <a:lnTo>
                    <a:pt x="2359" y="410203"/>
                  </a:lnTo>
                  <a:lnTo>
                    <a:pt x="9283" y="364835"/>
                  </a:lnTo>
                  <a:lnTo>
                    <a:pt x="20542" y="321046"/>
                  </a:lnTo>
                  <a:lnTo>
                    <a:pt x="35907" y="279067"/>
                  </a:lnTo>
                  <a:lnTo>
                    <a:pt x="55148" y="239125"/>
                  </a:lnTo>
                  <a:lnTo>
                    <a:pt x="78035" y="201452"/>
                  </a:lnTo>
                  <a:lnTo>
                    <a:pt x="104338" y="166277"/>
                  </a:lnTo>
                  <a:lnTo>
                    <a:pt x="133829" y="133829"/>
                  </a:lnTo>
                  <a:lnTo>
                    <a:pt x="166277" y="104338"/>
                  </a:lnTo>
                  <a:lnTo>
                    <a:pt x="201452" y="78035"/>
                  </a:lnTo>
                  <a:lnTo>
                    <a:pt x="239125" y="55148"/>
                  </a:lnTo>
                  <a:lnTo>
                    <a:pt x="279067" y="35907"/>
                  </a:lnTo>
                  <a:lnTo>
                    <a:pt x="321046" y="20542"/>
                  </a:lnTo>
                  <a:lnTo>
                    <a:pt x="364835" y="9283"/>
                  </a:lnTo>
                  <a:lnTo>
                    <a:pt x="410203" y="2359"/>
                  </a:lnTo>
                  <a:lnTo>
                    <a:pt x="456920" y="0"/>
                  </a:lnTo>
                  <a:lnTo>
                    <a:pt x="10925835" y="0"/>
                  </a:lnTo>
                  <a:lnTo>
                    <a:pt x="10972552" y="2359"/>
                  </a:lnTo>
                  <a:lnTo>
                    <a:pt x="11017920" y="9283"/>
                  </a:lnTo>
                  <a:lnTo>
                    <a:pt x="11061709" y="20542"/>
                  </a:lnTo>
                  <a:lnTo>
                    <a:pt x="11103688" y="35907"/>
                  </a:lnTo>
                  <a:lnTo>
                    <a:pt x="11143630" y="55148"/>
                  </a:lnTo>
                  <a:lnTo>
                    <a:pt x="11181303" y="78035"/>
                  </a:lnTo>
                  <a:lnTo>
                    <a:pt x="11216478" y="104338"/>
                  </a:lnTo>
                  <a:lnTo>
                    <a:pt x="11248926" y="133829"/>
                  </a:lnTo>
                  <a:lnTo>
                    <a:pt x="11278417" y="166277"/>
                  </a:lnTo>
                  <a:lnTo>
                    <a:pt x="11304720" y="201452"/>
                  </a:lnTo>
                  <a:lnTo>
                    <a:pt x="11327607" y="239125"/>
                  </a:lnTo>
                  <a:lnTo>
                    <a:pt x="11346848" y="279067"/>
                  </a:lnTo>
                  <a:lnTo>
                    <a:pt x="11362213" y="321046"/>
                  </a:lnTo>
                  <a:lnTo>
                    <a:pt x="11373472" y="364835"/>
                  </a:lnTo>
                  <a:lnTo>
                    <a:pt x="11380396" y="410203"/>
                  </a:lnTo>
                  <a:lnTo>
                    <a:pt x="11382756" y="456920"/>
                  </a:lnTo>
                  <a:lnTo>
                    <a:pt x="11382756" y="3901732"/>
                  </a:lnTo>
                  <a:lnTo>
                    <a:pt x="11380396" y="3948449"/>
                  </a:lnTo>
                  <a:lnTo>
                    <a:pt x="11373472" y="3993816"/>
                  </a:lnTo>
                  <a:lnTo>
                    <a:pt x="11362213" y="4037604"/>
                  </a:lnTo>
                  <a:lnTo>
                    <a:pt x="11346848" y="4079583"/>
                  </a:lnTo>
                  <a:lnTo>
                    <a:pt x="11327607" y="4119524"/>
                  </a:lnTo>
                  <a:lnTo>
                    <a:pt x="11304720" y="4157196"/>
                  </a:lnTo>
                  <a:lnTo>
                    <a:pt x="11278417" y="4192370"/>
                  </a:lnTo>
                  <a:lnTo>
                    <a:pt x="11248926" y="4224816"/>
                  </a:lnTo>
                  <a:lnTo>
                    <a:pt x="11216478" y="4254306"/>
                  </a:lnTo>
                  <a:lnTo>
                    <a:pt x="11181303" y="4280608"/>
                  </a:lnTo>
                  <a:lnTo>
                    <a:pt x="11143630" y="4303494"/>
                  </a:lnTo>
                  <a:lnTo>
                    <a:pt x="11103688" y="4322734"/>
                  </a:lnTo>
                  <a:lnTo>
                    <a:pt x="11061709" y="4338098"/>
                  </a:lnTo>
                  <a:lnTo>
                    <a:pt x="11017920" y="4349357"/>
                  </a:lnTo>
                  <a:lnTo>
                    <a:pt x="10972552" y="4356281"/>
                  </a:lnTo>
                  <a:lnTo>
                    <a:pt x="10925835" y="4358640"/>
                  </a:lnTo>
                  <a:lnTo>
                    <a:pt x="456920" y="4358640"/>
                  </a:lnTo>
                  <a:lnTo>
                    <a:pt x="410203" y="4356281"/>
                  </a:lnTo>
                  <a:lnTo>
                    <a:pt x="364835" y="4349357"/>
                  </a:lnTo>
                  <a:lnTo>
                    <a:pt x="321046" y="4338098"/>
                  </a:lnTo>
                  <a:lnTo>
                    <a:pt x="279067" y="4322734"/>
                  </a:lnTo>
                  <a:lnTo>
                    <a:pt x="239125" y="4303494"/>
                  </a:lnTo>
                  <a:lnTo>
                    <a:pt x="201452" y="4280608"/>
                  </a:lnTo>
                  <a:lnTo>
                    <a:pt x="166277" y="4254306"/>
                  </a:lnTo>
                  <a:lnTo>
                    <a:pt x="133829" y="4224816"/>
                  </a:lnTo>
                  <a:lnTo>
                    <a:pt x="104338" y="4192370"/>
                  </a:lnTo>
                  <a:lnTo>
                    <a:pt x="78035" y="4157196"/>
                  </a:lnTo>
                  <a:lnTo>
                    <a:pt x="55148" y="4119524"/>
                  </a:lnTo>
                  <a:lnTo>
                    <a:pt x="35907" y="4079583"/>
                  </a:lnTo>
                  <a:lnTo>
                    <a:pt x="20542" y="4037604"/>
                  </a:lnTo>
                  <a:lnTo>
                    <a:pt x="9283" y="3993816"/>
                  </a:lnTo>
                  <a:lnTo>
                    <a:pt x="2359" y="3948449"/>
                  </a:lnTo>
                  <a:lnTo>
                    <a:pt x="0" y="3901732"/>
                  </a:lnTo>
                  <a:lnTo>
                    <a:pt x="0" y="456920"/>
                  </a:lnTo>
                  <a:close/>
                </a:path>
              </a:pathLst>
            </a:custGeom>
            <a:ln w="38100">
              <a:solidFill>
                <a:srgbClr val="84C7D6"/>
              </a:solidFill>
            </a:ln>
          </p:spPr>
          <p:txBody>
            <a:bodyPr wrap="square" lIns="0" tIns="0" rIns="0" bIns="0" rtlCol="0"/>
            <a:lstStyle/>
            <a:p>
              <a:endParaRPr/>
            </a:p>
          </p:txBody>
        </p:sp>
      </p:grpSp>
      <p:sp>
        <p:nvSpPr>
          <p:cNvPr id="7" name="object 7"/>
          <p:cNvSpPr txBox="1"/>
          <p:nvPr/>
        </p:nvSpPr>
        <p:spPr>
          <a:xfrm>
            <a:off x="730139" y="2608708"/>
            <a:ext cx="114935"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Arial"/>
                <a:cs typeface="Arial"/>
              </a:rPr>
              <a:t>•</a:t>
            </a:r>
            <a:endParaRPr sz="2000">
              <a:latin typeface="Arial"/>
              <a:cs typeface="Arial"/>
            </a:endParaRPr>
          </a:p>
        </p:txBody>
      </p:sp>
      <p:sp>
        <p:nvSpPr>
          <p:cNvPr id="8" name="object 8"/>
          <p:cNvSpPr txBox="1"/>
          <p:nvPr/>
        </p:nvSpPr>
        <p:spPr>
          <a:xfrm>
            <a:off x="730139" y="3440812"/>
            <a:ext cx="114935" cy="134175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Arial"/>
                <a:cs typeface="Arial"/>
              </a:rPr>
              <a:t>•</a:t>
            </a:r>
            <a:endParaRPr sz="2000">
              <a:latin typeface="Arial"/>
              <a:cs typeface="Arial"/>
            </a:endParaRPr>
          </a:p>
          <a:p>
            <a:pPr marL="12700">
              <a:lnSpc>
                <a:spcPct val="100000"/>
              </a:lnSpc>
              <a:spcBef>
                <a:spcPts val="1570"/>
              </a:spcBef>
            </a:pPr>
            <a:r>
              <a:rPr sz="2000" dirty="0">
                <a:solidFill>
                  <a:srgbClr val="FFFFFF"/>
                </a:solidFill>
                <a:latin typeface="Arial"/>
                <a:cs typeface="Arial"/>
              </a:rPr>
              <a:t>•</a:t>
            </a:r>
            <a:endParaRPr sz="2000">
              <a:latin typeface="Arial"/>
              <a:cs typeface="Arial"/>
            </a:endParaRPr>
          </a:p>
          <a:p>
            <a:pPr marL="12700">
              <a:lnSpc>
                <a:spcPct val="100000"/>
              </a:lnSpc>
              <a:spcBef>
                <a:spcPts val="1585"/>
              </a:spcBef>
            </a:pPr>
            <a:r>
              <a:rPr sz="2000" dirty="0">
                <a:solidFill>
                  <a:srgbClr val="FFFFFF"/>
                </a:solidFill>
                <a:latin typeface="Arial"/>
                <a:cs typeface="Arial"/>
              </a:rPr>
              <a:t>•</a:t>
            </a:r>
            <a:endParaRPr sz="2000">
              <a:latin typeface="Arial"/>
              <a:cs typeface="Arial"/>
            </a:endParaRPr>
          </a:p>
        </p:txBody>
      </p:sp>
      <p:sp>
        <p:nvSpPr>
          <p:cNvPr id="9" name="object 9"/>
          <p:cNvSpPr txBox="1"/>
          <p:nvPr/>
        </p:nvSpPr>
        <p:spPr>
          <a:xfrm>
            <a:off x="704739" y="1924738"/>
            <a:ext cx="10930890" cy="4026535"/>
          </a:xfrm>
          <a:prstGeom prst="rect">
            <a:avLst/>
          </a:prstGeom>
        </p:spPr>
        <p:txBody>
          <a:bodyPr vert="horz" wrap="square" lIns="0" tIns="191770" rIns="0" bIns="0" rtlCol="0">
            <a:spAutoFit/>
          </a:bodyPr>
          <a:lstStyle/>
          <a:p>
            <a:pPr marL="321310">
              <a:lnSpc>
                <a:spcPct val="100000"/>
              </a:lnSpc>
              <a:spcBef>
                <a:spcPts val="1510"/>
              </a:spcBef>
            </a:pPr>
            <a:r>
              <a:rPr sz="2400" b="1" spc="-55" dirty="0">
                <a:solidFill>
                  <a:srgbClr val="FFFFFF"/>
                </a:solidFill>
                <a:latin typeface="Arial"/>
                <a:cs typeface="Arial"/>
              </a:rPr>
              <a:t>Place </a:t>
            </a:r>
            <a:r>
              <a:rPr sz="2400" b="1" spc="-90" dirty="0">
                <a:solidFill>
                  <a:srgbClr val="FFFFFF"/>
                </a:solidFill>
                <a:latin typeface="Arial"/>
                <a:cs typeface="Arial"/>
              </a:rPr>
              <a:t>i</a:t>
            </a:r>
            <a:r>
              <a:rPr sz="2400" b="1" spc="-185" dirty="0">
                <a:solidFill>
                  <a:srgbClr val="FFFFFF"/>
                </a:solidFill>
                <a:latin typeface="Arial"/>
                <a:cs typeface="Arial"/>
              </a:rPr>
              <a:t>n</a:t>
            </a:r>
            <a:r>
              <a:rPr sz="2400" b="1" spc="-5" dirty="0">
                <a:solidFill>
                  <a:srgbClr val="FFFFFF"/>
                </a:solidFill>
                <a:latin typeface="Arial"/>
                <a:cs typeface="Arial"/>
              </a:rPr>
              <a:t> </a:t>
            </a:r>
            <a:r>
              <a:rPr sz="2400" b="1" spc="-95" dirty="0">
                <a:solidFill>
                  <a:srgbClr val="FFFFFF"/>
                </a:solidFill>
                <a:latin typeface="Arial"/>
                <a:cs typeface="Arial"/>
              </a:rPr>
              <a:t>therapy</a:t>
            </a:r>
            <a:endParaRPr sz="2400">
              <a:latin typeface="Arial"/>
              <a:cs typeface="Arial"/>
            </a:endParaRPr>
          </a:p>
          <a:p>
            <a:pPr marL="323850" marR="207645">
              <a:lnSpc>
                <a:spcPct val="107000"/>
              </a:lnSpc>
              <a:spcBef>
                <a:spcPts val="1015"/>
              </a:spcBef>
            </a:pPr>
            <a:r>
              <a:rPr sz="2000" spc="145" dirty="0">
                <a:solidFill>
                  <a:srgbClr val="FFFFFF"/>
                </a:solidFill>
                <a:latin typeface="Times New Roman"/>
                <a:cs typeface="Times New Roman"/>
              </a:rPr>
              <a:t>Pharm</a:t>
            </a:r>
            <a:r>
              <a:rPr sz="2000" spc="-185" dirty="0">
                <a:solidFill>
                  <a:srgbClr val="FFFFFF"/>
                </a:solidFill>
                <a:latin typeface="Times New Roman"/>
                <a:cs typeface="Times New Roman"/>
              </a:rPr>
              <a:t> </a:t>
            </a:r>
            <a:r>
              <a:rPr sz="2000" spc="175" dirty="0">
                <a:solidFill>
                  <a:srgbClr val="FFFFFF"/>
                </a:solidFill>
                <a:latin typeface="Times New Roman"/>
                <a:cs typeface="Times New Roman"/>
              </a:rPr>
              <a:t>acotherapy</a:t>
            </a:r>
            <a:r>
              <a:rPr sz="2000" spc="35" dirty="0">
                <a:solidFill>
                  <a:srgbClr val="FFFFFF"/>
                </a:solidFill>
                <a:latin typeface="Times New Roman"/>
                <a:cs typeface="Times New Roman"/>
              </a:rPr>
              <a:t> </a:t>
            </a:r>
            <a:r>
              <a:rPr sz="2000" spc="-25" dirty="0">
                <a:solidFill>
                  <a:srgbClr val="FFFFFF"/>
                </a:solidFill>
                <a:latin typeface="Times New Roman"/>
                <a:cs typeface="Times New Roman"/>
              </a:rPr>
              <a:t>is</a:t>
            </a:r>
            <a:r>
              <a:rPr sz="2000" spc="215" dirty="0">
                <a:solidFill>
                  <a:srgbClr val="FFFFFF"/>
                </a:solidFill>
                <a:latin typeface="Times New Roman"/>
                <a:cs typeface="Times New Roman"/>
              </a:rPr>
              <a:t> </a:t>
            </a:r>
            <a:r>
              <a:rPr sz="2000" spc="114" dirty="0">
                <a:solidFill>
                  <a:srgbClr val="FFFFFF"/>
                </a:solidFill>
                <a:latin typeface="Times New Roman"/>
                <a:cs typeface="Times New Roman"/>
              </a:rPr>
              <a:t>an</a:t>
            </a:r>
            <a:r>
              <a:rPr sz="2000" spc="265" dirty="0">
                <a:solidFill>
                  <a:srgbClr val="FFFFFF"/>
                </a:solidFill>
                <a:latin typeface="Times New Roman"/>
                <a:cs typeface="Times New Roman"/>
              </a:rPr>
              <a:t> </a:t>
            </a:r>
            <a:r>
              <a:rPr sz="2000" spc="145" dirty="0">
                <a:solidFill>
                  <a:srgbClr val="FFFFFF"/>
                </a:solidFill>
                <a:latin typeface="Times New Roman"/>
                <a:cs typeface="Times New Roman"/>
              </a:rPr>
              <a:t>add-on</a:t>
            </a:r>
            <a:r>
              <a:rPr sz="2000" spc="245" dirty="0">
                <a:solidFill>
                  <a:srgbClr val="FFFFFF"/>
                </a:solidFill>
                <a:latin typeface="Times New Roman"/>
                <a:cs typeface="Times New Roman"/>
              </a:rPr>
              <a:t> </a:t>
            </a:r>
            <a:r>
              <a:rPr sz="2000" spc="80" dirty="0">
                <a:solidFill>
                  <a:srgbClr val="FFFFFF"/>
                </a:solidFill>
                <a:latin typeface="Times New Roman"/>
                <a:cs typeface="Times New Roman"/>
              </a:rPr>
              <a:t>to</a:t>
            </a:r>
            <a:r>
              <a:rPr sz="2000" spc="250" dirty="0">
                <a:solidFill>
                  <a:srgbClr val="FFFFFF"/>
                </a:solidFill>
                <a:latin typeface="Times New Roman"/>
                <a:cs typeface="Times New Roman"/>
              </a:rPr>
              <a:t> </a:t>
            </a:r>
            <a:r>
              <a:rPr sz="2000" spc="135" dirty="0">
                <a:solidFill>
                  <a:srgbClr val="FFFFFF"/>
                </a:solidFill>
                <a:latin typeface="Times New Roman"/>
                <a:cs typeface="Times New Roman"/>
              </a:rPr>
              <a:t>health</a:t>
            </a:r>
            <a:r>
              <a:rPr sz="2000" spc="270" dirty="0">
                <a:solidFill>
                  <a:srgbClr val="FFFFFF"/>
                </a:solidFill>
                <a:latin typeface="Times New Roman"/>
                <a:cs typeface="Times New Roman"/>
              </a:rPr>
              <a:t> </a:t>
            </a:r>
            <a:r>
              <a:rPr sz="2000" spc="150" dirty="0">
                <a:solidFill>
                  <a:srgbClr val="FFFFFF"/>
                </a:solidFill>
                <a:latin typeface="Times New Roman"/>
                <a:cs typeface="Times New Roman"/>
              </a:rPr>
              <a:t>behaviour</a:t>
            </a:r>
            <a:r>
              <a:rPr sz="2000" spc="170" dirty="0">
                <a:solidFill>
                  <a:srgbClr val="FFFFFF"/>
                </a:solidFill>
                <a:latin typeface="Times New Roman"/>
                <a:cs typeface="Times New Roman"/>
              </a:rPr>
              <a:t> </a:t>
            </a:r>
            <a:r>
              <a:rPr sz="2000" spc="175" dirty="0">
                <a:solidFill>
                  <a:srgbClr val="FFFFFF"/>
                </a:solidFill>
                <a:latin typeface="Times New Roman"/>
                <a:cs typeface="Times New Roman"/>
              </a:rPr>
              <a:t>changes,</a:t>
            </a:r>
            <a:r>
              <a:rPr sz="2000" spc="50" dirty="0">
                <a:solidFill>
                  <a:srgbClr val="FFFFFF"/>
                </a:solidFill>
                <a:latin typeface="Times New Roman"/>
                <a:cs typeface="Times New Roman"/>
              </a:rPr>
              <a:t> </a:t>
            </a:r>
            <a:r>
              <a:rPr sz="2000" dirty="0">
                <a:solidFill>
                  <a:srgbClr val="FFFFFF"/>
                </a:solidFill>
                <a:latin typeface="Times New Roman"/>
                <a:cs typeface="Times New Roman"/>
              </a:rPr>
              <a:t>m</a:t>
            </a:r>
            <a:r>
              <a:rPr sz="2000" spc="-185" dirty="0">
                <a:solidFill>
                  <a:srgbClr val="FFFFFF"/>
                </a:solidFill>
                <a:latin typeface="Times New Roman"/>
                <a:cs typeface="Times New Roman"/>
              </a:rPr>
              <a:t> </a:t>
            </a:r>
            <a:r>
              <a:rPr sz="2000" spc="114" dirty="0">
                <a:solidFill>
                  <a:srgbClr val="FFFFFF"/>
                </a:solidFill>
                <a:latin typeface="Times New Roman"/>
                <a:cs typeface="Times New Roman"/>
              </a:rPr>
              <a:t>ed</a:t>
            </a:r>
            <a:r>
              <a:rPr sz="2000" spc="-265" dirty="0">
                <a:solidFill>
                  <a:srgbClr val="FFFFFF"/>
                </a:solidFill>
                <a:latin typeface="Times New Roman"/>
                <a:cs typeface="Times New Roman"/>
              </a:rPr>
              <a:t> </a:t>
            </a:r>
            <a:r>
              <a:rPr sz="2000" spc="5" dirty="0">
                <a:solidFill>
                  <a:srgbClr val="FFFFFF"/>
                </a:solidFill>
                <a:latin typeface="Times New Roman"/>
                <a:cs typeface="Times New Roman"/>
              </a:rPr>
              <a:t>ica</a:t>
            </a:r>
            <a:r>
              <a:rPr sz="2000" spc="-265" dirty="0">
                <a:solidFill>
                  <a:srgbClr val="FFFFFF"/>
                </a:solidFill>
                <a:latin typeface="Times New Roman"/>
                <a:cs typeface="Times New Roman"/>
              </a:rPr>
              <a:t> </a:t>
            </a:r>
            <a:r>
              <a:rPr sz="2000" dirty="0">
                <a:solidFill>
                  <a:srgbClr val="FFFFFF"/>
                </a:solidFill>
                <a:latin typeface="Times New Roman"/>
                <a:cs typeface="Times New Roman"/>
              </a:rPr>
              <a:t>l</a:t>
            </a:r>
            <a:r>
              <a:rPr sz="2000" spc="-15" dirty="0">
                <a:solidFill>
                  <a:srgbClr val="FFFFFF"/>
                </a:solidFill>
                <a:latin typeface="Times New Roman"/>
                <a:cs typeface="Times New Roman"/>
              </a:rPr>
              <a:t> </a:t>
            </a:r>
            <a:r>
              <a:rPr sz="2000" spc="114" dirty="0">
                <a:solidFill>
                  <a:srgbClr val="FFFFFF"/>
                </a:solidFill>
                <a:latin typeface="Times New Roman"/>
                <a:cs typeface="Times New Roman"/>
              </a:rPr>
              <a:t>nutrition</a:t>
            </a:r>
            <a:r>
              <a:rPr sz="2000" spc="270" dirty="0">
                <a:solidFill>
                  <a:srgbClr val="FFFFFF"/>
                </a:solidFill>
                <a:latin typeface="Times New Roman"/>
                <a:cs typeface="Times New Roman"/>
              </a:rPr>
              <a:t> </a:t>
            </a:r>
            <a:r>
              <a:rPr sz="2000" spc="155" dirty="0">
                <a:solidFill>
                  <a:srgbClr val="FFFFFF"/>
                </a:solidFill>
                <a:latin typeface="Times New Roman"/>
                <a:cs typeface="Times New Roman"/>
              </a:rPr>
              <a:t>therapy, </a:t>
            </a:r>
            <a:r>
              <a:rPr sz="2000" spc="-484" dirty="0">
                <a:solidFill>
                  <a:srgbClr val="FFFFFF"/>
                </a:solidFill>
                <a:latin typeface="Times New Roman"/>
                <a:cs typeface="Times New Roman"/>
              </a:rPr>
              <a:t> </a:t>
            </a:r>
            <a:r>
              <a:rPr sz="2000" spc="155" dirty="0">
                <a:solidFill>
                  <a:srgbClr val="FFFFFF"/>
                </a:solidFill>
                <a:latin typeface="Times New Roman"/>
                <a:cs typeface="Times New Roman"/>
              </a:rPr>
              <a:t>and</a:t>
            </a:r>
            <a:r>
              <a:rPr sz="2000" spc="245" dirty="0">
                <a:solidFill>
                  <a:srgbClr val="FFFFFF"/>
                </a:solidFill>
                <a:latin typeface="Times New Roman"/>
                <a:cs typeface="Times New Roman"/>
              </a:rPr>
              <a:t> </a:t>
            </a:r>
            <a:r>
              <a:rPr sz="2000" spc="114" dirty="0">
                <a:solidFill>
                  <a:srgbClr val="FFFFFF"/>
                </a:solidFill>
                <a:latin typeface="Times New Roman"/>
                <a:cs typeface="Times New Roman"/>
              </a:rPr>
              <a:t>physical</a:t>
            </a:r>
            <a:r>
              <a:rPr sz="2000" spc="-25" dirty="0">
                <a:solidFill>
                  <a:srgbClr val="FFFFFF"/>
                </a:solidFill>
                <a:latin typeface="Times New Roman"/>
                <a:cs typeface="Times New Roman"/>
              </a:rPr>
              <a:t> </a:t>
            </a:r>
            <a:r>
              <a:rPr sz="2000" spc="70" dirty="0">
                <a:solidFill>
                  <a:srgbClr val="FFFFFF"/>
                </a:solidFill>
                <a:latin typeface="Times New Roman"/>
                <a:cs typeface="Times New Roman"/>
              </a:rPr>
              <a:t>activity</a:t>
            </a:r>
            <a:endParaRPr sz="2000">
              <a:latin typeface="Times New Roman"/>
              <a:cs typeface="Times New Roman"/>
            </a:endParaRPr>
          </a:p>
          <a:p>
            <a:pPr marL="324485" marR="2225675">
              <a:lnSpc>
                <a:spcPct val="165500"/>
              </a:lnSpc>
              <a:spcBef>
                <a:spcPts val="10"/>
              </a:spcBef>
            </a:pPr>
            <a:r>
              <a:rPr sz="2000" dirty="0">
                <a:solidFill>
                  <a:srgbClr val="FFFFFF"/>
                </a:solidFill>
                <a:latin typeface="Times New Roman"/>
                <a:cs typeface="Times New Roman"/>
              </a:rPr>
              <a:t>BMI</a:t>
            </a:r>
            <a:r>
              <a:rPr sz="2000" spc="20" dirty="0">
                <a:solidFill>
                  <a:srgbClr val="FFFFFF"/>
                </a:solidFill>
                <a:latin typeface="Times New Roman"/>
                <a:cs typeface="Times New Roman"/>
              </a:rPr>
              <a:t> </a:t>
            </a:r>
            <a:r>
              <a:rPr sz="3000" spc="75" baseline="2777" dirty="0">
                <a:solidFill>
                  <a:srgbClr val="FFFFFF"/>
                </a:solidFill>
                <a:latin typeface="Arial"/>
                <a:cs typeface="Arial"/>
              </a:rPr>
              <a:t>≥</a:t>
            </a:r>
            <a:r>
              <a:rPr sz="2000" spc="50" dirty="0">
                <a:solidFill>
                  <a:srgbClr val="FFFFFF"/>
                </a:solidFill>
                <a:latin typeface="Times New Roman"/>
                <a:cs typeface="Times New Roman"/>
              </a:rPr>
              <a:t>30</a:t>
            </a:r>
            <a:r>
              <a:rPr sz="2000" spc="165" dirty="0">
                <a:solidFill>
                  <a:srgbClr val="FFFFFF"/>
                </a:solidFill>
                <a:latin typeface="Times New Roman"/>
                <a:cs typeface="Times New Roman"/>
              </a:rPr>
              <a:t> </a:t>
            </a:r>
            <a:r>
              <a:rPr sz="2000" spc="100" dirty="0">
                <a:solidFill>
                  <a:srgbClr val="FFFFFF"/>
                </a:solidFill>
                <a:latin typeface="Times New Roman"/>
                <a:cs typeface="Times New Roman"/>
              </a:rPr>
              <a:t>kg/</a:t>
            </a:r>
            <a:r>
              <a:rPr sz="2000" spc="-315" dirty="0">
                <a:solidFill>
                  <a:srgbClr val="FFFFFF"/>
                </a:solidFill>
                <a:latin typeface="Times New Roman"/>
                <a:cs typeface="Times New Roman"/>
              </a:rPr>
              <a:t> </a:t>
            </a:r>
            <a:r>
              <a:rPr sz="2000" dirty="0">
                <a:solidFill>
                  <a:srgbClr val="FFFFFF"/>
                </a:solidFill>
                <a:latin typeface="Times New Roman"/>
                <a:cs typeface="Times New Roman"/>
              </a:rPr>
              <a:t>m</a:t>
            </a:r>
            <a:r>
              <a:rPr sz="2000" spc="-190" dirty="0">
                <a:solidFill>
                  <a:srgbClr val="FFFFFF"/>
                </a:solidFill>
                <a:latin typeface="Times New Roman"/>
                <a:cs typeface="Times New Roman"/>
              </a:rPr>
              <a:t> </a:t>
            </a:r>
            <a:r>
              <a:rPr sz="1950" spc="22" baseline="36324" dirty="0">
                <a:solidFill>
                  <a:srgbClr val="FFFFFF"/>
                </a:solidFill>
                <a:latin typeface="Times New Roman"/>
                <a:cs typeface="Times New Roman"/>
              </a:rPr>
              <a:t>2</a:t>
            </a:r>
            <a:r>
              <a:rPr sz="1950" spc="434" baseline="36324" dirty="0">
                <a:solidFill>
                  <a:srgbClr val="FFFFFF"/>
                </a:solidFill>
                <a:latin typeface="Times New Roman"/>
                <a:cs typeface="Times New Roman"/>
              </a:rPr>
              <a:t> </a:t>
            </a:r>
            <a:r>
              <a:rPr sz="2000" spc="105" dirty="0">
                <a:solidFill>
                  <a:srgbClr val="FFFFFF"/>
                </a:solidFill>
                <a:latin typeface="Times New Roman"/>
                <a:cs typeface="Times New Roman"/>
              </a:rPr>
              <a:t>or</a:t>
            </a:r>
            <a:r>
              <a:rPr sz="2000" spc="185" dirty="0">
                <a:solidFill>
                  <a:srgbClr val="FFFFFF"/>
                </a:solidFill>
                <a:latin typeface="Times New Roman"/>
                <a:cs typeface="Times New Roman"/>
              </a:rPr>
              <a:t> </a:t>
            </a:r>
            <a:r>
              <a:rPr sz="2000" dirty="0">
                <a:solidFill>
                  <a:srgbClr val="FFFFFF"/>
                </a:solidFill>
                <a:latin typeface="Times New Roman"/>
                <a:cs typeface="Times New Roman"/>
              </a:rPr>
              <a:t>BMI</a:t>
            </a:r>
            <a:r>
              <a:rPr sz="2000" spc="20" dirty="0">
                <a:solidFill>
                  <a:srgbClr val="FFFFFF"/>
                </a:solidFill>
                <a:latin typeface="Times New Roman"/>
                <a:cs typeface="Times New Roman"/>
              </a:rPr>
              <a:t> </a:t>
            </a:r>
            <a:r>
              <a:rPr sz="3000" spc="75" baseline="2777" dirty="0">
                <a:solidFill>
                  <a:srgbClr val="FFFFFF"/>
                </a:solidFill>
                <a:latin typeface="Arial"/>
                <a:cs typeface="Arial"/>
              </a:rPr>
              <a:t>≥</a:t>
            </a:r>
            <a:r>
              <a:rPr sz="2000" spc="50" dirty="0">
                <a:solidFill>
                  <a:srgbClr val="FFFFFF"/>
                </a:solidFill>
                <a:latin typeface="Times New Roman"/>
                <a:cs typeface="Times New Roman"/>
              </a:rPr>
              <a:t>27</a:t>
            </a:r>
            <a:r>
              <a:rPr sz="2000" spc="165" dirty="0">
                <a:solidFill>
                  <a:srgbClr val="FFFFFF"/>
                </a:solidFill>
                <a:latin typeface="Times New Roman"/>
                <a:cs typeface="Times New Roman"/>
              </a:rPr>
              <a:t> </a:t>
            </a:r>
            <a:r>
              <a:rPr sz="2000" spc="100" dirty="0">
                <a:solidFill>
                  <a:srgbClr val="FFFFFF"/>
                </a:solidFill>
                <a:latin typeface="Times New Roman"/>
                <a:cs typeface="Times New Roman"/>
              </a:rPr>
              <a:t>kg/</a:t>
            </a:r>
            <a:r>
              <a:rPr sz="2000" spc="-315" dirty="0">
                <a:solidFill>
                  <a:srgbClr val="FFFFFF"/>
                </a:solidFill>
                <a:latin typeface="Times New Roman"/>
                <a:cs typeface="Times New Roman"/>
              </a:rPr>
              <a:t> </a:t>
            </a:r>
            <a:r>
              <a:rPr sz="2000" dirty="0">
                <a:solidFill>
                  <a:srgbClr val="FFFFFF"/>
                </a:solidFill>
                <a:latin typeface="Times New Roman"/>
                <a:cs typeface="Times New Roman"/>
              </a:rPr>
              <a:t>m</a:t>
            </a:r>
            <a:r>
              <a:rPr sz="2000" spc="-190" dirty="0">
                <a:solidFill>
                  <a:srgbClr val="FFFFFF"/>
                </a:solidFill>
                <a:latin typeface="Times New Roman"/>
                <a:cs typeface="Times New Roman"/>
              </a:rPr>
              <a:t> </a:t>
            </a:r>
            <a:r>
              <a:rPr sz="1950" spc="22" baseline="36324" dirty="0">
                <a:solidFill>
                  <a:srgbClr val="FFFFFF"/>
                </a:solidFill>
                <a:latin typeface="Times New Roman"/>
                <a:cs typeface="Times New Roman"/>
              </a:rPr>
              <a:t>2</a:t>
            </a:r>
            <a:r>
              <a:rPr sz="1950" spc="434" baseline="36324" dirty="0">
                <a:solidFill>
                  <a:srgbClr val="FFFFFF"/>
                </a:solidFill>
                <a:latin typeface="Times New Roman"/>
                <a:cs typeface="Times New Roman"/>
              </a:rPr>
              <a:t> </a:t>
            </a:r>
            <a:r>
              <a:rPr sz="2000" spc="60" dirty="0">
                <a:solidFill>
                  <a:srgbClr val="FFFFFF"/>
                </a:solidFill>
                <a:latin typeface="Times New Roman"/>
                <a:cs typeface="Times New Roman"/>
              </a:rPr>
              <a:t>with</a:t>
            </a:r>
            <a:r>
              <a:rPr sz="2000" spc="260" dirty="0">
                <a:solidFill>
                  <a:srgbClr val="FFFFFF"/>
                </a:solidFill>
                <a:latin typeface="Times New Roman"/>
                <a:cs typeface="Times New Roman"/>
              </a:rPr>
              <a:t> </a:t>
            </a:r>
            <a:r>
              <a:rPr sz="2000" spc="125" dirty="0">
                <a:solidFill>
                  <a:srgbClr val="FFFFFF"/>
                </a:solidFill>
                <a:latin typeface="Times New Roman"/>
                <a:cs typeface="Times New Roman"/>
              </a:rPr>
              <a:t>adiposity-related</a:t>
            </a:r>
            <a:r>
              <a:rPr sz="2000" spc="229" dirty="0">
                <a:solidFill>
                  <a:srgbClr val="FFFFFF"/>
                </a:solidFill>
                <a:latin typeface="Times New Roman"/>
                <a:cs typeface="Times New Roman"/>
              </a:rPr>
              <a:t> </a:t>
            </a:r>
            <a:r>
              <a:rPr sz="2000" spc="95" dirty="0">
                <a:solidFill>
                  <a:srgbClr val="FFFFFF"/>
                </a:solidFill>
                <a:latin typeface="Times New Roman"/>
                <a:cs typeface="Times New Roman"/>
              </a:rPr>
              <a:t>com</a:t>
            </a:r>
            <a:r>
              <a:rPr sz="2000" spc="-190" dirty="0">
                <a:solidFill>
                  <a:srgbClr val="FFFFFF"/>
                </a:solidFill>
                <a:latin typeface="Times New Roman"/>
                <a:cs typeface="Times New Roman"/>
              </a:rPr>
              <a:t> </a:t>
            </a:r>
            <a:r>
              <a:rPr sz="2000" spc="105" dirty="0">
                <a:solidFill>
                  <a:srgbClr val="FFFFFF"/>
                </a:solidFill>
                <a:latin typeface="Times New Roman"/>
                <a:cs typeface="Times New Roman"/>
              </a:rPr>
              <a:t>plications. </a:t>
            </a:r>
            <a:r>
              <a:rPr sz="2000" spc="-484" dirty="0">
                <a:solidFill>
                  <a:srgbClr val="FFFFFF"/>
                </a:solidFill>
                <a:latin typeface="Times New Roman"/>
                <a:cs typeface="Times New Roman"/>
              </a:rPr>
              <a:t> </a:t>
            </a:r>
            <a:r>
              <a:rPr sz="2000" dirty="0">
                <a:solidFill>
                  <a:srgbClr val="FFFFFF"/>
                </a:solidFill>
                <a:latin typeface="Times New Roman"/>
                <a:cs typeface="Times New Roman"/>
              </a:rPr>
              <a:t>BMI</a:t>
            </a:r>
            <a:r>
              <a:rPr sz="2000" spc="15" dirty="0">
                <a:solidFill>
                  <a:srgbClr val="FFFFFF"/>
                </a:solidFill>
                <a:latin typeface="Times New Roman"/>
                <a:cs typeface="Times New Roman"/>
              </a:rPr>
              <a:t> </a:t>
            </a:r>
            <a:r>
              <a:rPr sz="3000" spc="75" baseline="2777" dirty="0">
                <a:solidFill>
                  <a:srgbClr val="FFFFFF"/>
                </a:solidFill>
                <a:latin typeface="Arial"/>
                <a:cs typeface="Arial"/>
              </a:rPr>
              <a:t>≥</a:t>
            </a:r>
            <a:r>
              <a:rPr sz="2000" spc="50" dirty="0">
                <a:solidFill>
                  <a:srgbClr val="FFFFFF"/>
                </a:solidFill>
                <a:latin typeface="Times New Roman"/>
                <a:cs typeface="Times New Roman"/>
              </a:rPr>
              <a:t>27</a:t>
            </a:r>
            <a:r>
              <a:rPr sz="2000" spc="165" dirty="0">
                <a:solidFill>
                  <a:srgbClr val="FFFFFF"/>
                </a:solidFill>
                <a:latin typeface="Times New Roman"/>
                <a:cs typeface="Times New Roman"/>
              </a:rPr>
              <a:t> </a:t>
            </a:r>
            <a:r>
              <a:rPr sz="2000" spc="100" dirty="0">
                <a:solidFill>
                  <a:srgbClr val="FFFFFF"/>
                </a:solidFill>
                <a:latin typeface="Times New Roman"/>
                <a:cs typeface="Times New Roman"/>
              </a:rPr>
              <a:t>kg/</a:t>
            </a:r>
            <a:r>
              <a:rPr sz="2000" spc="-315" dirty="0">
                <a:solidFill>
                  <a:srgbClr val="FFFFFF"/>
                </a:solidFill>
                <a:latin typeface="Times New Roman"/>
                <a:cs typeface="Times New Roman"/>
              </a:rPr>
              <a:t> </a:t>
            </a:r>
            <a:r>
              <a:rPr sz="2000" dirty="0">
                <a:solidFill>
                  <a:srgbClr val="FFFFFF"/>
                </a:solidFill>
                <a:latin typeface="Times New Roman"/>
                <a:cs typeface="Times New Roman"/>
              </a:rPr>
              <a:t>m</a:t>
            </a:r>
            <a:r>
              <a:rPr sz="2000" spc="-190" dirty="0">
                <a:solidFill>
                  <a:srgbClr val="FFFFFF"/>
                </a:solidFill>
                <a:latin typeface="Times New Roman"/>
                <a:cs typeface="Times New Roman"/>
              </a:rPr>
              <a:t> </a:t>
            </a:r>
            <a:r>
              <a:rPr sz="1950" spc="22" baseline="36324" dirty="0">
                <a:solidFill>
                  <a:srgbClr val="FFFFFF"/>
                </a:solidFill>
                <a:latin typeface="Times New Roman"/>
                <a:cs typeface="Times New Roman"/>
              </a:rPr>
              <a:t>2</a:t>
            </a:r>
            <a:r>
              <a:rPr sz="1950" spc="434" baseline="36324" dirty="0">
                <a:solidFill>
                  <a:srgbClr val="FFFFFF"/>
                </a:solidFill>
                <a:latin typeface="Times New Roman"/>
                <a:cs typeface="Times New Roman"/>
              </a:rPr>
              <a:t> </a:t>
            </a:r>
            <a:r>
              <a:rPr sz="2000" spc="60" dirty="0">
                <a:solidFill>
                  <a:srgbClr val="FFFFFF"/>
                </a:solidFill>
                <a:latin typeface="Times New Roman"/>
                <a:cs typeface="Times New Roman"/>
              </a:rPr>
              <a:t>with</a:t>
            </a:r>
            <a:r>
              <a:rPr sz="2000" spc="260" dirty="0">
                <a:solidFill>
                  <a:srgbClr val="FFFFFF"/>
                </a:solidFill>
                <a:latin typeface="Times New Roman"/>
                <a:cs typeface="Times New Roman"/>
              </a:rPr>
              <a:t> </a:t>
            </a:r>
            <a:r>
              <a:rPr sz="2000" spc="35" dirty="0">
                <a:solidFill>
                  <a:srgbClr val="FFFFFF"/>
                </a:solidFill>
                <a:latin typeface="Times New Roman"/>
                <a:cs typeface="Times New Roman"/>
              </a:rPr>
              <a:t>Type</a:t>
            </a:r>
            <a:r>
              <a:rPr sz="2000" spc="250" dirty="0">
                <a:solidFill>
                  <a:srgbClr val="FFFFFF"/>
                </a:solidFill>
                <a:latin typeface="Times New Roman"/>
                <a:cs typeface="Times New Roman"/>
              </a:rPr>
              <a:t> </a:t>
            </a:r>
            <a:r>
              <a:rPr sz="2000" dirty="0">
                <a:solidFill>
                  <a:srgbClr val="FFFFFF"/>
                </a:solidFill>
                <a:latin typeface="Times New Roman"/>
                <a:cs typeface="Times New Roman"/>
              </a:rPr>
              <a:t>2</a:t>
            </a:r>
            <a:r>
              <a:rPr sz="2000" spc="175" dirty="0">
                <a:solidFill>
                  <a:srgbClr val="FFFFFF"/>
                </a:solidFill>
                <a:latin typeface="Times New Roman"/>
                <a:cs typeface="Times New Roman"/>
              </a:rPr>
              <a:t> </a:t>
            </a:r>
            <a:r>
              <a:rPr sz="2000" dirty="0">
                <a:solidFill>
                  <a:srgbClr val="FFFFFF"/>
                </a:solidFill>
                <a:latin typeface="Times New Roman"/>
                <a:cs typeface="Times New Roman"/>
              </a:rPr>
              <a:t>d</a:t>
            </a:r>
            <a:r>
              <a:rPr sz="2000" spc="-275" dirty="0">
                <a:solidFill>
                  <a:srgbClr val="FFFFFF"/>
                </a:solidFill>
                <a:latin typeface="Times New Roman"/>
                <a:cs typeface="Times New Roman"/>
              </a:rPr>
              <a:t> </a:t>
            </a:r>
            <a:r>
              <a:rPr sz="2000" spc="-25" dirty="0">
                <a:solidFill>
                  <a:srgbClr val="FFFFFF"/>
                </a:solidFill>
                <a:latin typeface="Times New Roman"/>
                <a:cs typeface="Times New Roman"/>
              </a:rPr>
              <a:t>ia</a:t>
            </a:r>
            <a:r>
              <a:rPr sz="2000" spc="-265" dirty="0">
                <a:solidFill>
                  <a:srgbClr val="FFFFFF"/>
                </a:solidFill>
                <a:latin typeface="Times New Roman"/>
                <a:cs typeface="Times New Roman"/>
              </a:rPr>
              <a:t> </a:t>
            </a:r>
            <a:r>
              <a:rPr sz="2000" spc="170" dirty="0">
                <a:solidFill>
                  <a:srgbClr val="FFFFFF"/>
                </a:solidFill>
                <a:latin typeface="Times New Roman"/>
                <a:cs typeface="Times New Roman"/>
              </a:rPr>
              <a:t>betes.</a:t>
            </a:r>
            <a:endParaRPr sz="2000">
              <a:latin typeface="Times New Roman"/>
              <a:cs typeface="Times New Roman"/>
            </a:endParaRPr>
          </a:p>
          <a:p>
            <a:pPr marL="324485" marR="43180">
              <a:lnSpc>
                <a:spcPct val="107000"/>
              </a:lnSpc>
              <a:spcBef>
                <a:spcPts val="1420"/>
              </a:spcBef>
            </a:pPr>
            <a:r>
              <a:rPr sz="2000" spc="145" dirty="0">
                <a:solidFill>
                  <a:srgbClr val="FFFFFF"/>
                </a:solidFill>
                <a:latin typeface="Times New Roman"/>
                <a:cs typeface="Times New Roman"/>
              </a:rPr>
              <a:t>Pharm</a:t>
            </a:r>
            <a:r>
              <a:rPr sz="2000" spc="-190" dirty="0">
                <a:solidFill>
                  <a:srgbClr val="FFFFFF"/>
                </a:solidFill>
                <a:latin typeface="Times New Roman"/>
                <a:cs typeface="Times New Roman"/>
              </a:rPr>
              <a:t> </a:t>
            </a:r>
            <a:r>
              <a:rPr sz="2000" spc="175" dirty="0">
                <a:solidFill>
                  <a:srgbClr val="FFFFFF"/>
                </a:solidFill>
                <a:latin typeface="Times New Roman"/>
                <a:cs typeface="Times New Roman"/>
              </a:rPr>
              <a:t>acotherapy</a:t>
            </a:r>
            <a:r>
              <a:rPr sz="2000" spc="30" dirty="0">
                <a:solidFill>
                  <a:srgbClr val="FFFFFF"/>
                </a:solidFill>
                <a:latin typeface="Times New Roman"/>
                <a:cs typeface="Times New Roman"/>
              </a:rPr>
              <a:t> </a:t>
            </a:r>
            <a:r>
              <a:rPr sz="2000" dirty="0">
                <a:solidFill>
                  <a:srgbClr val="FFFFFF"/>
                </a:solidFill>
                <a:latin typeface="Times New Roman"/>
                <a:cs typeface="Times New Roman"/>
              </a:rPr>
              <a:t>m</a:t>
            </a:r>
            <a:r>
              <a:rPr sz="2000" spc="-185" dirty="0">
                <a:solidFill>
                  <a:srgbClr val="FFFFFF"/>
                </a:solidFill>
                <a:latin typeface="Times New Roman"/>
                <a:cs typeface="Times New Roman"/>
              </a:rPr>
              <a:t> </a:t>
            </a:r>
            <a:r>
              <a:rPr sz="2000" spc="114" dirty="0">
                <a:solidFill>
                  <a:srgbClr val="FFFFFF"/>
                </a:solidFill>
                <a:latin typeface="Times New Roman"/>
                <a:cs typeface="Times New Roman"/>
              </a:rPr>
              <a:t>ay</a:t>
            </a:r>
            <a:r>
              <a:rPr sz="2000" spc="45" dirty="0">
                <a:solidFill>
                  <a:srgbClr val="FFFFFF"/>
                </a:solidFill>
                <a:latin typeface="Times New Roman"/>
                <a:cs typeface="Times New Roman"/>
              </a:rPr>
              <a:t> </a:t>
            </a:r>
            <a:r>
              <a:rPr sz="2000" spc="114" dirty="0">
                <a:solidFill>
                  <a:srgbClr val="FFFFFF"/>
                </a:solidFill>
                <a:latin typeface="Times New Roman"/>
                <a:cs typeface="Times New Roman"/>
              </a:rPr>
              <a:t>be</a:t>
            </a:r>
            <a:r>
              <a:rPr sz="2000" spc="254" dirty="0">
                <a:solidFill>
                  <a:srgbClr val="FFFFFF"/>
                </a:solidFill>
                <a:latin typeface="Times New Roman"/>
                <a:cs typeface="Times New Roman"/>
              </a:rPr>
              <a:t> </a:t>
            </a:r>
            <a:r>
              <a:rPr sz="2000" spc="160" dirty="0">
                <a:solidFill>
                  <a:srgbClr val="FFFFFF"/>
                </a:solidFill>
                <a:latin typeface="Times New Roman"/>
                <a:cs typeface="Times New Roman"/>
              </a:rPr>
              <a:t>used</a:t>
            </a:r>
            <a:r>
              <a:rPr sz="2000" spc="250" dirty="0">
                <a:solidFill>
                  <a:srgbClr val="FFFFFF"/>
                </a:solidFill>
                <a:latin typeface="Times New Roman"/>
                <a:cs typeface="Times New Roman"/>
              </a:rPr>
              <a:t> </a:t>
            </a:r>
            <a:r>
              <a:rPr sz="2000" spc="80" dirty="0">
                <a:solidFill>
                  <a:srgbClr val="FFFFFF"/>
                </a:solidFill>
                <a:latin typeface="Times New Roman"/>
                <a:cs typeface="Times New Roman"/>
              </a:rPr>
              <a:t>to</a:t>
            </a:r>
            <a:r>
              <a:rPr sz="2000" spc="240" dirty="0">
                <a:solidFill>
                  <a:srgbClr val="FFFFFF"/>
                </a:solidFill>
                <a:latin typeface="Times New Roman"/>
                <a:cs typeface="Times New Roman"/>
              </a:rPr>
              <a:t> </a:t>
            </a:r>
            <a:r>
              <a:rPr sz="2000" dirty="0">
                <a:solidFill>
                  <a:srgbClr val="FFFFFF"/>
                </a:solidFill>
                <a:latin typeface="Times New Roman"/>
                <a:cs typeface="Times New Roman"/>
              </a:rPr>
              <a:t>m</a:t>
            </a:r>
            <a:r>
              <a:rPr sz="2000" spc="-190" dirty="0">
                <a:solidFill>
                  <a:srgbClr val="FFFFFF"/>
                </a:solidFill>
                <a:latin typeface="Times New Roman"/>
                <a:cs typeface="Times New Roman"/>
              </a:rPr>
              <a:t> </a:t>
            </a:r>
            <a:r>
              <a:rPr sz="2000" dirty="0">
                <a:solidFill>
                  <a:srgbClr val="FFFFFF"/>
                </a:solidFill>
                <a:latin typeface="Times New Roman"/>
                <a:cs typeface="Times New Roman"/>
              </a:rPr>
              <a:t>a</a:t>
            </a:r>
            <a:r>
              <a:rPr sz="2000" spc="-265" dirty="0">
                <a:solidFill>
                  <a:srgbClr val="FFFFFF"/>
                </a:solidFill>
                <a:latin typeface="Times New Roman"/>
                <a:cs typeface="Times New Roman"/>
              </a:rPr>
              <a:t> </a:t>
            </a:r>
            <a:r>
              <a:rPr sz="2000" spc="90" dirty="0">
                <a:solidFill>
                  <a:srgbClr val="FFFFFF"/>
                </a:solidFill>
                <a:latin typeface="Times New Roman"/>
                <a:cs typeface="Times New Roman"/>
              </a:rPr>
              <a:t>intain</a:t>
            </a:r>
            <a:r>
              <a:rPr sz="2000" spc="254" dirty="0">
                <a:solidFill>
                  <a:srgbClr val="FFFFFF"/>
                </a:solidFill>
                <a:latin typeface="Times New Roman"/>
                <a:cs typeface="Times New Roman"/>
              </a:rPr>
              <a:t> </a:t>
            </a:r>
            <a:r>
              <a:rPr sz="2000" spc="130" dirty="0">
                <a:solidFill>
                  <a:srgbClr val="FFFFFF"/>
                </a:solidFill>
                <a:latin typeface="Times New Roman"/>
                <a:cs typeface="Times New Roman"/>
              </a:rPr>
              <a:t>weight</a:t>
            </a:r>
            <a:r>
              <a:rPr sz="2000" spc="195" dirty="0">
                <a:solidFill>
                  <a:srgbClr val="FFFFFF"/>
                </a:solidFill>
                <a:latin typeface="Times New Roman"/>
                <a:cs typeface="Times New Roman"/>
              </a:rPr>
              <a:t> </a:t>
            </a:r>
            <a:r>
              <a:rPr sz="2000" spc="85" dirty="0">
                <a:solidFill>
                  <a:srgbClr val="FFFFFF"/>
                </a:solidFill>
                <a:latin typeface="Times New Roman"/>
                <a:cs typeface="Times New Roman"/>
              </a:rPr>
              <a:t>loss</a:t>
            </a:r>
            <a:r>
              <a:rPr sz="2000" spc="195" dirty="0">
                <a:solidFill>
                  <a:srgbClr val="FFFFFF"/>
                </a:solidFill>
                <a:latin typeface="Times New Roman"/>
                <a:cs typeface="Times New Roman"/>
              </a:rPr>
              <a:t> </a:t>
            </a:r>
            <a:r>
              <a:rPr sz="2000" spc="155" dirty="0">
                <a:solidFill>
                  <a:srgbClr val="FFFFFF"/>
                </a:solidFill>
                <a:latin typeface="Times New Roman"/>
                <a:cs typeface="Times New Roman"/>
              </a:rPr>
              <a:t>that</a:t>
            </a:r>
            <a:r>
              <a:rPr sz="2000" spc="204" dirty="0">
                <a:solidFill>
                  <a:srgbClr val="FFFFFF"/>
                </a:solidFill>
                <a:latin typeface="Times New Roman"/>
                <a:cs typeface="Times New Roman"/>
              </a:rPr>
              <a:t> </a:t>
            </a:r>
            <a:r>
              <a:rPr sz="2000" spc="155" dirty="0">
                <a:solidFill>
                  <a:srgbClr val="FFFFFF"/>
                </a:solidFill>
                <a:latin typeface="Times New Roman"/>
                <a:cs typeface="Times New Roman"/>
              </a:rPr>
              <a:t>has</a:t>
            </a:r>
            <a:r>
              <a:rPr sz="2000" spc="210" dirty="0">
                <a:solidFill>
                  <a:srgbClr val="FFFFFF"/>
                </a:solidFill>
                <a:latin typeface="Times New Roman"/>
                <a:cs typeface="Times New Roman"/>
              </a:rPr>
              <a:t> </a:t>
            </a:r>
            <a:r>
              <a:rPr sz="2000" spc="175" dirty="0">
                <a:solidFill>
                  <a:srgbClr val="FFFFFF"/>
                </a:solidFill>
                <a:latin typeface="Times New Roman"/>
                <a:cs typeface="Times New Roman"/>
              </a:rPr>
              <a:t>been</a:t>
            </a:r>
            <a:r>
              <a:rPr sz="2000" spc="235" dirty="0">
                <a:solidFill>
                  <a:srgbClr val="FFFFFF"/>
                </a:solidFill>
                <a:latin typeface="Times New Roman"/>
                <a:cs typeface="Times New Roman"/>
              </a:rPr>
              <a:t> </a:t>
            </a:r>
            <a:r>
              <a:rPr sz="2000" spc="100" dirty="0">
                <a:solidFill>
                  <a:srgbClr val="FFFFFF"/>
                </a:solidFill>
                <a:latin typeface="Times New Roman"/>
                <a:cs typeface="Times New Roman"/>
              </a:rPr>
              <a:t>ach</a:t>
            </a:r>
            <a:r>
              <a:rPr sz="2000" spc="-270" dirty="0">
                <a:solidFill>
                  <a:srgbClr val="FFFFFF"/>
                </a:solidFill>
                <a:latin typeface="Times New Roman"/>
                <a:cs typeface="Times New Roman"/>
              </a:rPr>
              <a:t> </a:t>
            </a:r>
            <a:r>
              <a:rPr sz="2000" spc="-25" dirty="0">
                <a:solidFill>
                  <a:srgbClr val="FFFFFF"/>
                </a:solidFill>
                <a:latin typeface="Times New Roman"/>
                <a:cs typeface="Times New Roman"/>
              </a:rPr>
              <a:t>ie</a:t>
            </a:r>
            <a:r>
              <a:rPr sz="2000" spc="-260" dirty="0">
                <a:solidFill>
                  <a:srgbClr val="FFFFFF"/>
                </a:solidFill>
                <a:latin typeface="Times New Roman"/>
                <a:cs typeface="Times New Roman"/>
              </a:rPr>
              <a:t> </a:t>
            </a:r>
            <a:r>
              <a:rPr sz="2000" spc="85" dirty="0">
                <a:solidFill>
                  <a:srgbClr val="FFFFFF"/>
                </a:solidFill>
                <a:latin typeface="Times New Roman"/>
                <a:cs typeface="Times New Roman"/>
              </a:rPr>
              <a:t>ved</a:t>
            </a:r>
            <a:r>
              <a:rPr sz="2000" spc="235" dirty="0">
                <a:solidFill>
                  <a:srgbClr val="FFFFFF"/>
                </a:solidFill>
                <a:latin typeface="Times New Roman"/>
                <a:cs typeface="Times New Roman"/>
              </a:rPr>
              <a:t> </a:t>
            </a:r>
            <a:r>
              <a:rPr sz="2000" spc="114" dirty="0">
                <a:solidFill>
                  <a:srgbClr val="FFFFFF"/>
                </a:solidFill>
                <a:latin typeface="Times New Roman"/>
                <a:cs typeface="Times New Roman"/>
              </a:rPr>
              <a:t>by</a:t>
            </a:r>
            <a:r>
              <a:rPr sz="2000" spc="35" dirty="0">
                <a:solidFill>
                  <a:srgbClr val="FFFFFF"/>
                </a:solidFill>
                <a:latin typeface="Times New Roman"/>
                <a:cs typeface="Times New Roman"/>
              </a:rPr>
              <a:t> </a:t>
            </a:r>
            <a:r>
              <a:rPr sz="2000" spc="135" dirty="0">
                <a:solidFill>
                  <a:srgbClr val="FFFFFF"/>
                </a:solidFill>
                <a:latin typeface="Times New Roman"/>
                <a:cs typeface="Times New Roman"/>
              </a:rPr>
              <a:t>health </a:t>
            </a:r>
            <a:r>
              <a:rPr sz="2000" spc="-484" dirty="0">
                <a:solidFill>
                  <a:srgbClr val="FFFFFF"/>
                </a:solidFill>
                <a:latin typeface="Times New Roman"/>
                <a:cs typeface="Times New Roman"/>
              </a:rPr>
              <a:t> </a:t>
            </a:r>
            <a:r>
              <a:rPr sz="2000" spc="150" dirty="0">
                <a:solidFill>
                  <a:srgbClr val="FFFFFF"/>
                </a:solidFill>
                <a:latin typeface="Times New Roman"/>
                <a:cs typeface="Times New Roman"/>
              </a:rPr>
              <a:t>behaviour</a:t>
            </a:r>
            <a:r>
              <a:rPr sz="2000" spc="145" dirty="0">
                <a:solidFill>
                  <a:srgbClr val="FFFFFF"/>
                </a:solidFill>
                <a:latin typeface="Times New Roman"/>
                <a:cs typeface="Times New Roman"/>
              </a:rPr>
              <a:t> </a:t>
            </a:r>
            <a:r>
              <a:rPr sz="2000" spc="175" dirty="0">
                <a:solidFill>
                  <a:srgbClr val="FFFFFF"/>
                </a:solidFill>
                <a:latin typeface="Times New Roman"/>
                <a:cs typeface="Times New Roman"/>
              </a:rPr>
              <a:t>changes,</a:t>
            </a:r>
            <a:r>
              <a:rPr sz="2000" spc="50" dirty="0">
                <a:solidFill>
                  <a:srgbClr val="FFFFFF"/>
                </a:solidFill>
                <a:latin typeface="Times New Roman"/>
                <a:cs typeface="Times New Roman"/>
              </a:rPr>
              <a:t> </a:t>
            </a:r>
            <a:r>
              <a:rPr sz="2000" spc="155" dirty="0">
                <a:solidFill>
                  <a:srgbClr val="FFFFFF"/>
                </a:solidFill>
                <a:latin typeface="Times New Roman"/>
                <a:cs typeface="Times New Roman"/>
              </a:rPr>
              <a:t>and</a:t>
            </a:r>
            <a:r>
              <a:rPr sz="2000" spc="250" dirty="0">
                <a:solidFill>
                  <a:srgbClr val="FFFFFF"/>
                </a:solidFill>
                <a:latin typeface="Times New Roman"/>
                <a:cs typeface="Times New Roman"/>
              </a:rPr>
              <a:t> </a:t>
            </a:r>
            <a:r>
              <a:rPr sz="2000" spc="80" dirty="0">
                <a:solidFill>
                  <a:srgbClr val="FFFFFF"/>
                </a:solidFill>
                <a:latin typeface="Times New Roman"/>
                <a:cs typeface="Times New Roman"/>
              </a:rPr>
              <a:t>to</a:t>
            </a:r>
            <a:r>
              <a:rPr sz="2000" spc="235" dirty="0">
                <a:solidFill>
                  <a:srgbClr val="FFFFFF"/>
                </a:solidFill>
                <a:latin typeface="Times New Roman"/>
                <a:cs typeface="Times New Roman"/>
              </a:rPr>
              <a:t> </a:t>
            </a:r>
            <a:r>
              <a:rPr sz="2000" spc="155" dirty="0">
                <a:solidFill>
                  <a:srgbClr val="FFFFFF"/>
                </a:solidFill>
                <a:latin typeface="Times New Roman"/>
                <a:cs typeface="Times New Roman"/>
              </a:rPr>
              <a:t>prevent</a:t>
            </a:r>
            <a:r>
              <a:rPr sz="2000" spc="165" dirty="0">
                <a:solidFill>
                  <a:srgbClr val="FFFFFF"/>
                </a:solidFill>
                <a:latin typeface="Times New Roman"/>
                <a:cs typeface="Times New Roman"/>
              </a:rPr>
              <a:t> </a:t>
            </a:r>
            <a:r>
              <a:rPr sz="2000" spc="130" dirty="0">
                <a:solidFill>
                  <a:srgbClr val="FFFFFF"/>
                </a:solidFill>
                <a:latin typeface="Times New Roman"/>
                <a:cs typeface="Times New Roman"/>
              </a:rPr>
              <a:t>weight</a:t>
            </a:r>
            <a:r>
              <a:rPr sz="2000" spc="175" dirty="0">
                <a:solidFill>
                  <a:srgbClr val="FFFFFF"/>
                </a:solidFill>
                <a:latin typeface="Times New Roman"/>
                <a:cs typeface="Times New Roman"/>
              </a:rPr>
              <a:t> </a:t>
            </a:r>
            <a:r>
              <a:rPr sz="2000" spc="150" dirty="0">
                <a:solidFill>
                  <a:srgbClr val="FFFFFF"/>
                </a:solidFill>
                <a:latin typeface="Times New Roman"/>
                <a:cs typeface="Times New Roman"/>
              </a:rPr>
              <a:t>regain.</a:t>
            </a:r>
            <a:endParaRPr sz="2000">
              <a:latin typeface="Times New Roman"/>
              <a:cs typeface="Times New Roman"/>
            </a:endParaRPr>
          </a:p>
          <a:p>
            <a:pPr marL="324485" marR="240665" indent="-287020">
              <a:lnSpc>
                <a:spcPct val="107000"/>
              </a:lnSpc>
              <a:spcBef>
                <a:spcPts val="1415"/>
              </a:spcBef>
              <a:buFont typeface="Arial"/>
              <a:buChar char="•"/>
              <a:tabLst>
                <a:tab pos="324485" algn="l"/>
                <a:tab pos="325120" algn="l"/>
              </a:tabLst>
            </a:pPr>
            <a:r>
              <a:rPr sz="2000" dirty="0">
                <a:solidFill>
                  <a:srgbClr val="FFFFFF"/>
                </a:solidFill>
                <a:latin typeface="Times New Roman"/>
                <a:cs typeface="Times New Roman"/>
              </a:rPr>
              <a:t>BMI</a:t>
            </a:r>
            <a:r>
              <a:rPr sz="2000" spc="25" dirty="0">
                <a:solidFill>
                  <a:srgbClr val="FFFFFF"/>
                </a:solidFill>
                <a:latin typeface="Times New Roman"/>
                <a:cs typeface="Times New Roman"/>
              </a:rPr>
              <a:t> </a:t>
            </a:r>
            <a:r>
              <a:rPr sz="3000" spc="150" baseline="2777" dirty="0">
                <a:solidFill>
                  <a:srgbClr val="FFFFFF"/>
                </a:solidFill>
                <a:latin typeface="Arial"/>
                <a:cs typeface="Arial"/>
              </a:rPr>
              <a:t>≥</a:t>
            </a:r>
            <a:r>
              <a:rPr sz="2000" spc="100" dirty="0">
                <a:solidFill>
                  <a:srgbClr val="FFFFFF"/>
                </a:solidFill>
                <a:latin typeface="Times New Roman"/>
                <a:cs typeface="Times New Roman"/>
              </a:rPr>
              <a:t>27kg/</a:t>
            </a:r>
            <a:r>
              <a:rPr sz="2000" spc="-315" dirty="0">
                <a:solidFill>
                  <a:srgbClr val="FFFFFF"/>
                </a:solidFill>
                <a:latin typeface="Times New Roman"/>
                <a:cs typeface="Times New Roman"/>
              </a:rPr>
              <a:t> </a:t>
            </a:r>
            <a:r>
              <a:rPr sz="2000" dirty="0">
                <a:solidFill>
                  <a:srgbClr val="FFFFFF"/>
                </a:solidFill>
                <a:latin typeface="Times New Roman"/>
                <a:cs typeface="Times New Roman"/>
              </a:rPr>
              <a:t>m</a:t>
            </a:r>
            <a:r>
              <a:rPr sz="2000" spc="-185" dirty="0">
                <a:solidFill>
                  <a:srgbClr val="FFFFFF"/>
                </a:solidFill>
                <a:latin typeface="Times New Roman"/>
                <a:cs typeface="Times New Roman"/>
              </a:rPr>
              <a:t> </a:t>
            </a:r>
            <a:r>
              <a:rPr sz="1950" spc="22" baseline="36324" dirty="0">
                <a:solidFill>
                  <a:srgbClr val="FFFFFF"/>
                </a:solidFill>
                <a:latin typeface="Times New Roman"/>
                <a:cs typeface="Times New Roman"/>
              </a:rPr>
              <a:t>2</a:t>
            </a:r>
            <a:r>
              <a:rPr sz="1950" spc="172" baseline="36324" dirty="0">
                <a:solidFill>
                  <a:srgbClr val="FFFFFF"/>
                </a:solidFill>
                <a:latin typeface="Times New Roman"/>
                <a:cs typeface="Times New Roman"/>
              </a:rPr>
              <a:t> </a:t>
            </a:r>
            <a:r>
              <a:rPr sz="2000" spc="155" dirty="0">
                <a:solidFill>
                  <a:srgbClr val="FFFFFF"/>
                </a:solidFill>
                <a:latin typeface="Times New Roman"/>
                <a:cs typeface="Times New Roman"/>
              </a:rPr>
              <a:t>and</a:t>
            </a:r>
            <a:r>
              <a:rPr sz="2000" spc="260" dirty="0">
                <a:solidFill>
                  <a:srgbClr val="FFFFFF"/>
                </a:solidFill>
                <a:latin typeface="Times New Roman"/>
                <a:cs typeface="Times New Roman"/>
              </a:rPr>
              <a:t> </a:t>
            </a:r>
            <a:r>
              <a:rPr sz="2000" spc="170" dirty="0">
                <a:solidFill>
                  <a:srgbClr val="FFFFFF"/>
                </a:solidFill>
                <a:latin typeface="Times New Roman"/>
                <a:cs typeface="Times New Roman"/>
              </a:rPr>
              <a:t>prediabetes,</a:t>
            </a:r>
            <a:r>
              <a:rPr sz="2000" spc="35" dirty="0">
                <a:solidFill>
                  <a:srgbClr val="FFFFFF"/>
                </a:solidFill>
                <a:latin typeface="Times New Roman"/>
                <a:cs typeface="Times New Roman"/>
              </a:rPr>
              <a:t> </a:t>
            </a:r>
            <a:r>
              <a:rPr sz="2000" spc="170" dirty="0">
                <a:solidFill>
                  <a:srgbClr val="FFFFFF"/>
                </a:solidFill>
                <a:latin typeface="Times New Roman"/>
                <a:cs typeface="Times New Roman"/>
              </a:rPr>
              <a:t>pharm</a:t>
            </a:r>
            <a:r>
              <a:rPr sz="2000" spc="-185" dirty="0">
                <a:solidFill>
                  <a:srgbClr val="FFFFFF"/>
                </a:solidFill>
                <a:latin typeface="Times New Roman"/>
                <a:cs typeface="Times New Roman"/>
              </a:rPr>
              <a:t> </a:t>
            </a:r>
            <a:r>
              <a:rPr sz="2000" spc="175" dirty="0">
                <a:solidFill>
                  <a:srgbClr val="FFFFFF"/>
                </a:solidFill>
                <a:latin typeface="Times New Roman"/>
                <a:cs typeface="Times New Roman"/>
              </a:rPr>
              <a:t>acotherapy</a:t>
            </a:r>
            <a:r>
              <a:rPr sz="2000" spc="25" dirty="0">
                <a:solidFill>
                  <a:srgbClr val="FFFFFF"/>
                </a:solidFill>
                <a:latin typeface="Times New Roman"/>
                <a:cs typeface="Times New Roman"/>
              </a:rPr>
              <a:t> </a:t>
            </a:r>
            <a:r>
              <a:rPr sz="2000" spc="-25" dirty="0">
                <a:solidFill>
                  <a:srgbClr val="FFFFFF"/>
                </a:solidFill>
                <a:latin typeface="Times New Roman"/>
                <a:cs typeface="Times New Roman"/>
              </a:rPr>
              <a:t>is</a:t>
            </a:r>
            <a:r>
              <a:rPr sz="2000" spc="210" dirty="0">
                <a:solidFill>
                  <a:srgbClr val="FFFFFF"/>
                </a:solidFill>
                <a:latin typeface="Times New Roman"/>
                <a:cs typeface="Times New Roman"/>
              </a:rPr>
              <a:t> </a:t>
            </a:r>
            <a:r>
              <a:rPr sz="2000" spc="135" dirty="0">
                <a:solidFill>
                  <a:srgbClr val="FFFFFF"/>
                </a:solidFill>
                <a:latin typeface="Times New Roman"/>
                <a:cs typeface="Times New Roman"/>
              </a:rPr>
              <a:t>recom</a:t>
            </a:r>
            <a:r>
              <a:rPr sz="2000" spc="-185" dirty="0">
                <a:solidFill>
                  <a:srgbClr val="FFFFFF"/>
                </a:solidFill>
                <a:latin typeface="Times New Roman"/>
                <a:cs typeface="Times New Roman"/>
              </a:rPr>
              <a:t> </a:t>
            </a:r>
            <a:r>
              <a:rPr sz="2000" dirty="0">
                <a:solidFill>
                  <a:srgbClr val="FFFFFF"/>
                </a:solidFill>
                <a:latin typeface="Times New Roman"/>
                <a:cs typeface="Times New Roman"/>
              </a:rPr>
              <a:t>m</a:t>
            </a:r>
            <a:r>
              <a:rPr sz="2000" spc="-185" dirty="0">
                <a:solidFill>
                  <a:srgbClr val="FFFFFF"/>
                </a:solidFill>
                <a:latin typeface="Times New Roman"/>
                <a:cs typeface="Times New Roman"/>
              </a:rPr>
              <a:t> </a:t>
            </a:r>
            <a:r>
              <a:rPr sz="2000" spc="185" dirty="0">
                <a:solidFill>
                  <a:srgbClr val="FFFFFF"/>
                </a:solidFill>
                <a:latin typeface="Times New Roman"/>
                <a:cs typeface="Times New Roman"/>
              </a:rPr>
              <a:t>ended</a:t>
            </a:r>
            <a:r>
              <a:rPr sz="2000" spc="245" dirty="0">
                <a:solidFill>
                  <a:srgbClr val="FFFFFF"/>
                </a:solidFill>
                <a:latin typeface="Times New Roman"/>
                <a:cs typeface="Times New Roman"/>
              </a:rPr>
              <a:t> </a:t>
            </a:r>
            <a:r>
              <a:rPr sz="2000" spc="80" dirty="0">
                <a:solidFill>
                  <a:srgbClr val="FFFFFF"/>
                </a:solidFill>
                <a:latin typeface="Times New Roman"/>
                <a:cs typeface="Times New Roman"/>
              </a:rPr>
              <a:t>to</a:t>
            </a:r>
            <a:r>
              <a:rPr sz="2000" spc="240" dirty="0">
                <a:solidFill>
                  <a:srgbClr val="FFFFFF"/>
                </a:solidFill>
                <a:latin typeface="Times New Roman"/>
                <a:cs typeface="Times New Roman"/>
              </a:rPr>
              <a:t> </a:t>
            </a:r>
            <a:r>
              <a:rPr sz="2000" spc="114" dirty="0">
                <a:solidFill>
                  <a:srgbClr val="FFFFFF"/>
                </a:solidFill>
                <a:latin typeface="Times New Roman"/>
                <a:cs typeface="Times New Roman"/>
              </a:rPr>
              <a:t>de</a:t>
            </a:r>
            <a:r>
              <a:rPr sz="2000" spc="-260" dirty="0">
                <a:solidFill>
                  <a:srgbClr val="FFFFFF"/>
                </a:solidFill>
                <a:latin typeface="Times New Roman"/>
                <a:cs typeface="Times New Roman"/>
              </a:rPr>
              <a:t> </a:t>
            </a:r>
            <a:r>
              <a:rPr sz="2000" spc="65" dirty="0">
                <a:solidFill>
                  <a:srgbClr val="FFFFFF"/>
                </a:solidFill>
                <a:latin typeface="Times New Roman"/>
                <a:cs typeface="Times New Roman"/>
              </a:rPr>
              <a:t>lay</a:t>
            </a:r>
            <a:r>
              <a:rPr sz="2000" spc="35" dirty="0">
                <a:solidFill>
                  <a:srgbClr val="FFFFFF"/>
                </a:solidFill>
                <a:latin typeface="Times New Roman"/>
                <a:cs typeface="Times New Roman"/>
              </a:rPr>
              <a:t> </a:t>
            </a:r>
            <a:r>
              <a:rPr sz="2000" spc="105" dirty="0">
                <a:solidFill>
                  <a:srgbClr val="FFFFFF"/>
                </a:solidFill>
                <a:latin typeface="Times New Roman"/>
                <a:cs typeface="Times New Roman"/>
              </a:rPr>
              <a:t>or</a:t>
            </a:r>
            <a:r>
              <a:rPr sz="2000" spc="185" dirty="0">
                <a:solidFill>
                  <a:srgbClr val="FFFFFF"/>
                </a:solidFill>
                <a:latin typeface="Times New Roman"/>
                <a:cs typeface="Times New Roman"/>
              </a:rPr>
              <a:t> </a:t>
            </a:r>
            <a:r>
              <a:rPr sz="2000" spc="155" dirty="0">
                <a:solidFill>
                  <a:srgbClr val="FFFFFF"/>
                </a:solidFill>
                <a:latin typeface="Times New Roman"/>
                <a:cs typeface="Times New Roman"/>
              </a:rPr>
              <a:t>prevent </a:t>
            </a:r>
            <a:r>
              <a:rPr sz="2000" spc="-484" dirty="0">
                <a:solidFill>
                  <a:srgbClr val="FFFFFF"/>
                </a:solidFill>
                <a:latin typeface="Times New Roman"/>
                <a:cs typeface="Times New Roman"/>
              </a:rPr>
              <a:t> </a:t>
            </a:r>
            <a:r>
              <a:rPr sz="2000" spc="100" dirty="0">
                <a:solidFill>
                  <a:srgbClr val="FFFFFF"/>
                </a:solidFill>
                <a:latin typeface="Times New Roman"/>
                <a:cs typeface="Times New Roman"/>
              </a:rPr>
              <a:t>type</a:t>
            </a:r>
            <a:r>
              <a:rPr sz="2000" spc="250" dirty="0">
                <a:solidFill>
                  <a:srgbClr val="FFFFFF"/>
                </a:solidFill>
                <a:latin typeface="Times New Roman"/>
                <a:cs typeface="Times New Roman"/>
              </a:rPr>
              <a:t> </a:t>
            </a:r>
            <a:r>
              <a:rPr sz="2000" dirty="0">
                <a:solidFill>
                  <a:srgbClr val="FFFFFF"/>
                </a:solidFill>
                <a:latin typeface="Times New Roman"/>
                <a:cs typeface="Times New Roman"/>
              </a:rPr>
              <a:t>2</a:t>
            </a:r>
            <a:r>
              <a:rPr sz="2000" spc="175" dirty="0">
                <a:solidFill>
                  <a:srgbClr val="FFFFFF"/>
                </a:solidFill>
                <a:latin typeface="Times New Roman"/>
                <a:cs typeface="Times New Roman"/>
              </a:rPr>
              <a:t> </a:t>
            </a:r>
            <a:r>
              <a:rPr sz="2000" spc="150" dirty="0">
                <a:solidFill>
                  <a:srgbClr val="FFFFFF"/>
                </a:solidFill>
                <a:latin typeface="Times New Roman"/>
                <a:cs typeface="Times New Roman"/>
              </a:rPr>
              <a:t>diabetes.*</a:t>
            </a:r>
            <a:endParaRPr sz="2000">
              <a:latin typeface="Times New Roman"/>
              <a:cs typeface="Times New Roman"/>
            </a:endParaRPr>
          </a:p>
        </p:txBody>
      </p:sp>
      <p:grpSp>
        <p:nvGrpSpPr>
          <p:cNvPr id="10" name="object 10"/>
          <p:cNvGrpSpPr/>
          <p:nvPr/>
        </p:nvGrpSpPr>
        <p:grpSpPr>
          <a:xfrm>
            <a:off x="5500101" y="1449386"/>
            <a:ext cx="1191895" cy="1122680"/>
            <a:chOff x="5500101" y="1449386"/>
            <a:chExt cx="1191895" cy="1122680"/>
          </a:xfrm>
        </p:grpSpPr>
        <p:sp>
          <p:nvSpPr>
            <p:cNvPr id="11" name="object 11"/>
            <p:cNvSpPr/>
            <p:nvPr/>
          </p:nvSpPr>
          <p:spPr>
            <a:xfrm>
              <a:off x="5519151" y="1468436"/>
              <a:ext cx="1153795" cy="1084580"/>
            </a:xfrm>
            <a:custGeom>
              <a:avLst/>
              <a:gdLst/>
              <a:ahLst/>
              <a:cxnLst/>
              <a:rect l="l" t="t" r="r" b="b"/>
              <a:pathLst>
                <a:path w="1153795" h="1084580">
                  <a:moveTo>
                    <a:pt x="595542" y="0"/>
                  </a:moveTo>
                  <a:lnTo>
                    <a:pt x="545706" y="875"/>
                  </a:lnTo>
                  <a:lnTo>
                    <a:pt x="496096" y="5724"/>
                  </a:lnTo>
                  <a:lnTo>
                    <a:pt x="447883" y="14369"/>
                  </a:lnTo>
                  <a:lnTo>
                    <a:pt x="401231" y="26639"/>
                  </a:lnTo>
                  <a:lnTo>
                    <a:pt x="356304" y="42360"/>
                  </a:lnTo>
                  <a:lnTo>
                    <a:pt x="313264" y="61360"/>
                  </a:lnTo>
                  <a:lnTo>
                    <a:pt x="272276" y="83468"/>
                  </a:lnTo>
                  <a:lnTo>
                    <a:pt x="233503" y="108510"/>
                  </a:lnTo>
                  <a:lnTo>
                    <a:pt x="197109" y="136313"/>
                  </a:lnTo>
                  <a:lnTo>
                    <a:pt x="163258" y="166707"/>
                  </a:lnTo>
                  <a:lnTo>
                    <a:pt x="132113" y="199518"/>
                  </a:lnTo>
                  <a:lnTo>
                    <a:pt x="103837" y="234574"/>
                  </a:lnTo>
                  <a:lnTo>
                    <a:pt x="78594" y="271702"/>
                  </a:lnTo>
                  <a:lnTo>
                    <a:pt x="56549" y="310731"/>
                  </a:lnTo>
                  <a:lnTo>
                    <a:pt x="37863" y="351488"/>
                  </a:lnTo>
                  <a:lnTo>
                    <a:pt x="22702" y="393800"/>
                  </a:lnTo>
                  <a:lnTo>
                    <a:pt x="11229" y="437495"/>
                  </a:lnTo>
                  <a:lnTo>
                    <a:pt x="3607" y="482401"/>
                  </a:lnTo>
                  <a:lnTo>
                    <a:pt x="0" y="528345"/>
                  </a:lnTo>
                  <a:lnTo>
                    <a:pt x="571" y="575156"/>
                  </a:lnTo>
                  <a:lnTo>
                    <a:pt x="5373" y="621723"/>
                  </a:lnTo>
                  <a:lnTo>
                    <a:pt x="14227" y="666950"/>
                  </a:lnTo>
                  <a:lnTo>
                    <a:pt x="26950" y="710685"/>
                  </a:lnTo>
                  <a:lnTo>
                    <a:pt x="43361" y="752776"/>
                  </a:lnTo>
                  <a:lnTo>
                    <a:pt x="63276" y="793069"/>
                  </a:lnTo>
                  <a:lnTo>
                    <a:pt x="86514" y="831413"/>
                  </a:lnTo>
                  <a:lnTo>
                    <a:pt x="112893" y="867655"/>
                  </a:lnTo>
                  <a:lnTo>
                    <a:pt x="142229" y="901642"/>
                  </a:lnTo>
                  <a:lnTo>
                    <a:pt x="174341" y="933223"/>
                  </a:lnTo>
                  <a:lnTo>
                    <a:pt x="209046" y="962244"/>
                  </a:lnTo>
                  <a:lnTo>
                    <a:pt x="246162" y="988553"/>
                  </a:lnTo>
                  <a:lnTo>
                    <a:pt x="285506" y="1011997"/>
                  </a:lnTo>
                  <a:lnTo>
                    <a:pt x="326897" y="1032424"/>
                  </a:lnTo>
                  <a:lnTo>
                    <a:pt x="370151" y="1049682"/>
                  </a:lnTo>
                  <a:lnTo>
                    <a:pt x="415087" y="1063618"/>
                  </a:lnTo>
                  <a:lnTo>
                    <a:pt x="461522" y="1074079"/>
                  </a:lnTo>
                  <a:lnTo>
                    <a:pt x="509274" y="1080914"/>
                  </a:lnTo>
                  <a:lnTo>
                    <a:pt x="558161" y="1083969"/>
                  </a:lnTo>
                  <a:lnTo>
                    <a:pt x="607999" y="1083092"/>
                  </a:lnTo>
                  <a:lnTo>
                    <a:pt x="657607" y="1078245"/>
                  </a:lnTo>
                  <a:lnTo>
                    <a:pt x="705818" y="1069601"/>
                  </a:lnTo>
                  <a:lnTo>
                    <a:pt x="752469" y="1057333"/>
                  </a:lnTo>
                  <a:lnTo>
                    <a:pt x="797396" y="1041613"/>
                  </a:lnTo>
                  <a:lnTo>
                    <a:pt x="840435" y="1022614"/>
                  </a:lnTo>
                  <a:lnTo>
                    <a:pt x="881423" y="1000507"/>
                  </a:lnTo>
                  <a:lnTo>
                    <a:pt x="920195" y="975466"/>
                  </a:lnTo>
                  <a:lnTo>
                    <a:pt x="956589" y="947663"/>
                  </a:lnTo>
                  <a:lnTo>
                    <a:pt x="990440" y="917269"/>
                  </a:lnTo>
                  <a:lnTo>
                    <a:pt x="1021586" y="884458"/>
                  </a:lnTo>
                  <a:lnTo>
                    <a:pt x="1049862" y="849402"/>
                  </a:lnTo>
                  <a:lnTo>
                    <a:pt x="1075104" y="812273"/>
                  </a:lnTo>
                  <a:lnTo>
                    <a:pt x="1097150" y="773244"/>
                  </a:lnTo>
                  <a:lnTo>
                    <a:pt x="1115834" y="732486"/>
                  </a:lnTo>
                  <a:lnTo>
                    <a:pt x="1130995" y="690173"/>
                  </a:lnTo>
                  <a:lnTo>
                    <a:pt x="1142468" y="646477"/>
                  </a:lnTo>
                  <a:lnTo>
                    <a:pt x="1150089" y="601569"/>
                  </a:lnTo>
                  <a:lnTo>
                    <a:pt x="1153694" y="555623"/>
                  </a:lnTo>
                  <a:lnTo>
                    <a:pt x="1153121" y="508811"/>
                  </a:lnTo>
                  <a:lnTo>
                    <a:pt x="1148319" y="462244"/>
                  </a:lnTo>
                  <a:lnTo>
                    <a:pt x="1139466" y="417017"/>
                  </a:lnTo>
                  <a:lnTo>
                    <a:pt x="1126742" y="373282"/>
                  </a:lnTo>
                  <a:lnTo>
                    <a:pt x="1110332" y="331192"/>
                  </a:lnTo>
                  <a:lnTo>
                    <a:pt x="1090416" y="290900"/>
                  </a:lnTo>
                  <a:lnTo>
                    <a:pt x="1067178" y="252556"/>
                  </a:lnTo>
                  <a:lnTo>
                    <a:pt x="1040800" y="216315"/>
                  </a:lnTo>
                  <a:lnTo>
                    <a:pt x="1011464" y="182328"/>
                  </a:lnTo>
                  <a:lnTo>
                    <a:pt x="979353" y="150748"/>
                  </a:lnTo>
                  <a:lnTo>
                    <a:pt x="944648" y="121728"/>
                  </a:lnTo>
                  <a:lnTo>
                    <a:pt x="907533" y="95420"/>
                  </a:lnTo>
                  <a:lnTo>
                    <a:pt x="868189" y="71976"/>
                  </a:lnTo>
                  <a:lnTo>
                    <a:pt x="826800" y="51548"/>
                  </a:lnTo>
                  <a:lnTo>
                    <a:pt x="783546" y="34290"/>
                  </a:lnTo>
                  <a:lnTo>
                    <a:pt x="738611" y="20354"/>
                  </a:lnTo>
                  <a:lnTo>
                    <a:pt x="692178" y="9892"/>
                  </a:lnTo>
                  <a:lnTo>
                    <a:pt x="644427" y="3056"/>
                  </a:lnTo>
                  <a:lnTo>
                    <a:pt x="595542" y="0"/>
                  </a:lnTo>
                  <a:close/>
                </a:path>
              </a:pathLst>
            </a:custGeom>
            <a:solidFill>
              <a:srgbClr val="CEE9EF"/>
            </a:solidFill>
          </p:spPr>
          <p:txBody>
            <a:bodyPr wrap="square" lIns="0" tIns="0" rIns="0" bIns="0" rtlCol="0"/>
            <a:lstStyle/>
            <a:p>
              <a:endParaRPr/>
            </a:p>
          </p:txBody>
        </p:sp>
        <p:sp>
          <p:nvSpPr>
            <p:cNvPr id="12" name="object 12"/>
            <p:cNvSpPr/>
            <p:nvPr/>
          </p:nvSpPr>
          <p:spPr>
            <a:xfrm>
              <a:off x="5519151" y="1468436"/>
              <a:ext cx="1153795" cy="1084580"/>
            </a:xfrm>
            <a:custGeom>
              <a:avLst/>
              <a:gdLst/>
              <a:ahLst/>
              <a:cxnLst/>
              <a:rect l="l" t="t" r="r" b="b"/>
              <a:pathLst>
                <a:path w="1153795" h="1084580">
                  <a:moveTo>
                    <a:pt x="571" y="575156"/>
                  </a:moveTo>
                  <a:lnTo>
                    <a:pt x="0" y="528345"/>
                  </a:lnTo>
                  <a:lnTo>
                    <a:pt x="3607" y="482401"/>
                  </a:lnTo>
                  <a:lnTo>
                    <a:pt x="11229" y="437495"/>
                  </a:lnTo>
                  <a:lnTo>
                    <a:pt x="22702" y="393800"/>
                  </a:lnTo>
                  <a:lnTo>
                    <a:pt x="37863" y="351488"/>
                  </a:lnTo>
                  <a:lnTo>
                    <a:pt x="56549" y="310731"/>
                  </a:lnTo>
                  <a:lnTo>
                    <a:pt x="78594" y="271702"/>
                  </a:lnTo>
                  <a:lnTo>
                    <a:pt x="103837" y="234574"/>
                  </a:lnTo>
                  <a:lnTo>
                    <a:pt x="132113" y="199518"/>
                  </a:lnTo>
                  <a:lnTo>
                    <a:pt x="163258" y="166707"/>
                  </a:lnTo>
                  <a:lnTo>
                    <a:pt x="197109" y="136313"/>
                  </a:lnTo>
                  <a:lnTo>
                    <a:pt x="233503" y="108510"/>
                  </a:lnTo>
                  <a:lnTo>
                    <a:pt x="272276" y="83468"/>
                  </a:lnTo>
                  <a:lnTo>
                    <a:pt x="313264" y="61360"/>
                  </a:lnTo>
                  <a:lnTo>
                    <a:pt x="356304" y="42360"/>
                  </a:lnTo>
                  <a:lnTo>
                    <a:pt x="401231" y="26639"/>
                  </a:lnTo>
                  <a:lnTo>
                    <a:pt x="447883" y="14369"/>
                  </a:lnTo>
                  <a:lnTo>
                    <a:pt x="496096" y="5724"/>
                  </a:lnTo>
                  <a:lnTo>
                    <a:pt x="545706" y="875"/>
                  </a:lnTo>
                  <a:lnTo>
                    <a:pt x="595542" y="0"/>
                  </a:lnTo>
                  <a:lnTo>
                    <a:pt x="644427" y="3056"/>
                  </a:lnTo>
                  <a:lnTo>
                    <a:pt x="692178" y="9892"/>
                  </a:lnTo>
                  <a:lnTo>
                    <a:pt x="738611" y="20354"/>
                  </a:lnTo>
                  <a:lnTo>
                    <a:pt x="783546" y="34290"/>
                  </a:lnTo>
                  <a:lnTo>
                    <a:pt x="826800" y="51548"/>
                  </a:lnTo>
                  <a:lnTo>
                    <a:pt x="868189" y="71976"/>
                  </a:lnTo>
                  <a:lnTo>
                    <a:pt x="907533" y="95420"/>
                  </a:lnTo>
                  <a:lnTo>
                    <a:pt x="944648" y="121728"/>
                  </a:lnTo>
                  <a:lnTo>
                    <a:pt x="979353" y="150748"/>
                  </a:lnTo>
                  <a:lnTo>
                    <a:pt x="1011464" y="182328"/>
                  </a:lnTo>
                  <a:lnTo>
                    <a:pt x="1040800" y="216315"/>
                  </a:lnTo>
                  <a:lnTo>
                    <a:pt x="1067178" y="252556"/>
                  </a:lnTo>
                  <a:lnTo>
                    <a:pt x="1090416" y="290900"/>
                  </a:lnTo>
                  <a:lnTo>
                    <a:pt x="1110332" y="331192"/>
                  </a:lnTo>
                  <a:lnTo>
                    <a:pt x="1126742" y="373282"/>
                  </a:lnTo>
                  <a:lnTo>
                    <a:pt x="1139466" y="417017"/>
                  </a:lnTo>
                  <a:lnTo>
                    <a:pt x="1148319" y="462244"/>
                  </a:lnTo>
                  <a:lnTo>
                    <a:pt x="1153121" y="508811"/>
                  </a:lnTo>
                  <a:lnTo>
                    <a:pt x="1153694" y="555623"/>
                  </a:lnTo>
                  <a:lnTo>
                    <a:pt x="1150089" y="601569"/>
                  </a:lnTo>
                  <a:lnTo>
                    <a:pt x="1142468" y="646477"/>
                  </a:lnTo>
                  <a:lnTo>
                    <a:pt x="1130995" y="690173"/>
                  </a:lnTo>
                  <a:lnTo>
                    <a:pt x="1115834" y="732486"/>
                  </a:lnTo>
                  <a:lnTo>
                    <a:pt x="1097150" y="773244"/>
                  </a:lnTo>
                  <a:lnTo>
                    <a:pt x="1075104" y="812273"/>
                  </a:lnTo>
                  <a:lnTo>
                    <a:pt x="1049862" y="849402"/>
                  </a:lnTo>
                  <a:lnTo>
                    <a:pt x="1021586" y="884458"/>
                  </a:lnTo>
                  <a:lnTo>
                    <a:pt x="990440" y="917269"/>
                  </a:lnTo>
                  <a:lnTo>
                    <a:pt x="956589" y="947663"/>
                  </a:lnTo>
                  <a:lnTo>
                    <a:pt x="920195" y="975466"/>
                  </a:lnTo>
                  <a:lnTo>
                    <a:pt x="881423" y="1000507"/>
                  </a:lnTo>
                  <a:lnTo>
                    <a:pt x="840435" y="1022614"/>
                  </a:lnTo>
                  <a:lnTo>
                    <a:pt x="797396" y="1041613"/>
                  </a:lnTo>
                  <a:lnTo>
                    <a:pt x="752469" y="1057333"/>
                  </a:lnTo>
                  <a:lnTo>
                    <a:pt x="705818" y="1069601"/>
                  </a:lnTo>
                  <a:lnTo>
                    <a:pt x="657607" y="1078245"/>
                  </a:lnTo>
                  <a:lnTo>
                    <a:pt x="607999" y="1083092"/>
                  </a:lnTo>
                  <a:lnTo>
                    <a:pt x="558161" y="1083969"/>
                  </a:lnTo>
                  <a:lnTo>
                    <a:pt x="509274" y="1080914"/>
                  </a:lnTo>
                  <a:lnTo>
                    <a:pt x="461522" y="1074079"/>
                  </a:lnTo>
                  <a:lnTo>
                    <a:pt x="415087" y="1063618"/>
                  </a:lnTo>
                  <a:lnTo>
                    <a:pt x="370151" y="1049682"/>
                  </a:lnTo>
                  <a:lnTo>
                    <a:pt x="326897" y="1032424"/>
                  </a:lnTo>
                  <a:lnTo>
                    <a:pt x="285506" y="1011997"/>
                  </a:lnTo>
                  <a:lnTo>
                    <a:pt x="246162" y="988553"/>
                  </a:lnTo>
                  <a:lnTo>
                    <a:pt x="209046" y="962244"/>
                  </a:lnTo>
                  <a:lnTo>
                    <a:pt x="174341" y="933223"/>
                  </a:lnTo>
                  <a:lnTo>
                    <a:pt x="142229" y="901642"/>
                  </a:lnTo>
                  <a:lnTo>
                    <a:pt x="112893" y="867655"/>
                  </a:lnTo>
                  <a:lnTo>
                    <a:pt x="86514" y="831413"/>
                  </a:lnTo>
                  <a:lnTo>
                    <a:pt x="63276" y="793069"/>
                  </a:lnTo>
                  <a:lnTo>
                    <a:pt x="43361" y="752776"/>
                  </a:lnTo>
                  <a:lnTo>
                    <a:pt x="26950" y="710685"/>
                  </a:lnTo>
                  <a:lnTo>
                    <a:pt x="14227" y="666950"/>
                  </a:lnTo>
                  <a:lnTo>
                    <a:pt x="5373" y="621723"/>
                  </a:lnTo>
                  <a:lnTo>
                    <a:pt x="571" y="575156"/>
                  </a:lnTo>
                  <a:close/>
                </a:path>
              </a:pathLst>
            </a:custGeom>
            <a:ln w="38100">
              <a:solidFill>
                <a:srgbClr val="43A9C0"/>
              </a:solidFill>
            </a:ln>
          </p:spPr>
          <p:txBody>
            <a:bodyPr wrap="square" lIns="0" tIns="0" rIns="0" bIns="0" rtlCol="0"/>
            <a:lstStyle/>
            <a:p>
              <a:endParaRPr/>
            </a:p>
          </p:txBody>
        </p:sp>
        <p:sp>
          <p:nvSpPr>
            <p:cNvPr id="13" name="object 13"/>
            <p:cNvSpPr/>
            <p:nvPr/>
          </p:nvSpPr>
          <p:spPr>
            <a:xfrm>
              <a:off x="6032686" y="1905692"/>
              <a:ext cx="274955" cy="431800"/>
            </a:xfrm>
            <a:custGeom>
              <a:avLst/>
              <a:gdLst/>
              <a:ahLst/>
              <a:cxnLst/>
              <a:rect l="l" t="t" r="r" b="b"/>
              <a:pathLst>
                <a:path w="274954" h="431800">
                  <a:moveTo>
                    <a:pt x="35295" y="77905"/>
                  </a:moveTo>
                  <a:lnTo>
                    <a:pt x="28654" y="77672"/>
                  </a:lnTo>
                  <a:lnTo>
                    <a:pt x="23667" y="72309"/>
                  </a:lnTo>
                  <a:lnTo>
                    <a:pt x="23870" y="66449"/>
                  </a:lnTo>
                  <a:lnTo>
                    <a:pt x="23888" y="29959"/>
                  </a:lnTo>
                  <a:lnTo>
                    <a:pt x="26244" y="18303"/>
                  </a:lnTo>
                  <a:lnTo>
                    <a:pt x="32644" y="8784"/>
                  </a:lnTo>
                  <a:lnTo>
                    <a:pt x="42132" y="2363"/>
                  </a:lnTo>
                  <a:lnTo>
                    <a:pt x="53749" y="0"/>
                  </a:lnTo>
                  <a:lnTo>
                    <a:pt x="220971" y="0"/>
                  </a:lnTo>
                  <a:lnTo>
                    <a:pt x="232588" y="2363"/>
                  </a:lnTo>
                  <a:lnTo>
                    <a:pt x="242076" y="8784"/>
                  </a:lnTo>
                  <a:lnTo>
                    <a:pt x="244227" y="11983"/>
                  </a:lnTo>
                  <a:lnTo>
                    <a:pt x="43853" y="11983"/>
                  </a:lnTo>
                  <a:lnTo>
                    <a:pt x="35833" y="20030"/>
                  </a:lnTo>
                  <a:lnTo>
                    <a:pt x="35833" y="65910"/>
                  </a:lnTo>
                  <a:lnTo>
                    <a:pt x="250832" y="65910"/>
                  </a:lnTo>
                  <a:lnTo>
                    <a:pt x="250844" y="66449"/>
                  </a:lnTo>
                  <a:lnTo>
                    <a:pt x="250611" y="73112"/>
                  </a:lnTo>
                  <a:lnTo>
                    <a:pt x="245503" y="77893"/>
                  </a:lnTo>
                  <a:lnTo>
                    <a:pt x="35295" y="77905"/>
                  </a:lnTo>
                  <a:close/>
                </a:path>
                <a:path w="274954" h="431800">
                  <a:moveTo>
                    <a:pt x="250832" y="65910"/>
                  </a:moveTo>
                  <a:lnTo>
                    <a:pt x="238887" y="65910"/>
                  </a:lnTo>
                  <a:lnTo>
                    <a:pt x="238887" y="20030"/>
                  </a:lnTo>
                  <a:lnTo>
                    <a:pt x="230867" y="11983"/>
                  </a:lnTo>
                  <a:lnTo>
                    <a:pt x="244227" y="11983"/>
                  </a:lnTo>
                  <a:lnTo>
                    <a:pt x="248476" y="18303"/>
                  </a:lnTo>
                  <a:lnTo>
                    <a:pt x="250832" y="29959"/>
                  </a:lnTo>
                  <a:lnTo>
                    <a:pt x="250832" y="65910"/>
                  </a:lnTo>
                  <a:close/>
                </a:path>
                <a:path w="274954" h="431800">
                  <a:moveTo>
                    <a:pt x="137515" y="431411"/>
                  </a:moveTo>
                  <a:lnTo>
                    <a:pt x="29860" y="431411"/>
                  </a:lnTo>
                  <a:lnTo>
                    <a:pt x="18243" y="429048"/>
                  </a:lnTo>
                  <a:lnTo>
                    <a:pt x="8755" y="422626"/>
                  </a:lnTo>
                  <a:lnTo>
                    <a:pt x="2355" y="413107"/>
                  </a:lnTo>
                  <a:lnTo>
                    <a:pt x="0" y="401452"/>
                  </a:lnTo>
                  <a:lnTo>
                    <a:pt x="0" y="131820"/>
                  </a:lnTo>
                  <a:lnTo>
                    <a:pt x="2355" y="120164"/>
                  </a:lnTo>
                  <a:lnTo>
                    <a:pt x="8755" y="110645"/>
                  </a:lnTo>
                  <a:lnTo>
                    <a:pt x="18243" y="104224"/>
                  </a:lnTo>
                  <a:lnTo>
                    <a:pt x="29860" y="101861"/>
                  </a:lnTo>
                  <a:lnTo>
                    <a:pt x="47777" y="101861"/>
                  </a:lnTo>
                  <a:lnTo>
                    <a:pt x="47777" y="77893"/>
                  </a:lnTo>
                  <a:lnTo>
                    <a:pt x="59721" y="77893"/>
                  </a:lnTo>
                  <a:lnTo>
                    <a:pt x="59614" y="110111"/>
                  </a:lnTo>
                  <a:lnTo>
                    <a:pt x="55713" y="113844"/>
                  </a:lnTo>
                  <a:lnTo>
                    <a:pt x="19965" y="113844"/>
                  </a:lnTo>
                  <a:lnTo>
                    <a:pt x="11944" y="121891"/>
                  </a:lnTo>
                  <a:lnTo>
                    <a:pt x="11944" y="411380"/>
                  </a:lnTo>
                  <a:lnTo>
                    <a:pt x="19965" y="419427"/>
                  </a:lnTo>
                  <a:lnTo>
                    <a:pt x="138047" y="419427"/>
                  </a:lnTo>
                  <a:lnTo>
                    <a:pt x="137611" y="422351"/>
                  </a:lnTo>
                  <a:lnTo>
                    <a:pt x="137378" y="425305"/>
                  </a:lnTo>
                  <a:lnTo>
                    <a:pt x="137462" y="430362"/>
                  </a:lnTo>
                  <a:lnTo>
                    <a:pt x="137515" y="431411"/>
                  </a:lnTo>
                  <a:close/>
                </a:path>
                <a:path w="274954" h="431800">
                  <a:moveTo>
                    <a:pt x="274721" y="365399"/>
                  </a:moveTo>
                  <a:lnTo>
                    <a:pt x="262776" y="365399"/>
                  </a:lnTo>
                  <a:lnTo>
                    <a:pt x="262776" y="311514"/>
                  </a:lnTo>
                  <a:lnTo>
                    <a:pt x="65067" y="311514"/>
                  </a:lnTo>
                  <a:lnTo>
                    <a:pt x="59721" y="306152"/>
                  </a:lnTo>
                  <a:lnTo>
                    <a:pt x="59721" y="185057"/>
                  </a:lnTo>
                  <a:lnTo>
                    <a:pt x="65067" y="179694"/>
                  </a:lnTo>
                  <a:lnTo>
                    <a:pt x="262776" y="179694"/>
                  </a:lnTo>
                  <a:lnTo>
                    <a:pt x="262776" y="121891"/>
                  </a:lnTo>
                  <a:lnTo>
                    <a:pt x="254756" y="113844"/>
                  </a:lnTo>
                  <a:lnTo>
                    <a:pt x="223557" y="113844"/>
                  </a:lnTo>
                  <a:lnTo>
                    <a:pt x="218719" y="113736"/>
                  </a:lnTo>
                  <a:lnTo>
                    <a:pt x="214891" y="109710"/>
                  </a:lnTo>
                  <a:lnTo>
                    <a:pt x="214999" y="77893"/>
                  </a:lnTo>
                  <a:lnTo>
                    <a:pt x="226943" y="77893"/>
                  </a:lnTo>
                  <a:lnTo>
                    <a:pt x="226943" y="101861"/>
                  </a:lnTo>
                  <a:lnTo>
                    <a:pt x="244860" y="101861"/>
                  </a:lnTo>
                  <a:lnTo>
                    <a:pt x="256477" y="104224"/>
                  </a:lnTo>
                  <a:lnTo>
                    <a:pt x="265965" y="110645"/>
                  </a:lnTo>
                  <a:lnTo>
                    <a:pt x="272365" y="120164"/>
                  </a:lnTo>
                  <a:lnTo>
                    <a:pt x="274721" y="131820"/>
                  </a:lnTo>
                  <a:lnTo>
                    <a:pt x="274721" y="191636"/>
                  </a:lnTo>
                  <a:lnTo>
                    <a:pt x="71666" y="191636"/>
                  </a:lnTo>
                  <a:lnTo>
                    <a:pt x="71666" y="299489"/>
                  </a:lnTo>
                  <a:lnTo>
                    <a:pt x="274721" y="299489"/>
                  </a:lnTo>
                  <a:lnTo>
                    <a:pt x="274721" y="365399"/>
                  </a:lnTo>
                  <a:close/>
                </a:path>
                <a:path w="274954" h="431800">
                  <a:moveTo>
                    <a:pt x="245266" y="78115"/>
                  </a:moveTo>
                  <a:lnTo>
                    <a:pt x="238887" y="77893"/>
                  </a:lnTo>
                  <a:lnTo>
                    <a:pt x="245503" y="77893"/>
                  </a:lnTo>
                  <a:lnTo>
                    <a:pt x="245266" y="78115"/>
                  </a:lnTo>
                  <a:close/>
                </a:path>
                <a:path w="274954" h="431800">
                  <a:moveTo>
                    <a:pt x="55601" y="113952"/>
                  </a:moveTo>
                  <a:lnTo>
                    <a:pt x="50763" y="113844"/>
                  </a:lnTo>
                  <a:lnTo>
                    <a:pt x="55713" y="113844"/>
                  </a:lnTo>
                  <a:close/>
                </a:path>
                <a:path w="274954" h="431800">
                  <a:moveTo>
                    <a:pt x="274721" y="299489"/>
                  </a:moveTo>
                  <a:lnTo>
                    <a:pt x="262776" y="299489"/>
                  </a:lnTo>
                  <a:lnTo>
                    <a:pt x="262776" y="191636"/>
                  </a:lnTo>
                  <a:lnTo>
                    <a:pt x="274721" y="191636"/>
                  </a:lnTo>
                  <a:lnTo>
                    <a:pt x="274721" y="299489"/>
                  </a:lnTo>
                  <a:close/>
                </a:path>
              </a:pathLst>
            </a:custGeom>
            <a:solidFill>
              <a:srgbClr val="84C7D6"/>
            </a:solidFill>
          </p:spPr>
          <p:txBody>
            <a:bodyPr wrap="square" lIns="0" tIns="0" rIns="0" bIns="0" rtlCol="0"/>
            <a:lstStyle/>
            <a:p>
              <a:endParaRPr/>
            </a:p>
          </p:txBody>
        </p:sp>
        <p:sp>
          <p:nvSpPr>
            <p:cNvPr id="14" name="object 14"/>
            <p:cNvSpPr/>
            <p:nvPr/>
          </p:nvSpPr>
          <p:spPr>
            <a:xfrm>
              <a:off x="6032686" y="1905692"/>
              <a:ext cx="274955" cy="431800"/>
            </a:xfrm>
            <a:custGeom>
              <a:avLst/>
              <a:gdLst/>
              <a:ahLst/>
              <a:cxnLst/>
              <a:rect l="l" t="t" r="r" b="b"/>
              <a:pathLst>
                <a:path w="274954" h="431800">
                  <a:moveTo>
                    <a:pt x="29860" y="419427"/>
                  </a:moveTo>
                  <a:lnTo>
                    <a:pt x="19965" y="419427"/>
                  </a:lnTo>
                  <a:lnTo>
                    <a:pt x="11944" y="411380"/>
                  </a:lnTo>
                  <a:lnTo>
                    <a:pt x="11944" y="401452"/>
                  </a:lnTo>
                  <a:lnTo>
                    <a:pt x="11944" y="131820"/>
                  </a:lnTo>
                  <a:lnTo>
                    <a:pt x="11944" y="121891"/>
                  </a:lnTo>
                  <a:lnTo>
                    <a:pt x="19965" y="113844"/>
                  </a:lnTo>
                  <a:lnTo>
                    <a:pt x="29860" y="113844"/>
                  </a:lnTo>
                  <a:lnTo>
                    <a:pt x="50763" y="113844"/>
                  </a:lnTo>
                  <a:lnTo>
                    <a:pt x="55601" y="113952"/>
                  </a:lnTo>
                  <a:lnTo>
                    <a:pt x="59614" y="110111"/>
                  </a:lnTo>
                  <a:lnTo>
                    <a:pt x="59721" y="105258"/>
                  </a:lnTo>
                  <a:lnTo>
                    <a:pt x="59721" y="105120"/>
                  </a:lnTo>
                  <a:lnTo>
                    <a:pt x="59721" y="104988"/>
                  </a:lnTo>
                  <a:lnTo>
                    <a:pt x="59721" y="104856"/>
                  </a:lnTo>
                  <a:lnTo>
                    <a:pt x="59721" y="77893"/>
                  </a:lnTo>
                  <a:lnTo>
                    <a:pt x="214999" y="77893"/>
                  </a:lnTo>
                  <a:lnTo>
                    <a:pt x="214999" y="104856"/>
                  </a:lnTo>
                  <a:lnTo>
                    <a:pt x="214891" y="109710"/>
                  </a:lnTo>
                  <a:lnTo>
                    <a:pt x="218719" y="113736"/>
                  </a:lnTo>
                  <a:lnTo>
                    <a:pt x="223557" y="113844"/>
                  </a:lnTo>
                  <a:lnTo>
                    <a:pt x="223688" y="113844"/>
                  </a:lnTo>
                  <a:lnTo>
                    <a:pt x="223826" y="113844"/>
                  </a:lnTo>
                  <a:lnTo>
                    <a:pt x="223957" y="113844"/>
                  </a:lnTo>
                  <a:lnTo>
                    <a:pt x="244860" y="113844"/>
                  </a:lnTo>
                  <a:lnTo>
                    <a:pt x="254756" y="113844"/>
                  </a:lnTo>
                  <a:lnTo>
                    <a:pt x="262776" y="121891"/>
                  </a:lnTo>
                  <a:lnTo>
                    <a:pt x="262776" y="131820"/>
                  </a:lnTo>
                  <a:lnTo>
                    <a:pt x="262776" y="179694"/>
                  </a:lnTo>
                  <a:lnTo>
                    <a:pt x="71666" y="179694"/>
                  </a:lnTo>
                  <a:lnTo>
                    <a:pt x="65067" y="179694"/>
                  </a:lnTo>
                  <a:lnTo>
                    <a:pt x="59721" y="185057"/>
                  </a:lnTo>
                  <a:lnTo>
                    <a:pt x="59721" y="191678"/>
                  </a:lnTo>
                  <a:lnTo>
                    <a:pt x="59721" y="299531"/>
                  </a:lnTo>
                  <a:lnTo>
                    <a:pt x="59721" y="306152"/>
                  </a:lnTo>
                  <a:lnTo>
                    <a:pt x="65067" y="311515"/>
                  </a:lnTo>
                  <a:lnTo>
                    <a:pt x="71666" y="311515"/>
                  </a:lnTo>
                  <a:lnTo>
                    <a:pt x="262776" y="311515"/>
                  </a:lnTo>
                  <a:lnTo>
                    <a:pt x="262776" y="365399"/>
                  </a:lnTo>
                  <a:lnTo>
                    <a:pt x="274721" y="365399"/>
                  </a:lnTo>
                  <a:lnTo>
                    <a:pt x="274721" y="131820"/>
                  </a:lnTo>
                  <a:lnTo>
                    <a:pt x="272365" y="120164"/>
                  </a:lnTo>
                  <a:lnTo>
                    <a:pt x="265965" y="110645"/>
                  </a:lnTo>
                  <a:lnTo>
                    <a:pt x="256477" y="104224"/>
                  </a:lnTo>
                  <a:lnTo>
                    <a:pt x="244860" y="101861"/>
                  </a:lnTo>
                  <a:lnTo>
                    <a:pt x="226943" y="101861"/>
                  </a:lnTo>
                  <a:lnTo>
                    <a:pt x="226943" y="77893"/>
                  </a:lnTo>
                  <a:lnTo>
                    <a:pt x="238887" y="77893"/>
                  </a:lnTo>
                  <a:lnTo>
                    <a:pt x="245266" y="78115"/>
                  </a:lnTo>
                  <a:lnTo>
                    <a:pt x="250611" y="73112"/>
                  </a:lnTo>
                  <a:lnTo>
                    <a:pt x="250832" y="66712"/>
                  </a:lnTo>
                  <a:lnTo>
                    <a:pt x="250844" y="66449"/>
                  </a:lnTo>
                  <a:lnTo>
                    <a:pt x="250844" y="66179"/>
                  </a:lnTo>
                  <a:lnTo>
                    <a:pt x="250832" y="65910"/>
                  </a:lnTo>
                  <a:lnTo>
                    <a:pt x="250832" y="29959"/>
                  </a:lnTo>
                  <a:lnTo>
                    <a:pt x="248476" y="18303"/>
                  </a:lnTo>
                  <a:lnTo>
                    <a:pt x="242076" y="8784"/>
                  </a:lnTo>
                  <a:lnTo>
                    <a:pt x="232588" y="2363"/>
                  </a:lnTo>
                  <a:lnTo>
                    <a:pt x="220971" y="0"/>
                  </a:lnTo>
                  <a:lnTo>
                    <a:pt x="53749" y="0"/>
                  </a:lnTo>
                  <a:lnTo>
                    <a:pt x="42132" y="2363"/>
                  </a:lnTo>
                  <a:lnTo>
                    <a:pt x="32644" y="8784"/>
                  </a:lnTo>
                  <a:lnTo>
                    <a:pt x="26244" y="18303"/>
                  </a:lnTo>
                  <a:lnTo>
                    <a:pt x="23888" y="29959"/>
                  </a:lnTo>
                  <a:lnTo>
                    <a:pt x="23888" y="65910"/>
                  </a:lnTo>
                  <a:lnTo>
                    <a:pt x="23667" y="72309"/>
                  </a:lnTo>
                  <a:lnTo>
                    <a:pt x="28654" y="77672"/>
                  </a:lnTo>
                  <a:lnTo>
                    <a:pt x="35032" y="77893"/>
                  </a:lnTo>
                  <a:lnTo>
                    <a:pt x="35295" y="77905"/>
                  </a:lnTo>
                  <a:lnTo>
                    <a:pt x="35564" y="77905"/>
                  </a:lnTo>
                  <a:lnTo>
                    <a:pt x="35833" y="77893"/>
                  </a:lnTo>
                  <a:lnTo>
                    <a:pt x="47777" y="77893"/>
                  </a:lnTo>
                  <a:lnTo>
                    <a:pt x="47777" y="101861"/>
                  </a:lnTo>
                  <a:lnTo>
                    <a:pt x="29860" y="101861"/>
                  </a:lnTo>
                  <a:lnTo>
                    <a:pt x="18243" y="104224"/>
                  </a:lnTo>
                  <a:lnTo>
                    <a:pt x="8755" y="110645"/>
                  </a:lnTo>
                  <a:lnTo>
                    <a:pt x="2355" y="120164"/>
                  </a:lnTo>
                  <a:lnTo>
                    <a:pt x="0" y="131820"/>
                  </a:lnTo>
                  <a:lnTo>
                    <a:pt x="0" y="401452"/>
                  </a:lnTo>
                  <a:lnTo>
                    <a:pt x="2355" y="413107"/>
                  </a:lnTo>
                  <a:lnTo>
                    <a:pt x="8755" y="422626"/>
                  </a:lnTo>
                  <a:lnTo>
                    <a:pt x="18243" y="429048"/>
                  </a:lnTo>
                  <a:lnTo>
                    <a:pt x="29860" y="431411"/>
                  </a:lnTo>
                  <a:lnTo>
                    <a:pt x="137515" y="431411"/>
                  </a:lnTo>
                  <a:lnTo>
                    <a:pt x="137462" y="430362"/>
                  </a:lnTo>
                  <a:lnTo>
                    <a:pt x="137354" y="429326"/>
                  </a:lnTo>
                  <a:lnTo>
                    <a:pt x="137354" y="428265"/>
                  </a:lnTo>
                  <a:lnTo>
                    <a:pt x="137378" y="425305"/>
                  </a:lnTo>
                  <a:lnTo>
                    <a:pt x="137611" y="422351"/>
                  </a:lnTo>
                  <a:lnTo>
                    <a:pt x="138047" y="419427"/>
                  </a:lnTo>
                  <a:lnTo>
                    <a:pt x="29860" y="419427"/>
                  </a:lnTo>
                  <a:close/>
                </a:path>
                <a:path w="274954" h="431800">
                  <a:moveTo>
                    <a:pt x="71666" y="191636"/>
                  </a:moveTo>
                  <a:lnTo>
                    <a:pt x="262776" y="191636"/>
                  </a:lnTo>
                  <a:lnTo>
                    <a:pt x="262776" y="299489"/>
                  </a:lnTo>
                  <a:lnTo>
                    <a:pt x="71666" y="299489"/>
                  </a:lnTo>
                  <a:lnTo>
                    <a:pt x="71666" y="191636"/>
                  </a:lnTo>
                  <a:close/>
                </a:path>
              </a:pathLst>
            </a:custGeom>
            <a:ln w="23928">
              <a:solidFill>
                <a:srgbClr val="84C7D6"/>
              </a:solidFill>
            </a:ln>
          </p:spPr>
          <p:txBody>
            <a:bodyPr wrap="square" lIns="0" tIns="0" rIns="0" bIns="0" rtlCol="0"/>
            <a:lstStyle/>
            <a:p>
              <a:endParaRPr/>
            </a:p>
          </p:txBody>
        </p:sp>
        <p:pic>
          <p:nvPicPr>
            <p:cNvPr id="15" name="object 15"/>
            <p:cNvPicPr/>
            <p:nvPr/>
          </p:nvPicPr>
          <p:blipFill>
            <a:blip r:embed="rId4" cstate="print"/>
            <a:stretch>
              <a:fillRect/>
            </a:stretch>
          </p:blipFill>
          <p:spPr>
            <a:xfrm>
              <a:off x="6056538" y="1905695"/>
              <a:ext cx="227016" cy="77888"/>
            </a:xfrm>
            <a:prstGeom prst="rect">
              <a:avLst/>
            </a:prstGeom>
          </p:spPr>
        </p:pic>
        <p:pic>
          <p:nvPicPr>
            <p:cNvPr id="16" name="object 16"/>
            <p:cNvPicPr/>
            <p:nvPr/>
          </p:nvPicPr>
          <p:blipFill>
            <a:blip r:embed="rId5" cstate="print"/>
            <a:stretch>
              <a:fillRect/>
            </a:stretch>
          </p:blipFill>
          <p:spPr>
            <a:xfrm>
              <a:off x="6176356" y="2277194"/>
              <a:ext cx="214322" cy="113830"/>
            </a:xfrm>
            <a:prstGeom prst="rect">
              <a:avLst/>
            </a:prstGeom>
          </p:spPr>
        </p:pic>
        <p:sp>
          <p:nvSpPr>
            <p:cNvPr id="17" name="object 17"/>
            <p:cNvSpPr/>
            <p:nvPr/>
          </p:nvSpPr>
          <p:spPr>
            <a:xfrm>
              <a:off x="5717849" y="1596080"/>
              <a:ext cx="532130" cy="532765"/>
            </a:xfrm>
            <a:custGeom>
              <a:avLst/>
              <a:gdLst/>
              <a:ahLst/>
              <a:cxnLst/>
              <a:rect l="l" t="t" r="r" b="b"/>
              <a:pathLst>
                <a:path w="532129" h="532764">
                  <a:moveTo>
                    <a:pt x="430108" y="76715"/>
                  </a:moveTo>
                  <a:lnTo>
                    <a:pt x="411098" y="76715"/>
                  </a:lnTo>
                  <a:lnTo>
                    <a:pt x="454360" y="33466"/>
                  </a:lnTo>
                  <a:lnTo>
                    <a:pt x="433001" y="12094"/>
                  </a:lnTo>
                  <a:lnTo>
                    <a:pt x="430475" y="9486"/>
                  </a:lnTo>
                  <a:lnTo>
                    <a:pt x="430475" y="5338"/>
                  </a:lnTo>
                  <a:lnTo>
                    <a:pt x="435588" y="67"/>
                  </a:lnTo>
                  <a:lnTo>
                    <a:pt x="439841" y="0"/>
                  </a:lnTo>
                  <a:lnTo>
                    <a:pt x="442508" y="2588"/>
                  </a:lnTo>
                  <a:lnTo>
                    <a:pt x="482864" y="42972"/>
                  </a:lnTo>
                  <a:lnTo>
                    <a:pt x="463860" y="42972"/>
                  </a:lnTo>
                  <a:lnTo>
                    <a:pt x="430108" y="76715"/>
                  </a:lnTo>
                  <a:close/>
                </a:path>
                <a:path w="532129" h="532764">
                  <a:moveTo>
                    <a:pt x="9412" y="532502"/>
                  </a:moveTo>
                  <a:lnTo>
                    <a:pt x="5159" y="532428"/>
                  </a:lnTo>
                  <a:lnTo>
                    <a:pt x="0" y="527090"/>
                  </a:lnTo>
                  <a:lnTo>
                    <a:pt x="73" y="522835"/>
                  </a:lnTo>
                  <a:lnTo>
                    <a:pt x="2741" y="520253"/>
                  </a:lnTo>
                  <a:lnTo>
                    <a:pt x="119673" y="403247"/>
                  </a:lnTo>
                  <a:lnTo>
                    <a:pt x="115568" y="399140"/>
                  </a:lnTo>
                  <a:lnTo>
                    <a:pt x="113525" y="390255"/>
                  </a:lnTo>
                  <a:lnTo>
                    <a:pt x="114079" y="381335"/>
                  </a:lnTo>
                  <a:lnTo>
                    <a:pt x="117117" y="372930"/>
                  </a:lnTo>
                  <a:lnTo>
                    <a:pt x="122522" y="365592"/>
                  </a:lnTo>
                  <a:lnTo>
                    <a:pt x="162129" y="325947"/>
                  </a:lnTo>
                  <a:lnTo>
                    <a:pt x="160154" y="319157"/>
                  </a:lnTo>
                  <a:lnTo>
                    <a:pt x="159092" y="312131"/>
                  </a:lnTo>
                  <a:lnTo>
                    <a:pt x="158965" y="305059"/>
                  </a:lnTo>
                  <a:lnTo>
                    <a:pt x="160354" y="291696"/>
                  </a:lnTo>
                  <a:lnTo>
                    <a:pt x="164292" y="278985"/>
                  </a:lnTo>
                  <a:lnTo>
                    <a:pt x="170626" y="267283"/>
                  </a:lnTo>
                  <a:lnTo>
                    <a:pt x="179208" y="256950"/>
                  </a:lnTo>
                  <a:lnTo>
                    <a:pt x="375442" y="60499"/>
                  </a:lnTo>
                  <a:lnTo>
                    <a:pt x="351322" y="36357"/>
                  </a:lnTo>
                  <a:lnTo>
                    <a:pt x="351322" y="32101"/>
                  </a:lnTo>
                  <a:lnTo>
                    <a:pt x="356569" y="26851"/>
                  </a:lnTo>
                  <a:lnTo>
                    <a:pt x="360822" y="26851"/>
                  </a:lnTo>
                  <a:lnTo>
                    <a:pt x="404513" y="70187"/>
                  </a:lnTo>
                  <a:lnTo>
                    <a:pt x="384761" y="70187"/>
                  </a:lnTo>
                  <a:lnTo>
                    <a:pt x="225514" y="229608"/>
                  </a:lnTo>
                  <a:lnTo>
                    <a:pt x="235021" y="239120"/>
                  </a:lnTo>
                  <a:lnTo>
                    <a:pt x="216020" y="239120"/>
                  </a:lnTo>
                  <a:lnTo>
                    <a:pt x="188708" y="266456"/>
                  </a:lnTo>
                  <a:lnTo>
                    <a:pt x="181796" y="274736"/>
                  </a:lnTo>
                  <a:lnTo>
                    <a:pt x="176693" y="284124"/>
                  </a:lnTo>
                  <a:lnTo>
                    <a:pt x="173520" y="294328"/>
                  </a:lnTo>
                  <a:lnTo>
                    <a:pt x="172402" y="305059"/>
                  </a:lnTo>
                  <a:lnTo>
                    <a:pt x="172536" y="310027"/>
                  </a:lnTo>
                  <a:lnTo>
                    <a:pt x="173242" y="314955"/>
                  </a:lnTo>
                  <a:lnTo>
                    <a:pt x="174512" y="319762"/>
                  </a:lnTo>
                  <a:lnTo>
                    <a:pt x="190411" y="335668"/>
                  </a:lnTo>
                  <a:lnTo>
                    <a:pt x="171414" y="335668"/>
                  </a:lnTo>
                  <a:lnTo>
                    <a:pt x="133695" y="373424"/>
                  </a:lnTo>
                  <a:lnTo>
                    <a:pt x="127649" y="379509"/>
                  </a:lnTo>
                  <a:lnTo>
                    <a:pt x="125882" y="385882"/>
                  </a:lnTo>
                  <a:lnTo>
                    <a:pt x="127353" y="391919"/>
                  </a:lnTo>
                  <a:lnTo>
                    <a:pt x="140488" y="405062"/>
                  </a:lnTo>
                  <a:lnTo>
                    <a:pt x="141859" y="405392"/>
                  </a:lnTo>
                  <a:lnTo>
                    <a:pt x="143270" y="405553"/>
                  </a:lnTo>
                  <a:lnTo>
                    <a:pt x="171111" y="405587"/>
                  </a:lnTo>
                  <a:lnTo>
                    <a:pt x="166799" y="409903"/>
                  </a:lnTo>
                  <a:lnTo>
                    <a:pt x="162918" y="412760"/>
                  </a:lnTo>
                  <a:lnTo>
                    <a:pt x="129167" y="412760"/>
                  </a:lnTo>
                  <a:lnTo>
                    <a:pt x="12241" y="529759"/>
                  </a:lnTo>
                  <a:lnTo>
                    <a:pt x="9412" y="532502"/>
                  </a:lnTo>
                  <a:close/>
                </a:path>
                <a:path w="532129" h="532764">
                  <a:moveTo>
                    <a:pt x="464658" y="111728"/>
                  </a:moveTo>
                  <a:lnTo>
                    <a:pt x="445646" y="111728"/>
                  </a:lnTo>
                  <a:lnTo>
                    <a:pt x="489136" y="68264"/>
                  </a:lnTo>
                  <a:lnTo>
                    <a:pt x="463860" y="42972"/>
                  </a:lnTo>
                  <a:lnTo>
                    <a:pt x="482864" y="42972"/>
                  </a:lnTo>
                  <a:lnTo>
                    <a:pt x="517638" y="77770"/>
                  </a:lnTo>
                  <a:lnTo>
                    <a:pt x="498636" y="77770"/>
                  </a:lnTo>
                  <a:lnTo>
                    <a:pt x="464658" y="111728"/>
                  </a:lnTo>
                  <a:close/>
                </a:path>
                <a:path w="532129" h="532764">
                  <a:moveTo>
                    <a:pt x="445733" y="182587"/>
                  </a:moveTo>
                  <a:lnTo>
                    <a:pt x="426739" y="182587"/>
                  </a:lnTo>
                  <a:lnTo>
                    <a:pt x="461898" y="147386"/>
                  </a:lnTo>
                  <a:lnTo>
                    <a:pt x="384761" y="70187"/>
                  </a:lnTo>
                  <a:lnTo>
                    <a:pt x="404513" y="70187"/>
                  </a:lnTo>
                  <a:lnTo>
                    <a:pt x="411098" y="76715"/>
                  </a:lnTo>
                  <a:lnTo>
                    <a:pt x="430108" y="76715"/>
                  </a:lnTo>
                  <a:lnTo>
                    <a:pt x="420377" y="86443"/>
                  </a:lnTo>
                  <a:lnTo>
                    <a:pt x="445646" y="111728"/>
                  </a:lnTo>
                  <a:lnTo>
                    <a:pt x="464658" y="111728"/>
                  </a:lnTo>
                  <a:lnTo>
                    <a:pt x="455368" y="121012"/>
                  </a:lnTo>
                  <a:lnTo>
                    <a:pt x="490714" y="156704"/>
                  </a:lnTo>
                  <a:lnTo>
                    <a:pt x="471587" y="156704"/>
                  </a:lnTo>
                  <a:lnTo>
                    <a:pt x="445733" y="182587"/>
                  </a:lnTo>
                  <a:close/>
                </a:path>
                <a:path w="532129" h="532764">
                  <a:moveTo>
                    <a:pt x="522575" y="101650"/>
                  </a:moveTo>
                  <a:lnTo>
                    <a:pt x="519915" y="99062"/>
                  </a:lnTo>
                  <a:lnTo>
                    <a:pt x="498636" y="77770"/>
                  </a:lnTo>
                  <a:lnTo>
                    <a:pt x="517638" y="77770"/>
                  </a:lnTo>
                  <a:lnTo>
                    <a:pt x="529415" y="89556"/>
                  </a:lnTo>
                  <a:lnTo>
                    <a:pt x="531941" y="92164"/>
                  </a:lnTo>
                  <a:lnTo>
                    <a:pt x="531941" y="96312"/>
                  </a:lnTo>
                  <a:lnTo>
                    <a:pt x="526828" y="101583"/>
                  </a:lnTo>
                  <a:lnTo>
                    <a:pt x="522575" y="101650"/>
                  </a:lnTo>
                  <a:close/>
                </a:path>
                <a:path w="532129" h="532764">
                  <a:moveTo>
                    <a:pt x="405435" y="222932"/>
                  </a:moveTo>
                  <a:lnTo>
                    <a:pt x="386440" y="222932"/>
                  </a:lnTo>
                  <a:lnTo>
                    <a:pt x="417246" y="192094"/>
                  </a:lnTo>
                  <a:lnTo>
                    <a:pt x="374132" y="148953"/>
                  </a:lnTo>
                  <a:lnTo>
                    <a:pt x="383632" y="139446"/>
                  </a:lnTo>
                  <a:lnTo>
                    <a:pt x="426739" y="182587"/>
                  </a:lnTo>
                  <a:lnTo>
                    <a:pt x="445733" y="182587"/>
                  </a:lnTo>
                  <a:lnTo>
                    <a:pt x="405435" y="222932"/>
                  </a:lnTo>
                  <a:close/>
                </a:path>
                <a:path w="532129" h="532764">
                  <a:moveTo>
                    <a:pt x="501875" y="182897"/>
                  </a:moveTo>
                  <a:lnTo>
                    <a:pt x="497622" y="182829"/>
                  </a:lnTo>
                  <a:lnTo>
                    <a:pt x="495035" y="180167"/>
                  </a:lnTo>
                  <a:lnTo>
                    <a:pt x="471587" y="156704"/>
                  </a:lnTo>
                  <a:lnTo>
                    <a:pt x="490714" y="156704"/>
                  </a:lnTo>
                  <a:lnTo>
                    <a:pt x="504535" y="170661"/>
                  </a:lnTo>
                  <a:lnTo>
                    <a:pt x="507263" y="173471"/>
                  </a:lnTo>
                  <a:lnTo>
                    <a:pt x="507203" y="177727"/>
                  </a:lnTo>
                  <a:lnTo>
                    <a:pt x="501875" y="182897"/>
                  </a:lnTo>
                  <a:close/>
                </a:path>
                <a:path w="532129" h="532764">
                  <a:moveTo>
                    <a:pt x="365130" y="263283"/>
                  </a:moveTo>
                  <a:lnTo>
                    <a:pt x="346135" y="263283"/>
                  </a:lnTo>
                  <a:lnTo>
                    <a:pt x="376940" y="232438"/>
                  </a:lnTo>
                  <a:lnTo>
                    <a:pt x="333873" y="189344"/>
                  </a:lnTo>
                  <a:lnTo>
                    <a:pt x="343380" y="179838"/>
                  </a:lnTo>
                  <a:lnTo>
                    <a:pt x="386440" y="222932"/>
                  </a:lnTo>
                  <a:lnTo>
                    <a:pt x="405435" y="222932"/>
                  </a:lnTo>
                  <a:lnTo>
                    <a:pt x="365130" y="263283"/>
                  </a:lnTo>
                  <a:close/>
                </a:path>
                <a:path w="532129" h="532764">
                  <a:moveTo>
                    <a:pt x="321655" y="306807"/>
                  </a:moveTo>
                  <a:lnTo>
                    <a:pt x="302665" y="306807"/>
                  </a:lnTo>
                  <a:lnTo>
                    <a:pt x="336634" y="272789"/>
                  </a:lnTo>
                  <a:lnTo>
                    <a:pt x="293561" y="229688"/>
                  </a:lnTo>
                  <a:lnTo>
                    <a:pt x="303068" y="220182"/>
                  </a:lnTo>
                  <a:lnTo>
                    <a:pt x="346135" y="263283"/>
                  </a:lnTo>
                  <a:lnTo>
                    <a:pt x="365130" y="263283"/>
                  </a:lnTo>
                  <a:lnTo>
                    <a:pt x="321655" y="306807"/>
                  </a:lnTo>
                  <a:close/>
                </a:path>
                <a:path w="532129" h="532764">
                  <a:moveTo>
                    <a:pt x="267385" y="359978"/>
                  </a:moveTo>
                  <a:lnTo>
                    <a:pt x="227274" y="359978"/>
                  </a:lnTo>
                  <a:lnTo>
                    <a:pt x="237969" y="359043"/>
                  </a:lnTo>
                  <a:lnTo>
                    <a:pt x="248137" y="355960"/>
                  </a:lnTo>
                  <a:lnTo>
                    <a:pt x="257461" y="350863"/>
                  </a:lnTo>
                  <a:lnTo>
                    <a:pt x="265624" y="343884"/>
                  </a:lnTo>
                  <a:lnTo>
                    <a:pt x="293164" y="316313"/>
                  </a:lnTo>
                  <a:lnTo>
                    <a:pt x="216020" y="239120"/>
                  </a:lnTo>
                  <a:lnTo>
                    <a:pt x="235021" y="239120"/>
                  </a:lnTo>
                  <a:lnTo>
                    <a:pt x="302665" y="306807"/>
                  </a:lnTo>
                  <a:lnTo>
                    <a:pt x="321655" y="306807"/>
                  </a:lnTo>
                  <a:lnTo>
                    <a:pt x="275346" y="353168"/>
                  </a:lnTo>
                  <a:lnTo>
                    <a:pt x="267385" y="359978"/>
                  </a:lnTo>
                  <a:close/>
                </a:path>
                <a:path w="532129" h="532764">
                  <a:moveTo>
                    <a:pt x="171111" y="405587"/>
                  </a:moveTo>
                  <a:lnTo>
                    <a:pt x="149404" y="405587"/>
                  </a:lnTo>
                  <a:lnTo>
                    <a:pt x="153946" y="403731"/>
                  </a:lnTo>
                  <a:lnTo>
                    <a:pt x="196690" y="360960"/>
                  </a:lnTo>
                  <a:lnTo>
                    <a:pt x="171414" y="335668"/>
                  </a:lnTo>
                  <a:lnTo>
                    <a:pt x="190411" y="335668"/>
                  </a:lnTo>
                  <a:lnTo>
                    <a:pt x="212600" y="357867"/>
                  </a:lnTo>
                  <a:lnTo>
                    <a:pt x="217397" y="359138"/>
                  </a:lnTo>
                  <a:lnTo>
                    <a:pt x="222315" y="359851"/>
                  </a:lnTo>
                  <a:lnTo>
                    <a:pt x="227274" y="359978"/>
                  </a:lnTo>
                  <a:lnTo>
                    <a:pt x="267385" y="359978"/>
                  </a:lnTo>
                  <a:lnTo>
                    <a:pt x="265112" y="361922"/>
                  </a:lnTo>
                  <a:lnTo>
                    <a:pt x="253426" y="368328"/>
                  </a:lnTo>
                  <a:lnTo>
                    <a:pt x="247105" y="370258"/>
                  </a:lnTo>
                  <a:lnTo>
                    <a:pt x="206405" y="370258"/>
                  </a:lnTo>
                  <a:lnTo>
                    <a:pt x="171111" y="405587"/>
                  </a:lnTo>
                  <a:close/>
                </a:path>
                <a:path w="532129" h="532764">
                  <a:moveTo>
                    <a:pt x="227274" y="373424"/>
                  </a:moveTo>
                  <a:lnTo>
                    <a:pt x="220206" y="373303"/>
                  </a:lnTo>
                  <a:lnTo>
                    <a:pt x="213113" y="372218"/>
                  </a:lnTo>
                  <a:lnTo>
                    <a:pt x="206405" y="370258"/>
                  </a:lnTo>
                  <a:lnTo>
                    <a:pt x="247105" y="370258"/>
                  </a:lnTo>
                  <a:lnTo>
                    <a:pt x="240683" y="372218"/>
                  </a:lnTo>
                  <a:lnTo>
                    <a:pt x="227274" y="373424"/>
                  </a:lnTo>
                  <a:close/>
                </a:path>
                <a:path w="532129" h="532764">
                  <a:moveTo>
                    <a:pt x="142150" y="418899"/>
                  </a:moveTo>
                  <a:lnTo>
                    <a:pt x="133272" y="416861"/>
                  </a:lnTo>
                  <a:lnTo>
                    <a:pt x="129167" y="412760"/>
                  </a:lnTo>
                  <a:lnTo>
                    <a:pt x="162918" y="412760"/>
                  </a:lnTo>
                  <a:lnTo>
                    <a:pt x="159463" y="415304"/>
                  </a:lnTo>
                  <a:lnTo>
                    <a:pt x="151063" y="418341"/>
                  </a:lnTo>
                  <a:lnTo>
                    <a:pt x="142150" y="418899"/>
                  </a:lnTo>
                  <a:close/>
                </a:path>
              </a:pathLst>
            </a:custGeom>
            <a:solidFill>
              <a:srgbClr val="84C7D6"/>
            </a:solidFill>
          </p:spPr>
          <p:txBody>
            <a:bodyPr wrap="square" lIns="0" tIns="0" rIns="0" bIns="0" rtlCol="0"/>
            <a:lstStyle/>
            <a:p>
              <a:endParaRPr/>
            </a:p>
          </p:txBody>
        </p:sp>
        <p:sp>
          <p:nvSpPr>
            <p:cNvPr id="18" name="object 18"/>
            <p:cNvSpPr/>
            <p:nvPr/>
          </p:nvSpPr>
          <p:spPr>
            <a:xfrm>
              <a:off x="5717849" y="1596080"/>
              <a:ext cx="532130" cy="532765"/>
            </a:xfrm>
            <a:custGeom>
              <a:avLst/>
              <a:gdLst/>
              <a:ahLst/>
              <a:cxnLst/>
              <a:rect l="l" t="t" r="r" b="b"/>
              <a:pathLst>
                <a:path w="532129" h="532764">
                  <a:moveTo>
                    <a:pt x="529415" y="89556"/>
                  </a:moveTo>
                  <a:lnTo>
                    <a:pt x="442508" y="2588"/>
                  </a:lnTo>
                  <a:lnTo>
                    <a:pt x="439841" y="0"/>
                  </a:lnTo>
                  <a:lnTo>
                    <a:pt x="435588" y="67"/>
                  </a:lnTo>
                  <a:lnTo>
                    <a:pt x="433008" y="2729"/>
                  </a:lnTo>
                  <a:lnTo>
                    <a:pt x="430475" y="5338"/>
                  </a:lnTo>
                  <a:lnTo>
                    <a:pt x="430475" y="9486"/>
                  </a:lnTo>
                  <a:lnTo>
                    <a:pt x="433001" y="12094"/>
                  </a:lnTo>
                  <a:lnTo>
                    <a:pt x="454360" y="33466"/>
                  </a:lnTo>
                  <a:lnTo>
                    <a:pt x="411098" y="76715"/>
                  </a:lnTo>
                  <a:lnTo>
                    <a:pt x="363449" y="29480"/>
                  </a:lnTo>
                  <a:lnTo>
                    <a:pt x="360822" y="26851"/>
                  </a:lnTo>
                  <a:lnTo>
                    <a:pt x="356569" y="26851"/>
                  </a:lnTo>
                  <a:lnTo>
                    <a:pt x="353949" y="29480"/>
                  </a:lnTo>
                  <a:lnTo>
                    <a:pt x="351322" y="32101"/>
                  </a:lnTo>
                  <a:lnTo>
                    <a:pt x="351322" y="36357"/>
                  </a:lnTo>
                  <a:lnTo>
                    <a:pt x="353942" y="38986"/>
                  </a:lnTo>
                  <a:lnTo>
                    <a:pt x="375442" y="60499"/>
                  </a:lnTo>
                  <a:lnTo>
                    <a:pt x="179208" y="256950"/>
                  </a:lnTo>
                  <a:lnTo>
                    <a:pt x="170626" y="267283"/>
                  </a:lnTo>
                  <a:lnTo>
                    <a:pt x="164292" y="278985"/>
                  </a:lnTo>
                  <a:lnTo>
                    <a:pt x="160354" y="291696"/>
                  </a:lnTo>
                  <a:lnTo>
                    <a:pt x="158965" y="305059"/>
                  </a:lnTo>
                  <a:lnTo>
                    <a:pt x="159092" y="312131"/>
                  </a:lnTo>
                  <a:lnTo>
                    <a:pt x="160154" y="319157"/>
                  </a:lnTo>
                  <a:lnTo>
                    <a:pt x="162129" y="325947"/>
                  </a:lnTo>
                  <a:lnTo>
                    <a:pt x="122522" y="365592"/>
                  </a:lnTo>
                  <a:lnTo>
                    <a:pt x="117117" y="372930"/>
                  </a:lnTo>
                  <a:lnTo>
                    <a:pt x="114079" y="381335"/>
                  </a:lnTo>
                  <a:lnTo>
                    <a:pt x="113525" y="390255"/>
                  </a:lnTo>
                  <a:lnTo>
                    <a:pt x="115568" y="399140"/>
                  </a:lnTo>
                  <a:lnTo>
                    <a:pt x="119673" y="403247"/>
                  </a:lnTo>
                  <a:lnTo>
                    <a:pt x="2741" y="520253"/>
                  </a:lnTo>
                  <a:lnTo>
                    <a:pt x="73" y="522835"/>
                  </a:lnTo>
                  <a:lnTo>
                    <a:pt x="0" y="527090"/>
                  </a:lnTo>
                  <a:lnTo>
                    <a:pt x="2579" y="529759"/>
                  </a:lnTo>
                  <a:lnTo>
                    <a:pt x="5159" y="532428"/>
                  </a:lnTo>
                  <a:lnTo>
                    <a:pt x="9412" y="532502"/>
                  </a:lnTo>
                  <a:lnTo>
                    <a:pt x="12080" y="529927"/>
                  </a:lnTo>
                  <a:lnTo>
                    <a:pt x="12241" y="529759"/>
                  </a:lnTo>
                  <a:lnTo>
                    <a:pt x="129167" y="412760"/>
                  </a:lnTo>
                  <a:lnTo>
                    <a:pt x="133272" y="416861"/>
                  </a:lnTo>
                  <a:lnTo>
                    <a:pt x="142150" y="418898"/>
                  </a:lnTo>
                  <a:lnTo>
                    <a:pt x="151063" y="418341"/>
                  </a:lnTo>
                  <a:lnTo>
                    <a:pt x="159463" y="415304"/>
                  </a:lnTo>
                  <a:lnTo>
                    <a:pt x="166799" y="409903"/>
                  </a:lnTo>
                  <a:lnTo>
                    <a:pt x="206405" y="370258"/>
                  </a:lnTo>
                  <a:lnTo>
                    <a:pt x="213191" y="372241"/>
                  </a:lnTo>
                  <a:lnTo>
                    <a:pt x="220206" y="373303"/>
                  </a:lnTo>
                  <a:lnTo>
                    <a:pt x="227274" y="373424"/>
                  </a:lnTo>
                  <a:lnTo>
                    <a:pt x="240683" y="372218"/>
                  </a:lnTo>
                  <a:lnTo>
                    <a:pt x="253426" y="368328"/>
                  </a:lnTo>
                  <a:lnTo>
                    <a:pt x="265112" y="361922"/>
                  </a:lnTo>
                  <a:lnTo>
                    <a:pt x="275346" y="353168"/>
                  </a:lnTo>
                  <a:lnTo>
                    <a:pt x="471587" y="156704"/>
                  </a:lnTo>
                  <a:lnTo>
                    <a:pt x="495035" y="180167"/>
                  </a:lnTo>
                  <a:lnTo>
                    <a:pt x="497622" y="182829"/>
                  </a:lnTo>
                  <a:lnTo>
                    <a:pt x="501875" y="182897"/>
                  </a:lnTo>
                  <a:lnTo>
                    <a:pt x="504535" y="180315"/>
                  </a:lnTo>
                  <a:lnTo>
                    <a:pt x="507203" y="177727"/>
                  </a:lnTo>
                  <a:lnTo>
                    <a:pt x="507263" y="173471"/>
                  </a:lnTo>
                  <a:lnTo>
                    <a:pt x="504683" y="170802"/>
                  </a:lnTo>
                  <a:lnTo>
                    <a:pt x="504535" y="170661"/>
                  </a:lnTo>
                  <a:lnTo>
                    <a:pt x="455368" y="121012"/>
                  </a:lnTo>
                  <a:lnTo>
                    <a:pt x="498636" y="77770"/>
                  </a:lnTo>
                  <a:lnTo>
                    <a:pt x="519915" y="99062"/>
                  </a:lnTo>
                  <a:lnTo>
                    <a:pt x="522575" y="101650"/>
                  </a:lnTo>
                  <a:lnTo>
                    <a:pt x="526828" y="101583"/>
                  </a:lnTo>
                  <a:lnTo>
                    <a:pt x="529415" y="98914"/>
                  </a:lnTo>
                  <a:lnTo>
                    <a:pt x="531941" y="96312"/>
                  </a:lnTo>
                  <a:lnTo>
                    <a:pt x="531941" y="92164"/>
                  </a:lnTo>
                  <a:lnTo>
                    <a:pt x="529415" y="89556"/>
                  </a:lnTo>
                  <a:close/>
                </a:path>
              </a:pathLst>
            </a:custGeom>
            <a:ln w="26883">
              <a:solidFill>
                <a:srgbClr val="84C7D6"/>
              </a:solidFill>
            </a:ln>
          </p:spPr>
          <p:txBody>
            <a:bodyPr wrap="square" lIns="0" tIns="0" rIns="0" bIns="0" rtlCol="0"/>
            <a:lstStyle/>
            <a:p>
              <a:endParaRPr/>
            </a:p>
          </p:txBody>
        </p:sp>
        <p:pic>
          <p:nvPicPr>
            <p:cNvPr id="19" name="object 19"/>
            <p:cNvPicPr/>
            <p:nvPr/>
          </p:nvPicPr>
          <p:blipFill>
            <a:blip r:embed="rId6" cstate="print"/>
            <a:stretch>
              <a:fillRect/>
            </a:stretch>
          </p:blipFill>
          <p:spPr>
            <a:xfrm>
              <a:off x="5830289" y="1821759"/>
              <a:ext cx="194166" cy="193349"/>
            </a:xfrm>
            <a:prstGeom prst="rect">
              <a:avLst/>
            </a:prstGeom>
          </p:spPr>
        </p:pic>
        <p:sp>
          <p:nvSpPr>
            <p:cNvPr id="20" name="object 20"/>
            <p:cNvSpPr/>
            <p:nvPr/>
          </p:nvSpPr>
          <p:spPr>
            <a:xfrm>
              <a:off x="5943363" y="1666267"/>
              <a:ext cx="236854" cy="236854"/>
            </a:xfrm>
            <a:custGeom>
              <a:avLst/>
              <a:gdLst/>
              <a:ahLst/>
              <a:cxnLst/>
              <a:rect l="l" t="t" r="r" b="b"/>
              <a:pathLst>
                <a:path w="236854" h="236855">
                  <a:moveTo>
                    <a:pt x="236384" y="77199"/>
                  </a:moveTo>
                  <a:lnTo>
                    <a:pt x="201225" y="112400"/>
                  </a:lnTo>
                  <a:lnTo>
                    <a:pt x="158118" y="69259"/>
                  </a:lnTo>
                  <a:lnTo>
                    <a:pt x="148618" y="78765"/>
                  </a:lnTo>
                  <a:lnTo>
                    <a:pt x="191732" y="121906"/>
                  </a:lnTo>
                  <a:lnTo>
                    <a:pt x="160926" y="152744"/>
                  </a:lnTo>
                  <a:lnTo>
                    <a:pt x="117866" y="109650"/>
                  </a:lnTo>
                  <a:lnTo>
                    <a:pt x="108359" y="119157"/>
                  </a:lnTo>
                  <a:lnTo>
                    <a:pt x="151426" y="162251"/>
                  </a:lnTo>
                  <a:lnTo>
                    <a:pt x="120621" y="193095"/>
                  </a:lnTo>
                  <a:lnTo>
                    <a:pt x="77554" y="149995"/>
                  </a:lnTo>
                  <a:lnTo>
                    <a:pt x="68047" y="159501"/>
                  </a:lnTo>
                  <a:lnTo>
                    <a:pt x="111120" y="202602"/>
                  </a:lnTo>
                  <a:lnTo>
                    <a:pt x="77151" y="236620"/>
                  </a:lnTo>
                  <a:lnTo>
                    <a:pt x="0" y="159420"/>
                  </a:lnTo>
                  <a:lnTo>
                    <a:pt x="159247" y="0"/>
                  </a:lnTo>
                  <a:lnTo>
                    <a:pt x="236384" y="77199"/>
                  </a:lnTo>
                  <a:close/>
                </a:path>
              </a:pathLst>
            </a:custGeom>
            <a:ln w="26883">
              <a:solidFill>
                <a:srgbClr val="84C7D6"/>
              </a:solidFill>
            </a:ln>
          </p:spPr>
          <p:txBody>
            <a:bodyPr wrap="square" lIns="0" tIns="0" rIns="0" bIns="0" rtlCol="0"/>
            <a:lstStyle/>
            <a:p>
              <a:endParaRPr/>
            </a:p>
          </p:txBody>
        </p:sp>
        <p:pic>
          <p:nvPicPr>
            <p:cNvPr id="21" name="object 21"/>
            <p:cNvPicPr/>
            <p:nvPr/>
          </p:nvPicPr>
          <p:blipFill>
            <a:blip r:embed="rId7" cstate="print"/>
            <a:stretch>
              <a:fillRect/>
            </a:stretch>
          </p:blipFill>
          <p:spPr>
            <a:xfrm>
              <a:off x="6124784" y="1625611"/>
              <a:ext cx="95642" cy="95638"/>
            </a:xfrm>
            <a:prstGeom prst="rect">
              <a:avLst/>
            </a:prstGeom>
          </p:spPr>
        </p:pic>
      </p:grpSp>
      <p:pic>
        <p:nvPicPr>
          <p:cNvPr id="25" name="Audio 24">
            <a:hlinkClick r:id="" action="ppaction://media"/>
            <a:extLst>
              <a:ext uri="{FF2B5EF4-FFF2-40B4-BE49-F238E27FC236}">
                <a16:creationId xmlns:a16="http://schemas.microsoft.com/office/drawing/2014/main" id="{2108167A-2F43-A34F-81E9-A146EC0D92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314"/>
    </mc:Choice>
    <mc:Fallback>
      <p:transition spd="slow" advTm="7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2">
            <a:extLst>
              <a:ext uri="{FF2B5EF4-FFF2-40B4-BE49-F238E27FC236}">
                <a16:creationId xmlns:a16="http://schemas.microsoft.com/office/drawing/2014/main" id="{878276D4-DF09-4186-90FB-7CD5A7CDEC2B}"/>
              </a:ext>
            </a:extLst>
          </p:cNvPr>
          <p:cNvSpPr>
            <a:spLocks noGrp="1"/>
          </p:cNvSpPr>
          <p:nvPr>
            <p:ph type="title"/>
          </p:nvPr>
        </p:nvSpPr>
        <p:spPr>
          <a:xfrm>
            <a:off x="952499" y="0"/>
            <a:ext cx="10961077" cy="1071176"/>
          </a:xfrm>
        </p:spPr>
        <p:txBody>
          <a:bodyPr>
            <a:normAutofit/>
          </a:bodyPr>
          <a:lstStyle/>
          <a:p>
            <a:r>
              <a:rPr lang="en-US" sz="3600" dirty="0"/>
              <a:t>How do these options work?</a:t>
            </a:r>
          </a:p>
        </p:txBody>
      </p:sp>
      <p:cxnSp>
        <p:nvCxnSpPr>
          <p:cNvPr id="84" name="Elbow Connector 76">
            <a:extLst>
              <a:ext uri="{FF2B5EF4-FFF2-40B4-BE49-F238E27FC236}">
                <a16:creationId xmlns:a16="http://schemas.microsoft.com/office/drawing/2014/main" id="{DC3E5C7D-EE21-40D5-8011-9523121268BB}"/>
              </a:ext>
            </a:extLst>
          </p:cNvPr>
          <p:cNvCxnSpPr>
            <a:cxnSpLocks/>
          </p:cNvCxnSpPr>
          <p:nvPr/>
        </p:nvCxnSpPr>
        <p:spPr>
          <a:xfrm rot="10800000" flipV="1">
            <a:off x="6515217" y="990286"/>
            <a:ext cx="4091785" cy="1036582"/>
          </a:xfrm>
          <a:prstGeom prst="bentConnector3">
            <a:avLst>
              <a:gd name="adj1" fmla="val 79098"/>
            </a:avLst>
          </a:prstGeom>
          <a:ln w="38100">
            <a:solidFill>
              <a:srgbClr val="001965"/>
            </a:solidFill>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8BE566A6-CAFD-4F56-BD59-48F147DE6456}"/>
              </a:ext>
            </a:extLst>
          </p:cNvPr>
          <p:cNvSpPr txBox="1"/>
          <p:nvPr/>
        </p:nvSpPr>
        <p:spPr>
          <a:xfrm>
            <a:off x="7503756" y="535687"/>
            <a:ext cx="3057555" cy="461665"/>
          </a:xfrm>
          <a:prstGeom prst="rect">
            <a:avLst/>
          </a:prstGeom>
          <a:noFill/>
        </p:spPr>
        <p:txBody>
          <a:bodyPr wrap="square" rtlCol="0">
            <a:spAutoFit/>
          </a:bodyPr>
          <a:lstStyle/>
          <a:p>
            <a:pPr algn="ctr"/>
            <a:r>
              <a:rPr lang="en-US" sz="2400" b="1">
                <a:solidFill>
                  <a:srgbClr val="687EC6"/>
                </a:solidFill>
              </a:rPr>
              <a:t>liraglutide 3.0 mg</a:t>
            </a:r>
          </a:p>
        </p:txBody>
      </p:sp>
      <p:sp>
        <p:nvSpPr>
          <p:cNvPr id="86" name="TextBox 85">
            <a:extLst>
              <a:ext uri="{FF2B5EF4-FFF2-40B4-BE49-F238E27FC236}">
                <a16:creationId xmlns:a16="http://schemas.microsoft.com/office/drawing/2014/main" id="{4588DC24-8330-401C-9873-7E30A3C579F5}"/>
              </a:ext>
            </a:extLst>
          </p:cNvPr>
          <p:cNvSpPr txBox="1"/>
          <p:nvPr/>
        </p:nvSpPr>
        <p:spPr>
          <a:xfrm>
            <a:off x="1669670" y="805492"/>
            <a:ext cx="1746624" cy="461665"/>
          </a:xfrm>
          <a:prstGeom prst="rect">
            <a:avLst/>
          </a:prstGeom>
          <a:noFill/>
        </p:spPr>
        <p:txBody>
          <a:bodyPr wrap="square">
            <a:spAutoFit/>
          </a:bodyPr>
          <a:lstStyle/>
          <a:p>
            <a:r>
              <a:rPr lang="en-US" sz="2400" b="1">
                <a:solidFill>
                  <a:srgbClr val="687EC6"/>
                </a:solidFill>
              </a:rPr>
              <a:t>orlistat </a:t>
            </a:r>
          </a:p>
        </p:txBody>
      </p:sp>
      <p:sp>
        <p:nvSpPr>
          <p:cNvPr id="87" name="TextBox 86">
            <a:extLst>
              <a:ext uri="{FF2B5EF4-FFF2-40B4-BE49-F238E27FC236}">
                <a16:creationId xmlns:a16="http://schemas.microsoft.com/office/drawing/2014/main" id="{1780CFA9-AAAA-4D07-A362-2F8BF47A3814}"/>
              </a:ext>
            </a:extLst>
          </p:cNvPr>
          <p:cNvSpPr txBox="1"/>
          <p:nvPr/>
        </p:nvSpPr>
        <p:spPr>
          <a:xfrm>
            <a:off x="1119181" y="3876745"/>
            <a:ext cx="3727476" cy="461665"/>
          </a:xfrm>
          <a:prstGeom prst="rect">
            <a:avLst/>
          </a:prstGeom>
          <a:noFill/>
        </p:spPr>
        <p:txBody>
          <a:bodyPr wrap="square">
            <a:spAutoFit/>
          </a:bodyPr>
          <a:lstStyle/>
          <a:p>
            <a:pPr algn="ctr"/>
            <a:r>
              <a:rPr lang="en-US" sz="2400" b="1">
                <a:solidFill>
                  <a:srgbClr val="687EC6"/>
                </a:solidFill>
              </a:rPr>
              <a:t>naltrexone/bupropion </a:t>
            </a:r>
          </a:p>
        </p:txBody>
      </p:sp>
      <p:sp>
        <p:nvSpPr>
          <p:cNvPr id="88" name="TextBox 87">
            <a:extLst>
              <a:ext uri="{FF2B5EF4-FFF2-40B4-BE49-F238E27FC236}">
                <a16:creationId xmlns:a16="http://schemas.microsoft.com/office/drawing/2014/main" id="{8E13225E-FC4D-42B7-90C2-5C3BA4F6C8CB}"/>
              </a:ext>
            </a:extLst>
          </p:cNvPr>
          <p:cNvSpPr txBox="1"/>
          <p:nvPr/>
        </p:nvSpPr>
        <p:spPr>
          <a:xfrm>
            <a:off x="1641224" y="1271540"/>
            <a:ext cx="2534545" cy="338554"/>
          </a:xfrm>
          <a:prstGeom prst="rect">
            <a:avLst/>
          </a:prstGeom>
          <a:noFill/>
        </p:spPr>
        <p:txBody>
          <a:bodyPr wrap="square">
            <a:spAutoFit/>
          </a:bodyPr>
          <a:lstStyle/>
          <a:p>
            <a:pPr>
              <a:buClr>
                <a:schemeClr val="accent5"/>
              </a:buClr>
            </a:pPr>
            <a:r>
              <a:rPr lang="en-US" sz="1600" b="1"/>
              <a:t>Pancreatic lipase inhibitor</a:t>
            </a:r>
          </a:p>
        </p:txBody>
      </p:sp>
      <p:sp>
        <p:nvSpPr>
          <p:cNvPr id="89" name="TextBox 88">
            <a:extLst>
              <a:ext uri="{FF2B5EF4-FFF2-40B4-BE49-F238E27FC236}">
                <a16:creationId xmlns:a16="http://schemas.microsoft.com/office/drawing/2014/main" id="{B286123E-56AE-4D69-B7AD-04C4B76B2CF3}"/>
              </a:ext>
            </a:extLst>
          </p:cNvPr>
          <p:cNvSpPr txBox="1"/>
          <p:nvPr/>
        </p:nvSpPr>
        <p:spPr>
          <a:xfrm>
            <a:off x="8592666" y="1553321"/>
            <a:ext cx="949068" cy="307777"/>
          </a:xfrm>
          <a:prstGeom prst="rect">
            <a:avLst/>
          </a:prstGeom>
          <a:noFill/>
        </p:spPr>
        <p:txBody>
          <a:bodyPr wrap="square">
            <a:spAutoFit/>
          </a:bodyPr>
          <a:lstStyle/>
          <a:p>
            <a:pPr>
              <a:buClr>
                <a:schemeClr val="accent5"/>
              </a:buClr>
            </a:pPr>
            <a:r>
              <a:rPr lang="en-US" sz="1400" dirty="0"/>
              <a:t>Satiety</a:t>
            </a:r>
          </a:p>
        </p:txBody>
      </p:sp>
      <p:sp>
        <p:nvSpPr>
          <p:cNvPr id="90" name="TextBox 89">
            <a:extLst>
              <a:ext uri="{FF2B5EF4-FFF2-40B4-BE49-F238E27FC236}">
                <a16:creationId xmlns:a16="http://schemas.microsoft.com/office/drawing/2014/main" id="{2123DC3B-8F8B-443B-AEAB-569E21A75967}"/>
              </a:ext>
            </a:extLst>
          </p:cNvPr>
          <p:cNvSpPr txBox="1"/>
          <p:nvPr/>
        </p:nvSpPr>
        <p:spPr>
          <a:xfrm>
            <a:off x="11175192" y="1453115"/>
            <a:ext cx="949068" cy="523220"/>
          </a:xfrm>
          <a:prstGeom prst="rect">
            <a:avLst/>
          </a:prstGeom>
          <a:noFill/>
        </p:spPr>
        <p:txBody>
          <a:bodyPr wrap="square">
            <a:spAutoFit/>
          </a:bodyPr>
          <a:lstStyle/>
          <a:p>
            <a:pPr>
              <a:buClr>
                <a:schemeClr val="accent5"/>
              </a:buClr>
            </a:pPr>
            <a:r>
              <a:rPr lang="en-US" sz="1400" dirty="0"/>
              <a:t>Gastric emptying</a:t>
            </a:r>
          </a:p>
        </p:txBody>
      </p:sp>
      <p:sp>
        <p:nvSpPr>
          <p:cNvPr id="91" name="Up Arrow 16">
            <a:extLst>
              <a:ext uri="{FF2B5EF4-FFF2-40B4-BE49-F238E27FC236}">
                <a16:creationId xmlns:a16="http://schemas.microsoft.com/office/drawing/2014/main" id="{297BA998-CA16-454A-A4E5-7F770F665882}"/>
              </a:ext>
            </a:extLst>
          </p:cNvPr>
          <p:cNvSpPr/>
          <p:nvPr/>
        </p:nvSpPr>
        <p:spPr>
          <a:xfrm rot="10800000">
            <a:off x="9256680" y="1462079"/>
            <a:ext cx="385067" cy="452697"/>
          </a:xfrm>
          <a:prstGeom prst="upArrow">
            <a:avLst/>
          </a:prstGeom>
          <a:solidFill>
            <a:schemeClr val="accent1"/>
          </a:solidFill>
          <a:ln w="63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299"/>
              </a:solidFill>
              <a:effectLst/>
              <a:uLnTx/>
              <a:uFillTx/>
              <a:latin typeface="Calibri" panose="020F0502020204030204"/>
              <a:ea typeface="+mn-ea"/>
              <a:cs typeface="+mn-cs"/>
            </a:endParaRPr>
          </a:p>
        </p:txBody>
      </p:sp>
      <p:sp>
        <p:nvSpPr>
          <p:cNvPr id="92" name="Up Arrow 17">
            <a:extLst>
              <a:ext uri="{FF2B5EF4-FFF2-40B4-BE49-F238E27FC236}">
                <a16:creationId xmlns:a16="http://schemas.microsoft.com/office/drawing/2014/main" id="{50BA8146-3DF2-4344-8D8B-A5C5F5FFD4A9}"/>
              </a:ext>
            </a:extLst>
          </p:cNvPr>
          <p:cNvSpPr/>
          <p:nvPr/>
        </p:nvSpPr>
        <p:spPr>
          <a:xfrm>
            <a:off x="8253615" y="1456805"/>
            <a:ext cx="385067" cy="452697"/>
          </a:xfrm>
          <a:prstGeom prst="upArrow">
            <a:avLst/>
          </a:prstGeom>
          <a:solidFill>
            <a:schemeClr val="accent2"/>
          </a:solidFill>
          <a:ln w="63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80C9F334-779B-468F-B70B-50DDC40CE350}"/>
              </a:ext>
            </a:extLst>
          </p:cNvPr>
          <p:cNvSpPr txBox="1"/>
          <p:nvPr/>
        </p:nvSpPr>
        <p:spPr>
          <a:xfrm>
            <a:off x="9605667" y="1553279"/>
            <a:ext cx="829019" cy="307775"/>
          </a:xfrm>
          <a:prstGeom prst="rect">
            <a:avLst/>
          </a:prstGeom>
          <a:noFill/>
        </p:spPr>
        <p:txBody>
          <a:bodyPr wrap="square" lIns="91438" tIns="45719" rIns="91438" bIns="45719" rtlCol="0">
            <a:spAutoFit/>
          </a:bodyPr>
          <a:lstStyle/>
          <a:p>
            <a:pPr algn="l" fontAlgn="auto">
              <a:spcBef>
                <a:spcPts val="0"/>
              </a:spcBef>
              <a:spcAft>
                <a:spcPts val="0"/>
              </a:spcAft>
              <a:defRPr/>
            </a:pPr>
            <a:r>
              <a:rPr lang="en-CA" sz="1400" dirty="0">
                <a:ea typeface="Verdana" panose="020B0604030504040204" pitchFamily="34" charset="0"/>
                <a:cs typeface="Verdana" panose="020B0604030504040204" pitchFamily="34" charset="0"/>
              </a:rPr>
              <a:t>Hunger</a:t>
            </a:r>
          </a:p>
        </p:txBody>
      </p:sp>
      <p:sp>
        <p:nvSpPr>
          <p:cNvPr id="94" name="Up Arrow 16">
            <a:extLst>
              <a:ext uri="{FF2B5EF4-FFF2-40B4-BE49-F238E27FC236}">
                <a16:creationId xmlns:a16="http://schemas.microsoft.com/office/drawing/2014/main" id="{A2531373-4804-4245-A6A9-5A9929160F90}"/>
              </a:ext>
            </a:extLst>
          </p:cNvPr>
          <p:cNvSpPr/>
          <p:nvPr/>
        </p:nvSpPr>
        <p:spPr>
          <a:xfrm rot="10800000">
            <a:off x="10815587" y="1496776"/>
            <a:ext cx="385067" cy="452697"/>
          </a:xfrm>
          <a:prstGeom prst="upArrow">
            <a:avLst/>
          </a:prstGeom>
          <a:solidFill>
            <a:schemeClr val="accent1"/>
          </a:solidFill>
          <a:ln w="63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299"/>
              </a:solidFill>
              <a:effectLst/>
              <a:uLnTx/>
              <a:uFillTx/>
              <a:latin typeface="Calibri" panose="020F0502020204030204"/>
              <a:ea typeface="+mn-ea"/>
              <a:cs typeface="+mn-cs"/>
            </a:endParaRPr>
          </a:p>
        </p:txBody>
      </p:sp>
      <p:sp>
        <p:nvSpPr>
          <p:cNvPr id="95" name="Up Arrow 17">
            <a:extLst>
              <a:ext uri="{FF2B5EF4-FFF2-40B4-BE49-F238E27FC236}">
                <a16:creationId xmlns:a16="http://schemas.microsoft.com/office/drawing/2014/main" id="{9B001D84-315E-4690-8B5D-1142E6C59F6C}"/>
              </a:ext>
            </a:extLst>
          </p:cNvPr>
          <p:cNvSpPr/>
          <p:nvPr/>
        </p:nvSpPr>
        <p:spPr>
          <a:xfrm>
            <a:off x="10244579" y="2204984"/>
            <a:ext cx="385067" cy="452697"/>
          </a:xfrm>
          <a:prstGeom prst="upArrow">
            <a:avLst/>
          </a:prstGeom>
          <a:solidFill>
            <a:schemeClr val="accent2"/>
          </a:solidFill>
          <a:ln w="63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B33DEB94-8FB7-4D91-A2A3-C4FE291DC268}"/>
              </a:ext>
            </a:extLst>
          </p:cNvPr>
          <p:cNvSpPr txBox="1"/>
          <p:nvPr/>
        </p:nvSpPr>
        <p:spPr>
          <a:xfrm>
            <a:off x="10609768" y="2196846"/>
            <a:ext cx="717810" cy="528606"/>
          </a:xfrm>
          <a:prstGeom prst="rect">
            <a:avLst/>
          </a:prstGeom>
          <a:noFill/>
        </p:spPr>
        <p:txBody>
          <a:bodyPr wrap="square">
            <a:spAutoFit/>
          </a:bodyPr>
          <a:lstStyle/>
          <a:p>
            <a:pPr>
              <a:buClr>
                <a:schemeClr val="accent5"/>
              </a:buClr>
            </a:pPr>
            <a:r>
              <a:rPr lang="en-US" sz="1400" dirty="0"/>
              <a:t>Insulin release</a:t>
            </a:r>
          </a:p>
        </p:txBody>
      </p:sp>
      <p:sp>
        <p:nvSpPr>
          <p:cNvPr id="97" name="TextBox 96">
            <a:extLst>
              <a:ext uri="{FF2B5EF4-FFF2-40B4-BE49-F238E27FC236}">
                <a16:creationId xmlns:a16="http://schemas.microsoft.com/office/drawing/2014/main" id="{3405FD15-30F3-4483-9685-AA175C8779EF}"/>
              </a:ext>
            </a:extLst>
          </p:cNvPr>
          <p:cNvSpPr txBox="1"/>
          <p:nvPr/>
        </p:nvSpPr>
        <p:spPr>
          <a:xfrm>
            <a:off x="8638682" y="2196020"/>
            <a:ext cx="1583418" cy="523220"/>
          </a:xfrm>
          <a:prstGeom prst="rect">
            <a:avLst/>
          </a:prstGeom>
          <a:noFill/>
        </p:spPr>
        <p:txBody>
          <a:bodyPr wrap="square">
            <a:spAutoFit/>
          </a:bodyPr>
          <a:lstStyle/>
          <a:p>
            <a:pPr>
              <a:buClr>
                <a:schemeClr val="accent5"/>
              </a:buClr>
            </a:pPr>
            <a:r>
              <a:rPr lang="en-US" sz="1400" dirty="0"/>
              <a:t>Glucose levels and glucagon secretion</a:t>
            </a:r>
          </a:p>
        </p:txBody>
      </p:sp>
      <p:sp>
        <p:nvSpPr>
          <p:cNvPr id="98" name="Up Arrow 16">
            <a:extLst>
              <a:ext uri="{FF2B5EF4-FFF2-40B4-BE49-F238E27FC236}">
                <a16:creationId xmlns:a16="http://schemas.microsoft.com/office/drawing/2014/main" id="{594FCDDC-47EE-4C93-837F-0B60F2E22E33}"/>
              </a:ext>
            </a:extLst>
          </p:cNvPr>
          <p:cNvSpPr/>
          <p:nvPr/>
        </p:nvSpPr>
        <p:spPr>
          <a:xfrm rot="10800000">
            <a:off x="8253615" y="2228558"/>
            <a:ext cx="385067" cy="452697"/>
          </a:xfrm>
          <a:prstGeom prst="upArrow">
            <a:avLst/>
          </a:prstGeom>
          <a:solidFill>
            <a:schemeClr val="accent1"/>
          </a:solidFill>
          <a:ln w="63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299"/>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CC9B475F-0E53-4E6F-8CBA-62B9D360B901}"/>
              </a:ext>
            </a:extLst>
          </p:cNvPr>
          <p:cNvSpPr txBox="1"/>
          <p:nvPr/>
        </p:nvSpPr>
        <p:spPr>
          <a:xfrm>
            <a:off x="7484833" y="986757"/>
            <a:ext cx="2311276" cy="338554"/>
          </a:xfrm>
          <a:prstGeom prst="rect">
            <a:avLst/>
          </a:prstGeom>
          <a:noFill/>
        </p:spPr>
        <p:txBody>
          <a:bodyPr wrap="square">
            <a:spAutoFit/>
          </a:bodyPr>
          <a:lstStyle/>
          <a:p>
            <a:pPr>
              <a:buClr>
                <a:schemeClr val="accent5"/>
              </a:buClr>
            </a:pPr>
            <a:r>
              <a:rPr lang="en-US" sz="1600" b="1"/>
              <a:t>Human GLP-1 analog</a:t>
            </a:r>
          </a:p>
        </p:txBody>
      </p:sp>
      <p:pic>
        <p:nvPicPr>
          <p:cNvPr id="100" name="Graphic 99" descr="Stomach">
            <a:extLst>
              <a:ext uri="{FF2B5EF4-FFF2-40B4-BE49-F238E27FC236}">
                <a16:creationId xmlns:a16="http://schemas.microsoft.com/office/drawing/2014/main" id="{45040D9B-220F-45E2-833B-BDE44C1407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9038" y="1373642"/>
            <a:ext cx="634731" cy="634731"/>
          </a:xfrm>
          <a:prstGeom prst="rect">
            <a:avLst/>
          </a:prstGeom>
        </p:spPr>
      </p:pic>
      <p:cxnSp>
        <p:nvCxnSpPr>
          <p:cNvPr id="101" name="Elbow Connector 76">
            <a:extLst>
              <a:ext uri="{FF2B5EF4-FFF2-40B4-BE49-F238E27FC236}">
                <a16:creationId xmlns:a16="http://schemas.microsoft.com/office/drawing/2014/main" id="{3623E042-1A03-401D-A328-41D0F0FA866E}"/>
              </a:ext>
            </a:extLst>
          </p:cNvPr>
          <p:cNvCxnSpPr>
            <a:cxnSpLocks/>
          </p:cNvCxnSpPr>
          <p:nvPr/>
        </p:nvCxnSpPr>
        <p:spPr>
          <a:xfrm>
            <a:off x="990162" y="1254255"/>
            <a:ext cx="4473943" cy="415929"/>
          </a:xfrm>
          <a:prstGeom prst="bentConnector3">
            <a:avLst>
              <a:gd name="adj1" fmla="val 73277"/>
            </a:avLst>
          </a:prstGeom>
          <a:ln w="38100">
            <a:solidFill>
              <a:srgbClr val="001965"/>
            </a:solidFill>
          </a:ln>
          <a:effectLst/>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5478C708-484E-4635-B63B-2AE73EADC3BA}"/>
              </a:ext>
            </a:extLst>
          </p:cNvPr>
          <p:cNvSpPr txBox="1"/>
          <p:nvPr/>
        </p:nvSpPr>
        <p:spPr>
          <a:xfrm>
            <a:off x="2135894" y="1659682"/>
            <a:ext cx="2615750" cy="523220"/>
          </a:xfrm>
          <a:prstGeom prst="rect">
            <a:avLst/>
          </a:prstGeom>
          <a:noFill/>
        </p:spPr>
        <p:txBody>
          <a:bodyPr wrap="square">
            <a:spAutoFit/>
          </a:bodyPr>
          <a:lstStyle/>
          <a:p>
            <a:pPr>
              <a:buClr>
                <a:schemeClr val="accent5"/>
              </a:buClr>
            </a:pPr>
            <a:r>
              <a:rPr lang="en-US" sz="1400"/>
              <a:t>Inhibits breakdown of triglycerides into free fatty acids</a:t>
            </a:r>
          </a:p>
        </p:txBody>
      </p:sp>
      <p:sp>
        <p:nvSpPr>
          <p:cNvPr id="103" name="TextBox 102">
            <a:extLst>
              <a:ext uri="{FF2B5EF4-FFF2-40B4-BE49-F238E27FC236}">
                <a16:creationId xmlns:a16="http://schemas.microsoft.com/office/drawing/2014/main" id="{CBB81390-C847-47B8-A321-C3E073D33DB8}"/>
              </a:ext>
            </a:extLst>
          </p:cNvPr>
          <p:cNvSpPr txBox="1"/>
          <p:nvPr/>
        </p:nvSpPr>
        <p:spPr>
          <a:xfrm>
            <a:off x="2075870" y="4363142"/>
            <a:ext cx="2551838" cy="338554"/>
          </a:xfrm>
          <a:prstGeom prst="rect">
            <a:avLst/>
          </a:prstGeom>
          <a:noFill/>
        </p:spPr>
        <p:txBody>
          <a:bodyPr wrap="square">
            <a:spAutoFit/>
          </a:bodyPr>
          <a:lstStyle/>
          <a:p>
            <a:r>
              <a:rPr lang="en-US" sz="1600" b="1"/>
              <a:t>Opioid receptor antagonist</a:t>
            </a:r>
          </a:p>
        </p:txBody>
      </p:sp>
      <p:sp>
        <p:nvSpPr>
          <p:cNvPr id="104" name="TextBox 103">
            <a:extLst>
              <a:ext uri="{FF2B5EF4-FFF2-40B4-BE49-F238E27FC236}">
                <a16:creationId xmlns:a16="http://schemas.microsoft.com/office/drawing/2014/main" id="{D47083AA-1921-41F9-8822-446FA59FC4C6}"/>
              </a:ext>
            </a:extLst>
          </p:cNvPr>
          <p:cNvSpPr txBox="1"/>
          <p:nvPr/>
        </p:nvSpPr>
        <p:spPr>
          <a:xfrm>
            <a:off x="2543645" y="4920242"/>
            <a:ext cx="949068" cy="307777"/>
          </a:xfrm>
          <a:prstGeom prst="rect">
            <a:avLst/>
          </a:prstGeom>
          <a:noFill/>
        </p:spPr>
        <p:txBody>
          <a:bodyPr wrap="square">
            <a:spAutoFit/>
          </a:bodyPr>
          <a:lstStyle/>
          <a:p>
            <a:pPr>
              <a:buClr>
                <a:schemeClr val="accent5"/>
              </a:buClr>
            </a:pPr>
            <a:r>
              <a:rPr lang="en-US" sz="1400"/>
              <a:t>Satiety</a:t>
            </a:r>
          </a:p>
        </p:txBody>
      </p:sp>
      <p:sp>
        <p:nvSpPr>
          <p:cNvPr id="105" name="Up Arrow 16">
            <a:extLst>
              <a:ext uri="{FF2B5EF4-FFF2-40B4-BE49-F238E27FC236}">
                <a16:creationId xmlns:a16="http://schemas.microsoft.com/office/drawing/2014/main" id="{C80DA3B4-0380-4B36-AD7E-78ABBCC1D621}"/>
              </a:ext>
            </a:extLst>
          </p:cNvPr>
          <p:cNvSpPr/>
          <p:nvPr/>
        </p:nvSpPr>
        <p:spPr>
          <a:xfrm rot="10800000">
            <a:off x="3358856" y="4853577"/>
            <a:ext cx="385067" cy="452697"/>
          </a:xfrm>
          <a:prstGeom prst="upArrow">
            <a:avLst/>
          </a:prstGeom>
          <a:solidFill>
            <a:schemeClr val="accent1"/>
          </a:solidFill>
          <a:ln w="63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299"/>
              </a:solidFill>
              <a:effectLst/>
              <a:uLnTx/>
              <a:uFillTx/>
              <a:latin typeface="Calibri" panose="020F0502020204030204"/>
              <a:ea typeface="+mn-ea"/>
              <a:cs typeface="+mn-cs"/>
            </a:endParaRPr>
          </a:p>
        </p:txBody>
      </p:sp>
      <p:sp>
        <p:nvSpPr>
          <p:cNvPr id="106" name="Up Arrow 17">
            <a:extLst>
              <a:ext uri="{FF2B5EF4-FFF2-40B4-BE49-F238E27FC236}">
                <a16:creationId xmlns:a16="http://schemas.microsoft.com/office/drawing/2014/main" id="{357CA9A2-7B18-473E-A7D3-49FCF9A4C70A}"/>
              </a:ext>
            </a:extLst>
          </p:cNvPr>
          <p:cNvSpPr/>
          <p:nvPr/>
        </p:nvSpPr>
        <p:spPr>
          <a:xfrm>
            <a:off x="2144440" y="4815316"/>
            <a:ext cx="385067" cy="452697"/>
          </a:xfrm>
          <a:prstGeom prst="upArrow">
            <a:avLst/>
          </a:prstGeom>
          <a:solidFill>
            <a:schemeClr val="accent2"/>
          </a:solidFill>
          <a:ln w="63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F946E28F-94D7-4EBB-809B-DDB56FAEBFCB}"/>
              </a:ext>
            </a:extLst>
          </p:cNvPr>
          <p:cNvSpPr txBox="1"/>
          <p:nvPr/>
        </p:nvSpPr>
        <p:spPr>
          <a:xfrm>
            <a:off x="3729068" y="4901555"/>
            <a:ext cx="1116843" cy="307775"/>
          </a:xfrm>
          <a:prstGeom prst="rect">
            <a:avLst/>
          </a:prstGeom>
          <a:noFill/>
        </p:spPr>
        <p:txBody>
          <a:bodyPr wrap="square" lIns="91438" tIns="45719" rIns="91438" bIns="45719" rtlCol="0">
            <a:spAutoFit/>
          </a:bodyPr>
          <a:lstStyle/>
          <a:p>
            <a:pPr algn="l" fontAlgn="auto">
              <a:spcBef>
                <a:spcPts val="0"/>
              </a:spcBef>
              <a:spcAft>
                <a:spcPts val="0"/>
              </a:spcAft>
              <a:defRPr/>
            </a:pPr>
            <a:r>
              <a:rPr lang="en-CA" sz="1400">
                <a:ea typeface="Verdana" panose="020B0604030504040204" pitchFamily="34" charset="0"/>
                <a:cs typeface="Verdana" panose="020B0604030504040204" pitchFamily="34" charset="0"/>
              </a:rPr>
              <a:t>Cravings</a:t>
            </a:r>
          </a:p>
        </p:txBody>
      </p:sp>
      <p:cxnSp>
        <p:nvCxnSpPr>
          <p:cNvPr id="110" name="Connector: Elbow 109">
            <a:extLst>
              <a:ext uri="{FF2B5EF4-FFF2-40B4-BE49-F238E27FC236}">
                <a16:creationId xmlns:a16="http://schemas.microsoft.com/office/drawing/2014/main" id="{05DBB727-51CB-4652-8CEA-A9BC7A15A918}"/>
              </a:ext>
            </a:extLst>
          </p:cNvPr>
          <p:cNvCxnSpPr>
            <a:cxnSpLocks/>
          </p:cNvCxnSpPr>
          <p:nvPr/>
        </p:nvCxnSpPr>
        <p:spPr>
          <a:xfrm rot="10800000" flipV="1">
            <a:off x="990163" y="3843689"/>
            <a:ext cx="4588437" cy="520944"/>
          </a:xfrm>
          <a:prstGeom prst="bentConnector3">
            <a:avLst>
              <a:gd name="adj1" fmla="val 21768"/>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1" name="Up Arrow 16">
            <a:extLst>
              <a:ext uri="{FF2B5EF4-FFF2-40B4-BE49-F238E27FC236}">
                <a16:creationId xmlns:a16="http://schemas.microsoft.com/office/drawing/2014/main" id="{BF597EB9-0232-491E-8AB1-A9CE13B08999}"/>
              </a:ext>
            </a:extLst>
          </p:cNvPr>
          <p:cNvSpPr/>
          <p:nvPr/>
        </p:nvSpPr>
        <p:spPr>
          <a:xfrm rot="10800000">
            <a:off x="4545205" y="4847781"/>
            <a:ext cx="385067" cy="452697"/>
          </a:xfrm>
          <a:prstGeom prst="upArrow">
            <a:avLst/>
          </a:prstGeom>
          <a:solidFill>
            <a:schemeClr val="accent1"/>
          </a:solidFill>
          <a:ln w="63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299"/>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41854289-5FBF-4DD2-AA6A-2D68BB45F118}"/>
              </a:ext>
            </a:extLst>
          </p:cNvPr>
          <p:cNvSpPr txBox="1"/>
          <p:nvPr/>
        </p:nvSpPr>
        <p:spPr>
          <a:xfrm>
            <a:off x="4919201" y="4916421"/>
            <a:ext cx="829019" cy="307775"/>
          </a:xfrm>
          <a:prstGeom prst="rect">
            <a:avLst/>
          </a:prstGeom>
          <a:noFill/>
        </p:spPr>
        <p:txBody>
          <a:bodyPr wrap="square" lIns="91438" tIns="45719" rIns="91438" bIns="45719" rtlCol="0">
            <a:spAutoFit/>
          </a:bodyPr>
          <a:lstStyle/>
          <a:p>
            <a:pPr algn="l" fontAlgn="auto">
              <a:spcBef>
                <a:spcPts val="0"/>
              </a:spcBef>
              <a:spcAft>
                <a:spcPts val="0"/>
              </a:spcAft>
              <a:defRPr/>
            </a:pPr>
            <a:r>
              <a:rPr lang="en-CA" sz="1400">
                <a:ea typeface="Verdana" panose="020B0604030504040204" pitchFamily="34" charset="0"/>
                <a:cs typeface="Verdana" panose="020B0604030504040204" pitchFamily="34" charset="0"/>
              </a:rPr>
              <a:t>Hunger</a:t>
            </a:r>
          </a:p>
        </p:txBody>
      </p:sp>
      <p:sp>
        <p:nvSpPr>
          <p:cNvPr id="115" name="TextBox 114">
            <a:extLst>
              <a:ext uri="{FF2B5EF4-FFF2-40B4-BE49-F238E27FC236}">
                <a16:creationId xmlns:a16="http://schemas.microsoft.com/office/drawing/2014/main" id="{DDA8B285-D2B3-40FD-BDFE-832CF77CC629}"/>
              </a:ext>
            </a:extLst>
          </p:cNvPr>
          <p:cNvSpPr txBox="1"/>
          <p:nvPr/>
        </p:nvSpPr>
        <p:spPr>
          <a:xfrm>
            <a:off x="2086236" y="2310509"/>
            <a:ext cx="2260827" cy="523220"/>
          </a:xfrm>
          <a:prstGeom prst="rect">
            <a:avLst/>
          </a:prstGeom>
          <a:noFill/>
        </p:spPr>
        <p:txBody>
          <a:bodyPr wrap="square">
            <a:spAutoFit/>
          </a:bodyPr>
          <a:lstStyle/>
          <a:p>
            <a:r>
              <a:rPr lang="en-US" sz="1400"/>
              <a:t>Does not target appetite or satiety mechanisms</a:t>
            </a:r>
          </a:p>
        </p:txBody>
      </p:sp>
      <p:pic>
        <p:nvPicPr>
          <p:cNvPr id="116" name="Graphic 115" descr="Brain">
            <a:extLst>
              <a:ext uri="{FF2B5EF4-FFF2-40B4-BE49-F238E27FC236}">
                <a16:creationId xmlns:a16="http://schemas.microsoft.com/office/drawing/2014/main" id="{2827D48D-4813-49E5-ACBB-E22EDBA0F7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2773" y="2189293"/>
            <a:ext cx="731520" cy="731520"/>
          </a:xfrm>
          <a:prstGeom prst="rect">
            <a:avLst/>
          </a:prstGeom>
        </p:spPr>
      </p:pic>
      <p:pic>
        <p:nvPicPr>
          <p:cNvPr id="117" name="Picture 10">
            <a:extLst>
              <a:ext uri="{FF2B5EF4-FFF2-40B4-BE49-F238E27FC236}">
                <a16:creationId xmlns:a16="http://schemas.microsoft.com/office/drawing/2014/main" id="{7E294DA2-A9BF-462A-B8A9-63B6BF02C938}"/>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8764" y="1698948"/>
            <a:ext cx="501050" cy="50105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18" name="Straight Connector 117">
            <a:extLst>
              <a:ext uri="{FF2B5EF4-FFF2-40B4-BE49-F238E27FC236}">
                <a16:creationId xmlns:a16="http://schemas.microsoft.com/office/drawing/2014/main" id="{686FD6C3-B492-4BFA-ABD6-E76EB2356D67}"/>
              </a:ext>
            </a:extLst>
          </p:cNvPr>
          <p:cNvCxnSpPr>
            <a:cxnSpLocks/>
          </p:cNvCxnSpPr>
          <p:nvPr/>
        </p:nvCxnSpPr>
        <p:spPr>
          <a:xfrm>
            <a:off x="1338764" y="1787827"/>
            <a:ext cx="516020" cy="4503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9" name="Text Placeholder 17">
            <a:extLst>
              <a:ext uri="{FF2B5EF4-FFF2-40B4-BE49-F238E27FC236}">
                <a16:creationId xmlns:a16="http://schemas.microsoft.com/office/drawing/2014/main" id="{81792CBB-FB29-43DB-869B-73CB39B957BC}"/>
              </a:ext>
            </a:extLst>
          </p:cNvPr>
          <p:cNvSpPr txBox="1">
            <a:spLocks/>
          </p:cNvSpPr>
          <p:nvPr/>
        </p:nvSpPr>
        <p:spPr>
          <a:xfrm>
            <a:off x="952500" y="5918597"/>
            <a:ext cx="11153914" cy="7779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err="1"/>
              <a:t>Semaglutide</a:t>
            </a:r>
            <a:r>
              <a:rPr lang="en-US" sz="900" dirty="0"/>
              <a:t> 2.4 mg is Health Canada approved but is not commercially available.</a:t>
            </a:r>
          </a:p>
          <a:p>
            <a:pPr marL="0" indent="0">
              <a:buNone/>
            </a:pPr>
            <a:r>
              <a:rPr lang="en-US" sz="900" dirty="0"/>
              <a:t>1. Pedersen SD, et al. Canadian Adult Obesity Clinical Practice Guidelines: Pharmacotherapy in Obesity Management. Available from: https://obesitycanada.ca/guidelines/pharmacotherapy. Accessed November 15, 2021. 2. Xenical® Product Monograph. Hoffmann-La Roche Limited. November 18, 2015. 3. </a:t>
            </a:r>
            <a:r>
              <a:rPr lang="en-US" sz="900" dirty="0" err="1"/>
              <a:t>Saxenda</a:t>
            </a:r>
            <a:r>
              <a:rPr lang="en-US" sz="900" dirty="0"/>
              <a:t>® (liraglutide) Product Monograph. Novo Nordisk Canada Inc. July 12, 2017. 4. </a:t>
            </a:r>
            <a:r>
              <a:rPr lang="en-US" sz="900" dirty="0" err="1"/>
              <a:t>Contrave</a:t>
            </a:r>
            <a:r>
              <a:rPr lang="en-US" sz="900" dirty="0"/>
              <a:t>®. Product Monograph, Valeant Canada LP, February 2018.</a:t>
            </a:r>
            <a:br>
              <a:rPr lang="en-US" sz="900" dirty="0"/>
            </a:br>
            <a:r>
              <a:rPr lang="en-US" sz="900" dirty="0"/>
              <a:t>5. </a:t>
            </a:r>
            <a:r>
              <a:rPr lang="en-US" sz="900" dirty="0" err="1"/>
              <a:t>Wegovy</a:t>
            </a:r>
            <a:r>
              <a:rPr lang="en-US" sz="900" dirty="0"/>
              <a:t> (</a:t>
            </a:r>
            <a:r>
              <a:rPr lang="en-US" sz="900" dirty="0" err="1"/>
              <a:t>semaglutide</a:t>
            </a:r>
            <a:r>
              <a:rPr lang="en-US" sz="900" dirty="0"/>
              <a:t> 2.4 mg) Product Monograph, Novo Nordisk Canada Inc., November 2021.</a:t>
            </a:r>
          </a:p>
        </p:txBody>
      </p:sp>
      <p:sp>
        <p:nvSpPr>
          <p:cNvPr id="120" name="TextBox 119">
            <a:extLst>
              <a:ext uri="{FF2B5EF4-FFF2-40B4-BE49-F238E27FC236}">
                <a16:creationId xmlns:a16="http://schemas.microsoft.com/office/drawing/2014/main" id="{A5AA2DB4-6259-41DD-BFCA-B00B1495F257}"/>
              </a:ext>
            </a:extLst>
          </p:cNvPr>
          <p:cNvSpPr txBox="1"/>
          <p:nvPr/>
        </p:nvSpPr>
        <p:spPr>
          <a:xfrm>
            <a:off x="7670262" y="3688445"/>
            <a:ext cx="2551838" cy="338554"/>
          </a:xfrm>
          <a:prstGeom prst="rect">
            <a:avLst/>
          </a:prstGeom>
          <a:noFill/>
        </p:spPr>
        <p:txBody>
          <a:bodyPr wrap="square">
            <a:spAutoFit/>
          </a:bodyPr>
          <a:lstStyle/>
          <a:p>
            <a:pPr>
              <a:buClr>
                <a:schemeClr val="accent5"/>
              </a:buClr>
            </a:pPr>
            <a:r>
              <a:rPr lang="en-US" sz="1600" b="1" dirty="0"/>
              <a:t>Human GLP-1 analog</a:t>
            </a:r>
          </a:p>
        </p:txBody>
      </p:sp>
      <p:sp>
        <p:nvSpPr>
          <p:cNvPr id="121" name="TextBox 120">
            <a:extLst>
              <a:ext uri="{FF2B5EF4-FFF2-40B4-BE49-F238E27FC236}">
                <a16:creationId xmlns:a16="http://schemas.microsoft.com/office/drawing/2014/main" id="{A712A298-D1A2-494E-B94C-99E279A0AB2A}"/>
              </a:ext>
            </a:extLst>
          </p:cNvPr>
          <p:cNvSpPr txBox="1"/>
          <p:nvPr/>
        </p:nvSpPr>
        <p:spPr>
          <a:xfrm>
            <a:off x="8246906" y="4683713"/>
            <a:ext cx="1303353" cy="307777"/>
          </a:xfrm>
          <a:prstGeom prst="rect">
            <a:avLst/>
          </a:prstGeom>
          <a:noFill/>
        </p:spPr>
        <p:txBody>
          <a:bodyPr wrap="square">
            <a:spAutoFit/>
          </a:bodyPr>
          <a:lstStyle/>
          <a:p>
            <a:pPr>
              <a:buClr>
                <a:schemeClr val="accent5"/>
              </a:buClr>
            </a:pPr>
            <a:r>
              <a:rPr lang="en-US" sz="1400" dirty="0"/>
              <a:t>Energy intake</a:t>
            </a:r>
          </a:p>
        </p:txBody>
      </p:sp>
      <p:cxnSp>
        <p:nvCxnSpPr>
          <p:cNvPr id="122" name="Connector: Elbow 121">
            <a:extLst>
              <a:ext uri="{FF2B5EF4-FFF2-40B4-BE49-F238E27FC236}">
                <a16:creationId xmlns:a16="http://schemas.microsoft.com/office/drawing/2014/main" id="{16D3804A-9B09-493C-9AB9-610655210324}"/>
              </a:ext>
            </a:extLst>
          </p:cNvPr>
          <p:cNvCxnSpPr>
            <a:cxnSpLocks/>
          </p:cNvCxnSpPr>
          <p:nvPr/>
        </p:nvCxnSpPr>
        <p:spPr>
          <a:xfrm rot="10800000">
            <a:off x="7050121" y="3236715"/>
            <a:ext cx="4486122" cy="428271"/>
          </a:xfrm>
          <a:prstGeom prst="bentConnector3">
            <a:avLst>
              <a:gd name="adj1" fmla="val 95012"/>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3" name="Up Arrow 16">
            <a:extLst>
              <a:ext uri="{FF2B5EF4-FFF2-40B4-BE49-F238E27FC236}">
                <a16:creationId xmlns:a16="http://schemas.microsoft.com/office/drawing/2014/main" id="{78DFF72B-F7F2-4DEB-9C87-71C85FAE6C67}"/>
              </a:ext>
            </a:extLst>
          </p:cNvPr>
          <p:cNvSpPr/>
          <p:nvPr/>
        </p:nvSpPr>
        <p:spPr>
          <a:xfrm rot="10800000">
            <a:off x="7847702" y="4624308"/>
            <a:ext cx="385067" cy="452697"/>
          </a:xfrm>
          <a:prstGeom prst="upArrow">
            <a:avLst/>
          </a:prstGeom>
          <a:solidFill>
            <a:schemeClr val="accent1"/>
          </a:solidFill>
          <a:ln w="63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299"/>
              </a:solidFill>
              <a:effectLst/>
              <a:uLnTx/>
              <a:uFillTx/>
              <a:latin typeface="Calibri" panose="020F0502020204030204"/>
              <a:ea typeface="+mn-ea"/>
              <a:cs typeface="+mn-cs"/>
            </a:endParaRPr>
          </a:p>
        </p:txBody>
      </p:sp>
      <p:sp>
        <p:nvSpPr>
          <p:cNvPr id="124" name="Text Placeholder 3">
            <a:extLst>
              <a:ext uri="{FF2B5EF4-FFF2-40B4-BE49-F238E27FC236}">
                <a16:creationId xmlns:a16="http://schemas.microsoft.com/office/drawing/2014/main" id="{2EA922CE-28F6-4C28-AF3A-E36E3EB01147}"/>
              </a:ext>
            </a:extLst>
          </p:cNvPr>
          <p:cNvSpPr txBox="1">
            <a:spLocks/>
          </p:cNvSpPr>
          <p:nvPr/>
        </p:nvSpPr>
        <p:spPr>
          <a:xfrm>
            <a:off x="7367713" y="3334819"/>
            <a:ext cx="3431358" cy="483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cap="all" dirty="0">
                <a:solidFill>
                  <a:srgbClr val="2D3E76"/>
                </a:solidFill>
                <a:latin typeface="+mj-lt"/>
              </a:rPr>
              <a:t>Emerging OPTION</a:t>
            </a:r>
            <a:endParaRPr lang="en-CA" sz="1800" b="1" cap="all" dirty="0">
              <a:solidFill>
                <a:srgbClr val="2D3E76"/>
              </a:solidFill>
              <a:latin typeface="+mj-lt"/>
            </a:endParaRPr>
          </a:p>
        </p:txBody>
      </p:sp>
      <p:graphicFrame>
        <p:nvGraphicFramePr>
          <p:cNvPr id="125" name="Diagram 124">
            <a:extLst>
              <a:ext uri="{FF2B5EF4-FFF2-40B4-BE49-F238E27FC236}">
                <a16:creationId xmlns:a16="http://schemas.microsoft.com/office/drawing/2014/main" id="{A467B488-0E93-4F39-9474-58055CF283C4}"/>
              </a:ext>
            </a:extLst>
          </p:cNvPr>
          <p:cNvGraphicFramePr/>
          <p:nvPr/>
        </p:nvGraphicFramePr>
        <p:xfrm>
          <a:off x="3629929" y="1298588"/>
          <a:ext cx="4466324" cy="303339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6" name="Oval 125">
            <a:extLst>
              <a:ext uri="{FF2B5EF4-FFF2-40B4-BE49-F238E27FC236}">
                <a16:creationId xmlns:a16="http://schemas.microsoft.com/office/drawing/2014/main" id="{FEFFC214-FBB0-47E9-B8BB-6B205C22C644}"/>
              </a:ext>
            </a:extLst>
          </p:cNvPr>
          <p:cNvSpPr/>
          <p:nvPr/>
        </p:nvSpPr>
        <p:spPr>
          <a:xfrm>
            <a:off x="1592622" y="2507913"/>
            <a:ext cx="113784" cy="82118"/>
          </a:xfrm>
          <a:prstGeom prst="ellipse">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en-US" sz="2133">
              <a:solidFill>
                <a:srgbClr val="FFFFFF"/>
              </a:solidFill>
              <a:latin typeface="Calibre Regular"/>
            </a:endParaRPr>
          </a:p>
        </p:txBody>
      </p:sp>
      <p:sp>
        <p:nvSpPr>
          <p:cNvPr id="127" name="Oval 126">
            <a:extLst>
              <a:ext uri="{FF2B5EF4-FFF2-40B4-BE49-F238E27FC236}">
                <a16:creationId xmlns:a16="http://schemas.microsoft.com/office/drawing/2014/main" id="{9CFB8102-DEB9-46CB-AF5E-9D35A81810F2}"/>
              </a:ext>
            </a:extLst>
          </p:cNvPr>
          <p:cNvSpPr/>
          <p:nvPr/>
        </p:nvSpPr>
        <p:spPr>
          <a:xfrm>
            <a:off x="5100329" y="3202325"/>
            <a:ext cx="365760" cy="365760"/>
          </a:xfrm>
          <a:prstGeom prst="ellipse">
            <a:avLst/>
          </a:prstGeom>
          <a:solidFill>
            <a:schemeClr val="bg1"/>
          </a:solid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Shape 127">
            <a:extLst>
              <a:ext uri="{FF2B5EF4-FFF2-40B4-BE49-F238E27FC236}">
                <a16:creationId xmlns:a16="http://schemas.microsoft.com/office/drawing/2014/main" id="{808B1FF4-D93A-41DE-B1E5-588C76462D3C}"/>
              </a:ext>
            </a:extLst>
          </p:cNvPr>
          <p:cNvSpPr/>
          <p:nvPr/>
        </p:nvSpPr>
        <p:spPr>
          <a:xfrm>
            <a:off x="5230629" y="3289091"/>
            <a:ext cx="116113" cy="185380"/>
          </a:xfrm>
          <a:custGeom>
            <a:avLst/>
            <a:gdLst>
              <a:gd name="connsiteX0" fmla="*/ 12621 w 116113"/>
              <a:gd name="connsiteY0" fmla="*/ 180231 h 185380"/>
              <a:gd name="connsiteX1" fmla="*/ 5048 w 116113"/>
              <a:gd name="connsiteY1" fmla="*/ 172507 h 185380"/>
              <a:gd name="connsiteX2" fmla="*/ 5048 w 116113"/>
              <a:gd name="connsiteY2" fmla="*/ 56644 h 185380"/>
              <a:gd name="connsiteX3" fmla="*/ 12621 w 116113"/>
              <a:gd name="connsiteY3" fmla="*/ 48920 h 185380"/>
              <a:gd name="connsiteX4" fmla="*/ 21456 w 116113"/>
              <a:gd name="connsiteY4" fmla="*/ 48920 h 185380"/>
              <a:gd name="connsiteX5" fmla="*/ 25242 w 116113"/>
              <a:gd name="connsiteY5" fmla="*/ 45230 h 185380"/>
              <a:gd name="connsiteX6" fmla="*/ 25242 w 116113"/>
              <a:gd name="connsiteY6" fmla="*/ 45058 h 185380"/>
              <a:gd name="connsiteX7" fmla="*/ 25242 w 116113"/>
              <a:gd name="connsiteY7" fmla="*/ 33471 h 185380"/>
              <a:gd name="connsiteX8" fmla="*/ 90871 w 116113"/>
              <a:gd name="connsiteY8" fmla="*/ 33471 h 185380"/>
              <a:gd name="connsiteX9" fmla="*/ 90871 w 116113"/>
              <a:gd name="connsiteY9" fmla="*/ 45058 h 185380"/>
              <a:gd name="connsiteX10" fmla="*/ 94489 w 116113"/>
              <a:gd name="connsiteY10" fmla="*/ 48920 h 185380"/>
              <a:gd name="connsiteX11" fmla="*/ 94657 w 116113"/>
              <a:gd name="connsiteY11" fmla="*/ 48920 h 185380"/>
              <a:gd name="connsiteX12" fmla="*/ 103492 w 116113"/>
              <a:gd name="connsiteY12" fmla="*/ 48920 h 185380"/>
              <a:gd name="connsiteX13" fmla="*/ 111065 w 116113"/>
              <a:gd name="connsiteY13" fmla="*/ 56644 h 185380"/>
              <a:gd name="connsiteX14" fmla="*/ 111065 w 116113"/>
              <a:gd name="connsiteY14" fmla="*/ 77216 h 185380"/>
              <a:gd name="connsiteX15" fmla="*/ 30290 w 116113"/>
              <a:gd name="connsiteY15" fmla="*/ 77216 h 185380"/>
              <a:gd name="connsiteX16" fmla="*/ 25242 w 116113"/>
              <a:gd name="connsiteY16" fmla="*/ 82366 h 185380"/>
              <a:gd name="connsiteX17" fmla="*/ 25242 w 116113"/>
              <a:gd name="connsiteY17" fmla="*/ 128711 h 185380"/>
              <a:gd name="connsiteX18" fmla="*/ 30290 w 116113"/>
              <a:gd name="connsiteY18" fmla="*/ 133860 h 185380"/>
              <a:gd name="connsiteX19" fmla="*/ 111065 w 116113"/>
              <a:gd name="connsiteY19" fmla="*/ 133860 h 185380"/>
              <a:gd name="connsiteX20" fmla="*/ 111065 w 116113"/>
              <a:gd name="connsiteY20" fmla="*/ 157015 h 185380"/>
              <a:gd name="connsiteX21" fmla="*/ 116113 w 116113"/>
              <a:gd name="connsiteY21" fmla="*/ 157015 h 185380"/>
              <a:gd name="connsiteX22" fmla="*/ 116113 w 116113"/>
              <a:gd name="connsiteY22" fmla="*/ 56644 h 185380"/>
              <a:gd name="connsiteX23" fmla="*/ 103492 w 116113"/>
              <a:gd name="connsiteY23" fmla="*/ 43770 h 185380"/>
              <a:gd name="connsiteX24" fmla="*/ 95920 w 116113"/>
              <a:gd name="connsiteY24" fmla="*/ 43770 h 185380"/>
              <a:gd name="connsiteX25" fmla="*/ 95920 w 116113"/>
              <a:gd name="connsiteY25" fmla="*/ 33471 h 185380"/>
              <a:gd name="connsiteX26" fmla="*/ 100968 w 116113"/>
              <a:gd name="connsiteY26" fmla="*/ 33471 h 185380"/>
              <a:gd name="connsiteX27" fmla="*/ 106016 w 116113"/>
              <a:gd name="connsiteY27" fmla="*/ 28668 h 185380"/>
              <a:gd name="connsiteX28" fmla="*/ 106016 w 116113"/>
              <a:gd name="connsiteY28" fmla="*/ 28322 h 185380"/>
              <a:gd name="connsiteX29" fmla="*/ 106016 w 116113"/>
              <a:gd name="connsiteY29" fmla="*/ 12874 h 185380"/>
              <a:gd name="connsiteX30" fmla="*/ 93395 w 116113"/>
              <a:gd name="connsiteY30" fmla="*/ 0 h 185380"/>
              <a:gd name="connsiteX31" fmla="*/ 22718 w 116113"/>
              <a:gd name="connsiteY31" fmla="*/ 0 h 185380"/>
              <a:gd name="connsiteX32" fmla="*/ 10097 w 116113"/>
              <a:gd name="connsiteY32" fmla="*/ 12874 h 185380"/>
              <a:gd name="connsiteX33" fmla="*/ 10097 w 116113"/>
              <a:gd name="connsiteY33" fmla="*/ 28322 h 185380"/>
              <a:gd name="connsiteX34" fmla="*/ 14806 w 116113"/>
              <a:gd name="connsiteY34" fmla="*/ 33471 h 185380"/>
              <a:gd name="connsiteX35" fmla="*/ 15145 w 116113"/>
              <a:gd name="connsiteY35" fmla="*/ 33471 h 185380"/>
              <a:gd name="connsiteX36" fmla="*/ 20194 w 116113"/>
              <a:gd name="connsiteY36" fmla="*/ 33471 h 185380"/>
              <a:gd name="connsiteX37" fmla="*/ 20194 w 116113"/>
              <a:gd name="connsiteY37" fmla="*/ 43770 h 185380"/>
              <a:gd name="connsiteX38" fmla="*/ 12621 w 116113"/>
              <a:gd name="connsiteY38" fmla="*/ 43770 h 185380"/>
              <a:gd name="connsiteX39" fmla="*/ 0 w 116113"/>
              <a:gd name="connsiteY39" fmla="*/ 56644 h 185380"/>
              <a:gd name="connsiteX40" fmla="*/ 0 w 116113"/>
              <a:gd name="connsiteY40" fmla="*/ 172507 h 185380"/>
              <a:gd name="connsiteX41" fmla="*/ 12621 w 116113"/>
              <a:gd name="connsiteY41" fmla="*/ 185381 h 185380"/>
              <a:gd name="connsiteX42" fmla="*/ 58122 w 116113"/>
              <a:gd name="connsiteY42" fmla="*/ 185381 h 185380"/>
              <a:gd name="connsiteX43" fmla="*/ 58054 w 116113"/>
              <a:gd name="connsiteY43" fmla="*/ 184029 h 185380"/>
              <a:gd name="connsiteX44" fmla="*/ 58347 w 116113"/>
              <a:gd name="connsiteY44" fmla="*/ 180231 h 185380"/>
              <a:gd name="connsiteX45" fmla="*/ 30290 w 116113"/>
              <a:gd name="connsiteY45" fmla="*/ 128693 h 185380"/>
              <a:gd name="connsiteX46" fmla="*/ 30290 w 116113"/>
              <a:gd name="connsiteY46" fmla="*/ 82348 h 185380"/>
              <a:gd name="connsiteX47" fmla="*/ 111065 w 116113"/>
              <a:gd name="connsiteY47" fmla="*/ 82348 h 185380"/>
              <a:gd name="connsiteX48" fmla="*/ 111065 w 116113"/>
              <a:gd name="connsiteY48" fmla="*/ 128693 h 185380"/>
              <a:gd name="connsiteX49" fmla="*/ 15145 w 116113"/>
              <a:gd name="connsiteY49" fmla="*/ 28322 h 185380"/>
              <a:gd name="connsiteX50" fmla="*/ 15145 w 116113"/>
              <a:gd name="connsiteY50" fmla="*/ 12874 h 185380"/>
              <a:gd name="connsiteX51" fmla="*/ 22718 w 116113"/>
              <a:gd name="connsiteY51" fmla="*/ 5149 h 185380"/>
              <a:gd name="connsiteX52" fmla="*/ 93395 w 116113"/>
              <a:gd name="connsiteY52" fmla="*/ 5149 h 185380"/>
              <a:gd name="connsiteX53" fmla="*/ 100968 w 116113"/>
              <a:gd name="connsiteY53" fmla="*/ 12874 h 185380"/>
              <a:gd name="connsiteX54" fmla="*/ 100968 w 116113"/>
              <a:gd name="connsiteY54" fmla="*/ 28322 h 185380"/>
              <a:gd name="connsiteX55" fmla="*/ 15145 w 116113"/>
              <a:gd name="connsiteY55" fmla="*/ 28322 h 18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113" h="185380">
                <a:moveTo>
                  <a:pt x="12621" y="180231"/>
                </a:moveTo>
                <a:cubicBezTo>
                  <a:pt x="8439" y="180231"/>
                  <a:pt x="5048" y="176773"/>
                  <a:pt x="5048" y="172507"/>
                </a:cubicBezTo>
                <a:lnTo>
                  <a:pt x="5048" y="56644"/>
                </a:lnTo>
                <a:cubicBezTo>
                  <a:pt x="5048" y="52378"/>
                  <a:pt x="8439" y="48920"/>
                  <a:pt x="12621" y="48920"/>
                </a:cubicBezTo>
                <a:lnTo>
                  <a:pt x="21456" y="48920"/>
                </a:lnTo>
                <a:cubicBezTo>
                  <a:pt x="23500" y="48967"/>
                  <a:pt x="25196" y="47315"/>
                  <a:pt x="25242" y="45230"/>
                </a:cubicBezTo>
                <a:cubicBezTo>
                  <a:pt x="25243" y="45172"/>
                  <a:pt x="25243" y="45115"/>
                  <a:pt x="25242" y="45058"/>
                </a:cubicBezTo>
                <a:lnTo>
                  <a:pt x="25242" y="33471"/>
                </a:lnTo>
                <a:lnTo>
                  <a:pt x="90871" y="33471"/>
                </a:lnTo>
                <a:lnTo>
                  <a:pt x="90871" y="45058"/>
                </a:lnTo>
                <a:cubicBezTo>
                  <a:pt x="90825" y="47143"/>
                  <a:pt x="92444" y="48872"/>
                  <a:pt x="94489" y="48920"/>
                </a:cubicBezTo>
                <a:cubicBezTo>
                  <a:pt x="94545" y="48921"/>
                  <a:pt x="94601" y="48921"/>
                  <a:pt x="94657" y="48920"/>
                </a:cubicBezTo>
                <a:lnTo>
                  <a:pt x="103492" y="48920"/>
                </a:lnTo>
                <a:cubicBezTo>
                  <a:pt x="107674" y="48920"/>
                  <a:pt x="111065" y="52378"/>
                  <a:pt x="111065" y="56644"/>
                </a:cubicBezTo>
                <a:lnTo>
                  <a:pt x="111065" y="77216"/>
                </a:lnTo>
                <a:lnTo>
                  <a:pt x="30290" y="77216"/>
                </a:lnTo>
                <a:cubicBezTo>
                  <a:pt x="27502" y="77216"/>
                  <a:pt x="25242" y="79522"/>
                  <a:pt x="25242" y="82366"/>
                </a:cubicBezTo>
                <a:lnTo>
                  <a:pt x="25242" y="128711"/>
                </a:lnTo>
                <a:cubicBezTo>
                  <a:pt x="25242" y="131555"/>
                  <a:pt x="27502" y="133860"/>
                  <a:pt x="30290" y="133860"/>
                </a:cubicBezTo>
                <a:lnTo>
                  <a:pt x="111065" y="133860"/>
                </a:lnTo>
                <a:lnTo>
                  <a:pt x="111065" y="157015"/>
                </a:lnTo>
                <a:lnTo>
                  <a:pt x="116113" y="157015"/>
                </a:lnTo>
                <a:lnTo>
                  <a:pt x="116113" y="56644"/>
                </a:lnTo>
                <a:cubicBezTo>
                  <a:pt x="116106" y="49537"/>
                  <a:pt x="110460" y="43778"/>
                  <a:pt x="103492" y="43770"/>
                </a:cubicBezTo>
                <a:lnTo>
                  <a:pt x="95920" y="43770"/>
                </a:lnTo>
                <a:lnTo>
                  <a:pt x="95920" y="33471"/>
                </a:lnTo>
                <a:lnTo>
                  <a:pt x="100968" y="33471"/>
                </a:lnTo>
                <a:cubicBezTo>
                  <a:pt x="103663" y="33567"/>
                  <a:pt x="105923" y="31416"/>
                  <a:pt x="106016" y="28668"/>
                </a:cubicBezTo>
                <a:cubicBezTo>
                  <a:pt x="106020" y="28553"/>
                  <a:pt x="106020" y="28437"/>
                  <a:pt x="106016" y="28322"/>
                </a:cubicBezTo>
                <a:lnTo>
                  <a:pt x="106016" y="12874"/>
                </a:lnTo>
                <a:cubicBezTo>
                  <a:pt x="106008" y="5767"/>
                  <a:pt x="100362" y="9"/>
                  <a:pt x="93395" y="0"/>
                </a:cubicBezTo>
                <a:lnTo>
                  <a:pt x="22718" y="0"/>
                </a:lnTo>
                <a:cubicBezTo>
                  <a:pt x="15751" y="9"/>
                  <a:pt x="10105" y="5767"/>
                  <a:pt x="10097" y="12874"/>
                </a:cubicBezTo>
                <a:lnTo>
                  <a:pt x="10097" y="28322"/>
                </a:lnTo>
                <a:cubicBezTo>
                  <a:pt x="10003" y="31071"/>
                  <a:pt x="12112" y="33376"/>
                  <a:pt x="14806" y="33471"/>
                </a:cubicBezTo>
                <a:cubicBezTo>
                  <a:pt x="14919" y="33476"/>
                  <a:pt x="15032" y="33476"/>
                  <a:pt x="15145" y="33471"/>
                </a:cubicBezTo>
                <a:lnTo>
                  <a:pt x="20194" y="33471"/>
                </a:lnTo>
                <a:lnTo>
                  <a:pt x="20194" y="43770"/>
                </a:lnTo>
                <a:lnTo>
                  <a:pt x="12621" y="43770"/>
                </a:lnTo>
                <a:cubicBezTo>
                  <a:pt x="5653" y="43778"/>
                  <a:pt x="7" y="49537"/>
                  <a:pt x="0" y="56644"/>
                </a:cubicBezTo>
                <a:lnTo>
                  <a:pt x="0" y="172507"/>
                </a:lnTo>
                <a:cubicBezTo>
                  <a:pt x="8" y="179613"/>
                  <a:pt x="5654" y="185372"/>
                  <a:pt x="12621" y="185381"/>
                </a:cubicBezTo>
                <a:lnTo>
                  <a:pt x="58122" y="185381"/>
                </a:lnTo>
                <a:cubicBezTo>
                  <a:pt x="58099" y="184930"/>
                  <a:pt x="58054" y="184485"/>
                  <a:pt x="58054" y="184029"/>
                </a:cubicBezTo>
                <a:cubicBezTo>
                  <a:pt x="58064" y="182757"/>
                  <a:pt x="58162" y="181488"/>
                  <a:pt x="58347" y="180231"/>
                </a:cubicBezTo>
                <a:close/>
                <a:moveTo>
                  <a:pt x="30290" y="128693"/>
                </a:moveTo>
                <a:lnTo>
                  <a:pt x="30290" y="82348"/>
                </a:lnTo>
                <a:lnTo>
                  <a:pt x="111065" y="82348"/>
                </a:lnTo>
                <a:lnTo>
                  <a:pt x="111065" y="128693"/>
                </a:lnTo>
                <a:close/>
                <a:moveTo>
                  <a:pt x="15145" y="28322"/>
                </a:moveTo>
                <a:lnTo>
                  <a:pt x="15145" y="12874"/>
                </a:lnTo>
                <a:cubicBezTo>
                  <a:pt x="15145" y="8608"/>
                  <a:pt x="18535" y="5149"/>
                  <a:pt x="22718" y="5149"/>
                </a:cubicBezTo>
                <a:lnTo>
                  <a:pt x="93395" y="5149"/>
                </a:lnTo>
                <a:cubicBezTo>
                  <a:pt x="97578" y="5149"/>
                  <a:pt x="100968" y="8608"/>
                  <a:pt x="100968" y="12874"/>
                </a:cubicBezTo>
                <a:lnTo>
                  <a:pt x="100968" y="28322"/>
                </a:lnTo>
                <a:lnTo>
                  <a:pt x="15145" y="28322"/>
                </a:lnTo>
                <a:close/>
              </a:path>
            </a:pathLst>
          </a:custGeom>
          <a:solidFill>
            <a:srgbClr val="2D3E76"/>
          </a:solidFill>
          <a:ln w="2481" cap="flat">
            <a:solidFill>
              <a:srgbClr val="2D3E76"/>
            </a:solidFill>
            <a:prstDash val="solid"/>
            <a:miter/>
          </a:ln>
        </p:spPr>
        <p:txBody>
          <a:bodyPr rtlCol="0" anchor="ctr"/>
          <a:lstStyle/>
          <a:p>
            <a:endParaRPr lang="en-US"/>
          </a:p>
        </p:txBody>
      </p:sp>
      <p:sp>
        <p:nvSpPr>
          <p:cNvPr id="129" name="Oval 128">
            <a:extLst>
              <a:ext uri="{FF2B5EF4-FFF2-40B4-BE49-F238E27FC236}">
                <a16:creationId xmlns:a16="http://schemas.microsoft.com/office/drawing/2014/main" id="{47A2663E-7477-4A1F-88E1-584BB330D3C7}"/>
              </a:ext>
            </a:extLst>
          </p:cNvPr>
          <p:cNvSpPr/>
          <p:nvPr/>
        </p:nvSpPr>
        <p:spPr>
          <a:xfrm>
            <a:off x="5301023" y="3446541"/>
            <a:ext cx="45719" cy="46951"/>
          </a:xfrm>
          <a:prstGeom prst="ellipse">
            <a:avLst/>
          </a:prstGeom>
          <a:solidFill>
            <a:schemeClr val="bg1"/>
          </a:solidFill>
          <a:ln w="63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F7E04395-B62E-4D07-8A3A-929E453BA029}"/>
              </a:ext>
            </a:extLst>
          </p:cNvPr>
          <p:cNvCxnSpPr>
            <a:cxnSpLocks/>
          </p:cNvCxnSpPr>
          <p:nvPr/>
        </p:nvCxnSpPr>
        <p:spPr>
          <a:xfrm flipV="1">
            <a:off x="5309195" y="3451911"/>
            <a:ext cx="32329" cy="33199"/>
          </a:xfrm>
          <a:prstGeom prst="line">
            <a:avLst/>
          </a:prstGeom>
          <a:ln w="6350">
            <a:solidFill>
              <a:srgbClr val="2D3E76"/>
            </a:solidFill>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383019D2-51FC-4276-83AB-16ECBD359F86}"/>
              </a:ext>
            </a:extLst>
          </p:cNvPr>
          <p:cNvSpPr/>
          <p:nvPr/>
        </p:nvSpPr>
        <p:spPr>
          <a:xfrm>
            <a:off x="5128773" y="2102624"/>
            <a:ext cx="306323" cy="306427"/>
          </a:xfrm>
          <a:prstGeom prst="ellipse">
            <a:avLst/>
          </a:prstGeom>
          <a:solidFill>
            <a:srgbClr val="001965"/>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en-US" sz="2133">
              <a:solidFill>
                <a:srgbClr val="FFFFFF"/>
              </a:solidFill>
              <a:latin typeface="Calibre Regular"/>
            </a:endParaRPr>
          </a:p>
        </p:txBody>
      </p:sp>
      <p:grpSp>
        <p:nvGrpSpPr>
          <p:cNvPr id="132" name="Group 131">
            <a:extLst>
              <a:ext uri="{FF2B5EF4-FFF2-40B4-BE49-F238E27FC236}">
                <a16:creationId xmlns:a16="http://schemas.microsoft.com/office/drawing/2014/main" id="{66018F88-C4B7-4E08-8A48-DD8DE9B57C48}"/>
              </a:ext>
            </a:extLst>
          </p:cNvPr>
          <p:cNvGrpSpPr/>
          <p:nvPr/>
        </p:nvGrpSpPr>
        <p:grpSpPr>
          <a:xfrm>
            <a:off x="5099054" y="2090333"/>
            <a:ext cx="365760" cy="365760"/>
            <a:chOff x="4897666" y="2410130"/>
            <a:chExt cx="435212" cy="415501"/>
          </a:xfrm>
        </p:grpSpPr>
        <p:sp>
          <p:nvSpPr>
            <p:cNvPr id="133" name="Oval 132">
              <a:extLst>
                <a:ext uri="{FF2B5EF4-FFF2-40B4-BE49-F238E27FC236}">
                  <a16:creationId xmlns:a16="http://schemas.microsoft.com/office/drawing/2014/main" id="{2FCD5839-6EFA-4326-9D8D-938AEA27DFF9}"/>
                </a:ext>
              </a:extLst>
            </p:cNvPr>
            <p:cNvSpPr/>
            <p:nvPr/>
          </p:nvSpPr>
          <p:spPr>
            <a:xfrm>
              <a:off x="4897666" y="2410130"/>
              <a:ext cx="435212" cy="415501"/>
            </a:xfrm>
            <a:prstGeom prst="ellipse">
              <a:avLst/>
            </a:prstGeom>
            <a:solidFill>
              <a:schemeClr val="bg1"/>
            </a:solidFill>
            <a:ln w="19050">
              <a:solidFill>
                <a:srgbClr val="B7D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Graphic 133" descr="Medicine">
              <a:extLst>
                <a:ext uri="{FF2B5EF4-FFF2-40B4-BE49-F238E27FC236}">
                  <a16:creationId xmlns:a16="http://schemas.microsoft.com/office/drawing/2014/main" id="{0FBE6FFF-1795-4562-B024-893194E73BE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70679" y="2463561"/>
              <a:ext cx="323705" cy="323705"/>
            </a:xfrm>
            <a:prstGeom prst="rect">
              <a:avLst/>
            </a:prstGeom>
          </p:spPr>
        </p:pic>
      </p:grpSp>
      <p:sp>
        <p:nvSpPr>
          <p:cNvPr id="135" name="Oval 134">
            <a:extLst>
              <a:ext uri="{FF2B5EF4-FFF2-40B4-BE49-F238E27FC236}">
                <a16:creationId xmlns:a16="http://schemas.microsoft.com/office/drawing/2014/main" id="{E1804DD6-2356-4844-AB65-EAFEA386793A}"/>
              </a:ext>
            </a:extLst>
          </p:cNvPr>
          <p:cNvSpPr/>
          <p:nvPr/>
        </p:nvSpPr>
        <p:spPr>
          <a:xfrm>
            <a:off x="6277440" y="2089924"/>
            <a:ext cx="306323" cy="306427"/>
          </a:xfrm>
          <a:prstGeom prst="ellipse">
            <a:avLst/>
          </a:prstGeom>
          <a:solidFill>
            <a:srgbClr val="3774E9"/>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en-US" sz="2133">
              <a:solidFill>
                <a:srgbClr val="FFFFFF"/>
              </a:solidFill>
              <a:latin typeface="Calibre Regular"/>
            </a:endParaRPr>
          </a:p>
        </p:txBody>
      </p:sp>
      <p:grpSp>
        <p:nvGrpSpPr>
          <p:cNvPr id="136" name="Group 135">
            <a:extLst>
              <a:ext uri="{FF2B5EF4-FFF2-40B4-BE49-F238E27FC236}">
                <a16:creationId xmlns:a16="http://schemas.microsoft.com/office/drawing/2014/main" id="{F55E58B8-17AA-4060-A967-6E2C3604A146}"/>
              </a:ext>
            </a:extLst>
          </p:cNvPr>
          <p:cNvGrpSpPr/>
          <p:nvPr/>
        </p:nvGrpSpPr>
        <p:grpSpPr>
          <a:xfrm>
            <a:off x="6246767" y="2087720"/>
            <a:ext cx="365760" cy="365760"/>
            <a:chOff x="1999676" y="2413710"/>
            <a:chExt cx="435446" cy="404458"/>
          </a:xfrm>
        </p:grpSpPr>
        <p:sp>
          <p:nvSpPr>
            <p:cNvPr id="137" name="Oval 136">
              <a:extLst>
                <a:ext uri="{FF2B5EF4-FFF2-40B4-BE49-F238E27FC236}">
                  <a16:creationId xmlns:a16="http://schemas.microsoft.com/office/drawing/2014/main" id="{3F1A074B-8754-46D1-92A6-5F8297A8955E}"/>
                </a:ext>
              </a:extLst>
            </p:cNvPr>
            <p:cNvSpPr/>
            <p:nvPr/>
          </p:nvSpPr>
          <p:spPr>
            <a:xfrm>
              <a:off x="1999676" y="2413710"/>
              <a:ext cx="435446" cy="404458"/>
            </a:xfrm>
            <a:prstGeom prst="ellipse">
              <a:avLst/>
            </a:prstGeom>
            <a:solidFill>
              <a:schemeClr val="bg1"/>
            </a:solidFill>
            <a:ln w="19050">
              <a:solidFill>
                <a:srgbClr val="28A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FDA"/>
                </a:solidFill>
              </a:endParaRPr>
            </a:p>
          </p:txBody>
        </p:sp>
        <p:pic>
          <p:nvPicPr>
            <p:cNvPr id="138" name="Graphic 137" descr="Needle">
              <a:extLst>
                <a:ext uri="{FF2B5EF4-FFF2-40B4-BE49-F238E27FC236}">
                  <a16:creationId xmlns:a16="http://schemas.microsoft.com/office/drawing/2014/main" id="{37055224-1561-488E-9124-79A4DE91777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066286" y="2454087"/>
              <a:ext cx="302227" cy="302227"/>
            </a:xfrm>
            <a:prstGeom prst="rect">
              <a:avLst/>
            </a:prstGeom>
          </p:spPr>
        </p:pic>
      </p:grpSp>
      <p:sp>
        <p:nvSpPr>
          <p:cNvPr id="139" name="Oval 138">
            <a:extLst>
              <a:ext uri="{FF2B5EF4-FFF2-40B4-BE49-F238E27FC236}">
                <a16:creationId xmlns:a16="http://schemas.microsoft.com/office/drawing/2014/main" id="{932CC673-ED0E-49F4-9CDE-3C02E634B2A5}"/>
              </a:ext>
            </a:extLst>
          </p:cNvPr>
          <p:cNvSpPr/>
          <p:nvPr/>
        </p:nvSpPr>
        <p:spPr>
          <a:xfrm>
            <a:off x="6278546" y="3222263"/>
            <a:ext cx="306323" cy="306427"/>
          </a:xfrm>
          <a:prstGeom prst="ellipse">
            <a:avLst/>
          </a:prstGeom>
          <a:solidFill>
            <a:srgbClr val="3774E9"/>
          </a:solidFill>
          <a:ln w="28575">
            <a:solidFill>
              <a:srgbClr val="F6B2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en-US" sz="2133">
              <a:solidFill>
                <a:srgbClr val="FFFFFF"/>
              </a:solidFill>
              <a:latin typeface="Calibre Regular"/>
            </a:endParaRPr>
          </a:p>
        </p:txBody>
      </p:sp>
      <p:grpSp>
        <p:nvGrpSpPr>
          <p:cNvPr id="140" name="Group 139">
            <a:extLst>
              <a:ext uri="{FF2B5EF4-FFF2-40B4-BE49-F238E27FC236}">
                <a16:creationId xmlns:a16="http://schemas.microsoft.com/office/drawing/2014/main" id="{28D34737-A47E-426A-A67E-F40145DF0DFC}"/>
              </a:ext>
            </a:extLst>
          </p:cNvPr>
          <p:cNvGrpSpPr/>
          <p:nvPr/>
        </p:nvGrpSpPr>
        <p:grpSpPr>
          <a:xfrm>
            <a:off x="6247873" y="3220059"/>
            <a:ext cx="365760" cy="365760"/>
            <a:chOff x="1999676" y="2413710"/>
            <a:chExt cx="435446" cy="404458"/>
          </a:xfrm>
        </p:grpSpPr>
        <p:sp>
          <p:nvSpPr>
            <p:cNvPr id="141" name="Oval 140">
              <a:extLst>
                <a:ext uri="{FF2B5EF4-FFF2-40B4-BE49-F238E27FC236}">
                  <a16:creationId xmlns:a16="http://schemas.microsoft.com/office/drawing/2014/main" id="{FA6108B0-3A71-49D3-A846-574536F77467}"/>
                </a:ext>
              </a:extLst>
            </p:cNvPr>
            <p:cNvSpPr/>
            <p:nvPr/>
          </p:nvSpPr>
          <p:spPr>
            <a:xfrm>
              <a:off x="1999676" y="2413710"/>
              <a:ext cx="435446" cy="404458"/>
            </a:xfrm>
            <a:prstGeom prst="ellipse">
              <a:avLst/>
            </a:prstGeom>
            <a:solidFill>
              <a:schemeClr val="bg1"/>
            </a:solidFill>
            <a:ln w="19050">
              <a:solidFill>
                <a:srgbClr val="F6B2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FDA"/>
                </a:solidFill>
              </a:endParaRPr>
            </a:p>
          </p:txBody>
        </p:sp>
        <p:pic>
          <p:nvPicPr>
            <p:cNvPr id="142" name="Graphic 141" descr="Needle">
              <a:extLst>
                <a:ext uri="{FF2B5EF4-FFF2-40B4-BE49-F238E27FC236}">
                  <a16:creationId xmlns:a16="http://schemas.microsoft.com/office/drawing/2014/main" id="{BF3F243A-DC6D-43A5-B0AD-96DD3557529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066286" y="2454087"/>
              <a:ext cx="302227" cy="302227"/>
            </a:xfrm>
            <a:prstGeom prst="rect">
              <a:avLst/>
            </a:prstGeom>
          </p:spPr>
        </p:pic>
      </p:grpSp>
      <p:sp>
        <p:nvSpPr>
          <p:cNvPr id="143" name="TextBox 142">
            <a:extLst>
              <a:ext uri="{FF2B5EF4-FFF2-40B4-BE49-F238E27FC236}">
                <a16:creationId xmlns:a16="http://schemas.microsoft.com/office/drawing/2014/main" id="{D541565F-A985-4300-96CF-6A4BA16E92E3}"/>
              </a:ext>
            </a:extLst>
          </p:cNvPr>
          <p:cNvSpPr txBox="1"/>
          <p:nvPr/>
        </p:nvSpPr>
        <p:spPr>
          <a:xfrm>
            <a:off x="2095394" y="2929043"/>
            <a:ext cx="1763672" cy="307777"/>
          </a:xfrm>
          <a:prstGeom prst="rect">
            <a:avLst/>
          </a:prstGeom>
          <a:noFill/>
        </p:spPr>
        <p:txBody>
          <a:bodyPr wrap="square">
            <a:spAutoFit/>
          </a:bodyPr>
          <a:lstStyle/>
          <a:p>
            <a:pPr>
              <a:buClr>
                <a:schemeClr val="accent5"/>
              </a:buClr>
            </a:pPr>
            <a:r>
              <a:rPr lang="en-US" sz="1400" dirty="0">
                <a:latin typeface="Calibri" panose="020F0502020204030204" pitchFamily="34" charset="0"/>
                <a:cs typeface="Calibri" panose="020F0502020204030204" pitchFamily="34" charset="0"/>
              </a:rPr>
              <a:t>Half-life 1-2h</a:t>
            </a:r>
          </a:p>
        </p:txBody>
      </p:sp>
      <p:sp>
        <p:nvSpPr>
          <p:cNvPr id="144" name="TextBox 143">
            <a:extLst>
              <a:ext uri="{FF2B5EF4-FFF2-40B4-BE49-F238E27FC236}">
                <a16:creationId xmlns:a16="http://schemas.microsoft.com/office/drawing/2014/main" id="{5E55C6F1-BC9B-4B65-92D1-B4F10CBEED41}"/>
              </a:ext>
            </a:extLst>
          </p:cNvPr>
          <p:cNvSpPr txBox="1"/>
          <p:nvPr/>
        </p:nvSpPr>
        <p:spPr>
          <a:xfrm>
            <a:off x="8253615" y="2720851"/>
            <a:ext cx="1724745" cy="307777"/>
          </a:xfrm>
          <a:prstGeom prst="rect">
            <a:avLst/>
          </a:prstGeom>
          <a:noFill/>
        </p:spPr>
        <p:txBody>
          <a:bodyPr wrap="square">
            <a:spAutoFit/>
          </a:bodyPr>
          <a:lstStyle/>
          <a:p>
            <a:pPr>
              <a:buClr>
                <a:schemeClr val="accent5"/>
              </a:buClr>
            </a:pPr>
            <a:r>
              <a:rPr lang="en-US" sz="1400" dirty="0">
                <a:latin typeface="Calibri" panose="020F0502020204030204" pitchFamily="34" charset="0"/>
                <a:cs typeface="Calibri" panose="020F0502020204030204" pitchFamily="34" charset="0"/>
              </a:rPr>
              <a:t>Half-life 13h</a:t>
            </a:r>
          </a:p>
        </p:txBody>
      </p:sp>
      <p:sp>
        <p:nvSpPr>
          <p:cNvPr id="145" name="TextBox 144">
            <a:extLst>
              <a:ext uri="{FF2B5EF4-FFF2-40B4-BE49-F238E27FC236}">
                <a16:creationId xmlns:a16="http://schemas.microsoft.com/office/drawing/2014/main" id="{B391B83F-708F-463E-974D-AF68125C0575}"/>
              </a:ext>
            </a:extLst>
          </p:cNvPr>
          <p:cNvSpPr txBox="1"/>
          <p:nvPr/>
        </p:nvSpPr>
        <p:spPr>
          <a:xfrm>
            <a:off x="2105501" y="5385589"/>
            <a:ext cx="3865613" cy="307777"/>
          </a:xfrm>
          <a:prstGeom prst="rect">
            <a:avLst/>
          </a:prstGeom>
          <a:noFill/>
        </p:spPr>
        <p:txBody>
          <a:bodyPr wrap="square">
            <a:spAutoFit/>
          </a:bodyPr>
          <a:lstStyle/>
          <a:p>
            <a:r>
              <a:rPr lang="en-US" sz="1400" dirty="0"/>
              <a:t>Half-life 5h for naltrexone, 21h for bupropion</a:t>
            </a:r>
          </a:p>
        </p:txBody>
      </p:sp>
      <p:sp>
        <p:nvSpPr>
          <p:cNvPr id="146" name="TextBox 145">
            <a:extLst>
              <a:ext uri="{FF2B5EF4-FFF2-40B4-BE49-F238E27FC236}">
                <a16:creationId xmlns:a16="http://schemas.microsoft.com/office/drawing/2014/main" id="{7E95B0E7-204A-4415-84AF-224426689D9C}"/>
              </a:ext>
            </a:extLst>
          </p:cNvPr>
          <p:cNvSpPr txBox="1"/>
          <p:nvPr/>
        </p:nvSpPr>
        <p:spPr>
          <a:xfrm>
            <a:off x="7847702" y="5701523"/>
            <a:ext cx="1898387" cy="307777"/>
          </a:xfrm>
          <a:prstGeom prst="rect">
            <a:avLst/>
          </a:prstGeom>
          <a:noFill/>
        </p:spPr>
        <p:txBody>
          <a:bodyPr wrap="square">
            <a:spAutoFit/>
          </a:bodyPr>
          <a:lstStyle/>
          <a:p>
            <a:r>
              <a:rPr lang="en-US" sz="1400" dirty="0"/>
              <a:t>Half-life 1 </a:t>
            </a:r>
            <a:r>
              <a:rPr lang="en-US" sz="1400" dirty="0" err="1"/>
              <a:t>wk</a:t>
            </a:r>
            <a:endParaRPr lang="en-US" sz="1400" dirty="0"/>
          </a:p>
        </p:txBody>
      </p:sp>
      <p:pic>
        <p:nvPicPr>
          <p:cNvPr id="148" name="Graphic 147" descr="Brain">
            <a:extLst>
              <a:ext uri="{FF2B5EF4-FFF2-40B4-BE49-F238E27FC236}">
                <a16:creationId xmlns:a16="http://schemas.microsoft.com/office/drawing/2014/main" id="{0CD0A89C-CAAC-40A5-90EB-EE584D4DCB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1625" y="1349200"/>
            <a:ext cx="731520" cy="731520"/>
          </a:xfrm>
          <a:prstGeom prst="rect">
            <a:avLst/>
          </a:prstGeom>
        </p:spPr>
      </p:pic>
      <p:sp>
        <p:nvSpPr>
          <p:cNvPr id="149" name="Oval 148">
            <a:extLst>
              <a:ext uri="{FF2B5EF4-FFF2-40B4-BE49-F238E27FC236}">
                <a16:creationId xmlns:a16="http://schemas.microsoft.com/office/drawing/2014/main" id="{D148FE36-84FB-47DA-A546-6878272093F8}"/>
              </a:ext>
            </a:extLst>
          </p:cNvPr>
          <p:cNvSpPr/>
          <p:nvPr/>
        </p:nvSpPr>
        <p:spPr>
          <a:xfrm>
            <a:off x="7951474" y="1667820"/>
            <a:ext cx="113784" cy="82118"/>
          </a:xfrm>
          <a:prstGeom prst="ellipse">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en-US" sz="2133">
              <a:solidFill>
                <a:srgbClr val="FFFFFF"/>
              </a:solidFill>
              <a:latin typeface="Calibre Regular"/>
            </a:endParaRPr>
          </a:p>
        </p:txBody>
      </p:sp>
      <p:pic>
        <p:nvPicPr>
          <p:cNvPr id="150" name="Graphic 149" descr="Brain">
            <a:extLst>
              <a:ext uri="{FF2B5EF4-FFF2-40B4-BE49-F238E27FC236}">
                <a16:creationId xmlns:a16="http://schemas.microsoft.com/office/drawing/2014/main" id="{76A55050-4A91-4A8F-91F5-CF2E415C1C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2773" y="4715069"/>
            <a:ext cx="731520" cy="731520"/>
          </a:xfrm>
          <a:prstGeom prst="rect">
            <a:avLst/>
          </a:prstGeom>
        </p:spPr>
      </p:pic>
      <p:sp>
        <p:nvSpPr>
          <p:cNvPr id="151" name="Oval 150">
            <a:extLst>
              <a:ext uri="{FF2B5EF4-FFF2-40B4-BE49-F238E27FC236}">
                <a16:creationId xmlns:a16="http://schemas.microsoft.com/office/drawing/2014/main" id="{6EC45753-364F-4DAE-B6F4-A33B08A99F79}"/>
              </a:ext>
            </a:extLst>
          </p:cNvPr>
          <p:cNvSpPr/>
          <p:nvPr/>
        </p:nvSpPr>
        <p:spPr>
          <a:xfrm>
            <a:off x="1592622" y="5033689"/>
            <a:ext cx="113784" cy="82118"/>
          </a:xfrm>
          <a:prstGeom prst="ellipse">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en-US" sz="2133">
              <a:solidFill>
                <a:srgbClr val="FFFFFF"/>
              </a:solidFill>
              <a:latin typeface="Calibre Regular"/>
            </a:endParaRPr>
          </a:p>
        </p:txBody>
      </p:sp>
      <p:sp>
        <p:nvSpPr>
          <p:cNvPr id="152" name="TextBox 151">
            <a:extLst>
              <a:ext uri="{FF2B5EF4-FFF2-40B4-BE49-F238E27FC236}">
                <a16:creationId xmlns:a16="http://schemas.microsoft.com/office/drawing/2014/main" id="{A6B25488-4430-404B-9ECE-D8136F7476E8}"/>
              </a:ext>
            </a:extLst>
          </p:cNvPr>
          <p:cNvSpPr txBox="1"/>
          <p:nvPr/>
        </p:nvSpPr>
        <p:spPr>
          <a:xfrm>
            <a:off x="8218367" y="4192056"/>
            <a:ext cx="2139721" cy="307777"/>
          </a:xfrm>
          <a:prstGeom prst="rect">
            <a:avLst/>
          </a:prstGeom>
          <a:noFill/>
        </p:spPr>
        <p:txBody>
          <a:bodyPr wrap="square">
            <a:spAutoFit/>
          </a:bodyPr>
          <a:lstStyle/>
          <a:p>
            <a:pPr>
              <a:buClr>
                <a:schemeClr val="accent5"/>
              </a:buClr>
            </a:pPr>
            <a:r>
              <a:rPr lang="en-US" sz="1400" dirty="0"/>
              <a:t>Appetite regulation</a:t>
            </a:r>
          </a:p>
        </p:txBody>
      </p:sp>
      <p:sp>
        <p:nvSpPr>
          <p:cNvPr id="153" name="Up Arrow 16">
            <a:extLst>
              <a:ext uri="{FF2B5EF4-FFF2-40B4-BE49-F238E27FC236}">
                <a16:creationId xmlns:a16="http://schemas.microsoft.com/office/drawing/2014/main" id="{0B4B4026-C9FC-4772-A156-8DEB23936256}"/>
              </a:ext>
            </a:extLst>
          </p:cNvPr>
          <p:cNvSpPr/>
          <p:nvPr/>
        </p:nvSpPr>
        <p:spPr>
          <a:xfrm rot="10800000">
            <a:off x="9993640" y="4101868"/>
            <a:ext cx="385067" cy="452697"/>
          </a:xfrm>
          <a:prstGeom prst="upArrow">
            <a:avLst/>
          </a:prstGeom>
          <a:solidFill>
            <a:schemeClr val="accent1"/>
          </a:solidFill>
          <a:ln w="63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299"/>
              </a:solidFill>
              <a:effectLst/>
              <a:uLnTx/>
              <a:uFillTx/>
              <a:latin typeface="Calibri" panose="020F0502020204030204"/>
              <a:ea typeface="+mn-ea"/>
              <a:cs typeface="+mn-cs"/>
            </a:endParaRPr>
          </a:p>
        </p:txBody>
      </p:sp>
      <p:sp>
        <p:nvSpPr>
          <p:cNvPr id="154" name="Up Arrow 17">
            <a:extLst>
              <a:ext uri="{FF2B5EF4-FFF2-40B4-BE49-F238E27FC236}">
                <a16:creationId xmlns:a16="http://schemas.microsoft.com/office/drawing/2014/main" id="{04FE0168-186E-4AE2-BB41-AD8679D05A0C}"/>
              </a:ext>
            </a:extLst>
          </p:cNvPr>
          <p:cNvSpPr/>
          <p:nvPr/>
        </p:nvSpPr>
        <p:spPr>
          <a:xfrm>
            <a:off x="7847703" y="4069871"/>
            <a:ext cx="385067" cy="452697"/>
          </a:xfrm>
          <a:prstGeom prst="upArrow">
            <a:avLst/>
          </a:prstGeom>
          <a:solidFill>
            <a:schemeClr val="accent2"/>
          </a:solidFill>
          <a:ln w="63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E123720A-321B-46AA-A3AF-636116D2D310}"/>
              </a:ext>
            </a:extLst>
          </p:cNvPr>
          <p:cNvSpPr txBox="1"/>
          <p:nvPr/>
        </p:nvSpPr>
        <p:spPr>
          <a:xfrm>
            <a:off x="10358088" y="4193068"/>
            <a:ext cx="829019" cy="307775"/>
          </a:xfrm>
          <a:prstGeom prst="rect">
            <a:avLst/>
          </a:prstGeom>
          <a:noFill/>
        </p:spPr>
        <p:txBody>
          <a:bodyPr wrap="square" lIns="91438" tIns="45719" rIns="91438" bIns="45719" rtlCol="0">
            <a:spAutoFit/>
          </a:bodyPr>
          <a:lstStyle/>
          <a:p>
            <a:pPr algn="l" fontAlgn="auto">
              <a:spcBef>
                <a:spcPts val="0"/>
              </a:spcBef>
              <a:spcAft>
                <a:spcPts val="0"/>
              </a:spcAft>
              <a:defRPr/>
            </a:pPr>
            <a:r>
              <a:rPr lang="en-CA" sz="1400" dirty="0">
                <a:ea typeface="Verdana" panose="020B0604030504040204" pitchFamily="34" charset="0"/>
                <a:cs typeface="Verdana" panose="020B0604030504040204" pitchFamily="34" charset="0"/>
              </a:rPr>
              <a:t>Hunger</a:t>
            </a:r>
          </a:p>
        </p:txBody>
      </p:sp>
      <p:sp>
        <p:nvSpPr>
          <p:cNvPr id="156" name="Up Arrow 17">
            <a:extLst>
              <a:ext uri="{FF2B5EF4-FFF2-40B4-BE49-F238E27FC236}">
                <a16:creationId xmlns:a16="http://schemas.microsoft.com/office/drawing/2014/main" id="{01438BEA-8860-43E9-9673-3EA55E8146BA}"/>
              </a:ext>
            </a:extLst>
          </p:cNvPr>
          <p:cNvSpPr/>
          <p:nvPr/>
        </p:nvSpPr>
        <p:spPr>
          <a:xfrm>
            <a:off x="9935253" y="5181802"/>
            <a:ext cx="385067" cy="452697"/>
          </a:xfrm>
          <a:prstGeom prst="upArrow">
            <a:avLst/>
          </a:prstGeom>
          <a:solidFill>
            <a:schemeClr val="accent2"/>
          </a:solidFill>
          <a:ln w="63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B30EF334-9B87-4228-AFE7-79667B320512}"/>
              </a:ext>
            </a:extLst>
          </p:cNvPr>
          <p:cNvSpPr txBox="1"/>
          <p:nvPr/>
        </p:nvSpPr>
        <p:spPr>
          <a:xfrm>
            <a:off x="10310799" y="5173759"/>
            <a:ext cx="1102542" cy="523220"/>
          </a:xfrm>
          <a:prstGeom prst="rect">
            <a:avLst/>
          </a:prstGeom>
          <a:noFill/>
        </p:spPr>
        <p:txBody>
          <a:bodyPr wrap="square">
            <a:spAutoFit/>
          </a:bodyPr>
          <a:lstStyle/>
          <a:p>
            <a:pPr>
              <a:buClr>
                <a:schemeClr val="accent5"/>
              </a:buClr>
            </a:pPr>
            <a:r>
              <a:rPr lang="en-US" sz="1400" dirty="0"/>
              <a:t>Insulin release</a:t>
            </a:r>
          </a:p>
        </p:txBody>
      </p:sp>
      <p:sp>
        <p:nvSpPr>
          <p:cNvPr id="158" name="TextBox 157">
            <a:extLst>
              <a:ext uri="{FF2B5EF4-FFF2-40B4-BE49-F238E27FC236}">
                <a16:creationId xmlns:a16="http://schemas.microsoft.com/office/drawing/2014/main" id="{F3F9C7C7-1C6C-4478-B859-EEA3443C04D1}"/>
              </a:ext>
            </a:extLst>
          </p:cNvPr>
          <p:cNvSpPr txBox="1"/>
          <p:nvPr/>
        </p:nvSpPr>
        <p:spPr>
          <a:xfrm>
            <a:off x="8206603" y="5159657"/>
            <a:ext cx="1597942" cy="523220"/>
          </a:xfrm>
          <a:prstGeom prst="rect">
            <a:avLst/>
          </a:prstGeom>
          <a:noFill/>
        </p:spPr>
        <p:txBody>
          <a:bodyPr wrap="square">
            <a:spAutoFit/>
          </a:bodyPr>
          <a:lstStyle/>
          <a:p>
            <a:pPr>
              <a:buClr>
                <a:schemeClr val="accent5"/>
              </a:buClr>
            </a:pPr>
            <a:r>
              <a:rPr lang="en-US" sz="1400" dirty="0"/>
              <a:t>Glucose levels and glucagon secretion</a:t>
            </a:r>
          </a:p>
        </p:txBody>
      </p:sp>
      <p:sp>
        <p:nvSpPr>
          <p:cNvPr id="159" name="Up Arrow 16">
            <a:extLst>
              <a:ext uri="{FF2B5EF4-FFF2-40B4-BE49-F238E27FC236}">
                <a16:creationId xmlns:a16="http://schemas.microsoft.com/office/drawing/2014/main" id="{75B9C989-4447-4BD4-B5BA-5AD21E9365F9}"/>
              </a:ext>
            </a:extLst>
          </p:cNvPr>
          <p:cNvSpPr/>
          <p:nvPr/>
        </p:nvSpPr>
        <p:spPr>
          <a:xfrm rot="10800000">
            <a:off x="7835003" y="5181801"/>
            <a:ext cx="385067" cy="452697"/>
          </a:xfrm>
          <a:prstGeom prst="upArrow">
            <a:avLst/>
          </a:prstGeom>
          <a:solidFill>
            <a:schemeClr val="accent1"/>
          </a:solidFill>
          <a:ln w="63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299"/>
              </a:solidFill>
              <a:effectLst/>
              <a:uLnTx/>
              <a:uFillTx/>
              <a:latin typeface="Calibri" panose="020F0502020204030204"/>
              <a:ea typeface="+mn-ea"/>
              <a:cs typeface="+mn-cs"/>
            </a:endParaRPr>
          </a:p>
        </p:txBody>
      </p:sp>
      <p:pic>
        <p:nvPicPr>
          <p:cNvPr id="160" name="Graphic 159" descr="Brain">
            <a:extLst>
              <a:ext uri="{FF2B5EF4-FFF2-40B4-BE49-F238E27FC236}">
                <a16:creationId xmlns:a16="http://schemas.microsoft.com/office/drawing/2014/main" id="{F5496071-CF6A-49ED-90D4-CA06061E6D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69993" y="3952641"/>
            <a:ext cx="731520" cy="731520"/>
          </a:xfrm>
          <a:prstGeom prst="rect">
            <a:avLst/>
          </a:prstGeom>
        </p:spPr>
      </p:pic>
      <p:sp>
        <p:nvSpPr>
          <p:cNvPr id="161" name="Oval 160">
            <a:extLst>
              <a:ext uri="{FF2B5EF4-FFF2-40B4-BE49-F238E27FC236}">
                <a16:creationId xmlns:a16="http://schemas.microsoft.com/office/drawing/2014/main" id="{A86497BC-31E7-4EE3-8567-5E158530EF30}"/>
              </a:ext>
            </a:extLst>
          </p:cNvPr>
          <p:cNvSpPr/>
          <p:nvPr/>
        </p:nvSpPr>
        <p:spPr>
          <a:xfrm>
            <a:off x="7409842" y="4309361"/>
            <a:ext cx="113784" cy="82118"/>
          </a:xfrm>
          <a:prstGeom prst="ellipse">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en-US" sz="2133">
              <a:solidFill>
                <a:srgbClr val="FFFFFF"/>
              </a:solidFill>
              <a:latin typeface="Calibre Regular"/>
            </a:endParaRPr>
          </a:p>
        </p:txBody>
      </p:sp>
      <p:pic>
        <p:nvPicPr>
          <p:cNvPr id="1026" name="Picture 2" descr="Pancreas - Free medical icons">
            <a:extLst>
              <a:ext uri="{FF2B5EF4-FFF2-40B4-BE49-F238E27FC236}">
                <a16:creationId xmlns:a16="http://schemas.microsoft.com/office/drawing/2014/main" id="{C30D0B78-5F16-42E8-9D91-FFEBD5FB7A06}"/>
              </a:ext>
            </a:extLst>
          </p:cNvPr>
          <p:cNvPicPr>
            <a:picLocks noChangeAspect="1" noChangeArrowheads="1"/>
          </p:cNvPicPr>
          <p:nvPr/>
        </p:nvPicPr>
        <p:blipFill>
          <a:blip r:embed="rId2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64135" y="5116081"/>
            <a:ext cx="590009" cy="59000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Pancreas - Free medical icons">
            <a:extLst>
              <a:ext uri="{FF2B5EF4-FFF2-40B4-BE49-F238E27FC236}">
                <a16:creationId xmlns:a16="http://schemas.microsoft.com/office/drawing/2014/main" id="{9FADC2F0-5DBA-4AED-AC46-14831F1DC555}"/>
              </a:ext>
            </a:extLst>
          </p:cNvPr>
          <p:cNvPicPr>
            <a:picLocks noChangeAspect="1" noChangeArrowheads="1"/>
          </p:cNvPicPr>
          <p:nvPr/>
        </p:nvPicPr>
        <p:blipFill>
          <a:blip r:embed="rId2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6177" y="2176306"/>
            <a:ext cx="590009" cy="590009"/>
          </a:xfrm>
          <a:prstGeom prst="rect">
            <a:avLst/>
          </a:prstGeom>
          <a:noFill/>
          <a:extLst>
            <a:ext uri="{909E8E84-426E-40DD-AFC4-6F175D3DCCD1}">
              <a14:hiddenFill xmlns:a14="http://schemas.microsoft.com/office/drawing/2010/main">
                <a:solidFill>
                  <a:srgbClr val="FFFFFF"/>
                </a:solidFill>
              </a14:hiddenFill>
            </a:ext>
          </a:extLst>
        </p:spPr>
      </p:pic>
      <p:sp>
        <p:nvSpPr>
          <p:cNvPr id="78" name="Oval 77">
            <a:extLst>
              <a:ext uri="{FF2B5EF4-FFF2-40B4-BE49-F238E27FC236}">
                <a16:creationId xmlns:a16="http://schemas.microsoft.com/office/drawing/2014/main" id="{3D8B82F5-4AEC-4FB6-B7D2-3B03B2C8F97A}"/>
              </a:ext>
            </a:extLst>
          </p:cNvPr>
          <p:cNvSpPr/>
          <p:nvPr/>
        </p:nvSpPr>
        <p:spPr>
          <a:xfrm>
            <a:off x="64052" y="6513443"/>
            <a:ext cx="182880" cy="182880"/>
          </a:xfrm>
          <a:prstGeom prst="ellipse">
            <a:avLst/>
          </a:prstGeom>
          <a:solidFill>
            <a:srgbClr val="F6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5086816B-F2CC-1E4F-94B6-5BEC1B87100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42769605"/>
      </p:ext>
    </p:extLst>
  </p:cSld>
  <p:clrMapOvr>
    <a:masterClrMapping/>
  </p:clrMapOvr>
  <mc:AlternateContent xmlns:mc="http://schemas.openxmlformats.org/markup-compatibility/2006" xmlns:p14="http://schemas.microsoft.com/office/powerpoint/2010/main">
    <mc:Choice Requires="p14">
      <p:transition spd="slow" p14:dur="2000" advTm="166057"/>
    </mc:Choice>
    <mc:Fallback xmlns="">
      <p:transition spd="slow" advTm="166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91" grpId="0" animBg="1"/>
      <p:bldP spid="92" grpId="0" animBg="1"/>
      <p:bldP spid="93" grpId="0"/>
      <p:bldP spid="94" grpId="0" animBg="1"/>
      <p:bldP spid="95" grpId="0" animBg="1"/>
      <p:bldP spid="98" grpId="0" animBg="1"/>
      <p:bldP spid="105" grpId="0" animBg="1"/>
      <p:bldP spid="106" grpId="0" animBg="1"/>
      <p:bldP spid="107" grpId="0"/>
      <p:bldP spid="111" grpId="0" animBg="1"/>
      <p:bldP spid="112" grpId="0"/>
      <p:bldP spid="123" grpId="0" animBg="1"/>
      <p:bldP spid="153" grpId="0" animBg="1"/>
      <p:bldP spid="154" grpId="0" animBg="1"/>
      <p:bldP spid="155" grpId="0"/>
      <p:bldP spid="156" grpId="0" animBg="1"/>
      <p:bldP spid="1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2">
            <a:extLst>
              <a:ext uri="{FF2B5EF4-FFF2-40B4-BE49-F238E27FC236}">
                <a16:creationId xmlns:a16="http://schemas.microsoft.com/office/drawing/2014/main" id="{98C36D08-84C5-4081-9472-2B2F8FE31289}"/>
              </a:ext>
            </a:extLst>
          </p:cNvPr>
          <p:cNvSpPr>
            <a:spLocks noGrp="1"/>
          </p:cNvSpPr>
          <p:nvPr>
            <p:ph type="title"/>
          </p:nvPr>
        </p:nvSpPr>
        <p:spPr>
          <a:xfrm>
            <a:off x="1298214" y="-45405"/>
            <a:ext cx="10961077" cy="1071176"/>
          </a:xfrm>
        </p:spPr>
        <p:txBody>
          <a:bodyPr>
            <a:normAutofit/>
          </a:bodyPr>
          <a:lstStyle/>
          <a:p>
            <a:r>
              <a:rPr lang="en-US" sz="3600" dirty="0"/>
              <a:t>Expectations of treatment</a:t>
            </a:r>
          </a:p>
        </p:txBody>
      </p:sp>
      <p:sp>
        <p:nvSpPr>
          <p:cNvPr id="41" name="Text Placeholder 17">
            <a:extLst>
              <a:ext uri="{FF2B5EF4-FFF2-40B4-BE49-F238E27FC236}">
                <a16:creationId xmlns:a16="http://schemas.microsoft.com/office/drawing/2014/main" id="{D0B93851-C77D-4EE8-99A5-7E125F075DF4}"/>
              </a:ext>
            </a:extLst>
          </p:cNvPr>
          <p:cNvSpPr txBox="1">
            <a:spLocks/>
          </p:cNvSpPr>
          <p:nvPr/>
        </p:nvSpPr>
        <p:spPr>
          <a:xfrm>
            <a:off x="907560" y="5929867"/>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900" dirty="0">
                <a:latin typeface="+mj-lt"/>
              </a:rPr>
              <a:t>*All subjects received </a:t>
            </a:r>
            <a:r>
              <a:rPr lang="en-US" sz="900" dirty="0" err="1">
                <a:latin typeface="+mj-lt"/>
              </a:rPr>
              <a:t>semaglutide</a:t>
            </a:r>
            <a:r>
              <a:rPr lang="en-US" sz="900" dirty="0">
                <a:latin typeface="+mj-lt"/>
              </a:rPr>
              <a:t> 2.4 mg from weeks 0 – 20. From weeks 20 – 68, subjects were randomized to </a:t>
            </a:r>
            <a:r>
              <a:rPr lang="en-US" sz="900" dirty="0" err="1">
                <a:latin typeface="+mj-lt"/>
              </a:rPr>
              <a:t>semaglutide</a:t>
            </a:r>
            <a:r>
              <a:rPr lang="en-US" sz="900" dirty="0">
                <a:latin typeface="+mj-lt"/>
              </a:rPr>
              <a:t> 2.4 mg or placebo.  </a:t>
            </a:r>
          </a:p>
          <a:p>
            <a:pPr marL="0" indent="0">
              <a:spcBef>
                <a:spcPts val="0"/>
              </a:spcBef>
              <a:buNone/>
            </a:pPr>
            <a:r>
              <a:rPr lang="en-US" sz="900" dirty="0" err="1"/>
              <a:t>Semaglutide</a:t>
            </a:r>
            <a:r>
              <a:rPr lang="en-US" sz="900" dirty="0"/>
              <a:t> 2.4 mg is Health Canada approved but is not commercially available.</a:t>
            </a:r>
          </a:p>
          <a:p>
            <a:pPr marL="0" indent="0">
              <a:spcBef>
                <a:spcPts val="0"/>
              </a:spcBef>
              <a:buNone/>
            </a:pPr>
            <a:endParaRPr lang="en-US" sz="900" dirty="0">
              <a:latin typeface="+mj-lt"/>
            </a:endParaRPr>
          </a:p>
          <a:p>
            <a:pPr marL="0" indent="0">
              <a:spcBef>
                <a:spcPts val="0"/>
              </a:spcBef>
              <a:buNone/>
            </a:pPr>
            <a:r>
              <a:rPr lang="en-US" sz="900" dirty="0">
                <a:latin typeface="+mj-lt"/>
              </a:rPr>
              <a:t>1. </a:t>
            </a:r>
            <a:r>
              <a:rPr lang="en-US" sz="900" dirty="0"/>
              <a:t>Pedersen SD, et al. Canadian Adult Obesity Clinical Practice Guidelines: Pharmacotherapy in Obesity Management. Available from: https://obesitycanada.ca/guidelines/pharmacotherapy. Accessed November 15, 2021. 2. Wilding JPH et al., Once-Weekly </a:t>
            </a:r>
            <a:r>
              <a:rPr lang="en-US" sz="900" dirty="0" err="1"/>
              <a:t>Semaglutide</a:t>
            </a:r>
            <a:r>
              <a:rPr lang="en-US" sz="900" dirty="0"/>
              <a:t> in Adults with Overweight or Obesity. NEJM. 2021:doi: 10.1056/NEJMoa2032183. </a:t>
            </a:r>
            <a:r>
              <a:rPr lang="en-US" sz="900" dirty="0" err="1"/>
              <a:t>Epub</a:t>
            </a:r>
            <a:r>
              <a:rPr lang="en-US" sz="900" dirty="0"/>
              <a:t> ahead of print. 3. </a:t>
            </a:r>
            <a:r>
              <a:rPr lang="en-US" sz="900" dirty="0" err="1"/>
              <a:t>Rubino</a:t>
            </a:r>
            <a:r>
              <a:rPr lang="en-US" sz="900" dirty="0"/>
              <a:t> D et al., Effect of Continued Weekly Subcutaneous </a:t>
            </a:r>
            <a:r>
              <a:rPr lang="en-US" sz="900" dirty="0" err="1"/>
              <a:t>Semaglutide</a:t>
            </a:r>
            <a:r>
              <a:rPr lang="en-US" sz="900" dirty="0"/>
              <a:t> vs Placebo on Weight Loss Maintenance in Adults With Overweight or Obesity. The STEP 4 Randomized Clinical Trial. JAMA. 2021; doi:10.1001/jama.2021.3224.</a:t>
            </a:r>
          </a:p>
          <a:p>
            <a:pPr marL="0" indent="0">
              <a:spcBef>
                <a:spcPts val="0"/>
              </a:spcBef>
              <a:buNone/>
            </a:pPr>
            <a:endParaRPr lang="en-US" sz="900" dirty="0">
              <a:latin typeface="+mj-lt"/>
            </a:endParaRPr>
          </a:p>
        </p:txBody>
      </p:sp>
      <p:sp>
        <p:nvSpPr>
          <p:cNvPr id="42" name="Rectangle: Rounded Corners 41">
            <a:extLst>
              <a:ext uri="{FF2B5EF4-FFF2-40B4-BE49-F238E27FC236}">
                <a16:creationId xmlns:a16="http://schemas.microsoft.com/office/drawing/2014/main" id="{05D9C94D-80B8-4EDD-B4D4-11A7C128E5E9}"/>
              </a:ext>
            </a:extLst>
          </p:cNvPr>
          <p:cNvSpPr/>
          <p:nvPr/>
        </p:nvSpPr>
        <p:spPr>
          <a:xfrm>
            <a:off x="2727220" y="1539184"/>
            <a:ext cx="2194560" cy="4121009"/>
          </a:xfrm>
          <a:prstGeom prst="roundRect">
            <a:avLst>
              <a:gd name="adj" fmla="val 7627"/>
            </a:avLst>
          </a:prstGeom>
          <a:ln w="38100">
            <a:solidFill>
              <a:srgbClr val="B7D869"/>
            </a:solidFill>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algn="ctr"/>
            <a:endParaRPr lang="en-CA" sz="2000" noProof="0" dirty="0">
              <a:latin typeface="+mj-lt"/>
            </a:endParaRPr>
          </a:p>
        </p:txBody>
      </p:sp>
      <p:sp>
        <p:nvSpPr>
          <p:cNvPr id="43" name="Rectangle: Top Corners Rounded 42">
            <a:extLst>
              <a:ext uri="{FF2B5EF4-FFF2-40B4-BE49-F238E27FC236}">
                <a16:creationId xmlns:a16="http://schemas.microsoft.com/office/drawing/2014/main" id="{439DE502-DA47-42D1-A588-E88F2AB70AD4}"/>
              </a:ext>
            </a:extLst>
          </p:cNvPr>
          <p:cNvSpPr/>
          <p:nvPr/>
        </p:nvSpPr>
        <p:spPr>
          <a:xfrm>
            <a:off x="2727221" y="1484155"/>
            <a:ext cx="2194560" cy="551543"/>
          </a:xfrm>
          <a:prstGeom prst="round2SameRect">
            <a:avLst/>
          </a:prstGeom>
          <a:solidFill>
            <a:srgbClr val="B7D869"/>
          </a:solidFill>
          <a:ln w="38100">
            <a:solidFill>
              <a:srgbClr val="B7D869"/>
            </a:solidFill>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algn="ctr"/>
            <a:r>
              <a:rPr lang="en-US" sz="1600" dirty="0">
                <a:solidFill>
                  <a:schemeClr val="bg1"/>
                </a:solidFill>
                <a:latin typeface="+mj-lt"/>
              </a:rPr>
              <a:t>orlistat</a:t>
            </a:r>
            <a:endParaRPr lang="en-CA" sz="2000" dirty="0">
              <a:solidFill>
                <a:schemeClr val="bg1"/>
              </a:solidFill>
              <a:latin typeface="+mj-lt"/>
            </a:endParaRPr>
          </a:p>
        </p:txBody>
      </p:sp>
      <p:sp>
        <p:nvSpPr>
          <p:cNvPr id="44" name="Rectangle: Rounded Corners 43">
            <a:extLst>
              <a:ext uri="{FF2B5EF4-FFF2-40B4-BE49-F238E27FC236}">
                <a16:creationId xmlns:a16="http://schemas.microsoft.com/office/drawing/2014/main" id="{61ECA600-21D5-4554-B71B-B269AF9D9838}"/>
              </a:ext>
            </a:extLst>
          </p:cNvPr>
          <p:cNvSpPr/>
          <p:nvPr/>
        </p:nvSpPr>
        <p:spPr>
          <a:xfrm>
            <a:off x="5092375" y="1539184"/>
            <a:ext cx="2194560" cy="4121009"/>
          </a:xfrm>
          <a:prstGeom prst="roundRect">
            <a:avLst>
              <a:gd name="adj" fmla="val 7627"/>
            </a:avLst>
          </a:prstGeom>
          <a:ln w="38100">
            <a:solidFill>
              <a:srgbClr val="28A66B"/>
            </a:solidFill>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algn="ctr"/>
            <a:endParaRPr lang="en-CA" sz="2000" noProof="0" err="1">
              <a:latin typeface="+mj-lt"/>
            </a:endParaRPr>
          </a:p>
        </p:txBody>
      </p:sp>
      <p:sp>
        <p:nvSpPr>
          <p:cNvPr id="45" name="Rectangle: Top Corners Rounded 44">
            <a:extLst>
              <a:ext uri="{FF2B5EF4-FFF2-40B4-BE49-F238E27FC236}">
                <a16:creationId xmlns:a16="http://schemas.microsoft.com/office/drawing/2014/main" id="{BD591EC3-C697-4BD1-B5E3-58695560E141}"/>
              </a:ext>
            </a:extLst>
          </p:cNvPr>
          <p:cNvSpPr/>
          <p:nvPr/>
        </p:nvSpPr>
        <p:spPr>
          <a:xfrm>
            <a:off x="5092375" y="1484155"/>
            <a:ext cx="2194560" cy="551543"/>
          </a:xfrm>
          <a:prstGeom prst="round2SameRect">
            <a:avLst/>
          </a:prstGeom>
          <a:solidFill>
            <a:srgbClr val="28A66B"/>
          </a:solidFill>
          <a:ln w="38100">
            <a:solidFill>
              <a:srgbClr val="28A66B"/>
            </a:solidFill>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algn="ctr"/>
            <a:r>
              <a:rPr lang="en-US" sz="1600">
                <a:solidFill>
                  <a:schemeClr val="bg1"/>
                </a:solidFill>
                <a:latin typeface="+mj-lt"/>
              </a:rPr>
              <a:t>liraglutide 3.0 mg</a:t>
            </a:r>
            <a:endParaRPr lang="en-CA" sz="2000" err="1">
              <a:solidFill>
                <a:schemeClr val="bg1"/>
              </a:solidFill>
              <a:latin typeface="+mj-lt"/>
            </a:endParaRPr>
          </a:p>
        </p:txBody>
      </p:sp>
      <p:sp>
        <p:nvSpPr>
          <p:cNvPr id="46" name="Rectangle: Rounded Corners 45">
            <a:extLst>
              <a:ext uri="{FF2B5EF4-FFF2-40B4-BE49-F238E27FC236}">
                <a16:creationId xmlns:a16="http://schemas.microsoft.com/office/drawing/2014/main" id="{61207B59-585B-456D-B77A-075A163254BB}"/>
              </a:ext>
            </a:extLst>
          </p:cNvPr>
          <p:cNvSpPr/>
          <p:nvPr/>
        </p:nvSpPr>
        <p:spPr>
          <a:xfrm>
            <a:off x="7443016" y="1539184"/>
            <a:ext cx="2194560" cy="4121009"/>
          </a:xfrm>
          <a:prstGeom prst="roundRect">
            <a:avLst>
              <a:gd name="adj" fmla="val 7627"/>
            </a:avLst>
          </a:prstGeom>
          <a:ln w="38100">
            <a:solidFill>
              <a:srgbClr val="2D3E76"/>
            </a:solidFill>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algn="ctr"/>
            <a:endParaRPr lang="en-CA" sz="2000" noProof="0" err="1">
              <a:latin typeface="+mj-lt"/>
            </a:endParaRPr>
          </a:p>
        </p:txBody>
      </p:sp>
      <p:sp>
        <p:nvSpPr>
          <p:cNvPr id="47" name="Rectangle: Top Corners Rounded 46">
            <a:extLst>
              <a:ext uri="{FF2B5EF4-FFF2-40B4-BE49-F238E27FC236}">
                <a16:creationId xmlns:a16="http://schemas.microsoft.com/office/drawing/2014/main" id="{41A88E9F-1E55-4772-9204-3B8AA6D65DDF}"/>
              </a:ext>
            </a:extLst>
          </p:cNvPr>
          <p:cNvSpPr/>
          <p:nvPr/>
        </p:nvSpPr>
        <p:spPr>
          <a:xfrm>
            <a:off x="7443016" y="1484155"/>
            <a:ext cx="2194560" cy="551543"/>
          </a:xfrm>
          <a:prstGeom prst="round2SameRect">
            <a:avLst/>
          </a:prstGeom>
          <a:solidFill>
            <a:srgbClr val="2D3E76"/>
          </a:solidFill>
          <a:ln w="38100">
            <a:solidFill>
              <a:srgbClr val="2D3E76"/>
            </a:solidFill>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algn="ctr"/>
            <a:r>
              <a:rPr lang="en-US" sz="1600">
                <a:solidFill>
                  <a:schemeClr val="bg1"/>
                </a:solidFill>
                <a:latin typeface="+mj-lt"/>
              </a:rPr>
              <a:t>naltrexone/bupropion </a:t>
            </a:r>
          </a:p>
        </p:txBody>
      </p:sp>
      <p:sp>
        <p:nvSpPr>
          <p:cNvPr id="48" name="TextBox 47">
            <a:extLst>
              <a:ext uri="{FF2B5EF4-FFF2-40B4-BE49-F238E27FC236}">
                <a16:creationId xmlns:a16="http://schemas.microsoft.com/office/drawing/2014/main" id="{54A35DB3-545E-4920-87B5-87FCA490570C}"/>
              </a:ext>
            </a:extLst>
          </p:cNvPr>
          <p:cNvSpPr txBox="1"/>
          <p:nvPr/>
        </p:nvSpPr>
        <p:spPr>
          <a:xfrm>
            <a:off x="993196" y="2187006"/>
            <a:ext cx="1524520" cy="470898"/>
          </a:xfrm>
          <a:prstGeom prst="rect">
            <a:avLst/>
          </a:prstGeom>
          <a:noFill/>
        </p:spPr>
        <p:txBody>
          <a:bodyPr wrap="none" lIns="0" tIns="0" rIns="0" bIns="0" rtlCol="0">
            <a:spAutoFit/>
          </a:bodyPr>
          <a:lstStyle/>
          <a:p>
            <a:pPr algn="ctr">
              <a:lnSpc>
                <a:spcPct val="90000"/>
              </a:lnSpc>
            </a:pPr>
            <a:r>
              <a:rPr lang="en-US" sz="2000" b="1" dirty="0">
                <a:solidFill>
                  <a:schemeClr val="tx2"/>
                </a:solidFill>
                <a:latin typeface="+mj-lt"/>
              </a:rPr>
              <a:t>% loss</a:t>
            </a:r>
          </a:p>
          <a:p>
            <a:pPr algn="ctr">
              <a:lnSpc>
                <a:spcPct val="90000"/>
              </a:lnSpc>
            </a:pPr>
            <a:r>
              <a:rPr lang="en-US" sz="1400" dirty="0">
                <a:solidFill>
                  <a:srgbClr val="13245A"/>
                </a:solidFill>
                <a:latin typeface="+mj-lt"/>
              </a:rPr>
              <a:t>(placebo-subtracted)</a:t>
            </a:r>
            <a:endParaRPr lang="en-CA" sz="1400" dirty="0">
              <a:solidFill>
                <a:srgbClr val="13245A"/>
              </a:solidFill>
              <a:latin typeface="+mj-lt"/>
            </a:endParaRPr>
          </a:p>
        </p:txBody>
      </p:sp>
      <p:sp>
        <p:nvSpPr>
          <p:cNvPr id="49" name="TextBox 48">
            <a:extLst>
              <a:ext uri="{FF2B5EF4-FFF2-40B4-BE49-F238E27FC236}">
                <a16:creationId xmlns:a16="http://schemas.microsoft.com/office/drawing/2014/main" id="{E5EE87C7-79BC-4FF1-8747-349F73BBE378}"/>
              </a:ext>
            </a:extLst>
          </p:cNvPr>
          <p:cNvSpPr txBox="1"/>
          <p:nvPr/>
        </p:nvSpPr>
        <p:spPr>
          <a:xfrm>
            <a:off x="1099059" y="2869270"/>
            <a:ext cx="1312795" cy="470898"/>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400" dirty="0">
                <a:solidFill>
                  <a:srgbClr val="13245A"/>
                </a:solidFill>
                <a:latin typeface="+mj-lt"/>
              </a:rPr>
              <a:t>% of pts achieving</a:t>
            </a:r>
            <a:endParaRPr kumimoji="0" lang="en-CA" sz="1400" b="0" i="0" u="none" strike="noStrike" kern="1200" cap="none" spc="0" normalizeH="0" baseline="0" noProof="0" dirty="0">
              <a:ln>
                <a:noFill/>
              </a:ln>
              <a:solidFill>
                <a:srgbClr val="13245A"/>
              </a:solidFill>
              <a:effectLst/>
              <a:uLnTx/>
              <a:uFillTx/>
              <a:latin typeface="+mj-lt"/>
              <a:ea typeface="+mn-ea"/>
              <a:cs typeface="+mn-cs"/>
            </a:endParaRPr>
          </a:p>
          <a:p>
            <a:pPr algn="ctr">
              <a:lnSpc>
                <a:spcPct val="90000"/>
              </a:lnSpc>
            </a:pPr>
            <a:r>
              <a:rPr lang="en-US" sz="2000" b="1" dirty="0">
                <a:solidFill>
                  <a:schemeClr val="tx2"/>
                </a:solidFill>
                <a:latin typeface="+mj-lt"/>
                <a:cs typeface="Calibri" panose="020F0502020204030204" pitchFamily="34" charset="0"/>
              </a:rPr>
              <a:t>≥ 5% loss</a:t>
            </a:r>
            <a:endParaRPr lang="en-US" sz="2000" b="1" dirty="0">
              <a:solidFill>
                <a:schemeClr val="tx2"/>
              </a:solidFill>
              <a:latin typeface="+mj-lt"/>
            </a:endParaRPr>
          </a:p>
        </p:txBody>
      </p:sp>
      <p:sp>
        <p:nvSpPr>
          <p:cNvPr id="50" name="TextBox 49">
            <a:extLst>
              <a:ext uri="{FF2B5EF4-FFF2-40B4-BE49-F238E27FC236}">
                <a16:creationId xmlns:a16="http://schemas.microsoft.com/office/drawing/2014/main" id="{A3864FC6-EE08-43EE-9592-40FA300E21A0}"/>
              </a:ext>
            </a:extLst>
          </p:cNvPr>
          <p:cNvSpPr txBox="1"/>
          <p:nvPr/>
        </p:nvSpPr>
        <p:spPr>
          <a:xfrm>
            <a:off x="1099059" y="3540104"/>
            <a:ext cx="1312795" cy="470898"/>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400" dirty="0">
                <a:solidFill>
                  <a:srgbClr val="001965"/>
                </a:solidFill>
                <a:latin typeface="+mj-lt"/>
              </a:rPr>
              <a:t>% of pts achieving</a:t>
            </a:r>
            <a:endParaRPr kumimoji="0" lang="en-CA" sz="1400" b="0" i="0" u="none" strike="noStrike" kern="1200" cap="none" spc="0" normalizeH="0" baseline="0" noProof="0" dirty="0">
              <a:ln>
                <a:noFill/>
              </a:ln>
              <a:solidFill>
                <a:srgbClr val="001965"/>
              </a:solidFill>
              <a:effectLst/>
              <a:uLnTx/>
              <a:uFillTx/>
              <a:latin typeface="+mj-lt"/>
              <a:ea typeface="+mn-ea"/>
              <a:cs typeface="+mn-cs"/>
            </a:endParaRPr>
          </a:p>
          <a:p>
            <a:pPr algn="ctr">
              <a:lnSpc>
                <a:spcPct val="90000"/>
              </a:lnSpc>
            </a:pPr>
            <a:r>
              <a:rPr lang="en-US" sz="2000" b="1" dirty="0">
                <a:solidFill>
                  <a:schemeClr val="tx2"/>
                </a:solidFill>
                <a:latin typeface="+mj-lt"/>
                <a:cs typeface="Calibri" panose="020F0502020204030204" pitchFamily="34" charset="0"/>
              </a:rPr>
              <a:t>≥ 10% loss</a:t>
            </a:r>
            <a:endParaRPr lang="en-US" sz="2000" b="1" dirty="0">
              <a:solidFill>
                <a:schemeClr val="tx2"/>
              </a:solidFill>
              <a:latin typeface="+mj-lt"/>
            </a:endParaRPr>
          </a:p>
        </p:txBody>
      </p:sp>
      <p:sp>
        <p:nvSpPr>
          <p:cNvPr id="51" name="TextBox 50">
            <a:extLst>
              <a:ext uri="{FF2B5EF4-FFF2-40B4-BE49-F238E27FC236}">
                <a16:creationId xmlns:a16="http://schemas.microsoft.com/office/drawing/2014/main" id="{0600E7C6-C64A-4696-8359-F6E2AE028BFF}"/>
              </a:ext>
            </a:extLst>
          </p:cNvPr>
          <p:cNvSpPr txBox="1"/>
          <p:nvPr/>
        </p:nvSpPr>
        <p:spPr>
          <a:xfrm>
            <a:off x="907561" y="4904092"/>
            <a:ext cx="1759028"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400" dirty="0">
                <a:solidFill>
                  <a:srgbClr val="13245A"/>
                </a:solidFill>
                <a:latin typeface="+mj-lt"/>
              </a:rPr>
              <a:t>Effect on</a:t>
            </a:r>
            <a:endParaRPr kumimoji="0" lang="en-CA" sz="1400" b="0" i="0" u="none" strike="noStrike" kern="1200" cap="none" spc="0" normalizeH="0" baseline="0" noProof="0" dirty="0">
              <a:ln>
                <a:noFill/>
              </a:ln>
              <a:solidFill>
                <a:srgbClr val="13245A"/>
              </a:solidFill>
              <a:effectLst/>
              <a:uLnTx/>
              <a:uFillTx/>
              <a:latin typeface="+mj-lt"/>
              <a:ea typeface="+mn-ea"/>
              <a:cs typeface="+mn-cs"/>
            </a:endParaRPr>
          </a:p>
          <a:p>
            <a:pPr algn="ctr">
              <a:lnSpc>
                <a:spcPct val="90000"/>
              </a:lnSpc>
            </a:pPr>
            <a:r>
              <a:rPr lang="en-US" b="1" dirty="0">
                <a:solidFill>
                  <a:schemeClr val="tx2"/>
                </a:solidFill>
                <a:latin typeface="+mj-lt"/>
                <a:cs typeface="Calibri" panose="020F0502020204030204" pitchFamily="34" charset="0"/>
              </a:rPr>
              <a:t>weight maintenance</a:t>
            </a:r>
          </a:p>
        </p:txBody>
      </p:sp>
      <p:cxnSp>
        <p:nvCxnSpPr>
          <p:cNvPr id="86" name="Straight Connector 85">
            <a:extLst>
              <a:ext uri="{FF2B5EF4-FFF2-40B4-BE49-F238E27FC236}">
                <a16:creationId xmlns:a16="http://schemas.microsoft.com/office/drawing/2014/main" id="{619AA006-AB44-489E-80DB-9EBE8B72DE1A}"/>
              </a:ext>
            </a:extLst>
          </p:cNvPr>
          <p:cNvCxnSpPr/>
          <p:nvPr/>
        </p:nvCxnSpPr>
        <p:spPr>
          <a:xfrm>
            <a:off x="2753164" y="2732415"/>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sp>
        <p:nvSpPr>
          <p:cNvPr id="87" name="TextBox 86">
            <a:extLst>
              <a:ext uri="{FF2B5EF4-FFF2-40B4-BE49-F238E27FC236}">
                <a16:creationId xmlns:a16="http://schemas.microsoft.com/office/drawing/2014/main" id="{7ADCC909-AE04-4A8B-AA95-37CD43899045}"/>
              </a:ext>
            </a:extLst>
          </p:cNvPr>
          <p:cNvSpPr txBox="1"/>
          <p:nvPr/>
        </p:nvSpPr>
        <p:spPr>
          <a:xfrm>
            <a:off x="3244109" y="2186857"/>
            <a:ext cx="1146629" cy="421654"/>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-2.9%</a:t>
            </a:r>
          </a:p>
        </p:txBody>
      </p:sp>
      <p:sp>
        <p:nvSpPr>
          <p:cNvPr id="88" name="TextBox 87">
            <a:extLst>
              <a:ext uri="{FF2B5EF4-FFF2-40B4-BE49-F238E27FC236}">
                <a16:creationId xmlns:a16="http://schemas.microsoft.com/office/drawing/2014/main" id="{DCFBBC6F-3E7E-4E9E-B96C-9126A7753763}"/>
              </a:ext>
            </a:extLst>
          </p:cNvPr>
          <p:cNvSpPr txBox="1"/>
          <p:nvPr/>
        </p:nvSpPr>
        <p:spPr>
          <a:xfrm>
            <a:off x="5632124" y="2193980"/>
            <a:ext cx="1146629" cy="421654"/>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-5.4%</a:t>
            </a:r>
          </a:p>
        </p:txBody>
      </p:sp>
      <p:sp>
        <p:nvSpPr>
          <p:cNvPr id="89" name="TextBox 88">
            <a:extLst>
              <a:ext uri="{FF2B5EF4-FFF2-40B4-BE49-F238E27FC236}">
                <a16:creationId xmlns:a16="http://schemas.microsoft.com/office/drawing/2014/main" id="{AD4F0BD5-EC32-46EA-9BEB-CA02440548C4}"/>
              </a:ext>
            </a:extLst>
          </p:cNvPr>
          <p:cNvSpPr txBox="1"/>
          <p:nvPr/>
        </p:nvSpPr>
        <p:spPr>
          <a:xfrm>
            <a:off x="7984474" y="2187006"/>
            <a:ext cx="1146629" cy="421654"/>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-4.8%</a:t>
            </a:r>
          </a:p>
        </p:txBody>
      </p:sp>
      <p:sp>
        <p:nvSpPr>
          <p:cNvPr id="90" name="TextBox 89">
            <a:extLst>
              <a:ext uri="{FF2B5EF4-FFF2-40B4-BE49-F238E27FC236}">
                <a16:creationId xmlns:a16="http://schemas.microsoft.com/office/drawing/2014/main" id="{EBE1DA78-933F-495F-87D0-3FEB18C2F819}"/>
              </a:ext>
            </a:extLst>
          </p:cNvPr>
          <p:cNvSpPr txBox="1"/>
          <p:nvPr/>
        </p:nvSpPr>
        <p:spPr>
          <a:xfrm>
            <a:off x="2786908" y="2755827"/>
            <a:ext cx="2061029" cy="652166"/>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54%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33% in placebo)</a:t>
            </a:r>
          </a:p>
        </p:txBody>
      </p:sp>
      <p:sp>
        <p:nvSpPr>
          <p:cNvPr id="91" name="TextBox 90">
            <a:extLst>
              <a:ext uri="{FF2B5EF4-FFF2-40B4-BE49-F238E27FC236}">
                <a16:creationId xmlns:a16="http://schemas.microsoft.com/office/drawing/2014/main" id="{AAE478D1-635F-46F2-B073-1A06CFE839A2}"/>
              </a:ext>
            </a:extLst>
          </p:cNvPr>
          <p:cNvSpPr txBox="1"/>
          <p:nvPr/>
        </p:nvSpPr>
        <p:spPr>
          <a:xfrm>
            <a:off x="5174923" y="2755827"/>
            <a:ext cx="2061029" cy="652166"/>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63.2%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a:t>
            </a:r>
            <a:r>
              <a:rPr lang="en-US" sz="1400" dirty="0">
                <a:solidFill>
                  <a:srgbClr val="13245A"/>
                </a:solidFill>
                <a:latin typeface="+mj-lt"/>
                <a:ea typeface="Apis" panose="020B0504010101010104" pitchFamily="34" charset="0"/>
                <a:cs typeface="Apis" panose="020B0504010101010104" pitchFamily="34" charset="0"/>
              </a:rPr>
              <a:t>27.1</a:t>
            </a: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 in placebo)</a:t>
            </a:r>
          </a:p>
        </p:txBody>
      </p:sp>
      <p:sp>
        <p:nvSpPr>
          <p:cNvPr id="92" name="TextBox 91">
            <a:extLst>
              <a:ext uri="{FF2B5EF4-FFF2-40B4-BE49-F238E27FC236}">
                <a16:creationId xmlns:a16="http://schemas.microsoft.com/office/drawing/2014/main" id="{A929E259-124E-48B9-877F-56B9660B26E2}"/>
              </a:ext>
            </a:extLst>
          </p:cNvPr>
          <p:cNvSpPr txBox="1"/>
          <p:nvPr/>
        </p:nvSpPr>
        <p:spPr>
          <a:xfrm>
            <a:off x="7527273" y="2753160"/>
            <a:ext cx="2061029" cy="652166"/>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48%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a:t>
            </a:r>
            <a:r>
              <a:rPr lang="en-US" sz="1400" dirty="0">
                <a:solidFill>
                  <a:srgbClr val="13245A"/>
                </a:solidFill>
                <a:latin typeface="+mj-lt"/>
                <a:ea typeface="Apis" panose="020B0504010101010104" pitchFamily="34" charset="0"/>
                <a:cs typeface="Apis" panose="020B0504010101010104" pitchFamily="34" charset="0"/>
              </a:rPr>
              <a:t>16</a:t>
            </a: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 in placebo)</a:t>
            </a:r>
          </a:p>
        </p:txBody>
      </p:sp>
      <p:sp>
        <p:nvSpPr>
          <p:cNvPr id="93" name="TextBox 92">
            <a:extLst>
              <a:ext uri="{FF2B5EF4-FFF2-40B4-BE49-F238E27FC236}">
                <a16:creationId xmlns:a16="http://schemas.microsoft.com/office/drawing/2014/main" id="{18DFBA7A-6D99-4FB4-ABEE-EEE6BB989648}"/>
              </a:ext>
            </a:extLst>
          </p:cNvPr>
          <p:cNvSpPr txBox="1"/>
          <p:nvPr/>
        </p:nvSpPr>
        <p:spPr>
          <a:xfrm>
            <a:off x="2786908" y="3417678"/>
            <a:ext cx="2061029" cy="652166"/>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33.1%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a:t>
            </a:r>
            <a:r>
              <a:rPr lang="en-US" sz="1400" dirty="0">
                <a:solidFill>
                  <a:srgbClr val="13245A"/>
                </a:solidFill>
                <a:latin typeface="+mj-lt"/>
                <a:ea typeface="Apis" panose="020B0504010101010104" pitchFamily="34" charset="0"/>
                <a:cs typeface="Apis" panose="020B0504010101010104" pitchFamily="34" charset="0"/>
              </a:rPr>
              <a:t>10.6</a:t>
            </a: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 in placebo)</a:t>
            </a:r>
          </a:p>
        </p:txBody>
      </p:sp>
      <p:sp>
        <p:nvSpPr>
          <p:cNvPr id="94" name="TextBox 93">
            <a:extLst>
              <a:ext uri="{FF2B5EF4-FFF2-40B4-BE49-F238E27FC236}">
                <a16:creationId xmlns:a16="http://schemas.microsoft.com/office/drawing/2014/main" id="{0AED1266-C9BE-4F06-B253-C0ACAF44384E}"/>
              </a:ext>
            </a:extLst>
          </p:cNvPr>
          <p:cNvSpPr txBox="1"/>
          <p:nvPr/>
        </p:nvSpPr>
        <p:spPr>
          <a:xfrm>
            <a:off x="5174923" y="3426610"/>
            <a:ext cx="2061029" cy="652166"/>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lang="en-US" sz="2000" b="1" dirty="0">
                <a:solidFill>
                  <a:srgbClr val="000000"/>
                </a:solidFill>
                <a:latin typeface="+mj-lt"/>
                <a:ea typeface="Apis" panose="020B0504010101010104" pitchFamily="34" charset="0"/>
                <a:cs typeface="Apis" panose="020B0504010101010104" pitchFamily="34" charset="0"/>
              </a:rPr>
              <a:t>26</a:t>
            </a: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14% in placebo)</a:t>
            </a:r>
          </a:p>
        </p:txBody>
      </p:sp>
      <p:sp>
        <p:nvSpPr>
          <p:cNvPr id="95" name="TextBox 94">
            <a:extLst>
              <a:ext uri="{FF2B5EF4-FFF2-40B4-BE49-F238E27FC236}">
                <a16:creationId xmlns:a16="http://schemas.microsoft.com/office/drawing/2014/main" id="{C1745078-1C64-44A7-B97C-BAE633ED0866}"/>
              </a:ext>
            </a:extLst>
          </p:cNvPr>
          <p:cNvSpPr txBox="1"/>
          <p:nvPr/>
        </p:nvSpPr>
        <p:spPr>
          <a:xfrm>
            <a:off x="7517196" y="3414617"/>
            <a:ext cx="2061029" cy="652166"/>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25%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7% in placebo)</a:t>
            </a:r>
          </a:p>
        </p:txBody>
      </p:sp>
      <p:sp>
        <p:nvSpPr>
          <p:cNvPr id="96" name="TextBox 95">
            <a:extLst>
              <a:ext uri="{FF2B5EF4-FFF2-40B4-BE49-F238E27FC236}">
                <a16:creationId xmlns:a16="http://schemas.microsoft.com/office/drawing/2014/main" id="{E8A30271-3B68-411E-85B3-0F292AB80FA0}"/>
              </a:ext>
            </a:extLst>
          </p:cNvPr>
          <p:cNvSpPr txBox="1"/>
          <p:nvPr/>
        </p:nvSpPr>
        <p:spPr>
          <a:xfrm>
            <a:off x="2670249" y="4905302"/>
            <a:ext cx="2315031" cy="586314"/>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2.4 kg less weight regain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a:t>
            </a:r>
            <a:r>
              <a:rPr lang="en-US" sz="1400" dirty="0">
                <a:solidFill>
                  <a:srgbClr val="13245A"/>
                </a:solidFill>
                <a:latin typeface="+mj-lt"/>
                <a:ea typeface="Apis" panose="020B0504010101010104" pitchFamily="34" charset="0"/>
                <a:cs typeface="Apis" panose="020B0504010101010104" pitchFamily="34" charset="0"/>
              </a:rPr>
              <a:t>placebo over 3 years)</a:t>
            </a:r>
            <a:endPar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endParaRPr>
          </a:p>
        </p:txBody>
      </p:sp>
      <p:sp>
        <p:nvSpPr>
          <p:cNvPr id="97" name="TextBox 96">
            <a:extLst>
              <a:ext uri="{FF2B5EF4-FFF2-40B4-BE49-F238E27FC236}">
                <a16:creationId xmlns:a16="http://schemas.microsoft.com/office/drawing/2014/main" id="{76AB01D7-437D-44FB-900D-3AEE11707C89}"/>
              </a:ext>
            </a:extLst>
          </p:cNvPr>
          <p:cNvSpPr txBox="1"/>
          <p:nvPr/>
        </p:nvSpPr>
        <p:spPr>
          <a:xfrm>
            <a:off x="5065011" y="4803769"/>
            <a:ext cx="2278742" cy="849784"/>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-6.0% added weight loss at 1 year</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(placebo-subtracted)</a:t>
            </a:r>
          </a:p>
        </p:txBody>
      </p:sp>
      <p:sp>
        <p:nvSpPr>
          <p:cNvPr id="98" name="TextBox 97">
            <a:extLst>
              <a:ext uri="{FF2B5EF4-FFF2-40B4-BE49-F238E27FC236}">
                <a16:creationId xmlns:a16="http://schemas.microsoft.com/office/drawing/2014/main" id="{656063EA-6B73-46B4-A668-77271D9C216A}"/>
              </a:ext>
            </a:extLst>
          </p:cNvPr>
          <p:cNvSpPr txBox="1"/>
          <p:nvPr/>
        </p:nvSpPr>
        <p:spPr>
          <a:xfrm>
            <a:off x="7527272" y="5074594"/>
            <a:ext cx="2061029" cy="355803"/>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lang="en-US" sz="1600" b="1" dirty="0">
                <a:solidFill>
                  <a:srgbClr val="000000"/>
                </a:solidFill>
                <a:latin typeface="+mj-lt"/>
                <a:ea typeface="Apis" panose="020B0504010101010104" pitchFamily="34" charset="0"/>
                <a:cs typeface="Apis" panose="020B0504010101010104" pitchFamily="34" charset="0"/>
              </a:rPr>
              <a:t>Not studied</a:t>
            </a:r>
          </a:p>
        </p:txBody>
      </p:sp>
      <p:cxnSp>
        <p:nvCxnSpPr>
          <p:cNvPr id="99" name="Straight Connector 98">
            <a:extLst>
              <a:ext uri="{FF2B5EF4-FFF2-40B4-BE49-F238E27FC236}">
                <a16:creationId xmlns:a16="http://schemas.microsoft.com/office/drawing/2014/main" id="{DE86815D-D7F4-4660-A58D-E9B58914A28F}"/>
              </a:ext>
            </a:extLst>
          </p:cNvPr>
          <p:cNvCxnSpPr/>
          <p:nvPr/>
        </p:nvCxnSpPr>
        <p:spPr>
          <a:xfrm>
            <a:off x="2753164" y="3397350"/>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0" name="Straight Connector 99">
            <a:extLst>
              <a:ext uri="{FF2B5EF4-FFF2-40B4-BE49-F238E27FC236}">
                <a16:creationId xmlns:a16="http://schemas.microsoft.com/office/drawing/2014/main" id="{F90018F1-BDB4-4C99-B0A7-0867B9485D9A}"/>
              </a:ext>
            </a:extLst>
          </p:cNvPr>
          <p:cNvCxnSpPr/>
          <p:nvPr/>
        </p:nvCxnSpPr>
        <p:spPr>
          <a:xfrm>
            <a:off x="2753164" y="4096574"/>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1" name="Straight Connector 100">
            <a:extLst>
              <a:ext uri="{FF2B5EF4-FFF2-40B4-BE49-F238E27FC236}">
                <a16:creationId xmlns:a16="http://schemas.microsoft.com/office/drawing/2014/main" id="{DB9404D7-891C-41EC-935F-2BC1F6BCEBF5}"/>
              </a:ext>
            </a:extLst>
          </p:cNvPr>
          <p:cNvCxnSpPr/>
          <p:nvPr/>
        </p:nvCxnSpPr>
        <p:spPr>
          <a:xfrm>
            <a:off x="5138095" y="2732415"/>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2" name="Straight Connector 101">
            <a:extLst>
              <a:ext uri="{FF2B5EF4-FFF2-40B4-BE49-F238E27FC236}">
                <a16:creationId xmlns:a16="http://schemas.microsoft.com/office/drawing/2014/main" id="{4109CE12-AAF6-49CB-B22F-8DE5A79829E9}"/>
              </a:ext>
            </a:extLst>
          </p:cNvPr>
          <p:cNvCxnSpPr/>
          <p:nvPr/>
        </p:nvCxnSpPr>
        <p:spPr>
          <a:xfrm>
            <a:off x="5138095" y="3397350"/>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3" name="Straight Connector 102">
            <a:extLst>
              <a:ext uri="{FF2B5EF4-FFF2-40B4-BE49-F238E27FC236}">
                <a16:creationId xmlns:a16="http://schemas.microsoft.com/office/drawing/2014/main" id="{1F550778-0B58-49FA-85DB-1048CB68B373}"/>
              </a:ext>
            </a:extLst>
          </p:cNvPr>
          <p:cNvCxnSpPr/>
          <p:nvPr/>
        </p:nvCxnSpPr>
        <p:spPr>
          <a:xfrm>
            <a:off x="5138095" y="4096574"/>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4" name="Straight Connector 103">
            <a:extLst>
              <a:ext uri="{FF2B5EF4-FFF2-40B4-BE49-F238E27FC236}">
                <a16:creationId xmlns:a16="http://schemas.microsoft.com/office/drawing/2014/main" id="{C667E963-B67F-42C9-A267-D4AF5A666A62}"/>
              </a:ext>
            </a:extLst>
          </p:cNvPr>
          <p:cNvCxnSpPr/>
          <p:nvPr/>
        </p:nvCxnSpPr>
        <p:spPr>
          <a:xfrm>
            <a:off x="7486922" y="2732415"/>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5" name="Straight Connector 104">
            <a:extLst>
              <a:ext uri="{FF2B5EF4-FFF2-40B4-BE49-F238E27FC236}">
                <a16:creationId xmlns:a16="http://schemas.microsoft.com/office/drawing/2014/main" id="{6EB3F713-9F5E-4B32-B927-061387992CA0}"/>
              </a:ext>
            </a:extLst>
          </p:cNvPr>
          <p:cNvCxnSpPr/>
          <p:nvPr/>
        </p:nvCxnSpPr>
        <p:spPr>
          <a:xfrm>
            <a:off x="7486922" y="3397350"/>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6" name="Straight Connector 105">
            <a:extLst>
              <a:ext uri="{FF2B5EF4-FFF2-40B4-BE49-F238E27FC236}">
                <a16:creationId xmlns:a16="http://schemas.microsoft.com/office/drawing/2014/main" id="{94F089CF-653B-408C-A6B0-62E726DDC76A}"/>
              </a:ext>
            </a:extLst>
          </p:cNvPr>
          <p:cNvCxnSpPr/>
          <p:nvPr/>
        </p:nvCxnSpPr>
        <p:spPr>
          <a:xfrm>
            <a:off x="7486922" y="4096574"/>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7" name="Straight Connector 106">
            <a:extLst>
              <a:ext uri="{FF2B5EF4-FFF2-40B4-BE49-F238E27FC236}">
                <a16:creationId xmlns:a16="http://schemas.microsoft.com/office/drawing/2014/main" id="{F78B446D-0E4C-4983-995A-7A9912A803E6}"/>
              </a:ext>
            </a:extLst>
          </p:cNvPr>
          <p:cNvCxnSpPr/>
          <p:nvPr/>
        </p:nvCxnSpPr>
        <p:spPr>
          <a:xfrm>
            <a:off x="704474" y="2732415"/>
            <a:ext cx="201168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8" name="Straight Connector 107">
            <a:extLst>
              <a:ext uri="{FF2B5EF4-FFF2-40B4-BE49-F238E27FC236}">
                <a16:creationId xmlns:a16="http://schemas.microsoft.com/office/drawing/2014/main" id="{952C4BCB-FF1F-40DB-9A8B-1305E70DD7E1}"/>
              </a:ext>
            </a:extLst>
          </p:cNvPr>
          <p:cNvCxnSpPr/>
          <p:nvPr/>
        </p:nvCxnSpPr>
        <p:spPr>
          <a:xfrm>
            <a:off x="704474" y="3397350"/>
            <a:ext cx="201168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09" name="Straight Connector 108">
            <a:extLst>
              <a:ext uri="{FF2B5EF4-FFF2-40B4-BE49-F238E27FC236}">
                <a16:creationId xmlns:a16="http://schemas.microsoft.com/office/drawing/2014/main" id="{8A29C91B-7BAC-4BEE-8541-17B0C460FF0A}"/>
              </a:ext>
            </a:extLst>
          </p:cNvPr>
          <p:cNvCxnSpPr/>
          <p:nvPr/>
        </p:nvCxnSpPr>
        <p:spPr>
          <a:xfrm>
            <a:off x="704474" y="4096574"/>
            <a:ext cx="201168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sp>
        <p:nvSpPr>
          <p:cNvPr id="111" name="Rectangle: Rounded Corners 110">
            <a:extLst>
              <a:ext uri="{FF2B5EF4-FFF2-40B4-BE49-F238E27FC236}">
                <a16:creationId xmlns:a16="http://schemas.microsoft.com/office/drawing/2014/main" id="{6799BC47-8AE9-4BE7-92BA-B13D794E245A}"/>
              </a:ext>
            </a:extLst>
          </p:cNvPr>
          <p:cNvSpPr/>
          <p:nvPr/>
        </p:nvSpPr>
        <p:spPr>
          <a:xfrm>
            <a:off x="9809023" y="1556414"/>
            <a:ext cx="2194560" cy="4125330"/>
          </a:xfrm>
          <a:prstGeom prst="roundRect">
            <a:avLst>
              <a:gd name="adj" fmla="val 7627"/>
            </a:avLst>
          </a:prstGeom>
          <a:ln w="3810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algn="ctr"/>
            <a:endParaRPr lang="en-CA" sz="2000" noProof="0" dirty="0" err="1">
              <a:latin typeface="+mj-lt"/>
            </a:endParaRPr>
          </a:p>
        </p:txBody>
      </p:sp>
      <p:sp>
        <p:nvSpPr>
          <p:cNvPr id="112" name="Rectangle: Top Corners Rounded 111">
            <a:extLst>
              <a:ext uri="{FF2B5EF4-FFF2-40B4-BE49-F238E27FC236}">
                <a16:creationId xmlns:a16="http://schemas.microsoft.com/office/drawing/2014/main" id="{8BBB112D-FC53-4B8C-BDD8-C7A43DB3E135}"/>
              </a:ext>
            </a:extLst>
          </p:cNvPr>
          <p:cNvSpPr/>
          <p:nvPr/>
        </p:nvSpPr>
        <p:spPr>
          <a:xfrm>
            <a:off x="9809023" y="1501384"/>
            <a:ext cx="2194560" cy="551543"/>
          </a:xfrm>
          <a:prstGeom prst="round2SameRect">
            <a:avLst/>
          </a:prstGeom>
          <a:solidFill>
            <a:schemeClr val="accent6">
              <a:lumMod val="50000"/>
            </a:schemeClr>
          </a:solidFill>
          <a:ln w="3810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algn="ctr"/>
            <a:r>
              <a:rPr lang="en-US" sz="1600" dirty="0" err="1">
                <a:solidFill>
                  <a:schemeClr val="bg1"/>
                </a:solidFill>
                <a:latin typeface="+mj-lt"/>
              </a:rPr>
              <a:t>semaglutide</a:t>
            </a:r>
            <a:r>
              <a:rPr lang="en-US" sz="1600" dirty="0">
                <a:solidFill>
                  <a:schemeClr val="bg1"/>
                </a:solidFill>
                <a:latin typeface="+mj-lt"/>
              </a:rPr>
              <a:t> 2.4 mg </a:t>
            </a:r>
          </a:p>
        </p:txBody>
      </p:sp>
      <p:cxnSp>
        <p:nvCxnSpPr>
          <p:cNvPr id="113" name="Straight Connector 112">
            <a:extLst>
              <a:ext uri="{FF2B5EF4-FFF2-40B4-BE49-F238E27FC236}">
                <a16:creationId xmlns:a16="http://schemas.microsoft.com/office/drawing/2014/main" id="{1C220AB9-2EB1-45F2-8207-320AC2B7FA73}"/>
              </a:ext>
            </a:extLst>
          </p:cNvPr>
          <p:cNvCxnSpPr>
            <a:cxnSpLocks/>
          </p:cNvCxnSpPr>
          <p:nvPr/>
        </p:nvCxnSpPr>
        <p:spPr>
          <a:xfrm>
            <a:off x="9848937" y="2730418"/>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sp>
        <p:nvSpPr>
          <p:cNvPr id="114" name="TextBox 113">
            <a:extLst>
              <a:ext uri="{FF2B5EF4-FFF2-40B4-BE49-F238E27FC236}">
                <a16:creationId xmlns:a16="http://schemas.microsoft.com/office/drawing/2014/main" id="{AF4CD114-BB3B-4B6B-876D-D9673F9549CB}"/>
              </a:ext>
            </a:extLst>
          </p:cNvPr>
          <p:cNvSpPr txBox="1"/>
          <p:nvPr/>
        </p:nvSpPr>
        <p:spPr>
          <a:xfrm>
            <a:off x="10325531" y="2202002"/>
            <a:ext cx="1146629" cy="421654"/>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a:t>
            </a:r>
            <a:r>
              <a:rPr lang="en-US" sz="2000" b="1" dirty="0">
                <a:solidFill>
                  <a:srgbClr val="000000"/>
                </a:solidFill>
                <a:latin typeface="+mj-lt"/>
                <a:ea typeface="Apis" panose="020B0504010101010104" pitchFamily="34" charset="0"/>
                <a:cs typeface="Apis" panose="020B0504010101010104" pitchFamily="34" charset="0"/>
              </a:rPr>
              <a:t>12.4</a:t>
            </a: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a:t>
            </a:r>
          </a:p>
        </p:txBody>
      </p:sp>
      <p:sp>
        <p:nvSpPr>
          <p:cNvPr id="115" name="TextBox 114">
            <a:extLst>
              <a:ext uri="{FF2B5EF4-FFF2-40B4-BE49-F238E27FC236}">
                <a16:creationId xmlns:a16="http://schemas.microsoft.com/office/drawing/2014/main" id="{C7F2370E-D2A4-4CF4-AD60-7802694E89AD}"/>
              </a:ext>
            </a:extLst>
          </p:cNvPr>
          <p:cNvSpPr txBox="1"/>
          <p:nvPr/>
        </p:nvSpPr>
        <p:spPr>
          <a:xfrm>
            <a:off x="9880141" y="2742822"/>
            <a:ext cx="2061029" cy="652166"/>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lang="en-US" sz="2000" b="1" dirty="0">
                <a:solidFill>
                  <a:srgbClr val="000000"/>
                </a:solidFill>
                <a:latin typeface="+mj-lt"/>
                <a:ea typeface="Apis" panose="020B0504010101010104" pitchFamily="34" charset="0"/>
                <a:cs typeface="Apis" panose="020B0504010101010104" pitchFamily="34" charset="0"/>
              </a:rPr>
              <a:t>86.4</a:t>
            </a: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31.5% in placebo)</a:t>
            </a:r>
          </a:p>
        </p:txBody>
      </p:sp>
      <p:sp>
        <p:nvSpPr>
          <p:cNvPr id="116" name="TextBox 115">
            <a:extLst>
              <a:ext uri="{FF2B5EF4-FFF2-40B4-BE49-F238E27FC236}">
                <a16:creationId xmlns:a16="http://schemas.microsoft.com/office/drawing/2014/main" id="{B5BBD36D-0967-446D-8EB7-C86E7AD13E6D}"/>
              </a:ext>
            </a:extLst>
          </p:cNvPr>
          <p:cNvSpPr txBox="1"/>
          <p:nvPr/>
        </p:nvSpPr>
        <p:spPr>
          <a:xfrm>
            <a:off x="9880141" y="3387335"/>
            <a:ext cx="2061029" cy="652166"/>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lang="en-US" sz="2000" b="1" dirty="0">
                <a:solidFill>
                  <a:srgbClr val="000000"/>
                </a:solidFill>
                <a:latin typeface="+mj-lt"/>
                <a:ea typeface="Apis" panose="020B0504010101010104" pitchFamily="34" charset="0"/>
                <a:cs typeface="Apis" panose="020B0504010101010104" pitchFamily="34" charset="0"/>
              </a:rPr>
              <a:t>69.1</a:t>
            </a: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a:t>
            </a:r>
            <a:r>
              <a:rPr lang="en-US" sz="1400" dirty="0">
                <a:solidFill>
                  <a:srgbClr val="13245A"/>
                </a:solidFill>
                <a:latin typeface="+mj-lt"/>
                <a:ea typeface="Apis" panose="020B0504010101010104" pitchFamily="34" charset="0"/>
                <a:cs typeface="Apis" panose="020B0504010101010104" pitchFamily="34" charset="0"/>
              </a:rPr>
              <a:t>12.0</a:t>
            </a: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 in placebo)</a:t>
            </a:r>
          </a:p>
        </p:txBody>
      </p:sp>
      <p:sp>
        <p:nvSpPr>
          <p:cNvPr id="117" name="TextBox 116">
            <a:extLst>
              <a:ext uri="{FF2B5EF4-FFF2-40B4-BE49-F238E27FC236}">
                <a16:creationId xmlns:a16="http://schemas.microsoft.com/office/drawing/2014/main" id="{1200DCFD-75B1-4A91-93D6-469B89B24766}"/>
              </a:ext>
            </a:extLst>
          </p:cNvPr>
          <p:cNvSpPr txBox="1"/>
          <p:nvPr/>
        </p:nvSpPr>
        <p:spPr>
          <a:xfrm>
            <a:off x="9778539" y="4149105"/>
            <a:ext cx="2315031" cy="652166"/>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50.5% </a:t>
            </a:r>
            <a:br>
              <a:rPr kumimoji="0" lang="en-US" sz="14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4.9% in placebo)</a:t>
            </a:r>
          </a:p>
        </p:txBody>
      </p:sp>
      <p:cxnSp>
        <p:nvCxnSpPr>
          <p:cNvPr id="118" name="Straight Connector 117">
            <a:extLst>
              <a:ext uri="{FF2B5EF4-FFF2-40B4-BE49-F238E27FC236}">
                <a16:creationId xmlns:a16="http://schemas.microsoft.com/office/drawing/2014/main" id="{D0E8C254-2BFE-4DF9-AB75-C60146217090}"/>
              </a:ext>
            </a:extLst>
          </p:cNvPr>
          <p:cNvCxnSpPr>
            <a:cxnSpLocks/>
          </p:cNvCxnSpPr>
          <p:nvPr/>
        </p:nvCxnSpPr>
        <p:spPr>
          <a:xfrm>
            <a:off x="9856557" y="3398080"/>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19" name="Straight Connector 118">
            <a:extLst>
              <a:ext uri="{FF2B5EF4-FFF2-40B4-BE49-F238E27FC236}">
                <a16:creationId xmlns:a16="http://schemas.microsoft.com/office/drawing/2014/main" id="{8242B5B3-0322-4DA0-B2AD-8B46F76B1785}"/>
              </a:ext>
            </a:extLst>
          </p:cNvPr>
          <p:cNvCxnSpPr>
            <a:cxnSpLocks/>
          </p:cNvCxnSpPr>
          <p:nvPr/>
        </p:nvCxnSpPr>
        <p:spPr>
          <a:xfrm>
            <a:off x="9856557" y="4120158"/>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sp>
        <p:nvSpPr>
          <p:cNvPr id="120" name="TextBox 119">
            <a:extLst>
              <a:ext uri="{FF2B5EF4-FFF2-40B4-BE49-F238E27FC236}">
                <a16:creationId xmlns:a16="http://schemas.microsoft.com/office/drawing/2014/main" id="{04B40232-53E1-48EF-B9B9-DCDA1D25E547}"/>
              </a:ext>
            </a:extLst>
          </p:cNvPr>
          <p:cNvSpPr txBox="1"/>
          <p:nvPr/>
        </p:nvSpPr>
        <p:spPr>
          <a:xfrm>
            <a:off x="9754409" y="4843366"/>
            <a:ext cx="2315031" cy="816827"/>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t>-17.4% weight loss </a:t>
            </a:r>
            <a:br>
              <a:rPr kumimoji="0" lang="en-US" sz="1600" b="0" i="0" u="none" strike="noStrike" kern="1200" cap="none" spc="0" normalizeH="0" baseline="0" noProof="0" dirty="0">
                <a:ln>
                  <a:noFill/>
                </a:ln>
                <a:solidFill>
                  <a:srgbClr val="000000"/>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(vs. 6.9% in placebo </a:t>
            </a:r>
            <a:b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br>
            <a:r>
              <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rPr>
              <a:t>weeks 20 – 68)*</a:t>
            </a:r>
          </a:p>
        </p:txBody>
      </p:sp>
      <p:cxnSp>
        <p:nvCxnSpPr>
          <p:cNvPr id="121" name="Straight Connector 120">
            <a:extLst>
              <a:ext uri="{FF2B5EF4-FFF2-40B4-BE49-F238E27FC236}">
                <a16:creationId xmlns:a16="http://schemas.microsoft.com/office/drawing/2014/main" id="{7B39393D-AABA-4FF0-B124-AEA7711465FB}"/>
              </a:ext>
            </a:extLst>
          </p:cNvPr>
          <p:cNvCxnSpPr>
            <a:cxnSpLocks/>
          </p:cNvCxnSpPr>
          <p:nvPr/>
        </p:nvCxnSpPr>
        <p:spPr>
          <a:xfrm>
            <a:off x="9856557" y="4813145"/>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sp>
        <p:nvSpPr>
          <p:cNvPr id="122" name="TextBox 121">
            <a:extLst>
              <a:ext uri="{FF2B5EF4-FFF2-40B4-BE49-F238E27FC236}">
                <a16:creationId xmlns:a16="http://schemas.microsoft.com/office/drawing/2014/main" id="{2D49CD91-A8ED-4D07-A7A9-B1E24178524F}"/>
              </a:ext>
            </a:extLst>
          </p:cNvPr>
          <p:cNvSpPr txBox="1"/>
          <p:nvPr/>
        </p:nvSpPr>
        <p:spPr>
          <a:xfrm>
            <a:off x="5789643" y="790126"/>
            <a:ext cx="924484" cy="276999"/>
          </a:xfrm>
          <a:prstGeom prst="rect">
            <a:avLst/>
          </a:prstGeom>
          <a:noFill/>
        </p:spPr>
        <p:txBody>
          <a:bodyPr wrap="none" lIns="0" tIns="0" rIns="0" bIns="0" rtlCol="0">
            <a:spAutoFit/>
          </a:bodyPr>
          <a:lstStyle/>
          <a:p>
            <a:pPr algn="ctr">
              <a:lnSpc>
                <a:spcPct val="90000"/>
              </a:lnSpc>
            </a:pPr>
            <a:r>
              <a:rPr lang="en-US" sz="2000" b="1" dirty="0">
                <a:solidFill>
                  <a:schemeClr val="tx2"/>
                </a:solidFill>
                <a:latin typeface="+mj-lt"/>
              </a:rPr>
              <a:t>at 1 year</a:t>
            </a:r>
          </a:p>
        </p:txBody>
      </p:sp>
      <p:sp>
        <p:nvSpPr>
          <p:cNvPr id="123" name="TextBox 122">
            <a:extLst>
              <a:ext uri="{FF2B5EF4-FFF2-40B4-BE49-F238E27FC236}">
                <a16:creationId xmlns:a16="http://schemas.microsoft.com/office/drawing/2014/main" id="{6ACAE6C7-068A-4F46-A05A-9D57FBBB9DF7}"/>
              </a:ext>
            </a:extLst>
          </p:cNvPr>
          <p:cNvSpPr txBox="1"/>
          <p:nvPr/>
        </p:nvSpPr>
        <p:spPr>
          <a:xfrm>
            <a:off x="10331127" y="786776"/>
            <a:ext cx="1259897" cy="276999"/>
          </a:xfrm>
          <a:prstGeom prst="rect">
            <a:avLst/>
          </a:prstGeom>
          <a:noFill/>
        </p:spPr>
        <p:txBody>
          <a:bodyPr wrap="none" lIns="0" tIns="0" rIns="0" bIns="0" rtlCol="0">
            <a:spAutoFit/>
          </a:bodyPr>
          <a:lstStyle/>
          <a:p>
            <a:pPr algn="ctr">
              <a:lnSpc>
                <a:spcPct val="90000"/>
              </a:lnSpc>
            </a:pPr>
            <a:r>
              <a:rPr lang="en-US" sz="2000" b="1" dirty="0">
                <a:solidFill>
                  <a:schemeClr val="tx2"/>
                </a:solidFill>
                <a:latin typeface="+mj-lt"/>
              </a:rPr>
              <a:t>at 68 weeks</a:t>
            </a:r>
          </a:p>
        </p:txBody>
      </p:sp>
      <p:sp>
        <p:nvSpPr>
          <p:cNvPr id="124" name="Right Brace 123">
            <a:extLst>
              <a:ext uri="{FF2B5EF4-FFF2-40B4-BE49-F238E27FC236}">
                <a16:creationId xmlns:a16="http://schemas.microsoft.com/office/drawing/2014/main" id="{777C6395-5497-4C82-B9DA-5BF189E25F70}"/>
              </a:ext>
            </a:extLst>
          </p:cNvPr>
          <p:cNvSpPr/>
          <p:nvPr/>
        </p:nvSpPr>
        <p:spPr>
          <a:xfrm rot="16200000">
            <a:off x="6133681" y="-2327672"/>
            <a:ext cx="84270" cy="694944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5" name="Right Brace 124">
            <a:extLst>
              <a:ext uri="{FF2B5EF4-FFF2-40B4-BE49-F238E27FC236}">
                <a16:creationId xmlns:a16="http://schemas.microsoft.com/office/drawing/2014/main" id="{4BBA1ABF-2E68-463F-A2C9-F9241B1EFB88}"/>
              </a:ext>
            </a:extLst>
          </p:cNvPr>
          <p:cNvSpPr/>
          <p:nvPr/>
        </p:nvSpPr>
        <p:spPr>
          <a:xfrm rot="16200000">
            <a:off x="10856711" y="54581"/>
            <a:ext cx="84270" cy="219456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6" name="Straight Connector 125">
            <a:extLst>
              <a:ext uri="{FF2B5EF4-FFF2-40B4-BE49-F238E27FC236}">
                <a16:creationId xmlns:a16="http://schemas.microsoft.com/office/drawing/2014/main" id="{2638C211-0615-4431-B912-76435F77AC24}"/>
              </a:ext>
            </a:extLst>
          </p:cNvPr>
          <p:cNvCxnSpPr/>
          <p:nvPr/>
        </p:nvCxnSpPr>
        <p:spPr>
          <a:xfrm>
            <a:off x="2753164" y="4796189"/>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27" name="Straight Connector 126">
            <a:extLst>
              <a:ext uri="{FF2B5EF4-FFF2-40B4-BE49-F238E27FC236}">
                <a16:creationId xmlns:a16="http://schemas.microsoft.com/office/drawing/2014/main" id="{3A9AC79B-6A42-4D59-8195-E490262A1B9D}"/>
              </a:ext>
            </a:extLst>
          </p:cNvPr>
          <p:cNvCxnSpPr/>
          <p:nvPr/>
        </p:nvCxnSpPr>
        <p:spPr>
          <a:xfrm>
            <a:off x="5138095" y="4796189"/>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28" name="Straight Connector 127">
            <a:extLst>
              <a:ext uri="{FF2B5EF4-FFF2-40B4-BE49-F238E27FC236}">
                <a16:creationId xmlns:a16="http://schemas.microsoft.com/office/drawing/2014/main" id="{E9EB6021-A68F-43F9-B2B5-A4FA9818001D}"/>
              </a:ext>
            </a:extLst>
          </p:cNvPr>
          <p:cNvCxnSpPr/>
          <p:nvPr/>
        </p:nvCxnSpPr>
        <p:spPr>
          <a:xfrm>
            <a:off x="7486922" y="4808889"/>
            <a:ext cx="210312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cxnSp>
        <p:nvCxnSpPr>
          <p:cNvPr id="129" name="Straight Connector 128">
            <a:extLst>
              <a:ext uri="{FF2B5EF4-FFF2-40B4-BE49-F238E27FC236}">
                <a16:creationId xmlns:a16="http://schemas.microsoft.com/office/drawing/2014/main" id="{EA0A1E4D-71A9-41B9-8D52-1A2C0FBA841D}"/>
              </a:ext>
            </a:extLst>
          </p:cNvPr>
          <p:cNvCxnSpPr/>
          <p:nvPr/>
        </p:nvCxnSpPr>
        <p:spPr>
          <a:xfrm>
            <a:off x="704474" y="4796189"/>
            <a:ext cx="2011680" cy="0"/>
          </a:xfrm>
          <a:prstGeom prst="line">
            <a:avLst/>
          </a:prstGeom>
          <a:ln>
            <a:solidFill>
              <a:srgbClr val="13245A"/>
            </a:solidFill>
          </a:ln>
        </p:spPr>
        <p:style>
          <a:lnRef idx="1">
            <a:schemeClr val="accent5"/>
          </a:lnRef>
          <a:fillRef idx="0">
            <a:schemeClr val="accent5"/>
          </a:fillRef>
          <a:effectRef idx="0">
            <a:schemeClr val="accent5"/>
          </a:effectRef>
          <a:fontRef idx="minor">
            <a:schemeClr val="tx1"/>
          </a:fontRef>
        </p:style>
      </p:cxnSp>
      <p:sp>
        <p:nvSpPr>
          <p:cNvPr id="130" name="TextBox 129">
            <a:extLst>
              <a:ext uri="{FF2B5EF4-FFF2-40B4-BE49-F238E27FC236}">
                <a16:creationId xmlns:a16="http://schemas.microsoft.com/office/drawing/2014/main" id="{252FC4B1-F098-4CA0-9F7A-A931AD91750E}"/>
              </a:ext>
            </a:extLst>
          </p:cNvPr>
          <p:cNvSpPr txBox="1"/>
          <p:nvPr/>
        </p:nvSpPr>
        <p:spPr>
          <a:xfrm>
            <a:off x="578198" y="4216827"/>
            <a:ext cx="2315031" cy="5632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400" dirty="0">
                <a:solidFill>
                  <a:srgbClr val="13245A"/>
                </a:solidFill>
                <a:latin typeface="+mj-lt"/>
              </a:rPr>
              <a:t>% of pts achieving</a:t>
            </a:r>
            <a:endParaRPr kumimoji="0" lang="en-CA" sz="1400" b="0" i="0" u="none" strike="noStrike" kern="1200" cap="none" spc="0" normalizeH="0" baseline="0" noProof="0" dirty="0">
              <a:ln>
                <a:noFill/>
              </a:ln>
              <a:solidFill>
                <a:srgbClr val="13245A"/>
              </a:solidFill>
              <a:effectLst/>
              <a:uLnTx/>
              <a:uFillTx/>
              <a:latin typeface="+mj-lt"/>
              <a:ea typeface="+mn-ea"/>
              <a:cs typeface="+mn-cs"/>
            </a:endParaRPr>
          </a:p>
          <a:p>
            <a:pPr algn="ctr">
              <a:lnSpc>
                <a:spcPct val="90000"/>
              </a:lnSpc>
            </a:pPr>
            <a:r>
              <a:rPr lang="en-US" sz="2000" b="1" dirty="0">
                <a:solidFill>
                  <a:schemeClr val="tx2"/>
                </a:solidFill>
                <a:latin typeface="+mj-lt"/>
                <a:cs typeface="Calibri" panose="020F0502020204030204" pitchFamily="34" charset="0"/>
              </a:rPr>
              <a:t>≥ 15% loss</a:t>
            </a:r>
            <a:endParaRPr lang="en-US" sz="2000" b="1" dirty="0">
              <a:solidFill>
                <a:schemeClr val="tx2"/>
              </a:solidFill>
              <a:latin typeface="+mj-lt"/>
            </a:endParaRPr>
          </a:p>
        </p:txBody>
      </p:sp>
      <p:sp>
        <p:nvSpPr>
          <p:cNvPr id="131" name="TextBox 130">
            <a:extLst>
              <a:ext uri="{FF2B5EF4-FFF2-40B4-BE49-F238E27FC236}">
                <a16:creationId xmlns:a16="http://schemas.microsoft.com/office/drawing/2014/main" id="{5D0AFB77-82AE-49D6-96EB-643556B4DBEB}"/>
              </a:ext>
            </a:extLst>
          </p:cNvPr>
          <p:cNvSpPr txBox="1"/>
          <p:nvPr/>
        </p:nvSpPr>
        <p:spPr>
          <a:xfrm>
            <a:off x="2774209" y="4322155"/>
            <a:ext cx="2061029" cy="322845"/>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lang="en-US" sz="1400" dirty="0">
                <a:solidFill>
                  <a:srgbClr val="13245A"/>
                </a:solidFill>
                <a:latin typeface="+mj-lt"/>
                <a:ea typeface="Apis" panose="020B0504010101010104" pitchFamily="34" charset="0"/>
                <a:cs typeface="Apis" panose="020B0504010101010104" pitchFamily="34" charset="0"/>
              </a:rPr>
              <a:t>-</a:t>
            </a:r>
            <a:endPar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endParaRPr>
          </a:p>
        </p:txBody>
      </p:sp>
      <p:sp>
        <p:nvSpPr>
          <p:cNvPr id="132" name="TextBox 131">
            <a:extLst>
              <a:ext uri="{FF2B5EF4-FFF2-40B4-BE49-F238E27FC236}">
                <a16:creationId xmlns:a16="http://schemas.microsoft.com/office/drawing/2014/main" id="{94D9080C-C03E-41CD-84F5-83C5EB9FE1C5}"/>
              </a:ext>
            </a:extLst>
          </p:cNvPr>
          <p:cNvSpPr txBox="1"/>
          <p:nvPr/>
        </p:nvSpPr>
        <p:spPr>
          <a:xfrm>
            <a:off x="5159140" y="4335207"/>
            <a:ext cx="2061029" cy="322845"/>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lang="en-US" sz="1400" dirty="0">
                <a:solidFill>
                  <a:srgbClr val="13245A"/>
                </a:solidFill>
                <a:latin typeface="+mj-lt"/>
                <a:ea typeface="Apis" panose="020B0504010101010104" pitchFamily="34" charset="0"/>
                <a:cs typeface="Apis" panose="020B0504010101010104" pitchFamily="34" charset="0"/>
              </a:rPr>
              <a:t>-</a:t>
            </a:r>
            <a:endPar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endParaRPr>
          </a:p>
        </p:txBody>
      </p:sp>
      <p:sp>
        <p:nvSpPr>
          <p:cNvPr id="133" name="TextBox 132">
            <a:extLst>
              <a:ext uri="{FF2B5EF4-FFF2-40B4-BE49-F238E27FC236}">
                <a16:creationId xmlns:a16="http://schemas.microsoft.com/office/drawing/2014/main" id="{4E6F0763-594D-47A7-B98D-6542E5C59F57}"/>
              </a:ext>
            </a:extLst>
          </p:cNvPr>
          <p:cNvSpPr txBox="1"/>
          <p:nvPr/>
        </p:nvSpPr>
        <p:spPr>
          <a:xfrm>
            <a:off x="7520667" y="4322155"/>
            <a:ext cx="2061029" cy="322845"/>
          </a:xfrm>
          <a:prstGeom prst="rect">
            <a:avLst/>
          </a:prstGeom>
          <a:noFill/>
        </p:spPr>
        <p:txBody>
          <a:bodyPr wrap="square">
            <a:spAutoFit/>
          </a:bodyPr>
          <a:lstStyle/>
          <a:p>
            <a:pPr marL="0" marR="0" lvl="0" indent="0" algn="ctr" defTabSz="914400" rtl="0" eaLnBrk="1" fontAlgn="ctr" latinLnBrk="0" hangingPunct="1">
              <a:lnSpc>
                <a:spcPct val="107000"/>
              </a:lnSpc>
              <a:spcBef>
                <a:spcPts val="0"/>
              </a:spcBef>
              <a:spcAft>
                <a:spcPts val="0"/>
              </a:spcAft>
              <a:buClrTx/>
              <a:buSzTx/>
              <a:buFont typeface="Arial" panose="020B0604020202020204" pitchFamily="34" charset="0"/>
              <a:buNone/>
              <a:tabLst/>
              <a:defRPr/>
            </a:pPr>
            <a:r>
              <a:rPr lang="en-US" sz="1400" dirty="0">
                <a:solidFill>
                  <a:srgbClr val="13245A"/>
                </a:solidFill>
                <a:latin typeface="+mj-lt"/>
                <a:ea typeface="Apis" panose="020B0504010101010104" pitchFamily="34" charset="0"/>
                <a:cs typeface="Apis" panose="020B0504010101010104" pitchFamily="34" charset="0"/>
              </a:rPr>
              <a:t>-</a:t>
            </a:r>
            <a:endParaRPr kumimoji="0" lang="en-US" sz="1400" b="0" i="0" u="none" strike="noStrike" kern="1200" cap="none" spc="0" normalizeH="0" baseline="0" noProof="0" dirty="0">
              <a:ln>
                <a:noFill/>
              </a:ln>
              <a:solidFill>
                <a:srgbClr val="13245A"/>
              </a:solidFill>
              <a:effectLst/>
              <a:uLnTx/>
              <a:uFillTx/>
              <a:latin typeface="+mj-lt"/>
              <a:ea typeface="Apis" panose="020B0504010101010104" pitchFamily="34" charset="0"/>
              <a:cs typeface="Apis" panose="020B0504010101010104" pitchFamily="34" charset="0"/>
            </a:endParaRPr>
          </a:p>
        </p:txBody>
      </p:sp>
      <p:sp>
        <p:nvSpPr>
          <p:cNvPr id="134" name="Text Placeholder 3">
            <a:extLst>
              <a:ext uri="{FF2B5EF4-FFF2-40B4-BE49-F238E27FC236}">
                <a16:creationId xmlns:a16="http://schemas.microsoft.com/office/drawing/2014/main" id="{2BA78BEB-3F67-4993-B0A3-816562919EA5}"/>
              </a:ext>
            </a:extLst>
          </p:cNvPr>
          <p:cNvSpPr txBox="1">
            <a:spLocks/>
          </p:cNvSpPr>
          <p:nvPr/>
        </p:nvSpPr>
        <p:spPr>
          <a:xfrm>
            <a:off x="9791286" y="1176257"/>
            <a:ext cx="2212297" cy="483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cap="all" dirty="0">
                <a:solidFill>
                  <a:srgbClr val="2D3E76"/>
                </a:solidFill>
                <a:latin typeface="+mj-lt"/>
              </a:rPr>
              <a:t>Emerging OPTION</a:t>
            </a:r>
            <a:endParaRPr lang="en-CA" sz="1800" b="1" cap="all" dirty="0">
              <a:solidFill>
                <a:srgbClr val="2D3E76"/>
              </a:solidFill>
              <a:latin typeface="+mj-lt"/>
            </a:endParaRPr>
          </a:p>
        </p:txBody>
      </p:sp>
      <p:sp>
        <p:nvSpPr>
          <p:cNvPr id="62" name="Oval 61">
            <a:extLst>
              <a:ext uri="{FF2B5EF4-FFF2-40B4-BE49-F238E27FC236}">
                <a16:creationId xmlns:a16="http://schemas.microsoft.com/office/drawing/2014/main" id="{CAB0AAF5-76D6-4C63-A565-753E182CC269}"/>
              </a:ext>
            </a:extLst>
          </p:cNvPr>
          <p:cNvSpPr/>
          <p:nvPr/>
        </p:nvSpPr>
        <p:spPr>
          <a:xfrm>
            <a:off x="64052" y="6513443"/>
            <a:ext cx="182880" cy="182880"/>
          </a:xfrm>
          <a:prstGeom prst="ellipse">
            <a:avLst/>
          </a:prstGeom>
          <a:solidFill>
            <a:srgbClr val="F6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7E769C29-D7ED-2C4A-8240-540A1166B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0916902"/>
      </p:ext>
    </p:extLst>
  </p:cSld>
  <p:clrMapOvr>
    <a:masterClrMapping/>
  </p:clrMapOvr>
  <mc:AlternateContent xmlns:mc="http://schemas.openxmlformats.org/markup-compatibility/2006" xmlns:p14="http://schemas.microsoft.com/office/powerpoint/2010/main">
    <mc:Choice Requires="p14">
      <p:transition spd="slow" p14:dur="2000" advTm="51252"/>
    </mc:Choice>
    <mc:Fallback xmlns="">
      <p:transition spd="slow" advTm="5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8AB688-54F5-4754-9CD6-2BEF37E498FB}"/>
              </a:ext>
            </a:extLst>
          </p:cNvPr>
          <p:cNvSpPr>
            <a:spLocks noGrp="1"/>
          </p:cNvSpPr>
          <p:nvPr>
            <p:ph idx="1"/>
          </p:nvPr>
        </p:nvSpPr>
        <p:spPr>
          <a:xfrm>
            <a:off x="3531870" y="1130989"/>
            <a:ext cx="8381706" cy="4873625"/>
          </a:xfrm>
        </p:spPr>
        <p:txBody>
          <a:bodyPr>
            <a:normAutofit/>
          </a:bodyPr>
          <a:lstStyle/>
          <a:p>
            <a:r>
              <a:rPr lang="en-US" sz="2000" b="1" dirty="0">
                <a:solidFill>
                  <a:srgbClr val="2D3E76"/>
                </a:solidFill>
              </a:rPr>
              <a:t>One 120 mg capsule TID </a:t>
            </a:r>
            <a:r>
              <a:rPr lang="en-US" sz="2000" dirty="0"/>
              <a:t>with each main meal (no more than 1 hour after)</a:t>
            </a:r>
          </a:p>
          <a:p>
            <a:pPr lvl="1"/>
            <a:r>
              <a:rPr lang="en-US" sz="1800" dirty="0"/>
              <a:t>If a meal is missed or contains no fat the dose can be omitted</a:t>
            </a:r>
          </a:p>
          <a:p>
            <a:endParaRPr lang="en-US" sz="2000" dirty="0"/>
          </a:p>
          <a:p>
            <a:endParaRPr lang="en-US" sz="2000" dirty="0"/>
          </a:p>
          <a:p>
            <a:endParaRPr lang="en-US" sz="2000" dirty="0"/>
          </a:p>
          <a:p>
            <a:r>
              <a:rPr lang="en-US" sz="2000" dirty="0"/>
              <a:t>Ensure a </a:t>
            </a:r>
            <a:r>
              <a:rPr lang="en-US" sz="2000" b="1" dirty="0">
                <a:solidFill>
                  <a:srgbClr val="28A66B"/>
                </a:solidFill>
              </a:rPr>
              <a:t>nutritionally balanced, mildly hypocaloric diet </a:t>
            </a:r>
          </a:p>
          <a:p>
            <a:pPr lvl="1"/>
            <a:r>
              <a:rPr lang="en-US" sz="1800" dirty="0"/>
              <a:t>Distribute daily intake of fat, carbohydrate and protein over three main meals</a:t>
            </a:r>
          </a:p>
          <a:p>
            <a:pPr lvl="1"/>
            <a:r>
              <a:rPr lang="en-US" sz="1800" dirty="0"/>
              <a:t>Take a </a:t>
            </a:r>
            <a:r>
              <a:rPr lang="en-US" sz="1800" b="1" dirty="0">
                <a:solidFill>
                  <a:srgbClr val="28A66B"/>
                </a:solidFill>
              </a:rPr>
              <a:t>multivitamin</a:t>
            </a:r>
            <a:r>
              <a:rPr lang="en-US" sz="1800" dirty="0"/>
              <a:t> at bedtime (away from orlistat dosing) that includes </a:t>
            </a:r>
            <a:br>
              <a:rPr lang="en-US" sz="1800" dirty="0"/>
            </a:br>
            <a:r>
              <a:rPr lang="en-US" sz="1800" dirty="0"/>
              <a:t>fat-soluble vitamins and β-carotene to ensure adequate nutrition</a:t>
            </a:r>
          </a:p>
          <a:p>
            <a:pPr lvl="1"/>
            <a:r>
              <a:rPr lang="en-CA" sz="1800" dirty="0">
                <a:latin typeface="+mj-lt"/>
              </a:rPr>
              <a:t>Diet should contain </a:t>
            </a:r>
            <a:r>
              <a:rPr lang="en-CA" sz="1800" b="1" dirty="0">
                <a:solidFill>
                  <a:srgbClr val="28A66B"/>
                </a:solidFill>
              </a:rPr>
              <a:t>≤30% of calories from fat</a:t>
            </a:r>
          </a:p>
          <a:p>
            <a:endParaRPr lang="en-US" sz="2000" dirty="0"/>
          </a:p>
          <a:p>
            <a:r>
              <a:rPr lang="en-US" sz="2000" dirty="0"/>
              <a:t>Common side effects: </a:t>
            </a:r>
            <a:r>
              <a:rPr lang="en-US" sz="2000" dirty="0">
                <a:latin typeface="+mn-lt"/>
                <a:cs typeface="Arial" panose="020B0604020202020204" pitchFamily="34" charset="0"/>
              </a:rPr>
              <a:t>Loose, oily stools, flatus</a:t>
            </a:r>
          </a:p>
          <a:p>
            <a:endParaRPr lang="en-US" sz="2000" dirty="0"/>
          </a:p>
        </p:txBody>
      </p:sp>
      <p:sp>
        <p:nvSpPr>
          <p:cNvPr id="3" name="Title 2">
            <a:extLst>
              <a:ext uri="{FF2B5EF4-FFF2-40B4-BE49-F238E27FC236}">
                <a16:creationId xmlns:a16="http://schemas.microsoft.com/office/drawing/2014/main" id="{E4E199D5-EC4B-404C-BD30-6A54E340F861}"/>
              </a:ext>
            </a:extLst>
          </p:cNvPr>
          <p:cNvSpPr>
            <a:spLocks noGrp="1"/>
          </p:cNvSpPr>
          <p:nvPr>
            <p:ph type="title"/>
          </p:nvPr>
        </p:nvSpPr>
        <p:spPr/>
        <p:txBody>
          <a:bodyPr>
            <a:normAutofit/>
          </a:bodyPr>
          <a:lstStyle/>
          <a:p>
            <a:r>
              <a:rPr lang="en-US" sz="3600" dirty="0"/>
              <a:t>Patient tips: orlistat</a:t>
            </a:r>
          </a:p>
        </p:txBody>
      </p:sp>
      <p:sp>
        <p:nvSpPr>
          <p:cNvPr id="4" name="Text Placeholder 17">
            <a:extLst>
              <a:ext uri="{FF2B5EF4-FFF2-40B4-BE49-F238E27FC236}">
                <a16:creationId xmlns:a16="http://schemas.microsoft.com/office/drawing/2014/main" id="{DFF7C152-4146-48F0-9D1F-9B1F58C8289A}"/>
              </a:ext>
            </a:extLst>
          </p:cNvPr>
          <p:cNvSpPr txBox="1">
            <a:spLocks/>
          </p:cNvSpPr>
          <p:nvPr/>
        </p:nvSpPr>
        <p:spPr>
          <a:xfrm>
            <a:off x="907560" y="5929867"/>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Xenical® (orlistat) Product Monograph. CHEPLAPHARM </a:t>
            </a:r>
            <a:r>
              <a:rPr lang="en-US" sz="900" dirty="0" err="1"/>
              <a:t>Arzneimittel</a:t>
            </a:r>
            <a:r>
              <a:rPr lang="en-US" sz="900" dirty="0"/>
              <a:t> GmbH. September 27, 2017.</a:t>
            </a:r>
          </a:p>
        </p:txBody>
      </p:sp>
      <p:pic>
        <p:nvPicPr>
          <p:cNvPr id="10" name="Graphic 9" descr="Bento Box">
            <a:extLst>
              <a:ext uri="{FF2B5EF4-FFF2-40B4-BE49-F238E27FC236}">
                <a16:creationId xmlns:a16="http://schemas.microsoft.com/office/drawing/2014/main" id="{230E5D1C-B40C-440D-96A2-27359B1B9C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3381" y="3302481"/>
            <a:ext cx="850779" cy="850779"/>
          </a:xfrm>
          <a:prstGeom prst="rect">
            <a:avLst/>
          </a:prstGeom>
        </p:spPr>
      </p:pic>
      <p:sp>
        <p:nvSpPr>
          <p:cNvPr id="11" name="Freeform: Shape 10">
            <a:extLst>
              <a:ext uri="{FF2B5EF4-FFF2-40B4-BE49-F238E27FC236}">
                <a16:creationId xmlns:a16="http://schemas.microsoft.com/office/drawing/2014/main" id="{D0BF5242-0B79-4212-8CD6-B01B0AB4213A}"/>
              </a:ext>
            </a:extLst>
          </p:cNvPr>
          <p:cNvSpPr/>
          <p:nvPr/>
        </p:nvSpPr>
        <p:spPr>
          <a:xfrm>
            <a:off x="4661088" y="2552680"/>
            <a:ext cx="438912" cy="182880"/>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2D3E76"/>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D8CF830-EC3E-45C5-AD53-3A2C29006550}"/>
              </a:ext>
            </a:extLst>
          </p:cNvPr>
          <p:cNvSpPr/>
          <p:nvPr/>
        </p:nvSpPr>
        <p:spPr>
          <a:xfrm>
            <a:off x="6193100" y="2552680"/>
            <a:ext cx="438912" cy="182880"/>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2D3E76"/>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3473174-E09C-47A5-A820-94F79A4A3A2D}"/>
              </a:ext>
            </a:extLst>
          </p:cNvPr>
          <p:cNvSpPr/>
          <p:nvPr/>
        </p:nvSpPr>
        <p:spPr>
          <a:xfrm>
            <a:off x="7718645" y="2552680"/>
            <a:ext cx="438912" cy="182880"/>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2D3E76"/>
          </a:solidFill>
          <a:ln w="9525" cap="flat">
            <a:noFill/>
            <a:prstDash val="solid"/>
            <a:miter/>
          </a:ln>
        </p:spPr>
        <p:txBody>
          <a:bodyPr rtlCol="0" anchor="ctr"/>
          <a:lstStyle/>
          <a:p>
            <a:endParaRPr lang="en-US"/>
          </a:p>
        </p:txBody>
      </p:sp>
      <p:pic>
        <p:nvPicPr>
          <p:cNvPr id="15" name="Graphic 14" descr="Table setting with solid fill">
            <a:extLst>
              <a:ext uri="{FF2B5EF4-FFF2-40B4-BE49-F238E27FC236}">
                <a16:creationId xmlns:a16="http://schemas.microsoft.com/office/drawing/2014/main" id="{7CB14BA3-9122-403E-9BD1-A578652C6E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26086" y="1840764"/>
            <a:ext cx="766666" cy="766666"/>
          </a:xfrm>
          <a:prstGeom prst="rect">
            <a:avLst/>
          </a:prstGeom>
        </p:spPr>
      </p:pic>
      <p:pic>
        <p:nvPicPr>
          <p:cNvPr id="16" name="Graphic 15" descr="Table setting with solid fill">
            <a:extLst>
              <a:ext uri="{FF2B5EF4-FFF2-40B4-BE49-F238E27FC236}">
                <a16:creationId xmlns:a16="http://schemas.microsoft.com/office/drawing/2014/main" id="{CBCCEA4A-0C72-4ACD-864C-DAEA6700AD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58710" y="1875380"/>
            <a:ext cx="766666" cy="766666"/>
          </a:xfrm>
          <a:prstGeom prst="rect">
            <a:avLst/>
          </a:prstGeom>
        </p:spPr>
      </p:pic>
      <p:pic>
        <p:nvPicPr>
          <p:cNvPr id="17" name="Graphic 16" descr="Table setting with solid fill">
            <a:extLst>
              <a:ext uri="{FF2B5EF4-FFF2-40B4-BE49-F238E27FC236}">
                <a16:creationId xmlns:a16="http://schemas.microsoft.com/office/drawing/2014/main" id="{2E6883A1-0BE3-41D3-B9BA-571BF8501F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5322" y="1875380"/>
            <a:ext cx="766666" cy="766666"/>
          </a:xfrm>
          <a:prstGeom prst="rect">
            <a:avLst/>
          </a:prstGeom>
        </p:spPr>
      </p:pic>
      <p:pic>
        <p:nvPicPr>
          <p:cNvPr id="19" name="Graphic 18" descr="Stomach with solid fill">
            <a:extLst>
              <a:ext uri="{FF2B5EF4-FFF2-40B4-BE49-F238E27FC236}">
                <a16:creationId xmlns:a16="http://schemas.microsoft.com/office/drawing/2014/main" id="{22D2AC29-B4FD-4EC7-A057-B852D3AE1C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3988" y="4737194"/>
            <a:ext cx="766667" cy="766667"/>
          </a:xfrm>
          <a:prstGeom prst="rect">
            <a:avLst/>
          </a:prstGeom>
        </p:spPr>
      </p:pic>
      <p:sp>
        <p:nvSpPr>
          <p:cNvPr id="20" name="Freeform: Shape 19">
            <a:extLst>
              <a:ext uri="{FF2B5EF4-FFF2-40B4-BE49-F238E27FC236}">
                <a16:creationId xmlns:a16="http://schemas.microsoft.com/office/drawing/2014/main" id="{92871B67-2869-465F-83F8-71FA64D9E655}"/>
              </a:ext>
            </a:extLst>
          </p:cNvPr>
          <p:cNvSpPr/>
          <p:nvPr/>
        </p:nvSpPr>
        <p:spPr>
          <a:xfrm rot="20030368">
            <a:off x="1277198" y="1422797"/>
            <a:ext cx="560249" cy="233437"/>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2D3E76"/>
          </a:solidFill>
          <a:ln w="9525" cap="flat">
            <a:noFill/>
            <a:prstDash val="solid"/>
            <a:miter/>
          </a:ln>
        </p:spPr>
        <p:txBody>
          <a:bodyPr rtlCol="0" anchor="ctr"/>
          <a:lstStyle/>
          <a:p>
            <a:endParaRPr lang="en-US"/>
          </a:p>
        </p:txBody>
      </p:sp>
      <p:sp>
        <p:nvSpPr>
          <p:cNvPr id="14" name="Oval 13">
            <a:extLst>
              <a:ext uri="{FF2B5EF4-FFF2-40B4-BE49-F238E27FC236}">
                <a16:creationId xmlns:a16="http://schemas.microsoft.com/office/drawing/2014/main" id="{BE38BB18-5A1A-4BE1-8FD5-923CE1CA3463}"/>
              </a:ext>
            </a:extLst>
          </p:cNvPr>
          <p:cNvSpPr/>
          <p:nvPr/>
        </p:nvSpPr>
        <p:spPr>
          <a:xfrm>
            <a:off x="64052" y="6513443"/>
            <a:ext cx="182880" cy="182880"/>
          </a:xfrm>
          <a:prstGeom prst="ellipse">
            <a:avLst/>
          </a:prstGeom>
          <a:solidFill>
            <a:srgbClr val="F6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6ACCABB2-7EF7-6C41-A731-D120986064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95340364"/>
      </p:ext>
    </p:extLst>
  </p:cSld>
  <p:clrMapOvr>
    <a:masterClrMapping/>
  </p:clrMapOvr>
  <mc:AlternateContent xmlns:mc="http://schemas.openxmlformats.org/markup-compatibility/2006" xmlns:p14="http://schemas.microsoft.com/office/powerpoint/2010/main">
    <mc:Choice Requires="p14">
      <p:transition spd="slow" p14:dur="2000" advTm="44595"/>
    </mc:Choice>
    <mc:Fallback xmlns="">
      <p:transition spd="slow" advTm="44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8AB688-54F5-4754-9CD6-2BEF37E498FB}"/>
              </a:ext>
            </a:extLst>
          </p:cNvPr>
          <p:cNvSpPr>
            <a:spLocks noGrp="1"/>
          </p:cNvSpPr>
          <p:nvPr>
            <p:ph idx="1"/>
          </p:nvPr>
        </p:nvSpPr>
        <p:spPr>
          <a:xfrm>
            <a:off x="3270447" y="1267894"/>
            <a:ext cx="10746257" cy="643276"/>
          </a:xfrm>
        </p:spPr>
        <p:txBody>
          <a:bodyPr>
            <a:normAutofit/>
          </a:bodyPr>
          <a:lstStyle/>
          <a:p>
            <a:r>
              <a:rPr lang="en-US" sz="2000" b="1" dirty="0">
                <a:solidFill>
                  <a:srgbClr val="2D3E76"/>
                </a:solidFill>
              </a:rPr>
              <a:t>Daily SC injection</a:t>
            </a:r>
            <a:r>
              <a:rPr lang="en-US" sz="2000" dirty="0">
                <a:solidFill>
                  <a:srgbClr val="687EC6"/>
                </a:solidFill>
              </a:rPr>
              <a:t> with slow dose escalation intended to reduce GI symptoms</a:t>
            </a:r>
            <a:endParaRPr lang="en-US" sz="2000" dirty="0"/>
          </a:p>
          <a:p>
            <a:endParaRPr lang="en-US" dirty="0"/>
          </a:p>
        </p:txBody>
      </p:sp>
      <p:sp>
        <p:nvSpPr>
          <p:cNvPr id="3" name="Title 2">
            <a:extLst>
              <a:ext uri="{FF2B5EF4-FFF2-40B4-BE49-F238E27FC236}">
                <a16:creationId xmlns:a16="http://schemas.microsoft.com/office/drawing/2014/main" id="{E4E199D5-EC4B-404C-BD30-6A54E340F861}"/>
              </a:ext>
            </a:extLst>
          </p:cNvPr>
          <p:cNvSpPr>
            <a:spLocks noGrp="1"/>
          </p:cNvSpPr>
          <p:nvPr>
            <p:ph type="title"/>
          </p:nvPr>
        </p:nvSpPr>
        <p:spPr/>
        <p:txBody>
          <a:bodyPr>
            <a:normAutofit/>
          </a:bodyPr>
          <a:lstStyle/>
          <a:p>
            <a:r>
              <a:rPr lang="en-US" sz="3600" dirty="0"/>
              <a:t>Counselling tips: liraglutide 3.0 mg</a:t>
            </a:r>
          </a:p>
        </p:txBody>
      </p:sp>
      <p:sp>
        <p:nvSpPr>
          <p:cNvPr id="4" name="Text Placeholder 17">
            <a:extLst>
              <a:ext uri="{FF2B5EF4-FFF2-40B4-BE49-F238E27FC236}">
                <a16:creationId xmlns:a16="http://schemas.microsoft.com/office/drawing/2014/main" id="{DFF7C152-4146-48F0-9D1F-9B1F58C8289A}"/>
              </a:ext>
            </a:extLst>
          </p:cNvPr>
          <p:cNvSpPr txBox="1">
            <a:spLocks/>
          </p:cNvSpPr>
          <p:nvPr/>
        </p:nvSpPr>
        <p:spPr>
          <a:xfrm>
            <a:off x="833610" y="6416368"/>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a:t>
            </a:r>
            <a:r>
              <a:rPr lang="en-US" sz="900" dirty="0" err="1"/>
              <a:t>Saxenda</a:t>
            </a:r>
            <a:r>
              <a:rPr lang="en-US" sz="900" dirty="0"/>
              <a:t>® (liraglutide) Product Monograph. Novo Nordisk Canada Inc. November 3, 2021.</a:t>
            </a:r>
          </a:p>
        </p:txBody>
      </p:sp>
      <p:sp>
        <p:nvSpPr>
          <p:cNvPr id="17" name="TextBox 16">
            <a:extLst>
              <a:ext uri="{FF2B5EF4-FFF2-40B4-BE49-F238E27FC236}">
                <a16:creationId xmlns:a16="http://schemas.microsoft.com/office/drawing/2014/main" id="{A570F563-8259-4BDF-84A0-6A1E979C5D25}"/>
              </a:ext>
            </a:extLst>
          </p:cNvPr>
          <p:cNvSpPr txBox="1"/>
          <p:nvPr/>
        </p:nvSpPr>
        <p:spPr>
          <a:xfrm>
            <a:off x="5145725" y="4345913"/>
            <a:ext cx="2440130" cy="1569660"/>
          </a:xfrm>
          <a:prstGeom prst="rect">
            <a:avLst/>
          </a:prstGeom>
          <a:noFill/>
        </p:spPr>
        <p:txBody>
          <a:bodyPr wrap="square">
            <a:spAutoFit/>
          </a:bodyPr>
          <a:lstStyle/>
          <a:p>
            <a:pPr marL="285750" indent="-285750">
              <a:buFont typeface="Arial" panose="020B0604020202020204" pitchFamily="34" charset="0"/>
              <a:buChar char="•"/>
            </a:pPr>
            <a:r>
              <a:rPr lang="en-CA" sz="1600" dirty="0">
                <a:solidFill>
                  <a:srgbClr val="687EC6"/>
                </a:solidFill>
                <a:latin typeface="+mj-lt"/>
              </a:rPr>
              <a:t>Inject once a day, regardless of mealtime</a:t>
            </a:r>
          </a:p>
          <a:p>
            <a:pPr marL="285750" indent="-285750">
              <a:buFont typeface="Arial" panose="020B0604020202020204" pitchFamily="34" charset="0"/>
              <a:buChar char="•"/>
            </a:pPr>
            <a:r>
              <a:rPr lang="en-CA" sz="1600" dirty="0">
                <a:solidFill>
                  <a:srgbClr val="687EC6"/>
                </a:solidFill>
                <a:latin typeface="+mj-lt"/>
              </a:rPr>
              <a:t>Attach a new needle </a:t>
            </a:r>
          </a:p>
          <a:p>
            <a:pPr marL="285750" indent="-285750">
              <a:buFont typeface="Arial" panose="020B0604020202020204" pitchFamily="34" charset="0"/>
              <a:buChar char="•"/>
            </a:pPr>
            <a:r>
              <a:rPr lang="en-CA" sz="1600" dirty="0">
                <a:solidFill>
                  <a:srgbClr val="687EC6"/>
                </a:solidFill>
                <a:latin typeface="+mj-lt"/>
              </a:rPr>
              <a:t>Select the dose </a:t>
            </a:r>
          </a:p>
          <a:p>
            <a:pPr marL="285750" indent="-285750">
              <a:buFont typeface="Arial" panose="020B0604020202020204" pitchFamily="34" charset="0"/>
              <a:buChar char="•"/>
            </a:pPr>
            <a:r>
              <a:rPr lang="en-CA" sz="1600" dirty="0">
                <a:solidFill>
                  <a:srgbClr val="687EC6"/>
                </a:solidFill>
                <a:latin typeface="+mj-lt"/>
              </a:rPr>
              <a:t>Inject the dose; count </a:t>
            </a:r>
            <a:br>
              <a:rPr lang="en-CA" sz="1600" dirty="0">
                <a:solidFill>
                  <a:srgbClr val="687EC6"/>
                </a:solidFill>
                <a:latin typeface="+mj-lt"/>
              </a:rPr>
            </a:br>
            <a:r>
              <a:rPr lang="en-CA" sz="1600" dirty="0">
                <a:solidFill>
                  <a:srgbClr val="687EC6"/>
                </a:solidFill>
                <a:latin typeface="+mj-lt"/>
              </a:rPr>
              <a:t>slowly to 6</a:t>
            </a:r>
          </a:p>
        </p:txBody>
      </p:sp>
      <p:pic>
        <p:nvPicPr>
          <p:cNvPr id="18" name="Picture 2" descr="diabetesonthepitch">
            <a:extLst>
              <a:ext uri="{FF2B5EF4-FFF2-40B4-BE49-F238E27FC236}">
                <a16:creationId xmlns:a16="http://schemas.microsoft.com/office/drawing/2014/main" id="{2654048B-F447-4C4F-9922-56655C882F75}"/>
              </a:ext>
            </a:extLst>
          </p:cNvPr>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15096" t="12641" r="47097" b="7351"/>
          <a:stretch/>
        </p:blipFill>
        <p:spPr bwMode="auto">
          <a:xfrm>
            <a:off x="7569331" y="4173198"/>
            <a:ext cx="1339257" cy="191509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8ED5F8A5-B477-4C16-90E8-7883C60A2867}"/>
              </a:ext>
            </a:extLst>
          </p:cNvPr>
          <p:cNvSpPr/>
          <p:nvPr/>
        </p:nvSpPr>
        <p:spPr>
          <a:xfrm>
            <a:off x="7594992" y="4517589"/>
            <a:ext cx="3057333" cy="491630"/>
          </a:xfrm>
          <a:prstGeom prst="roundRect">
            <a:avLst>
              <a:gd name="adj"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400" i="0" u="none" strike="noStrike" kern="1200" cap="none" spc="0" normalizeH="0" baseline="0" noProof="0">
              <a:ln>
                <a:noFill/>
              </a:ln>
              <a:solidFill>
                <a:srgbClr val="2D3E76"/>
              </a:solidFill>
              <a:effectLst/>
              <a:uLnTx/>
              <a:uFillTx/>
              <a:latin typeface="+mj-lt"/>
            </a:endParaRPr>
          </a:p>
        </p:txBody>
      </p:sp>
      <p:sp>
        <p:nvSpPr>
          <p:cNvPr id="16" name="Rectangle: Rounded Corners 15">
            <a:extLst>
              <a:ext uri="{FF2B5EF4-FFF2-40B4-BE49-F238E27FC236}">
                <a16:creationId xmlns:a16="http://schemas.microsoft.com/office/drawing/2014/main" id="{8591F87C-7DB1-4826-BA26-7366D6F1AA95}"/>
              </a:ext>
            </a:extLst>
          </p:cNvPr>
          <p:cNvSpPr/>
          <p:nvPr/>
        </p:nvSpPr>
        <p:spPr>
          <a:xfrm>
            <a:off x="5048584" y="4173199"/>
            <a:ext cx="4043781" cy="1915091"/>
          </a:xfrm>
          <a:prstGeom prst="roundRect">
            <a:avLst>
              <a:gd name="adj" fmla="val 9041"/>
            </a:avLst>
          </a:prstGeom>
          <a:noFill/>
          <a:ln w="38100">
            <a:solidFill>
              <a:srgbClr val="687EC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noProof="0" err="1">
              <a:latin typeface="+mj-lt"/>
            </a:endParaRPr>
          </a:p>
        </p:txBody>
      </p:sp>
      <p:sp>
        <p:nvSpPr>
          <p:cNvPr id="91" name="Content Placeholder 1">
            <a:extLst>
              <a:ext uri="{FF2B5EF4-FFF2-40B4-BE49-F238E27FC236}">
                <a16:creationId xmlns:a16="http://schemas.microsoft.com/office/drawing/2014/main" id="{B01B8103-CF82-4977-A409-6940F722F067}"/>
              </a:ext>
            </a:extLst>
          </p:cNvPr>
          <p:cNvSpPr txBox="1">
            <a:spLocks/>
          </p:cNvSpPr>
          <p:nvPr/>
        </p:nvSpPr>
        <p:spPr>
          <a:xfrm>
            <a:off x="3646093" y="3078454"/>
            <a:ext cx="8335511" cy="2876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4">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4">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2000" dirty="0"/>
              <a:t>Common side effects: </a:t>
            </a:r>
            <a:r>
              <a:rPr lang="en-US" sz="2000" dirty="0">
                <a:cs typeface="Arial" panose="020B0604020202020204" pitchFamily="34" charset="0"/>
              </a:rPr>
              <a:t>n</a:t>
            </a:r>
            <a:r>
              <a:rPr lang="en-US" sz="2000" dirty="0">
                <a:latin typeface="+mn-lt"/>
                <a:cs typeface="Arial" panose="020B0604020202020204" pitchFamily="34" charset="0"/>
              </a:rPr>
              <a:t>ausea, constipation, diarrhea, vomiting</a:t>
            </a:r>
          </a:p>
          <a:p>
            <a:pPr lvl="1"/>
            <a:r>
              <a:rPr lang="en-CA" sz="1800" dirty="0">
                <a:solidFill>
                  <a:srgbClr val="2D3E76"/>
                </a:solidFill>
                <a:latin typeface="+mj-lt"/>
              </a:rPr>
              <a:t>If patients do not tolerate an increased dose, delay </a:t>
            </a:r>
            <a:r>
              <a:rPr kumimoji="0" lang="en-CA" sz="1800" i="0" u="none" strike="noStrike" kern="1200" cap="none" spc="0" normalizeH="0" baseline="0" noProof="0" dirty="0">
                <a:ln>
                  <a:noFill/>
                </a:ln>
                <a:solidFill>
                  <a:srgbClr val="2D3E76"/>
                </a:solidFill>
                <a:effectLst/>
                <a:uLnTx/>
                <a:uFillTx/>
                <a:latin typeface="+mj-lt"/>
              </a:rPr>
              <a:t>dose escalation by up to 7 days</a:t>
            </a:r>
          </a:p>
          <a:p>
            <a:pPr lvl="1"/>
            <a:endParaRPr lang="en-US" sz="2000" dirty="0">
              <a:latin typeface="+mn-lt"/>
              <a:cs typeface="Arial" panose="020B0604020202020204" pitchFamily="34" charset="0"/>
            </a:endParaRPr>
          </a:p>
        </p:txBody>
      </p:sp>
      <p:cxnSp>
        <p:nvCxnSpPr>
          <p:cNvPr id="94" name="Straight Connector 93">
            <a:extLst>
              <a:ext uri="{FF2B5EF4-FFF2-40B4-BE49-F238E27FC236}">
                <a16:creationId xmlns:a16="http://schemas.microsoft.com/office/drawing/2014/main" id="{62102DC4-F387-4A73-95C4-9A60B1255DDB}"/>
              </a:ext>
            </a:extLst>
          </p:cNvPr>
          <p:cNvCxnSpPr>
            <a:cxnSpLocks/>
          </p:cNvCxnSpPr>
          <p:nvPr/>
        </p:nvCxnSpPr>
        <p:spPr>
          <a:xfrm>
            <a:off x="3766934" y="2227581"/>
            <a:ext cx="4846320" cy="3"/>
          </a:xfrm>
          <a:prstGeom prst="line">
            <a:avLst/>
          </a:prstGeom>
          <a:ln>
            <a:solidFill>
              <a:srgbClr val="2D3E76"/>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FE3BE3F7-D09F-4D01-B442-5850B405EECF}"/>
              </a:ext>
            </a:extLst>
          </p:cNvPr>
          <p:cNvSpPr/>
          <p:nvPr/>
        </p:nvSpPr>
        <p:spPr>
          <a:xfrm>
            <a:off x="3646093" y="2091648"/>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619C132-F73B-4E9F-9BA7-F78A7820FA16}"/>
              </a:ext>
            </a:extLst>
          </p:cNvPr>
          <p:cNvSpPr/>
          <p:nvPr/>
        </p:nvSpPr>
        <p:spPr>
          <a:xfrm>
            <a:off x="3716503" y="2162875"/>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709ED33-A1DC-4ABD-A273-EC0EA156D9DD}"/>
              </a:ext>
            </a:extLst>
          </p:cNvPr>
          <p:cNvSpPr/>
          <p:nvPr/>
        </p:nvSpPr>
        <p:spPr>
          <a:xfrm>
            <a:off x="4838047" y="2086785"/>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93DF284-24A1-49C1-9554-EFCD7891A3F8}"/>
              </a:ext>
            </a:extLst>
          </p:cNvPr>
          <p:cNvSpPr/>
          <p:nvPr/>
        </p:nvSpPr>
        <p:spPr>
          <a:xfrm>
            <a:off x="6074424" y="2088659"/>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C8B5FD45-AA00-4C13-A33A-2DFA7F036CFE}"/>
              </a:ext>
            </a:extLst>
          </p:cNvPr>
          <p:cNvSpPr/>
          <p:nvPr/>
        </p:nvSpPr>
        <p:spPr>
          <a:xfrm>
            <a:off x="7276961" y="2098398"/>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A979C512-2ADF-4C49-942A-701C83AF98DE}"/>
              </a:ext>
            </a:extLst>
          </p:cNvPr>
          <p:cNvSpPr/>
          <p:nvPr/>
        </p:nvSpPr>
        <p:spPr>
          <a:xfrm>
            <a:off x="8502755" y="2094206"/>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EF1D9945-8772-4A32-A1A4-102DBD941388}"/>
              </a:ext>
            </a:extLst>
          </p:cNvPr>
          <p:cNvSpPr txBox="1"/>
          <p:nvPr/>
        </p:nvSpPr>
        <p:spPr>
          <a:xfrm>
            <a:off x="3550821" y="1695145"/>
            <a:ext cx="1645138" cy="338554"/>
          </a:xfrm>
          <a:prstGeom prst="rect">
            <a:avLst/>
          </a:prstGeom>
          <a:noFill/>
        </p:spPr>
        <p:txBody>
          <a:bodyPr wrap="square" rtlCol="0">
            <a:spAutoFit/>
          </a:bodyPr>
          <a:lstStyle/>
          <a:p>
            <a:r>
              <a:rPr lang="en-US" sz="1600" dirty="0">
                <a:solidFill>
                  <a:srgbClr val="2D3E76"/>
                </a:solidFill>
              </a:rPr>
              <a:t>0.6</a:t>
            </a:r>
            <a:r>
              <a:rPr lang="en-US" sz="900" dirty="0">
                <a:solidFill>
                  <a:srgbClr val="2D3E76"/>
                </a:solidFill>
              </a:rPr>
              <a:t>mg</a:t>
            </a:r>
          </a:p>
        </p:txBody>
      </p:sp>
      <p:sp>
        <p:nvSpPr>
          <p:cNvPr id="102" name="TextBox 101">
            <a:extLst>
              <a:ext uri="{FF2B5EF4-FFF2-40B4-BE49-F238E27FC236}">
                <a16:creationId xmlns:a16="http://schemas.microsoft.com/office/drawing/2014/main" id="{258D95F3-976F-4BAF-82BC-DDEAB14C3C49}"/>
              </a:ext>
            </a:extLst>
          </p:cNvPr>
          <p:cNvSpPr txBox="1"/>
          <p:nvPr/>
        </p:nvSpPr>
        <p:spPr>
          <a:xfrm>
            <a:off x="4738216" y="1727969"/>
            <a:ext cx="1422956" cy="338554"/>
          </a:xfrm>
          <a:prstGeom prst="rect">
            <a:avLst/>
          </a:prstGeom>
          <a:noFill/>
        </p:spPr>
        <p:txBody>
          <a:bodyPr wrap="square" rtlCol="0">
            <a:spAutoFit/>
          </a:bodyPr>
          <a:lstStyle/>
          <a:p>
            <a:r>
              <a:rPr lang="en-US" sz="1600">
                <a:solidFill>
                  <a:srgbClr val="2D3E76"/>
                </a:solidFill>
              </a:rPr>
              <a:t>1.2</a:t>
            </a:r>
            <a:r>
              <a:rPr lang="en-US" sz="900">
                <a:solidFill>
                  <a:srgbClr val="2D3E76"/>
                </a:solidFill>
              </a:rPr>
              <a:t>mg</a:t>
            </a:r>
          </a:p>
        </p:txBody>
      </p:sp>
      <p:sp>
        <p:nvSpPr>
          <p:cNvPr id="103" name="TextBox 102">
            <a:extLst>
              <a:ext uri="{FF2B5EF4-FFF2-40B4-BE49-F238E27FC236}">
                <a16:creationId xmlns:a16="http://schemas.microsoft.com/office/drawing/2014/main" id="{F3237916-FFE1-4065-B2DD-1A0A4F146597}"/>
              </a:ext>
            </a:extLst>
          </p:cNvPr>
          <p:cNvSpPr txBox="1"/>
          <p:nvPr/>
        </p:nvSpPr>
        <p:spPr>
          <a:xfrm>
            <a:off x="5915391" y="1722565"/>
            <a:ext cx="1422956" cy="338554"/>
          </a:xfrm>
          <a:prstGeom prst="rect">
            <a:avLst/>
          </a:prstGeom>
          <a:noFill/>
        </p:spPr>
        <p:txBody>
          <a:bodyPr wrap="square" rtlCol="0">
            <a:spAutoFit/>
          </a:bodyPr>
          <a:lstStyle/>
          <a:p>
            <a:r>
              <a:rPr lang="en-US" sz="1600">
                <a:solidFill>
                  <a:srgbClr val="2D3E76"/>
                </a:solidFill>
              </a:rPr>
              <a:t>1.8</a:t>
            </a:r>
            <a:r>
              <a:rPr lang="en-US" sz="900">
                <a:solidFill>
                  <a:srgbClr val="2D3E76"/>
                </a:solidFill>
              </a:rPr>
              <a:t>mg</a:t>
            </a:r>
          </a:p>
        </p:txBody>
      </p:sp>
      <p:sp>
        <p:nvSpPr>
          <p:cNvPr id="104" name="TextBox 103">
            <a:extLst>
              <a:ext uri="{FF2B5EF4-FFF2-40B4-BE49-F238E27FC236}">
                <a16:creationId xmlns:a16="http://schemas.microsoft.com/office/drawing/2014/main" id="{A47CD136-70CE-4A19-9224-202C08D81688}"/>
              </a:ext>
            </a:extLst>
          </p:cNvPr>
          <p:cNvSpPr txBox="1"/>
          <p:nvPr/>
        </p:nvSpPr>
        <p:spPr>
          <a:xfrm>
            <a:off x="7149842" y="1759934"/>
            <a:ext cx="1422956" cy="338554"/>
          </a:xfrm>
          <a:prstGeom prst="rect">
            <a:avLst/>
          </a:prstGeom>
          <a:noFill/>
        </p:spPr>
        <p:txBody>
          <a:bodyPr wrap="square" rtlCol="0">
            <a:spAutoFit/>
          </a:bodyPr>
          <a:lstStyle/>
          <a:p>
            <a:r>
              <a:rPr lang="en-US" sz="1600">
                <a:solidFill>
                  <a:srgbClr val="2D3E76"/>
                </a:solidFill>
              </a:rPr>
              <a:t>2.4</a:t>
            </a:r>
            <a:r>
              <a:rPr lang="en-US" sz="900">
                <a:solidFill>
                  <a:srgbClr val="2D3E76"/>
                </a:solidFill>
              </a:rPr>
              <a:t>mg</a:t>
            </a:r>
          </a:p>
        </p:txBody>
      </p:sp>
      <p:sp>
        <p:nvSpPr>
          <p:cNvPr id="105" name="TextBox 104">
            <a:extLst>
              <a:ext uri="{FF2B5EF4-FFF2-40B4-BE49-F238E27FC236}">
                <a16:creationId xmlns:a16="http://schemas.microsoft.com/office/drawing/2014/main" id="{DD27168F-52C1-470E-9EFD-9EF743410E10}"/>
              </a:ext>
            </a:extLst>
          </p:cNvPr>
          <p:cNvSpPr txBox="1"/>
          <p:nvPr/>
        </p:nvSpPr>
        <p:spPr>
          <a:xfrm>
            <a:off x="8324696" y="1602282"/>
            <a:ext cx="1243292" cy="584775"/>
          </a:xfrm>
          <a:prstGeom prst="rect">
            <a:avLst/>
          </a:prstGeom>
          <a:noFill/>
        </p:spPr>
        <p:txBody>
          <a:bodyPr wrap="square" rtlCol="0">
            <a:spAutoFit/>
          </a:bodyPr>
          <a:lstStyle/>
          <a:p>
            <a:r>
              <a:rPr lang="en-US" sz="3200">
                <a:solidFill>
                  <a:srgbClr val="2D3E76"/>
                </a:solidFill>
              </a:rPr>
              <a:t>3.0</a:t>
            </a:r>
            <a:r>
              <a:rPr lang="en-US" sz="1400">
                <a:solidFill>
                  <a:srgbClr val="2D3E76"/>
                </a:solidFill>
              </a:rPr>
              <a:t>mg</a:t>
            </a:r>
          </a:p>
        </p:txBody>
      </p:sp>
      <p:sp>
        <p:nvSpPr>
          <p:cNvPr id="106" name="Oval 105">
            <a:extLst>
              <a:ext uri="{FF2B5EF4-FFF2-40B4-BE49-F238E27FC236}">
                <a16:creationId xmlns:a16="http://schemas.microsoft.com/office/drawing/2014/main" id="{B5F79BEA-99F0-4CB0-B1B0-CD0771E9D63B}"/>
              </a:ext>
            </a:extLst>
          </p:cNvPr>
          <p:cNvSpPr/>
          <p:nvPr/>
        </p:nvSpPr>
        <p:spPr>
          <a:xfrm>
            <a:off x="4907763" y="2155724"/>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1AB5F1D5-C666-4001-805B-5AAF63889D00}"/>
              </a:ext>
            </a:extLst>
          </p:cNvPr>
          <p:cNvSpPr/>
          <p:nvPr/>
        </p:nvSpPr>
        <p:spPr>
          <a:xfrm>
            <a:off x="6144834" y="2156203"/>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1BC82B67-4106-40CF-BEB4-1658488D387F}"/>
              </a:ext>
            </a:extLst>
          </p:cNvPr>
          <p:cNvSpPr/>
          <p:nvPr/>
        </p:nvSpPr>
        <p:spPr>
          <a:xfrm>
            <a:off x="7350097" y="2171902"/>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DB352B2F-1D03-4571-BC59-87E80C304DD3}"/>
              </a:ext>
            </a:extLst>
          </p:cNvPr>
          <p:cNvSpPr/>
          <p:nvPr/>
        </p:nvSpPr>
        <p:spPr>
          <a:xfrm>
            <a:off x="8574594" y="2169995"/>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0" name="Table 8">
            <a:extLst>
              <a:ext uri="{FF2B5EF4-FFF2-40B4-BE49-F238E27FC236}">
                <a16:creationId xmlns:a16="http://schemas.microsoft.com/office/drawing/2014/main" id="{4AEC73A0-3A4F-4EDA-878B-02A7C646526E}"/>
              </a:ext>
            </a:extLst>
          </p:cNvPr>
          <p:cNvGraphicFramePr>
            <a:graphicFrameLocks noGrp="1"/>
          </p:cNvGraphicFramePr>
          <p:nvPr/>
        </p:nvGraphicFramePr>
        <p:xfrm>
          <a:off x="3180449" y="2467599"/>
          <a:ext cx="6069590" cy="370840"/>
        </p:xfrm>
        <a:graphic>
          <a:graphicData uri="http://schemas.openxmlformats.org/drawingml/2006/table">
            <a:tbl>
              <a:tblPr firstRow="1" bandRow="1">
                <a:tableStyleId>{5C22544A-7EE6-4342-B048-85BDC9FD1C3A}</a:tableStyleId>
              </a:tblPr>
              <a:tblGrid>
                <a:gridCol w="1213918">
                  <a:extLst>
                    <a:ext uri="{9D8B030D-6E8A-4147-A177-3AD203B41FA5}">
                      <a16:colId xmlns:a16="http://schemas.microsoft.com/office/drawing/2014/main" val="3310355642"/>
                    </a:ext>
                  </a:extLst>
                </a:gridCol>
                <a:gridCol w="1213918">
                  <a:extLst>
                    <a:ext uri="{9D8B030D-6E8A-4147-A177-3AD203B41FA5}">
                      <a16:colId xmlns:a16="http://schemas.microsoft.com/office/drawing/2014/main" val="2663084083"/>
                    </a:ext>
                  </a:extLst>
                </a:gridCol>
                <a:gridCol w="1213918">
                  <a:extLst>
                    <a:ext uri="{9D8B030D-6E8A-4147-A177-3AD203B41FA5}">
                      <a16:colId xmlns:a16="http://schemas.microsoft.com/office/drawing/2014/main" val="1967072501"/>
                    </a:ext>
                  </a:extLst>
                </a:gridCol>
                <a:gridCol w="1213918">
                  <a:extLst>
                    <a:ext uri="{9D8B030D-6E8A-4147-A177-3AD203B41FA5}">
                      <a16:colId xmlns:a16="http://schemas.microsoft.com/office/drawing/2014/main" val="2673810154"/>
                    </a:ext>
                  </a:extLst>
                </a:gridCol>
                <a:gridCol w="1213918">
                  <a:extLst>
                    <a:ext uri="{9D8B030D-6E8A-4147-A177-3AD203B41FA5}">
                      <a16:colId xmlns:a16="http://schemas.microsoft.com/office/drawing/2014/main" val="4029768757"/>
                    </a:ext>
                  </a:extLst>
                </a:gridCol>
              </a:tblGrid>
              <a:tr h="370840">
                <a:tc>
                  <a:txBody>
                    <a:bodyPr/>
                    <a:lstStyle/>
                    <a:p>
                      <a:pPr algn="ctr"/>
                      <a:r>
                        <a:rPr lang="en-US" sz="1200" b="0" dirty="0">
                          <a:solidFill>
                            <a:srgbClr val="13245A"/>
                          </a:solidFill>
                        </a:rPr>
                        <a:t>WEEK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2D3E76"/>
                          </a:solidFill>
                        </a:rPr>
                        <a:t>WEEK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2D3E76"/>
                          </a:solidFill>
                        </a:rPr>
                        <a:t>WEEK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2D3E76"/>
                          </a:solidFill>
                        </a:rPr>
                        <a:t>WEEK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2D3E76"/>
                          </a:solidFill>
                        </a:rPr>
                        <a:t>WEEK 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0269407"/>
                  </a:ext>
                </a:extLst>
              </a:tr>
            </a:tbl>
          </a:graphicData>
        </a:graphic>
      </p:graphicFrame>
      <p:sp>
        <p:nvSpPr>
          <p:cNvPr id="27" name="Oval 26">
            <a:extLst>
              <a:ext uri="{FF2B5EF4-FFF2-40B4-BE49-F238E27FC236}">
                <a16:creationId xmlns:a16="http://schemas.microsoft.com/office/drawing/2014/main" id="{F0D10481-9781-49F5-9326-5A95E411D8FB}"/>
              </a:ext>
            </a:extLst>
          </p:cNvPr>
          <p:cNvSpPr/>
          <p:nvPr/>
        </p:nvSpPr>
        <p:spPr>
          <a:xfrm>
            <a:off x="64052" y="6513443"/>
            <a:ext cx="182880" cy="182880"/>
          </a:xfrm>
          <a:prstGeom prst="ellipse">
            <a:avLst/>
          </a:prstGeom>
          <a:solidFill>
            <a:srgbClr val="F6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D0A3955-CE99-8249-B135-0BDFD3DE57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25467908"/>
      </p:ext>
    </p:extLst>
  </p:cSld>
  <p:clrMapOvr>
    <a:masterClrMapping/>
  </p:clrMapOvr>
  <mc:AlternateContent xmlns:mc="http://schemas.openxmlformats.org/markup-compatibility/2006" xmlns:p14="http://schemas.microsoft.com/office/powerpoint/2010/main">
    <mc:Choice Requires="p14">
      <p:transition spd="slow" p14:dur="2000" advTm="42810"/>
    </mc:Choice>
    <mc:Fallback xmlns="">
      <p:transition spd="slow" advTm="42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E81B73-90D0-4350-9737-96B8E6D88307}"/>
              </a:ext>
            </a:extLst>
          </p:cNvPr>
          <p:cNvSpPr>
            <a:spLocks noGrp="1"/>
          </p:cNvSpPr>
          <p:nvPr>
            <p:ph type="title"/>
          </p:nvPr>
        </p:nvSpPr>
        <p:spPr/>
        <p:txBody>
          <a:bodyPr>
            <a:normAutofit/>
          </a:bodyPr>
          <a:lstStyle/>
          <a:p>
            <a:r>
              <a:rPr lang="en-US" sz="3600" dirty="0"/>
              <a:t>Counselling tips: naltrexone/bupropion</a:t>
            </a:r>
          </a:p>
        </p:txBody>
      </p:sp>
      <p:sp>
        <p:nvSpPr>
          <p:cNvPr id="4" name="Text Placeholder 17">
            <a:extLst>
              <a:ext uri="{FF2B5EF4-FFF2-40B4-BE49-F238E27FC236}">
                <a16:creationId xmlns:a16="http://schemas.microsoft.com/office/drawing/2014/main" id="{8FAEDDB2-771E-43A1-BE56-25EE8CAC545B}"/>
              </a:ext>
            </a:extLst>
          </p:cNvPr>
          <p:cNvSpPr txBox="1">
            <a:spLocks/>
          </p:cNvSpPr>
          <p:nvPr/>
        </p:nvSpPr>
        <p:spPr>
          <a:xfrm>
            <a:off x="929095" y="6284916"/>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a:t>
            </a:r>
            <a:r>
              <a:rPr lang="en-US" sz="900" dirty="0" err="1"/>
              <a:t>Contrave</a:t>
            </a:r>
            <a:r>
              <a:rPr lang="en-US" sz="900" dirty="0"/>
              <a:t>® Product Monograph, Valeant Canada LP, February 2018.</a:t>
            </a:r>
          </a:p>
        </p:txBody>
      </p:sp>
      <p:sp>
        <p:nvSpPr>
          <p:cNvPr id="9" name="Content Placeholder 1">
            <a:extLst>
              <a:ext uri="{FF2B5EF4-FFF2-40B4-BE49-F238E27FC236}">
                <a16:creationId xmlns:a16="http://schemas.microsoft.com/office/drawing/2014/main" id="{B880BEF6-E5D3-429B-A2CB-63DBBD502F80}"/>
              </a:ext>
            </a:extLst>
          </p:cNvPr>
          <p:cNvSpPr txBox="1">
            <a:spLocks/>
          </p:cNvSpPr>
          <p:nvPr/>
        </p:nvSpPr>
        <p:spPr>
          <a:xfrm>
            <a:off x="3451860" y="1130990"/>
            <a:ext cx="8740140" cy="4661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4">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4">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2000" b="1" dirty="0">
                <a:solidFill>
                  <a:srgbClr val="2D3E76"/>
                </a:solidFill>
              </a:rPr>
              <a:t>Two 8 mg/90 mg tablets BID </a:t>
            </a:r>
            <a:r>
              <a:rPr lang="en-US" sz="2000" dirty="0">
                <a:solidFill>
                  <a:srgbClr val="687EC6"/>
                </a:solidFill>
              </a:rPr>
              <a:t>with titration; should not be taken with high-fat meals</a:t>
            </a:r>
          </a:p>
          <a:p>
            <a:pPr marL="457200" lvl="1" indent="0">
              <a:buNone/>
            </a:pPr>
            <a:endParaRPr lang="en-US" sz="1800" dirty="0"/>
          </a:p>
          <a:p>
            <a:endParaRPr lang="en-US" sz="2000" dirty="0"/>
          </a:p>
          <a:p>
            <a:endParaRPr lang="en-US" sz="2000" dirty="0"/>
          </a:p>
          <a:p>
            <a:endParaRPr lang="en-US" sz="2000" dirty="0"/>
          </a:p>
          <a:p>
            <a:r>
              <a:rPr lang="en-US" sz="2000" dirty="0"/>
              <a:t>Discuss other </a:t>
            </a:r>
            <a:r>
              <a:rPr lang="en-US" sz="2000" b="1" dirty="0">
                <a:solidFill>
                  <a:srgbClr val="28A66B"/>
                </a:solidFill>
              </a:rPr>
              <a:t>comorbidities</a:t>
            </a:r>
            <a:r>
              <a:rPr lang="en-US" sz="2000" dirty="0"/>
              <a:t> and the need for increased monitoring or dose adjustments (e.g., seizures, blood pressure, heart rate, liver/renal impairment)</a:t>
            </a:r>
          </a:p>
          <a:p>
            <a:pPr lvl="1"/>
            <a:r>
              <a:rPr lang="en-US" sz="1800" dirty="0"/>
              <a:t>Discuss patient’s use of other prescription and OTC drugs and assess </a:t>
            </a:r>
            <a:r>
              <a:rPr lang="en-US" sz="1800" b="1" dirty="0">
                <a:solidFill>
                  <a:srgbClr val="28A66B"/>
                </a:solidFill>
              </a:rPr>
              <a:t>potential drug interactions</a:t>
            </a:r>
            <a:endParaRPr lang="en-US" sz="1800" b="1" dirty="0">
              <a:solidFill>
                <a:srgbClr val="687EC6"/>
              </a:solidFill>
            </a:endParaRPr>
          </a:p>
          <a:p>
            <a:endParaRPr lang="en-US" sz="2000" dirty="0">
              <a:solidFill>
                <a:srgbClr val="687EC6"/>
              </a:solidFill>
            </a:endParaRPr>
          </a:p>
          <a:p>
            <a:r>
              <a:rPr lang="en-US" sz="2000" dirty="0">
                <a:solidFill>
                  <a:srgbClr val="687EC6"/>
                </a:solidFill>
              </a:rPr>
              <a:t>Common side effects:</a:t>
            </a:r>
            <a:r>
              <a:rPr lang="en-US" sz="2000" dirty="0">
                <a:solidFill>
                  <a:srgbClr val="687EC6"/>
                </a:solidFill>
                <a:cs typeface="Arial" panose="020B0604020202020204" pitchFamily="34" charset="0"/>
              </a:rPr>
              <a:t> n</a:t>
            </a:r>
            <a:r>
              <a:rPr lang="en-US" sz="2000" dirty="0">
                <a:latin typeface="+mn-lt"/>
                <a:cs typeface="Arial" panose="020B0604020202020204" pitchFamily="34" charset="0"/>
              </a:rPr>
              <a:t>ausea, constipation, headache, dry mouth, dizziness, diarrhea</a:t>
            </a:r>
            <a:endParaRPr lang="en-US" sz="2400" dirty="0">
              <a:latin typeface="+mn-lt"/>
              <a:cs typeface="Arial" panose="020B0604020202020204" pitchFamily="34" charset="0"/>
            </a:endParaRPr>
          </a:p>
        </p:txBody>
      </p:sp>
      <p:pic>
        <p:nvPicPr>
          <p:cNvPr id="13" name="Picture 12" descr="A picture containing clock&#10;&#10;Description automatically generated">
            <a:extLst>
              <a:ext uri="{FF2B5EF4-FFF2-40B4-BE49-F238E27FC236}">
                <a16:creationId xmlns:a16="http://schemas.microsoft.com/office/drawing/2014/main" id="{9F2BC950-A4C4-4FD2-9CD3-B08410152072}"/>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46951" y="3049648"/>
            <a:ext cx="1067792" cy="1128809"/>
          </a:xfrm>
          <a:prstGeom prst="rect">
            <a:avLst/>
          </a:prstGeom>
        </p:spPr>
      </p:pic>
      <p:pic>
        <p:nvPicPr>
          <p:cNvPr id="14" name="Picture 2" descr="Round Pills Icons - Download Free Vector Icons | Noun Project">
            <a:extLst>
              <a:ext uri="{FF2B5EF4-FFF2-40B4-BE49-F238E27FC236}">
                <a16:creationId xmlns:a16="http://schemas.microsoft.com/office/drawing/2014/main" id="{012E7ACA-2F3F-462B-88EA-09E2B9C34774}"/>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r="53018" b="50000"/>
          <a:stretch/>
        </p:blipFill>
        <p:spPr bwMode="auto">
          <a:xfrm>
            <a:off x="2334224" y="1273203"/>
            <a:ext cx="346623" cy="368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ound Pills Icons - Download Free Vector Icons | Noun Project">
            <a:extLst>
              <a:ext uri="{FF2B5EF4-FFF2-40B4-BE49-F238E27FC236}">
                <a16:creationId xmlns:a16="http://schemas.microsoft.com/office/drawing/2014/main" id="{B8D78288-4E0D-4C37-ADEE-F3CE00FCEC3A}"/>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r="53018" b="50000"/>
          <a:stretch/>
        </p:blipFill>
        <p:spPr bwMode="auto">
          <a:xfrm>
            <a:off x="2697249" y="1523003"/>
            <a:ext cx="346623" cy="368890"/>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70BBA188-0ED5-4968-9056-E0AD6767187B}"/>
              </a:ext>
            </a:extLst>
          </p:cNvPr>
          <p:cNvSpPr/>
          <p:nvPr/>
        </p:nvSpPr>
        <p:spPr>
          <a:xfrm>
            <a:off x="4788537" y="1739877"/>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DCBE1A98-CEC1-424E-9DB5-4E70FF00D20B}"/>
              </a:ext>
            </a:extLst>
          </p:cNvPr>
          <p:cNvCxnSpPr>
            <a:cxnSpLocks/>
            <a:endCxn id="31" idx="5"/>
          </p:cNvCxnSpPr>
          <p:nvPr/>
        </p:nvCxnSpPr>
        <p:spPr>
          <a:xfrm>
            <a:off x="4816082" y="1773299"/>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pic>
        <p:nvPicPr>
          <p:cNvPr id="45" name="Graphic 44" descr="Sun with solid fill">
            <a:extLst>
              <a:ext uri="{FF2B5EF4-FFF2-40B4-BE49-F238E27FC236}">
                <a16:creationId xmlns:a16="http://schemas.microsoft.com/office/drawing/2014/main" id="{EAF83F6B-418C-4DC3-A9A8-11C0EFA0516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41046"/>
          <a:stretch/>
        </p:blipFill>
        <p:spPr>
          <a:xfrm>
            <a:off x="4161402" y="1757598"/>
            <a:ext cx="317532" cy="187198"/>
          </a:xfrm>
          <a:prstGeom prst="rect">
            <a:avLst/>
          </a:prstGeom>
        </p:spPr>
      </p:pic>
      <p:cxnSp>
        <p:nvCxnSpPr>
          <p:cNvPr id="46" name="Straight Connector 45">
            <a:extLst>
              <a:ext uri="{FF2B5EF4-FFF2-40B4-BE49-F238E27FC236}">
                <a16:creationId xmlns:a16="http://schemas.microsoft.com/office/drawing/2014/main" id="{6B8367FF-2218-4816-8D2E-D965E004ED5D}"/>
              </a:ext>
            </a:extLst>
          </p:cNvPr>
          <p:cNvCxnSpPr>
            <a:cxnSpLocks/>
          </p:cNvCxnSpPr>
          <p:nvPr/>
        </p:nvCxnSpPr>
        <p:spPr>
          <a:xfrm flipV="1">
            <a:off x="4110951" y="1935911"/>
            <a:ext cx="387364" cy="1"/>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pic>
        <p:nvPicPr>
          <p:cNvPr id="47" name="Graphic 46" descr="Moon with solid fill">
            <a:extLst>
              <a:ext uri="{FF2B5EF4-FFF2-40B4-BE49-F238E27FC236}">
                <a16:creationId xmlns:a16="http://schemas.microsoft.com/office/drawing/2014/main" id="{0B9F30AC-22BC-412D-9983-E223D2A7E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61401" y="2094730"/>
            <a:ext cx="297800" cy="297800"/>
          </a:xfrm>
          <a:prstGeom prst="rect">
            <a:avLst/>
          </a:prstGeom>
        </p:spPr>
      </p:pic>
      <p:pic>
        <p:nvPicPr>
          <p:cNvPr id="57" name="Graphic 56" descr="Head with gears with solid fill">
            <a:extLst>
              <a:ext uri="{FF2B5EF4-FFF2-40B4-BE49-F238E27FC236}">
                <a16:creationId xmlns:a16="http://schemas.microsoft.com/office/drawing/2014/main" id="{F1761746-E422-4548-981F-AF5959552B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46951" y="4670397"/>
            <a:ext cx="914400" cy="914400"/>
          </a:xfrm>
          <a:prstGeom prst="rect">
            <a:avLst/>
          </a:prstGeom>
        </p:spPr>
      </p:pic>
      <p:graphicFrame>
        <p:nvGraphicFramePr>
          <p:cNvPr id="59" name="Table 8">
            <a:extLst>
              <a:ext uri="{FF2B5EF4-FFF2-40B4-BE49-F238E27FC236}">
                <a16:creationId xmlns:a16="http://schemas.microsoft.com/office/drawing/2014/main" id="{3E020092-D797-42BC-957B-502189938F98}"/>
              </a:ext>
            </a:extLst>
          </p:cNvPr>
          <p:cNvGraphicFramePr>
            <a:graphicFrameLocks noGrp="1"/>
          </p:cNvGraphicFramePr>
          <p:nvPr/>
        </p:nvGraphicFramePr>
        <p:xfrm>
          <a:off x="4304866" y="2540771"/>
          <a:ext cx="4855672" cy="370840"/>
        </p:xfrm>
        <a:graphic>
          <a:graphicData uri="http://schemas.openxmlformats.org/drawingml/2006/table">
            <a:tbl>
              <a:tblPr firstRow="1" bandRow="1">
                <a:tableStyleId>{5C22544A-7EE6-4342-B048-85BDC9FD1C3A}</a:tableStyleId>
              </a:tblPr>
              <a:tblGrid>
                <a:gridCol w="1213918">
                  <a:extLst>
                    <a:ext uri="{9D8B030D-6E8A-4147-A177-3AD203B41FA5}">
                      <a16:colId xmlns:a16="http://schemas.microsoft.com/office/drawing/2014/main" val="3310355642"/>
                    </a:ext>
                  </a:extLst>
                </a:gridCol>
                <a:gridCol w="1213918">
                  <a:extLst>
                    <a:ext uri="{9D8B030D-6E8A-4147-A177-3AD203B41FA5}">
                      <a16:colId xmlns:a16="http://schemas.microsoft.com/office/drawing/2014/main" val="2663084083"/>
                    </a:ext>
                  </a:extLst>
                </a:gridCol>
                <a:gridCol w="1213918">
                  <a:extLst>
                    <a:ext uri="{9D8B030D-6E8A-4147-A177-3AD203B41FA5}">
                      <a16:colId xmlns:a16="http://schemas.microsoft.com/office/drawing/2014/main" val="1967072501"/>
                    </a:ext>
                  </a:extLst>
                </a:gridCol>
                <a:gridCol w="1213918">
                  <a:extLst>
                    <a:ext uri="{9D8B030D-6E8A-4147-A177-3AD203B41FA5}">
                      <a16:colId xmlns:a16="http://schemas.microsoft.com/office/drawing/2014/main" val="2673810154"/>
                    </a:ext>
                  </a:extLst>
                </a:gridCol>
              </a:tblGrid>
              <a:tr h="370840">
                <a:tc>
                  <a:txBody>
                    <a:bodyPr/>
                    <a:lstStyle/>
                    <a:p>
                      <a:pPr algn="ctr"/>
                      <a:r>
                        <a:rPr lang="en-US" sz="1200" b="0">
                          <a:solidFill>
                            <a:srgbClr val="13245A"/>
                          </a:solidFill>
                        </a:rPr>
                        <a:t>WEEK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2D3E76"/>
                          </a:solidFill>
                        </a:rPr>
                        <a:t>WEEK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2D3E76"/>
                          </a:solidFill>
                        </a:rPr>
                        <a:t>WEEK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2D3E76"/>
                          </a:solidFill>
                        </a:rPr>
                        <a:t>WEEK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0269407"/>
                  </a:ext>
                </a:extLst>
              </a:tr>
            </a:tbl>
          </a:graphicData>
        </a:graphic>
      </p:graphicFrame>
      <p:cxnSp>
        <p:nvCxnSpPr>
          <p:cNvPr id="60" name="Straight Connector 59">
            <a:extLst>
              <a:ext uri="{FF2B5EF4-FFF2-40B4-BE49-F238E27FC236}">
                <a16:creationId xmlns:a16="http://schemas.microsoft.com/office/drawing/2014/main" id="{64043B9F-421D-442C-9C51-43D2C973AAC6}"/>
              </a:ext>
            </a:extLst>
          </p:cNvPr>
          <p:cNvCxnSpPr>
            <a:cxnSpLocks/>
          </p:cNvCxnSpPr>
          <p:nvPr/>
        </p:nvCxnSpPr>
        <p:spPr>
          <a:xfrm>
            <a:off x="4891432" y="2389821"/>
            <a:ext cx="3657600" cy="3"/>
          </a:xfrm>
          <a:prstGeom prst="line">
            <a:avLst/>
          </a:prstGeom>
          <a:ln>
            <a:solidFill>
              <a:srgbClr val="2D3E76"/>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7E438203-8FDB-4B50-8307-4385EBAAB343}"/>
              </a:ext>
            </a:extLst>
          </p:cNvPr>
          <p:cNvSpPr/>
          <p:nvPr/>
        </p:nvSpPr>
        <p:spPr>
          <a:xfrm>
            <a:off x="4770591" y="2253888"/>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657B356-9252-48F9-9E6E-36BB7A70C439}"/>
              </a:ext>
            </a:extLst>
          </p:cNvPr>
          <p:cNvSpPr/>
          <p:nvPr/>
        </p:nvSpPr>
        <p:spPr>
          <a:xfrm>
            <a:off x="4841001" y="2325115"/>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57B6B3F-BB50-45C7-A46D-245E0536AF48}"/>
              </a:ext>
            </a:extLst>
          </p:cNvPr>
          <p:cNvSpPr/>
          <p:nvPr/>
        </p:nvSpPr>
        <p:spPr>
          <a:xfrm>
            <a:off x="5962545" y="2249025"/>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198432C-BC66-4B31-A461-F23371EB09EE}"/>
              </a:ext>
            </a:extLst>
          </p:cNvPr>
          <p:cNvSpPr/>
          <p:nvPr/>
        </p:nvSpPr>
        <p:spPr>
          <a:xfrm>
            <a:off x="7198922" y="2250899"/>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687C7F9-02A2-4F52-812D-A23E903A0476}"/>
              </a:ext>
            </a:extLst>
          </p:cNvPr>
          <p:cNvSpPr/>
          <p:nvPr/>
        </p:nvSpPr>
        <p:spPr>
          <a:xfrm>
            <a:off x="8401459" y="2260638"/>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CA38AE0-FC67-4CCE-805E-F4A0D15B1D20}"/>
              </a:ext>
            </a:extLst>
          </p:cNvPr>
          <p:cNvSpPr/>
          <p:nvPr/>
        </p:nvSpPr>
        <p:spPr>
          <a:xfrm>
            <a:off x="6032261" y="2317964"/>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FC94B1C-A618-44B1-939F-391F443BC9FC}"/>
              </a:ext>
            </a:extLst>
          </p:cNvPr>
          <p:cNvSpPr/>
          <p:nvPr/>
        </p:nvSpPr>
        <p:spPr>
          <a:xfrm>
            <a:off x="7269332" y="2318443"/>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B8CBC03-6420-4DED-ADF2-A0F540C3FB91}"/>
              </a:ext>
            </a:extLst>
          </p:cNvPr>
          <p:cNvSpPr/>
          <p:nvPr/>
        </p:nvSpPr>
        <p:spPr>
          <a:xfrm>
            <a:off x="8474595" y="2334142"/>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92271679-FB83-4860-B08B-A21CA47BD688}"/>
              </a:ext>
            </a:extLst>
          </p:cNvPr>
          <p:cNvSpPr/>
          <p:nvPr/>
        </p:nvSpPr>
        <p:spPr>
          <a:xfrm>
            <a:off x="8304094" y="1733790"/>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FF81255D-9446-47B2-8646-A39144B3B437}"/>
              </a:ext>
            </a:extLst>
          </p:cNvPr>
          <p:cNvCxnSpPr>
            <a:cxnSpLocks/>
            <a:endCxn id="74" idx="5"/>
          </p:cNvCxnSpPr>
          <p:nvPr/>
        </p:nvCxnSpPr>
        <p:spPr>
          <a:xfrm>
            <a:off x="8331639" y="1767212"/>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30DE857E-CA67-471B-819A-B17E2E8BFC40}"/>
              </a:ext>
            </a:extLst>
          </p:cNvPr>
          <p:cNvSpPr/>
          <p:nvPr/>
        </p:nvSpPr>
        <p:spPr>
          <a:xfrm>
            <a:off x="8586538" y="1733790"/>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C3FD06CB-EAEE-4C3C-8EDE-1E7B358AAD24}"/>
              </a:ext>
            </a:extLst>
          </p:cNvPr>
          <p:cNvCxnSpPr>
            <a:cxnSpLocks/>
            <a:endCxn id="76" idx="5"/>
          </p:cNvCxnSpPr>
          <p:nvPr/>
        </p:nvCxnSpPr>
        <p:spPr>
          <a:xfrm>
            <a:off x="8614083" y="1767212"/>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8B72C6A4-F6CB-4451-8F69-DD208873F616}"/>
              </a:ext>
            </a:extLst>
          </p:cNvPr>
          <p:cNvSpPr/>
          <p:nvPr/>
        </p:nvSpPr>
        <p:spPr>
          <a:xfrm>
            <a:off x="8304094" y="2008185"/>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ECB9D36B-D09C-4A6E-900B-9B40E5976E06}"/>
              </a:ext>
            </a:extLst>
          </p:cNvPr>
          <p:cNvCxnSpPr>
            <a:cxnSpLocks/>
            <a:endCxn id="78" idx="5"/>
          </p:cNvCxnSpPr>
          <p:nvPr/>
        </p:nvCxnSpPr>
        <p:spPr>
          <a:xfrm>
            <a:off x="8331639" y="2041607"/>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29D28750-EAF5-46D7-8B93-4E278609A4A3}"/>
              </a:ext>
            </a:extLst>
          </p:cNvPr>
          <p:cNvSpPr/>
          <p:nvPr/>
        </p:nvSpPr>
        <p:spPr>
          <a:xfrm>
            <a:off x="8583322" y="2008532"/>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FCDE8B37-0373-419A-AB5D-F849EDD8D66E}"/>
              </a:ext>
            </a:extLst>
          </p:cNvPr>
          <p:cNvCxnSpPr>
            <a:cxnSpLocks/>
            <a:endCxn id="80" idx="5"/>
          </p:cNvCxnSpPr>
          <p:nvPr/>
        </p:nvCxnSpPr>
        <p:spPr>
          <a:xfrm>
            <a:off x="8610867" y="2041954"/>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A396CD6-1A0B-4346-B53B-B2845017E886}"/>
              </a:ext>
            </a:extLst>
          </p:cNvPr>
          <p:cNvSpPr/>
          <p:nvPr/>
        </p:nvSpPr>
        <p:spPr>
          <a:xfrm>
            <a:off x="7102918" y="1729025"/>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0663FD90-2D3D-446D-9FB8-9ECBEBE9053F}"/>
              </a:ext>
            </a:extLst>
          </p:cNvPr>
          <p:cNvCxnSpPr>
            <a:cxnSpLocks/>
            <a:endCxn id="84" idx="5"/>
          </p:cNvCxnSpPr>
          <p:nvPr/>
        </p:nvCxnSpPr>
        <p:spPr>
          <a:xfrm>
            <a:off x="7130463" y="1762447"/>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6DA706BE-D174-497D-878A-F45104B9E0E0}"/>
              </a:ext>
            </a:extLst>
          </p:cNvPr>
          <p:cNvSpPr/>
          <p:nvPr/>
        </p:nvSpPr>
        <p:spPr>
          <a:xfrm>
            <a:off x="7385362" y="1729025"/>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EA8906CD-EFBB-4278-9419-A889409BB608}"/>
              </a:ext>
            </a:extLst>
          </p:cNvPr>
          <p:cNvCxnSpPr>
            <a:cxnSpLocks/>
            <a:endCxn id="86" idx="5"/>
          </p:cNvCxnSpPr>
          <p:nvPr/>
        </p:nvCxnSpPr>
        <p:spPr>
          <a:xfrm>
            <a:off x="7412907" y="1762447"/>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612EEB80-5495-486D-AABA-79E71E5B5E3C}"/>
              </a:ext>
            </a:extLst>
          </p:cNvPr>
          <p:cNvSpPr/>
          <p:nvPr/>
        </p:nvSpPr>
        <p:spPr>
          <a:xfrm>
            <a:off x="7239804" y="2014201"/>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B39C245B-15B1-4373-BAE7-8683B5DD0357}"/>
              </a:ext>
            </a:extLst>
          </p:cNvPr>
          <p:cNvCxnSpPr>
            <a:cxnSpLocks/>
            <a:endCxn id="88" idx="5"/>
          </p:cNvCxnSpPr>
          <p:nvPr/>
        </p:nvCxnSpPr>
        <p:spPr>
          <a:xfrm>
            <a:off x="7267349" y="2047623"/>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9FCA25E7-77BB-47D0-BD8E-ECB5CD537CBB}"/>
              </a:ext>
            </a:extLst>
          </p:cNvPr>
          <p:cNvSpPr/>
          <p:nvPr/>
        </p:nvSpPr>
        <p:spPr>
          <a:xfrm>
            <a:off x="5989713" y="1731383"/>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EA2E103F-F63B-4B84-87BF-9278F53FD423}"/>
              </a:ext>
            </a:extLst>
          </p:cNvPr>
          <p:cNvCxnSpPr>
            <a:cxnSpLocks/>
            <a:endCxn id="92" idx="5"/>
          </p:cNvCxnSpPr>
          <p:nvPr/>
        </p:nvCxnSpPr>
        <p:spPr>
          <a:xfrm>
            <a:off x="6017258" y="1764805"/>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8E9B926C-D82A-488D-84AF-1D6C19D4ADD8}"/>
              </a:ext>
            </a:extLst>
          </p:cNvPr>
          <p:cNvSpPr/>
          <p:nvPr/>
        </p:nvSpPr>
        <p:spPr>
          <a:xfrm>
            <a:off x="5992626" y="1988669"/>
            <a:ext cx="192680" cy="197873"/>
          </a:xfrm>
          <a:prstGeom prst="ellipse">
            <a:avLst/>
          </a:prstGeom>
          <a:noFill/>
          <a:ln w="19050">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F66FEBD6-5B38-4B31-BDCF-11A3AF4EF6A3}"/>
              </a:ext>
            </a:extLst>
          </p:cNvPr>
          <p:cNvCxnSpPr>
            <a:cxnSpLocks/>
            <a:endCxn id="94" idx="5"/>
          </p:cNvCxnSpPr>
          <p:nvPr/>
        </p:nvCxnSpPr>
        <p:spPr>
          <a:xfrm>
            <a:off x="6020171" y="2022091"/>
            <a:ext cx="136918" cy="135473"/>
          </a:xfrm>
          <a:prstGeom prst="line">
            <a:avLst/>
          </a:prstGeom>
          <a:ln w="19050">
            <a:solidFill>
              <a:srgbClr val="2D3E76"/>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F2BCC596-A0AB-432B-8C7D-E0337F8BAE70}"/>
              </a:ext>
            </a:extLst>
          </p:cNvPr>
          <p:cNvSpPr/>
          <p:nvPr/>
        </p:nvSpPr>
        <p:spPr>
          <a:xfrm>
            <a:off x="64052" y="6513443"/>
            <a:ext cx="182880" cy="182880"/>
          </a:xfrm>
          <a:prstGeom prst="ellipse">
            <a:avLst/>
          </a:prstGeom>
          <a:solidFill>
            <a:srgbClr val="F6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64B48F7A-BEBC-4048-8DBC-6DCCC31DC46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57609087"/>
      </p:ext>
    </p:extLst>
  </p:cSld>
  <p:clrMapOvr>
    <a:masterClrMapping/>
  </p:clrMapOvr>
  <mc:AlternateContent xmlns:mc="http://schemas.openxmlformats.org/markup-compatibility/2006" xmlns:p14="http://schemas.microsoft.com/office/powerpoint/2010/main">
    <mc:Choice Requires="p14">
      <p:transition spd="slow" p14:dur="2000" advTm="50503"/>
    </mc:Choice>
    <mc:Fallback xmlns="">
      <p:transition spd="slow" advTm="50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8AB688-54F5-4754-9CD6-2BEF37E498FB}"/>
              </a:ext>
            </a:extLst>
          </p:cNvPr>
          <p:cNvSpPr>
            <a:spLocks noGrp="1"/>
          </p:cNvSpPr>
          <p:nvPr>
            <p:ph idx="1"/>
          </p:nvPr>
        </p:nvSpPr>
        <p:spPr>
          <a:xfrm>
            <a:off x="3197272" y="981226"/>
            <a:ext cx="10746257" cy="540058"/>
          </a:xfrm>
        </p:spPr>
        <p:txBody>
          <a:bodyPr>
            <a:normAutofit/>
          </a:bodyPr>
          <a:lstStyle/>
          <a:p>
            <a:r>
              <a:rPr lang="en-US" sz="2000" b="1" dirty="0">
                <a:solidFill>
                  <a:srgbClr val="2D3E76"/>
                </a:solidFill>
              </a:rPr>
              <a:t>Weekly SC injection</a:t>
            </a:r>
            <a:r>
              <a:rPr lang="en-US" sz="2000" dirty="0">
                <a:solidFill>
                  <a:srgbClr val="687EC6"/>
                </a:solidFill>
              </a:rPr>
              <a:t> with slow dose escalation intended to reduce GI symptoms</a:t>
            </a:r>
            <a:endParaRPr lang="en-US" sz="2000" dirty="0"/>
          </a:p>
          <a:p>
            <a:endParaRPr lang="en-US" sz="2000" dirty="0"/>
          </a:p>
        </p:txBody>
      </p:sp>
      <p:sp>
        <p:nvSpPr>
          <p:cNvPr id="3" name="Title 2">
            <a:extLst>
              <a:ext uri="{FF2B5EF4-FFF2-40B4-BE49-F238E27FC236}">
                <a16:creationId xmlns:a16="http://schemas.microsoft.com/office/drawing/2014/main" id="{E4E199D5-EC4B-404C-BD30-6A54E340F861}"/>
              </a:ext>
            </a:extLst>
          </p:cNvPr>
          <p:cNvSpPr>
            <a:spLocks noGrp="1"/>
          </p:cNvSpPr>
          <p:nvPr>
            <p:ph type="title"/>
          </p:nvPr>
        </p:nvSpPr>
        <p:spPr/>
        <p:txBody>
          <a:bodyPr>
            <a:normAutofit/>
          </a:bodyPr>
          <a:lstStyle/>
          <a:p>
            <a:r>
              <a:rPr lang="en-US" sz="3600" dirty="0"/>
              <a:t>Counselling tips: </a:t>
            </a:r>
            <a:r>
              <a:rPr lang="en-US" sz="3600" dirty="0" err="1"/>
              <a:t>semaglutide</a:t>
            </a:r>
            <a:r>
              <a:rPr lang="en-US" sz="3600" dirty="0"/>
              <a:t> 2.4 mg</a:t>
            </a:r>
          </a:p>
        </p:txBody>
      </p:sp>
      <p:sp>
        <p:nvSpPr>
          <p:cNvPr id="4" name="Text Placeholder 17">
            <a:extLst>
              <a:ext uri="{FF2B5EF4-FFF2-40B4-BE49-F238E27FC236}">
                <a16:creationId xmlns:a16="http://schemas.microsoft.com/office/drawing/2014/main" id="{DFF7C152-4146-48F0-9D1F-9B1F58C8289A}"/>
              </a:ext>
            </a:extLst>
          </p:cNvPr>
          <p:cNvSpPr txBox="1">
            <a:spLocks/>
          </p:cNvSpPr>
          <p:nvPr/>
        </p:nvSpPr>
        <p:spPr>
          <a:xfrm>
            <a:off x="833610" y="6160677"/>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err="1"/>
              <a:t>Semaglutide</a:t>
            </a:r>
            <a:r>
              <a:rPr lang="en-US" sz="900" dirty="0"/>
              <a:t> 2.4 mg is Health Canada approved but is not commercially available.</a:t>
            </a:r>
          </a:p>
          <a:p>
            <a:pPr marL="0" indent="0">
              <a:buNone/>
            </a:pPr>
            <a:br>
              <a:rPr lang="en-US" sz="900" dirty="0"/>
            </a:br>
            <a:r>
              <a:rPr lang="en-US" sz="900" dirty="0"/>
              <a:t>1. </a:t>
            </a:r>
            <a:r>
              <a:rPr lang="en-US" sz="900" dirty="0" err="1"/>
              <a:t>Wegovy</a:t>
            </a:r>
            <a:r>
              <a:rPr lang="en-US" sz="900" dirty="0"/>
              <a:t> (</a:t>
            </a:r>
            <a:r>
              <a:rPr lang="en-US" sz="900" dirty="0" err="1"/>
              <a:t>semaglutide</a:t>
            </a:r>
            <a:r>
              <a:rPr lang="en-US" sz="900" dirty="0"/>
              <a:t> 2.4 mg) Product Monograph, Novo Nordisk Canada Inc., November 2021.</a:t>
            </a:r>
          </a:p>
        </p:txBody>
      </p:sp>
      <p:sp>
        <p:nvSpPr>
          <p:cNvPr id="17" name="TextBox 16">
            <a:extLst>
              <a:ext uri="{FF2B5EF4-FFF2-40B4-BE49-F238E27FC236}">
                <a16:creationId xmlns:a16="http://schemas.microsoft.com/office/drawing/2014/main" id="{A570F563-8259-4BDF-84A0-6A1E979C5D25}"/>
              </a:ext>
            </a:extLst>
          </p:cNvPr>
          <p:cNvSpPr txBox="1"/>
          <p:nvPr/>
        </p:nvSpPr>
        <p:spPr>
          <a:xfrm>
            <a:off x="6384046" y="4676858"/>
            <a:ext cx="2440130" cy="1815882"/>
          </a:xfrm>
          <a:prstGeom prst="rect">
            <a:avLst/>
          </a:prstGeom>
          <a:noFill/>
        </p:spPr>
        <p:txBody>
          <a:bodyPr wrap="square">
            <a:spAutoFit/>
          </a:bodyPr>
          <a:lstStyle/>
          <a:p>
            <a:pPr marL="285750" indent="-285750">
              <a:buFont typeface="Arial" panose="020B0604020202020204" pitchFamily="34" charset="0"/>
              <a:buChar char="•"/>
            </a:pPr>
            <a:r>
              <a:rPr lang="en-CA" sz="1600" dirty="0">
                <a:solidFill>
                  <a:srgbClr val="687EC6"/>
                </a:solidFill>
                <a:latin typeface="+mj-lt"/>
              </a:rPr>
              <a:t>Inject once a week, regardless of mealtime</a:t>
            </a:r>
          </a:p>
          <a:p>
            <a:pPr marL="285750" indent="-285750">
              <a:buFont typeface="Arial" panose="020B0604020202020204" pitchFamily="34" charset="0"/>
              <a:buChar char="•"/>
            </a:pPr>
            <a:r>
              <a:rPr lang="en-CA" sz="1600" dirty="0">
                <a:solidFill>
                  <a:srgbClr val="687EC6"/>
                </a:solidFill>
                <a:latin typeface="+mj-lt"/>
              </a:rPr>
              <a:t>Attach a new needle </a:t>
            </a:r>
          </a:p>
          <a:p>
            <a:pPr marL="285750" indent="-285750">
              <a:buFont typeface="Arial" panose="020B0604020202020204" pitchFamily="34" charset="0"/>
              <a:buChar char="•"/>
            </a:pPr>
            <a:r>
              <a:rPr lang="en-CA" sz="1600" dirty="0">
                <a:solidFill>
                  <a:srgbClr val="687EC6"/>
                </a:solidFill>
                <a:latin typeface="+mj-lt"/>
              </a:rPr>
              <a:t>Select the dose </a:t>
            </a:r>
          </a:p>
          <a:p>
            <a:pPr marL="285750" indent="-285750">
              <a:buFont typeface="Arial" panose="020B0604020202020204" pitchFamily="34" charset="0"/>
              <a:buChar char="•"/>
            </a:pPr>
            <a:r>
              <a:rPr lang="en-CA" sz="1600" dirty="0">
                <a:solidFill>
                  <a:srgbClr val="687EC6"/>
                </a:solidFill>
                <a:latin typeface="+mj-lt"/>
              </a:rPr>
              <a:t>Inject the dose; count </a:t>
            </a:r>
            <a:br>
              <a:rPr lang="en-CA" sz="1600" dirty="0">
                <a:solidFill>
                  <a:srgbClr val="687EC6"/>
                </a:solidFill>
                <a:latin typeface="+mj-lt"/>
              </a:rPr>
            </a:br>
            <a:r>
              <a:rPr lang="en-CA" sz="1600" dirty="0">
                <a:solidFill>
                  <a:srgbClr val="687EC6"/>
                </a:solidFill>
                <a:latin typeface="+mj-lt"/>
              </a:rPr>
              <a:t>slowly to 6</a:t>
            </a:r>
          </a:p>
          <a:p>
            <a:pPr marL="285750" indent="-285750">
              <a:buFont typeface="Arial" panose="020B0604020202020204" pitchFamily="34" charset="0"/>
              <a:buChar char="•"/>
            </a:pPr>
            <a:endParaRPr lang="en-CA" sz="1600" dirty="0">
              <a:solidFill>
                <a:srgbClr val="687EC6"/>
              </a:solidFill>
              <a:latin typeface="+mj-lt"/>
            </a:endParaRPr>
          </a:p>
        </p:txBody>
      </p:sp>
      <p:pic>
        <p:nvPicPr>
          <p:cNvPr id="18" name="Picture 2" descr="diabetesonthepitch">
            <a:extLst>
              <a:ext uri="{FF2B5EF4-FFF2-40B4-BE49-F238E27FC236}">
                <a16:creationId xmlns:a16="http://schemas.microsoft.com/office/drawing/2014/main" id="{2654048B-F447-4C4F-9922-56655C882F75}"/>
              </a:ext>
            </a:extLst>
          </p:cNvPr>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15096" t="12641" r="47097" b="7351"/>
          <a:stretch/>
        </p:blipFill>
        <p:spPr bwMode="auto">
          <a:xfrm>
            <a:off x="8824176" y="4522467"/>
            <a:ext cx="1339257" cy="19150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8591F87C-7DB1-4826-BA26-7366D6F1AA95}"/>
              </a:ext>
            </a:extLst>
          </p:cNvPr>
          <p:cNvSpPr/>
          <p:nvPr/>
        </p:nvSpPr>
        <p:spPr>
          <a:xfrm>
            <a:off x="6001249" y="4570406"/>
            <a:ext cx="4043781" cy="1915091"/>
          </a:xfrm>
          <a:prstGeom prst="roundRect">
            <a:avLst>
              <a:gd name="adj" fmla="val 9041"/>
            </a:avLst>
          </a:prstGeom>
          <a:noFill/>
          <a:ln w="38100">
            <a:solidFill>
              <a:srgbClr val="687EC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noProof="0" err="1">
              <a:latin typeface="+mj-lt"/>
            </a:endParaRPr>
          </a:p>
        </p:txBody>
      </p:sp>
      <p:cxnSp>
        <p:nvCxnSpPr>
          <p:cNvPr id="33" name="Straight Connector 32">
            <a:extLst>
              <a:ext uri="{FF2B5EF4-FFF2-40B4-BE49-F238E27FC236}">
                <a16:creationId xmlns:a16="http://schemas.microsoft.com/office/drawing/2014/main" id="{749EEBC7-4143-4173-9BF8-B503E6AD7436}"/>
              </a:ext>
            </a:extLst>
          </p:cNvPr>
          <p:cNvCxnSpPr>
            <a:cxnSpLocks/>
          </p:cNvCxnSpPr>
          <p:nvPr/>
        </p:nvCxnSpPr>
        <p:spPr>
          <a:xfrm>
            <a:off x="3693759" y="2243376"/>
            <a:ext cx="4846320" cy="3"/>
          </a:xfrm>
          <a:prstGeom prst="line">
            <a:avLst/>
          </a:prstGeom>
          <a:ln>
            <a:solidFill>
              <a:srgbClr val="2D3E76"/>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B2EAF44-2472-4FD3-BA83-3B3303A1F1E9}"/>
              </a:ext>
            </a:extLst>
          </p:cNvPr>
          <p:cNvSpPr/>
          <p:nvPr/>
        </p:nvSpPr>
        <p:spPr>
          <a:xfrm>
            <a:off x="3572918" y="2107443"/>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B7328D4-3B22-4931-8215-972D0850D7EF}"/>
              </a:ext>
            </a:extLst>
          </p:cNvPr>
          <p:cNvSpPr/>
          <p:nvPr/>
        </p:nvSpPr>
        <p:spPr>
          <a:xfrm>
            <a:off x="3643328" y="2178670"/>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BF3905E-584A-4381-A4BC-7FCD73B05EFF}"/>
              </a:ext>
            </a:extLst>
          </p:cNvPr>
          <p:cNvSpPr/>
          <p:nvPr/>
        </p:nvSpPr>
        <p:spPr>
          <a:xfrm>
            <a:off x="4764872" y="2102580"/>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D1AC8F8-1F63-4801-AC0F-E267351B1D6D}"/>
              </a:ext>
            </a:extLst>
          </p:cNvPr>
          <p:cNvSpPr/>
          <p:nvPr/>
        </p:nvSpPr>
        <p:spPr>
          <a:xfrm>
            <a:off x="6001249" y="2104454"/>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38E62CD-2EF3-4A21-AB44-61454A2A0198}"/>
              </a:ext>
            </a:extLst>
          </p:cNvPr>
          <p:cNvSpPr/>
          <p:nvPr/>
        </p:nvSpPr>
        <p:spPr>
          <a:xfrm>
            <a:off x="7203786" y="2114193"/>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4B2FC1F-30B9-49E5-B189-9C23E2226E8D}"/>
              </a:ext>
            </a:extLst>
          </p:cNvPr>
          <p:cNvSpPr/>
          <p:nvPr/>
        </p:nvSpPr>
        <p:spPr>
          <a:xfrm>
            <a:off x="8429580" y="2110001"/>
            <a:ext cx="281643" cy="281643"/>
          </a:xfrm>
          <a:prstGeom prst="ellipse">
            <a:avLst/>
          </a:prstGeom>
          <a:solidFill>
            <a:schemeClr val="bg1"/>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F34508A-AF65-4A9A-8F97-0553BB44EF30}"/>
              </a:ext>
            </a:extLst>
          </p:cNvPr>
          <p:cNvSpPr txBox="1"/>
          <p:nvPr/>
        </p:nvSpPr>
        <p:spPr>
          <a:xfrm>
            <a:off x="3424803" y="1734420"/>
            <a:ext cx="1645138" cy="338554"/>
          </a:xfrm>
          <a:prstGeom prst="rect">
            <a:avLst/>
          </a:prstGeom>
          <a:noFill/>
        </p:spPr>
        <p:txBody>
          <a:bodyPr wrap="square" rtlCol="0">
            <a:spAutoFit/>
          </a:bodyPr>
          <a:lstStyle/>
          <a:p>
            <a:r>
              <a:rPr lang="en-US" sz="1600">
                <a:solidFill>
                  <a:srgbClr val="2D3E76"/>
                </a:solidFill>
              </a:rPr>
              <a:t>0.25</a:t>
            </a:r>
            <a:r>
              <a:rPr lang="en-US" sz="900">
                <a:solidFill>
                  <a:srgbClr val="2D3E76"/>
                </a:solidFill>
              </a:rPr>
              <a:t>mg</a:t>
            </a:r>
          </a:p>
        </p:txBody>
      </p:sp>
      <p:sp>
        <p:nvSpPr>
          <p:cNvPr id="41" name="TextBox 40">
            <a:extLst>
              <a:ext uri="{FF2B5EF4-FFF2-40B4-BE49-F238E27FC236}">
                <a16:creationId xmlns:a16="http://schemas.microsoft.com/office/drawing/2014/main" id="{DD6849F8-72BF-4EED-925C-CE7363E10D9A}"/>
              </a:ext>
            </a:extLst>
          </p:cNvPr>
          <p:cNvSpPr txBox="1"/>
          <p:nvPr/>
        </p:nvSpPr>
        <p:spPr>
          <a:xfrm>
            <a:off x="4665041" y="1743764"/>
            <a:ext cx="1422956" cy="338554"/>
          </a:xfrm>
          <a:prstGeom prst="rect">
            <a:avLst/>
          </a:prstGeom>
          <a:noFill/>
        </p:spPr>
        <p:txBody>
          <a:bodyPr wrap="square" rtlCol="0">
            <a:spAutoFit/>
          </a:bodyPr>
          <a:lstStyle/>
          <a:p>
            <a:r>
              <a:rPr lang="en-US" sz="1600">
                <a:solidFill>
                  <a:srgbClr val="2D3E76"/>
                </a:solidFill>
              </a:rPr>
              <a:t>0.5</a:t>
            </a:r>
            <a:r>
              <a:rPr lang="en-US" sz="900">
                <a:solidFill>
                  <a:srgbClr val="2D3E76"/>
                </a:solidFill>
              </a:rPr>
              <a:t>mg</a:t>
            </a:r>
          </a:p>
        </p:txBody>
      </p:sp>
      <p:sp>
        <p:nvSpPr>
          <p:cNvPr id="42" name="TextBox 41">
            <a:extLst>
              <a:ext uri="{FF2B5EF4-FFF2-40B4-BE49-F238E27FC236}">
                <a16:creationId xmlns:a16="http://schemas.microsoft.com/office/drawing/2014/main" id="{3E5577E1-914F-409B-B5D4-0296C8936882}"/>
              </a:ext>
            </a:extLst>
          </p:cNvPr>
          <p:cNvSpPr txBox="1"/>
          <p:nvPr/>
        </p:nvSpPr>
        <p:spPr>
          <a:xfrm>
            <a:off x="5842216" y="1738360"/>
            <a:ext cx="1422956" cy="338554"/>
          </a:xfrm>
          <a:prstGeom prst="rect">
            <a:avLst/>
          </a:prstGeom>
          <a:noFill/>
        </p:spPr>
        <p:txBody>
          <a:bodyPr wrap="square" rtlCol="0">
            <a:spAutoFit/>
          </a:bodyPr>
          <a:lstStyle/>
          <a:p>
            <a:r>
              <a:rPr lang="en-US" sz="1600">
                <a:solidFill>
                  <a:srgbClr val="2D3E76"/>
                </a:solidFill>
              </a:rPr>
              <a:t>1.0</a:t>
            </a:r>
            <a:r>
              <a:rPr lang="en-US" sz="900">
                <a:solidFill>
                  <a:srgbClr val="2D3E76"/>
                </a:solidFill>
              </a:rPr>
              <a:t>mg</a:t>
            </a:r>
          </a:p>
        </p:txBody>
      </p:sp>
      <p:sp>
        <p:nvSpPr>
          <p:cNvPr id="43" name="TextBox 42">
            <a:extLst>
              <a:ext uri="{FF2B5EF4-FFF2-40B4-BE49-F238E27FC236}">
                <a16:creationId xmlns:a16="http://schemas.microsoft.com/office/drawing/2014/main" id="{38ECE778-8B24-4F67-B221-8F543FB01FBD}"/>
              </a:ext>
            </a:extLst>
          </p:cNvPr>
          <p:cNvSpPr txBox="1"/>
          <p:nvPr/>
        </p:nvSpPr>
        <p:spPr>
          <a:xfrm>
            <a:off x="7076667" y="1775729"/>
            <a:ext cx="1422956" cy="338554"/>
          </a:xfrm>
          <a:prstGeom prst="rect">
            <a:avLst/>
          </a:prstGeom>
          <a:noFill/>
        </p:spPr>
        <p:txBody>
          <a:bodyPr wrap="square" rtlCol="0">
            <a:spAutoFit/>
          </a:bodyPr>
          <a:lstStyle/>
          <a:p>
            <a:r>
              <a:rPr lang="en-US" sz="1600">
                <a:solidFill>
                  <a:srgbClr val="2D3E76"/>
                </a:solidFill>
              </a:rPr>
              <a:t>1.7</a:t>
            </a:r>
            <a:r>
              <a:rPr lang="en-US" sz="900">
                <a:solidFill>
                  <a:srgbClr val="2D3E76"/>
                </a:solidFill>
              </a:rPr>
              <a:t>mg</a:t>
            </a:r>
          </a:p>
        </p:txBody>
      </p:sp>
      <p:sp>
        <p:nvSpPr>
          <p:cNvPr id="44" name="TextBox 43">
            <a:extLst>
              <a:ext uri="{FF2B5EF4-FFF2-40B4-BE49-F238E27FC236}">
                <a16:creationId xmlns:a16="http://schemas.microsoft.com/office/drawing/2014/main" id="{0B817EF0-396E-4752-8CAA-D910FE47BF4F}"/>
              </a:ext>
            </a:extLst>
          </p:cNvPr>
          <p:cNvSpPr txBox="1"/>
          <p:nvPr/>
        </p:nvSpPr>
        <p:spPr>
          <a:xfrm>
            <a:off x="8251521" y="1618077"/>
            <a:ext cx="1243292" cy="584775"/>
          </a:xfrm>
          <a:prstGeom prst="rect">
            <a:avLst/>
          </a:prstGeom>
          <a:noFill/>
        </p:spPr>
        <p:txBody>
          <a:bodyPr wrap="square" rtlCol="0">
            <a:spAutoFit/>
          </a:bodyPr>
          <a:lstStyle/>
          <a:p>
            <a:r>
              <a:rPr lang="en-US" sz="3200">
                <a:solidFill>
                  <a:srgbClr val="2D3E76"/>
                </a:solidFill>
              </a:rPr>
              <a:t>2.4</a:t>
            </a:r>
            <a:r>
              <a:rPr lang="en-US" sz="1400">
                <a:solidFill>
                  <a:srgbClr val="2D3E76"/>
                </a:solidFill>
              </a:rPr>
              <a:t>mg</a:t>
            </a:r>
          </a:p>
        </p:txBody>
      </p:sp>
      <p:sp>
        <p:nvSpPr>
          <p:cNvPr id="50" name="Oval 49">
            <a:extLst>
              <a:ext uri="{FF2B5EF4-FFF2-40B4-BE49-F238E27FC236}">
                <a16:creationId xmlns:a16="http://schemas.microsoft.com/office/drawing/2014/main" id="{2CBB82D5-A02B-44D0-B2AB-B853C3B36362}"/>
              </a:ext>
            </a:extLst>
          </p:cNvPr>
          <p:cNvSpPr/>
          <p:nvPr/>
        </p:nvSpPr>
        <p:spPr>
          <a:xfrm>
            <a:off x="4834588" y="2171519"/>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4BF2AE8-2211-4DE1-A6EB-566D488FD727}"/>
              </a:ext>
            </a:extLst>
          </p:cNvPr>
          <p:cNvSpPr/>
          <p:nvPr/>
        </p:nvSpPr>
        <p:spPr>
          <a:xfrm>
            <a:off x="6071659" y="2171998"/>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B8D7C10-FCA8-4D31-AA8E-8D43D1D60591}"/>
              </a:ext>
            </a:extLst>
          </p:cNvPr>
          <p:cNvSpPr/>
          <p:nvPr/>
        </p:nvSpPr>
        <p:spPr>
          <a:xfrm>
            <a:off x="7276922" y="2187697"/>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33CD66E-23EB-4BEB-B554-6D84F491AED8}"/>
              </a:ext>
            </a:extLst>
          </p:cNvPr>
          <p:cNvSpPr/>
          <p:nvPr/>
        </p:nvSpPr>
        <p:spPr>
          <a:xfrm>
            <a:off x="8501419" y="2185790"/>
            <a:ext cx="140821" cy="140821"/>
          </a:xfrm>
          <a:prstGeom prst="ellipse">
            <a:avLst/>
          </a:prstGeom>
          <a:solidFill>
            <a:srgbClr val="2D3E76"/>
          </a:solidFill>
          <a:ln>
            <a:solidFill>
              <a:srgbClr val="2D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1">
            <a:extLst>
              <a:ext uri="{FF2B5EF4-FFF2-40B4-BE49-F238E27FC236}">
                <a16:creationId xmlns:a16="http://schemas.microsoft.com/office/drawing/2014/main" id="{2C757C09-0632-4DB2-A4BC-36B28D72B01E}"/>
              </a:ext>
            </a:extLst>
          </p:cNvPr>
          <p:cNvSpPr txBox="1">
            <a:spLocks/>
          </p:cNvSpPr>
          <p:nvPr/>
        </p:nvSpPr>
        <p:spPr>
          <a:xfrm>
            <a:off x="3378584" y="3151903"/>
            <a:ext cx="8213689" cy="17532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4">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4">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2000" dirty="0"/>
              <a:t>Common side effects: </a:t>
            </a:r>
            <a:r>
              <a:rPr lang="en-US" sz="2000" dirty="0">
                <a:cs typeface="Arial" panose="020B0604020202020204" pitchFamily="34" charset="0"/>
              </a:rPr>
              <a:t>nausea, diarrhea, vomiting, constipation, abdominal pain, headache, fatigue </a:t>
            </a:r>
            <a:endParaRPr lang="en-US" sz="2000" dirty="0">
              <a:latin typeface="+mn-lt"/>
              <a:cs typeface="Arial" panose="020B0604020202020204" pitchFamily="34" charset="0"/>
            </a:endParaRPr>
          </a:p>
          <a:p>
            <a:pPr lvl="1"/>
            <a:r>
              <a:rPr lang="en-CA" sz="1800" dirty="0">
                <a:solidFill>
                  <a:srgbClr val="2D3E76"/>
                </a:solidFill>
                <a:latin typeface="+mj-lt"/>
              </a:rPr>
              <a:t>If patients do not tolerate an increased dose, delay </a:t>
            </a:r>
            <a:r>
              <a:rPr kumimoji="0" lang="en-CA" sz="1800" i="0" u="none" strike="noStrike" kern="1200" cap="none" spc="0" normalizeH="0" baseline="0" noProof="0" dirty="0">
                <a:ln>
                  <a:noFill/>
                </a:ln>
                <a:solidFill>
                  <a:srgbClr val="2D3E76"/>
                </a:solidFill>
                <a:effectLst/>
                <a:uLnTx/>
                <a:uFillTx/>
                <a:latin typeface="+mj-lt"/>
              </a:rPr>
              <a:t>dose escalation by up to 4 weeks</a:t>
            </a:r>
          </a:p>
          <a:p>
            <a:pPr lvl="1"/>
            <a:endParaRPr lang="en-US" sz="1600" b="1" dirty="0">
              <a:solidFill>
                <a:srgbClr val="28A66B"/>
              </a:solidFill>
            </a:endParaRPr>
          </a:p>
        </p:txBody>
      </p:sp>
      <p:graphicFrame>
        <p:nvGraphicFramePr>
          <p:cNvPr id="8" name="Table 8">
            <a:extLst>
              <a:ext uri="{FF2B5EF4-FFF2-40B4-BE49-F238E27FC236}">
                <a16:creationId xmlns:a16="http://schemas.microsoft.com/office/drawing/2014/main" id="{E6B148A8-DDB5-4EB0-912A-A5A5E7BB8A7C}"/>
              </a:ext>
            </a:extLst>
          </p:cNvPr>
          <p:cNvGraphicFramePr>
            <a:graphicFrameLocks noGrp="1"/>
          </p:cNvGraphicFramePr>
          <p:nvPr/>
        </p:nvGraphicFramePr>
        <p:xfrm>
          <a:off x="3107274" y="2483394"/>
          <a:ext cx="6069590" cy="370840"/>
        </p:xfrm>
        <a:graphic>
          <a:graphicData uri="http://schemas.openxmlformats.org/drawingml/2006/table">
            <a:tbl>
              <a:tblPr firstRow="1" bandRow="1">
                <a:tableStyleId>{5C22544A-7EE6-4342-B048-85BDC9FD1C3A}</a:tableStyleId>
              </a:tblPr>
              <a:tblGrid>
                <a:gridCol w="1213918">
                  <a:extLst>
                    <a:ext uri="{9D8B030D-6E8A-4147-A177-3AD203B41FA5}">
                      <a16:colId xmlns:a16="http://schemas.microsoft.com/office/drawing/2014/main" val="3310355642"/>
                    </a:ext>
                  </a:extLst>
                </a:gridCol>
                <a:gridCol w="1213918">
                  <a:extLst>
                    <a:ext uri="{9D8B030D-6E8A-4147-A177-3AD203B41FA5}">
                      <a16:colId xmlns:a16="http://schemas.microsoft.com/office/drawing/2014/main" val="2663084083"/>
                    </a:ext>
                  </a:extLst>
                </a:gridCol>
                <a:gridCol w="1213918">
                  <a:extLst>
                    <a:ext uri="{9D8B030D-6E8A-4147-A177-3AD203B41FA5}">
                      <a16:colId xmlns:a16="http://schemas.microsoft.com/office/drawing/2014/main" val="1967072501"/>
                    </a:ext>
                  </a:extLst>
                </a:gridCol>
                <a:gridCol w="1213918">
                  <a:extLst>
                    <a:ext uri="{9D8B030D-6E8A-4147-A177-3AD203B41FA5}">
                      <a16:colId xmlns:a16="http://schemas.microsoft.com/office/drawing/2014/main" val="2673810154"/>
                    </a:ext>
                  </a:extLst>
                </a:gridCol>
                <a:gridCol w="1213918">
                  <a:extLst>
                    <a:ext uri="{9D8B030D-6E8A-4147-A177-3AD203B41FA5}">
                      <a16:colId xmlns:a16="http://schemas.microsoft.com/office/drawing/2014/main" val="4029768757"/>
                    </a:ext>
                  </a:extLst>
                </a:gridCol>
              </a:tblGrid>
              <a:tr h="370840">
                <a:tc>
                  <a:txBody>
                    <a:bodyPr/>
                    <a:lstStyle/>
                    <a:p>
                      <a:pPr algn="ctr"/>
                      <a:r>
                        <a:rPr lang="en-US" sz="1200" b="0">
                          <a:solidFill>
                            <a:srgbClr val="13245A"/>
                          </a:solidFill>
                        </a:rPr>
                        <a:t>WEEK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2D3E76"/>
                          </a:solidFill>
                        </a:rPr>
                        <a:t>WEEK 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2D3E76"/>
                          </a:solidFill>
                        </a:rPr>
                        <a:t>WEEK 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2D3E76"/>
                          </a:solidFill>
                        </a:rPr>
                        <a:t>WEEK 13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2D3E76"/>
                          </a:solidFill>
                        </a:rPr>
                        <a:t>WEEK 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0269407"/>
                  </a:ext>
                </a:extLst>
              </a:tr>
            </a:tbl>
          </a:graphicData>
        </a:graphic>
      </p:graphicFrame>
      <p:sp>
        <p:nvSpPr>
          <p:cNvPr id="26" name="Oval 25">
            <a:extLst>
              <a:ext uri="{FF2B5EF4-FFF2-40B4-BE49-F238E27FC236}">
                <a16:creationId xmlns:a16="http://schemas.microsoft.com/office/drawing/2014/main" id="{A30D1475-AB93-4027-A4EE-6A93FCE48AE4}"/>
              </a:ext>
            </a:extLst>
          </p:cNvPr>
          <p:cNvSpPr/>
          <p:nvPr/>
        </p:nvSpPr>
        <p:spPr>
          <a:xfrm>
            <a:off x="64052" y="6513443"/>
            <a:ext cx="182880" cy="182880"/>
          </a:xfrm>
          <a:prstGeom prst="ellipse">
            <a:avLst/>
          </a:prstGeom>
          <a:solidFill>
            <a:srgbClr val="F6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40A92A9F-23AE-9743-8FC5-C7DCF59AA4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51048126"/>
      </p:ext>
    </p:extLst>
  </p:cSld>
  <p:clrMapOvr>
    <a:masterClrMapping/>
  </p:clrMapOvr>
  <mc:AlternateContent xmlns:mc="http://schemas.openxmlformats.org/markup-compatibility/2006" xmlns:p14="http://schemas.microsoft.com/office/powerpoint/2010/main">
    <mc:Choice Requires="p14">
      <p:transition spd="slow" p14:dur="2000" advTm="55150"/>
    </mc:Choice>
    <mc:Fallback xmlns="">
      <p:transition spd="slow" advTm="5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C76724-814F-4DA2-AAE0-48E30766BFF8}"/>
              </a:ext>
            </a:extLst>
          </p:cNvPr>
          <p:cNvSpPr>
            <a:spLocks noGrp="1"/>
          </p:cNvSpPr>
          <p:nvPr>
            <p:ph type="title"/>
          </p:nvPr>
        </p:nvSpPr>
        <p:spPr/>
        <p:txBody>
          <a:bodyPr/>
          <a:lstStyle/>
          <a:p>
            <a:pPr algn="ctr"/>
            <a:r>
              <a:rPr lang="en-US" dirty="0"/>
              <a:t>The 3 pillars of Obesity Management</a:t>
            </a:r>
          </a:p>
        </p:txBody>
      </p:sp>
      <p:sp>
        <p:nvSpPr>
          <p:cNvPr id="32" name="Text Placeholder 17">
            <a:extLst>
              <a:ext uri="{FF2B5EF4-FFF2-40B4-BE49-F238E27FC236}">
                <a16:creationId xmlns:a16="http://schemas.microsoft.com/office/drawing/2014/main" id="{51E25548-921E-46ED-92B6-4F4354653EA9}"/>
              </a:ext>
            </a:extLst>
          </p:cNvPr>
          <p:cNvSpPr txBox="1">
            <a:spLocks/>
          </p:cNvSpPr>
          <p:nvPr/>
        </p:nvSpPr>
        <p:spPr>
          <a:xfrm>
            <a:off x="833610" y="6286093"/>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Wharton et al. Obesity in adults: a clinical practice guideline. CMAJ. 2020 August 4;192:E875-91. </a:t>
            </a:r>
            <a:r>
              <a:rPr lang="en-US" sz="900" dirty="0" err="1"/>
              <a:t>doi</a:t>
            </a:r>
            <a:r>
              <a:rPr lang="en-US" sz="900" dirty="0"/>
              <a:t>: 10.1503/cmaj.191707. </a:t>
            </a:r>
          </a:p>
        </p:txBody>
      </p:sp>
      <p:sp>
        <p:nvSpPr>
          <p:cNvPr id="23" name="Arrow: Pentagon 22">
            <a:extLst>
              <a:ext uri="{FF2B5EF4-FFF2-40B4-BE49-F238E27FC236}">
                <a16:creationId xmlns:a16="http://schemas.microsoft.com/office/drawing/2014/main" id="{BD70B638-C6C1-4884-A158-EFA549D02E78}"/>
              </a:ext>
            </a:extLst>
          </p:cNvPr>
          <p:cNvSpPr/>
          <p:nvPr/>
        </p:nvSpPr>
        <p:spPr>
          <a:xfrm rot="16200000">
            <a:off x="6879891" y="-1512610"/>
            <a:ext cx="605808" cy="5497272"/>
          </a:xfrm>
          <a:prstGeom prst="homePlate">
            <a:avLst>
              <a:gd name="adj" fmla="val 74719"/>
            </a:avLst>
          </a:prstGeom>
          <a:gradFill flip="none" rotWithShape="1">
            <a:gsLst>
              <a:gs pos="0">
                <a:schemeClr val="bg1">
                  <a:lumMod val="85000"/>
                </a:schemeClr>
              </a:gs>
              <a:gs pos="100000">
                <a:schemeClr val="bg1">
                  <a:lumMod val="75000"/>
                </a:schemeClr>
              </a:gs>
            </a:gsLst>
            <a:lin ang="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9FBCB82C-7E2E-4341-B466-93A7929A8C16}"/>
              </a:ext>
            </a:extLst>
          </p:cNvPr>
          <p:cNvSpPr/>
          <p:nvPr/>
        </p:nvSpPr>
        <p:spPr>
          <a:xfrm>
            <a:off x="4345138" y="4746735"/>
            <a:ext cx="5497269" cy="185921"/>
          </a:xfrm>
          <a:prstGeom prst="roundRect">
            <a:avLst/>
          </a:prstGeom>
          <a:gradFill flip="none" rotWithShape="1">
            <a:gsLst>
              <a:gs pos="0">
                <a:schemeClr val="bg1">
                  <a:lumMod val="85000"/>
                </a:schemeClr>
              </a:gs>
              <a:gs pos="100000">
                <a:schemeClr val="bg1">
                  <a:lumMod val="75000"/>
                </a:schemeClr>
              </a:gs>
            </a:gsLst>
            <a:lin ang="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lumn, Pillar, Historic, Architecture, Greek, Marble">
            <a:extLst>
              <a:ext uri="{FF2B5EF4-FFF2-40B4-BE49-F238E27FC236}">
                <a16:creationId xmlns:a16="http://schemas.microsoft.com/office/drawing/2014/main" id="{5EE89C3A-AAEA-4EBE-98C5-E294EFECAE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144" y="2148645"/>
            <a:ext cx="1238263" cy="2476526"/>
          </a:xfrm>
          <a:prstGeom prst="rect">
            <a:avLst/>
          </a:prstGeom>
          <a:extLst>
            <a:ext uri="{909E8E84-426E-40DD-AFC4-6F175D3DCCD1}">
              <a14:hiddenFill xmlns:a14="http://schemas.microsoft.com/office/drawing/2010/main">
                <a:solidFill>
                  <a:srgbClr val="FFFFFF"/>
                </a:solidFill>
              </a14:hiddenFill>
            </a:ext>
          </a:extLst>
        </p:spPr>
      </p:pic>
      <p:pic>
        <p:nvPicPr>
          <p:cNvPr id="28" name="Picture 2" descr="Column, Pillar, Historic, Architecture, Greek, Marble">
            <a:extLst>
              <a:ext uri="{FF2B5EF4-FFF2-40B4-BE49-F238E27FC236}">
                <a16:creationId xmlns:a16="http://schemas.microsoft.com/office/drawing/2014/main" id="{D37E1402-C394-4D43-A94B-BC13BBE19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041" y="2168252"/>
            <a:ext cx="1238263" cy="2476526"/>
          </a:xfrm>
          <a:prstGeom prst="rect">
            <a:avLst/>
          </a:prstGeom>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087D49F0-FC0F-43DB-88F9-70915FC0E81C}"/>
              </a:ext>
            </a:extLst>
          </p:cNvPr>
          <p:cNvSpPr/>
          <p:nvPr/>
        </p:nvSpPr>
        <p:spPr>
          <a:xfrm>
            <a:off x="4466255" y="1647345"/>
            <a:ext cx="5497269" cy="431277"/>
          </a:xfrm>
          <a:prstGeom prst="roundRect">
            <a:avLst/>
          </a:prstGeom>
          <a:gradFill flip="none" rotWithShape="1">
            <a:gsLst>
              <a:gs pos="0">
                <a:schemeClr val="bg1">
                  <a:lumMod val="85000"/>
                </a:schemeClr>
              </a:gs>
              <a:gs pos="100000">
                <a:schemeClr val="bg1">
                  <a:lumMod val="75000"/>
                </a:schemeClr>
              </a:gs>
            </a:gsLst>
            <a:lin ang="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Column, Pillar, Historic, Architecture, Greek, Marble">
            <a:extLst>
              <a:ext uri="{FF2B5EF4-FFF2-40B4-BE49-F238E27FC236}">
                <a16:creationId xmlns:a16="http://schemas.microsoft.com/office/drawing/2014/main" id="{54B1913F-7E5C-4443-B9CA-988525B9C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757" y="2157359"/>
            <a:ext cx="1238263" cy="2476526"/>
          </a:xfrm>
          <a:prstGeom prst="rect">
            <a:avLst/>
          </a:prstGeom>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D82EA761-54FE-4412-875C-43290D6A36D3}"/>
              </a:ext>
            </a:extLst>
          </p:cNvPr>
          <p:cNvSpPr/>
          <p:nvPr/>
        </p:nvSpPr>
        <p:spPr>
          <a:xfrm>
            <a:off x="4080007" y="5053677"/>
            <a:ext cx="9577070" cy="451937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DB5DF1F-B610-490B-AE71-5B33B97C8698}"/>
              </a:ext>
            </a:extLst>
          </p:cNvPr>
          <p:cNvSpPr/>
          <p:nvPr/>
        </p:nvSpPr>
        <p:spPr>
          <a:xfrm>
            <a:off x="6173228" y="2862885"/>
            <a:ext cx="2045854" cy="338554"/>
          </a:xfrm>
          <a:prstGeom prst="rect">
            <a:avLst/>
          </a:prstGeom>
        </p:spPr>
        <p:txBody>
          <a:bodyPr wrap="square">
            <a:spAutoFit/>
          </a:bodyPr>
          <a:lstStyle/>
          <a:p>
            <a:pPr algn="ctr"/>
            <a:r>
              <a:rPr lang="en-US" sz="1600" b="1" dirty="0">
                <a:solidFill>
                  <a:srgbClr val="E64A0E"/>
                </a:solidFill>
              </a:rPr>
              <a:t>Pharmacotherapy </a:t>
            </a:r>
          </a:p>
        </p:txBody>
      </p:sp>
      <p:sp>
        <p:nvSpPr>
          <p:cNvPr id="41" name="TextBox 40">
            <a:extLst>
              <a:ext uri="{FF2B5EF4-FFF2-40B4-BE49-F238E27FC236}">
                <a16:creationId xmlns:a16="http://schemas.microsoft.com/office/drawing/2014/main" id="{C7831761-1521-4D76-A0F9-5FDD78FE996B}"/>
              </a:ext>
            </a:extLst>
          </p:cNvPr>
          <p:cNvSpPr txBox="1"/>
          <p:nvPr/>
        </p:nvSpPr>
        <p:spPr>
          <a:xfrm>
            <a:off x="4540732" y="1717368"/>
            <a:ext cx="5497269" cy="369332"/>
          </a:xfrm>
          <a:prstGeom prst="rect">
            <a:avLst/>
          </a:prstGeom>
          <a:noFill/>
        </p:spPr>
        <p:txBody>
          <a:bodyPr wrap="square">
            <a:spAutoFit/>
          </a:bodyPr>
          <a:lstStyle/>
          <a:p>
            <a:pPr algn="ctr"/>
            <a:r>
              <a:rPr lang="en-US" b="1" dirty="0"/>
              <a:t>Medical nutrition therapy &amp; physical activity</a:t>
            </a:r>
          </a:p>
        </p:txBody>
      </p:sp>
      <p:sp>
        <p:nvSpPr>
          <p:cNvPr id="42" name="Rectangle 41">
            <a:extLst>
              <a:ext uri="{FF2B5EF4-FFF2-40B4-BE49-F238E27FC236}">
                <a16:creationId xmlns:a16="http://schemas.microsoft.com/office/drawing/2014/main" id="{E24F7402-82C2-4DA7-AF8C-7CDD2748B3F0}"/>
              </a:ext>
            </a:extLst>
          </p:cNvPr>
          <p:cNvSpPr/>
          <p:nvPr/>
        </p:nvSpPr>
        <p:spPr>
          <a:xfrm>
            <a:off x="4146973" y="2780951"/>
            <a:ext cx="1703973" cy="830997"/>
          </a:xfrm>
          <a:prstGeom prst="rect">
            <a:avLst/>
          </a:prstGeom>
        </p:spPr>
        <p:txBody>
          <a:bodyPr wrap="square">
            <a:spAutoFit/>
          </a:bodyPr>
          <a:lstStyle/>
          <a:p>
            <a:pPr algn="ctr"/>
            <a:r>
              <a:rPr lang="en-US" sz="1600" b="1" dirty="0">
                <a:solidFill>
                  <a:srgbClr val="006FDE"/>
                </a:solidFill>
              </a:rPr>
              <a:t>Psychological &amp; </a:t>
            </a:r>
            <a:r>
              <a:rPr lang="en-US" sz="1600" b="1" dirty="0" err="1">
                <a:solidFill>
                  <a:srgbClr val="006FDE"/>
                </a:solidFill>
              </a:rPr>
              <a:t>behavioural</a:t>
            </a:r>
            <a:r>
              <a:rPr lang="en-US" sz="1600" b="1" dirty="0">
                <a:solidFill>
                  <a:srgbClr val="006FDE"/>
                </a:solidFill>
              </a:rPr>
              <a:t> interventions</a:t>
            </a:r>
          </a:p>
        </p:txBody>
      </p:sp>
      <p:sp>
        <p:nvSpPr>
          <p:cNvPr id="43" name="Rectangle 42">
            <a:extLst>
              <a:ext uri="{FF2B5EF4-FFF2-40B4-BE49-F238E27FC236}">
                <a16:creationId xmlns:a16="http://schemas.microsoft.com/office/drawing/2014/main" id="{61039232-6EF6-4756-9660-6B503DD08D63}"/>
              </a:ext>
            </a:extLst>
          </p:cNvPr>
          <p:cNvSpPr/>
          <p:nvPr/>
        </p:nvSpPr>
        <p:spPr>
          <a:xfrm>
            <a:off x="8516049" y="2780951"/>
            <a:ext cx="1528926" cy="584775"/>
          </a:xfrm>
          <a:prstGeom prst="rect">
            <a:avLst/>
          </a:prstGeom>
        </p:spPr>
        <p:txBody>
          <a:bodyPr wrap="square">
            <a:spAutoFit/>
          </a:bodyPr>
          <a:lstStyle/>
          <a:p>
            <a:pPr algn="ctr"/>
            <a:r>
              <a:rPr lang="en-US" sz="1600" b="1" dirty="0">
                <a:solidFill>
                  <a:schemeClr val="accent1">
                    <a:lumMod val="75000"/>
                  </a:schemeClr>
                </a:solidFill>
                <a:latin typeface="+mj-lt"/>
              </a:rPr>
              <a:t>Bariatric</a:t>
            </a:r>
          </a:p>
          <a:p>
            <a:pPr algn="ctr"/>
            <a:r>
              <a:rPr lang="en-US" sz="1600" b="1" dirty="0">
                <a:solidFill>
                  <a:schemeClr val="accent1">
                    <a:lumMod val="75000"/>
                  </a:schemeClr>
                </a:solidFill>
                <a:latin typeface="+mj-lt"/>
              </a:rPr>
              <a:t>surgery</a:t>
            </a:r>
          </a:p>
        </p:txBody>
      </p:sp>
      <p:sp>
        <p:nvSpPr>
          <p:cNvPr id="44" name="TextBox 43">
            <a:extLst>
              <a:ext uri="{FF2B5EF4-FFF2-40B4-BE49-F238E27FC236}">
                <a16:creationId xmlns:a16="http://schemas.microsoft.com/office/drawing/2014/main" id="{657F9680-8719-4390-B03F-87553A757798}"/>
              </a:ext>
            </a:extLst>
          </p:cNvPr>
          <p:cNvSpPr txBox="1"/>
          <p:nvPr/>
        </p:nvSpPr>
        <p:spPr>
          <a:xfrm>
            <a:off x="5497047" y="1073694"/>
            <a:ext cx="3371495" cy="400110"/>
          </a:xfrm>
          <a:prstGeom prst="rect">
            <a:avLst/>
          </a:prstGeom>
          <a:noFill/>
        </p:spPr>
        <p:txBody>
          <a:bodyPr wrap="square">
            <a:spAutoFit/>
          </a:bodyPr>
          <a:lstStyle/>
          <a:p>
            <a:pPr marL="0" lvl="1" algn="ctr"/>
            <a:r>
              <a:rPr lang="en-US" sz="2000" dirty="0"/>
              <a:t>Weight management</a:t>
            </a:r>
          </a:p>
        </p:txBody>
      </p:sp>
      <p:sp>
        <p:nvSpPr>
          <p:cNvPr id="45" name="TextBox 44">
            <a:extLst>
              <a:ext uri="{FF2B5EF4-FFF2-40B4-BE49-F238E27FC236}">
                <a16:creationId xmlns:a16="http://schemas.microsoft.com/office/drawing/2014/main" id="{11523D1A-391D-4D68-9E37-DE2016437E13}"/>
              </a:ext>
            </a:extLst>
          </p:cNvPr>
          <p:cNvSpPr txBox="1"/>
          <p:nvPr/>
        </p:nvSpPr>
        <p:spPr>
          <a:xfrm>
            <a:off x="3746407" y="5397349"/>
            <a:ext cx="6096000" cy="307777"/>
          </a:xfrm>
          <a:prstGeom prst="rect">
            <a:avLst/>
          </a:prstGeom>
          <a:noFill/>
        </p:spPr>
        <p:txBody>
          <a:bodyPr wrap="square">
            <a:spAutoFit/>
          </a:bodyPr>
          <a:lstStyle/>
          <a:p>
            <a:pPr algn="ctr"/>
            <a:r>
              <a:rPr lang="en-US" sz="1400" dirty="0">
                <a:solidFill>
                  <a:srgbClr val="2D3E76"/>
                </a:solidFill>
              </a:rPr>
              <a:t>support the outcomes of better ability to adhere to healthier lifestyle</a:t>
            </a:r>
          </a:p>
        </p:txBody>
      </p:sp>
      <p:sp>
        <p:nvSpPr>
          <p:cNvPr id="46" name="Left Brace 45">
            <a:extLst>
              <a:ext uri="{FF2B5EF4-FFF2-40B4-BE49-F238E27FC236}">
                <a16:creationId xmlns:a16="http://schemas.microsoft.com/office/drawing/2014/main" id="{92EED248-34E8-49C2-9736-AA30670DFEDB}"/>
              </a:ext>
            </a:extLst>
          </p:cNvPr>
          <p:cNvSpPr/>
          <p:nvPr/>
        </p:nvSpPr>
        <p:spPr>
          <a:xfrm rot="16200000">
            <a:off x="7054300" y="2444846"/>
            <a:ext cx="194753" cy="5497270"/>
          </a:xfrm>
          <a:prstGeom prst="leftBrace">
            <a:avLst/>
          </a:prstGeom>
          <a:ln>
            <a:solidFill>
              <a:srgbClr val="2D3E7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722B6EB0-B9AD-194E-AA52-DFB358A967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01431902"/>
      </p:ext>
    </p:extLst>
  </p:cSld>
  <p:clrMapOvr>
    <a:masterClrMapping/>
  </p:clrMapOvr>
  <mc:AlternateContent xmlns:mc="http://schemas.openxmlformats.org/markup-compatibility/2006" xmlns:p14="http://schemas.microsoft.com/office/powerpoint/2010/main">
    <mc:Choice Requires="p14">
      <p:transition spd="slow" p14:dur="2000" advTm="94994"/>
    </mc:Choice>
    <mc:Fallback xmlns="">
      <p:transition spd="slow" advTm="9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3FC23562-83E3-430A-9B83-9B25F390FEA2}"/>
              </a:ext>
            </a:extLst>
          </p:cNvPr>
          <p:cNvGraphicFramePr>
            <a:graphicFrameLocks noGrp="1"/>
          </p:cNvGraphicFramePr>
          <p:nvPr>
            <p:extLst>
              <p:ext uri="{D42A27DB-BD31-4B8C-83A1-F6EECF244321}">
                <p14:modId xmlns:p14="http://schemas.microsoft.com/office/powerpoint/2010/main" val="1354825815"/>
              </p:ext>
            </p:extLst>
          </p:nvPr>
        </p:nvGraphicFramePr>
        <p:xfrm>
          <a:off x="822960" y="1216894"/>
          <a:ext cx="11369040" cy="4400999"/>
        </p:xfrm>
        <a:graphic>
          <a:graphicData uri="http://schemas.openxmlformats.org/drawingml/2006/table">
            <a:tbl>
              <a:tblPr firstRow="1" bandRow="1">
                <a:tableStyleId>{2D5ABB26-0587-4C30-8999-92F81FD0307C}</a:tableStyleId>
              </a:tblPr>
              <a:tblGrid>
                <a:gridCol w="3789680">
                  <a:extLst>
                    <a:ext uri="{9D8B030D-6E8A-4147-A177-3AD203B41FA5}">
                      <a16:colId xmlns:a16="http://schemas.microsoft.com/office/drawing/2014/main" val="3367196636"/>
                    </a:ext>
                  </a:extLst>
                </a:gridCol>
                <a:gridCol w="4233354">
                  <a:extLst>
                    <a:ext uri="{9D8B030D-6E8A-4147-A177-3AD203B41FA5}">
                      <a16:colId xmlns:a16="http://schemas.microsoft.com/office/drawing/2014/main" val="3845928086"/>
                    </a:ext>
                  </a:extLst>
                </a:gridCol>
                <a:gridCol w="3346006">
                  <a:extLst>
                    <a:ext uri="{9D8B030D-6E8A-4147-A177-3AD203B41FA5}">
                      <a16:colId xmlns:a16="http://schemas.microsoft.com/office/drawing/2014/main" val="383810748"/>
                    </a:ext>
                  </a:extLst>
                </a:gridCol>
              </a:tblGrid>
              <a:tr h="1759393">
                <a:tc>
                  <a:txBody>
                    <a:bodyPr/>
                    <a:lstStyle/>
                    <a:p>
                      <a:pPr marL="571500" marR="0" lvl="0" indent="0">
                        <a:lnSpc>
                          <a:spcPct val="115000"/>
                        </a:lnSpc>
                        <a:spcBef>
                          <a:spcPts val="0"/>
                        </a:spcBef>
                        <a:spcAft>
                          <a:spcPts val="0"/>
                        </a:spcAft>
                        <a:buFont typeface="Symbol" panose="05050102010706020507" pitchFamily="18" charset="2"/>
                        <a:buNone/>
                      </a:pPr>
                      <a:r>
                        <a:rPr lang="en-US" sz="1600" dirty="0">
                          <a:solidFill>
                            <a:srgbClr val="2D3E76"/>
                          </a:solidFill>
                          <a:effectLst/>
                          <a:ea typeface="Arial" panose="020B0604020202020204" pitchFamily="34" charset="0"/>
                          <a:cs typeface="Arial" panose="020B0604020202020204" pitchFamily="34" charset="0"/>
                        </a:rPr>
                        <a:t>Drink plenty of fluids throughout the day to help prevent dehydration.</a:t>
                      </a:r>
                    </a:p>
                  </a:txBody>
                  <a:tcPr anchor="ctr"/>
                </a:tc>
                <a:tc>
                  <a:txBody>
                    <a:bodyPr/>
                    <a:lstStyle/>
                    <a:p>
                      <a:pPr marL="5715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D3E76"/>
                          </a:solidFill>
                          <a:effectLst/>
                          <a:ea typeface="Calibri" panose="020F0502020204030204" pitchFamily="34" charset="0"/>
                          <a:cs typeface="Arial" panose="020B0604020202020204" pitchFamily="34" charset="0"/>
                        </a:rPr>
                        <a:t>Eat less at a time but eat more often and listen to your body. Stop eating when you feel full.</a:t>
                      </a:r>
                      <a:endParaRPr lang="en-US" sz="1600" dirty="0">
                        <a:solidFill>
                          <a:srgbClr val="2D3E76"/>
                        </a:solidFill>
                        <a:effectLst/>
                        <a:ea typeface="Arial" panose="020B0604020202020204" pitchFamily="34" charset="0"/>
                        <a:cs typeface="Arial" panose="020B0604020202020204" pitchFamily="34" charset="0"/>
                      </a:endParaRPr>
                    </a:p>
                  </a:txBody>
                  <a:tcPr anchor="ctr"/>
                </a:tc>
                <a:tc>
                  <a:txBody>
                    <a:bodyPr/>
                    <a:lstStyle/>
                    <a:p>
                      <a:pPr marL="682625"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2D3E76"/>
                          </a:solidFill>
                          <a:effectLst/>
                          <a:ea typeface="Arial" panose="020B0604020202020204" pitchFamily="34" charset="0"/>
                          <a:cs typeface="Arial" panose="020B0604020202020204" pitchFamily="34" charset="0"/>
                        </a:rPr>
                        <a:t>Set realistic expectations</a:t>
                      </a:r>
                    </a:p>
                  </a:txBody>
                  <a:tcPr anchor="ctr"/>
                </a:tc>
                <a:extLst>
                  <a:ext uri="{0D108BD9-81ED-4DB2-BD59-A6C34878D82A}">
                    <a16:rowId xmlns:a16="http://schemas.microsoft.com/office/drawing/2014/main" val="1256872124"/>
                  </a:ext>
                </a:extLst>
              </a:tr>
              <a:tr h="1320803">
                <a:tc>
                  <a:txBody>
                    <a:bodyPr/>
                    <a:lstStyle/>
                    <a:p>
                      <a:pPr marL="5715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D3E76"/>
                          </a:solidFill>
                          <a:effectLst/>
                          <a:ea typeface="Arial" panose="020B0604020202020204" pitchFamily="34" charset="0"/>
                          <a:cs typeface="Arial" panose="020B0604020202020204" pitchFamily="34" charset="0"/>
                        </a:rPr>
                        <a:t>Eat plain foods, like crackers, toast, and rice, and foods that contain water, like soup.</a:t>
                      </a:r>
                    </a:p>
                  </a:txBody>
                  <a:tcPr anchor="ctr"/>
                </a:tc>
                <a:tc>
                  <a:txBody>
                    <a:bodyPr/>
                    <a:lstStyle/>
                    <a:p>
                      <a:pPr marL="57150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2D3E76"/>
                          </a:solidFill>
                          <a:effectLst/>
                          <a:ea typeface="Calibri" panose="020F0502020204030204" pitchFamily="34" charset="0"/>
                          <a:cs typeface="Arial" panose="020B0604020202020204" pitchFamily="34" charset="0"/>
                        </a:rPr>
                        <a:t>Avoid foods that cause you to feel sick, such as spicy foods with strong smells, fried foods, and very fatty foods.</a:t>
                      </a:r>
                      <a:endParaRPr lang="en-US" sz="1600">
                        <a:solidFill>
                          <a:srgbClr val="2D3E76"/>
                        </a:solidFill>
                        <a:effectLst/>
                        <a:ea typeface="Arial" panose="020B0604020202020204" pitchFamily="34" charset="0"/>
                        <a:cs typeface="Arial" panose="020B0604020202020204" pitchFamily="34" charset="0"/>
                      </a:endParaRPr>
                    </a:p>
                  </a:txBody>
                  <a:tcPr anchor="ctr"/>
                </a:tc>
                <a:tc>
                  <a:txBody>
                    <a:bodyPr/>
                    <a:lstStyle/>
                    <a:p>
                      <a:pPr marL="682625"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D3E76"/>
                          </a:solidFill>
                          <a:effectLst/>
                          <a:ea typeface="Calibri" panose="020F0502020204030204" pitchFamily="34" charset="0"/>
                          <a:cs typeface="Arial" panose="020B0604020202020204" pitchFamily="34" charset="0"/>
                        </a:rPr>
                        <a:t>Avoid exercise right after eating.</a:t>
                      </a:r>
                      <a:r>
                        <a:rPr lang="en-US" sz="1600" dirty="0">
                          <a:solidFill>
                            <a:srgbClr val="2D3E76"/>
                          </a:solidFill>
                          <a:effectLst/>
                          <a:ea typeface="Arial" panose="020B0604020202020204" pitchFamily="34" charset="0"/>
                          <a:cs typeface="Arial" panose="020B0604020202020204" pitchFamily="34" charset="0"/>
                        </a:rPr>
                        <a:t> </a:t>
                      </a:r>
                    </a:p>
                  </a:txBody>
                  <a:tcPr anchor="ctr"/>
                </a:tc>
                <a:extLst>
                  <a:ext uri="{0D108BD9-81ED-4DB2-BD59-A6C34878D82A}">
                    <a16:rowId xmlns:a16="http://schemas.microsoft.com/office/drawing/2014/main" val="1257356313"/>
                  </a:ext>
                </a:extLst>
              </a:tr>
              <a:tr h="1320803">
                <a:tc>
                  <a:txBody>
                    <a:bodyPr/>
                    <a:lstStyle/>
                    <a:p>
                      <a:pPr marL="5715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2D3E76"/>
                        </a:solidFill>
                        <a:effectLst/>
                        <a:ea typeface="Arial" panose="020B0604020202020204" pitchFamily="34" charset="0"/>
                        <a:cs typeface="Arial" panose="020B0604020202020204" pitchFamily="34" charset="0"/>
                      </a:endParaRPr>
                    </a:p>
                  </a:txBody>
                  <a:tcPr anchor="ctr"/>
                </a:tc>
                <a:tc>
                  <a:txBody>
                    <a:bodyPr/>
                    <a:lstStyle/>
                    <a:p>
                      <a:pPr marL="57150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D3E76"/>
                        </a:solidFill>
                        <a:effectLst/>
                        <a:ea typeface="Arial" panose="020B0604020202020204" pitchFamily="34" charset="0"/>
                        <a:cs typeface="Arial" panose="020B0604020202020204" pitchFamily="34" charset="0"/>
                      </a:endParaRPr>
                    </a:p>
                  </a:txBody>
                  <a:tcPr anchor="ctr"/>
                </a:tc>
                <a:tc>
                  <a:txBody>
                    <a:bodyPr/>
                    <a:lstStyle/>
                    <a:p>
                      <a:pPr marL="57150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D3E76"/>
                        </a:solidFill>
                        <a:effectLst/>
                        <a:ea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18547982"/>
                  </a:ext>
                </a:extLst>
              </a:tr>
            </a:tbl>
          </a:graphicData>
        </a:graphic>
      </p:graphicFrame>
      <p:sp>
        <p:nvSpPr>
          <p:cNvPr id="3" name="Title 2">
            <a:extLst>
              <a:ext uri="{FF2B5EF4-FFF2-40B4-BE49-F238E27FC236}">
                <a16:creationId xmlns:a16="http://schemas.microsoft.com/office/drawing/2014/main" id="{8364F032-6FDE-43B1-9EC9-A75A71EB8D0C}"/>
              </a:ext>
            </a:extLst>
          </p:cNvPr>
          <p:cNvSpPr>
            <a:spLocks noGrp="1"/>
          </p:cNvSpPr>
          <p:nvPr>
            <p:ph type="title"/>
          </p:nvPr>
        </p:nvSpPr>
        <p:spPr/>
        <p:txBody>
          <a:bodyPr>
            <a:normAutofit/>
          </a:bodyPr>
          <a:lstStyle/>
          <a:p>
            <a:pPr marL="0" marR="0">
              <a:lnSpc>
                <a:spcPct val="115000"/>
              </a:lnSpc>
              <a:spcBef>
                <a:spcPts val="0"/>
              </a:spcBef>
              <a:spcAft>
                <a:spcPts val="0"/>
              </a:spcAft>
            </a:pPr>
            <a:r>
              <a:rPr lang="en-US" sz="3600">
                <a:solidFill>
                  <a:srgbClr val="2D3E76"/>
                </a:solidFill>
                <a:effectLst/>
                <a:ea typeface="Calibri" panose="020F0502020204030204" pitchFamily="34" charset="0"/>
                <a:cs typeface="Arial" panose="020B0604020202020204" pitchFamily="34" charset="0"/>
              </a:rPr>
              <a:t>Lifestyle tips to help manage GI side effects:</a:t>
            </a:r>
            <a:endParaRPr lang="en-US" sz="3600">
              <a:solidFill>
                <a:srgbClr val="2D3E76"/>
              </a:solidFill>
              <a:effectLst/>
              <a:ea typeface="Arial" panose="020B0604020202020204" pitchFamily="34" charset="0"/>
              <a:cs typeface="Arial" panose="020B0604020202020204" pitchFamily="34" charset="0"/>
            </a:endParaRPr>
          </a:p>
        </p:txBody>
      </p:sp>
      <p:sp>
        <p:nvSpPr>
          <p:cNvPr id="44" name="Text Placeholder 17">
            <a:extLst>
              <a:ext uri="{FF2B5EF4-FFF2-40B4-BE49-F238E27FC236}">
                <a16:creationId xmlns:a16="http://schemas.microsoft.com/office/drawing/2014/main" id="{C699B1B1-6C35-4563-BD9B-1B9B06DB5193}"/>
              </a:ext>
            </a:extLst>
          </p:cNvPr>
          <p:cNvSpPr txBox="1">
            <a:spLocks/>
          </p:cNvSpPr>
          <p:nvPr/>
        </p:nvSpPr>
        <p:spPr>
          <a:xfrm>
            <a:off x="907560" y="5929867"/>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err="1"/>
              <a:t>Semaglutide</a:t>
            </a:r>
            <a:r>
              <a:rPr lang="en-US" sz="900" dirty="0"/>
              <a:t> 2.4 mg is Health Canada approved but is not commercially available.</a:t>
            </a:r>
            <a:endParaRPr lang="en-US" sz="900" dirty="0">
              <a:latin typeface="+mj-lt"/>
            </a:endParaRPr>
          </a:p>
          <a:p>
            <a:pPr marL="0" indent="0">
              <a:buNone/>
            </a:pPr>
            <a:r>
              <a:rPr lang="en-US" sz="900" dirty="0"/>
              <a:t>1. Pedersen SD, et al. Canadian Adult Obesity Clinical Practice Guidelines: Pharmacotherapy in Obesity Management. Available from: https://obesitycanada.ca/guidelines/pharmacotherapy. Accessed November 15, 2021. 2. Mayo Clinic. Nausea and vomiting. Available from: </a:t>
            </a:r>
            <a:r>
              <a:rPr lang="en-US" sz="900" dirty="0">
                <a:hlinkClick r:id="rId5"/>
              </a:rPr>
              <a:t>https://www.mayoclinic.org/symptoms/nausea/basics/definition/sym-20050736</a:t>
            </a:r>
            <a:r>
              <a:rPr lang="en-US" sz="900" dirty="0"/>
              <a:t>. Accessed November 12, 2021. 3. Cleveland Clinic. Nausea &amp; Vomiting. Available from: </a:t>
            </a:r>
            <a:r>
              <a:rPr lang="en-US" sz="900" dirty="0">
                <a:hlinkClick r:id="rId6"/>
              </a:rPr>
              <a:t>https://my.clevelandclinic.org/health/symptoms/8106-nausea--vomiting</a:t>
            </a:r>
            <a:r>
              <a:rPr lang="en-US" sz="900" dirty="0"/>
              <a:t>. Accessed November 12, 2021. 4. </a:t>
            </a:r>
            <a:r>
              <a:rPr lang="en-US" sz="900" dirty="0" err="1"/>
              <a:t>Saxenda</a:t>
            </a:r>
            <a:r>
              <a:rPr lang="en-US" sz="900" dirty="0"/>
              <a:t>® (liraglutide) Product Monograph. Novo Nordisk Canada Inc. July 12, 2017. 5. </a:t>
            </a:r>
            <a:r>
              <a:rPr lang="en-US" sz="900" dirty="0" err="1"/>
              <a:t>Wegovy</a:t>
            </a:r>
            <a:r>
              <a:rPr lang="en-US" sz="900" dirty="0"/>
              <a:t> (</a:t>
            </a:r>
            <a:r>
              <a:rPr lang="en-US" sz="900" dirty="0" err="1"/>
              <a:t>semaglutide</a:t>
            </a:r>
            <a:r>
              <a:rPr lang="en-US" sz="900" dirty="0"/>
              <a:t> 2.4 mg) Product Monograph, Novo Nordisk Canada Inc., November 2021.</a:t>
            </a:r>
          </a:p>
        </p:txBody>
      </p:sp>
      <p:pic>
        <p:nvPicPr>
          <p:cNvPr id="7" name="Graphic 6" descr="Water Bottle with solid fill">
            <a:extLst>
              <a:ext uri="{FF2B5EF4-FFF2-40B4-BE49-F238E27FC236}">
                <a16:creationId xmlns:a16="http://schemas.microsoft.com/office/drawing/2014/main" id="{7A866C49-CD3F-4364-9676-55491C43E5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5028" y="1853467"/>
            <a:ext cx="453678" cy="453678"/>
          </a:xfrm>
          <a:prstGeom prst="rect">
            <a:avLst/>
          </a:prstGeom>
        </p:spPr>
      </p:pic>
      <p:pic>
        <p:nvPicPr>
          <p:cNvPr id="9" name="Graphic 8" descr="Stopwatch 33% with solid fill">
            <a:extLst>
              <a:ext uri="{FF2B5EF4-FFF2-40B4-BE49-F238E27FC236}">
                <a16:creationId xmlns:a16="http://schemas.microsoft.com/office/drawing/2014/main" id="{729E88CC-9453-4D6B-B1A0-0BCA76338E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44152" y="3711481"/>
            <a:ext cx="281008" cy="281008"/>
          </a:xfrm>
          <a:prstGeom prst="rect">
            <a:avLst/>
          </a:prstGeom>
        </p:spPr>
      </p:pic>
      <p:pic>
        <p:nvPicPr>
          <p:cNvPr id="11" name="Graphic 10" descr="Soccer with solid fill">
            <a:extLst>
              <a:ext uri="{FF2B5EF4-FFF2-40B4-BE49-F238E27FC236}">
                <a16:creationId xmlns:a16="http://schemas.microsoft.com/office/drawing/2014/main" id="{6F349F20-6921-4BAB-BA1B-A1EEAB0BB6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35863" y="3650570"/>
            <a:ext cx="466354" cy="466354"/>
          </a:xfrm>
          <a:prstGeom prst="rect">
            <a:avLst/>
          </a:prstGeom>
        </p:spPr>
      </p:pic>
      <p:pic>
        <p:nvPicPr>
          <p:cNvPr id="18" name="Graphic 17" descr="Clock with solid fill">
            <a:extLst>
              <a:ext uri="{FF2B5EF4-FFF2-40B4-BE49-F238E27FC236}">
                <a16:creationId xmlns:a16="http://schemas.microsoft.com/office/drawing/2014/main" id="{9E8A6DC7-AC49-4C9E-98C5-11BEA16674E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80833" y="2177992"/>
            <a:ext cx="453679" cy="453679"/>
          </a:xfrm>
          <a:prstGeom prst="rect">
            <a:avLst/>
          </a:prstGeom>
        </p:spPr>
      </p:pic>
      <p:pic>
        <p:nvPicPr>
          <p:cNvPr id="25" name="Graphic 24" descr="No sign outline">
            <a:extLst>
              <a:ext uri="{FF2B5EF4-FFF2-40B4-BE49-F238E27FC236}">
                <a16:creationId xmlns:a16="http://schemas.microsoft.com/office/drawing/2014/main" id="{05FDDFEC-533A-4D45-A1EB-3408D66B181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24262" y="3574269"/>
            <a:ext cx="555431" cy="555431"/>
          </a:xfrm>
          <a:prstGeom prst="rect">
            <a:avLst/>
          </a:prstGeom>
        </p:spPr>
      </p:pic>
      <p:pic>
        <p:nvPicPr>
          <p:cNvPr id="27" name="Graphic 26" descr="Pasta with solid fill">
            <a:extLst>
              <a:ext uri="{FF2B5EF4-FFF2-40B4-BE49-F238E27FC236}">
                <a16:creationId xmlns:a16="http://schemas.microsoft.com/office/drawing/2014/main" id="{DFBF8285-CE09-4046-947E-69CA78160CF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51972" y="3679901"/>
            <a:ext cx="287617" cy="287617"/>
          </a:xfrm>
          <a:prstGeom prst="rect">
            <a:avLst/>
          </a:prstGeom>
        </p:spPr>
      </p:pic>
      <p:pic>
        <p:nvPicPr>
          <p:cNvPr id="1028" name="Picture 4" descr="Bread Icon PNG Images, Free Transparent Bread Icon Download - KindPNG">
            <a:extLst>
              <a:ext uri="{FF2B5EF4-FFF2-40B4-BE49-F238E27FC236}">
                <a16:creationId xmlns:a16="http://schemas.microsoft.com/office/drawing/2014/main" id="{02631F46-1F20-4E3B-846C-B238FB551BA9}"/>
              </a:ext>
            </a:extLst>
          </p:cNvPr>
          <p:cNvPicPr>
            <a:picLocks noChangeAspect="1" noChangeArrowheads="1"/>
          </p:cNvPicPr>
          <p:nvPr/>
        </p:nvPicPr>
        <p:blipFill>
          <a:blip r:embed="rId19">
            <a:clrChange>
              <a:clrFrom>
                <a:srgbClr val="F6F6F6"/>
              </a:clrFrom>
              <a:clrTo>
                <a:srgbClr val="F6F6F6">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01622" y="3867980"/>
            <a:ext cx="406120" cy="33249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Graphic 30" descr="Hike">
            <a:extLst>
              <a:ext uri="{FF2B5EF4-FFF2-40B4-BE49-F238E27FC236}">
                <a16:creationId xmlns:a16="http://schemas.microsoft.com/office/drawing/2014/main" id="{A2023893-B1D5-418B-9CD8-35770D2A043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850457" y="4705029"/>
            <a:ext cx="599510" cy="599510"/>
          </a:xfrm>
          <a:prstGeom prst="rect">
            <a:avLst/>
          </a:prstGeom>
        </p:spPr>
      </p:pic>
      <p:pic>
        <p:nvPicPr>
          <p:cNvPr id="6" name="Graphic 5" descr="Hike with solid fill">
            <a:extLst>
              <a:ext uri="{FF2B5EF4-FFF2-40B4-BE49-F238E27FC236}">
                <a16:creationId xmlns:a16="http://schemas.microsoft.com/office/drawing/2014/main" id="{2EFAD438-5ED1-45FD-9AFB-E01512FBE86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770079" y="1863466"/>
            <a:ext cx="453678" cy="453678"/>
          </a:xfrm>
          <a:prstGeom prst="rect">
            <a:avLst/>
          </a:prstGeom>
        </p:spPr>
      </p:pic>
      <p:sp>
        <p:nvSpPr>
          <p:cNvPr id="2" name="TextBox 1">
            <a:extLst>
              <a:ext uri="{FF2B5EF4-FFF2-40B4-BE49-F238E27FC236}">
                <a16:creationId xmlns:a16="http://schemas.microsoft.com/office/drawing/2014/main" id="{9B5CCE58-195C-48D5-AF5C-98747521B3E0}"/>
              </a:ext>
            </a:extLst>
          </p:cNvPr>
          <p:cNvSpPr txBox="1"/>
          <p:nvPr/>
        </p:nvSpPr>
        <p:spPr>
          <a:xfrm>
            <a:off x="3401623" y="4533569"/>
            <a:ext cx="2673256" cy="646331"/>
          </a:xfrm>
          <a:prstGeom prst="rect">
            <a:avLst/>
          </a:prstGeom>
          <a:noFill/>
        </p:spPr>
        <p:txBody>
          <a:bodyPr wrap="square" rtlCol="0">
            <a:spAutoFit/>
          </a:bodyPr>
          <a:lstStyle/>
          <a:p>
            <a:r>
              <a:rPr lang="en-US" dirty="0"/>
              <a:t>For liraglutide 3.0 mg and </a:t>
            </a:r>
            <a:r>
              <a:rPr lang="en-US" dirty="0" err="1"/>
              <a:t>semaglutide</a:t>
            </a:r>
            <a:r>
              <a:rPr lang="en-US" dirty="0"/>
              <a:t> 2.4 mg</a:t>
            </a:r>
            <a:endParaRPr lang="en-CA" dirty="0"/>
          </a:p>
        </p:txBody>
      </p:sp>
      <p:sp>
        <p:nvSpPr>
          <p:cNvPr id="26" name="Rectangle: Rounded Corners 25">
            <a:extLst>
              <a:ext uri="{FF2B5EF4-FFF2-40B4-BE49-F238E27FC236}">
                <a16:creationId xmlns:a16="http://schemas.microsoft.com/office/drawing/2014/main" id="{C10B7FAC-B466-4A72-A5BD-A593B841B798}"/>
              </a:ext>
            </a:extLst>
          </p:cNvPr>
          <p:cNvSpPr/>
          <p:nvPr/>
        </p:nvSpPr>
        <p:spPr>
          <a:xfrm>
            <a:off x="6751761" y="4658565"/>
            <a:ext cx="2301912" cy="491630"/>
          </a:xfrm>
          <a:prstGeom prst="roundRect">
            <a:avLst>
              <a:gd name="adj"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n-CA" sz="1400" dirty="0">
                <a:solidFill>
                  <a:srgbClr val="2D3E76"/>
                </a:solidFill>
                <a:latin typeface="+mj-lt"/>
              </a:rPr>
              <a:t>We can delay dose escalation</a:t>
            </a:r>
            <a:endParaRPr kumimoji="0" lang="en-CA" sz="1400" i="0" u="none" strike="noStrike" kern="1200" cap="none" spc="0" normalizeH="0" baseline="0" noProof="0" dirty="0">
              <a:ln>
                <a:noFill/>
              </a:ln>
              <a:solidFill>
                <a:srgbClr val="2D3E76"/>
              </a:solidFill>
              <a:effectLst/>
              <a:uLnTx/>
              <a:uFillTx/>
              <a:latin typeface="+mj-lt"/>
            </a:endParaRPr>
          </a:p>
        </p:txBody>
      </p:sp>
      <p:pic>
        <p:nvPicPr>
          <p:cNvPr id="28" name="Graphic 27" descr="Upstairs with solid fill">
            <a:extLst>
              <a:ext uri="{FF2B5EF4-FFF2-40B4-BE49-F238E27FC236}">
                <a16:creationId xmlns:a16="http://schemas.microsoft.com/office/drawing/2014/main" id="{68B8265B-A795-4E67-8599-F65279C0C8C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285407" y="4634816"/>
            <a:ext cx="466354" cy="466354"/>
          </a:xfrm>
          <a:prstGeom prst="rect">
            <a:avLst/>
          </a:prstGeom>
        </p:spPr>
      </p:pic>
      <p:cxnSp>
        <p:nvCxnSpPr>
          <p:cNvPr id="8" name="Straight Connector 7">
            <a:extLst>
              <a:ext uri="{FF2B5EF4-FFF2-40B4-BE49-F238E27FC236}">
                <a16:creationId xmlns:a16="http://schemas.microsoft.com/office/drawing/2014/main" id="{8231AE16-AFB6-4D34-995F-2586F83F864E}"/>
              </a:ext>
            </a:extLst>
          </p:cNvPr>
          <p:cNvCxnSpPr/>
          <p:nvPr/>
        </p:nvCxnSpPr>
        <p:spPr>
          <a:xfrm>
            <a:off x="6074878" y="4658565"/>
            <a:ext cx="0" cy="4572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5F538D-9823-4808-8BB2-A1D452B65C77}"/>
              </a:ext>
            </a:extLst>
          </p:cNvPr>
          <p:cNvSpPr/>
          <p:nvPr/>
        </p:nvSpPr>
        <p:spPr>
          <a:xfrm>
            <a:off x="64052" y="6513443"/>
            <a:ext cx="182880" cy="182880"/>
          </a:xfrm>
          <a:prstGeom prst="ellipse">
            <a:avLst/>
          </a:prstGeom>
          <a:solidFill>
            <a:srgbClr val="F6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85BCD325-FD6C-2E4A-9419-3F8FCA3176DF}"/>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89611529"/>
      </p:ext>
    </p:extLst>
  </p:cSld>
  <p:clrMapOvr>
    <a:masterClrMapping/>
  </p:clrMapOvr>
  <mc:AlternateContent xmlns:mc="http://schemas.openxmlformats.org/markup-compatibility/2006" xmlns:p14="http://schemas.microsoft.com/office/powerpoint/2010/main">
    <mc:Choice Requires="p14">
      <p:transition spd="slow" p14:dur="2000" advTm="39583"/>
    </mc:Choice>
    <mc:Fallback xmlns="">
      <p:transition spd="slow" advTm="3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17A74A4-7332-4D8D-9CC5-777F00E38FC1}"/>
              </a:ext>
            </a:extLst>
          </p:cNvPr>
          <p:cNvSpPr/>
          <p:nvPr/>
        </p:nvSpPr>
        <p:spPr>
          <a:xfrm>
            <a:off x="846831" y="3004370"/>
            <a:ext cx="11612205" cy="2521184"/>
          </a:xfrm>
          <a:prstGeom prst="roundRect">
            <a:avLst>
              <a:gd name="adj" fmla="val 0"/>
            </a:avLst>
          </a:prstGeom>
          <a:solidFill>
            <a:srgbClr val="E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911EAA60-2A69-413B-86CE-FB7DC7DFAE4F}"/>
              </a:ext>
            </a:extLst>
          </p:cNvPr>
          <p:cNvSpPr txBox="1">
            <a:spLocks/>
          </p:cNvSpPr>
          <p:nvPr/>
        </p:nvSpPr>
        <p:spPr>
          <a:xfrm>
            <a:off x="952499" y="3196470"/>
            <a:ext cx="10847615" cy="2849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sz="2000" b="1" dirty="0">
                <a:solidFill>
                  <a:srgbClr val="687EC6"/>
                </a:solidFill>
              </a:rPr>
              <a:t>	Place in therapy </a:t>
            </a:r>
          </a:p>
          <a:p>
            <a:pPr>
              <a:lnSpc>
                <a:spcPct val="100000"/>
              </a:lnSpc>
              <a:spcBef>
                <a:spcPts val="0"/>
              </a:spcBef>
              <a:spcAft>
                <a:spcPts val="600"/>
              </a:spcAft>
            </a:pPr>
            <a:r>
              <a:rPr lang="en-US" sz="2000" b="1" dirty="0">
                <a:solidFill>
                  <a:schemeClr val="accent4">
                    <a:lumMod val="75000"/>
                  </a:schemeClr>
                </a:solidFill>
              </a:rPr>
              <a:t>should be considered for </a:t>
            </a:r>
            <a:r>
              <a:rPr lang="en-US" sz="1600" dirty="0">
                <a:solidFill>
                  <a:schemeClr val="accent4">
                    <a:lumMod val="75000"/>
                  </a:schemeClr>
                </a:solidFill>
              </a:rPr>
              <a:t>people with BMI ≥ 40 kg/m</a:t>
            </a:r>
            <a:r>
              <a:rPr lang="en-US" sz="1600" baseline="30000" dirty="0">
                <a:solidFill>
                  <a:schemeClr val="accent4">
                    <a:lumMod val="75000"/>
                  </a:schemeClr>
                </a:solidFill>
              </a:rPr>
              <a:t>2</a:t>
            </a:r>
            <a:r>
              <a:rPr lang="en-US" sz="1600" dirty="0">
                <a:solidFill>
                  <a:schemeClr val="accent4">
                    <a:lumMod val="75000"/>
                  </a:schemeClr>
                </a:solidFill>
              </a:rPr>
              <a:t> or BMI ≥ 35 kg/m</a:t>
            </a:r>
            <a:r>
              <a:rPr lang="en-US" sz="1600" baseline="30000" dirty="0">
                <a:solidFill>
                  <a:schemeClr val="accent4">
                    <a:lumMod val="75000"/>
                  </a:schemeClr>
                </a:solidFill>
              </a:rPr>
              <a:t>2</a:t>
            </a:r>
            <a:r>
              <a:rPr lang="en-US" sz="1600" dirty="0">
                <a:solidFill>
                  <a:schemeClr val="accent4">
                    <a:lumMod val="75000"/>
                  </a:schemeClr>
                </a:solidFill>
              </a:rPr>
              <a:t> with 1+ adiposity-related disease</a:t>
            </a:r>
          </a:p>
          <a:p>
            <a:pPr>
              <a:lnSpc>
                <a:spcPct val="100000"/>
              </a:lnSpc>
              <a:spcBef>
                <a:spcPts val="0"/>
              </a:spcBef>
              <a:spcAft>
                <a:spcPts val="600"/>
              </a:spcAft>
            </a:pPr>
            <a:r>
              <a:rPr lang="en-US" sz="2000" b="1" dirty="0">
                <a:solidFill>
                  <a:schemeClr val="accent4">
                    <a:lumMod val="75000"/>
                  </a:schemeClr>
                </a:solidFill>
              </a:rPr>
              <a:t>should be considered for </a:t>
            </a:r>
            <a:r>
              <a:rPr lang="en-US" sz="1600" dirty="0">
                <a:solidFill>
                  <a:schemeClr val="accent4">
                    <a:lumMod val="75000"/>
                  </a:schemeClr>
                </a:solidFill>
              </a:rPr>
              <a:t>patients with poorly controlled T2DM and Class I obesity (BMI 30-35 kg/m</a:t>
            </a:r>
            <a:r>
              <a:rPr lang="en-US" sz="1600" baseline="30000" dirty="0">
                <a:solidFill>
                  <a:schemeClr val="accent4">
                    <a:lumMod val="75000"/>
                  </a:schemeClr>
                </a:solidFill>
              </a:rPr>
              <a:t>2</a:t>
            </a:r>
            <a:r>
              <a:rPr lang="en-US" sz="1600" dirty="0">
                <a:solidFill>
                  <a:schemeClr val="accent4">
                    <a:lumMod val="75000"/>
                  </a:schemeClr>
                </a:solidFill>
              </a:rPr>
              <a:t>) despite optimal medical management</a:t>
            </a:r>
          </a:p>
          <a:p>
            <a:pPr>
              <a:lnSpc>
                <a:spcPct val="100000"/>
              </a:lnSpc>
              <a:spcBef>
                <a:spcPts val="0"/>
              </a:spcBef>
              <a:spcAft>
                <a:spcPts val="600"/>
              </a:spcAft>
            </a:pPr>
            <a:r>
              <a:rPr lang="en-US" sz="2000" b="1" dirty="0">
                <a:solidFill>
                  <a:schemeClr val="accent4">
                    <a:lumMod val="75000"/>
                  </a:schemeClr>
                </a:solidFill>
              </a:rPr>
              <a:t>may be considered for </a:t>
            </a:r>
            <a:r>
              <a:rPr lang="en-US" sz="1600" dirty="0">
                <a:solidFill>
                  <a:schemeClr val="accent4">
                    <a:lumMod val="75000"/>
                  </a:schemeClr>
                </a:solidFill>
              </a:rPr>
              <a:t>weight loss and/or to control adiposity-related diseases in persons with Class 1 obesity, in whom optimal medical and behavioral management have been insufficient to produce significant weight loss</a:t>
            </a:r>
          </a:p>
          <a:p>
            <a:pPr>
              <a:lnSpc>
                <a:spcPct val="100000"/>
              </a:lnSpc>
              <a:spcBef>
                <a:spcPts val="0"/>
              </a:spcBef>
            </a:pPr>
            <a:endParaRPr lang="en-CA" sz="1800" dirty="0"/>
          </a:p>
        </p:txBody>
      </p:sp>
      <p:sp>
        <p:nvSpPr>
          <p:cNvPr id="2" name="Content Placeholder 1">
            <a:extLst>
              <a:ext uri="{FF2B5EF4-FFF2-40B4-BE49-F238E27FC236}">
                <a16:creationId xmlns:a16="http://schemas.microsoft.com/office/drawing/2014/main" id="{2C349EF2-D4CB-4C8D-B8A2-3E5C1A22E33E}"/>
              </a:ext>
            </a:extLst>
          </p:cNvPr>
          <p:cNvSpPr>
            <a:spLocks noGrp="1"/>
          </p:cNvSpPr>
          <p:nvPr>
            <p:ph idx="1"/>
          </p:nvPr>
        </p:nvSpPr>
        <p:spPr>
          <a:xfrm>
            <a:off x="3474720" y="1130989"/>
            <a:ext cx="8438856" cy="1775468"/>
          </a:xfrm>
        </p:spPr>
        <p:txBody>
          <a:bodyPr>
            <a:normAutofit fontScale="92500"/>
          </a:bodyPr>
          <a:lstStyle/>
          <a:p>
            <a:r>
              <a:rPr lang="en-US" sz="2400" dirty="0"/>
              <a:t>Improves life expectancy</a:t>
            </a:r>
          </a:p>
          <a:p>
            <a:r>
              <a:rPr lang="en-US" sz="2400" dirty="0"/>
              <a:t>For severe obesity, surgery offers superior outcomes vs. best medical management</a:t>
            </a:r>
          </a:p>
          <a:p>
            <a:pPr lvl="1"/>
            <a:r>
              <a:rPr lang="en-US" sz="2000" dirty="0">
                <a:solidFill>
                  <a:srgbClr val="2D3E76"/>
                </a:solidFill>
              </a:rPr>
              <a:t>For QoL, long-term weight loss, and resolution of obesity-related diseases, especially T2DM, sleep apnea, fatty liver disease and hypertension</a:t>
            </a:r>
          </a:p>
          <a:p>
            <a:pPr lvl="1"/>
            <a:endParaRPr lang="en-US" dirty="0"/>
          </a:p>
        </p:txBody>
      </p:sp>
      <p:sp>
        <p:nvSpPr>
          <p:cNvPr id="3" name="Title 2">
            <a:extLst>
              <a:ext uri="{FF2B5EF4-FFF2-40B4-BE49-F238E27FC236}">
                <a16:creationId xmlns:a16="http://schemas.microsoft.com/office/drawing/2014/main" id="{9A9DD858-5D5B-43AF-B140-BEB61AE54C97}"/>
              </a:ext>
            </a:extLst>
          </p:cNvPr>
          <p:cNvSpPr>
            <a:spLocks noGrp="1"/>
          </p:cNvSpPr>
          <p:nvPr>
            <p:ph type="title"/>
          </p:nvPr>
        </p:nvSpPr>
        <p:spPr/>
        <p:txBody>
          <a:bodyPr/>
          <a:lstStyle/>
          <a:p>
            <a:r>
              <a:rPr lang="en-US"/>
              <a:t>Surgery</a:t>
            </a:r>
          </a:p>
        </p:txBody>
      </p:sp>
      <p:sp>
        <p:nvSpPr>
          <p:cNvPr id="6" name="Text Placeholder 17">
            <a:extLst>
              <a:ext uri="{FF2B5EF4-FFF2-40B4-BE49-F238E27FC236}">
                <a16:creationId xmlns:a16="http://schemas.microsoft.com/office/drawing/2014/main" id="{EEBF70E0-1CC8-4283-B7BD-F904F046A0C7}"/>
              </a:ext>
            </a:extLst>
          </p:cNvPr>
          <p:cNvSpPr txBox="1">
            <a:spLocks/>
          </p:cNvSpPr>
          <p:nvPr/>
        </p:nvSpPr>
        <p:spPr>
          <a:xfrm>
            <a:off x="846831" y="6091334"/>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BMI, body mass index; QoL, quality of life, T2DM, type 2 diabetes mellitus. </a:t>
            </a:r>
          </a:p>
          <a:p>
            <a:pPr marL="0" indent="0">
              <a:buNone/>
            </a:pPr>
            <a:r>
              <a:rPr lang="en-US" sz="900" dirty="0"/>
              <a:t>1. Wharton et al. Obesity in adults: a clinical practice guideline. CMAJ. 2020 August 4;192:E875-91. </a:t>
            </a:r>
            <a:r>
              <a:rPr lang="en-US" sz="900" dirty="0" err="1"/>
              <a:t>doi</a:t>
            </a:r>
            <a:r>
              <a:rPr lang="en-US" sz="900" dirty="0"/>
              <a:t>: 10.1503/cmaj.191707. </a:t>
            </a:r>
          </a:p>
        </p:txBody>
      </p:sp>
      <p:pic>
        <p:nvPicPr>
          <p:cNvPr id="4" name="Audio 3">
            <a:hlinkClick r:id="" action="ppaction://media"/>
            <a:extLst>
              <a:ext uri="{FF2B5EF4-FFF2-40B4-BE49-F238E27FC236}">
                <a16:creationId xmlns:a16="http://schemas.microsoft.com/office/drawing/2014/main" id="{569F0F75-9905-B14F-8703-1AEEDF001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05893164"/>
      </p:ext>
    </p:extLst>
  </p:cSld>
  <p:clrMapOvr>
    <a:masterClrMapping/>
  </p:clrMapOvr>
  <mc:AlternateContent xmlns:mc="http://schemas.openxmlformats.org/markup-compatibility/2006" xmlns:p14="http://schemas.microsoft.com/office/powerpoint/2010/main">
    <mc:Choice Requires="p14">
      <p:transition spd="slow" p14:dur="2000" advTm="63697"/>
    </mc:Choice>
    <mc:Fallback xmlns="">
      <p:transition spd="slow" advTm="6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17718E-1769-4BF2-AB98-F9CBFE5A41B1}"/>
              </a:ext>
            </a:extLst>
          </p:cNvPr>
          <p:cNvSpPr>
            <a:spLocks noGrp="1"/>
          </p:cNvSpPr>
          <p:nvPr>
            <p:ph type="title"/>
          </p:nvPr>
        </p:nvSpPr>
        <p:spPr/>
        <p:txBody>
          <a:bodyPr/>
          <a:lstStyle/>
          <a:p>
            <a:r>
              <a:rPr lang="en-US"/>
              <a:t>Surgical options</a:t>
            </a:r>
          </a:p>
        </p:txBody>
      </p:sp>
      <p:grpSp>
        <p:nvGrpSpPr>
          <p:cNvPr id="8" name="Group 7">
            <a:extLst>
              <a:ext uri="{FF2B5EF4-FFF2-40B4-BE49-F238E27FC236}">
                <a16:creationId xmlns:a16="http://schemas.microsoft.com/office/drawing/2014/main" id="{4AA82BA7-E29F-48A2-BBA9-1BC73CC9660B}"/>
              </a:ext>
            </a:extLst>
          </p:cNvPr>
          <p:cNvGrpSpPr/>
          <p:nvPr/>
        </p:nvGrpSpPr>
        <p:grpSpPr>
          <a:xfrm>
            <a:off x="1348050" y="3875700"/>
            <a:ext cx="10385776" cy="1371710"/>
            <a:chOff x="-253381" y="4439791"/>
            <a:chExt cx="8591488" cy="1416462"/>
          </a:xfrm>
        </p:grpSpPr>
        <p:sp>
          <p:nvSpPr>
            <p:cNvPr id="9" name="Rounded Rectangle 25">
              <a:extLst>
                <a:ext uri="{FF2B5EF4-FFF2-40B4-BE49-F238E27FC236}">
                  <a16:creationId xmlns:a16="http://schemas.microsoft.com/office/drawing/2014/main" id="{81EB60E5-1D0D-48E9-927E-335B6D605852}"/>
                </a:ext>
              </a:extLst>
            </p:cNvPr>
            <p:cNvSpPr/>
            <p:nvPr/>
          </p:nvSpPr>
          <p:spPr>
            <a:xfrm>
              <a:off x="373138" y="4439791"/>
              <a:ext cx="7964969" cy="1416462"/>
            </a:xfrm>
            <a:prstGeom prst="roundRect">
              <a:avLst>
                <a:gd name="adj" fmla="val 11280"/>
              </a:avLst>
            </a:prstGeom>
            <a:solidFill>
              <a:schemeClr val="accent4">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lIns="180000" rtlCol="0" anchor="ctr"/>
            <a:lstStyle/>
            <a:p>
              <a:pPr marL="801688" eaLnBrk="0" fontAlgn="base" hangingPunct="0">
                <a:spcBef>
                  <a:spcPct val="0"/>
                </a:spcBef>
                <a:spcAft>
                  <a:spcPct val="0"/>
                </a:spcAft>
                <a:tabLst>
                  <a:tab pos="739775" algn="l"/>
                </a:tabLst>
              </a:pPr>
              <a:endParaRPr lang="en-US" sz="1600">
                <a:latin typeface="+mj-lt"/>
              </a:endParaRPr>
            </a:p>
          </p:txBody>
        </p:sp>
        <p:pic>
          <p:nvPicPr>
            <p:cNvPr id="10" name="Picture 2" descr="Obesity Canada Logo">
              <a:extLst>
                <a:ext uri="{FF2B5EF4-FFF2-40B4-BE49-F238E27FC236}">
                  <a16:creationId xmlns:a16="http://schemas.microsoft.com/office/drawing/2014/main" id="{5AE12045-CB21-4901-8C99-233783B86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81" y="4809258"/>
              <a:ext cx="1327235" cy="58231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67D2684B-670F-409D-9E0B-50A591D6D4D1}"/>
              </a:ext>
            </a:extLst>
          </p:cNvPr>
          <p:cNvSpPr txBox="1"/>
          <p:nvPr/>
        </p:nvSpPr>
        <p:spPr>
          <a:xfrm>
            <a:off x="3216490" y="4028574"/>
            <a:ext cx="8418390" cy="1077218"/>
          </a:xfrm>
          <a:prstGeom prst="rect">
            <a:avLst/>
          </a:prstGeom>
          <a:noFill/>
        </p:spPr>
        <p:txBody>
          <a:bodyPr wrap="square">
            <a:spAutoFit/>
          </a:bodyPr>
          <a:lstStyle/>
          <a:p>
            <a:pPr eaLnBrk="0" fontAlgn="base" hangingPunct="0">
              <a:spcBef>
                <a:spcPct val="0"/>
              </a:spcBef>
              <a:spcAft>
                <a:spcPct val="0"/>
              </a:spcAft>
            </a:pPr>
            <a:r>
              <a:rPr lang="en-US" sz="1600"/>
              <a:t>The </a:t>
            </a:r>
            <a:r>
              <a:rPr lang="en-US" sz="1600" b="1"/>
              <a:t>choice </a:t>
            </a:r>
            <a:r>
              <a:rPr lang="en-US" sz="1600"/>
              <a:t>of bariatric procedure should be </a:t>
            </a:r>
            <a:r>
              <a:rPr lang="en-US" sz="1600" b="1"/>
              <a:t>tailored to patients’ needs</a:t>
            </a:r>
            <a:r>
              <a:rPr lang="en-US" sz="1600"/>
              <a:t>.</a:t>
            </a:r>
            <a:endParaRPr lang="en-US" sz="1600">
              <a:latin typeface="+mj-lt"/>
            </a:endParaRPr>
          </a:p>
          <a:p>
            <a:pPr eaLnBrk="0" fontAlgn="base" hangingPunct="0">
              <a:spcBef>
                <a:spcPct val="0"/>
              </a:spcBef>
              <a:spcAft>
                <a:spcPct val="0"/>
              </a:spcAft>
            </a:pPr>
            <a:endParaRPr lang="en-US" sz="1600">
              <a:latin typeface="+mj-lt"/>
            </a:endParaRPr>
          </a:p>
          <a:p>
            <a:pPr eaLnBrk="0" fontAlgn="base" hangingPunct="0">
              <a:spcBef>
                <a:spcPct val="0"/>
              </a:spcBef>
              <a:spcAft>
                <a:spcPct val="0"/>
              </a:spcAft>
            </a:pPr>
            <a:r>
              <a:rPr lang="en-US" sz="1600">
                <a:latin typeface="+mj-lt"/>
              </a:rPr>
              <a:t>Obesity Canada suggests that </a:t>
            </a:r>
            <a:r>
              <a:rPr lang="en-US" sz="1600" b="1">
                <a:latin typeface="+mj-lt"/>
              </a:rPr>
              <a:t>adjustable gastric banding not be offered</a:t>
            </a:r>
            <a:r>
              <a:rPr lang="en-US" sz="1600">
                <a:latin typeface="+mj-lt"/>
              </a:rPr>
              <a:t> and </a:t>
            </a:r>
            <a:r>
              <a:rPr lang="en-US" sz="1600" b="1">
                <a:latin typeface="+mj-lt"/>
              </a:rPr>
              <a:t>single-anastomosis gastric bypass not be rou­tinely offered</a:t>
            </a:r>
            <a:r>
              <a:rPr lang="en-US" sz="1600">
                <a:latin typeface="+mj-lt"/>
              </a:rPr>
              <a:t>.</a:t>
            </a:r>
          </a:p>
        </p:txBody>
      </p:sp>
      <p:sp>
        <p:nvSpPr>
          <p:cNvPr id="13" name="Text Placeholder 17">
            <a:extLst>
              <a:ext uri="{FF2B5EF4-FFF2-40B4-BE49-F238E27FC236}">
                <a16:creationId xmlns:a16="http://schemas.microsoft.com/office/drawing/2014/main" id="{BEBAC441-C1AD-4BC0-9023-064136D4E32F}"/>
              </a:ext>
            </a:extLst>
          </p:cNvPr>
          <p:cNvSpPr txBox="1">
            <a:spLocks/>
          </p:cNvSpPr>
          <p:nvPr/>
        </p:nvSpPr>
        <p:spPr>
          <a:xfrm>
            <a:off x="952499" y="6212247"/>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Wharton et al. Obesity in adults: a clinical practice guideline. CMAJ. 2020 August 4;192:E875-91. </a:t>
            </a:r>
            <a:r>
              <a:rPr lang="en-US" sz="900" dirty="0" err="1"/>
              <a:t>doi</a:t>
            </a:r>
            <a:r>
              <a:rPr lang="en-US" sz="900" dirty="0"/>
              <a:t>: 10.1503/cmaj.191707; 2. Piche et al. Can J Cardio. 2015;31:153-166; 3. ASMBS Bariatric Surgery Procedures 2014. Available at: http://</a:t>
            </a:r>
            <a:r>
              <a:rPr lang="en-US" sz="900" dirty="0" err="1"/>
              <a:t>asmbs.org</a:t>
            </a:r>
            <a:r>
              <a:rPr lang="en-US" sz="900" dirty="0"/>
              <a:t>/patients/bariatric-surgery-procedures </a:t>
            </a:r>
          </a:p>
        </p:txBody>
      </p:sp>
      <p:pic>
        <p:nvPicPr>
          <p:cNvPr id="15" name="Picture 14">
            <a:extLst>
              <a:ext uri="{FF2B5EF4-FFF2-40B4-BE49-F238E27FC236}">
                <a16:creationId xmlns:a16="http://schemas.microsoft.com/office/drawing/2014/main" id="{EE85FE1E-357C-4713-A4D0-7232FEB096C0}"/>
              </a:ext>
            </a:extLst>
          </p:cNvPr>
          <p:cNvPicPr>
            <a:picLocks noChangeAspect="1"/>
          </p:cNvPicPr>
          <p:nvPr/>
        </p:nvPicPr>
        <p:blipFill rotWithShape="1">
          <a:blip r:embed="rId6"/>
          <a:srcRect l="49426" t="2956" r="27236" b="18279"/>
          <a:stretch/>
        </p:blipFill>
        <p:spPr>
          <a:xfrm>
            <a:off x="2952471" y="1145162"/>
            <a:ext cx="1552214" cy="2154808"/>
          </a:xfrm>
          <a:prstGeom prst="rect">
            <a:avLst/>
          </a:prstGeom>
        </p:spPr>
      </p:pic>
      <p:pic>
        <p:nvPicPr>
          <p:cNvPr id="17" name="Picture 16">
            <a:extLst>
              <a:ext uri="{FF2B5EF4-FFF2-40B4-BE49-F238E27FC236}">
                <a16:creationId xmlns:a16="http://schemas.microsoft.com/office/drawing/2014/main" id="{7340A5E0-6313-49E9-BB85-F31AD45BED33}"/>
              </a:ext>
            </a:extLst>
          </p:cNvPr>
          <p:cNvPicPr>
            <a:picLocks noChangeAspect="1"/>
          </p:cNvPicPr>
          <p:nvPr/>
        </p:nvPicPr>
        <p:blipFill rotWithShape="1">
          <a:blip r:embed="rId7"/>
          <a:srcRect l="69315" t="3167" r="8280" b="18240"/>
          <a:stretch/>
        </p:blipFill>
        <p:spPr>
          <a:xfrm>
            <a:off x="7888826" y="1108965"/>
            <a:ext cx="1493422" cy="2154808"/>
          </a:xfrm>
          <a:prstGeom prst="rect">
            <a:avLst/>
          </a:prstGeom>
        </p:spPr>
      </p:pic>
      <p:pic>
        <p:nvPicPr>
          <p:cNvPr id="29" name="Picture 28">
            <a:extLst>
              <a:ext uri="{FF2B5EF4-FFF2-40B4-BE49-F238E27FC236}">
                <a16:creationId xmlns:a16="http://schemas.microsoft.com/office/drawing/2014/main" id="{5F3F6EDA-EB90-4419-81CD-C0D28C8A4C78}"/>
              </a:ext>
            </a:extLst>
          </p:cNvPr>
          <p:cNvPicPr>
            <a:picLocks noChangeAspect="1"/>
          </p:cNvPicPr>
          <p:nvPr/>
        </p:nvPicPr>
        <p:blipFill rotWithShape="1">
          <a:blip r:embed="rId8"/>
          <a:srcRect l="30988" t="5210" r="46545" b="18280"/>
          <a:stretch/>
        </p:blipFill>
        <p:spPr>
          <a:xfrm>
            <a:off x="5235989" y="1164247"/>
            <a:ext cx="1494214" cy="2093149"/>
          </a:xfrm>
          <a:prstGeom prst="rect">
            <a:avLst/>
          </a:prstGeom>
        </p:spPr>
      </p:pic>
      <p:sp>
        <p:nvSpPr>
          <p:cNvPr id="22" name="Rectangle 21">
            <a:extLst>
              <a:ext uri="{FF2B5EF4-FFF2-40B4-BE49-F238E27FC236}">
                <a16:creationId xmlns:a16="http://schemas.microsoft.com/office/drawing/2014/main" id="{CD5C2F9E-2F0D-4700-B819-220A5BD4C274}"/>
              </a:ext>
            </a:extLst>
          </p:cNvPr>
          <p:cNvSpPr/>
          <p:nvPr/>
        </p:nvSpPr>
        <p:spPr>
          <a:xfrm>
            <a:off x="2355951" y="1957769"/>
            <a:ext cx="8491986" cy="1449954"/>
          </a:xfrm>
          <a:prstGeom prst="rect">
            <a:avLst/>
          </a:prstGeom>
          <a:gradFill>
            <a:gsLst>
              <a:gs pos="54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954BA92-E234-4935-95C4-532B497DA67A}"/>
              </a:ext>
            </a:extLst>
          </p:cNvPr>
          <p:cNvSpPr txBox="1"/>
          <p:nvPr/>
        </p:nvSpPr>
        <p:spPr>
          <a:xfrm>
            <a:off x="7098755" y="2678962"/>
            <a:ext cx="3073564" cy="707886"/>
          </a:xfrm>
          <a:prstGeom prst="rect">
            <a:avLst/>
          </a:prstGeom>
          <a:noFill/>
        </p:spPr>
        <p:txBody>
          <a:bodyPr wrap="square">
            <a:spAutoFit/>
          </a:bodyPr>
          <a:lstStyle/>
          <a:p>
            <a:pPr marL="0" lvl="1" algn="ctr"/>
            <a:r>
              <a:rPr lang="en-US" sz="2000" b="1">
                <a:solidFill>
                  <a:srgbClr val="002060"/>
                </a:solidFill>
              </a:rPr>
              <a:t>Biliopancreatic diversion with duodenal switch</a:t>
            </a:r>
          </a:p>
        </p:txBody>
      </p:sp>
      <p:sp>
        <p:nvSpPr>
          <p:cNvPr id="6" name="TextBox 5">
            <a:extLst>
              <a:ext uri="{FF2B5EF4-FFF2-40B4-BE49-F238E27FC236}">
                <a16:creationId xmlns:a16="http://schemas.microsoft.com/office/drawing/2014/main" id="{7EB2C2ED-954B-4F9D-B8D4-5CC134823E60}"/>
              </a:ext>
            </a:extLst>
          </p:cNvPr>
          <p:cNvSpPr txBox="1"/>
          <p:nvPr/>
        </p:nvSpPr>
        <p:spPr>
          <a:xfrm>
            <a:off x="2986809" y="2649165"/>
            <a:ext cx="1552213" cy="707886"/>
          </a:xfrm>
          <a:prstGeom prst="rect">
            <a:avLst/>
          </a:prstGeom>
          <a:noFill/>
        </p:spPr>
        <p:txBody>
          <a:bodyPr wrap="square">
            <a:spAutoFit/>
          </a:bodyPr>
          <a:lstStyle/>
          <a:p>
            <a:pPr marL="0" lvl="1" algn="ctr"/>
            <a:r>
              <a:rPr lang="en-US" sz="2000" b="1">
                <a:solidFill>
                  <a:schemeClr val="accent4">
                    <a:lumMod val="75000"/>
                  </a:schemeClr>
                </a:solidFill>
              </a:rPr>
              <a:t>Sleeve gastrectomy</a:t>
            </a:r>
          </a:p>
        </p:txBody>
      </p:sp>
      <p:sp>
        <p:nvSpPr>
          <p:cNvPr id="31" name="TextBox 30">
            <a:extLst>
              <a:ext uri="{FF2B5EF4-FFF2-40B4-BE49-F238E27FC236}">
                <a16:creationId xmlns:a16="http://schemas.microsoft.com/office/drawing/2014/main" id="{743F5149-4596-41BE-AB67-99B30F4086A2}"/>
              </a:ext>
            </a:extLst>
          </p:cNvPr>
          <p:cNvSpPr txBox="1"/>
          <p:nvPr/>
        </p:nvSpPr>
        <p:spPr>
          <a:xfrm>
            <a:off x="5040933" y="2682041"/>
            <a:ext cx="1862766" cy="707886"/>
          </a:xfrm>
          <a:prstGeom prst="rect">
            <a:avLst/>
          </a:prstGeom>
          <a:noFill/>
        </p:spPr>
        <p:txBody>
          <a:bodyPr wrap="square">
            <a:spAutoFit/>
          </a:bodyPr>
          <a:lstStyle/>
          <a:p>
            <a:pPr marL="0" lvl="1" algn="ctr"/>
            <a:r>
              <a:rPr lang="en-US" sz="2000" b="1">
                <a:solidFill>
                  <a:schemeClr val="accent4">
                    <a:lumMod val="75000"/>
                  </a:schemeClr>
                </a:solidFill>
              </a:rPr>
              <a:t>Roux-en-Y gastric bypass</a:t>
            </a:r>
          </a:p>
        </p:txBody>
      </p:sp>
      <p:pic>
        <p:nvPicPr>
          <p:cNvPr id="2" name="Audio 1">
            <a:hlinkClick r:id="" action="ppaction://media"/>
            <a:extLst>
              <a:ext uri="{FF2B5EF4-FFF2-40B4-BE49-F238E27FC236}">
                <a16:creationId xmlns:a16="http://schemas.microsoft.com/office/drawing/2014/main" id="{83EF7CF8-4DA8-974A-AA79-B5ED2732F3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35975394"/>
      </p:ext>
    </p:extLst>
  </p:cSld>
  <p:clrMapOvr>
    <a:masterClrMapping/>
  </p:clrMapOvr>
  <mc:AlternateContent xmlns:mc="http://schemas.openxmlformats.org/markup-compatibility/2006" xmlns:p14="http://schemas.microsoft.com/office/powerpoint/2010/main">
    <mc:Choice Requires="p14">
      <p:transition spd="slow" p14:dur="2000" advTm="19083"/>
    </mc:Choice>
    <mc:Fallback xmlns="">
      <p:transition spd="slow" advTm="19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17718E-1769-4BF2-AB98-F9CBFE5A41B1}"/>
              </a:ext>
            </a:extLst>
          </p:cNvPr>
          <p:cNvSpPr>
            <a:spLocks noGrp="1"/>
          </p:cNvSpPr>
          <p:nvPr>
            <p:ph type="title"/>
          </p:nvPr>
        </p:nvSpPr>
        <p:spPr/>
        <p:txBody>
          <a:bodyPr/>
          <a:lstStyle/>
          <a:p>
            <a:r>
              <a:rPr lang="en-US"/>
              <a:t>Surgical outcomes</a:t>
            </a:r>
          </a:p>
        </p:txBody>
      </p:sp>
      <p:sp>
        <p:nvSpPr>
          <p:cNvPr id="13" name="Text Placeholder 17">
            <a:extLst>
              <a:ext uri="{FF2B5EF4-FFF2-40B4-BE49-F238E27FC236}">
                <a16:creationId xmlns:a16="http://schemas.microsoft.com/office/drawing/2014/main" id="{BEBAC441-C1AD-4BC0-9023-064136D4E32F}"/>
              </a:ext>
            </a:extLst>
          </p:cNvPr>
          <p:cNvSpPr txBox="1">
            <a:spLocks/>
          </p:cNvSpPr>
          <p:nvPr/>
        </p:nvSpPr>
        <p:spPr>
          <a:xfrm>
            <a:off x="907560" y="5929867"/>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a:t>T2DM, type 2 diabetes mellitus. </a:t>
            </a:r>
          </a:p>
          <a:p>
            <a:pPr marL="0" indent="0">
              <a:buNone/>
            </a:pPr>
            <a:r>
              <a:rPr lang="en-US" sz="900"/>
              <a:t>1. Adapted from Wharton et al. Obesity in adults: a clinical practice guideline. CMAJ. 2020 August 4;192:E875-91. </a:t>
            </a:r>
            <a:r>
              <a:rPr lang="en-US" sz="900" err="1"/>
              <a:t>doi</a:t>
            </a:r>
            <a:r>
              <a:rPr lang="en-US" sz="900"/>
              <a:t>: 10.1503/cmaj.191707; 2. Piche et al. Can J Cardio. 2015;31:153-166; 3. ASMBS Bariatric Surgery Procedures 2014. Available at: http://asmbs.org/patients/bariatric-surgery-procedures </a:t>
            </a:r>
          </a:p>
        </p:txBody>
      </p:sp>
      <p:sp>
        <p:nvSpPr>
          <p:cNvPr id="32" name="TextBox 31">
            <a:extLst>
              <a:ext uri="{FF2B5EF4-FFF2-40B4-BE49-F238E27FC236}">
                <a16:creationId xmlns:a16="http://schemas.microsoft.com/office/drawing/2014/main" id="{4ADECB36-E92C-4BC2-9722-071ABFE03CDF}"/>
              </a:ext>
            </a:extLst>
          </p:cNvPr>
          <p:cNvSpPr txBox="1"/>
          <p:nvPr/>
        </p:nvSpPr>
        <p:spPr>
          <a:xfrm>
            <a:off x="10109088" y="1463638"/>
            <a:ext cx="1409135" cy="707886"/>
          </a:xfrm>
          <a:prstGeom prst="rect">
            <a:avLst/>
          </a:prstGeom>
          <a:noFill/>
        </p:spPr>
        <p:txBody>
          <a:bodyPr wrap="square">
            <a:spAutoFit/>
          </a:bodyPr>
          <a:lstStyle/>
          <a:p>
            <a:pPr marL="0" lvl="1" algn="ctr"/>
            <a:r>
              <a:rPr lang="en-US" sz="2000" b="1">
                <a:solidFill>
                  <a:srgbClr val="002060"/>
                </a:solidFill>
              </a:rPr>
              <a:t>Duodenal switch</a:t>
            </a:r>
          </a:p>
        </p:txBody>
      </p:sp>
      <p:sp>
        <p:nvSpPr>
          <p:cNvPr id="33" name="TextBox 32">
            <a:extLst>
              <a:ext uri="{FF2B5EF4-FFF2-40B4-BE49-F238E27FC236}">
                <a16:creationId xmlns:a16="http://schemas.microsoft.com/office/drawing/2014/main" id="{A0D3DB41-911D-47E6-9F49-19946B79728B}"/>
              </a:ext>
            </a:extLst>
          </p:cNvPr>
          <p:cNvSpPr txBox="1"/>
          <p:nvPr/>
        </p:nvSpPr>
        <p:spPr>
          <a:xfrm>
            <a:off x="6038490" y="1433501"/>
            <a:ext cx="1725106" cy="707886"/>
          </a:xfrm>
          <a:prstGeom prst="rect">
            <a:avLst/>
          </a:prstGeom>
          <a:noFill/>
        </p:spPr>
        <p:txBody>
          <a:bodyPr wrap="square">
            <a:spAutoFit/>
          </a:bodyPr>
          <a:lstStyle/>
          <a:p>
            <a:pPr marL="0" lvl="1" algn="ctr"/>
            <a:r>
              <a:rPr lang="en-US" sz="2000" b="1">
                <a:solidFill>
                  <a:schemeClr val="accent4">
                    <a:lumMod val="75000"/>
                  </a:schemeClr>
                </a:solidFill>
              </a:rPr>
              <a:t>Sleeve gastrectomy</a:t>
            </a:r>
          </a:p>
        </p:txBody>
      </p:sp>
      <p:sp>
        <p:nvSpPr>
          <p:cNvPr id="34" name="TextBox 33">
            <a:extLst>
              <a:ext uri="{FF2B5EF4-FFF2-40B4-BE49-F238E27FC236}">
                <a16:creationId xmlns:a16="http://schemas.microsoft.com/office/drawing/2014/main" id="{2372FC10-90B1-419F-BE6C-B8AC2D1B2B6E}"/>
              </a:ext>
            </a:extLst>
          </p:cNvPr>
          <p:cNvSpPr txBox="1"/>
          <p:nvPr/>
        </p:nvSpPr>
        <p:spPr>
          <a:xfrm>
            <a:off x="4117538" y="1433501"/>
            <a:ext cx="1571480" cy="707886"/>
          </a:xfrm>
          <a:prstGeom prst="rect">
            <a:avLst/>
          </a:prstGeom>
          <a:noFill/>
        </p:spPr>
        <p:txBody>
          <a:bodyPr wrap="square">
            <a:spAutoFit/>
          </a:bodyPr>
          <a:lstStyle/>
          <a:p>
            <a:pPr marL="0" lvl="1" algn="ctr"/>
            <a:r>
              <a:rPr lang="en-US" sz="2000" b="1">
                <a:solidFill>
                  <a:schemeClr val="accent4">
                    <a:lumMod val="75000"/>
                  </a:schemeClr>
                </a:solidFill>
              </a:rPr>
              <a:t>Adjustable gastric band</a:t>
            </a:r>
          </a:p>
        </p:txBody>
      </p:sp>
      <p:sp>
        <p:nvSpPr>
          <p:cNvPr id="35" name="TextBox 34">
            <a:extLst>
              <a:ext uri="{FF2B5EF4-FFF2-40B4-BE49-F238E27FC236}">
                <a16:creationId xmlns:a16="http://schemas.microsoft.com/office/drawing/2014/main" id="{B732C080-4BBB-4166-9E3A-2665A0907E38}"/>
              </a:ext>
            </a:extLst>
          </p:cNvPr>
          <p:cNvSpPr txBox="1"/>
          <p:nvPr/>
        </p:nvSpPr>
        <p:spPr>
          <a:xfrm>
            <a:off x="7853516" y="1432860"/>
            <a:ext cx="1975152" cy="707886"/>
          </a:xfrm>
          <a:prstGeom prst="rect">
            <a:avLst/>
          </a:prstGeom>
          <a:noFill/>
        </p:spPr>
        <p:txBody>
          <a:bodyPr wrap="square">
            <a:spAutoFit/>
          </a:bodyPr>
          <a:lstStyle/>
          <a:p>
            <a:pPr marL="0" lvl="1" algn="ctr"/>
            <a:r>
              <a:rPr lang="en-US" sz="2000" b="1">
                <a:solidFill>
                  <a:schemeClr val="accent4">
                    <a:lumMod val="75000"/>
                  </a:schemeClr>
                </a:solidFill>
              </a:rPr>
              <a:t>Roux-en-Y gastric bypass</a:t>
            </a:r>
          </a:p>
        </p:txBody>
      </p:sp>
      <p:graphicFrame>
        <p:nvGraphicFramePr>
          <p:cNvPr id="2" name="Table 3">
            <a:extLst>
              <a:ext uri="{FF2B5EF4-FFF2-40B4-BE49-F238E27FC236}">
                <a16:creationId xmlns:a16="http://schemas.microsoft.com/office/drawing/2014/main" id="{3C365874-32FC-4941-A5EB-D3B8D4CC31AD}"/>
              </a:ext>
            </a:extLst>
          </p:cNvPr>
          <p:cNvGraphicFramePr>
            <a:graphicFrameLocks noGrp="1"/>
          </p:cNvGraphicFramePr>
          <p:nvPr/>
        </p:nvGraphicFramePr>
        <p:xfrm>
          <a:off x="1172208" y="2327637"/>
          <a:ext cx="10627904" cy="2560321"/>
        </p:xfrm>
        <a:graphic>
          <a:graphicData uri="http://schemas.openxmlformats.org/drawingml/2006/table">
            <a:tbl>
              <a:tblPr firstRow="1" bandRow="1">
                <a:tableStyleId>{2D5ABB26-0587-4C30-8999-92F81FD0307C}</a:tableStyleId>
              </a:tblPr>
              <a:tblGrid>
                <a:gridCol w="2778588">
                  <a:extLst>
                    <a:ext uri="{9D8B030D-6E8A-4147-A177-3AD203B41FA5}">
                      <a16:colId xmlns:a16="http://schemas.microsoft.com/office/drawing/2014/main" val="2089962084"/>
                    </a:ext>
                  </a:extLst>
                </a:gridCol>
                <a:gridCol w="1962329">
                  <a:extLst>
                    <a:ext uri="{9D8B030D-6E8A-4147-A177-3AD203B41FA5}">
                      <a16:colId xmlns:a16="http://schemas.microsoft.com/office/drawing/2014/main" val="2300509146"/>
                    </a:ext>
                  </a:extLst>
                </a:gridCol>
                <a:gridCol w="1962329">
                  <a:extLst>
                    <a:ext uri="{9D8B030D-6E8A-4147-A177-3AD203B41FA5}">
                      <a16:colId xmlns:a16="http://schemas.microsoft.com/office/drawing/2014/main" val="2241669154"/>
                    </a:ext>
                  </a:extLst>
                </a:gridCol>
                <a:gridCol w="1962329">
                  <a:extLst>
                    <a:ext uri="{9D8B030D-6E8A-4147-A177-3AD203B41FA5}">
                      <a16:colId xmlns:a16="http://schemas.microsoft.com/office/drawing/2014/main" val="712561276"/>
                    </a:ext>
                  </a:extLst>
                </a:gridCol>
                <a:gridCol w="1962329">
                  <a:extLst>
                    <a:ext uri="{9D8B030D-6E8A-4147-A177-3AD203B41FA5}">
                      <a16:colId xmlns:a16="http://schemas.microsoft.com/office/drawing/2014/main" val="2923367303"/>
                    </a:ext>
                  </a:extLst>
                </a:gridCol>
              </a:tblGrid>
              <a:tr h="390195">
                <a:tc>
                  <a:txBody>
                    <a:bodyPr/>
                    <a:lstStyle/>
                    <a:p>
                      <a:r>
                        <a:rPr lang="en-US" sz="1600">
                          <a:solidFill>
                            <a:srgbClr val="2D3E76"/>
                          </a:solidFill>
                        </a:rPr>
                        <a:t>Weight loss (%)</a:t>
                      </a:r>
                    </a:p>
                  </a:txBody>
                  <a:tcPr anchor="ctr">
                    <a:solidFill>
                      <a:srgbClr val="E6E8E7"/>
                    </a:solidFill>
                  </a:tcPr>
                </a:tc>
                <a:tc>
                  <a:txBody>
                    <a:bodyPr/>
                    <a:lstStyle/>
                    <a:p>
                      <a:pPr algn="ctr"/>
                      <a:r>
                        <a:rPr lang="en-US" sz="1600">
                          <a:solidFill>
                            <a:srgbClr val="2D3E76"/>
                          </a:solidFill>
                        </a:rPr>
                        <a:t>20</a:t>
                      </a:r>
                    </a:p>
                  </a:txBody>
                  <a:tcPr anchor="ctr">
                    <a:solidFill>
                      <a:srgbClr val="E6E8E7"/>
                    </a:solidFill>
                  </a:tcPr>
                </a:tc>
                <a:tc>
                  <a:txBody>
                    <a:bodyPr/>
                    <a:lstStyle/>
                    <a:p>
                      <a:pPr algn="ctr"/>
                      <a:r>
                        <a:rPr lang="en-US" sz="1600">
                          <a:solidFill>
                            <a:srgbClr val="2D3E76"/>
                          </a:solidFill>
                        </a:rPr>
                        <a:t>25</a:t>
                      </a:r>
                    </a:p>
                  </a:txBody>
                  <a:tcPr anchor="ctr">
                    <a:solidFill>
                      <a:srgbClr val="E6E8E7"/>
                    </a:solidFill>
                  </a:tcPr>
                </a:tc>
                <a:tc>
                  <a:txBody>
                    <a:bodyPr/>
                    <a:lstStyle/>
                    <a:p>
                      <a:pPr algn="ctr"/>
                      <a:r>
                        <a:rPr lang="en-US" sz="1600">
                          <a:solidFill>
                            <a:srgbClr val="2D3E76"/>
                          </a:solidFill>
                        </a:rPr>
                        <a:t>30</a:t>
                      </a:r>
                    </a:p>
                  </a:txBody>
                  <a:tcPr anchor="ctr">
                    <a:solidFill>
                      <a:srgbClr val="E6E8E7"/>
                    </a:solidFill>
                  </a:tcPr>
                </a:tc>
                <a:tc>
                  <a:txBody>
                    <a:bodyPr/>
                    <a:lstStyle/>
                    <a:p>
                      <a:pPr algn="ctr"/>
                      <a:r>
                        <a:rPr lang="en-US" sz="1600">
                          <a:solidFill>
                            <a:srgbClr val="2D3E76"/>
                          </a:solidFill>
                        </a:rPr>
                        <a:t>40</a:t>
                      </a:r>
                    </a:p>
                  </a:txBody>
                  <a:tcPr anchor="ctr">
                    <a:solidFill>
                      <a:srgbClr val="E6E8E7"/>
                    </a:solidFill>
                  </a:tcPr>
                </a:tc>
                <a:extLst>
                  <a:ext uri="{0D108BD9-81ED-4DB2-BD59-A6C34878D82A}">
                    <a16:rowId xmlns:a16="http://schemas.microsoft.com/office/drawing/2014/main" val="361775420"/>
                  </a:ext>
                </a:extLst>
              </a:tr>
              <a:tr h="390195">
                <a:tc>
                  <a:txBody>
                    <a:bodyPr/>
                    <a:lstStyle/>
                    <a:p>
                      <a:r>
                        <a:rPr lang="en-US" sz="1600">
                          <a:solidFill>
                            <a:srgbClr val="2D3E76"/>
                          </a:solidFill>
                        </a:rPr>
                        <a:t>Remission of T2DM (%)</a:t>
                      </a:r>
                    </a:p>
                  </a:txBody>
                  <a:tcPr anchor="ctr"/>
                </a:tc>
                <a:tc>
                  <a:txBody>
                    <a:bodyPr/>
                    <a:lstStyle/>
                    <a:p>
                      <a:pPr algn="ctr"/>
                      <a:r>
                        <a:rPr lang="en-US" sz="1600">
                          <a:solidFill>
                            <a:srgbClr val="2D3E76"/>
                          </a:solidFill>
                        </a:rPr>
                        <a:t>20</a:t>
                      </a:r>
                    </a:p>
                  </a:txBody>
                  <a:tcPr anchor="ctr"/>
                </a:tc>
                <a:tc>
                  <a:txBody>
                    <a:bodyPr/>
                    <a:lstStyle/>
                    <a:p>
                      <a:pPr algn="ctr"/>
                      <a:r>
                        <a:rPr lang="en-US" sz="1600">
                          <a:solidFill>
                            <a:srgbClr val="2D3E76"/>
                          </a:solidFill>
                        </a:rPr>
                        <a:t>30</a:t>
                      </a:r>
                    </a:p>
                  </a:txBody>
                  <a:tcPr anchor="ctr"/>
                </a:tc>
                <a:tc>
                  <a:txBody>
                    <a:bodyPr/>
                    <a:lstStyle/>
                    <a:p>
                      <a:pPr algn="ctr"/>
                      <a:r>
                        <a:rPr lang="en-US" sz="1600">
                          <a:solidFill>
                            <a:srgbClr val="2D3E76"/>
                          </a:solidFill>
                        </a:rPr>
                        <a:t>40</a:t>
                      </a:r>
                    </a:p>
                  </a:txBody>
                  <a:tcPr anchor="ctr"/>
                </a:tc>
                <a:tc>
                  <a:txBody>
                    <a:bodyPr/>
                    <a:lstStyle/>
                    <a:p>
                      <a:pPr algn="ctr"/>
                      <a:r>
                        <a:rPr lang="en-US" sz="1600">
                          <a:solidFill>
                            <a:srgbClr val="2D3E76"/>
                          </a:solidFill>
                        </a:rPr>
                        <a:t>80</a:t>
                      </a:r>
                    </a:p>
                  </a:txBody>
                  <a:tcPr anchor="ctr"/>
                </a:tc>
                <a:extLst>
                  <a:ext uri="{0D108BD9-81ED-4DB2-BD59-A6C34878D82A}">
                    <a16:rowId xmlns:a16="http://schemas.microsoft.com/office/drawing/2014/main" val="1855401030"/>
                  </a:ext>
                </a:extLst>
              </a:tr>
              <a:tr h="390195">
                <a:tc>
                  <a:txBody>
                    <a:bodyPr/>
                    <a:lstStyle/>
                    <a:p>
                      <a:r>
                        <a:rPr lang="en-US" sz="1600">
                          <a:solidFill>
                            <a:srgbClr val="2D3E76"/>
                          </a:solidFill>
                        </a:rPr>
                        <a:t>Remission of hypertension (%)</a:t>
                      </a:r>
                    </a:p>
                  </a:txBody>
                  <a:tcPr anchor="ctr">
                    <a:solidFill>
                      <a:srgbClr val="E6E8E7"/>
                    </a:solidFill>
                  </a:tcPr>
                </a:tc>
                <a:tc>
                  <a:txBody>
                    <a:bodyPr/>
                    <a:lstStyle/>
                    <a:p>
                      <a:pPr algn="ctr"/>
                      <a:r>
                        <a:rPr lang="en-US" sz="1600">
                          <a:solidFill>
                            <a:srgbClr val="2D3E76"/>
                          </a:solidFill>
                        </a:rPr>
                        <a:t>20</a:t>
                      </a:r>
                    </a:p>
                  </a:txBody>
                  <a:tcPr anchor="ctr">
                    <a:solidFill>
                      <a:srgbClr val="E6E8E7"/>
                    </a:solidFill>
                  </a:tcPr>
                </a:tc>
                <a:tc>
                  <a:txBody>
                    <a:bodyPr/>
                    <a:lstStyle/>
                    <a:p>
                      <a:pPr algn="ctr"/>
                      <a:r>
                        <a:rPr lang="en-US" sz="1600">
                          <a:solidFill>
                            <a:srgbClr val="2D3E76"/>
                          </a:solidFill>
                        </a:rPr>
                        <a:t>30</a:t>
                      </a:r>
                    </a:p>
                  </a:txBody>
                  <a:tcPr anchor="ctr">
                    <a:solidFill>
                      <a:srgbClr val="E6E8E7"/>
                    </a:solidFill>
                  </a:tcPr>
                </a:tc>
                <a:tc>
                  <a:txBody>
                    <a:bodyPr/>
                    <a:lstStyle/>
                    <a:p>
                      <a:pPr algn="ctr"/>
                      <a:r>
                        <a:rPr lang="en-US" sz="1600">
                          <a:solidFill>
                            <a:srgbClr val="2D3E76"/>
                          </a:solidFill>
                        </a:rPr>
                        <a:t>40</a:t>
                      </a:r>
                    </a:p>
                  </a:txBody>
                  <a:tcPr anchor="ctr">
                    <a:solidFill>
                      <a:srgbClr val="E6E8E7"/>
                    </a:solidFill>
                  </a:tcPr>
                </a:tc>
                <a:tc>
                  <a:txBody>
                    <a:bodyPr/>
                    <a:lstStyle/>
                    <a:p>
                      <a:pPr algn="ctr"/>
                      <a:r>
                        <a:rPr lang="en-US" sz="1600">
                          <a:solidFill>
                            <a:srgbClr val="2D3E76"/>
                          </a:solidFill>
                        </a:rPr>
                        <a:t>60</a:t>
                      </a:r>
                    </a:p>
                  </a:txBody>
                  <a:tcPr anchor="ctr">
                    <a:solidFill>
                      <a:srgbClr val="E6E8E7"/>
                    </a:solidFill>
                  </a:tcPr>
                </a:tc>
                <a:extLst>
                  <a:ext uri="{0D108BD9-81ED-4DB2-BD59-A6C34878D82A}">
                    <a16:rowId xmlns:a16="http://schemas.microsoft.com/office/drawing/2014/main" val="529245377"/>
                  </a:ext>
                </a:extLst>
              </a:tr>
              <a:tr h="609346">
                <a:tc>
                  <a:txBody>
                    <a:bodyPr/>
                    <a:lstStyle/>
                    <a:p>
                      <a:r>
                        <a:rPr lang="en-US" sz="1600">
                          <a:solidFill>
                            <a:srgbClr val="2D3E76"/>
                          </a:solidFill>
                        </a:rPr>
                        <a:t>Remission of sleep apnea/</a:t>
                      </a:r>
                      <a:br>
                        <a:rPr lang="en-US" sz="1600">
                          <a:solidFill>
                            <a:srgbClr val="2D3E76"/>
                          </a:solidFill>
                        </a:rPr>
                      </a:br>
                      <a:r>
                        <a:rPr lang="en-US" sz="1600">
                          <a:solidFill>
                            <a:srgbClr val="2D3E76"/>
                          </a:solidFill>
                        </a:rPr>
                        <a:t>hypopnea syndrome (%)</a:t>
                      </a:r>
                    </a:p>
                  </a:txBody>
                  <a:tcPr anchor="ctr"/>
                </a:tc>
                <a:tc>
                  <a:txBody>
                    <a:bodyPr/>
                    <a:lstStyle/>
                    <a:p>
                      <a:pPr algn="ctr"/>
                      <a:r>
                        <a:rPr lang="en-US" sz="1600">
                          <a:solidFill>
                            <a:srgbClr val="2D3E76"/>
                          </a:solidFill>
                        </a:rPr>
                        <a:t>30</a:t>
                      </a:r>
                    </a:p>
                  </a:txBody>
                  <a:tcPr anchor="ctr"/>
                </a:tc>
                <a:tc>
                  <a:txBody>
                    <a:bodyPr/>
                    <a:lstStyle/>
                    <a:p>
                      <a:pPr algn="ctr"/>
                      <a:r>
                        <a:rPr lang="en-US" sz="1600">
                          <a:solidFill>
                            <a:srgbClr val="2D3E76"/>
                          </a:solidFill>
                        </a:rPr>
                        <a:t>40</a:t>
                      </a:r>
                    </a:p>
                  </a:txBody>
                  <a:tcPr anchor="ctr"/>
                </a:tc>
                <a:tc>
                  <a:txBody>
                    <a:bodyPr/>
                    <a:lstStyle/>
                    <a:p>
                      <a:pPr algn="ctr"/>
                      <a:r>
                        <a:rPr lang="en-US" sz="1600">
                          <a:solidFill>
                            <a:srgbClr val="2D3E76"/>
                          </a:solidFill>
                        </a:rPr>
                        <a:t>50</a:t>
                      </a:r>
                    </a:p>
                  </a:txBody>
                  <a:tcPr anchor="ctr"/>
                </a:tc>
                <a:tc>
                  <a:txBody>
                    <a:bodyPr/>
                    <a:lstStyle/>
                    <a:p>
                      <a:pPr algn="ctr"/>
                      <a:r>
                        <a:rPr lang="en-US" sz="1600">
                          <a:solidFill>
                            <a:srgbClr val="2D3E76"/>
                          </a:solidFill>
                        </a:rPr>
                        <a:t>70</a:t>
                      </a:r>
                    </a:p>
                  </a:txBody>
                  <a:tcPr anchor="ctr"/>
                </a:tc>
                <a:extLst>
                  <a:ext uri="{0D108BD9-81ED-4DB2-BD59-A6C34878D82A}">
                    <a16:rowId xmlns:a16="http://schemas.microsoft.com/office/drawing/2014/main" val="1946394656"/>
                  </a:ext>
                </a:extLst>
              </a:tr>
              <a:tr h="390195">
                <a:tc>
                  <a:txBody>
                    <a:bodyPr/>
                    <a:lstStyle/>
                    <a:p>
                      <a:r>
                        <a:rPr lang="en-US" sz="1600">
                          <a:solidFill>
                            <a:srgbClr val="2D3E76"/>
                          </a:solidFill>
                        </a:rPr>
                        <a:t>Mortality rate (%)</a:t>
                      </a:r>
                    </a:p>
                  </a:txBody>
                  <a:tcPr anchor="ctr">
                    <a:solidFill>
                      <a:srgbClr val="E6E8E7"/>
                    </a:solidFill>
                  </a:tcPr>
                </a:tc>
                <a:tc>
                  <a:txBody>
                    <a:bodyPr/>
                    <a:lstStyle/>
                    <a:p>
                      <a:pPr algn="ctr"/>
                      <a:r>
                        <a:rPr lang="en-US" sz="1600">
                          <a:solidFill>
                            <a:srgbClr val="2D3E76"/>
                          </a:solidFill>
                        </a:rPr>
                        <a:t>0.01</a:t>
                      </a:r>
                    </a:p>
                  </a:txBody>
                  <a:tcPr anchor="ctr">
                    <a:solidFill>
                      <a:srgbClr val="E6E8E7"/>
                    </a:solidFill>
                  </a:tcPr>
                </a:tc>
                <a:tc>
                  <a:txBody>
                    <a:bodyPr/>
                    <a:lstStyle/>
                    <a:p>
                      <a:pPr algn="ctr"/>
                      <a:r>
                        <a:rPr lang="en-US" sz="1600">
                          <a:solidFill>
                            <a:srgbClr val="2D3E76"/>
                          </a:solidFill>
                        </a:rPr>
                        <a:t>0.01</a:t>
                      </a:r>
                    </a:p>
                  </a:txBody>
                  <a:tcPr anchor="ctr">
                    <a:solidFill>
                      <a:srgbClr val="E6E8E7"/>
                    </a:solidFill>
                  </a:tcPr>
                </a:tc>
                <a:tc>
                  <a:txBody>
                    <a:bodyPr/>
                    <a:lstStyle/>
                    <a:p>
                      <a:pPr algn="ctr"/>
                      <a:r>
                        <a:rPr lang="en-US" sz="1600">
                          <a:solidFill>
                            <a:srgbClr val="2D3E76"/>
                          </a:solidFill>
                        </a:rPr>
                        <a:t>0.01</a:t>
                      </a:r>
                    </a:p>
                  </a:txBody>
                  <a:tcPr anchor="ctr">
                    <a:solidFill>
                      <a:srgbClr val="E6E8E7"/>
                    </a:solidFill>
                  </a:tcPr>
                </a:tc>
                <a:tc>
                  <a:txBody>
                    <a:bodyPr/>
                    <a:lstStyle/>
                    <a:p>
                      <a:pPr algn="ctr"/>
                      <a:r>
                        <a:rPr lang="en-US" sz="1600">
                          <a:solidFill>
                            <a:srgbClr val="2D3E76"/>
                          </a:solidFill>
                        </a:rPr>
                        <a:t>0.02</a:t>
                      </a:r>
                    </a:p>
                  </a:txBody>
                  <a:tcPr anchor="ctr">
                    <a:solidFill>
                      <a:srgbClr val="E6E8E7"/>
                    </a:solidFill>
                  </a:tcPr>
                </a:tc>
                <a:extLst>
                  <a:ext uri="{0D108BD9-81ED-4DB2-BD59-A6C34878D82A}">
                    <a16:rowId xmlns:a16="http://schemas.microsoft.com/office/drawing/2014/main" val="2750603664"/>
                  </a:ext>
                </a:extLst>
              </a:tr>
              <a:tr h="390195">
                <a:tc>
                  <a:txBody>
                    <a:bodyPr/>
                    <a:lstStyle/>
                    <a:p>
                      <a:r>
                        <a:rPr lang="en-US" sz="1600">
                          <a:solidFill>
                            <a:srgbClr val="2D3E76"/>
                          </a:solidFill>
                        </a:rPr>
                        <a:t>Serious adverse events (%)</a:t>
                      </a:r>
                    </a:p>
                  </a:txBody>
                  <a:tcPr anchor="ctr"/>
                </a:tc>
                <a:tc>
                  <a:txBody>
                    <a:bodyPr/>
                    <a:lstStyle/>
                    <a:p>
                      <a:pPr algn="ctr"/>
                      <a:r>
                        <a:rPr lang="en-US" sz="1600">
                          <a:solidFill>
                            <a:srgbClr val="2D3E76"/>
                          </a:solidFill>
                        </a:rPr>
                        <a:t>2</a:t>
                      </a:r>
                    </a:p>
                  </a:txBody>
                  <a:tcPr anchor="ctr"/>
                </a:tc>
                <a:tc>
                  <a:txBody>
                    <a:bodyPr/>
                    <a:lstStyle/>
                    <a:p>
                      <a:pPr algn="ctr"/>
                      <a:r>
                        <a:rPr lang="en-US" sz="1600">
                          <a:solidFill>
                            <a:srgbClr val="2D3E76"/>
                          </a:solidFill>
                        </a:rPr>
                        <a:t>3</a:t>
                      </a:r>
                    </a:p>
                  </a:txBody>
                  <a:tcPr anchor="ctr"/>
                </a:tc>
                <a:tc>
                  <a:txBody>
                    <a:bodyPr/>
                    <a:lstStyle/>
                    <a:p>
                      <a:pPr algn="ctr"/>
                      <a:r>
                        <a:rPr lang="en-US" sz="1600">
                          <a:solidFill>
                            <a:srgbClr val="2D3E76"/>
                          </a:solidFill>
                        </a:rPr>
                        <a:t>3</a:t>
                      </a:r>
                    </a:p>
                  </a:txBody>
                  <a:tcPr anchor="ctr"/>
                </a:tc>
                <a:tc>
                  <a:txBody>
                    <a:bodyPr/>
                    <a:lstStyle/>
                    <a:p>
                      <a:pPr algn="ctr"/>
                      <a:r>
                        <a:rPr lang="en-US" sz="1600">
                          <a:solidFill>
                            <a:srgbClr val="2D3E76"/>
                          </a:solidFill>
                        </a:rPr>
                        <a:t>5</a:t>
                      </a:r>
                    </a:p>
                  </a:txBody>
                  <a:tcPr anchor="ctr"/>
                </a:tc>
                <a:extLst>
                  <a:ext uri="{0D108BD9-81ED-4DB2-BD59-A6C34878D82A}">
                    <a16:rowId xmlns:a16="http://schemas.microsoft.com/office/drawing/2014/main" val="3807521689"/>
                  </a:ext>
                </a:extLst>
              </a:tr>
            </a:tbl>
          </a:graphicData>
        </a:graphic>
      </p:graphicFrame>
      <p:pic>
        <p:nvPicPr>
          <p:cNvPr id="4" name="Audio 3">
            <a:hlinkClick r:id="" action="ppaction://media"/>
            <a:extLst>
              <a:ext uri="{FF2B5EF4-FFF2-40B4-BE49-F238E27FC236}">
                <a16:creationId xmlns:a16="http://schemas.microsoft.com/office/drawing/2014/main" id="{72C6CB72-E07E-8D49-AED9-8AFFED4DF1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2419839"/>
      </p:ext>
    </p:extLst>
  </p:cSld>
  <p:clrMapOvr>
    <a:masterClrMapping/>
  </p:clrMapOvr>
  <mc:AlternateContent xmlns:mc="http://schemas.openxmlformats.org/markup-compatibility/2006" xmlns:p14="http://schemas.microsoft.com/office/powerpoint/2010/main">
    <mc:Choice Requires="p14">
      <p:transition spd="slow" p14:dur="2000" advTm="51529"/>
    </mc:Choice>
    <mc:Fallback xmlns="">
      <p:transition spd="slow" advTm="5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28EEE5-A6E1-4168-BE98-C603571C5CA1}"/>
              </a:ext>
            </a:extLst>
          </p:cNvPr>
          <p:cNvSpPr>
            <a:spLocks noGrp="1"/>
          </p:cNvSpPr>
          <p:nvPr>
            <p:ph idx="1"/>
          </p:nvPr>
        </p:nvSpPr>
        <p:spPr>
          <a:xfrm>
            <a:off x="952499" y="902389"/>
            <a:ext cx="10961077" cy="4873625"/>
          </a:xfrm>
        </p:spPr>
        <p:txBody>
          <a:bodyPr>
            <a:normAutofit/>
          </a:bodyPr>
          <a:lstStyle/>
          <a:p>
            <a:pPr marL="0" indent="0">
              <a:buNone/>
            </a:pPr>
            <a:endParaRPr lang="en-US" sz="2400"/>
          </a:p>
          <a:p>
            <a:pPr marL="1379538" indent="0">
              <a:spcBef>
                <a:spcPts val="3600"/>
              </a:spcBef>
              <a:buNone/>
            </a:pPr>
            <a:r>
              <a:rPr lang="en-US" sz="2400"/>
              <a:t>Wait times for bariatric surgery are the </a:t>
            </a:r>
            <a:r>
              <a:rPr lang="en-US" sz="2400" b="1"/>
              <a:t>longest</a:t>
            </a:r>
            <a:r>
              <a:rPr lang="en-US" sz="2400"/>
              <a:t> of any surgically treatable condition</a:t>
            </a:r>
          </a:p>
          <a:p>
            <a:pPr marL="1379538" indent="0">
              <a:spcBef>
                <a:spcPts val="3600"/>
              </a:spcBef>
              <a:buNone/>
            </a:pPr>
            <a:r>
              <a:rPr lang="en-US" sz="2400"/>
              <a:t>Access is still </a:t>
            </a:r>
            <a:r>
              <a:rPr lang="en-US" sz="2400" b="1"/>
              <a:t>limited</a:t>
            </a:r>
            <a:r>
              <a:rPr lang="en-US" sz="2400"/>
              <a:t> in most provinces and </a:t>
            </a:r>
            <a:r>
              <a:rPr lang="en-US" sz="2400" b="1"/>
              <a:t>nonexistent</a:t>
            </a:r>
            <a:r>
              <a:rPr lang="en-US" sz="2400"/>
              <a:t> in the 3 territories</a:t>
            </a:r>
          </a:p>
          <a:p>
            <a:pPr marL="1379538" indent="0">
              <a:spcBef>
                <a:spcPts val="3600"/>
              </a:spcBef>
              <a:buNone/>
            </a:pPr>
            <a:r>
              <a:rPr lang="en-US" sz="2400"/>
              <a:t>Referred patients can wait up to </a:t>
            </a:r>
            <a:r>
              <a:rPr lang="en-US" sz="2400" b="1">
                <a:solidFill>
                  <a:schemeClr val="accent4">
                    <a:lumMod val="75000"/>
                  </a:schemeClr>
                </a:solidFill>
              </a:rPr>
              <a:t>8 years </a:t>
            </a:r>
            <a:r>
              <a:rPr lang="en-US" sz="2400"/>
              <a:t>before meeting a specialist or receiving the surgery</a:t>
            </a:r>
          </a:p>
          <a:p>
            <a:pPr marL="1944688" lvl="1"/>
            <a:r>
              <a:rPr lang="en-US" sz="2000"/>
              <a:t>Bariatric surgery is available to only 1 in 171 (0.58%) of eligible adult Canadians/year</a:t>
            </a:r>
          </a:p>
          <a:p>
            <a:endParaRPr lang="en-US" sz="2400"/>
          </a:p>
        </p:txBody>
      </p:sp>
      <p:sp>
        <p:nvSpPr>
          <p:cNvPr id="3" name="Title 2">
            <a:extLst>
              <a:ext uri="{FF2B5EF4-FFF2-40B4-BE49-F238E27FC236}">
                <a16:creationId xmlns:a16="http://schemas.microsoft.com/office/drawing/2014/main" id="{FB17718E-1769-4BF2-AB98-F9CBFE5A41B1}"/>
              </a:ext>
            </a:extLst>
          </p:cNvPr>
          <p:cNvSpPr>
            <a:spLocks noGrp="1"/>
          </p:cNvSpPr>
          <p:nvPr>
            <p:ph type="title"/>
          </p:nvPr>
        </p:nvSpPr>
        <p:spPr/>
        <p:txBody>
          <a:bodyPr/>
          <a:lstStyle/>
          <a:p>
            <a:r>
              <a:rPr lang="en-US"/>
              <a:t>Access to surgery remains a challenge in Canada</a:t>
            </a:r>
          </a:p>
        </p:txBody>
      </p:sp>
      <p:pic>
        <p:nvPicPr>
          <p:cNvPr id="7" name="Graphic 6" descr="Hourglass 30% with solid fill">
            <a:extLst>
              <a:ext uri="{FF2B5EF4-FFF2-40B4-BE49-F238E27FC236}">
                <a16:creationId xmlns:a16="http://schemas.microsoft.com/office/drawing/2014/main" id="{855EC71C-69E5-43E8-AB28-91DBCCFAA5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3075" y="1664082"/>
            <a:ext cx="731520" cy="731520"/>
          </a:xfrm>
          <a:prstGeom prst="rect">
            <a:avLst/>
          </a:prstGeom>
        </p:spPr>
      </p:pic>
      <p:pic>
        <p:nvPicPr>
          <p:cNvPr id="9" name="Graphic 8" descr="Flip calendar with solid fill">
            <a:extLst>
              <a:ext uri="{FF2B5EF4-FFF2-40B4-BE49-F238E27FC236}">
                <a16:creationId xmlns:a16="http://schemas.microsoft.com/office/drawing/2014/main" id="{B900832F-DC14-48CD-BC04-0CF1B39F8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0225" y="3479689"/>
            <a:ext cx="914400" cy="914400"/>
          </a:xfrm>
          <a:prstGeom prst="rect">
            <a:avLst/>
          </a:prstGeom>
        </p:spPr>
      </p:pic>
      <p:pic>
        <p:nvPicPr>
          <p:cNvPr id="2050" name="Picture 2" descr="Canada Map Icons - Download Free Vector Icons | Noun Project">
            <a:extLst>
              <a:ext uri="{FF2B5EF4-FFF2-40B4-BE49-F238E27FC236}">
                <a16:creationId xmlns:a16="http://schemas.microsoft.com/office/drawing/2014/main" id="{02C67893-58A0-4F7D-ADA3-A800D8F1ED3C}"/>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6575" y="257344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D3EF7B-02DD-40C5-B61E-7671700909BC}"/>
              </a:ext>
            </a:extLst>
          </p:cNvPr>
          <p:cNvSpPr txBox="1"/>
          <p:nvPr/>
        </p:nvSpPr>
        <p:spPr>
          <a:xfrm>
            <a:off x="1432704" y="3868071"/>
            <a:ext cx="586122" cy="338554"/>
          </a:xfrm>
          <a:prstGeom prst="rect">
            <a:avLst/>
          </a:prstGeom>
          <a:noFill/>
        </p:spPr>
        <p:txBody>
          <a:bodyPr wrap="none" rtlCol="0">
            <a:spAutoFit/>
          </a:bodyPr>
          <a:lstStyle/>
          <a:p>
            <a:r>
              <a:rPr lang="en-US" sz="1600" b="1">
                <a:solidFill>
                  <a:schemeClr val="accent4">
                    <a:lumMod val="75000"/>
                  </a:schemeClr>
                </a:solidFill>
              </a:rPr>
              <a:t>8 </a:t>
            </a:r>
            <a:r>
              <a:rPr lang="en-US" sz="1600" b="1" err="1">
                <a:solidFill>
                  <a:schemeClr val="accent4">
                    <a:lumMod val="75000"/>
                  </a:schemeClr>
                </a:solidFill>
              </a:rPr>
              <a:t>yrs</a:t>
            </a:r>
            <a:endParaRPr lang="en-US" sz="1600" b="1">
              <a:solidFill>
                <a:schemeClr val="accent4">
                  <a:lumMod val="75000"/>
                </a:schemeClr>
              </a:solidFill>
            </a:endParaRPr>
          </a:p>
        </p:txBody>
      </p:sp>
      <p:sp>
        <p:nvSpPr>
          <p:cNvPr id="8" name="Text Placeholder 17">
            <a:extLst>
              <a:ext uri="{FF2B5EF4-FFF2-40B4-BE49-F238E27FC236}">
                <a16:creationId xmlns:a16="http://schemas.microsoft.com/office/drawing/2014/main" id="{FA91EEAA-25E8-4A4D-ACFF-A8D8AF9B8D82}"/>
              </a:ext>
            </a:extLst>
          </p:cNvPr>
          <p:cNvSpPr txBox="1">
            <a:spLocks/>
          </p:cNvSpPr>
          <p:nvPr/>
        </p:nvSpPr>
        <p:spPr>
          <a:xfrm>
            <a:off x="952499" y="6268992"/>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Wharton et al. Obesity in adults: a clinical practice guideline. CMAJ. 2020 August 4;192:E875-91. </a:t>
            </a:r>
            <a:r>
              <a:rPr lang="en-US" sz="900" dirty="0" err="1"/>
              <a:t>doi</a:t>
            </a:r>
            <a:r>
              <a:rPr lang="en-US" sz="900" dirty="0"/>
              <a:t>: 10.1503/cmaj.191707. </a:t>
            </a:r>
          </a:p>
        </p:txBody>
      </p:sp>
      <p:pic>
        <p:nvPicPr>
          <p:cNvPr id="13" name="Graphic 12" descr="Add outline">
            <a:extLst>
              <a:ext uri="{FF2B5EF4-FFF2-40B4-BE49-F238E27FC236}">
                <a16:creationId xmlns:a16="http://schemas.microsoft.com/office/drawing/2014/main" id="{FA5B4D26-E962-432E-8F5F-EA343F1E37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872298">
            <a:off x="1330845" y="2702155"/>
            <a:ext cx="459430" cy="459430"/>
          </a:xfrm>
          <a:prstGeom prst="rect">
            <a:avLst/>
          </a:prstGeom>
        </p:spPr>
      </p:pic>
      <p:pic>
        <p:nvPicPr>
          <p:cNvPr id="10" name="Audio 9">
            <a:hlinkClick r:id="" action="ppaction://media"/>
            <a:extLst>
              <a:ext uri="{FF2B5EF4-FFF2-40B4-BE49-F238E27FC236}">
                <a16:creationId xmlns:a16="http://schemas.microsoft.com/office/drawing/2014/main" id="{C02FF109-3675-9046-B5DD-49B53D4603D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99109298"/>
      </p:ext>
    </p:extLst>
  </p:cSld>
  <p:clrMapOvr>
    <a:masterClrMapping/>
  </p:clrMapOvr>
  <mc:AlternateContent xmlns:mc="http://schemas.openxmlformats.org/markup-compatibility/2006" xmlns:p14="http://schemas.microsoft.com/office/powerpoint/2010/main">
    <mc:Choice Requires="p14">
      <p:transition spd="slow" p14:dur="2000" advTm="133581"/>
    </mc:Choice>
    <mc:Fallback xmlns="">
      <p:transition spd="slow" advTm="13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Shape 15">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00F023-BFE2-6142-B7A7-197859133DBD}"/>
              </a:ext>
            </a:extLst>
          </p:cNvPr>
          <p:cNvSpPr>
            <a:spLocks noGrp="1"/>
          </p:cNvSpPr>
          <p:nvPr>
            <p:ph type="title"/>
          </p:nvPr>
        </p:nvSpPr>
        <p:spPr>
          <a:xfrm>
            <a:off x="1069849" y="1298448"/>
            <a:ext cx="7056444" cy="3255264"/>
          </a:xfrm>
        </p:spPr>
        <p:txBody>
          <a:bodyPr vert="horz" lIns="91440" tIns="45720" rIns="91440" bIns="45720" rtlCol="0" anchor="b">
            <a:normAutofit/>
          </a:bodyPr>
          <a:lstStyle/>
          <a:p>
            <a:pPr algn="r"/>
            <a:r>
              <a:rPr lang="en-US" sz="5900" spc="-100" dirty="0">
                <a:solidFill>
                  <a:schemeClr val="accent1"/>
                </a:solidFill>
              </a:rPr>
              <a:t>Questions?</a:t>
            </a:r>
          </a:p>
        </p:txBody>
      </p:sp>
      <p:pic>
        <p:nvPicPr>
          <p:cNvPr id="3" name="Audio 2">
            <a:hlinkClick r:id="" action="ppaction://media"/>
            <a:extLst>
              <a:ext uri="{FF2B5EF4-FFF2-40B4-BE49-F238E27FC236}">
                <a16:creationId xmlns:a16="http://schemas.microsoft.com/office/drawing/2014/main" id="{2EF606E5-A572-FF45-BD06-33426DA70F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06473002"/>
      </p:ext>
    </p:extLst>
  </p:cSld>
  <p:clrMapOvr>
    <a:masterClrMapping/>
  </p:clrMapOvr>
  <mc:AlternateContent xmlns:mc="http://schemas.openxmlformats.org/markup-compatibility/2006" xmlns:p14="http://schemas.microsoft.com/office/powerpoint/2010/main">
    <mc:Choice Requires="p14">
      <p:transition spd="slow" p14:dur="2000" advTm="2157"/>
    </mc:Choice>
    <mc:Fallback xmlns="">
      <p:transition spd="slow" advTm="2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3E279EBD-52C2-4E5C-9149-0270EDEBC49F}"/>
              </a:ext>
            </a:extLst>
          </p:cNvPr>
          <p:cNvSpPr>
            <a:spLocks noGrp="1"/>
          </p:cNvSpPr>
          <p:nvPr>
            <p:ph type="title"/>
          </p:nvPr>
        </p:nvSpPr>
        <p:spPr>
          <a:xfrm>
            <a:off x="289249" y="1123837"/>
            <a:ext cx="4016116" cy="1255469"/>
          </a:xfrm>
        </p:spPr>
        <p:txBody>
          <a:bodyPr vert="horz" lIns="91440" tIns="45720" rIns="91440" bIns="45720" rtlCol="0" anchor="ctr">
            <a:normAutofit/>
          </a:bodyPr>
          <a:lstStyle/>
          <a:p>
            <a:r>
              <a:rPr lang="en-US" sz="3600">
                <a:solidFill>
                  <a:srgbClr val="FFFFFF"/>
                </a:solidFill>
              </a:rPr>
              <a:t>Nutrition and Exercise</a:t>
            </a:r>
          </a:p>
        </p:txBody>
      </p:sp>
      <p:sp>
        <p:nvSpPr>
          <p:cNvPr id="2" name="Content Placeholder 1">
            <a:extLst>
              <a:ext uri="{FF2B5EF4-FFF2-40B4-BE49-F238E27FC236}">
                <a16:creationId xmlns:a16="http://schemas.microsoft.com/office/drawing/2014/main" id="{AE419EF5-3031-4974-86DE-A8256625926C}"/>
              </a:ext>
            </a:extLst>
          </p:cNvPr>
          <p:cNvSpPr>
            <a:spLocks noGrp="1"/>
          </p:cNvSpPr>
          <p:nvPr>
            <p:ph idx="1"/>
          </p:nvPr>
        </p:nvSpPr>
        <p:spPr>
          <a:xfrm>
            <a:off x="289249" y="2510395"/>
            <a:ext cx="4016116" cy="3274586"/>
          </a:xfrm>
        </p:spPr>
        <p:txBody>
          <a:bodyPr vert="horz" lIns="91440" tIns="45720" rIns="91440" bIns="45720" rtlCol="0" anchor="t">
            <a:normAutofit/>
          </a:bodyPr>
          <a:lstStyle/>
          <a:p>
            <a:pPr marL="0" indent="0">
              <a:buNone/>
            </a:pPr>
            <a:r>
              <a:rPr lang="en-US" dirty="0">
                <a:solidFill>
                  <a:srgbClr val="FFFFFF"/>
                </a:solidFill>
              </a:rPr>
              <a:t>No matter our size – we all benefit from healthy eating and exercise :)</a:t>
            </a:r>
            <a:endParaRPr lang="en-US" dirty="0"/>
          </a:p>
          <a:p>
            <a:pPr marL="0"/>
            <a:endParaRPr lang="en-US">
              <a:solidFill>
                <a:srgbClr val="FFFFFF"/>
              </a:solidFill>
            </a:endParaRPr>
          </a:p>
          <a:p>
            <a:pPr marL="0"/>
            <a:endParaRPr lang="en-US">
              <a:solidFill>
                <a:srgbClr val="FFFFFF"/>
              </a:solidFill>
            </a:endParaRPr>
          </a:p>
          <a:p>
            <a:pPr marL="0"/>
            <a:endParaRPr lang="en-US">
              <a:solidFill>
                <a:srgbClr val="FFFFFF"/>
              </a:solidFill>
            </a:endParaRPr>
          </a:p>
        </p:txBody>
      </p:sp>
      <p:pic>
        <p:nvPicPr>
          <p:cNvPr id="5" name="Picture 5">
            <a:extLst>
              <a:ext uri="{FF2B5EF4-FFF2-40B4-BE49-F238E27FC236}">
                <a16:creationId xmlns:a16="http://schemas.microsoft.com/office/drawing/2014/main" id="{A9B3473D-9D4C-4013-A8DD-1530D795368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137463" y="885480"/>
            <a:ext cx="6193767" cy="5078888"/>
          </a:xfrm>
          <a:prstGeom prst="rect">
            <a:avLst/>
          </a:prstGeom>
        </p:spPr>
      </p:pic>
      <p:sp>
        <p:nvSpPr>
          <p:cNvPr id="6" name="TextBox 5">
            <a:extLst>
              <a:ext uri="{FF2B5EF4-FFF2-40B4-BE49-F238E27FC236}">
                <a16:creationId xmlns:a16="http://schemas.microsoft.com/office/drawing/2014/main" id="{A5C2FD12-829C-4B53-B8ED-212D045FC330}"/>
              </a:ext>
            </a:extLst>
          </p:cNvPr>
          <p:cNvSpPr txBox="1"/>
          <p:nvPr/>
        </p:nvSpPr>
        <p:spPr>
          <a:xfrm>
            <a:off x="8953656" y="5764313"/>
            <a:ext cx="237757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7" name="Audio 6">
            <a:hlinkClick r:id="" action="ppaction://media"/>
            <a:extLst>
              <a:ext uri="{FF2B5EF4-FFF2-40B4-BE49-F238E27FC236}">
                <a16:creationId xmlns:a16="http://schemas.microsoft.com/office/drawing/2014/main" id="{6ED5E12E-9F4D-E643-A37B-C0B9582256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43787047"/>
      </p:ext>
    </p:extLst>
  </p:cSld>
  <p:clrMapOvr>
    <a:masterClrMapping/>
  </p:clrMapOvr>
  <mc:AlternateContent xmlns:mc="http://schemas.openxmlformats.org/markup-compatibility/2006" xmlns:p14="http://schemas.microsoft.com/office/powerpoint/2010/main">
    <mc:Choice Requires="p14">
      <p:transition spd="slow" p14:dur="2000" advTm="37790"/>
    </mc:Choice>
    <mc:Fallback xmlns="">
      <p:transition spd="slow" advTm="37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1ED07A-9EEC-4384-9CF0-0364FED0E3E6}"/>
              </a:ext>
            </a:extLst>
          </p:cNvPr>
          <p:cNvSpPr>
            <a:spLocks noGrp="1"/>
          </p:cNvSpPr>
          <p:nvPr>
            <p:ph type="title"/>
          </p:nvPr>
        </p:nvSpPr>
        <p:spPr/>
        <p:txBody>
          <a:bodyPr/>
          <a:lstStyle/>
          <a:p>
            <a:r>
              <a:rPr lang="en-US"/>
              <a:t>The foundation for chronic disease management</a:t>
            </a:r>
            <a:endParaRPr lang="en-CA"/>
          </a:p>
        </p:txBody>
      </p:sp>
      <p:sp>
        <p:nvSpPr>
          <p:cNvPr id="25" name="Text Placeholder 17">
            <a:extLst>
              <a:ext uri="{FF2B5EF4-FFF2-40B4-BE49-F238E27FC236}">
                <a16:creationId xmlns:a16="http://schemas.microsoft.com/office/drawing/2014/main" id="{A997746B-F295-4B10-8B03-E46CFDE87538}"/>
              </a:ext>
            </a:extLst>
          </p:cNvPr>
          <p:cNvSpPr txBox="1">
            <a:spLocks/>
          </p:cNvSpPr>
          <p:nvPr/>
        </p:nvSpPr>
        <p:spPr>
          <a:xfrm>
            <a:off x="903461" y="6249907"/>
            <a:ext cx="11198853" cy="766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a:t>1. Wharton et al. Obesity in adults: a clinical practice guideline. CMAJ. 2020 August 4;192:E875-91. </a:t>
            </a:r>
            <a:r>
              <a:rPr lang="en-US" sz="900" err="1"/>
              <a:t>doi</a:t>
            </a:r>
            <a:r>
              <a:rPr lang="en-US" sz="900"/>
              <a:t>: 10.1503/cmaj.191707. </a:t>
            </a:r>
          </a:p>
        </p:txBody>
      </p:sp>
      <p:graphicFrame>
        <p:nvGraphicFramePr>
          <p:cNvPr id="23" name="Table 10">
            <a:extLst>
              <a:ext uri="{FF2B5EF4-FFF2-40B4-BE49-F238E27FC236}">
                <a16:creationId xmlns:a16="http://schemas.microsoft.com/office/drawing/2014/main" id="{A4B859B7-E270-42DC-809E-A4B3C0E1308B}"/>
              </a:ext>
            </a:extLst>
          </p:cNvPr>
          <p:cNvGraphicFramePr>
            <a:graphicFrameLocks noGrp="1"/>
          </p:cNvGraphicFramePr>
          <p:nvPr>
            <p:ph idx="1"/>
          </p:nvPr>
        </p:nvGraphicFramePr>
        <p:xfrm>
          <a:off x="1193800" y="1271654"/>
          <a:ext cx="10618176" cy="4230294"/>
        </p:xfrm>
        <a:graphic>
          <a:graphicData uri="http://schemas.openxmlformats.org/drawingml/2006/table">
            <a:tbl>
              <a:tblPr firstRow="1" bandRow="1">
                <a:tableStyleId>{5C22544A-7EE6-4342-B048-85BDC9FD1C3A}</a:tableStyleId>
              </a:tblPr>
              <a:tblGrid>
                <a:gridCol w="5309088">
                  <a:extLst>
                    <a:ext uri="{9D8B030D-6E8A-4147-A177-3AD203B41FA5}">
                      <a16:colId xmlns:a16="http://schemas.microsoft.com/office/drawing/2014/main" val="2640708494"/>
                    </a:ext>
                  </a:extLst>
                </a:gridCol>
                <a:gridCol w="5309088">
                  <a:extLst>
                    <a:ext uri="{9D8B030D-6E8A-4147-A177-3AD203B41FA5}">
                      <a16:colId xmlns:a16="http://schemas.microsoft.com/office/drawing/2014/main" val="887214397"/>
                    </a:ext>
                  </a:extLst>
                </a:gridCol>
              </a:tblGrid>
              <a:tr h="694614">
                <a:tc>
                  <a:txBody>
                    <a:bodyPr/>
                    <a:lstStyle/>
                    <a:p>
                      <a:pPr algn="ctr"/>
                      <a:r>
                        <a:rPr lang="en-US" sz="2000"/>
                        <a:t>Medical nutrition therapy </a:t>
                      </a:r>
                      <a:endParaRPr lang="en-CA" sz="2000"/>
                    </a:p>
                  </a:txBody>
                  <a:tcPr marL="182880" marR="182880" marT="182880" marB="182880" anchor="ctr">
                    <a:solidFill>
                      <a:srgbClr val="2D3E76"/>
                    </a:solidFill>
                  </a:tcPr>
                </a:tc>
                <a:tc>
                  <a:txBody>
                    <a:bodyPr/>
                    <a:lstStyle/>
                    <a:p>
                      <a:pPr algn="ctr"/>
                      <a:r>
                        <a:rPr lang="en-US" sz="2000"/>
                        <a:t>Physical activity </a:t>
                      </a:r>
                      <a:endParaRPr lang="en-CA" sz="2000"/>
                    </a:p>
                  </a:txBody>
                  <a:tcPr marL="182880" marR="182880" marT="182880" marB="182880" anchor="ctr">
                    <a:solidFill>
                      <a:srgbClr val="2D3E76"/>
                    </a:solidFill>
                  </a:tcPr>
                </a:tc>
                <a:extLst>
                  <a:ext uri="{0D108BD9-81ED-4DB2-BD59-A6C34878D82A}">
                    <a16:rowId xmlns:a16="http://schemas.microsoft.com/office/drawing/2014/main" val="1093657633"/>
                  </a:ext>
                </a:extLst>
              </a:tr>
              <a:tr h="3223453">
                <a:tc>
                  <a:txBody>
                    <a:bodyPr/>
                    <a:lstStyle/>
                    <a:p>
                      <a:r>
                        <a:rPr lang="en-US" sz="1600" b="0">
                          <a:solidFill>
                            <a:srgbClr val="2D3E76"/>
                          </a:solidFill>
                        </a:rPr>
                        <a:t>Personalized counselling by a registered dietitian, if possible, for </a:t>
                      </a:r>
                      <a:r>
                        <a:rPr lang="en-US" sz="1600" b="1">
                          <a:solidFill>
                            <a:srgbClr val="2D3E76"/>
                          </a:solidFill>
                        </a:rPr>
                        <a:t>evidence-based</a:t>
                      </a:r>
                      <a:r>
                        <a:rPr lang="en-US" sz="1600" b="0">
                          <a:solidFill>
                            <a:srgbClr val="2D3E76"/>
                          </a:solidFill>
                        </a:rPr>
                        <a:t> medical nutrition therapy</a:t>
                      </a:r>
                    </a:p>
                    <a:p>
                      <a:endParaRPr lang="en-CA" sz="1600" b="0">
                        <a:solidFill>
                          <a:srgbClr val="2D3E76"/>
                        </a:solidFill>
                      </a:endParaRPr>
                    </a:p>
                    <a:p>
                      <a:r>
                        <a:rPr lang="en-US" sz="1600">
                          <a:solidFill>
                            <a:srgbClr val="2D3E76"/>
                          </a:solidFill>
                        </a:rPr>
                        <a:t>Focus on </a:t>
                      </a:r>
                      <a:r>
                        <a:rPr lang="en-US" sz="1600" b="1">
                          <a:solidFill>
                            <a:srgbClr val="2D3E76"/>
                          </a:solidFill>
                        </a:rPr>
                        <a:t>achieving health outcomes </a:t>
                      </a:r>
                      <a:r>
                        <a:rPr lang="en-US" sz="1600">
                          <a:solidFill>
                            <a:srgbClr val="2D3E76"/>
                          </a:solidFill>
                        </a:rPr>
                        <a:t>for chronic disease risk reduction and </a:t>
                      </a:r>
                      <a:r>
                        <a:rPr lang="en-US" sz="1600" b="1">
                          <a:solidFill>
                            <a:srgbClr val="2D3E76"/>
                          </a:solidFill>
                        </a:rPr>
                        <a:t>long-term adherence</a:t>
                      </a:r>
                      <a:endParaRPr lang="en-US" sz="1600">
                        <a:solidFill>
                          <a:srgbClr val="2D3E76"/>
                        </a:solidFill>
                      </a:endParaRPr>
                    </a:p>
                    <a:p>
                      <a:endParaRPr lang="en-US" sz="1600">
                        <a:solidFill>
                          <a:srgbClr val="2D3E76"/>
                        </a:solidFill>
                      </a:endParaRPr>
                    </a:p>
                    <a:p>
                      <a:r>
                        <a:rPr lang="en-US" sz="1600">
                          <a:solidFill>
                            <a:srgbClr val="2D3E76"/>
                          </a:solidFill>
                        </a:rPr>
                        <a:t>Emphasize </a:t>
                      </a:r>
                      <a:r>
                        <a:rPr lang="en-US" sz="1600" b="1">
                          <a:solidFill>
                            <a:srgbClr val="2D3E76"/>
                          </a:solidFill>
                        </a:rPr>
                        <a:t>individualized eating patterns</a:t>
                      </a:r>
                      <a:r>
                        <a:rPr lang="en-US" sz="1600">
                          <a:solidFill>
                            <a:srgbClr val="2D3E76"/>
                          </a:solidFill>
                        </a:rPr>
                        <a:t>, </a:t>
                      </a:r>
                      <a:r>
                        <a:rPr lang="en-US" sz="1600" b="1">
                          <a:solidFill>
                            <a:srgbClr val="2D3E76"/>
                          </a:solidFill>
                        </a:rPr>
                        <a:t>food quality </a:t>
                      </a:r>
                      <a:r>
                        <a:rPr lang="en-US" sz="1600">
                          <a:solidFill>
                            <a:srgbClr val="2D3E76"/>
                          </a:solidFill>
                        </a:rPr>
                        <a:t>and a </a:t>
                      </a:r>
                      <a:r>
                        <a:rPr lang="en-US" sz="1600" b="1">
                          <a:solidFill>
                            <a:srgbClr val="2D3E76"/>
                          </a:solidFill>
                        </a:rPr>
                        <a:t>healthy</a:t>
                      </a:r>
                      <a:r>
                        <a:rPr lang="en-US" sz="1600">
                          <a:solidFill>
                            <a:srgbClr val="2D3E76"/>
                          </a:solidFill>
                        </a:rPr>
                        <a:t> </a:t>
                      </a:r>
                      <a:r>
                        <a:rPr lang="en-US" sz="1600" b="1">
                          <a:solidFill>
                            <a:srgbClr val="2D3E76"/>
                          </a:solidFill>
                        </a:rPr>
                        <a:t>relationship</a:t>
                      </a:r>
                      <a:r>
                        <a:rPr lang="en-US" sz="1600">
                          <a:solidFill>
                            <a:srgbClr val="2D3E76"/>
                          </a:solidFill>
                        </a:rPr>
                        <a:t> with food</a:t>
                      </a:r>
                    </a:p>
                    <a:p>
                      <a:endParaRPr lang="en-US" sz="1600">
                        <a:solidFill>
                          <a:srgbClr val="2D3E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2D3E76"/>
                          </a:solidFill>
                        </a:rPr>
                        <a:t>No one-size-fits-all </a:t>
                      </a:r>
                      <a:r>
                        <a:rPr lang="en-US" sz="1600" b="0">
                          <a:solidFill>
                            <a:srgbClr val="2D3E76"/>
                          </a:solidFill>
                        </a:rPr>
                        <a:t>eating pattern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solidFill>
                          <a:srgbClr val="2D3E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2D3E76"/>
                          </a:solidFill>
                        </a:rPr>
                        <a:t>Patient resources</a:t>
                      </a:r>
                      <a:r>
                        <a:rPr lang="en-US" sz="1600" b="0">
                          <a:solidFill>
                            <a:srgbClr val="2D3E76"/>
                          </a:solidFill>
                        </a:rPr>
                        <a:t>: </a:t>
                      </a:r>
                      <a:r>
                        <a:rPr lang="en-US" sz="1600" b="0">
                          <a:solidFill>
                            <a:srgbClr val="2D3E76"/>
                          </a:solidFill>
                          <a:hlinkClick r:id="rId3"/>
                        </a:rPr>
                        <a:t>811 </a:t>
                      </a:r>
                      <a:r>
                        <a:rPr lang="en-US" sz="1600" b="0" err="1">
                          <a:solidFill>
                            <a:srgbClr val="2D3E76"/>
                          </a:solidFill>
                          <a:hlinkClick r:id="rId3"/>
                        </a:rPr>
                        <a:t>HealthLine</a:t>
                      </a:r>
                      <a:r>
                        <a:rPr lang="en-US" sz="1600" b="0">
                          <a:solidFill>
                            <a:srgbClr val="2D3E76"/>
                          </a:solidFill>
                        </a:rPr>
                        <a:t>, </a:t>
                      </a:r>
                      <a:r>
                        <a:rPr lang="en-US" sz="1600" b="0">
                          <a:solidFill>
                            <a:srgbClr val="2D3E76"/>
                          </a:solidFill>
                          <a:hlinkClick r:id="rId4"/>
                        </a:rPr>
                        <a:t>Overeaters Anonymous</a:t>
                      </a:r>
                      <a:endParaRPr lang="en-US" sz="1600" b="0">
                        <a:solidFill>
                          <a:srgbClr val="2D3E76"/>
                        </a:solidFill>
                      </a:endParaRPr>
                    </a:p>
                  </a:txBody>
                  <a:tcPr marL="182880" marR="182880" marT="182880" marB="182880">
                    <a:solidFill>
                      <a:srgbClr val="E6E8E7"/>
                    </a:solidFill>
                  </a:tcPr>
                </a:tc>
                <a:tc>
                  <a:txBody>
                    <a:bodyPr/>
                    <a:lstStyle/>
                    <a:p>
                      <a:endParaRPr lang="en-US" sz="1800">
                        <a:solidFill>
                          <a:srgbClr val="2D3E76"/>
                        </a:solidFill>
                      </a:endParaRPr>
                    </a:p>
                    <a:p>
                      <a:endParaRPr lang="en-US" sz="1800">
                        <a:solidFill>
                          <a:srgbClr val="2D3E76"/>
                        </a:solidFill>
                      </a:endParaRPr>
                    </a:p>
                    <a:p>
                      <a:pPr marL="742950" lvl="1" indent="-285750">
                        <a:buFontTx/>
                        <a:buBlip>
                          <a:blip r:embed="rId5">
                            <a:extLst>
                              <a:ext uri="{96DAC541-7B7A-43D3-8B79-37D633B846F1}">
                                <asvg:svgBlip xmlns:asvg="http://schemas.microsoft.com/office/drawing/2016/SVG/main" r:embed="rId6"/>
                              </a:ext>
                            </a:extLst>
                          </a:blip>
                        </a:buBlip>
                      </a:pPr>
                      <a:r>
                        <a:rPr lang="en-US" sz="1600">
                          <a:solidFill>
                            <a:srgbClr val="2D3E76"/>
                          </a:solidFill>
                        </a:rPr>
                        <a:t>a small amount of weight and fat loss</a:t>
                      </a:r>
                    </a:p>
                    <a:p>
                      <a:pPr marL="742950" lvl="1" indent="-285750">
                        <a:buFontTx/>
                        <a:buBlip>
                          <a:blip r:embed="rId5">
                            <a:extLst>
                              <a:ext uri="{96DAC541-7B7A-43D3-8B79-37D633B846F1}">
                                <asvg:svgBlip xmlns:asvg="http://schemas.microsoft.com/office/drawing/2016/SVG/main" r:embed="rId6"/>
                              </a:ext>
                            </a:extLst>
                          </a:blip>
                        </a:buBlip>
                      </a:pPr>
                      <a:r>
                        <a:rPr lang="en-US" sz="1600">
                          <a:solidFill>
                            <a:srgbClr val="2D3E76"/>
                          </a:solidFill>
                        </a:rPr>
                        <a:t>improvement in cardiometabolic parameters,</a:t>
                      </a:r>
                    </a:p>
                    <a:p>
                      <a:pPr marL="742950" lvl="1" indent="-285750">
                        <a:buFontTx/>
                        <a:buBlip>
                          <a:blip r:embed="rId5">
                            <a:extLst>
                              <a:ext uri="{96DAC541-7B7A-43D3-8B79-37D633B846F1}">
                                <asvg:svgBlip xmlns:asvg="http://schemas.microsoft.com/office/drawing/2016/SVG/main" r:embed="rId6"/>
                              </a:ext>
                            </a:extLst>
                          </a:blip>
                        </a:buBlip>
                      </a:pPr>
                      <a:r>
                        <a:rPr lang="en-US" sz="1600">
                          <a:solidFill>
                            <a:srgbClr val="2D3E76"/>
                          </a:solidFill>
                        </a:rPr>
                        <a:t>and weight loss maintenance</a:t>
                      </a:r>
                    </a:p>
                    <a:p>
                      <a:pPr marL="742950" lvl="1" indent="-285750">
                        <a:buFontTx/>
                        <a:buBlip>
                          <a:blip r:embed="rId5">
                            <a:extLst>
                              <a:ext uri="{96DAC541-7B7A-43D3-8B79-37D633B846F1}">
                                <asvg:svgBlip xmlns:asvg="http://schemas.microsoft.com/office/drawing/2016/SVG/main" r:embed="rId6"/>
                              </a:ext>
                            </a:extLst>
                          </a:blip>
                        </a:buBlip>
                      </a:pPr>
                      <a:endParaRPr lang="en-US" sz="1600">
                        <a:solidFill>
                          <a:srgbClr val="2D3E76"/>
                        </a:solidFill>
                      </a:endParaRPr>
                    </a:p>
                    <a:p>
                      <a:pPr marL="742950" lvl="1" indent="-285750">
                        <a:buFontTx/>
                        <a:buBlip>
                          <a:blip r:embed="rId5">
                            <a:extLst>
                              <a:ext uri="{96DAC541-7B7A-43D3-8B79-37D633B846F1}">
                                <asvg:svgBlip xmlns:asvg="http://schemas.microsoft.com/office/drawing/2016/SVG/main" r:embed="rId6"/>
                              </a:ext>
                            </a:extLst>
                          </a:blip>
                        </a:buBlip>
                      </a:pPr>
                      <a:endParaRPr lang="en-US" sz="1600">
                        <a:solidFill>
                          <a:srgbClr val="2D3E76"/>
                        </a:solidFill>
                      </a:endParaRPr>
                    </a:p>
                    <a:p>
                      <a:pPr marL="457200" lvl="1" indent="0">
                        <a:buFontTx/>
                        <a:buNone/>
                      </a:pPr>
                      <a:endParaRPr lang="en-CA" sz="1600">
                        <a:solidFill>
                          <a:srgbClr val="2D3E76"/>
                        </a:solidFill>
                      </a:endParaRPr>
                    </a:p>
                    <a:p>
                      <a:pPr marL="457200" lvl="1" indent="0">
                        <a:buFontTx/>
                        <a:buNone/>
                      </a:pPr>
                      <a:endParaRPr lang="en-CA" sz="1600">
                        <a:solidFill>
                          <a:srgbClr val="2D3E76"/>
                        </a:solidFill>
                      </a:endParaRPr>
                    </a:p>
                    <a:p>
                      <a:pPr marL="457200" lvl="1" indent="0">
                        <a:buFontTx/>
                        <a:buNone/>
                      </a:pPr>
                      <a:endParaRPr lang="en-CA" sz="1600">
                        <a:solidFill>
                          <a:srgbClr val="2D3E76"/>
                        </a:solidFill>
                      </a:endParaRPr>
                    </a:p>
                    <a:p>
                      <a:pPr marL="0" lvl="1" indent="0">
                        <a:buFontTx/>
                        <a:buNone/>
                      </a:pPr>
                      <a:r>
                        <a:rPr lang="en-CA" sz="1600">
                          <a:solidFill>
                            <a:srgbClr val="2D3E76"/>
                          </a:solidFill>
                        </a:rPr>
                        <a:t>Tailor physical activity to the </a:t>
                      </a:r>
                      <a:r>
                        <a:rPr lang="en-CA" sz="1600" b="1">
                          <a:solidFill>
                            <a:srgbClr val="2D3E76"/>
                          </a:solidFill>
                        </a:rPr>
                        <a:t>individual</a:t>
                      </a:r>
                      <a:endParaRPr lang="en-US" sz="1600" b="1">
                        <a:solidFill>
                          <a:srgbClr val="2D3E76"/>
                        </a:solidFill>
                      </a:endParaRPr>
                    </a:p>
                  </a:txBody>
                  <a:tcPr marL="182880" marR="182880" marT="182880" marB="182880">
                    <a:solidFill>
                      <a:srgbClr val="E6E8E7"/>
                    </a:solidFill>
                  </a:tcPr>
                </a:tc>
                <a:extLst>
                  <a:ext uri="{0D108BD9-81ED-4DB2-BD59-A6C34878D82A}">
                    <a16:rowId xmlns:a16="http://schemas.microsoft.com/office/drawing/2014/main" val="3868304131"/>
                  </a:ext>
                </a:extLst>
              </a:tr>
            </a:tbl>
          </a:graphicData>
        </a:graphic>
      </p:graphicFrame>
      <p:graphicFrame>
        <p:nvGraphicFramePr>
          <p:cNvPr id="26" name="Table 11">
            <a:extLst>
              <a:ext uri="{FF2B5EF4-FFF2-40B4-BE49-F238E27FC236}">
                <a16:creationId xmlns:a16="http://schemas.microsoft.com/office/drawing/2014/main" id="{2EDB35EF-A2E9-4E8B-B13D-25C7E860D2C9}"/>
              </a:ext>
            </a:extLst>
          </p:cNvPr>
          <p:cNvGraphicFramePr>
            <a:graphicFrameLocks noGrp="1"/>
          </p:cNvGraphicFramePr>
          <p:nvPr/>
        </p:nvGraphicFramePr>
        <p:xfrm>
          <a:off x="6693979" y="3585386"/>
          <a:ext cx="4912650" cy="365760"/>
        </p:xfrm>
        <a:graphic>
          <a:graphicData uri="http://schemas.openxmlformats.org/drawingml/2006/table">
            <a:tbl>
              <a:tblPr firstRow="1" bandRow="1">
                <a:tableStyleId>{5C22544A-7EE6-4342-B048-85BDC9FD1C3A}</a:tableStyleId>
              </a:tblPr>
              <a:tblGrid>
                <a:gridCol w="4912650">
                  <a:extLst>
                    <a:ext uri="{9D8B030D-6E8A-4147-A177-3AD203B41FA5}">
                      <a16:colId xmlns:a16="http://schemas.microsoft.com/office/drawing/2014/main" val="4261747014"/>
                    </a:ext>
                  </a:extLst>
                </a:gridCol>
              </a:tblGrid>
              <a:tr h="365760">
                <a:tc>
                  <a:txBody>
                    <a:bodyPr/>
                    <a:lstStyle/>
                    <a:p>
                      <a:pPr marL="685800" marR="0" lvl="0" indent="0" algn="l" defTabSz="914400" rtl="0" eaLnBrk="1" fontAlgn="auto" latinLnBrk="0" hangingPunct="1">
                        <a:lnSpc>
                          <a:spcPct val="100000"/>
                        </a:lnSpc>
                        <a:spcBef>
                          <a:spcPts val="0"/>
                        </a:spcBef>
                        <a:spcAft>
                          <a:spcPts val="0"/>
                        </a:spcAft>
                        <a:buClrTx/>
                        <a:buSzTx/>
                        <a:buFontTx/>
                        <a:buNone/>
                        <a:tabLst/>
                        <a:defRPr/>
                      </a:pPr>
                      <a:r>
                        <a:rPr lang="en-US" sz="1600" b="0"/>
                        <a:t>strength (resistance) activity </a:t>
                      </a:r>
                      <a:r>
                        <a:rPr lang="en-US" sz="1600" b="1"/>
                        <a:t>2+ days/</a:t>
                      </a:r>
                      <a:r>
                        <a:rPr lang="en-US" sz="1600" b="1" err="1"/>
                        <a:t>wk</a:t>
                      </a:r>
                      <a:endParaRPr lang="en-US" sz="1600" b="1"/>
                    </a:p>
                  </a:txBody>
                  <a:tcPr marL="75284" marR="75284" marT="37642" marB="37642"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3934415551"/>
                  </a:ext>
                </a:extLst>
              </a:tr>
            </a:tbl>
          </a:graphicData>
        </a:graphic>
      </p:graphicFrame>
      <p:graphicFrame>
        <p:nvGraphicFramePr>
          <p:cNvPr id="27" name="Table 26">
            <a:extLst>
              <a:ext uri="{FF2B5EF4-FFF2-40B4-BE49-F238E27FC236}">
                <a16:creationId xmlns:a16="http://schemas.microsoft.com/office/drawing/2014/main" id="{5766BF23-54BA-4750-8116-F73EA95AB137}"/>
              </a:ext>
            </a:extLst>
          </p:cNvPr>
          <p:cNvGraphicFramePr>
            <a:graphicFrameLocks noGrp="1"/>
          </p:cNvGraphicFramePr>
          <p:nvPr/>
        </p:nvGraphicFramePr>
        <p:xfrm>
          <a:off x="6693979" y="2126326"/>
          <a:ext cx="4912650" cy="562964"/>
        </p:xfrm>
        <a:graphic>
          <a:graphicData uri="http://schemas.openxmlformats.org/drawingml/2006/table">
            <a:tbl>
              <a:tblPr firstRow="1" bandRow="1">
                <a:tableStyleId>{5C22544A-7EE6-4342-B048-85BDC9FD1C3A}</a:tableStyleId>
              </a:tblPr>
              <a:tblGrid>
                <a:gridCol w="4912650">
                  <a:extLst>
                    <a:ext uri="{9D8B030D-6E8A-4147-A177-3AD203B41FA5}">
                      <a16:colId xmlns:a16="http://schemas.microsoft.com/office/drawing/2014/main" val="861381007"/>
                    </a:ext>
                  </a:extLst>
                </a:gridCol>
              </a:tblGrid>
              <a:tr h="548640">
                <a:tc>
                  <a:txBody>
                    <a:bodyPr/>
                    <a:lstStyle/>
                    <a:p>
                      <a:pPr marL="685800" marR="0" lvl="0" indent="0" algn="l" defTabSz="914400" rtl="0" eaLnBrk="1" fontAlgn="auto" latinLnBrk="0" hangingPunct="1">
                        <a:lnSpc>
                          <a:spcPct val="100000"/>
                        </a:lnSpc>
                        <a:spcBef>
                          <a:spcPts val="0"/>
                        </a:spcBef>
                        <a:spcAft>
                          <a:spcPts val="0"/>
                        </a:spcAft>
                        <a:buClrTx/>
                        <a:buSzTx/>
                        <a:buFontTx/>
                        <a:buNone/>
                        <a:tabLst/>
                        <a:defRPr/>
                      </a:pPr>
                      <a:r>
                        <a:rPr lang="en-US" sz="1600" b="0"/>
                        <a:t>30–60+ min moderate-vigorous aerobic activity most days, </a:t>
                      </a:r>
                      <a:r>
                        <a:rPr lang="en-US" sz="1600" b="1"/>
                        <a:t>150+ min/</a:t>
                      </a:r>
                      <a:r>
                        <a:rPr lang="en-US" sz="1600" b="1" err="1"/>
                        <a:t>wk</a:t>
                      </a:r>
                      <a:endParaRPr lang="en-US" sz="1600" b="1"/>
                    </a:p>
                  </a:txBody>
                  <a:tcPr marL="75284" marR="75284" marT="37642" marB="37642"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87EC6"/>
                    </a:solidFill>
                  </a:tcPr>
                </a:tc>
                <a:extLst>
                  <a:ext uri="{0D108BD9-81ED-4DB2-BD59-A6C34878D82A}">
                    <a16:rowId xmlns:a16="http://schemas.microsoft.com/office/drawing/2014/main" val="3934415551"/>
                  </a:ext>
                </a:extLst>
              </a:tr>
            </a:tbl>
          </a:graphicData>
        </a:graphic>
      </p:graphicFrame>
      <p:graphicFrame>
        <p:nvGraphicFramePr>
          <p:cNvPr id="28" name="Table 11">
            <a:extLst>
              <a:ext uri="{FF2B5EF4-FFF2-40B4-BE49-F238E27FC236}">
                <a16:creationId xmlns:a16="http://schemas.microsoft.com/office/drawing/2014/main" id="{FC85CA34-974C-41AD-BCC4-6ED81C49DB1F}"/>
              </a:ext>
            </a:extLst>
          </p:cNvPr>
          <p:cNvGraphicFramePr>
            <a:graphicFrameLocks noGrp="1"/>
          </p:cNvGraphicFramePr>
          <p:nvPr/>
        </p:nvGraphicFramePr>
        <p:xfrm>
          <a:off x="6693979" y="4082649"/>
          <a:ext cx="4912650" cy="365760"/>
        </p:xfrm>
        <a:graphic>
          <a:graphicData uri="http://schemas.openxmlformats.org/drawingml/2006/table">
            <a:tbl>
              <a:tblPr firstRow="1" bandRow="1">
                <a:tableStyleId>{5C22544A-7EE6-4342-B048-85BDC9FD1C3A}</a:tableStyleId>
              </a:tblPr>
              <a:tblGrid>
                <a:gridCol w="4912650">
                  <a:extLst>
                    <a:ext uri="{9D8B030D-6E8A-4147-A177-3AD203B41FA5}">
                      <a16:colId xmlns:a16="http://schemas.microsoft.com/office/drawing/2014/main" val="4261747014"/>
                    </a:ext>
                  </a:extLst>
                </a:gridCol>
              </a:tblGrid>
              <a:tr h="365760">
                <a:tc>
                  <a:txBody>
                    <a:bodyPr/>
                    <a:lstStyle/>
                    <a:p>
                      <a:pPr marL="685800" lvl="1" indent="0" algn="l"/>
                      <a:r>
                        <a:rPr lang="en-US" sz="1600" b="0">
                          <a:solidFill>
                            <a:schemeClr val="bg1"/>
                          </a:solidFill>
                          <a:latin typeface="+mn-lt"/>
                          <a:cs typeface="Calibri" panose="020F0502020204030204" pitchFamily="34" charset="0"/>
                        </a:rPr>
                        <a:t>↓</a:t>
                      </a:r>
                      <a:r>
                        <a:rPr lang="en-US" sz="1600" b="0">
                          <a:solidFill>
                            <a:schemeClr val="bg1"/>
                          </a:solidFill>
                          <a:latin typeface="+mn-lt"/>
                        </a:rPr>
                        <a:t> the amount of daily sedentary time</a:t>
                      </a:r>
                    </a:p>
                  </a:txBody>
                  <a:tcPr marL="75284" marR="75284" marT="37642" marB="37642"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6B214"/>
                    </a:solidFill>
                  </a:tcPr>
                </a:tc>
                <a:extLst>
                  <a:ext uri="{0D108BD9-81ED-4DB2-BD59-A6C34878D82A}">
                    <a16:rowId xmlns:a16="http://schemas.microsoft.com/office/drawing/2014/main" val="3934415551"/>
                  </a:ext>
                </a:extLst>
              </a:tr>
            </a:tbl>
          </a:graphicData>
        </a:graphic>
      </p:graphicFrame>
      <p:sp>
        <p:nvSpPr>
          <p:cNvPr id="29" name="Rectangle 28">
            <a:extLst>
              <a:ext uri="{FF2B5EF4-FFF2-40B4-BE49-F238E27FC236}">
                <a16:creationId xmlns:a16="http://schemas.microsoft.com/office/drawing/2014/main" id="{415CF43A-3F28-4F7A-A945-868D98E32964}"/>
              </a:ext>
            </a:extLst>
          </p:cNvPr>
          <p:cNvSpPr/>
          <p:nvPr/>
        </p:nvSpPr>
        <p:spPr>
          <a:xfrm>
            <a:off x="6749341" y="2183607"/>
            <a:ext cx="572209" cy="44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ycling with solid fill">
            <a:extLst>
              <a:ext uri="{FF2B5EF4-FFF2-40B4-BE49-F238E27FC236}">
                <a16:creationId xmlns:a16="http://schemas.microsoft.com/office/drawing/2014/main" id="{42E86F77-51EF-42C0-A3ED-77256172BC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7161" y="2215715"/>
            <a:ext cx="376568" cy="383456"/>
          </a:xfrm>
          <a:prstGeom prst="rect">
            <a:avLst/>
          </a:prstGeom>
        </p:spPr>
      </p:pic>
      <p:sp>
        <p:nvSpPr>
          <p:cNvPr id="31" name="Rectangle 30">
            <a:extLst>
              <a:ext uri="{FF2B5EF4-FFF2-40B4-BE49-F238E27FC236}">
                <a16:creationId xmlns:a16="http://schemas.microsoft.com/office/drawing/2014/main" id="{92C5E0B7-18C9-43E5-A45A-8AE70FEE2B69}"/>
              </a:ext>
            </a:extLst>
          </p:cNvPr>
          <p:cNvSpPr/>
          <p:nvPr/>
        </p:nvSpPr>
        <p:spPr>
          <a:xfrm>
            <a:off x="6746959" y="3638768"/>
            <a:ext cx="574591" cy="261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Body builder with solid fill">
            <a:extLst>
              <a:ext uri="{FF2B5EF4-FFF2-40B4-BE49-F238E27FC236}">
                <a16:creationId xmlns:a16="http://schemas.microsoft.com/office/drawing/2014/main" id="{048FFFEF-0667-422D-9782-E07B23654E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04327" y="3635962"/>
            <a:ext cx="259854" cy="264607"/>
          </a:xfrm>
          <a:prstGeom prst="rect">
            <a:avLst/>
          </a:prstGeom>
        </p:spPr>
      </p:pic>
      <p:sp>
        <p:nvSpPr>
          <p:cNvPr id="33" name="Rectangle 32">
            <a:extLst>
              <a:ext uri="{FF2B5EF4-FFF2-40B4-BE49-F238E27FC236}">
                <a16:creationId xmlns:a16="http://schemas.microsoft.com/office/drawing/2014/main" id="{9D861855-6D7A-4D9D-BE44-FB949C7D3D87}"/>
              </a:ext>
            </a:extLst>
          </p:cNvPr>
          <p:cNvSpPr/>
          <p:nvPr/>
        </p:nvSpPr>
        <p:spPr>
          <a:xfrm>
            <a:off x="6746959" y="4139719"/>
            <a:ext cx="574591" cy="25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ouch with solid fill">
            <a:extLst>
              <a:ext uri="{FF2B5EF4-FFF2-40B4-BE49-F238E27FC236}">
                <a16:creationId xmlns:a16="http://schemas.microsoft.com/office/drawing/2014/main" id="{21DBCF78-07FC-42F5-BC78-6AF83BAF4D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92385" y="4156595"/>
            <a:ext cx="200723" cy="204394"/>
          </a:xfrm>
          <a:prstGeom prst="rect">
            <a:avLst/>
          </a:prstGeom>
        </p:spPr>
      </p:pic>
      <p:pic>
        <p:nvPicPr>
          <p:cNvPr id="35" name="Graphic 34" descr="Walk with solid fill">
            <a:extLst>
              <a:ext uri="{FF2B5EF4-FFF2-40B4-BE49-F238E27FC236}">
                <a16:creationId xmlns:a16="http://schemas.microsoft.com/office/drawing/2014/main" id="{860A836F-10B6-4324-B0CC-89B6D3046F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92747" y="4165015"/>
            <a:ext cx="219095" cy="223102"/>
          </a:xfrm>
          <a:prstGeom prst="rect">
            <a:avLst/>
          </a:prstGeom>
        </p:spPr>
      </p:pic>
      <p:pic>
        <p:nvPicPr>
          <p:cNvPr id="36" name="Graphic 35" descr="Run with solid fill">
            <a:extLst>
              <a:ext uri="{FF2B5EF4-FFF2-40B4-BE49-F238E27FC236}">
                <a16:creationId xmlns:a16="http://schemas.microsoft.com/office/drawing/2014/main" id="{35EA67F5-445B-40C5-8B3F-E11DB35AEE3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804095" y="1053603"/>
            <a:ext cx="758518" cy="758518"/>
          </a:xfrm>
          <a:prstGeom prst="rect">
            <a:avLst/>
          </a:prstGeom>
        </p:spPr>
      </p:pic>
      <p:pic>
        <p:nvPicPr>
          <p:cNvPr id="37" name="Graphic 36" descr="Lunch Box with solid fill">
            <a:extLst>
              <a:ext uri="{FF2B5EF4-FFF2-40B4-BE49-F238E27FC236}">
                <a16:creationId xmlns:a16="http://schemas.microsoft.com/office/drawing/2014/main" id="{E56987D3-9C61-4450-BC2A-32409DEAD7A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48064" y="1079802"/>
            <a:ext cx="731520" cy="731520"/>
          </a:xfrm>
          <a:prstGeom prst="rect">
            <a:avLst/>
          </a:prstGeom>
        </p:spPr>
      </p:pic>
    </p:spTree>
    <p:extLst>
      <p:ext uri="{BB962C8B-B14F-4D97-AF65-F5344CB8AC3E}">
        <p14:creationId xmlns:p14="http://schemas.microsoft.com/office/powerpoint/2010/main" val="2166958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6" name="Rectangle 55">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3" descr="New ABC reality show Diet Wars to be distributed by Red ...">
            <a:extLst>
              <a:ext uri="{FF2B5EF4-FFF2-40B4-BE49-F238E27FC236}">
                <a16:creationId xmlns:a16="http://schemas.microsoft.com/office/drawing/2014/main" id="{2E3B26A8-1E1E-4E8B-91CE-27EDE28333A4}"/>
              </a:ext>
            </a:extLst>
          </p:cNvPr>
          <p:cNvPicPr>
            <a:picLocks noChangeAspect="1"/>
          </p:cNvPicPr>
          <p:nvPr/>
        </p:nvPicPr>
        <p:blipFill rotWithShape="1">
          <a:blip r:embed="rId4"/>
          <a:srcRect l="-2264" t="15647" r="11318" b="12020"/>
          <a:stretch/>
        </p:blipFill>
        <p:spPr>
          <a:xfrm>
            <a:off x="-5036" y="-3586"/>
            <a:ext cx="12197035" cy="6861586"/>
          </a:xfrm>
          <a:prstGeom prst="rect">
            <a:avLst/>
          </a:prstGeom>
        </p:spPr>
      </p:pic>
      <p:sp>
        <p:nvSpPr>
          <p:cNvPr id="58" name="Rectangle 57">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69836012-CF6F-4B75-AE6E-1AE645877BE3}"/>
              </a:ext>
            </a:extLst>
          </p:cNvPr>
          <p:cNvSpPr>
            <a:spLocks noGrp="1"/>
          </p:cNvSpPr>
          <p:nvPr>
            <p:ph type="title"/>
          </p:nvPr>
        </p:nvSpPr>
        <p:spPr>
          <a:xfrm>
            <a:off x="334557" y="1653703"/>
            <a:ext cx="3361953" cy="1593851"/>
          </a:xfrm>
        </p:spPr>
        <p:txBody>
          <a:bodyPr vert="horz" lIns="91440" tIns="45720" rIns="91440" bIns="45720" rtlCol="0" anchor="b">
            <a:normAutofit/>
          </a:bodyPr>
          <a:lstStyle/>
          <a:p>
            <a:pPr algn="ctr"/>
            <a:r>
              <a:rPr lang="en-US" sz="4400" b="1" spc="-100" dirty="0">
                <a:solidFill>
                  <a:schemeClr val="tx1"/>
                </a:solidFill>
              </a:rPr>
              <a:t>What to eat???</a:t>
            </a:r>
            <a:endParaRPr lang="en-US" sz="4400" spc="-100" dirty="0">
              <a:solidFill>
                <a:schemeClr val="tx1"/>
              </a:solidFill>
            </a:endParaRPr>
          </a:p>
        </p:txBody>
      </p:sp>
      <p:sp>
        <p:nvSpPr>
          <p:cNvPr id="24" name="Content Placeholder 23">
            <a:extLst>
              <a:ext uri="{FF2B5EF4-FFF2-40B4-BE49-F238E27FC236}">
                <a16:creationId xmlns:a16="http://schemas.microsoft.com/office/drawing/2014/main" id="{1ABE966B-EF4A-B5AA-2766-D6DDB45F1231}"/>
              </a:ext>
            </a:extLst>
          </p:cNvPr>
          <p:cNvSpPr>
            <a:spLocks noGrp="1"/>
          </p:cNvSpPr>
          <p:nvPr>
            <p:ph idx="1"/>
          </p:nvPr>
        </p:nvSpPr>
        <p:spPr>
          <a:xfrm>
            <a:off x="364724" y="3775192"/>
            <a:ext cx="3331786" cy="1517615"/>
          </a:xfrm>
        </p:spPr>
        <p:txBody>
          <a:bodyPr vert="horz" lIns="91440" tIns="45720" rIns="91440" bIns="45720" rtlCol="0" anchor="t">
            <a:noAutofit/>
          </a:bodyPr>
          <a:lstStyle/>
          <a:p>
            <a:pPr marL="0" indent="0" algn="ctr">
              <a:buNone/>
            </a:pPr>
            <a:r>
              <a:rPr lang="en-US" sz="2000" dirty="0">
                <a:solidFill>
                  <a:schemeClr val="tx1"/>
                </a:solidFill>
              </a:rPr>
              <a:t>What makes you happy, healthy and you can sustain for the long term.....different for everyone!!!</a:t>
            </a:r>
          </a:p>
        </p:txBody>
      </p:sp>
      <p:pic>
        <p:nvPicPr>
          <p:cNvPr id="4" name="Audio 3">
            <a:hlinkClick r:id="" action="ppaction://media"/>
            <a:extLst>
              <a:ext uri="{FF2B5EF4-FFF2-40B4-BE49-F238E27FC236}">
                <a16:creationId xmlns:a16="http://schemas.microsoft.com/office/drawing/2014/main" id="{0F2014BB-D370-8D42-B19E-47B231AF83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03494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2206"/>
    </mc:Choice>
    <mc:Fallback xmlns="">
      <p:transition spd="slow" advTm="9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3"/>
                                        </p:tgtEl>
                                        <p:attrNameLst>
                                          <p:attrName>style.visibility</p:attrName>
                                        </p:attrNameLst>
                                      </p:cBhvr>
                                      <p:to>
                                        <p:strVal val="visible"/>
                                      </p:to>
                                    </p:set>
                                    <p:animEffect transition="in" filter="fade">
                                      <p:cBhvr>
                                        <p:cTn id="9"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24">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C161AC69-AD68-4FC1-9251-3B8F51A1AF2F}"/>
              </a:ext>
            </a:extLst>
          </p:cNvPr>
          <p:cNvSpPr>
            <a:spLocks noGrp="1"/>
          </p:cNvSpPr>
          <p:nvPr>
            <p:ph type="title"/>
          </p:nvPr>
        </p:nvSpPr>
        <p:spPr>
          <a:xfrm>
            <a:off x="692221" y="1035458"/>
            <a:ext cx="3258688" cy="3154112"/>
          </a:xfrm>
        </p:spPr>
        <p:txBody>
          <a:bodyPr vert="horz" lIns="91440" tIns="45720" rIns="91440" bIns="45720" rtlCol="0" anchor="b">
            <a:normAutofit/>
          </a:bodyPr>
          <a:lstStyle/>
          <a:p>
            <a:pPr algn="ctr"/>
            <a:r>
              <a:rPr lang="en-US" sz="5900" spc="-100" dirty="0">
                <a:solidFill>
                  <a:srgbClr val="FFFFFF"/>
                </a:solidFill>
              </a:rPr>
              <a:t>"NEAT"</a:t>
            </a:r>
            <a:br>
              <a:rPr lang="en-US" sz="5900" spc="-100" dirty="0">
                <a:solidFill>
                  <a:srgbClr val="FFFFFF"/>
                </a:solidFill>
              </a:rPr>
            </a:br>
            <a:r>
              <a:rPr lang="en-US" sz="5900" spc="-100" dirty="0">
                <a:solidFill>
                  <a:srgbClr val="FFFFFF"/>
                </a:solidFill>
              </a:rPr>
              <a:t>activities</a:t>
            </a:r>
          </a:p>
        </p:txBody>
      </p:sp>
      <p:sp>
        <p:nvSpPr>
          <p:cNvPr id="29" name="Rectangle 28">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5" descr="A picture containing diagram&#10;&#10;Description automatically generated">
            <a:extLst>
              <a:ext uri="{FF2B5EF4-FFF2-40B4-BE49-F238E27FC236}">
                <a16:creationId xmlns:a16="http://schemas.microsoft.com/office/drawing/2014/main" id="{5CF089D6-E570-4347-A6A0-FB799C06436B}"/>
              </a:ext>
            </a:extLst>
          </p:cNvPr>
          <p:cNvPicPr>
            <a:picLocks noChangeAspect="1"/>
          </p:cNvPicPr>
          <p:nvPr/>
        </p:nvPicPr>
        <p:blipFill>
          <a:blip r:embed="rId4"/>
          <a:stretch>
            <a:fillRect/>
          </a:stretch>
        </p:blipFill>
        <p:spPr>
          <a:xfrm>
            <a:off x="5405480" y="2013090"/>
            <a:ext cx="5305676" cy="2825075"/>
          </a:xfrm>
          <a:prstGeom prst="rect">
            <a:avLst/>
          </a:prstGeom>
        </p:spPr>
      </p:pic>
      <p:pic>
        <p:nvPicPr>
          <p:cNvPr id="2" name="Audio 1">
            <a:hlinkClick r:id="" action="ppaction://media"/>
            <a:extLst>
              <a:ext uri="{FF2B5EF4-FFF2-40B4-BE49-F238E27FC236}">
                <a16:creationId xmlns:a16="http://schemas.microsoft.com/office/drawing/2014/main" id="{C54CDCA5-B459-C54B-8699-C92D4CACBA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28230826"/>
      </p:ext>
    </p:extLst>
  </p:cSld>
  <p:clrMapOvr>
    <a:masterClrMapping/>
  </p:clrMapOvr>
  <mc:AlternateContent xmlns:mc="http://schemas.openxmlformats.org/markup-compatibility/2006" xmlns:p14="http://schemas.microsoft.com/office/powerpoint/2010/main">
    <mc:Choice Requires="p14">
      <p:transition spd="slow" p14:dur="2000" advTm="121026"/>
    </mc:Choice>
    <mc:Fallback xmlns="">
      <p:transition spd="slow" advTm="12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A34717-16B7-49A1-97E7-3DB97DE7CDB0}"/>
              </a:ext>
            </a:extLst>
          </p:cNvPr>
          <p:cNvSpPr>
            <a:spLocks noGrp="1"/>
          </p:cNvSpPr>
          <p:nvPr>
            <p:ph idx="1"/>
          </p:nvPr>
        </p:nvSpPr>
        <p:spPr/>
        <p:txBody>
          <a:bodyPr/>
          <a:lstStyle/>
          <a:p>
            <a:r>
              <a:rPr lang="en-US" dirty="0"/>
              <a:t>The How!</a:t>
            </a:r>
            <a:endParaRPr lang="en-CA" dirty="0"/>
          </a:p>
        </p:txBody>
      </p:sp>
      <p:sp>
        <p:nvSpPr>
          <p:cNvPr id="3" name="Title 2">
            <a:extLst>
              <a:ext uri="{FF2B5EF4-FFF2-40B4-BE49-F238E27FC236}">
                <a16:creationId xmlns:a16="http://schemas.microsoft.com/office/drawing/2014/main" id="{3FF56A56-A07E-4369-B3CF-23B12941EEED}"/>
              </a:ext>
            </a:extLst>
          </p:cNvPr>
          <p:cNvSpPr>
            <a:spLocks noGrp="1"/>
          </p:cNvSpPr>
          <p:nvPr>
            <p:ph type="title"/>
          </p:nvPr>
        </p:nvSpPr>
        <p:spPr/>
        <p:txBody>
          <a:bodyPr/>
          <a:lstStyle/>
          <a:p>
            <a:r>
              <a:rPr lang="en-US" dirty="0"/>
              <a:t>PILLAR ONE: </a:t>
            </a:r>
            <a:endParaRPr lang="en-CA" dirty="0"/>
          </a:p>
        </p:txBody>
      </p:sp>
      <p:pic>
        <p:nvPicPr>
          <p:cNvPr id="5" name="Picture 4">
            <a:extLst>
              <a:ext uri="{FF2B5EF4-FFF2-40B4-BE49-F238E27FC236}">
                <a16:creationId xmlns:a16="http://schemas.microsoft.com/office/drawing/2014/main" id="{BA4704A4-E421-4DEE-9F2E-BDF9C61E285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845206" y="178206"/>
            <a:ext cx="6501587" cy="6501587"/>
          </a:xfrm>
          <a:prstGeom prst="rect">
            <a:avLst/>
          </a:prstGeom>
        </p:spPr>
      </p:pic>
      <p:sp>
        <p:nvSpPr>
          <p:cNvPr id="6" name="TextBox 5">
            <a:extLst>
              <a:ext uri="{FF2B5EF4-FFF2-40B4-BE49-F238E27FC236}">
                <a16:creationId xmlns:a16="http://schemas.microsoft.com/office/drawing/2014/main" id="{4367C938-28FF-4532-AD3F-54861865C06C}"/>
              </a:ext>
            </a:extLst>
          </p:cNvPr>
          <p:cNvSpPr txBox="1"/>
          <p:nvPr/>
        </p:nvSpPr>
        <p:spPr>
          <a:xfrm>
            <a:off x="2845206" y="6679793"/>
            <a:ext cx="6501587" cy="230832"/>
          </a:xfrm>
          <a:prstGeom prst="rect">
            <a:avLst/>
          </a:prstGeom>
          <a:noFill/>
        </p:spPr>
        <p:txBody>
          <a:bodyPr wrap="square" rtlCol="0">
            <a:spAutoFit/>
          </a:bodyPr>
          <a:lstStyle/>
          <a:p>
            <a:r>
              <a:rPr lang="en-CA" sz="900">
                <a:hlinkClick r:id="rId5" tooltip="https://www.pngall.com/building-pillar-png"/>
              </a:rPr>
              <a:t>This Photo</a:t>
            </a:r>
            <a:r>
              <a:rPr lang="en-CA" sz="900"/>
              <a:t> by Unknown Author is licensed under </a:t>
            </a:r>
            <a:r>
              <a:rPr lang="en-CA" sz="900">
                <a:hlinkClick r:id="rId6" tooltip="https://creativecommons.org/licenses/by-nc/3.0/"/>
              </a:rPr>
              <a:t>CC BY-NC</a:t>
            </a:r>
            <a:endParaRPr lang="en-CA" sz="900"/>
          </a:p>
        </p:txBody>
      </p:sp>
      <p:pic>
        <p:nvPicPr>
          <p:cNvPr id="4" name="Audio 3">
            <a:hlinkClick r:id="" action="ppaction://media"/>
            <a:extLst>
              <a:ext uri="{FF2B5EF4-FFF2-40B4-BE49-F238E27FC236}">
                <a16:creationId xmlns:a16="http://schemas.microsoft.com/office/drawing/2014/main" id="{1B86F262-7E09-3544-9144-F56C2D6E51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86512581"/>
      </p:ext>
    </p:extLst>
  </p:cSld>
  <p:clrMapOvr>
    <a:masterClrMapping/>
  </p:clrMapOvr>
  <mc:AlternateContent xmlns:mc="http://schemas.openxmlformats.org/markup-compatibility/2006" xmlns:p14="http://schemas.microsoft.com/office/powerpoint/2010/main">
    <mc:Choice Requires="p14">
      <p:transition spd="slow" p14:dur="2000" advTm="32309"/>
    </mc:Choice>
    <mc:Fallback xmlns="">
      <p:transition spd="slow" advTm="3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descr="Brain in head outline">
            <a:extLst>
              <a:ext uri="{FF2B5EF4-FFF2-40B4-BE49-F238E27FC236}">
                <a16:creationId xmlns:a16="http://schemas.microsoft.com/office/drawing/2014/main" id="{22A0947D-67A1-4ADE-8500-0DD3EE4F341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1108325" y="1264661"/>
            <a:ext cx="2132349" cy="2251607"/>
          </a:xfrm>
        </p:spPr>
      </p:pic>
      <p:sp>
        <p:nvSpPr>
          <p:cNvPr id="3" name="Title 2">
            <a:extLst>
              <a:ext uri="{FF2B5EF4-FFF2-40B4-BE49-F238E27FC236}">
                <a16:creationId xmlns:a16="http://schemas.microsoft.com/office/drawing/2014/main" id="{B8AD0973-9A2E-A446-9542-486840315A87}"/>
              </a:ext>
            </a:extLst>
          </p:cNvPr>
          <p:cNvSpPr>
            <a:spLocks noGrp="1"/>
          </p:cNvSpPr>
          <p:nvPr>
            <p:ph type="title"/>
          </p:nvPr>
        </p:nvSpPr>
        <p:spPr>
          <a:xfrm>
            <a:off x="952499" y="0"/>
            <a:ext cx="10961077" cy="844958"/>
          </a:xfrm>
        </p:spPr>
        <p:txBody>
          <a:bodyPr>
            <a:normAutofit/>
          </a:bodyPr>
          <a:lstStyle/>
          <a:p>
            <a:r>
              <a:rPr lang="en-US" sz="2800" b="1" dirty="0">
                <a:latin typeface="230"/>
              </a:rPr>
              <a:t>Psychological/</a:t>
            </a:r>
            <a:r>
              <a:rPr lang="en-US" sz="2800" b="1" dirty="0" err="1">
                <a:latin typeface="230"/>
              </a:rPr>
              <a:t>behaviourial</a:t>
            </a:r>
            <a:r>
              <a:rPr lang="en-US" sz="2800" b="1" dirty="0">
                <a:latin typeface="230"/>
              </a:rPr>
              <a:t> Interventions in Managing Obesity:</a:t>
            </a:r>
          </a:p>
        </p:txBody>
      </p:sp>
      <p:sp>
        <p:nvSpPr>
          <p:cNvPr id="5" name="TextBox 4">
            <a:extLst>
              <a:ext uri="{FF2B5EF4-FFF2-40B4-BE49-F238E27FC236}">
                <a16:creationId xmlns:a16="http://schemas.microsoft.com/office/drawing/2014/main" id="{B68A58D1-C209-47F3-9808-969F8DB5A084}"/>
              </a:ext>
            </a:extLst>
          </p:cNvPr>
          <p:cNvSpPr txBox="1"/>
          <p:nvPr/>
        </p:nvSpPr>
        <p:spPr>
          <a:xfrm>
            <a:off x="3789076" y="1066350"/>
            <a:ext cx="78376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What is difference between our </a:t>
            </a:r>
            <a:r>
              <a:rPr lang="en-US" sz="2800" b="1" dirty="0"/>
              <a:t>goals</a:t>
            </a:r>
            <a:r>
              <a:rPr lang="en-US" sz="2800" dirty="0"/>
              <a:t> and </a:t>
            </a:r>
            <a:r>
              <a:rPr lang="en-US" sz="2800" b="1" dirty="0"/>
              <a:t>values</a:t>
            </a:r>
            <a:r>
              <a:rPr lang="en-US" sz="2800" dirty="0"/>
              <a:t>???</a:t>
            </a:r>
          </a:p>
        </p:txBody>
      </p:sp>
      <p:sp>
        <p:nvSpPr>
          <p:cNvPr id="7" name="TextBox 6">
            <a:extLst>
              <a:ext uri="{FF2B5EF4-FFF2-40B4-BE49-F238E27FC236}">
                <a16:creationId xmlns:a16="http://schemas.microsoft.com/office/drawing/2014/main" id="{B6563359-CDA5-4100-B45E-EB575138BA6E}"/>
              </a:ext>
            </a:extLst>
          </p:cNvPr>
          <p:cNvSpPr txBox="1"/>
          <p:nvPr/>
        </p:nvSpPr>
        <p:spPr>
          <a:xfrm>
            <a:off x="4816527" y="1912182"/>
            <a:ext cx="593485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t>Goals</a:t>
            </a:r>
            <a:r>
              <a:rPr lang="en-US" sz="2200" dirty="0"/>
              <a:t> – something we strive for, check it off, set new ones</a:t>
            </a:r>
          </a:p>
        </p:txBody>
      </p:sp>
      <p:sp>
        <p:nvSpPr>
          <p:cNvPr id="8" name="TextBox 7">
            <a:extLst>
              <a:ext uri="{FF2B5EF4-FFF2-40B4-BE49-F238E27FC236}">
                <a16:creationId xmlns:a16="http://schemas.microsoft.com/office/drawing/2014/main" id="{7E2D4C3A-B06C-465F-85D9-7CC08E773C76}"/>
              </a:ext>
            </a:extLst>
          </p:cNvPr>
          <p:cNvSpPr txBox="1"/>
          <p:nvPr/>
        </p:nvSpPr>
        <p:spPr>
          <a:xfrm>
            <a:off x="4815746" y="2848288"/>
            <a:ext cx="55663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t>Values</a:t>
            </a:r>
            <a:r>
              <a:rPr lang="en-US" sz="2200" dirty="0"/>
              <a:t> – cannot be "achieved" or "finished" ...always a source of motivation</a:t>
            </a:r>
          </a:p>
        </p:txBody>
      </p:sp>
      <p:pic>
        <p:nvPicPr>
          <p:cNvPr id="9" name="Picture 9" descr="Person holding plate of gingerbread men cookies with chocolate base">
            <a:extLst>
              <a:ext uri="{FF2B5EF4-FFF2-40B4-BE49-F238E27FC236}">
                <a16:creationId xmlns:a16="http://schemas.microsoft.com/office/drawing/2014/main" id="{F05D49AD-9CDB-43C8-BED7-FDD5694DD1B2}"/>
              </a:ext>
            </a:extLst>
          </p:cNvPr>
          <p:cNvPicPr>
            <a:picLocks noChangeAspect="1"/>
          </p:cNvPicPr>
          <p:nvPr/>
        </p:nvPicPr>
        <p:blipFill>
          <a:blip r:embed="rId6"/>
          <a:stretch>
            <a:fillRect/>
          </a:stretch>
        </p:blipFill>
        <p:spPr>
          <a:xfrm>
            <a:off x="5736236" y="4262997"/>
            <a:ext cx="2743199" cy="1829709"/>
          </a:xfrm>
          <a:prstGeom prst="rect">
            <a:avLst/>
          </a:prstGeom>
        </p:spPr>
      </p:pic>
      <p:sp>
        <p:nvSpPr>
          <p:cNvPr id="10" name="TextBox 9">
            <a:extLst>
              <a:ext uri="{FF2B5EF4-FFF2-40B4-BE49-F238E27FC236}">
                <a16:creationId xmlns:a16="http://schemas.microsoft.com/office/drawing/2014/main" id="{D21D9166-FCF6-499C-99D4-B47F28C9F7BD}"/>
              </a:ext>
            </a:extLst>
          </p:cNvPr>
          <p:cNvSpPr txBox="1"/>
          <p:nvPr/>
        </p:nvSpPr>
        <p:spPr>
          <a:xfrm>
            <a:off x="6501359" y="378439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Example:</a:t>
            </a:r>
          </a:p>
        </p:txBody>
      </p:sp>
      <p:pic>
        <p:nvPicPr>
          <p:cNvPr id="2" name="Audio 1">
            <a:hlinkClick r:id="" action="ppaction://media"/>
            <a:extLst>
              <a:ext uri="{FF2B5EF4-FFF2-40B4-BE49-F238E27FC236}">
                <a16:creationId xmlns:a16="http://schemas.microsoft.com/office/drawing/2014/main" id="{4CAFDC54-EC85-8E41-A07A-FD5E5A4261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02993186"/>
      </p:ext>
    </p:extLst>
  </p:cSld>
  <p:clrMapOvr>
    <a:masterClrMapping/>
  </p:clrMapOvr>
  <mc:AlternateContent xmlns:mc="http://schemas.openxmlformats.org/markup-compatibility/2006" xmlns:p14="http://schemas.microsoft.com/office/powerpoint/2010/main">
    <mc:Choice Requires="p14">
      <p:transition spd="slow" p14:dur="2000" advTm="117084"/>
    </mc:Choice>
    <mc:Fallback xmlns="">
      <p:transition spd="slow" advTm="11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57EE-BB37-4FCE-A6C2-18D3A2E99B16}"/>
              </a:ext>
            </a:extLst>
          </p:cNvPr>
          <p:cNvSpPr>
            <a:spLocks noGrp="1"/>
          </p:cNvSpPr>
          <p:nvPr>
            <p:ph type="title"/>
          </p:nvPr>
        </p:nvSpPr>
        <p:spPr>
          <a:xfrm>
            <a:off x="256032" y="1143000"/>
            <a:ext cx="2834640" cy="1821555"/>
          </a:xfrm>
        </p:spPr>
        <p:txBody>
          <a:bodyPr/>
          <a:lstStyle/>
          <a:p>
            <a:r>
              <a:rPr lang="en-US" dirty="0"/>
              <a:t>Values:</a:t>
            </a:r>
          </a:p>
        </p:txBody>
      </p:sp>
      <p:sp>
        <p:nvSpPr>
          <p:cNvPr id="4" name="Text Placeholder 3">
            <a:extLst>
              <a:ext uri="{FF2B5EF4-FFF2-40B4-BE49-F238E27FC236}">
                <a16:creationId xmlns:a16="http://schemas.microsoft.com/office/drawing/2014/main" id="{5176464E-739A-4935-8DC5-87B1A6910B5F}"/>
              </a:ext>
            </a:extLst>
          </p:cNvPr>
          <p:cNvSpPr>
            <a:spLocks noGrp="1"/>
          </p:cNvSpPr>
          <p:nvPr>
            <p:ph type="body" sz="half" idx="2"/>
          </p:nvPr>
        </p:nvSpPr>
        <p:spPr>
          <a:xfrm>
            <a:off x="256032" y="3812717"/>
            <a:ext cx="2834640" cy="2065908"/>
          </a:xfrm>
        </p:spPr>
        <p:txBody>
          <a:bodyPr>
            <a:normAutofit/>
          </a:bodyPr>
          <a:lstStyle/>
          <a:p>
            <a:r>
              <a:rPr lang="en-US" sz="2400" dirty="0"/>
              <a:t>How do we</a:t>
            </a:r>
            <a:endParaRPr lang="en-US" dirty="0"/>
          </a:p>
          <a:p>
            <a:r>
              <a:rPr lang="en-US" sz="2400" dirty="0"/>
              <a:t> determine them???</a:t>
            </a:r>
            <a:endParaRPr lang="en-US"/>
          </a:p>
        </p:txBody>
      </p:sp>
      <p:sp>
        <p:nvSpPr>
          <p:cNvPr id="215" name="Content Placeholder 214">
            <a:extLst>
              <a:ext uri="{FF2B5EF4-FFF2-40B4-BE49-F238E27FC236}">
                <a16:creationId xmlns:a16="http://schemas.microsoft.com/office/drawing/2014/main" id="{42DE3552-9184-4CFB-8944-897849DA46C9}"/>
              </a:ext>
            </a:extLst>
          </p:cNvPr>
          <p:cNvSpPr>
            <a:spLocks noGrp="1"/>
          </p:cNvSpPr>
          <p:nvPr>
            <p:ph idx="1"/>
          </p:nvPr>
        </p:nvSpPr>
        <p:spPr>
          <a:xfrm>
            <a:off x="3924126" y="2330220"/>
            <a:ext cx="7415134" cy="3465476"/>
          </a:xfrm>
        </p:spPr>
        <p:txBody>
          <a:bodyPr>
            <a:normAutofit fontScale="92500" lnSpcReduction="20000"/>
          </a:bodyPr>
          <a:lstStyle/>
          <a:p>
            <a:r>
              <a:rPr lang="en-US" b="1" dirty="0"/>
              <a:t>Why do you want to manage your weight?</a:t>
            </a:r>
            <a:r>
              <a:rPr lang="en-US" dirty="0"/>
              <a:t> I want to be healthy..</a:t>
            </a:r>
          </a:p>
          <a:p>
            <a:endParaRPr lang="en-US" dirty="0"/>
          </a:p>
          <a:p>
            <a:r>
              <a:rPr lang="en-US" b="1" dirty="0">
                <a:ea typeface="+mn-lt"/>
                <a:cs typeface="+mn-lt"/>
              </a:rPr>
              <a:t>Why do you want to be healthy??</a:t>
            </a:r>
            <a:r>
              <a:rPr lang="en-US" dirty="0">
                <a:ea typeface="+mn-lt"/>
                <a:cs typeface="+mn-lt"/>
              </a:rPr>
              <a:t>  I want to feel better and have more energy...</a:t>
            </a:r>
          </a:p>
          <a:p>
            <a:endParaRPr lang="en-US" dirty="0"/>
          </a:p>
          <a:p>
            <a:r>
              <a:rPr lang="en-US" b="1" dirty="0"/>
              <a:t>Why do you want to have more energy?? </a:t>
            </a:r>
            <a:r>
              <a:rPr lang="en-US" dirty="0"/>
              <a:t>I want to be active with my friends and family</a:t>
            </a:r>
          </a:p>
          <a:p>
            <a:endParaRPr lang="en-US" dirty="0"/>
          </a:p>
          <a:p>
            <a:r>
              <a:rPr lang="en-US" b="1" dirty="0"/>
              <a:t>Why is being active and doing more things with family and friends important to you?  </a:t>
            </a:r>
            <a:r>
              <a:rPr lang="en-US" dirty="0"/>
              <a:t>I want to live a long healthy life and not be limited by my weight...it's important to me</a:t>
            </a:r>
          </a:p>
          <a:p>
            <a:endParaRPr lang="en-US" dirty="0"/>
          </a:p>
          <a:p>
            <a:endParaRPr lang="en-US" dirty="0"/>
          </a:p>
          <a:p>
            <a:endParaRPr lang="en-US" dirty="0"/>
          </a:p>
        </p:txBody>
      </p:sp>
      <p:sp>
        <p:nvSpPr>
          <p:cNvPr id="216" name="TextBox 215">
            <a:extLst>
              <a:ext uri="{FF2B5EF4-FFF2-40B4-BE49-F238E27FC236}">
                <a16:creationId xmlns:a16="http://schemas.microsoft.com/office/drawing/2014/main" id="{A46D7026-DD3C-4715-9DCE-86E61C929B25}"/>
              </a:ext>
            </a:extLst>
          </p:cNvPr>
          <p:cNvSpPr txBox="1"/>
          <p:nvPr/>
        </p:nvSpPr>
        <p:spPr>
          <a:xfrm>
            <a:off x="4999221" y="851941"/>
            <a:ext cx="730895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1"/>
                </a:solidFill>
              </a:rPr>
              <a:t>Figuring out the "WHY"</a:t>
            </a:r>
          </a:p>
        </p:txBody>
      </p:sp>
      <p:pic>
        <p:nvPicPr>
          <p:cNvPr id="5" name="Audio 4">
            <a:hlinkClick r:id="" action="ppaction://media"/>
            <a:extLst>
              <a:ext uri="{FF2B5EF4-FFF2-40B4-BE49-F238E27FC236}">
                <a16:creationId xmlns:a16="http://schemas.microsoft.com/office/drawing/2014/main" id="{583FD0FA-DB56-1342-BE33-67F5478726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01002559"/>
      </p:ext>
    </p:extLst>
  </p:cSld>
  <p:clrMapOvr>
    <a:masterClrMapping/>
  </p:clrMapOvr>
  <mc:AlternateContent xmlns:mc="http://schemas.openxmlformats.org/markup-compatibility/2006" xmlns:p14="http://schemas.microsoft.com/office/powerpoint/2010/main">
    <mc:Choice Requires="p14">
      <p:transition spd="slow" p14:dur="2000" advTm="59214"/>
    </mc:Choice>
    <mc:Fallback xmlns="">
      <p:transition spd="slow" advTm="5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p:cTn id="11" dur="500" fill="hold"/>
                                        <p:tgtEl>
                                          <p:spTgt spid="216"/>
                                        </p:tgtEl>
                                        <p:attrNameLst>
                                          <p:attrName>ppt_w</p:attrName>
                                        </p:attrNameLst>
                                      </p:cBhvr>
                                      <p:tavLst>
                                        <p:tav tm="0">
                                          <p:val>
                                            <p:fltVal val="0"/>
                                          </p:val>
                                        </p:tav>
                                        <p:tav tm="100000">
                                          <p:val>
                                            <p:strVal val="#ppt_w"/>
                                          </p:val>
                                        </p:tav>
                                      </p:tavLst>
                                    </p:anim>
                                    <p:anim calcmode="lin" valueType="num">
                                      <p:cBhvr>
                                        <p:cTn id="12" dur="500" fill="hold"/>
                                        <p:tgtEl>
                                          <p:spTgt spid="216"/>
                                        </p:tgtEl>
                                        <p:attrNameLst>
                                          <p:attrName>ppt_h</p:attrName>
                                        </p:attrNameLst>
                                      </p:cBhvr>
                                      <p:tavLst>
                                        <p:tav tm="0">
                                          <p:val>
                                            <p:fltVal val="0"/>
                                          </p:val>
                                        </p:tav>
                                        <p:tav tm="100000">
                                          <p:val>
                                            <p:strVal val="#ppt_h"/>
                                          </p:val>
                                        </p:tav>
                                      </p:tavLst>
                                    </p:anim>
                                    <p:animEffect transition="in" filter="fade">
                                      <p:cBhvr>
                                        <p:cTn id="13" dur="500"/>
                                        <p:tgtEl>
                                          <p:spTgt spid="2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5">
                                            <p:txEl>
                                              <p:pRg st="0" end="0"/>
                                            </p:txEl>
                                          </p:spTgt>
                                        </p:tgtEl>
                                        <p:attrNameLst>
                                          <p:attrName>style.visibility</p:attrName>
                                        </p:attrNameLst>
                                      </p:cBhvr>
                                      <p:to>
                                        <p:strVal val="visible"/>
                                      </p:to>
                                    </p:set>
                                    <p:anim calcmode="lin" valueType="num">
                                      <p:cBhvr additive="base">
                                        <p:cTn id="18" dur="500" fill="hold"/>
                                        <p:tgtEl>
                                          <p:spTgt spid="21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5">
                                            <p:txEl>
                                              <p:pRg st="2" end="2"/>
                                            </p:txEl>
                                          </p:spTgt>
                                        </p:tgtEl>
                                        <p:attrNameLst>
                                          <p:attrName>style.visibility</p:attrName>
                                        </p:attrNameLst>
                                      </p:cBhvr>
                                      <p:to>
                                        <p:strVal val="visible"/>
                                      </p:to>
                                    </p:set>
                                    <p:anim calcmode="lin" valueType="num">
                                      <p:cBhvr additive="base">
                                        <p:cTn id="24" dur="500" fill="hold"/>
                                        <p:tgtEl>
                                          <p:spTgt spid="21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5">
                                            <p:txEl>
                                              <p:pRg st="4" end="4"/>
                                            </p:txEl>
                                          </p:spTgt>
                                        </p:tgtEl>
                                        <p:attrNameLst>
                                          <p:attrName>style.visibility</p:attrName>
                                        </p:attrNameLst>
                                      </p:cBhvr>
                                      <p:to>
                                        <p:strVal val="visible"/>
                                      </p:to>
                                    </p:set>
                                    <p:anim calcmode="lin" valueType="num">
                                      <p:cBhvr additive="base">
                                        <p:cTn id="30" dur="500" fill="hold"/>
                                        <p:tgtEl>
                                          <p:spTgt spid="215">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5">
                                            <p:txEl>
                                              <p:pRg st="6" end="6"/>
                                            </p:txEl>
                                          </p:spTgt>
                                        </p:tgtEl>
                                        <p:attrNameLst>
                                          <p:attrName>style.visibility</p:attrName>
                                        </p:attrNameLst>
                                      </p:cBhvr>
                                      <p:to>
                                        <p:strVal val="visible"/>
                                      </p:to>
                                    </p:set>
                                    <p:anim calcmode="lin" valueType="num">
                                      <p:cBhvr additive="base">
                                        <p:cTn id="36" dur="500" fill="hold"/>
                                        <p:tgtEl>
                                          <p:spTgt spid="21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5"/>
                </p:tgtEl>
              </p:cMediaNode>
            </p:audio>
          </p:childTnLst>
        </p:cTn>
      </p:par>
    </p:tnLst>
    <p:bldLst>
      <p:bldP spid="215" grpId="0" build="p"/>
      <p:bldP spid="2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2|5.2|10.1|6.2|5.7"/>
</p:tagLst>
</file>

<file path=ppt/tags/tag2.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1566</TotalTime>
  <Words>4176</Words>
  <Application>Microsoft Macintosh PowerPoint</Application>
  <PresentationFormat>Widescreen</PresentationFormat>
  <Paragraphs>419</Paragraphs>
  <Slides>25</Slides>
  <Notes>12</Notes>
  <HiddenSlides>1</HiddenSlides>
  <MMClips>24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230</vt:lpstr>
      <vt:lpstr>Apis</vt:lpstr>
      <vt:lpstr>Arial</vt:lpstr>
      <vt:lpstr>Calibre Regular</vt:lpstr>
      <vt:lpstr>Calibri</vt:lpstr>
      <vt:lpstr>Calibri Light</vt:lpstr>
      <vt:lpstr>Corbel</vt:lpstr>
      <vt:lpstr>Segoe UI</vt:lpstr>
      <vt:lpstr>Symbol</vt:lpstr>
      <vt:lpstr>Times New Roman</vt:lpstr>
      <vt:lpstr>Verdana</vt:lpstr>
      <vt:lpstr>Wingdings 2</vt:lpstr>
      <vt:lpstr>Frame</vt:lpstr>
      <vt:lpstr>Obesity treatments</vt:lpstr>
      <vt:lpstr>The 3 pillars of Obesity Management</vt:lpstr>
      <vt:lpstr>Nutrition and Exercise</vt:lpstr>
      <vt:lpstr>The foundation for chronic disease management</vt:lpstr>
      <vt:lpstr>What to eat???</vt:lpstr>
      <vt:lpstr>"NEAT" activities</vt:lpstr>
      <vt:lpstr>PILLAR ONE: </vt:lpstr>
      <vt:lpstr>Psychological/behaviourial Interventions in Managing Obesity:</vt:lpstr>
      <vt:lpstr>Values:</vt:lpstr>
      <vt:lpstr>The importance     of reflection......</vt:lpstr>
      <vt:lpstr>Combining interventions leads to greater weight loss</vt:lpstr>
      <vt:lpstr>The role of pharmacotherapy</vt:lpstr>
      <vt:lpstr>Su ita b le cand ida tes for pharm acotherapy1</vt:lpstr>
      <vt:lpstr>How do these options work?</vt:lpstr>
      <vt:lpstr>Expectations of treatment</vt:lpstr>
      <vt:lpstr>Patient tips: orlistat</vt:lpstr>
      <vt:lpstr>Counselling tips: liraglutide 3.0 mg</vt:lpstr>
      <vt:lpstr>Counselling tips: naltrexone/bupropion</vt:lpstr>
      <vt:lpstr>Counselling tips: semaglutide 2.4 mg</vt:lpstr>
      <vt:lpstr>Lifestyle tips to help manage GI side effects:</vt:lpstr>
      <vt:lpstr>Surgery</vt:lpstr>
      <vt:lpstr>Surgical options</vt:lpstr>
      <vt:lpstr>Surgical outcomes</vt:lpstr>
      <vt:lpstr>Access to surgery remains a challenge in Canada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 treatments</dc:title>
  <dc:creator>melanie macneil</dc:creator>
  <cp:lastModifiedBy>melanie macneil</cp:lastModifiedBy>
  <cp:revision>382</cp:revision>
  <dcterms:created xsi:type="dcterms:W3CDTF">2022-02-26T12:35:42Z</dcterms:created>
  <dcterms:modified xsi:type="dcterms:W3CDTF">2022-04-10T20:49:14Z</dcterms:modified>
</cp:coreProperties>
</file>