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6"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91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126425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35988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8792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983090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5306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32336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763392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19792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15157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26192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83180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342513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07697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20231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166731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182C04-C07F-4DFE-9083-655E32A177A3}" type="datetimeFigureOut">
              <a:rPr lang="en-US" smtClean="0"/>
              <a:t>6/10/2024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0B70309-3AC0-4254-B220-B3702D7878F2}" type="slidenum">
              <a:rPr lang="en-US" smtClean="0"/>
              <a:t>‹#›</a:t>
            </a:fld>
            <a:endParaRPr lang="en-US" dirty="0"/>
          </a:p>
        </p:txBody>
      </p:sp>
    </p:spTree>
    <p:extLst>
      <p:ext uri="{BB962C8B-B14F-4D97-AF65-F5344CB8AC3E}">
        <p14:creationId xmlns:p14="http://schemas.microsoft.com/office/powerpoint/2010/main" val="405135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182C04-C07F-4DFE-9083-655E32A177A3}" type="datetimeFigureOut">
              <a:rPr lang="en-US" smtClean="0"/>
              <a:t>6/10/2024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0B70309-3AC0-4254-B220-B3702D7878F2}" type="slidenum">
              <a:rPr lang="en-US" smtClean="0"/>
              <a:t>‹#›</a:t>
            </a:fld>
            <a:endParaRPr lang="en-US" dirty="0"/>
          </a:p>
        </p:txBody>
      </p:sp>
    </p:spTree>
    <p:extLst>
      <p:ext uri="{BB962C8B-B14F-4D97-AF65-F5344CB8AC3E}">
        <p14:creationId xmlns:p14="http://schemas.microsoft.com/office/powerpoint/2010/main" val="3809853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orestryimages.org/browse/detail.cfm?imgnum=1499090"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www.orchidspecies.com/index.htm"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app=desktop&amp;v=tf8o7heBxAQ"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8BAFD0-B5BD-CF38-3498-4310534C5E25}"/>
              </a:ext>
            </a:extLst>
          </p:cNvPr>
          <p:cNvSpPr>
            <a:spLocks noGrp="1"/>
          </p:cNvSpPr>
          <p:nvPr>
            <p:ph type="ctrTitle"/>
          </p:nvPr>
        </p:nvSpPr>
        <p:spPr>
          <a:xfrm>
            <a:off x="6027738" y="1409699"/>
            <a:ext cx="5792787" cy="2262781"/>
          </a:xfrm>
        </p:spPr>
        <p:txBody>
          <a:bodyPr>
            <a:noAutofit/>
          </a:bodyPr>
          <a:lstStyle/>
          <a:p>
            <a:pPr algn="ctr"/>
            <a:r>
              <a:rPr lang="en-US" sz="8000" dirty="0">
                <a:latin typeface="Arial Rounded MT Bold" panose="020F0704030504030204" pitchFamily="34" charset="0"/>
              </a:rPr>
              <a:t>To Save an Orchid</a:t>
            </a:r>
          </a:p>
        </p:txBody>
      </p:sp>
      <p:sp>
        <p:nvSpPr>
          <p:cNvPr id="10" name="TextBox 9">
            <a:extLst>
              <a:ext uri="{FF2B5EF4-FFF2-40B4-BE49-F238E27FC236}">
                <a16:creationId xmlns:a16="http://schemas.microsoft.com/office/drawing/2014/main" id="{F44C4AD3-F931-5C0D-BB26-744697531F42}"/>
              </a:ext>
            </a:extLst>
          </p:cNvPr>
          <p:cNvSpPr txBox="1"/>
          <p:nvPr/>
        </p:nvSpPr>
        <p:spPr>
          <a:xfrm>
            <a:off x="6535432" y="4076700"/>
            <a:ext cx="5118709"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 Joint Project between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Key West Tropical Forest &amp; Botanical Garden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and the Key West Orchid Society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20 April 2024 </a:t>
            </a:r>
          </a:p>
        </p:txBody>
      </p:sp>
      <p:pic>
        <p:nvPicPr>
          <p:cNvPr id="16" name="Picture 15">
            <a:extLst>
              <a:ext uri="{FF2B5EF4-FFF2-40B4-BE49-F238E27FC236}">
                <a16:creationId xmlns:a16="http://schemas.microsoft.com/office/drawing/2014/main" id="{D57E4C25-0CA7-5FFE-298B-BF0CFBDC5B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76845" y="1000125"/>
            <a:ext cx="4162540" cy="3208193"/>
          </a:xfrm>
          <a:prstGeom prst="rect">
            <a:avLst/>
          </a:prstGeom>
        </p:spPr>
      </p:pic>
      <p:pic>
        <p:nvPicPr>
          <p:cNvPr id="2" name="Picture 1">
            <a:extLst>
              <a:ext uri="{FF2B5EF4-FFF2-40B4-BE49-F238E27FC236}">
                <a16:creationId xmlns:a16="http://schemas.microsoft.com/office/drawing/2014/main" id="{16C34F24-EB15-8A14-65EC-39A1C9FFA044}"/>
              </a:ext>
            </a:extLst>
          </p:cNvPr>
          <p:cNvPicPr>
            <a:picLocks noChangeAspect="1"/>
          </p:cNvPicPr>
          <p:nvPr/>
        </p:nvPicPr>
        <p:blipFill>
          <a:blip r:embed="rId4"/>
          <a:stretch>
            <a:fillRect/>
          </a:stretch>
        </p:blipFill>
        <p:spPr>
          <a:xfrm>
            <a:off x="1391140" y="4609803"/>
            <a:ext cx="2466975" cy="1847850"/>
          </a:xfrm>
          <a:prstGeom prst="rect">
            <a:avLst/>
          </a:prstGeom>
        </p:spPr>
      </p:pic>
      <p:pic>
        <p:nvPicPr>
          <p:cNvPr id="3" name="Picture 2">
            <a:extLst>
              <a:ext uri="{FF2B5EF4-FFF2-40B4-BE49-F238E27FC236}">
                <a16:creationId xmlns:a16="http://schemas.microsoft.com/office/drawing/2014/main" id="{2374B590-62F2-BAEF-F464-0A97DE7EDEB5}"/>
              </a:ext>
            </a:extLst>
          </p:cNvPr>
          <p:cNvPicPr>
            <a:picLocks noChangeAspect="1"/>
          </p:cNvPicPr>
          <p:nvPr/>
        </p:nvPicPr>
        <p:blipFill>
          <a:blip r:embed="rId5"/>
          <a:stretch>
            <a:fillRect/>
          </a:stretch>
        </p:blipFill>
        <p:spPr>
          <a:xfrm>
            <a:off x="4071099" y="4609802"/>
            <a:ext cx="2371265" cy="1847851"/>
          </a:xfrm>
          <a:prstGeom prst="rect">
            <a:avLst/>
          </a:prstGeom>
        </p:spPr>
      </p:pic>
      <p:sp>
        <p:nvSpPr>
          <p:cNvPr id="4" name="TextBox 3">
            <a:extLst>
              <a:ext uri="{FF2B5EF4-FFF2-40B4-BE49-F238E27FC236}">
                <a16:creationId xmlns:a16="http://schemas.microsoft.com/office/drawing/2014/main" id="{A3ACFFA2-9736-3B7D-3866-71BBA2B26E42}"/>
              </a:ext>
            </a:extLst>
          </p:cNvPr>
          <p:cNvSpPr txBox="1"/>
          <p:nvPr/>
        </p:nvSpPr>
        <p:spPr>
          <a:xfrm>
            <a:off x="7195457" y="5404250"/>
            <a:ext cx="437994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Orchid data and most photographs courtesy of the International Orchid Species Photographic Encyclopedia. </a:t>
            </a: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hlinkClick r:id="rId6"/>
              </a:rPr>
              <a:t>https://www.orchidspecies.com/index.htm</a:t>
            </a: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1509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4926-F485-972E-25C1-391F5780D2E9}"/>
              </a:ext>
            </a:extLst>
          </p:cNvPr>
          <p:cNvSpPr>
            <a:spLocks noGrp="1"/>
          </p:cNvSpPr>
          <p:nvPr>
            <p:ph type="title"/>
          </p:nvPr>
        </p:nvSpPr>
        <p:spPr>
          <a:xfrm>
            <a:off x="2592924" y="624110"/>
            <a:ext cx="8911687" cy="576262"/>
          </a:xfrm>
        </p:spPr>
        <p:txBody>
          <a:bodyPr>
            <a:normAutofit fontScale="90000"/>
          </a:bodyPr>
          <a:lstStyle/>
          <a:p>
            <a:pPr algn="ctr"/>
            <a:r>
              <a:rPr lang="en-US" b="1" dirty="0"/>
              <a:t>How it’s Done</a:t>
            </a:r>
            <a:endParaRPr lang="en-US" dirty="0"/>
          </a:p>
        </p:txBody>
      </p:sp>
      <p:sp>
        <p:nvSpPr>
          <p:cNvPr id="3" name="Text Placeholder 2">
            <a:extLst>
              <a:ext uri="{FF2B5EF4-FFF2-40B4-BE49-F238E27FC236}">
                <a16:creationId xmlns:a16="http://schemas.microsoft.com/office/drawing/2014/main" id="{82633128-3A42-42BA-CEE3-B7D7F6E673E9}"/>
              </a:ext>
            </a:extLst>
          </p:cNvPr>
          <p:cNvSpPr>
            <a:spLocks noGrp="1"/>
          </p:cNvSpPr>
          <p:nvPr>
            <p:ph type="body" idx="1"/>
          </p:nvPr>
        </p:nvSpPr>
        <p:spPr>
          <a:xfrm>
            <a:off x="2451001" y="1200372"/>
            <a:ext cx="3992732" cy="576262"/>
          </a:xfrm>
        </p:spPr>
        <p:txBody>
          <a:bodyPr/>
          <a:lstStyle/>
          <a:p>
            <a:pPr algn="ctr"/>
            <a:r>
              <a:rPr lang="en-US" b="1" dirty="0"/>
              <a:t>#5 Success</a:t>
            </a:r>
          </a:p>
        </p:txBody>
      </p:sp>
      <p:sp>
        <p:nvSpPr>
          <p:cNvPr id="5" name="Text Placeholder 4">
            <a:extLst>
              <a:ext uri="{FF2B5EF4-FFF2-40B4-BE49-F238E27FC236}">
                <a16:creationId xmlns:a16="http://schemas.microsoft.com/office/drawing/2014/main" id="{0E8FB081-FD94-7B09-B61C-B6E4E9304A85}"/>
              </a:ext>
            </a:extLst>
          </p:cNvPr>
          <p:cNvSpPr>
            <a:spLocks noGrp="1"/>
          </p:cNvSpPr>
          <p:nvPr>
            <p:ph type="body" sz="quarter" idx="3"/>
          </p:nvPr>
        </p:nvSpPr>
        <p:spPr>
          <a:xfrm>
            <a:off x="7336793" y="1200372"/>
            <a:ext cx="3999001" cy="576262"/>
          </a:xfrm>
        </p:spPr>
        <p:txBody>
          <a:bodyPr/>
          <a:lstStyle/>
          <a:p>
            <a:pPr algn="ctr"/>
            <a:r>
              <a:rPr lang="en-US" b="1" dirty="0"/>
              <a:t>#6 Getting Close</a:t>
            </a:r>
          </a:p>
        </p:txBody>
      </p:sp>
      <p:pic>
        <p:nvPicPr>
          <p:cNvPr id="10" name="Content Placeholder 9">
            <a:extLst>
              <a:ext uri="{FF2B5EF4-FFF2-40B4-BE49-F238E27FC236}">
                <a16:creationId xmlns:a16="http://schemas.microsoft.com/office/drawing/2014/main" id="{DAB1F00B-B128-FDCC-5409-DEAB0D622793}"/>
              </a:ext>
            </a:extLst>
          </p:cNvPr>
          <p:cNvPicPr>
            <a:picLocks noGrp="1" noChangeAspect="1"/>
          </p:cNvPicPr>
          <p:nvPr>
            <p:ph sz="half" idx="2"/>
          </p:nvPr>
        </p:nvPicPr>
        <p:blipFill>
          <a:blip r:embed="rId2"/>
          <a:stretch>
            <a:fillRect/>
          </a:stretch>
        </p:blipFill>
        <p:spPr>
          <a:xfrm>
            <a:off x="2589213" y="2596031"/>
            <a:ext cx="4343400" cy="3259788"/>
          </a:xfrm>
          <a:prstGeom prst="rect">
            <a:avLst/>
          </a:prstGeom>
        </p:spPr>
      </p:pic>
      <p:pic>
        <p:nvPicPr>
          <p:cNvPr id="12" name="Content Placeholder 11">
            <a:extLst>
              <a:ext uri="{FF2B5EF4-FFF2-40B4-BE49-F238E27FC236}">
                <a16:creationId xmlns:a16="http://schemas.microsoft.com/office/drawing/2014/main" id="{FE2E5CCC-1034-4377-84B0-4C309C5A3235}"/>
              </a:ext>
            </a:extLst>
          </p:cNvPr>
          <p:cNvPicPr>
            <a:picLocks noGrp="1" noChangeAspect="1"/>
          </p:cNvPicPr>
          <p:nvPr>
            <p:ph sz="quarter" idx="4"/>
          </p:nvPr>
        </p:nvPicPr>
        <p:blipFill>
          <a:blip r:embed="rId3"/>
          <a:stretch>
            <a:fillRect/>
          </a:stretch>
        </p:blipFill>
        <p:spPr>
          <a:xfrm>
            <a:off x="7660481" y="2546350"/>
            <a:ext cx="3352800" cy="3352800"/>
          </a:xfrm>
          <a:prstGeom prst="rect">
            <a:avLst/>
          </a:prstGeom>
        </p:spPr>
      </p:pic>
      <p:sp>
        <p:nvSpPr>
          <p:cNvPr id="4" name="TextBox 3">
            <a:extLst>
              <a:ext uri="{FF2B5EF4-FFF2-40B4-BE49-F238E27FC236}">
                <a16:creationId xmlns:a16="http://schemas.microsoft.com/office/drawing/2014/main" id="{0F876191-4DF1-A4ED-A59E-36F33ECFE097}"/>
              </a:ext>
            </a:extLst>
          </p:cNvPr>
          <p:cNvSpPr txBox="1"/>
          <p:nvPr/>
        </p:nvSpPr>
        <p:spPr>
          <a:xfrm>
            <a:off x="2868840" y="6233890"/>
            <a:ext cx="81275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Multiple re-</a:t>
            </a:r>
            <a:r>
              <a:rPr kumimoji="0" lang="en-US" sz="2000" b="1" i="0" u="none" strike="noStrike" kern="1200" cap="none" spc="0" normalizeH="0" baseline="0" noProof="0" dirty="0" err="1">
                <a:ln>
                  <a:noFill/>
                </a:ln>
                <a:solidFill>
                  <a:prstClr val="black"/>
                </a:solidFill>
                <a:effectLst/>
                <a:uLnTx/>
                <a:uFillTx/>
                <a:latin typeface="Century Gothic" panose="020B0502020202020204"/>
                <a:ea typeface="+mn-ea"/>
                <a:cs typeface="+mn-cs"/>
              </a:rPr>
              <a:t>platings</a:t>
            </a: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 to fresh agar are required as the plants grow</a:t>
            </a:r>
          </a:p>
        </p:txBody>
      </p:sp>
    </p:spTree>
    <p:extLst>
      <p:ext uri="{BB962C8B-B14F-4D97-AF65-F5344CB8AC3E}">
        <p14:creationId xmlns:p14="http://schemas.microsoft.com/office/powerpoint/2010/main" val="25233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4926-F485-972E-25C1-391F5780D2E9}"/>
              </a:ext>
            </a:extLst>
          </p:cNvPr>
          <p:cNvSpPr>
            <a:spLocks noGrp="1"/>
          </p:cNvSpPr>
          <p:nvPr>
            <p:ph type="title"/>
          </p:nvPr>
        </p:nvSpPr>
        <p:spPr>
          <a:xfrm>
            <a:off x="2592924" y="624110"/>
            <a:ext cx="8911687" cy="576262"/>
          </a:xfrm>
        </p:spPr>
        <p:txBody>
          <a:bodyPr>
            <a:normAutofit fontScale="90000"/>
          </a:bodyPr>
          <a:lstStyle/>
          <a:p>
            <a:pPr algn="ctr"/>
            <a:r>
              <a:rPr lang="en-US" b="1" dirty="0"/>
              <a:t>How it’s Done</a:t>
            </a:r>
            <a:endParaRPr lang="en-US" dirty="0"/>
          </a:p>
        </p:txBody>
      </p:sp>
      <p:sp>
        <p:nvSpPr>
          <p:cNvPr id="3" name="Text Placeholder 2">
            <a:extLst>
              <a:ext uri="{FF2B5EF4-FFF2-40B4-BE49-F238E27FC236}">
                <a16:creationId xmlns:a16="http://schemas.microsoft.com/office/drawing/2014/main" id="{82633128-3A42-42BA-CEE3-B7D7F6E673E9}"/>
              </a:ext>
            </a:extLst>
          </p:cNvPr>
          <p:cNvSpPr>
            <a:spLocks noGrp="1"/>
          </p:cNvSpPr>
          <p:nvPr>
            <p:ph type="body" idx="1"/>
          </p:nvPr>
        </p:nvSpPr>
        <p:spPr>
          <a:xfrm>
            <a:off x="2451001" y="1200372"/>
            <a:ext cx="3992732" cy="576262"/>
          </a:xfrm>
        </p:spPr>
        <p:txBody>
          <a:bodyPr/>
          <a:lstStyle/>
          <a:p>
            <a:pPr algn="ctr"/>
            <a:r>
              <a:rPr lang="en-US" b="1" dirty="0"/>
              <a:t>#7 Flask to CommPot</a:t>
            </a:r>
          </a:p>
        </p:txBody>
      </p:sp>
      <p:sp>
        <p:nvSpPr>
          <p:cNvPr id="5" name="Text Placeholder 4">
            <a:extLst>
              <a:ext uri="{FF2B5EF4-FFF2-40B4-BE49-F238E27FC236}">
                <a16:creationId xmlns:a16="http://schemas.microsoft.com/office/drawing/2014/main" id="{0E8FB081-FD94-7B09-B61C-B6E4E9304A85}"/>
              </a:ext>
            </a:extLst>
          </p:cNvPr>
          <p:cNvSpPr>
            <a:spLocks noGrp="1"/>
          </p:cNvSpPr>
          <p:nvPr>
            <p:ph type="body" sz="quarter" idx="3"/>
          </p:nvPr>
        </p:nvSpPr>
        <p:spPr>
          <a:xfrm>
            <a:off x="7336793" y="1200372"/>
            <a:ext cx="3999001" cy="576262"/>
          </a:xfrm>
        </p:spPr>
        <p:txBody>
          <a:bodyPr/>
          <a:lstStyle/>
          <a:p>
            <a:pPr algn="ctr"/>
            <a:r>
              <a:rPr lang="en-US" b="1" dirty="0"/>
              <a:t>#8 CommPot to Small Pot </a:t>
            </a:r>
          </a:p>
        </p:txBody>
      </p:sp>
      <p:pic>
        <p:nvPicPr>
          <p:cNvPr id="15" name="Content Placeholder 14">
            <a:extLst>
              <a:ext uri="{FF2B5EF4-FFF2-40B4-BE49-F238E27FC236}">
                <a16:creationId xmlns:a16="http://schemas.microsoft.com/office/drawing/2014/main" id="{FF1E9EC8-F065-397D-CAA3-15166E710D35}"/>
              </a:ext>
            </a:extLst>
          </p:cNvPr>
          <p:cNvPicPr>
            <a:picLocks noGrp="1" noChangeAspect="1"/>
          </p:cNvPicPr>
          <p:nvPr>
            <p:ph sz="quarter" idx="4"/>
          </p:nvPr>
        </p:nvPicPr>
        <p:blipFill>
          <a:blip r:embed="rId2"/>
          <a:stretch>
            <a:fillRect/>
          </a:stretch>
        </p:blipFill>
        <p:spPr>
          <a:xfrm>
            <a:off x="7336794" y="2352896"/>
            <a:ext cx="4508842" cy="3798522"/>
          </a:xfrm>
          <a:prstGeom prst="rect">
            <a:avLst/>
          </a:prstGeom>
        </p:spPr>
      </p:pic>
      <p:pic>
        <p:nvPicPr>
          <p:cNvPr id="11" name="Picture 10">
            <a:extLst>
              <a:ext uri="{FF2B5EF4-FFF2-40B4-BE49-F238E27FC236}">
                <a16:creationId xmlns:a16="http://schemas.microsoft.com/office/drawing/2014/main" id="{388933E3-C009-70DE-890C-E0925231C98A}"/>
              </a:ext>
            </a:extLst>
          </p:cNvPr>
          <p:cNvPicPr>
            <a:picLocks noChangeAspect="1"/>
          </p:cNvPicPr>
          <p:nvPr/>
        </p:nvPicPr>
        <p:blipFill>
          <a:blip r:embed="rId3"/>
          <a:stretch>
            <a:fillRect/>
          </a:stretch>
        </p:blipFill>
        <p:spPr>
          <a:xfrm>
            <a:off x="2589212" y="2165368"/>
            <a:ext cx="4039016" cy="4114800"/>
          </a:xfrm>
          <a:prstGeom prst="rect">
            <a:avLst/>
          </a:prstGeom>
        </p:spPr>
      </p:pic>
    </p:spTree>
    <p:extLst>
      <p:ext uri="{BB962C8B-B14F-4D97-AF65-F5344CB8AC3E}">
        <p14:creationId xmlns:p14="http://schemas.microsoft.com/office/powerpoint/2010/main" val="164214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3DEB6-5C02-E788-90C2-27DAA36BC714}"/>
              </a:ext>
            </a:extLst>
          </p:cNvPr>
          <p:cNvSpPr>
            <a:spLocks noGrp="1"/>
          </p:cNvSpPr>
          <p:nvPr>
            <p:ph type="title"/>
          </p:nvPr>
        </p:nvSpPr>
        <p:spPr/>
        <p:txBody>
          <a:bodyPr/>
          <a:lstStyle/>
          <a:p>
            <a:pPr algn="ctr"/>
            <a:r>
              <a:rPr lang="en-US" b="1" dirty="0"/>
              <a:t>Finally Home</a:t>
            </a:r>
            <a:br>
              <a:rPr lang="en-US" b="1" dirty="0"/>
            </a:br>
            <a:r>
              <a:rPr lang="en-US" b="1" dirty="0"/>
              <a:t>(elapsed time roughly 2 years)</a:t>
            </a:r>
          </a:p>
        </p:txBody>
      </p:sp>
      <p:pic>
        <p:nvPicPr>
          <p:cNvPr id="7" name="Content Placeholder 6">
            <a:extLst>
              <a:ext uri="{FF2B5EF4-FFF2-40B4-BE49-F238E27FC236}">
                <a16:creationId xmlns:a16="http://schemas.microsoft.com/office/drawing/2014/main" id="{93BCDF75-DE28-E8D6-65F2-DEB420A14737}"/>
              </a:ext>
            </a:extLst>
          </p:cNvPr>
          <p:cNvPicPr>
            <a:picLocks noGrp="1" noChangeAspect="1"/>
          </p:cNvPicPr>
          <p:nvPr>
            <p:ph idx="1"/>
          </p:nvPr>
        </p:nvPicPr>
        <p:blipFill>
          <a:blip r:embed="rId2"/>
          <a:stretch>
            <a:fillRect/>
          </a:stretch>
        </p:blipFill>
        <p:spPr>
          <a:xfrm>
            <a:off x="2940627" y="1828800"/>
            <a:ext cx="8385464" cy="3693459"/>
          </a:xfrm>
          <a:prstGeom prst="rect">
            <a:avLst/>
          </a:prstGeom>
        </p:spPr>
      </p:pic>
      <p:sp>
        <p:nvSpPr>
          <p:cNvPr id="3" name="TextBox 2">
            <a:extLst>
              <a:ext uri="{FF2B5EF4-FFF2-40B4-BE49-F238E27FC236}">
                <a16:creationId xmlns:a16="http://schemas.microsoft.com/office/drawing/2014/main" id="{B57E0E71-1043-72DC-4F12-CF65FFDC7D40}"/>
              </a:ext>
            </a:extLst>
          </p:cNvPr>
          <p:cNvSpPr txBox="1"/>
          <p:nvPr/>
        </p:nvSpPr>
        <p:spPr>
          <a:xfrm>
            <a:off x="3430495" y="5864558"/>
            <a:ext cx="806823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2 additional years required before transplanting into the garden</a:t>
            </a:r>
          </a:p>
        </p:txBody>
      </p:sp>
    </p:spTree>
    <p:extLst>
      <p:ext uri="{BB962C8B-B14F-4D97-AF65-F5344CB8AC3E}">
        <p14:creationId xmlns:p14="http://schemas.microsoft.com/office/powerpoint/2010/main" val="63338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A9475-DB56-3FF9-674D-C1BF24CA102D}"/>
              </a:ext>
            </a:extLst>
          </p:cNvPr>
          <p:cNvSpPr>
            <a:spLocks noGrp="1"/>
          </p:cNvSpPr>
          <p:nvPr>
            <p:ph type="title"/>
          </p:nvPr>
        </p:nvSpPr>
        <p:spPr>
          <a:xfrm>
            <a:off x="2592925" y="624110"/>
            <a:ext cx="8911687" cy="705926"/>
          </a:xfrm>
        </p:spPr>
        <p:txBody>
          <a:bodyPr/>
          <a:lstStyle/>
          <a:p>
            <a:pPr algn="ctr"/>
            <a:r>
              <a:rPr lang="en-US" b="1" dirty="0"/>
              <a:t>The Initial Target Species</a:t>
            </a:r>
          </a:p>
        </p:txBody>
      </p:sp>
      <p:sp>
        <p:nvSpPr>
          <p:cNvPr id="3" name="Content Placeholder 2">
            <a:extLst>
              <a:ext uri="{FF2B5EF4-FFF2-40B4-BE49-F238E27FC236}">
                <a16:creationId xmlns:a16="http://schemas.microsoft.com/office/drawing/2014/main" id="{F332C0EC-166F-DF96-4821-D20FC1CA2952}"/>
              </a:ext>
            </a:extLst>
          </p:cNvPr>
          <p:cNvSpPr>
            <a:spLocks noGrp="1"/>
          </p:cNvSpPr>
          <p:nvPr>
            <p:ph idx="1"/>
          </p:nvPr>
        </p:nvSpPr>
        <p:spPr>
          <a:xfrm>
            <a:off x="2381394" y="1427673"/>
            <a:ext cx="8915400" cy="5253681"/>
          </a:xfrm>
        </p:spPr>
        <p:txBody>
          <a:bodyPr>
            <a:normAutofit fontScale="92500" lnSpcReduction="20000"/>
          </a:bodyPr>
          <a:lstStyle/>
          <a:p>
            <a:r>
              <a:rPr lang="en-US" b="1" dirty="0"/>
              <a:t>Encyclia tampensis                                     Brassavola nadosa</a:t>
            </a:r>
          </a:p>
          <a:p>
            <a:endParaRPr lang="en-US" b="1" dirty="0"/>
          </a:p>
          <a:p>
            <a:pPr lvl="6"/>
            <a:endParaRPr lang="en-US" b="1" dirty="0"/>
          </a:p>
          <a:p>
            <a:pPr lvl="8"/>
            <a:endParaRPr lang="en-US" b="1" dirty="0"/>
          </a:p>
          <a:p>
            <a:r>
              <a:rPr lang="en-US" b="1" dirty="0"/>
              <a:t>Brassia caudata                                           Epidendrum nocturnum</a:t>
            </a:r>
          </a:p>
          <a:p>
            <a:endParaRPr lang="en-US" b="1" dirty="0"/>
          </a:p>
          <a:p>
            <a:endParaRPr lang="en-US" b="1" dirty="0"/>
          </a:p>
          <a:p>
            <a:endParaRPr lang="en-US" b="1" dirty="0"/>
          </a:p>
          <a:p>
            <a:r>
              <a:rPr lang="en-US" b="1" dirty="0"/>
              <a:t>Cyrtopodium punctatum                              Vanilla barbellata</a:t>
            </a:r>
          </a:p>
          <a:p>
            <a:endParaRPr lang="en-US" b="1" dirty="0"/>
          </a:p>
          <a:p>
            <a:endParaRPr lang="en-US" b="1" dirty="0"/>
          </a:p>
          <a:p>
            <a:endParaRPr lang="en-US" b="1" dirty="0"/>
          </a:p>
          <a:p>
            <a:r>
              <a:rPr lang="en-US" sz="3200" b="1" dirty="0"/>
              <a:t>There are thousands of orchid species that are native to the Caribbean basin that may make good future candidates</a:t>
            </a:r>
          </a:p>
          <a:p>
            <a:endParaRPr lang="en-US" dirty="0"/>
          </a:p>
        </p:txBody>
      </p:sp>
      <p:pic>
        <p:nvPicPr>
          <p:cNvPr id="5" name="Picture 4">
            <a:extLst>
              <a:ext uri="{FF2B5EF4-FFF2-40B4-BE49-F238E27FC236}">
                <a16:creationId xmlns:a16="http://schemas.microsoft.com/office/drawing/2014/main" id="{30B2C095-AF7B-0D5F-6820-C3246AA714F5}"/>
              </a:ext>
            </a:extLst>
          </p:cNvPr>
          <p:cNvPicPr>
            <a:picLocks noChangeAspect="1"/>
          </p:cNvPicPr>
          <p:nvPr/>
        </p:nvPicPr>
        <p:blipFill>
          <a:blip r:embed="rId2"/>
          <a:stretch>
            <a:fillRect/>
          </a:stretch>
        </p:blipFill>
        <p:spPr>
          <a:xfrm>
            <a:off x="3034146" y="1735282"/>
            <a:ext cx="1465118" cy="893618"/>
          </a:xfrm>
          <a:prstGeom prst="rect">
            <a:avLst/>
          </a:prstGeom>
        </p:spPr>
      </p:pic>
      <p:pic>
        <p:nvPicPr>
          <p:cNvPr id="6" name="Picture 5">
            <a:extLst>
              <a:ext uri="{FF2B5EF4-FFF2-40B4-BE49-F238E27FC236}">
                <a16:creationId xmlns:a16="http://schemas.microsoft.com/office/drawing/2014/main" id="{3CE59390-9C94-6355-FBDB-B609C5B22187}"/>
              </a:ext>
            </a:extLst>
          </p:cNvPr>
          <p:cNvPicPr>
            <a:picLocks noChangeAspect="1"/>
          </p:cNvPicPr>
          <p:nvPr/>
        </p:nvPicPr>
        <p:blipFill>
          <a:blip r:embed="rId3"/>
          <a:stretch>
            <a:fillRect/>
          </a:stretch>
        </p:blipFill>
        <p:spPr>
          <a:xfrm>
            <a:off x="7607875" y="1735282"/>
            <a:ext cx="1465119" cy="893618"/>
          </a:xfrm>
          <a:prstGeom prst="rect">
            <a:avLst/>
          </a:prstGeom>
        </p:spPr>
      </p:pic>
      <p:pic>
        <p:nvPicPr>
          <p:cNvPr id="7" name="Picture 6">
            <a:extLst>
              <a:ext uri="{FF2B5EF4-FFF2-40B4-BE49-F238E27FC236}">
                <a16:creationId xmlns:a16="http://schemas.microsoft.com/office/drawing/2014/main" id="{70D46616-9328-7A6D-CAD7-FEA92CDADB67}"/>
              </a:ext>
            </a:extLst>
          </p:cNvPr>
          <p:cNvPicPr>
            <a:picLocks noChangeAspect="1"/>
          </p:cNvPicPr>
          <p:nvPr/>
        </p:nvPicPr>
        <p:blipFill>
          <a:blip r:embed="rId4"/>
          <a:stretch>
            <a:fillRect/>
          </a:stretch>
        </p:blipFill>
        <p:spPr>
          <a:xfrm>
            <a:off x="3034145" y="2928177"/>
            <a:ext cx="1465119" cy="1001646"/>
          </a:xfrm>
          <a:prstGeom prst="rect">
            <a:avLst/>
          </a:prstGeom>
        </p:spPr>
      </p:pic>
      <p:pic>
        <p:nvPicPr>
          <p:cNvPr id="8" name="Picture 7">
            <a:extLst>
              <a:ext uri="{FF2B5EF4-FFF2-40B4-BE49-F238E27FC236}">
                <a16:creationId xmlns:a16="http://schemas.microsoft.com/office/drawing/2014/main" id="{10852EDB-EEA3-8C20-208F-A927FB50F98F}"/>
              </a:ext>
            </a:extLst>
          </p:cNvPr>
          <p:cNvPicPr>
            <a:picLocks noChangeAspect="1"/>
          </p:cNvPicPr>
          <p:nvPr/>
        </p:nvPicPr>
        <p:blipFill>
          <a:blip r:embed="rId5"/>
          <a:stretch>
            <a:fillRect/>
          </a:stretch>
        </p:blipFill>
        <p:spPr>
          <a:xfrm>
            <a:off x="7607875" y="2897976"/>
            <a:ext cx="1465119" cy="1031847"/>
          </a:xfrm>
          <a:prstGeom prst="rect">
            <a:avLst/>
          </a:prstGeom>
        </p:spPr>
      </p:pic>
      <p:pic>
        <p:nvPicPr>
          <p:cNvPr id="9" name="Picture 8">
            <a:extLst>
              <a:ext uri="{FF2B5EF4-FFF2-40B4-BE49-F238E27FC236}">
                <a16:creationId xmlns:a16="http://schemas.microsoft.com/office/drawing/2014/main" id="{2CB7FB43-0052-41EA-7114-1E767642C1DA}"/>
              </a:ext>
            </a:extLst>
          </p:cNvPr>
          <p:cNvPicPr>
            <a:picLocks noChangeAspect="1"/>
          </p:cNvPicPr>
          <p:nvPr/>
        </p:nvPicPr>
        <p:blipFill>
          <a:blip r:embed="rId6"/>
          <a:stretch>
            <a:fillRect/>
          </a:stretch>
        </p:blipFill>
        <p:spPr>
          <a:xfrm>
            <a:off x="3034145" y="4280399"/>
            <a:ext cx="1787237" cy="1031847"/>
          </a:xfrm>
          <a:prstGeom prst="rect">
            <a:avLst/>
          </a:prstGeom>
        </p:spPr>
      </p:pic>
      <p:pic>
        <p:nvPicPr>
          <p:cNvPr id="10" name="Picture 9">
            <a:extLst>
              <a:ext uri="{FF2B5EF4-FFF2-40B4-BE49-F238E27FC236}">
                <a16:creationId xmlns:a16="http://schemas.microsoft.com/office/drawing/2014/main" id="{D658A32D-502A-40E6-DC6B-FFA6993541BC}"/>
              </a:ext>
            </a:extLst>
          </p:cNvPr>
          <p:cNvPicPr>
            <a:picLocks noChangeAspect="1"/>
          </p:cNvPicPr>
          <p:nvPr/>
        </p:nvPicPr>
        <p:blipFill>
          <a:blip r:embed="rId7"/>
          <a:stretch>
            <a:fillRect/>
          </a:stretch>
        </p:blipFill>
        <p:spPr>
          <a:xfrm>
            <a:off x="7446815" y="4280399"/>
            <a:ext cx="1787237" cy="1025189"/>
          </a:xfrm>
          <a:prstGeom prst="rect">
            <a:avLst/>
          </a:prstGeom>
        </p:spPr>
      </p:pic>
    </p:spTree>
    <p:extLst>
      <p:ext uri="{BB962C8B-B14F-4D97-AF65-F5344CB8AC3E}">
        <p14:creationId xmlns:p14="http://schemas.microsoft.com/office/powerpoint/2010/main" val="125260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5E9B-5A8F-9B62-4B30-4D5569C6B740}"/>
              </a:ext>
            </a:extLst>
          </p:cNvPr>
          <p:cNvSpPr>
            <a:spLocks noGrp="1"/>
          </p:cNvSpPr>
          <p:nvPr>
            <p:ph type="title"/>
          </p:nvPr>
        </p:nvSpPr>
        <p:spPr>
          <a:xfrm>
            <a:off x="2592925" y="624110"/>
            <a:ext cx="8911687" cy="780147"/>
          </a:xfrm>
        </p:spPr>
        <p:txBody>
          <a:bodyPr/>
          <a:lstStyle/>
          <a:p>
            <a:pPr algn="ctr"/>
            <a:r>
              <a:rPr lang="en-US" b="1" dirty="0"/>
              <a:t>Encyclia tampensis</a:t>
            </a:r>
          </a:p>
        </p:txBody>
      </p:sp>
      <p:sp>
        <p:nvSpPr>
          <p:cNvPr id="3" name="Content Placeholder 2">
            <a:extLst>
              <a:ext uri="{FF2B5EF4-FFF2-40B4-BE49-F238E27FC236}">
                <a16:creationId xmlns:a16="http://schemas.microsoft.com/office/drawing/2014/main" id="{545086F0-C51F-71D1-C4E5-5255BD42CDCB}"/>
              </a:ext>
            </a:extLst>
          </p:cNvPr>
          <p:cNvSpPr>
            <a:spLocks noGrp="1"/>
          </p:cNvSpPr>
          <p:nvPr>
            <p:ph idx="1"/>
          </p:nvPr>
        </p:nvSpPr>
        <p:spPr>
          <a:xfrm>
            <a:off x="6803572" y="2269671"/>
            <a:ext cx="4701040" cy="2318657"/>
          </a:xfrm>
        </p:spPr>
        <p:txBody>
          <a:bodyPr>
            <a:normAutofit fontScale="92500" lnSpcReduction="20000"/>
          </a:bodyPr>
          <a:lstStyle/>
          <a:p>
            <a:r>
              <a:rPr lang="en-US" b="1" dirty="0"/>
              <a:t>Common name: Butterfly Orchid</a:t>
            </a:r>
          </a:p>
          <a:p>
            <a:r>
              <a:rPr lang="en-US" b="1" dirty="0"/>
              <a:t>Epiphyte</a:t>
            </a:r>
          </a:p>
          <a:p>
            <a:r>
              <a:rPr lang="en-US" b="1" dirty="0"/>
              <a:t>Range: Florida &amp; Bahamas</a:t>
            </a:r>
          </a:p>
          <a:p>
            <a:r>
              <a:rPr lang="en-US" b="1" dirty="0"/>
              <a:t>Blooms: Late spring to mid summer</a:t>
            </a:r>
          </a:p>
          <a:p>
            <a:r>
              <a:rPr lang="en-US" b="1" dirty="0"/>
              <a:t>Lower light</a:t>
            </a:r>
          </a:p>
          <a:p>
            <a:r>
              <a:rPr lang="en-US" b="1" dirty="0"/>
              <a:t>Flower size- 1 ¼”</a:t>
            </a:r>
          </a:p>
          <a:p>
            <a:r>
              <a:rPr lang="en-US" b="1" dirty="0"/>
              <a:t>Fragrant</a:t>
            </a:r>
          </a:p>
        </p:txBody>
      </p:sp>
      <p:pic>
        <p:nvPicPr>
          <p:cNvPr id="4" name="Picture 3">
            <a:extLst>
              <a:ext uri="{FF2B5EF4-FFF2-40B4-BE49-F238E27FC236}">
                <a16:creationId xmlns:a16="http://schemas.microsoft.com/office/drawing/2014/main" id="{D6272630-040C-1DD9-CF21-5D5F79BC07CD}"/>
              </a:ext>
            </a:extLst>
          </p:cNvPr>
          <p:cNvPicPr>
            <a:picLocks noChangeAspect="1"/>
          </p:cNvPicPr>
          <p:nvPr/>
        </p:nvPicPr>
        <p:blipFill>
          <a:blip r:embed="rId2"/>
          <a:stretch>
            <a:fillRect/>
          </a:stretch>
        </p:blipFill>
        <p:spPr>
          <a:xfrm>
            <a:off x="1524000" y="1524000"/>
            <a:ext cx="4844143" cy="5062537"/>
          </a:xfrm>
          <a:prstGeom prst="rect">
            <a:avLst/>
          </a:prstGeom>
        </p:spPr>
      </p:pic>
    </p:spTree>
    <p:extLst>
      <p:ext uri="{BB962C8B-B14F-4D97-AF65-F5344CB8AC3E}">
        <p14:creationId xmlns:p14="http://schemas.microsoft.com/office/powerpoint/2010/main" val="70056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C303-03FB-A574-2ADD-20CC9A8C48E8}"/>
              </a:ext>
            </a:extLst>
          </p:cNvPr>
          <p:cNvSpPr>
            <a:spLocks noGrp="1"/>
          </p:cNvSpPr>
          <p:nvPr>
            <p:ph type="title"/>
          </p:nvPr>
        </p:nvSpPr>
        <p:spPr>
          <a:xfrm>
            <a:off x="2592924" y="624109"/>
            <a:ext cx="8911687" cy="1121563"/>
          </a:xfrm>
        </p:spPr>
        <p:txBody>
          <a:bodyPr>
            <a:normAutofit fontScale="90000"/>
          </a:bodyPr>
          <a:lstStyle/>
          <a:p>
            <a:pPr algn="ctr"/>
            <a:r>
              <a:rPr lang="en-US" b="1" dirty="0"/>
              <a:t>Encyclia tampensis is in the Lab</a:t>
            </a:r>
            <a:br>
              <a:rPr lang="en-US" b="1" dirty="0"/>
            </a:br>
            <a:r>
              <a:rPr lang="en-US" b="1" dirty="0"/>
              <a:t>(photos in situ in the Lower Keys)</a:t>
            </a:r>
          </a:p>
        </p:txBody>
      </p:sp>
      <p:pic>
        <p:nvPicPr>
          <p:cNvPr id="4" name="Picture 3">
            <a:extLst>
              <a:ext uri="{FF2B5EF4-FFF2-40B4-BE49-F238E27FC236}">
                <a16:creationId xmlns:a16="http://schemas.microsoft.com/office/drawing/2014/main" id="{9F5B241D-59D4-AAE4-1D1D-533115000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322" y="1963881"/>
            <a:ext cx="4632614" cy="4737600"/>
          </a:xfrm>
          <a:prstGeom prst="rect">
            <a:avLst/>
          </a:prstGeom>
        </p:spPr>
      </p:pic>
      <p:pic>
        <p:nvPicPr>
          <p:cNvPr id="6" name="Picture 5">
            <a:extLst>
              <a:ext uri="{FF2B5EF4-FFF2-40B4-BE49-F238E27FC236}">
                <a16:creationId xmlns:a16="http://schemas.microsoft.com/office/drawing/2014/main" id="{63D4928C-627E-6904-D7A7-C665A1E6B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087" y="1963881"/>
            <a:ext cx="4632614" cy="4737600"/>
          </a:xfrm>
          <a:prstGeom prst="rect">
            <a:avLst/>
          </a:prstGeom>
        </p:spPr>
      </p:pic>
    </p:spTree>
    <p:extLst>
      <p:ext uri="{BB962C8B-B14F-4D97-AF65-F5344CB8AC3E}">
        <p14:creationId xmlns:p14="http://schemas.microsoft.com/office/powerpoint/2010/main" val="2533480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28A27-77E5-1B14-599B-8FD9100BF58B}"/>
              </a:ext>
            </a:extLst>
          </p:cNvPr>
          <p:cNvSpPr>
            <a:spLocks noGrp="1"/>
          </p:cNvSpPr>
          <p:nvPr>
            <p:ph type="title"/>
          </p:nvPr>
        </p:nvSpPr>
        <p:spPr>
          <a:xfrm>
            <a:off x="2592925" y="624110"/>
            <a:ext cx="8911687" cy="823690"/>
          </a:xfrm>
        </p:spPr>
        <p:txBody>
          <a:bodyPr/>
          <a:lstStyle/>
          <a:p>
            <a:pPr algn="ctr"/>
            <a:r>
              <a:rPr lang="en-US" b="1" dirty="0"/>
              <a:t>Brassavola nadosa</a:t>
            </a:r>
          </a:p>
        </p:txBody>
      </p:sp>
      <p:sp>
        <p:nvSpPr>
          <p:cNvPr id="3" name="Content Placeholder 2">
            <a:extLst>
              <a:ext uri="{FF2B5EF4-FFF2-40B4-BE49-F238E27FC236}">
                <a16:creationId xmlns:a16="http://schemas.microsoft.com/office/drawing/2014/main" id="{2A4CD749-ADED-7A14-FE9E-9B39D366F64F}"/>
              </a:ext>
            </a:extLst>
          </p:cNvPr>
          <p:cNvSpPr>
            <a:spLocks noGrp="1"/>
          </p:cNvSpPr>
          <p:nvPr>
            <p:ph idx="1"/>
          </p:nvPr>
        </p:nvSpPr>
        <p:spPr>
          <a:xfrm>
            <a:off x="7130142" y="2133600"/>
            <a:ext cx="4374469" cy="3777622"/>
          </a:xfrm>
        </p:spPr>
        <p:txBody>
          <a:bodyPr/>
          <a:lstStyle/>
          <a:p>
            <a:r>
              <a:rPr lang="en-US" b="1" dirty="0"/>
              <a:t>Common name: Lady of the night</a:t>
            </a:r>
          </a:p>
          <a:p>
            <a:r>
              <a:rPr lang="en-US" b="1" dirty="0"/>
              <a:t>Epiphyte or lithophyte</a:t>
            </a:r>
          </a:p>
          <a:p>
            <a:r>
              <a:rPr lang="en-US" b="1" dirty="0"/>
              <a:t>Range: Mexico south to Brazil including the ABC Islands and the Cayman’s</a:t>
            </a:r>
          </a:p>
          <a:p>
            <a:r>
              <a:rPr lang="en-US" b="1" dirty="0"/>
              <a:t>Blooms: Off and on year round. Best in fall.</a:t>
            </a:r>
          </a:p>
          <a:p>
            <a:r>
              <a:rPr lang="en-US" b="1" dirty="0"/>
              <a:t>Medium light</a:t>
            </a:r>
          </a:p>
          <a:p>
            <a:r>
              <a:rPr lang="en-US" b="1" dirty="0"/>
              <a:t>Flower size: 3-4”</a:t>
            </a:r>
          </a:p>
          <a:p>
            <a:r>
              <a:rPr lang="en-US" b="1" dirty="0"/>
              <a:t>Highly fragrant</a:t>
            </a:r>
          </a:p>
          <a:p>
            <a:endParaRPr lang="en-US" b="1" dirty="0"/>
          </a:p>
          <a:p>
            <a:endParaRPr lang="en-US" b="1" dirty="0"/>
          </a:p>
          <a:p>
            <a:endParaRPr lang="en-US" b="1" dirty="0"/>
          </a:p>
          <a:p>
            <a:endParaRPr lang="en-US" b="1" dirty="0"/>
          </a:p>
        </p:txBody>
      </p:sp>
      <p:pic>
        <p:nvPicPr>
          <p:cNvPr id="4" name="Picture 3">
            <a:extLst>
              <a:ext uri="{FF2B5EF4-FFF2-40B4-BE49-F238E27FC236}">
                <a16:creationId xmlns:a16="http://schemas.microsoft.com/office/drawing/2014/main" id="{58136B9C-A1D1-373F-A8E7-32F561D5C0F8}"/>
              </a:ext>
            </a:extLst>
          </p:cNvPr>
          <p:cNvPicPr>
            <a:picLocks noChangeAspect="1"/>
          </p:cNvPicPr>
          <p:nvPr/>
        </p:nvPicPr>
        <p:blipFill>
          <a:blip r:embed="rId2"/>
          <a:stretch>
            <a:fillRect/>
          </a:stretch>
        </p:blipFill>
        <p:spPr>
          <a:xfrm>
            <a:off x="1346898" y="1273629"/>
            <a:ext cx="4749102" cy="5050972"/>
          </a:xfrm>
          <a:prstGeom prst="rect">
            <a:avLst/>
          </a:prstGeom>
        </p:spPr>
      </p:pic>
    </p:spTree>
    <p:extLst>
      <p:ext uri="{BB962C8B-B14F-4D97-AF65-F5344CB8AC3E}">
        <p14:creationId xmlns:p14="http://schemas.microsoft.com/office/powerpoint/2010/main" val="241540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1229B-51D8-ADD2-9E4E-42B4293D9FEC}"/>
              </a:ext>
            </a:extLst>
          </p:cNvPr>
          <p:cNvSpPr>
            <a:spLocks noGrp="1"/>
          </p:cNvSpPr>
          <p:nvPr>
            <p:ph type="title"/>
          </p:nvPr>
        </p:nvSpPr>
        <p:spPr>
          <a:xfrm>
            <a:off x="2592925" y="624110"/>
            <a:ext cx="8911687" cy="690340"/>
          </a:xfrm>
        </p:spPr>
        <p:txBody>
          <a:bodyPr/>
          <a:lstStyle/>
          <a:p>
            <a:pPr algn="ctr"/>
            <a:r>
              <a:rPr lang="en-US" b="1" dirty="0">
                <a:latin typeface="Arial" panose="020B0604020202020204" pitchFamily="34" charset="0"/>
                <a:cs typeface="Arial" panose="020B0604020202020204" pitchFamily="34" charset="0"/>
              </a:rPr>
              <a:t>What is an Orchid ? </a:t>
            </a:r>
          </a:p>
        </p:txBody>
      </p:sp>
      <p:pic>
        <p:nvPicPr>
          <p:cNvPr id="4" name="Content Placeholder 3">
            <a:extLst>
              <a:ext uri="{FF2B5EF4-FFF2-40B4-BE49-F238E27FC236}">
                <a16:creationId xmlns:a16="http://schemas.microsoft.com/office/drawing/2014/main" id="{EC651CD9-8BFD-1EB9-8941-56435D604AEC}"/>
              </a:ext>
            </a:extLst>
          </p:cNvPr>
          <p:cNvPicPr>
            <a:picLocks noGrp="1" noChangeAspect="1"/>
          </p:cNvPicPr>
          <p:nvPr>
            <p:ph idx="1"/>
          </p:nvPr>
        </p:nvPicPr>
        <p:blipFill>
          <a:blip r:embed="rId2"/>
          <a:stretch>
            <a:fillRect/>
          </a:stretch>
        </p:blipFill>
        <p:spPr>
          <a:xfrm>
            <a:off x="1790699" y="1400175"/>
            <a:ext cx="10048875" cy="5238750"/>
          </a:xfrm>
          <a:prstGeom prst="rect">
            <a:avLst/>
          </a:prstGeom>
        </p:spPr>
      </p:pic>
    </p:spTree>
    <p:extLst>
      <p:ext uri="{BB962C8B-B14F-4D97-AF65-F5344CB8AC3E}">
        <p14:creationId xmlns:p14="http://schemas.microsoft.com/office/powerpoint/2010/main" val="308321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2420-B32C-17EB-C665-082AE4308C27}"/>
              </a:ext>
            </a:extLst>
          </p:cNvPr>
          <p:cNvSpPr>
            <a:spLocks noGrp="1"/>
          </p:cNvSpPr>
          <p:nvPr>
            <p:ph type="title"/>
          </p:nvPr>
        </p:nvSpPr>
        <p:spPr>
          <a:xfrm>
            <a:off x="2592925" y="624110"/>
            <a:ext cx="8911687" cy="661765"/>
          </a:xfrm>
        </p:spPr>
        <p:txBody>
          <a:bodyPr/>
          <a:lstStyle/>
          <a:p>
            <a:pPr algn="ctr"/>
            <a:r>
              <a:rPr lang="en-US" b="1" dirty="0"/>
              <a:t>Orchid Facts</a:t>
            </a:r>
          </a:p>
        </p:txBody>
      </p:sp>
      <p:sp>
        <p:nvSpPr>
          <p:cNvPr id="3" name="Content Placeholder 2">
            <a:extLst>
              <a:ext uri="{FF2B5EF4-FFF2-40B4-BE49-F238E27FC236}">
                <a16:creationId xmlns:a16="http://schemas.microsoft.com/office/drawing/2014/main" id="{6D496DA2-0489-5008-9421-2C27DC613DFC}"/>
              </a:ext>
            </a:extLst>
          </p:cNvPr>
          <p:cNvSpPr>
            <a:spLocks noGrp="1"/>
          </p:cNvSpPr>
          <p:nvPr>
            <p:ph idx="1"/>
          </p:nvPr>
        </p:nvSpPr>
        <p:spPr>
          <a:xfrm>
            <a:off x="2589212" y="1285875"/>
            <a:ext cx="8915400" cy="5295900"/>
          </a:xfrm>
        </p:spPr>
        <p:txBody>
          <a:bodyPr>
            <a:normAutofit fontScale="92500"/>
          </a:bodyPr>
          <a:lstStyle/>
          <a:p>
            <a:pPr>
              <a:buFont typeface="+mj-lt"/>
              <a:buAutoNum type="arabicParenR"/>
            </a:pPr>
            <a:r>
              <a:rPr lang="en-US" b="1" dirty="0"/>
              <a:t>Orchids are the second largest family of flowering plants (Asteraceae) with 28,000 described species and almost 200,000 registered hybrids. New species being discovered every year. Many species have multiple, naturally occurring color forms and some can even cross-breed creating a natural primary hybrid</a:t>
            </a:r>
          </a:p>
          <a:p>
            <a:pPr>
              <a:buFont typeface="+mj-lt"/>
              <a:buAutoNum type="arabicParenR"/>
            </a:pPr>
            <a:r>
              <a:rPr lang="en-US" b="1" dirty="0"/>
              <a:t>Orchids grow on every continent except Antarctica</a:t>
            </a:r>
          </a:p>
          <a:p>
            <a:pPr>
              <a:buFont typeface="+mj-lt"/>
              <a:buAutoNum type="arabicParenR"/>
            </a:pPr>
            <a:r>
              <a:rPr lang="en-US" b="1" dirty="0"/>
              <a:t>Orchids are epiphytic, lithophytic and even grow and flower underground where 1 species is known to be pollinated by termites</a:t>
            </a:r>
          </a:p>
          <a:p>
            <a:pPr>
              <a:buFont typeface="+mj-lt"/>
              <a:buAutoNum type="arabicParenR"/>
            </a:pPr>
            <a:r>
              <a:rPr lang="en-US" b="1" dirty="0"/>
              <a:t>Orchids have the smallest seeds of any plant (up to 3 million per seedpod) and rely on fungi to germinate which they parasitize to obtain nutrients for energy</a:t>
            </a:r>
          </a:p>
          <a:p>
            <a:pPr>
              <a:buFont typeface="+mj-lt"/>
              <a:buAutoNum type="arabicParenR"/>
            </a:pPr>
            <a:r>
              <a:rPr lang="en-US" b="1" dirty="0"/>
              <a:t> Orchid flowers are upside down (resupinate vs. non-resupinate)</a:t>
            </a:r>
          </a:p>
          <a:p>
            <a:pPr>
              <a:buFont typeface="+mj-lt"/>
              <a:buAutoNum type="arabicParenR"/>
            </a:pPr>
            <a:r>
              <a:rPr lang="en-US" b="1" dirty="0"/>
              <a:t> Many orchids have aerial roots that can photosynthesize. Some have no leaves at all (Dendrophylax lindenii- the ghost orchid)</a:t>
            </a:r>
          </a:p>
          <a:p>
            <a:pPr>
              <a:buFont typeface="+mj-lt"/>
              <a:buAutoNum type="arabicParenR"/>
            </a:pPr>
            <a:r>
              <a:rPr lang="en-US" b="1" dirty="0"/>
              <a:t>Orchids are masters of deception</a:t>
            </a:r>
          </a:p>
          <a:p>
            <a:pPr>
              <a:buFont typeface="+mj-lt"/>
              <a:buAutoNum type="arabicParenR"/>
            </a:pPr>
            <a:r>
              <a:rPr lang="en-US" b="1" dirty="0"/>
              <a:t>Vanilla beans comes from the seed pod of an orchid</a:t>
            </a:r>
          </a:p>
          <a:p>
            <a:pPr>
              <a:buFont typeface="+mj-lt"/>
              <a:buAutoNum type="arabicParenR"/>
            </a:pPr>
            <a:r>
              <a:rPr lang="en-US" b="1" dirty="0"/>
              <a:t>An orchid plant can live for decades and are believed to have begun to evolve as much as 83 million years ago in North America (Kew)</a:t>
            </a:r>
          </a:p>
          <a:p>
            <a:pPr>
              <a:buFont typeface="+mj-lt"/>
              <a:buAutoNum type="arabicParenR"/>
            </a:pPr>
            <a:endParaRPr lang="en-US" dirty="0"/>
          </a:p>
        </p:txBody>
      </p:sp>
    </p:spTree>
    <p:extLst>
      <p:ext uri="{BB962C8B-B14F-4D97-AF65-F5344CB8AC3E}">
        <p14:creationId xmlns:p14="http://schemas.microsoft.com/office/powerpoint/2010/main" val="3246517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3C3E-C182-26AC-60C6-31348B680F6D}"/>
              </a:ext>
            </a:extLst>
          </p:cNvPr>
          <p:cNvSpPr>
            <a:spLocks noGrp="1"/>
          </p:cNvSpPr>
          <p:nvPr>
            <p:ph type="title"/>
          </p:nvPr>
        </p:nvSpPr>
        <p:spPr>
          <a:xfrm>
            <a:off x="1886343" y="468246"/>
            <a:ext cx="8911687" cy="705926"/>
          </a:xfrm>
        </p:spPr>
        <p:txBody>
          <a:bodyPr/>
          <a:lstStyle/>
          <a:p>
            <a:pPr algn="ctr"/>
            <a:r>
              <a:rPr lang="en-US" b="1" dirty="0"/>
              <a:t>The State of Orchids</a:t>
            </a:r>
          </a:p>
        </p:txBody>
      </p:sp>
      <p:sp>
        <p:nvSpPr>
          <p:cNvPr id="3" name="Content Placeholder 2">
            <a:extLst>
              <a:ext uri="{FF2B5EF4-FFF2-40B4-BE49-F238E27FC236}">
                <a16:creationId xmlns:a16="http://schemas.microsoft.com/office/drawing/2014/main" id="{253E75BA-A5EE-AFE8-04AF-021C6C2DFFE8}"/>
              </a:ext>
            </a:extLst>
          </p:cNvPr>
          <p:cNvSpPr>
            <a:spLocks noGrp="1"/>
          </p:cNvSpPr>
          <p:nvPr>
            <p:ph idx="1"/>
          </p:nvPr>
        </p:nvSpPr>
        <p:spPr>
          <a:xfrm>
            <a:off x="924791" y="1870364"/>
            <a:ext cx="10610994" cy="4800600"/>
          </a:xfrm>
        </p:spPr>
        <p:txBody>
          <a:bodyPr>
            <a:normAutofit lnSpcReduction="10000"/>
          </a:bodyPr>
          <a:lstStyle/>
          <a:p>
            <a:r>
              <a:rPr lang="en-US" b="1" dirty="0"/>
              <a:t>In October 2023, Kew issued a report which suggests that: “</a:t>
            </a:r>
            <a:r>
              <a:rPr lang="en-US" b="1" i="0" dirty="0">
                <a:solidFill>
                  <a:srgbClr val="040C28"/>
                </a:solidFill>
                <a:effectLst/>
                <a:latin typeface="Google Sans"/>
              </a:rPr>
              <a:t>Up to 45 per cent of all known flowering plant species across the globe could be under threat of extinction</a:t>
            </a:r>
            <a:r>
              <a:rPr lang="en-US" b="1" i="0" dirty="0">
                <a:solidFill>
                  <a:srgbClr val="1F1F1F"/>
                </a:solidFill>
                <a:effectLst/>
                <a:latin typeface="Google Sans"/>
              </a:rPr>
              <a:t> with the plant family Orchidaceae (orchids) among the most threatened”</a:t>
            </a:r>
          </a:p>
          <a:p>
            <a:r>
              <a:rPr lang="en-US" b="1" dirty="0">
                <a:solidFill>
                  <a:srgbClr val="1F1F1F"/>
                </a:solidFill>
              </a:rPr>
              <a:t>According to UF, </a:t>
            </a:r>
            <a:r>
              <a:rPr lang="en-US" b="1" i="0" dirty="0">
                <a:solidFill>
                  <a:srgbClr val="444444"/>
                </a:solidFill>
                <a:effectLst/>
              </a:rPr>
              <a:t>Florida is home to at least 106 native orchid species. Unfortunately, 58 of these are listed as endangered by the Atlas of Florida Plants. Another 18 species are threatened.</a:t>
            </a:r>
            <a:r>
              <a:rPr lang="en-US" b="1" dirty="0">
                <a:solidFill>
                  <a:srgbClr val="1F1F1F"/>
                </a:solidFill>
              </a:rPr>
              <a:t>  </a:t>
            </a:r>
          </a:p>
          <a:p>
            <a:r>
              <a:rPr lang="en-US" b="1" dirty="0">
                <a:solidFill>
                  <a:srgbClr val="1F1F1F"/>
                </a:solidFill>
              </a:rPr>
              <a:t>As the Florida East Coast Railroad (which included the Overseas Railroad) expanded, </a:t>
            </a:r>
            <a:r>
              <a:rPr lang="en-US" b="1" i="0" dirty="0">
                <a:solidFill>
                  <a:srgbClr val="333333"/>
                </a:solidFill>
                <a:effectLst/>
              </a:rPr>
              <a:t>orchids were among the first natural resources to be exploited. Flowering orchids were ripped from the trees and packed into railroad cars, destined to be sold as disposable potted plants in northern flower shops.</a:t>
            </a:r>
          </a:p>
          <a:p>
            <a:r>
              <a:rPr lang="en-US" b="1" dirty="0"/>
              <a:t>The Keys remaining known native orchid population has been reduced to just a handful of species in very remote areas. That population is likely at least half of the number of species  and a very small % of the individual plants that were present less than 125 years ago.</a:t>
            </a:r>
          </a:p>
          <a:p>
            <a:endParaRPr lang="en-US" b="1" dirty="0"/>
          </a:p>
          <a:p>
            <a:pPr marL="457200" lvl="1" indent="0" algn="ctr">
              <a:buNone/>
            </a:pPr>
            <a:r>
              <a:rPr lang="en-US" sz="2800" b="1" dirty="0"/>
              <a:t>Can this trend be slowed or maybe even reversed?</a:t>
            </a:r>
          </a:p>
        </p:txBody>
      </p:sp>
    </p:spTree>
    <p:extLst>
      <p:ext uri="{BB962C8B-B14F-4D97-AF65-F5344CB8AC3E}">
        <p14:creationId xmlns:p14="http://schemas.microsoft.com/office/powerpoint/2010/main" val="429218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4BF3-8FB2-C5C7-2BB8-0884D04FC478}"/>
              </a:ext>
            </a:extLst>
          </p:cNvPr>
          <p:cNvSpPr>
            <a:spLocks noGrp="1"/>
          </p:cNvSpPr>
          <p:nvPr>
            <p:ph type="title"/>
          </p:nvPr>
        </p:nvSpPr>
        <p:spPr/>
        <p:txBody>
          <a:bodyPr>
            <a:normAutofit fontScale="90000"/>
          </a:bodyPr>
          <a:lstStyle/>
          <a:p>
            <a:pPr algn="ctr"/>
            <a:r>
              <a:rPr lang="en-US" b="1" dirty="0"/>
              <a:t>2 Organizations with a Common Vision</a:t>
            </a:r>
            <a:br>
              <a:rPr lang="en-US" b="1" dirty="0"/>
            </a:br>
            <a:r>
              <a:rPr lang="en-US" b="1" dirty="0"/>
              <a:t>and complimentary skills and knowledge </a:t>
            </a:r>
          </a:p>
        </p:txBody>
      </p:sp>
      <p:sp>
        <p:nvSpPr>
          <p:cNvPr id="3" name="Content Placeholder 2">
            <a:extLst>
              <a:ext uri="{FF2B5EF4-FFF2-40B4-BE49-F238E27FC236}">
                <a16:creationId xmlns:a16="http://schemas.microsoft.com/office/drawing/2014/main" id="{27647757-A8FF-7200-BD47-F9B9801AA666}"/>
              </a:ext>
            </a:extLst>
          </p:cNvPr>
          <p:cNvSpPr>
            <a:spLocks noGrp="1"/>
          </p:cNvSpPr>
          <p:nvPr>
            <p:ph idx="1"/>
          </p:nvPr>
        </p:nvSpPr>
        <p:spPr/>
        <p:txBody>
          <a:bodyPr/>
          <a:lstStyle/>
          <a:p>
            <a:r>
              <a:rPr lang="en-US" b="1" dirty="0"/>
              <a:t>KWTF &amp; BT : Preservation &amp; Development, Education and Historical Significance</a:t>
            </a:r>
          </a:p>
          <a:p>
            <a:pPr lvl="1"/>
            <a:r>
              <a:rPr lang="en-US" b="1" i="0" dirty="0">
                <a:solidFill>
                  <a:srgbClr val="1A2017"/>
                </a:solidFill>
                <a:effectLst/>
              </a:rPr>
              <a:t>To showcase the historical significance of flora that are native to South Florida, Cuba and the Caribbean and emphasize cultivation of threatened and endangered species of the Florida Keys</a:t>
            </a:r>
          </a:p>
          <a:p>
            <a:pPr marL="457200" lvl="1" indent="0">
              <a:buNone/>
            </a:pPr>
            <a:endParaRPr lang="en-US" b="1" dirty="0">
              <a:solidFill>
                <a:srgbClr val="1A2017"/>
              </a:solidFill>
            </a:endParaRPr>
          </a:p>
          <a:p>
            <a:pPr algn="l"/>
            <a:r>
              <a:rPr lang="en-US" b="1" i="0" dirty="0">
                <a:solidFill>
                  <a:srgbClr val="1B1B1B"/>
                </a:solidFill>
                <a:effectLst/>
              </a:rPr>
              <a:t>The Key West Orchid Society's purpose is to enhance the knowledge of orchids and their culture in the unique environment of the Florida Keys.</a:t>
            </a:r>
          </a:p>
          <a:p>
            <a:endParaRPr lang="en-US" b="1" dirty="0">
              <a:solidFill>
                <a:srgbClr val="1A2017"/>
              </a:solidFill>
            </a:endParaRPr>
          </a:p>
        </p:txBody>
      </p:sp>
    </p:spTree>
    <p:extLst>
      <p:ext uri="{BB962C8B-B14F-4D97-AF65-F5344CB8AC3E}">
        <p14:creationId xmlns:p14="http://schemas.microsoft.com/office/powerpoint/2010/main" val="2357810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108B-F243-ECB4-AAEB-C42C1B22F341}"/>
              </a:ext>
            </a:extLst>
          </p:cNvPr>
          <p:cNvSpPr>
            <a:spLocks noGrp="1"/>
          </p:cNvSpPr>
          <p:nvPr>
            <p:ph type="title"/>
          </p:nvPr>
        </p:nvSpPr>
        <p:spPr>
          <a:xfrm>
            <a:off x="2592925" y="624110"/>
            <a:ext cx="8911687" cy="809835"/>
          </a:xfrm>
        </p:spPr>
        <p:txBody>
          <a:bodyPr/>
          <a:lstStyle/>
          <a:p>
            <a:pPr algn="ctr"/>
            <a:r>
              <a:rPr lang="en-US" b="1" dirty="0"/>
              <a:t>A Great Collaborative Opportunity</a:t>
            </a:r>
          </a:p>
        </p:txBody>
      </p:sp>
      <p:sp>
        <p:nvSpPr>
          <p:cNvPr id="3" name="Content Placeholder 2">
            <a:extLst>
              <a:ext uri="{FF2B5EF4-FFF2-40B4-BE49-F238E27FC236}">
                <a16:creationId xmlns:a16="http://schemas.microsoft.com/office/drawing/2014/main" id="{55A30DB8-643D-227F-AF41-6B98EDA78760}"/>
              </a:ext>
            </a:extLst>
          </p:cNvPr>
          <p:cNvSpPr>
            <a:spLocks noGrp="1"/>
          </p:cNvSpPr>
          <p:nvPr>
            <p:ph idx="1"/>
          </p:nvPr>
        </p:nvSpPr>
        <p:spPr>
          <a:xfrm>
            <a:off x="2592925" y="1323764"/>
            <a:ext cx="8915400" cy="5326417"/>
          </a:xfrm>
        </p:spPr>
        <p:txBody>
          <a:bodyPr/>
          <a:lstStyle/>
          <a:p>
            <a:endParaRPr lang="en-US" sz="1800" b="1" dirty="0">
              <a:effectLst/>
              <a:latin typeface="Times New Roman" panose="02020603050405020304" pitchFamily="18" charset="0"/>
              <a:ea typeface="Calibri" panose="020F0502020204030204" pitchFamily="34" charset="0"/>
            </a:endParaRPr>
          </a:p>
          <a:p>
            <a:r>
              <a:rPr lang="en-US" sz="2400" b="1" dirty="0">
                <a:effectLst/>
                <a:ea typeface="Calibri" panose="020F0502020204030204" pitchFamily="34" charset="0"/>
              </a:rPr>
              <a:t>To collectively pursue a conservational and educational approach to identifying all orchids native to the Florida Keys and the Caribbean basin with specific emphasis on those considered rare or endangered. To endeavor to acquire seeds or seedlings of these plants to be raised on site at the </a:t>
            </a:r>
            <a:r>
              <a:rPr lang="en-US" sz="2400" b="1" i="1" dirty="0">
                <a:effectLst/>
                <a:ea typeface="Calibri" panose="020F0502020204030204" pitchFamily="34" charset="0"/>
              </a:rPr>
              <a:t>KWTF&amp;BG </a:t>
            </a:r>
            <a:r>
              <a:rPr lang="en-US" sz="2400" b="1" dirty="0">
                <a:effectLst/>
                <a:ea typeface="Calibri" panose="020F0502020204030204" pitchFamily="34" charset="0"/>
              </a:rPr>
              <a:t>for the purpose of populating </a:t>
            </a:r>
            <a:r>
              <a:rPr lang="en-US" sz="2400" b="1" i="1" dirty="0">
                <a:effectLst/>
                <a:ea typeface="Calibri" panose="020F0502020204030204" pitchFamily="34" charset="0"/>
              </a:rPr>
              <a:t>the Garden </a:t>
            </a:r>
            <a:r>
              <a:rPr lang="en-US" sz="2400" b="1" dirty="0">
                <a:effectLst/>
                <a:ea typeface="Calibri" panose="020F0502020204030204" pitchFamily="34" charset="0"/>
              </a:rPr>
              <a:t>with those species that could thrive in that natural environment, thereby fulfilling the mission of both organizations and make Key West a focal point for the conservation and public education of these exotic species</a:t>
            </a:r>
            <a:endParaRPr lang="en-US" sz="2400" dirty="0"/>
          </a:p>
        </p:txBody>
      </p:sp>
    </p:spTree>
    <p:extLst>
      <p:ext uri="{BB962C8B-B14F-4D97-AF65-F5344CB8AC3E}">
        <p14:creationId xmlns:p14="http://schemas.microsoft.com/office/powerpoint/2010/main" val="207161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4840-0B91-60A6-7A3B-26DA9B6B3304}"/>
              </a:ext>
            </a:extLst>
          </p:cNvPr>
          <p:cNvSpPr>
            <a:spLocks noGrp="1"/>
          </p:cNvSpPr>
          <p:nvPr>
            <p:ph type="title"/>
          </p:nvPr>
        </p:nvSpPr>
        <p:spPr>
          <a:xfrm>
            <a:off x="2592925" y="624109"/>
            <a:ext cx="8911687" cy="1059217"/>
          </a:xfrm>
        </p:spPr>
        <p:txBody>
          <a:bodyPr>
            <a:normAutofit fontScale="90000"/>
          </a:bodyPr>
          <a:lstStyle/>
          <a:p>
            <a:pPr algn="ctr"/>
            <a:r>
              <a:rPr lang="en-US" b="1" dirty="0"/>
              <a:t>The Fairchild BT </a:t>
            </a:r>
            <a:br>
              <a:rPr lang="en-US" b="1" dirty="0"/>
            </a:br>
            <a:r>
              <a:rPr lang="en-US" b="1" dirty="0"/>
              <a:t>Million Orchid Project (MOP) Model</a:t>
            </a:r>
          </a:p>
        </p:txBody>
      </p:sp>
      <p:sp>
        <p:nvSpPr>
          <p:cNvPr id="3" name="Content Placeholder 2">
            <a:extLst>
              <a:ext uri="{FF2B5EF4-FFF2-40B4-BE49-F238E27FC236}">
                <a16:creationId xmlns:a16="http://schemas.microsoft.com/office/drawing/2014/main" id="{C33FBF6F-1A9F-258E-60F0-CDDAD812BC66}"/>
              </a:ext>
            </a:extLst>
          </p:cNvPr>
          <p:cNvSpPr>
            <a:spLocks noGrp="1"/>
          </p:cNvSpPr>
          <p:nvPr>
            <p:ph idx="1"/>
          </p:nvPr>
        </p:nvSpPr>
        <p:spPr>
          <a:xfrm>
            <a:off x="2478625" y="1797627"/>
            <a:ext cx="8915400" cy="4572000"/>
          </a:xfrm>
        </p:spPr>
        <p:txBody>
          <a:bodyPr>
            <a:normAutofit fontScale="92500" lnSpcReduction="20000"/>
          </a:bodyPr>
          <a:lstStyle/>
          <a:p>
            <a:pPr algn="l"/>
            <a:r>
              <a:rPr lang="en-US" b="1" i="0" dirty="0">
                <a:solidFill>
                  <a:srgbClr val="1F1F1F"/>
                </a:solidFill>
                <a:effectLst/>
              </a:rPr>
              <a:t>In </a:t>
            </a:r>
            <a:r>
              <a:rPr lang="en-US" b="1" i="0" dirty="0">
                <a:solidFill>
                  <a:srgbClr val="040C28"/>
                </a:solidFill>
                <a:effectLst/>
              </a:rPr>
              <a:t>2013</a:t>
            </a:r>
            <a:r>
              <a:rPr lang="en-US" b="1" i="0" dirty="0">
                <a:solidFill>
                  <a:srgbClr val="1F1F1F"/>
                </a:solidFill>
                <a:effectLst/>
              </a:rPr>
              <a:t>, Fairchild Tropical Botanic Garden established the Million Orchid Project (MOP), now the largest public outreach program focused on orchids in the world. The program is propagating rare and native orchids and planting them into urban landscapes in greater Miami, Florida, USA.</a:t>
            </a:r>
          </a:p>
          <a:p>
            <a:pPr algn="l"/>
            <a:r>
              <a:rPr lang="en-US" b="1" i="0" dirty="0">
                <a:solidFill>
                  <a:srgbClr val="333333"/>
                </a:solidFill>
                <a:effectLst/>
              </a:rPr>
              <a:t>Over 20 community partners and more than 100 schools, have been enlisted to grow orchids in their classrooms and surrounding neighborhoods. With the help of these students and volunteers we are now propagating ten species of rare native orchid from seed using micro-propagation. Plants are also produced on The STEMLab; Fairchild’s mobile micro-propagation laboratory built within the frame of a decommissioned school bus. To date, school landscapes, hospitals, and urban tree plantings have been the primary recipients of the reintroduction initiatives.</a:t>
            </a:r>
          </a:p>
          <a:p>
            <a:pPr algn="l"/>
            <a:r>
              <a:rPr lang="en-US" b="1" i="0" dirty="0">
                <a:solidFill>
                  <a:srgbClr val="333333"/>
                </a:solidFill>
                <a:effectLst/>
              </a:rPr>
              <a:t>At its core, The Million Orchid Project is a massive science experiment that allows us to make important discoveries about how native orchids grow and reproduce while educating and informing the public. Our citizen science approach actively engages the community in the conservation actions. Additionally, the science of The Million Orchid Project may help us develop more general strategies for orchid conservation and rescuing rare plants within a highly developed urban environment.</a:t>
            </a:r>
            <a:br>
              <a:rPr lang="en-US" b="0" i="0" dirty="0">
                <a:solidFill>
                  <a:srgbClr val="1F1F1F"/>
                </a:solidFill>
                <a:effectLst/>
                <a:highlight>
                  <a:srgbClr val="FFFFFF"/>
                </a:highlight>
                <a:latin typeface="Roboto" panose="02000000000000000000" pitchFamily="2" charset="0"/>
              </a:rPr>
            </a:br>
            <a:endParaRPr lang="en-US" dirty="0"/>
          </a:p>
        </p:txBody>
      </p:sp>
    </p:spTree>
    <p:extLst>
      <p:ext uri="{BB962C8B-B14F-4D97-AF65-F5344CB8AC3E}">
        <p14:creationId xmlns:p14="http://schemas.microsoft.com/office/powerpoint/2010/main" val="1127376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4926-F485-972E-25C1-391F5780D2E9}"/>
              </a:ext>
            </a:extLst>
          </p:cNvPr>
          <p:cNvSpPr>
            <a:spLocks noGrp="1"/>
          </p:cNvSpPr>
          <p:nvPr>
            <p:ph type="title"/>
          </p:nvPr>
        </p:nvSpPr>
        <p:spPr>
          <a:xfrm>
            <a:off x="2592924" y="624110"/>
            <a:ext cx="8911687" cy="576262"/>
          </a:xfrm>
        </p:spPr>
        <p:txBody>
          <a:bodyPr>
            <a:normAutofit fontScale="90000"/>
          </a:bodyPr>
          <a:lstStyle/>
          <a:p>
            <a:pPr algn="ctr"/>
            <a:r>
              <a:rPr lang="en-US" b="1" dirty="0"/>
              <a:t>How it’s Done</a:t>
            </a:r>
            <a:endParaRPr lang="en-US" dirty="0"/>
          </a:p>
        </p:txBody>
      </p:sp>
      <p:sp>
        <p:nvSpPr>
          <p:cNvPr id="3" name="Text Placeholder 2">
            <a:extLst>
              <a:ext uri="{FF2B5EF4-FFF2-40B4-BE49-F238E27FC236}">
                <a16:creationId xmlns:a16="http://schemas.microsoft.com/office/drawing/2014/main" id="{82633128-3A42-42BA-CEE3-B7D7F6E673E9}"/>
              </a:ext>
            </a:extLst>
          </p:cNvPr>
          <p:cNvSpPr>
            <a:spLocks noGrp="1"/>
          </p:cNvSpPr>
          <p:nvPr>
            <p:ph type="body" idx="1"/>
          </p:nvPr>
        </p:nvSpPr>
        <p:spPr>
          <a:xfrm>
            <a:off x="2451001" y="1200372"/>
            <a:ext cx="3992732" cy="576262"/>
          </a:xfrm>
        </p:spPr>
        <p:txBody>
          <a:bodyPr/>
          <a:lstStyle/>
          <a:p>
            <a:pPr algn="ctr"/>
            <a:r>
              <a:rPr lang="en-US" b="1" dirty="0"/>
              <a:t>#1 Pollination</a:t>
            </a:r>
          </a:p>
        </p:txBody>
      </p:sp>
      <p:sp>
        <p:nvSpPr>
          <p:cNvPr id="4" name="Content Placeholder 3">
            <a:extLst>
              <a:ext uri="{FF2B5EF4-FFF2-40B4-BE49-F238E27FC236}">
                <a16:creationId xmlns:a16="http://schemas.microsoft.com/office/drawing/2014/main" id="{8A6C00FE-7FD4-45F1-1331-55CDDCAE9FFA}"/>
              </a:ext>
            </a:extLst>
          </p:cNvPr>
          <p:cNvSpPr>
            <a:spLocks noGrp="1"/>
          </p:cNvSpPr>
          <p:nvPr>
            <p:ph sz="half" idx="2"/>
          </p:nvPr>
        </p:nvSpPr>
        <p:spPr>
          <a:xfrm>
            <a:off x="2426063" y="2257605"/>
            <a:ext cx="4342893" cy="3789903"/>
          </a:xfrm>
        </p:spPr>
        <p:txBody>
          <a:bodyPr/>
          <a:lstStyle/>
          <a:p>
            <a:r>
              <a:rPr lang="en-US" dirty="0">
                <a:hlinkClick r:id="rId2"/>
              </a:rPr>
              <a:t>https://www.youtube.com/watch?app=desktop&amp;v=tf8o7heBxAQ</a:t>
            </a:r>
            <a:endParaRPr lang="en-US" dirty="0"/>
          </a:p>
          <a:p>
            <a:endParaRPr lang="en-US" dirty="0"/>
          </a:p>
          <a:p>
            <a:pPr marL="0" indent="0" algn="ctr">
              <a:buNone/>
            </a:pPr>
            <a:endParaRPr lang="en-US" dirty="0"/>
          </a:p>
        </p:txBody>
      </p:sp>
      <p:sp>
        <p:nvSpPr>
          <p:cNvPr id="5" name="Text Placeholder 4">
            <a:extLst>
              <a:ext uri="{FF2B5EF4-FFF2-40B4-BE49-F238E27FC236}">
                <a16:creationId xmlns:a16="http://schemas.microsoft.com/office/drawing/2014/main" id="{0E8FB081-FD94-7B09-B61C-B6E4E9304A85}"/>
              </a:ext>
            </a:extLst>
          </p:cNvPr>
          <p:cNvSpPr>
            <a:spLocks noGrp="1"/>
          </p:cNvSpPr>
          <p:nvPr>
            <p:ph type="body" sz="quarter" idx="3"/>
          </p:nvPr>
        </p:nvSpPr>
        <p:spPr>
          <a:xfrm>
            <a:off x="7336793" y="1200372"/>
            <a:ext cx="3999001" cy="576262"/>
          </a:xfrm>
        </p:spPr>
        <p:txBody>
          <a:bodyPr/>
          <a:lstStyle/>
          <a:p>
            <a:pPr algn="ctr"/>
            <a:r>
              <a:rPr lang="en-US" b="1" dirty="0"/>
              <a:t>#2 Seed Pod</a:t>
            </a:r>
          </a:p>
        </p:txBody>
      </p:sp>
      <p:pic>
        <p:nvPicPr>
          <p:cNvPr id="8" name="Content Placeholder 7">
            <a:extLst>
              <a:ext uri="{FF2B5EF4-FFF2-40B4-BE49-F238E27FC236}">
                <a16:creationId xmlns:a16="http://schemas.microsoft.com/office/drawing/2014/main" id="{009C93FA-F0F6-7D43-34F9-8D6D33420F17}"/>
              </a:ext>
            </a:extLst>
          </p:cNvPr>
          <p:cNvPicPr>
            <a:picLocks noGrp="1" noChangeAspect="1"/>
          </p:cNvPicPr>
          <p:nvPr>
            <p:ph sz="quarter" idx="4"/>
          </p:nvPr>
        </p:nvPicPr>
        <p:blipFill>
          <a:blip r:embed="rId3"/>
          <a:stretch>
            <a:fillRect/>
          </a:stretch>
        </p:blipFill>
        <p:spPr>
          <a:xfrm>
            <a:off x="7336793" y="2829693"/>
            <a:ext cx="3999001" cy="3550325"/>
          </a:xfrm>
          <a:prstGeom prst="rect">
            <a:avLst/>
          </a:prstGeom>
        </p:spPr>
      </p:pic>
      <p:pic>
        <p:nvPicPr>
          <p:cNvPr id="7" name="Picture 6">
            <a:extLst>
              <a:ext uri="{FF2B5EF4-FFF2-40B4-BE49-F238E27FC236}">
                <a16:creationId xmlns:a16="http://schemas.microsoft.com/office/drawing/2014/main" id="{A7163C07-C023-0A3D-411E-D3F9C50F3329}"/>
              </a:ext>
            </a:extLst>
          </p:cNvPr>
          <p:cNvPicPr>
            <a:picLocks noChangeAspect="1"/>
          </p:cNvPicPr>
          <p:nvPr/>
        </p:nvPicPr>
        <p:blipFill>
          <a:blip r:embed="rId4"/>
          <a:stretch>
            <a:fillRect/>
          </a:stretch>
        </p:blipFill>
        <p:spPr>
          <a:xfrm>
            <a:off x="2451001" y="3127664"/>
            <a:ext cx="4317955" cy="3252354"/>
          </a:xfrm>
          <a:prstGeom prst="rect">
            <a:avLst/>
          </a:prstGeom>
        </p:spPr>
      </p:pic>
    </p:spTree>
    <p:extLst>
      <p:ext uri="{BB962C8B-B14F-4D97-AF65-F5344CB8AC3E}">
        <p14:creationId xmlns:p14="http://schemas.microsoft.com/office/powerpoint/2010/main" val="271126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4926-F485-972E-25C1-391F5780D2E9}"/>
              </a:ext>
            </a:extLst>
          </p:cNvPr>
          <p:cNvSpPr>
            <a:spLocks noGrp="1"/>
          </p:cNvSpPr>
          <p:nvPr>
            <p:ph type="title"/>
          </p:nvPr>
        </p:nvSpPr>
        <p:spPr>
          <a:xfrm>
            <a:off x="2592924" y="624110"/>
            <a:ext cx="8911687" cy="576262"/>
          </a:xfrm>
        </p:spPr>
        <p:txBody>
          <a:bodyPr>
            <a:normAutofit fontScale="90000"/>
          </a:bodyPr>
          <a:lstStyle/>
          <a:p>
            <a:pPr algn="ctr"/>
            <a:r>
              <a:rPr lang="en-US" b="1" dirty="0"/>
              <a:t>How it’s Done</a:t>
            </a:r>
            <a:endParaRPr lang="en-US" dirty="0"/>
          </a:p>
        </p:txBody>
      </p:sp>
      <p:sp>
        <p:nvSpPr>
          <p:cNvPr id="3" name="Text Placeholder 2">
            <a:extLst>
              <a:ext uri="{FF2B5EF4-FFF2-40B4-BE49-F238E27FC236}">
                <a16:creationId xmlns:a16="http://schemas.microsoft.com/office/drawing/2014/main" id="{82633128-3A42-42BA-CEE3-B7D7F6E673E9}"/>
              </a:ext>
            </a:extLst>
          </p:cNvPr>
          <p:cNvSpPr>
            <a:spLocks noGrp="1"/>
          </p:cNvSpPr>
          <p:nvPr>
            <p:ph type="body" idx="1"/>
          </p:nvPr>
        </p:nvSpPr>
        <p:spPr>
          <a:xfrm>
            <a:off x="2451001" y="1200372"/>
            <a:ext cx="3992732" cy="576262"/>
          </a:xfrm>
        </p:spPr>
        <p:txBody>
          <a:bodyPr/>
          <a:lstStyle/>
          <a:p>
            <a:pPr algn="ctr"/>
            <a:r>
              <a:rPr lang="en-US" b="1" dirty="0"/>
              <a:t>#3 Timing</a:t>
            </a:r>
          </a:p>
        </p:txBody>
      </p:sp>
      <p:pic>
        <p:nvPicPr>
          <p:cNvPr id="6" name="Content Placeholder 5">
            <a:extLst>
              <a:ext uri="{FF2B5EF4-FFF2-40B4-BE49-F238E27FC236}">
                <a16:creationId xmlns:a16="http://schemas.microsoft.com/office/drawing/2014/main" id="{E62B7D4E-00D0-C353-24BC-FE996B3BF686}"/>
              </a:ext>
            </a:extLst>
          </p:cNvPr>
          <p:cNvPicPr>
            <a:picLocks noGrp="1" noChangeAspect="1"/>
          </p:cNvPicPr>
          <p:nvPr>
            <p:ph sz="half" idx="2"/>
          </p:nvPr>
        </p:nvPicPr>
        <p:blipFill>
          <a:blip r:embed="rId2"/>
          <a:stretch>
            <a:fillRect/>
          </a:stretch>
        </p:blipFill>
        <p:spPr>
          <a:xfrm>
            <a:off x="1454727" y="2352895"/>
            <a:ext cx="5455228" cy="4099859"/>
          </a:xfrm>
          <a:prstGeom prst="rect">
            <a:avLst/>
          </a:prstGeom>
        </p:spPr>
      </p:pic>
      <p:sp>
        <p:nvSpPr>
          <p:cNvPr id="5" name="Text Placeholder 4">
            <a:extLst>
              <a:ext uri="{FF2B5EF4-FFF2-40B4-BE49-F238E27FC236}">
                <a16:creationId xmlns:a16="http://schemas.microsoft.com/office/drawing/2014/main" id="{0E8FB081-FD94-7B09-B61C-B6E4E9304A85}"/>
              </a:ext>
            </a:extLst>
          </p:cNvPr>
          <p:cNvSpPr>
            <a:spLocks noGrp="1"/>
          </p:cNvSpPr>
          <p:nvPr>
            <p:ph type="body" sz="quarter" idx="3"/>
          </p:nvPr>
        </p:nvSpPr>
        <p:spPr>
          <a:xfrm>
            <a:off x="7336793" y="1200372"/>
            <a:ext cx="3999001" cy="576262"/>
          </a:xfrm>
        </p:spPr>
        <p:txBody>
          <a:bodyPr/>
          <a:lstStyle/>
          <a:p>
            <a:pPr algn="ctr"/>
            <a:r>
              <a:rPr lang="en-US" b="1" dirty="0"/>
              <a:t>#4 Sterilization &amp;Sowing</a:t>
            </a:r>
          </a:p>
        </p:txBody>
      </p:sp>
      <p:pic>
        <p:nvPicPr>
          <p:cNvPr id="11" name="Content Placeholder 10">
            <a:extLst>
              <a:ext uri="{FF2B5EF4-FFF2-40B4-BE49-F238E27FC236}">
                <a16:creationId xmlns:a16="http://schemas.microsoft.com/office/drawing/2014/main" id="{209B11B8-11AE-FEE7-80AA-7031A08AFBC7}"/>
              </a:ext>
            </a:extLst>
          </p:cNvPr>
          <p:cNvPicPr>
            <a:picLocks noGrp="1" noChangeAspect="1"/>
          </p:cNvPicPr>
          <p:nvPr>
            <p:ph sz="quarter" idx="4"/>
          </p:nvPr>
        </p:nvPicPr>
        <p:blipFill>
          <a:blip r:embed="rId3"/>
          <a:stretch>
            <a:fillRect/>
          </a:stretch>
        </p:blipFill>
        <p:spPr>
          <a:xfrm>
            <a:off x="7167563" y="2352895"/>
            <a:ext cx="4511819" cy="4099859"/>
          </a:xfrm>
          <a:prstGeom prst="rect">
            <a:avLst/>
          </a:prstGeom>
        </p:spPr>
      </p:pic>
    </p:spTree>
    <p:extLst>
      <p:ext uri="{BB962C8B-B14F-4D97-AF65-F5344CB8AC3E}">
        <p14:creationId xmlns:p14="http://schemas.microsoft.com/office/powerpoint/2010/main" val="124302446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5</TotalTime>
  <Words>1062</Words>
  <Application>Microsoft Office PowerPoint</Application>
  <PresentationFormat>Widescreen</PresentationFormat>
  <Paragraphs>85</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Rounded MT Bold</vt:lpstr>
      <vt:lpstr>Calibri</vt:lpstr>
      <vt:lpstr>Century Gothic</vt:lpstr>
      <vt:lpstr>Google Sans</vt:lpstr>
      <vt:lpstr>Roboto</vt:lpstr>
      <vt:lpstr>Times New Roman</vt:lpstr>
      <vt:lpstr>Wingdings 3</vt:lpstr>
      <vt:lpstr>Wisp</vt:lpstr>
      <vt:lpstr>To Save an Orchid</vt:lpstr>
      <vt:lpstr>What is an Orchid ? </vt:lpstr>
      <vt:lpstr>Orchid Facts</vt:lpstr>
      <vt:lpstr>The State of Orchids</vt:lpstr>
      <vt:lpstr>2 Organizations with a Common Vision and complimentary skills and knowledge </vt:lpstr>
      <vt:lpstr>A Great Collaborative Opportunity</vt:lpstr>
      <vt:lpstr>The Fairchild BT  Million Orchid Project (MOP) Model</vt:lpstr>
      <vt:lpstr>How it’s Done</vt:lpstr>
      <vt:lpstr>How it’s Done</vt:lpstr>
      <vt:lpstr>How it’s Done</vt:lpstr>
      <vt:lpstr>How it’s Done</vt:lpstr>
      <vt:lpstr>Finally Home (elapsed time roughly 2 years)</vt:lpstr>
      <vt:lpstr>The Initial Target Species</vt:lpstr>
      <vt:lpstr>Encyclia tampensis</vt:lpstr>
      <vt:lpstr>Encyclia tampensis is in the Lab (photos in situ in the Lower Keys)</vt:lpstr>
      <vt:lpstr>Brassavola nadosa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Leigh Coolidge</dc:creator>
  <cp:lastModifiedBy>Leigh Coolidge</cp:lastModifiedBy>
  <cp:revision>2</cp:revision>
  <dcterms:created xsi:type="dcterms:W3CDTF">2024-06-10T21:37:00Z</dcterms:created>
  <dcterms:modified xsi:type="dcterms:W3CDTF">2024-06-10T21:58:29Z</dcterms:modified>
</cp:coreProperties>
</file>