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79" r:id="rId3"/>
    <p:sldId id="280" r:id="rId4"/>
    <p:sldId id="281" r:id="rId5"/>
    <p:sldId id="282" r:id="rId6"/>
    <p:sldId id="283" r:id="rId7"/>
    <p:sldId id="284" r:id="rId8"/>
    <p:sldId id="286" r:id="rId9"/>
    <p:sldId id="285" r:id="rId10"/>
    <p:sldId id="270" r:id="rId11"/>
    <p:sldId id="271" r:id="rId12"/>
    <p:sldId id="272" r:id="rId13"/>
    <p:sldId id="275" r:id="rId14"/>
    <p:sldId id="274" r:id="rId15"/>
    <p:sldId id="288"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105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126425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35988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B70309-3AC0-4254-B220-B3702D7878F2}"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8792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983090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5306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32336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1763392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19792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315157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126192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383180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342513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07697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0231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166731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405135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D182C04-C07F-4DFE-9083-655E32A177A3}" type="datetimeFigureOut">
              <a:rPr lang="en-US" smtClean="0"/>
              <a:t>6/10/2024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0B70309-3AC0-4254-B220-B3702D7878F2}" type="slidenum">
              <a:rPr lang="en-US" smtClean="0"/>
              <a:t>‹#›</a:t>
            </a:fld>
            <a:endParaRPr lang="en-US" dirty="0"/>
          </a:p>
        </p:txBody>
      </p:sp>
    </p:spTree>
    <p:extLst>
      <p:ext uri="{BB962C8B-B14F-4D97-AF65-F5344CB8AC3E}">
        <p14:creationId xmlns:p14="http://schemas.microsoft.com/office/powerpoint/2010/main" val="3809853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F7F79-B48F-D717-71D6-4070BFD9222C}"/>
              </a:ext>
            </a:extLst>
          </p:cNvPr>
          <p:cNvPicPr>
            <a:picLocks noChangeAspect="1"/>
          </p:cNvPicPr>
          <p:nvPr/>
        </p:nvPicPr>
        <p:blipFill>
          <a:blip r:embed="rId2"/>
          <a:stretch>
            <a:fillRect/>
          </a:stretch>
        </p:blipFill>
        <p:spPr>
          <a:xfrm>
            <a:off x="1524000" y="228600"/>
            <a:ext cx="9144000" cy="6553200"/>
          </a:xfrm>
          <a:prstGeom prst="rect">
            <a:avLst/>
          </a:prstGeom>
        </p:spPr>
      </p:pic>
    </p:spTree>
    <p:extLst>
      <p:ext uri="{BB962C8B-B14F-4D97-AF65-F5344CB8AC3E}">
        <p14:creationId xmlns:p14="http://schemas.microsoft.com/office/powerpoint/2010/main" val="3151685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1CB5-ED59-3E46-58D3-F1A2F6C20700}"/>
              </a:ext>
            </a:extLst>
          </p:cNvPr>
          <p:cNvSpPr>
            <a:spLocks noGrp="1"/>
          </p:cNvSpPr>
          <p:nvPr>
            <p:ph type="title"/>
          </p:nvPr>
        </p:nvSpPr>
        <p:spPr>
          <a:xfrm>
            <a:off x="2592925" y="624110"/>
            <a:ext cx="8911687" cy="768272"/>
          </a:xfrm>
        </p:spPr>
        <p:txBody>
          <a:bodyPr/>
          <a:lstStyle/>
          <a:p>
            <a:pPr algn="ctr"/>
            <a:r>
              <a:rPr lang="en-US" b="1" dirty="0"/>
              <a:t>The Plan</a:t>
            </a:r>
          </a:p>
        </p:txBody>
      </p:sp>
      <p:sp>
        <p:nvSpPr>
          <p:cNvPr id="3" name="Content Placeholder 2">
            <a:extLst>
              <a:ext uri="{FF2B5EF4-FFF2-40B4-BE49-F238E27FC236}">
                <a16:creationId xmlns:a16="http://schemas.microsoft.com/office/drawing/2014/main" id="{EFD26A89-D99C-A4D9-448B-BD8B3112E36D}"/>
              </a:ext>
            </a:extLst>
          </p:cNvPr>
          <p:cNvSpPr>
            <a:spLocks noGrp="1"/>
          </p:cNvSpPr>
          <p:nvPr>
            <p:ph idx="1"/>
          </p:nvPr>
        </p:nvSpPr>
        <p:spPr/>
        <p:txBody>
          <a:bodyPr/>
          <a:lstStyle/>
          <a:p>
            <a:r>
              <a:rPr lang="en-US" b="1" dirty="0"/>
              <a:t>Start 2-3 new species per year</a:t>
            </a:r>
          </a:p>
          <a:p>
            <a:r>
              <a:rPr lang="en-US" b="1" dirty="0"/>
              <a:t>Erect &amp; Equip Shade house in 2025</a:t>
            </a:r>
          </a:p>
          <a:p>
            <a:r>
              <a:rPr lang="en-US" b="1" dirty="0"/>
              <a:t>First tenants arrive in late 2025</a:t>
            </a:r>
          </a:p>
          <a:p>
            <a:r>
              <a:rPr lang="en-US" b="1" dirty="0"/>
              <a:t>Transplant to KWTF&amp;BT can hopefully begin by 2027 with Encyclia tampensis</a:t>
            </a:r>
          </a:p>
          <a:p>
            <a:r>
              <a:rPr lang="en-US" b="1" dirty="0"/>
              <a:t>We will do our own breeding of native or “near-native” species or acquire seedpods or flasks for more rare and protected species in order to insure as closely as possible the correct genome type plants for our specific environment. Raising all seedlings in a shade house in situ at KWTF&amp;BG will help ensure “hardening” to this environment prior to transplant </a:t>
            </a:r>
          </a:p>
          <a:p>
            <a:r>
              <a:rPr lang="en-US" b="1" dirty="0"/>
              <a:t>Dendrophylax lindenii? (Ghost orchid) Let’s make sure we have our process nailed down first</a:t>
            </a:r>
          </a:p>
        </p:txBody>
      </p:sp>
    </p:spTree>
    <p:extLst>
      <p:ext uri="{BB962C8B-B14F-4D97-AF65-F5344CB8AC3E}">
        <p14:creationId xmlns:p14="http://schemas.microsoft.com/office/powerpoint/2010/main" val="2890843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4B61-E583-ECB5-C73E-FB149776197E}"/>
              </a:ext>
            </a:extLst>
          </p:cNvPr>
          <p:cNvSpPr>
            <a:spLocks noGrp="1"/>
          </p:cNvSpPr>
          <p:nvPr>
            <p:ph type="title"/>
          </p:nvPr>
        </p:nvSpPr>
        <p:spPr>
          <a:xfrm>
            <a:off x="2592925" y="624110"/>
            <a:ext cx="8911687" cy="705926"/>
          </a:xfrm>
        </p:spPr>
        <p:txBody>
          <a:bodyPr/>
          <a:lstStyle/>
          <a:p>
            <a:pPr algn="ctr"/>
            <a:r>
              <a:rPr lang="en-US" b="1" dirty="0"/>
              <a:t>Infrastructure</a:t>
            </a:r>
          </a:p>
        </p:txBody>
      </p:sp>
      <p:sp>
        <p:nvSpPr>
          <p:cNvPr id="3" name="Content Placeholder 2">
            <a:extLst>
              <a:ext uri="{FF2B5EF4-FFF2-40B4-BE49-F238E27FC236}">
                <a16:creationId xmlns:a16="http://schemas.microsoft.com/office/drawing/2014/main" id="{659EC700-DD73-E06A-7530-6604835BD795}"/>
              </a:ext>
            </a:extLst>
          </p:cNvPr>
          <p:cNvSpPr>
            <a:spLocks noGrp="1"/>
          </p:cNvSpPr>
          <p:nvPr>
            <p:ph idx="1"/>
          </p:nvPr>
        </p:nvSpPr>
        <p:spPr>
          <a:xfrm>
            <a:off x="2589212" y="1250372"/>
            <a:ext cx="8915400" cy="5451764"/>
          </a:xfrm>
        </p:spPr>
        <p:txBody>
          <a:bodyPr>
            <a:normAutofit lnSpcReduction="10000"/>
          </a:bodyPr>
          <a:lstStyle/>
          <a:p>
            <a:r>
              <a:rPr lang="en-US" b="1" dirty="0"/>
              <a:t>The Shade House (40 ft x 24 ft) to accommodate 20,750 seedlings in 2x2 pots</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Lab expenses, </a:t>
            </a:r>
            <a:r>
              <a:rPr lang="en-US" b="1" dirty="0" err="1"/>
              <a:t>Shadehouse</a:t>
            </a:r>
            <a:r>
              <a:rPr lang="en-US" b="1" dirty="0"/>
              <a:t>, Benches, fans (electricity), irrigation (water &amp; plumbing), construction/installation, timers, storage shed, pots, potting media, fertilizer &amp; other miscellaneous tools and supplies</a:t>
            </a:r>
          </a:p>
          <a:p>
            <a:r>
              <a:rPr lang="en-US" b="1" dirty="0"/>
              <a:t>Estimated Investment $35,000-$40,000</a:t>
            </a:r>
          </a:p>
          <a:p>
            <a:endParaRPr lang="en-US" b="1" dirty="0"/>
          </a:p>
        </p:txBody>
      </p:sp>
      <p:pic>
        <p:nvPicPr>
          <p:cNvPr id="5" name="Picture 4">
            <a:extLst>
              <a:ext uri="{FF2B5EF4-FFF2-40B4-BE49-F238E27FC236}">
                <a16:creationId xmlns:a16="http://schemas.microsoft.com/office/drawing/2014/main" id="{F39E2372-7412-9170-3D65-C818B567FF44}"/>
              </a:ext>
            </a:extLst>
          </p:cNvPr>
          <p:cNvPicPr>
            <a:picLocks noChangeAspect="1"/>
          </p:cNvPicPr>
          <p:nvPr/>
        </p:nvPicPr>
        <p:blipFill>
          <a:blip r:embed="rId2"/>
          <a:stretch>
            <a:fillRect/>
          </a:stretch>
        </p:blipFill>
        <p:spPr>
          <a:xfrm>
            <a:off x="4197926" y="1956298"/>
            <a:ext cx="5496791" cy="3210791"/>
          </a:xfrm>
          <a:prstGeom prst="rect">
            <a:avLst/>
          </a:prstGeom>
        </p:spPr>
      </p:pic>
    </p:spTree>
    <p:extLst>
      <p:ext uri="{BB962C8B-B14F-4D97-AF65-F5344CB8AC3E}">
        <p14:creationId xmlns:p14="http://schemas.microsoft.com/office/powerpoint/2010/main" val="1418052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EE9A-7D43-CCFF-B0AE-8CAECA931C01}"/>
              </a:ext>
            </a:extLst>
          </p:cNvPr>
          <p:cNvSpPr>
            <a:spLocks noGrp="1"/>
          </p:cNvSpPr>
          <p:nvPr>
            <p:ph type="title"/>
          </p:nvPr>
        </p:nvSpPr>
        <p:spPr>
          <a:xfrm>
            <a:off x="2592925" y="624110"/>
            <a:ext cx="8911687" cy="653972"/>
          </a:xfrm>
        </p:spPr>
        <p:txBody>
          <a:bodyPr/>
          <a:lstStyle/>
          <a:p>
            <a:pPr algn="ctr"/>
            <a:r>
              <a:rPr lang="en-US" b="1" dirty="0"/>
              <a:t>Floorplan</a:t>
            </a:r>
          </a:p>
        </p:txBody>
      </p:sp>
      <p:pic>
        <p:nvPicPr>
          <p:cNvPr id="5" name="Content Placeholder 4">
            <a:extLst>
              <a:ext uri="{FF2B5EF4-FFF2-40B4-BE49-F238E27FC236}">
                <a16:creationId xmlns:a16="http://schemas.microsoft.com/office/drawing/2014/main" id="{D2799C79-D385-79C3-BCC5-E67FCB378624}"/>
              </a:ext>
            </a:extLst>
          </p:cNvPr>
          <p:cNvPicPr>
            <a:picLocks noGrp="1" noChangeAspect="1"/>
          </p:cNvPicPr>
          <p:nvPr>
            <p:ph idx="1"/>
          </p:nvPr>
        </p:nvPicPr>
        <p:blipFill>
          <a:blip r:embed="rId2"/>
          <a:stretch>
            <a:fillRect/>
          </a:stretch>
        </p:blipFill>
        <p:spPr>
          <a:xfrm>
            <a:off x="1267692" y="1278083"/>
            <a:ext cx="10662949" cy="5351318"/>
          </a:xfrm>
        </p:spPr>
      </p:pic>
    </p:spTree>
    <p:extLst>
      <p:ext uri="{BB962C8B-B14F-4D97-AF65-F5344CB8AC3E}">
        <p14:creationId xmlns:p14="http://schemas.microsoft.com/office/powerpoint/2010/main" val="358800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EFE7-DA04-1481-4328-F39DFE477EDD}"/>
              </a:ext>
            </a:extLst>
          </p:cNvPr>
          <p:cNvSpPr>
            <a:spLocks noGrp="1"/>
          </p:cNvSpPr>
          <p:nvPr>
            <p:ph type="title"/>
          </p:nvPr>
        </p:nvSpPr>
        <p:spPr>
          <a:xfrm>
            <a:off x="2592925" y="624110"/>
            <a:ext cx="8911687" cy="737099"/>
          </a:xfrm>
        </p:spPr>
        <p:txBody>
          <a:bodyPr/>
          <a:lstStyle/>
          <a:p>
            <a:pPr algn="ctr"/>
            <a:r>
              <a:rPr lang="en-US" b="1" dirty="0"/>
              <a:t>Why Do It?</a:t>
            </a:r>
          </a:p>
        </p:txBody>
      </p:sp>
      <p:sp>
        <p:nvSpPr>
          <p:cNvPr id="3" name="Content Placeholder 2">
            <a:extLst>
              <a:ext uri="{FF2B5EF4-FFF2-40B4-BE49-F238E27FC236}">
                <a16:creationId xmlns:a16="http://schemas.microsoft.com/office/drawing/2014/main" id="{AF41D2DA-654E-F0C4-792B-1429BE91C90A}"/>
              </a:ext>
            </a:extLst>
          </p:cNvPr>
          <p:cNvSpPr>
            <a:spLocks noGrp="1"/>
          </p:cNvSpPr>
          <p:nvPr>
            <p:ph idx="1"/>
          </p:nvPr>
        </p:nvSpPr>
        <p:spPr>
          <a:xfrm>
            <a:off x="2485303" y="1361209"/>
            <a:ext cx="8915400" cy="5278582"/>
          </a:xfrm>
        </p:spPr>
        <p:txBody>
          <a:bodyPr/>
          <a:lstStyle/>
          <a:p>
            <a:r>
              <a:rPr lang="en-US" b="1" dirty="0"/>
              <a:t>This project is in the sweet spot for 2 organizations that when working together have the knowledge and expertise to be successful </a:t>
            </a:r>
          </a:p>
          <a:p>
            <a:r>
              <a:rPr lang="en-US" b="1" dirty="0"/>
              <a:t>KWTF&amp;BG is an ideal site to “re-populate” orchids as several species were likely native here when the first permanent settlers arrived. </a:t>
            </a:r>
          </a:p>
          <a:p>
            <a:r>
              <a:rPr lang="en-US" b="1" dirty="0"/>
              <a:t>There are thousands of orchid species that fit the “Florida Keys &amp; Caribbean Basin” charter of KWTF&amp;BG that should thrive here.</a:t>
            </a:r>
          </a:p>
          <a:p>
            <a:r>
              <a:rPr lang="en-US" b="1" dirty="0"/>
              <a:t>We have a successful model to follow (Fairchild Million Orchid Project) and Fairchild has been encouraging and offered their expertise and experiences. They are excited to have this interest in the Keys.</a:t>
            </a:r>
          </a:p>
          <a:p>
            <a:r>
              <a:rPr lang="en-US" b="1" dirty="0"/>
              <a:t>A substantial and scientifically important orchid collection, in a native environment, will really put KWTF&amp;BG and all of Key West on the horticultural map with a very unique collection in the United States</a:t>
            </a:r>
          </a:p>
          <a:p>
            <a:r>
              <a:rPr lang="en-US" b="1" dirty="0"/>
              <a:t>A fabulous opportunity to engage younger generations in a hands on STEM project that could serve them for a lifetime    </a:t>
            </a:r>
          </a:p>
          <a:p>
            <a:r>
              <a:rPr lang="en-US" sz="3200" b="1" dirty="0"/>
              <a:t>BECAUSE WE CAN!</a:t>
            </a:r>
          </a:p>
        </p:txBody>
      </p:sp>
    </p:spTree>
    <p:extLst>
      <p:ext uri="{BB962C8B-B14F-4D97-AF65-F5344CB8AC3E}">
        <p14:creationId xmlns:p14="http://schemas.microsoft.com/office/powerpoint/2010/main" val="3535423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EA87-2696-7292-199A-0E43B34FCAF4}"/>
              </a:ext>
            </a:extLst>
          </p:cNvPr>
          <p:cNvSpPr>
            <a:spLocks noGrp="1"/>
          </p:cNvSpPr>
          <p:nvPr>
            <p:ph type="title"/>
          </p:nvPr>
        </p:nvSpPr>
        <p:spPr/>
        <p:txBody>
          <a:bodyPr/>
          <a:lstStyle/>
          <a:p>
            <a:pPr algn="ctr"/>
            <a:r>
              <a:rPr lang="en-US" b="1" dirty="0"/>
              <a:t>Where Do We Go From Here</a:t>
            </a:r>
          </a:p>
        </p:txBody>
      </p:sp>
      <p:sp>
        <p:nvSpPr>
          <p:cNvPr id="3" name="Content Placeholder 2">
            <a:extLst>
              <a:ext uri="{FF2B5EF4-FFF2-40B4-BE49-F238E27FC236}">
                <a16:creationId xmlns:a16="http://schemas.microsoft.com/office/drawing/2014/main" id="{3F4B5E6D-843C-563A-0610-B31F3942BDC5}"/>
              </a:ext>
            </a:extLst>
          </p:cNvPr>
          <p:cNvSpPr>
            <a:spLocks noGrp="1"/>
          </p:cNvSpPr>
          <p:nvPr>
            <p:ph idx="1"/>
          </p:nvPr>
        </p:nvSpPr>
        <p:spPr>
          <a:xfrm>
            <a:off x="2589212" y="1717962"/>
            <a:ext cx="8915400" cy="5004955"/>
          </a:xfrm>
        </p:spPr>
        <p:txBody>
          <a:bodyPr>
            <a:normAutofit fontScale="92500" lnSpcReduction="10000"/>
          </a:bodyPr>
          <a:lstStyle/>
          <a:p>
            <a:r>
              <a:rPr lang="en-US" b="1" dirty="0"/>
              <a:t>Commencing grant writing. We are aware of multiple funding opportunities locally and nationally.</a:t>
            </a:r>
          </a:p>
          <a:p>
            <a:r>
              <a:rPr lang="en-US" b="1" dirty="0"/>
              <a:t>Currently engaged with Fairchild BG who volunteered to grow out our first seed pods. Investigate need and process to multi-source lab work to better manage risk, especially if we are fortunate to get into rare and endangered species. Eventually offer an opportunity as a local school lab science project.</a:t>
            </a:r>
          </a:p>
          <a:p>
            <a:r>
              <a:rPr lang="en-US" b="1" dirty="0"/>
              <a:t>Begin permitting, site prep and procurement of capital facilities and equipment as we wait for plants.</a:t>
            </a:r>
          </a:p>
          <a:p>
            <a:r>
              <a:rPr lang="en-US" b="1" dirty="0"/>
              <a:t>Conduct a thorough site plan of the Garden and determine most promising sites for re-introduction by species. Where, when, how, how many.</a:t>
            </a:r>
          </a:p>
          <a:p>
            <a:r>
              <a:rPr lang="en-US" b="1" dirty="0"/>
              <a:t>If our success exceeds the needs of the Garden, create a plan to handle excess inventory. Make plants available to City of Key West and residents to make KW the “Orchid City”?</a:t>
            </a:r>
          </a:p>
          <a:p>
            <a:r>
              <a:rPr lang="en-US" b="1" dirty="0"/>
              <a:t>Begin local fundraising</a:t>
            </a:r>
          </a:p>
          <a:p>
            <a:r>
              <a:rPr lang="en-US" b="1" dirty="0"/>
              <a:t>Stay engaged with Fairchild</a:t>
            </a:r>
          </a:p>
          <a:p>
            <a:r>
              <a:rPr lang="en-US" b="1" dirty="0"/>
              <a:t>Make it happen!</a:t>
            </a:r>
          </a:p>
        </p:txBody>
      </p:sp>
    </p:spTree>
    <p:extLst>
      <p:ext uri="{BB962C8B-B14F-4D97-AF65-F5344CB8AC3E}">
        <p14:creationId xmlns:p14="http://schemas.microsoft.com/office/powerpoint/2010/main" val="290527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B65D6-D329-6D06-EC32-FB261D3C5081}"/>
              </a:ext>
            </a:extLst>
          </p:cNvPr>
          <p:cNvSpPr txBox="1"/>
          <p:nvPr/>
        </p:nvSpPr>
        <p:spPr>
          <a:xfrm>
            <a:off x="5145741" y="663388"/>
            <a:ext cx="248497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a:ea typeface="+mn-ea"/>
                <a:cs typeface="+mn-cs"/>
              </a:rPr>
              <a:t>Off we go!</a:t>
            </a:r>
          </a:p>
        </p:txBody>
      </p:sp>
      <p:pic>
        <p:nvPicPr>
          <p:cNvPr id="4" name="Picture 3">
            <a:extLst>
              <a:ext uri="{FF2B5EF4-FFF2-40B4-BE49-F238E27FC236}">
                <a16:creationId xmlns:a16="http://schemas.microsoft.com/office/drawing/2014/main" id="{6A0D5118-C623-AEA4-D5DB-09D9BB5D6469}"/>
              </a:ext>
            </a:extLst>
          </p:cNvPr>
          <p:cNvPicPr>
            <a:picLocks noChangeAspect="1"/>
          </p:cNvPicPr>
          <p:nvPr/>
        </p:nvPicPr>
        <p:blipFill>
          <a:blip r:embed="rId2"/>
          <a:stretch>
            <a:fillRect/>
          </a:stretch>
        </p:blipFill>
        <p:spPr>
          <a:xfrm>
            <a:off x="1792941" y="1981200"/>
            <a:ext cx="9170893" cy="4213411"/>
          </a:xfrm>
          <a:prstGeom prst="rect">
            <a:avLst/>
          </a:prstGeom>
        </p:spPr>
      </p:pic>
    </p:spTree>
    <p:extLst>
      <p:ext uri="{BB962C8B-B14F-4D97-AF65-F5344CB8AC3E}">
        <p14:creationId xmlns:p14="http://schemas.microsoft.com/office/powerpoint/2010/main" val="52132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4ED1C-0C59-F60B-0F4A-26519B738E97}"/>
              </a:ext>
            </a:extLst>
          </p:cNvPr>
          <p:cNvPicPr>
            <a:picLocks noChangeAspect="1"/>
          </p:cNvPicPr>
          <p:nvPr/>
        </p:nvPicPr>
        <p:blipFill>
          <a:blip r:embed="rId2"/>
          <a:stretch>
            <a:fillRect/>
          </a:stretch>
        </p:blipFill>
        <p:spPr>
          <a:xfrm>
            <a:off x="2644588" y="1661552"/>
            <a:ext cx="7620000" cy="5076825"/>
          </a:xfrm>
          <a:prstGeom prst="rect">
            <a:avLst/>
          </a:prstGeom>
        </p:spPr>
      </p:pic>
      <p:sp>
        <p:nvSpPr>
          <p:cNvPr id="3" name="TextBox 2">
            <a:extLst>
              <a:ext uri="{FF2B5EF4-FFF2-40B4-BE49-F238E27FC236}">
                <a16:creationId xmlns:a16="http://schemas.microsoft.com/office/drawing/2014/main" id="{28EE3295-136E-0FB8-5791-1AA689E1F095}"/>
              </a:ext>
            </a:extLst>
          </p:cNvPr>
          <p:cNvSpPr txBox="1"/>
          <p:nvPr/>
        </p:nvSpPr>
        <p:spPr>
          <a:xfrm>
            <a:off x="3971364" y="681318"/>
            <a:ext cx="510988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t>Questions??</a:t>
            </a:r>
          </a:p>
        </p:txBody>
      </p:sp>
    </p:spTree>
    <p:extLst>
      <p:ext uri="{BB962C8B-B14F-4D97-AF65-F5344CB8AC3E}">
        <p14:creationId xmlns:p14="http://schemas.microsoft.com/office/powerpoint/2010/main" val="287296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7C9A-221A-B49D-91EB-F22DD6978BE2}"/>
              </a:ext>
            </a:extLst>
          </p:cNvPr>
          <p:cNvSpPr>
            <a:spLocks noGrp="1"/>
          </p:cNvSpPr>
          <p:nvPr>
            <p:ph type="title"/>
          </p:nvPr>
        </p:nvSpPr>
        <p:spPr>
          <a:xfrm>
            <a:off x="2592925" y="624110"/>
            <a:ext cx="8911687" cy="791033"/>
          </a:xfrm>
        </p:spPr>
        <p:txBody>
          <a:bodyPr/>
          <a:lstStyle/>
          <a:p>
            <a:pPr algn="ctr"/>
            <a:r>
              <a:rPr lang="en-US" b="1" dirty="0"/>
              <a:t>Brassia caudata</a:t>
            </a:r>
          </a:p>
        </p:txBody>
      </p:sp>
      <p:sp>
        <p:nvSpPr>
          <p:cNvPr id="3" name="Content Placeholder 2">
            <a:extLst>
              <a:ext uri="{FF2B5EF4-FFF2-40B4-BE49-F238E27FC236}">
                <a16:creationId xmlns:a16="http://schemas.microsoft.com/office/drawing/2014/main" id="{677D9202-D7E1-CAB6-98C9-9630C383AC7A}"/>
              </a:ext>
            </a:extLst>
          </p:cNvPr>
          <p:cNvSpPr>
            <a:spLocks noGrp="1"/>
          </p:cNvSpPr>
          <p:nvPr>
            <p:ph idx="1"/>
          </p:nvPr>
        </p:nvSpPr>
        <p:spPr>
          <a:xfrm>
            <a:off x="7456714" y="2133600"/>
            <a:ext cx="4047898" cy="3777622"/>
          </a:xfrm>
        </p:spPr>
        <p:txBody>
          <a:bodyPr/>
          <a:lstStyle/>
          <a:p>
            <a:r>
              <a:rPr lang="en-US" b="1" dirty="0"/>
              <a:t>Common name: the tailed brassia</a:t>
            </a:r>
          </a:p>
          <a:p>
            <a:r>
              <a:rPr lang="en-US" b="1" dirty="0"/>
              <a:t>Epiphyte</a:t>
            </a:r>
          </a:p>
          <a:p>
            <a:r>
              <a:rPr lang="en-US" b="1" dirty="0"/>
              <a:t>Range: Florida to Brazil and throughout the Caribbean</a:t>
            </a:r>
          </a:p>
          <a:p>
            <a:r>
              <a:rPr lang="en-US" b="1" dirty="0"/>
              <a:t>Blooms: spring &amp; fall</a:t>
            </a:r>
          </a:p>
          <a:p>
            <a:r>
              <a:rPr lang="en-US" b="1" dirty="0"/>
              <a:t>Light: lower light</a:t>
            </a:r>
          </a:p>
          <a:p>
            <a:r>
              <a:rPr lang="en-US" b="1" dirty="0"/>
              <a:t>Flower size: 1 ½” x up to 6”</a:t>
            </a:r>
          </a:p>
          <a:p>
            <a:r>
              <a:rPr lang="en-US" b="1" dirty="0"/>
              <a:t>Light occasional fragrance</a:t>
            </a:r>
          </a:p>
        </p:txBody>
      </p:sp>
      <p:pic>
        <p:nvPicPr>
          <p:cNvPr id="4" name="Picture 3">
            <a:extLst>
              <a:ext uri="{FF2B5EF4-FFF2-40B4-BE49-F238E27FC236}">
                <a16:creationId xmlns:a16="http://schemas.microsoft.com/office/drawing/2014/main" id="{45D762AE-9020-7909-9C8F-97088A15EAB5}"/>
              </a:ext>
            </a:extLst>
          </p:cNvPr>
          <p:cNvPicPr>
            <a:picLocks noChangeAspect="1"/>
          </p:cNvPicPr>
          <p:nvPr/>
        </p:nvPicPr>
        <p:blipFill>
          <a:blip r:embed="rId2"/>
          <a:stretch>
            <a:fillRect/>
          </a:stretch>
        </p:blipFill>
        <p:spPr>
          <a:xfrm>
            <a:off x="1466850" y="1513114"/>
            <a:ext cx="5143500" cy="5170716"/>
          </a:xfrm>
          <a:prstGeom prst="rect">
            <a:avLst/>
          </a:prstGeom>
        </p:spPr>
      </p:pic>
    </p:spTree>
    <p:extLst>
      <p:ext uri="{BB962C8B-B14F-4D97-AF65-F5344CB8AC3E}">
        <p14:creationId xmlns:p14="http://schemas.microsoft.com/office/powerpoint/2010/main" val="3811599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E5F68-9A1F-C32D-1321-59A152E9C9F2}"/>
              </a:ext>
            </a:extLst>
          </p:cNvPr>
          <p:cNvPicPr>
            <a:picLocks noChangeAspect="1"/>
          </p:cNvPicPr>
          <p:nvPr/>
        </p:nvPicPr>
        <p:blipFill>
          <a:blip r:embed="rId2"/>
          <a:stretch>
            <a:fillRect/>
          </a:stretch>
        </p:blipFill>
        <p:spPr>
          <a:xfrm>
            <a:off x="1752600" y="200025"/>
            <a:ext cx="9220200" cy="6457950"/>
          </a:xfrm>
          <a:prstGeom prst="rect">
            <a:avLst/>
          </a:prstGeom>
        </p:spPr>
      </p:pic>
    </p:spTree>
    <p:extLst>
      <p:ext uri="{BB962C8B-B14F-4D97-AF65-F5344CB8AC3E}">
        <p14:creationId xmlns:p14="http://schemas.microsoft.com/office/powerpoint/2010/main" val="776825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2D64D-2B4B-5413-B3DB-6ED026A2D959}"/>
              </a:ext>
            </a:extLst>
          </p:cNvPr>
          <p:cNvSpPr>
            <a:spLocks noGrp="1"/>
          </p:cNvSpPr>
          <p:nvPr>
            <p:ph type="title"/>
          </p:nvPr>
        </p:nvSpPr>
        <p:spPr>
          <a:xfrm>
            <a:off x="2592925" y="624110"/>
            <a:ext cx="8911687" cy="812804"/>
          </a:xfrm>
        </p:spPr>
        <p:txBody>
          <a:bodyPr/>
          <a:lstStyle/>
          <a:p>
            <a:pPr algn="ctr"/>
            <a:r>
              <a:rPr lang="en-US" b="1" dirty="0"/>
              <a:t>Epidendrum nocturnum</a:t>
            </a:r>
          </a:p>
        </p:txBody>
      </p:sp>
      <p:sp>
        <p:nvSpPr>
          <p:cNvPr id="3" name="Content Placeholder 2">
            <a:extLst>
              <a:ext uri="{FF2B5EF4-FFF2-40B4-BE49-F238E27FC236}">
                <a16:creationId xmlns:a16="http://schemas.microsoft.com/office/drawing/2014/main" id="{4F963D64-A247-FE72-EEB0-63D894264AD9}"/>
              </a:ext>
            </a:extLst>
          </p:cNvPr>
          <p:cNvSpPr>
            <a:spLocks noGrp="1"/>
          </p:cNvSpPr>
          <p:nvPr>
            <p:ph idx="1"/>
          </p:nvPr>
        </p:nvSpPr>
        <p:spPr>
          <a:xfrm>
            <a:off x="7707086" y="2133600"/>
            <a:ext cx="3797526" cy="3777622"/>
          </a:xfrm>
        </p:spPr>
        <p:txBody>
          <a:bodyPr/>
          <a:lstStyle/>
          <a:p>
            <a:r>
              <a:rPr lang="en-US" b="1" dirty="0"/>
              <a:t>Common name: the night scented epidendrum</a:t>
            </a:r>
          </a:p>
          <a:p>
            <a:r>
              <a:rPr lang="en-US" b="1" dirty="0"/>
              <a:t>Epiphyte</a:t>
            </a:r>
          </a:p>
          <a:p>
            <a:r>
              <a:rPr lang="en-US" b="1" dirty="0"/>
              <a:t>Range: Florida to S. America and throughout the Caribbean</a:t>
            </a:r>
          </a:p>
          <a:p>
            <a:r>
              <a:rPr lang="en-US" b="1" dirty="0"/>
              <a:t>Blooms: summer to fall</a:t>
            </a:r>
          </a:p>
          <a:p>
            <a:r>
              <a:rPr lang="en-US" b="1" dirty="0"/>
              <a:t>Light: lower light</a:t>
            </a:r>
          </a:p>
          <a:p>
            <a:r>
              <a:rPr lang="en-US" b="1" dirty="0"/>
              <a:t>Flower size: 3” to 5”</a:t>
            </a:r>
          </a:p>
          <a:p>
            <a:r>
              <a:rPr lang="en-US" b="1" dirty="0"/>
              <a:t>Highly fragrant</a:t>
            </a:r>
          </a:p>
          <a:p>
            <a:endParaRPr lang="en-US" b="1" dirty="0"/>
          </a:p>
        </p:txBody>
      </p:sp>
      <p:pic>
        <p:nvPicPr>
          <p:cNvPr id="4" name="Picture 3">
            <a:extLst>
              <a:ext uri="{FF2B5EF4-FFF2-40B4-BE49-F238E27FC236}">
                <a16:creationId xmlns:a16="http://schemas.microsoft.com/office/drawing/2014/main" id="{245265DD-8DAC-D22F-457E-396D2D2A8E0A}"/>
              </a:ext>
            </a:extLst>
          </p:cNvPr>
          <p:cNvPicPr>
            <a:picLocks noChangeAspect="1"/>
          </p:cNvPicPr>
          <p:nvPr/>
        </p:nvPicPr>
        <p:blipFill>
          <a:blip r:embed="rId2"/>
          <a:stretch>
            <a:fillRect/>
          </a:stretch>
        </p:blipFill>
        <p:spPr>
          <a:xfrm>
            <a:off x="819830" y="1436914"/>
            <a:ext cx="6524625" cy="4895850"/>
          </a:xfrm>
          <a:prstGeom prst="rect">
            <a:avLst/>
          </a:prstGeom>
        </p:spPr>
      </p:pic>
    </p:spTree>
    <p:extLst>
      <p:ext uri="{BB962C8B-B14F-4D97-AF65-F5344CB8AC3E}">
        <p14:creationId xmlns:p14="http://schemas.microsoft.com/office/powerpoint/2010/main" val="400357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B439DA-5DF2-BB61-721C-B4F05CED3598}"/>
              </a:ext>
            </a:extLst>
          </p:cNvPr>
          <p:cNvPicPr>
            <a:picLocks noChangeAspect="1"/>
          </p:cNvPicPr>
          <p:nvPr/>
        </p:nvPicPr>
        <p:blipFill>
          <a:blip r:embed="rId2"/>
          <a:stretch>
            <a:fillRect/>
          </a:stretch>
        </p:blipFill>
        <p:spPr>
          <a:xfrm>
            <a:off x="1654629" y="391887"/>
            <a:ext cx="9165771" cy="6183084"/>
          </a:xfrm>
          <a:prstGeom prst="rect">
            <a:avLst/>
          </a:prstGeom>
        </p:spPr>
      </p:pic>
    </p:spTree>
    <p:extLst>
      <p:ext uri="{BB962C8B-B14F-4D97-AF65-F5344CB8AC3E}">
        <p14:creationId xmlns:p14="http://schemas.microsoft.com/office/powerpoint/2010/main" val="397858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2CC3-56D0-005D-7655-B88EC1362785}"/>
              </a:ext>
            </a:extLst>
          </p:cNvPr>
          <p:cNvSpPr>
            <a:spLocks noGrp="1"/>
          </p:cNvSpPr>
          <p:nvPr>
            <p:ph type="title"/>
          </p:nvPr>
        </p:nvSpPr>
        <p:spPr>
          <a:xfrm>
            <a:off x="2592925" y="624110"/>
            <a:ext cx="8911687" cy="780147"/>
          </a:xfrm>
        </p:spPr>
        <p:txBody>
          <a:bodyPr/>
          <a:lstStyle/>
          <a:p>
            <a:pPr algn="ctr"/>
            <a:r>
              <a:rPr lang="en-US" b="1" dirty="0"/>
              <a:t>Cyrtopodium punctatum</a:t>
            </a:r>
          </a:p>
        </p:txBody>
      </p:sp>
      <p:sp>
        <p:nvSpPr>
          <p:cNvPr id="4" name="Content Placeholder 2">
            <a:extLst>
              <a:ext uri="{FF2B5EF4-FFF2-40B4-BE49-F238E27FC236}">
                <a16:creationId xmlns:a16="http://schemas.microsoft.com/office/drawing/2014/main" id="{FB6CD3B5-345F-C25E-1776-4B42069EFA6A}"/>
              </a:ext>
            </a:extLst>
          </p:cNvPr>
          <p:cNvSpPr>
            <a:spLocks noGrp="1"/>
          </p:cNvSpPr>
          <p:nvPr>
            <p:ph idx="1"/>
          </p:nvPr>
        </p:nvSpPr>
        <p:spPr>
          <a:xfrm>
            <a:off x="7249885" y="2133600"/>
            <a:ext cx="4254727" cy="3570514"/>
          </a:xfrm>
        </p:spPr>
        <p:txBody>
          <a:bodyPr>
            <a:normAutofit lnSpcReduction="10000"/>
          </a:bodyPr>
          <a:lstStyle/>
          <a:p>
            <a:r>
              <a:rPr lang="en-US" b="1" dirty="0"/>
              <a:t>Common name: the cow horn or cigar orchid</a:t>
            </a:r>
          </a:p>
          <a:p>
            <a:r>
              <a:rPr lang="en-US" b="1" dirty="0"/>
              <a:t>Epiphyte and occasionally terrestrial</a:t>
            </a:r>
          </a:p>
          <a:p>
            <a:r>
              <a:rPr lang="en-US" b="1" dirty="0"/>
              <a:t>Range: Florida to S. America and throughout the western Caribbean</a:t>
            </a:r>
          </a:p>
          <a:p>
            <a:r>
              <a:rPr lang="en-US" b="1" dirty="0"/>
              <a:t>Blooms: spring</a:t>
            </a:r>
          </a:p>
          <a:p>
            <a:r>
              <a:rPr lang="en-US" b="1" dirty="0"/>
              <a:t>Light: full sun</a:t>
            </a:r>
          </a:p>
          <a:p>
            <a:r>
              <a:rPr lang="en-US" b="1" dirty="0"/>
              <a:t>Flower size: 1 ½”</a:t>
            </a:r>
          </a:p>
          <a:p>
            <a:r>
              <a:rPr lang="en-US" b="1" dirty="0"/>
              <a:t>Can become massive</a:t>
            </a:r>
          </a:p>
          <a:p>
            <a:endParaRPr lang="en-US" b="1" dirty="0"/>
          </a:p>
        </p:txBody>
      </p:sp>
      <p:pic>
        <p:nvPicPr>
          <p:cNvPr id="5" name="Picture 4">
            <a:extLst>
              <a:ext uri="{FF2B5EF4-FFF2-40B4-BE49-F238E27FC236}">
                <a16:creationId xmlns:a16="http://schemas.microsoft.com/office/drawing/2014/main" id="{EC5144D4-2ED1-1530-DB7E-7BA8605F456B}"/>
              </a:ext>
            </a:extLst>
          </p:cNvPr>
          <p:cNvPicPr>
            <a:picLocks noChangeAspect="1"/>
          </p:cNvPicPr>
          <p:nvPr/>
        </p:nvPicPr>
        <p:blipFill>
          <a:blip r:embed="rId2"/>
          <a:stretch>
            <a:fillRect/>
          </a:stretch>
        </p:blipFill>
        <p:spPr>
          <a:xfrm>
            <a:off x="1567543" y="1600200"/>
            <a:ext cx="5323115" cy="4800600"/>
          </a:xfrm>
          <a:prstGeom prst="rect">
            <a:avLst/>
          </a:prstGeom>
        </p:spPr>
      </p:pic>
    </p:spTree>
    <p:extLst>
      <p:ext uri="{BB962C8B-B14F-4D97-AF65-F5344CB8AC3E}">
        <p14:creationId xmlns:p14="http://schemas.microsoft.com/office/powerpoint/2010/main" val="2637132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E252B-3EE8-41E2-F760-24F78C2F265A}"/>
              </a:ext>
            </a:extLst>
          </p:cNvPr>
          <p:cNvPicPr>
            <a:picLocks noChangeAspect="1"/>
          </p:cNvPicPr>
          <p:nvPr/>
        </p:nvPicPr>
        <p:blipFill>
          <a:blip r:embed="rId2"/>
          <a:stretch>
            <a:fillRect/>
          </a:stretch>
        </p:blipFill>
        <p:spPr>
          <a:xfrm>
            <a:off x="2133600" y="315687"/>
            <a:ext cx="10058400" cy="5943600"/>
          </a:xfrm>
          <a:prstGeom prst="rect">
            <a:avLst/>
          </a:prstGeom>
        </p:spPr>
      </p:pic>
    </p:spTree>
    <p:extLst>
      <p:ext uri="{BB962C8B-B14F-4D97-AF65-F5344CB8AC3E}">
        <p14:creationId xmlns:p14="http://schemas.microsoft.com/office/powerpoint/2010/main" val="3954227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F4A6-8FCE-AA4C-2D55-C0F12ED827C9}"/>
              </a:ext>
            </a:extLst>
          </p:cNvPr>
          <p:cNvSpPr>
            <a:spLocks noGrp="1"/>
          </p:cNvSpPr>
          <p:nvPr>
            <p:ph type="title"/>
          </p:nvPr>
        </p:nvSpPr>
        <p:spPr>
          <a:xfrm>
            <a:off x="2592925" y="624110"/>
            <a:ext cx="8911687" cy="845461"/>
          </a:xfrm>
        </p:spPr>
        <p:txBody>
          <a:bodyPr/>
          <a:lstStyle/>
          <a:p>
            <a:pPr algn="ctr"/>
            <a:r>
              <a:rPr lang="en-US" b="1" dirty="0"/>
              <a:t>Vanilla barbellata</a:t>
            </a:r>
          </a:p>
        </p:txBody>
      </p:sp>
      <p:sp>
        <p:nvSpPr>
          <p:cNvPr id="4" name="Content Placeholder 2">
            <a:extLst>
              <a:ext uri="{FF2B5EF4-FFF2-40B4-BE49-F238E27FC236}">
                <a16:creationId xmlns:a16="http://schemas.microsoft.com/office/drawing/2014/main" id="{D8009855-190D-28BF-FAF4-BA530DCCBCC7}"/>
              </a:ext>
            </a:extLst>
          </p:cNvPr>
          <p:cNvSpPr>
            <a:spLocks noGrp="1"/>
          </p:cNvSpPr>
          <p:nvPr>
            <p:ph idx="1"/>
          </p:nvPr>
        </p:nvSpPr>
        <p:spPr>
          <a:xfrm>
            <a:off x="7532913" y="2133600"/>
            <a:ext cx="3971699" cy="3439886"/>
          </a:xfrm>
        </p:spPr>
        <p:txBody>
          <a:bodyPr>
            <a:normAutofit/>
          </a:bodyPr>
          <a:lstStyle/>
          <a:p>
            <a:r>
              <a:rPr lang="en-US" b="1" dirty="0"/>
              <a:t>Common name: snake orchid</a:t>
            </a:r>
          </a:p>
          <a:p>
            <a:r>
              <a:rPr lang="en-US" b="1" dirty="0"/>
              <a:t>Epiphyte</a:t>
            </a:r>
          </a:p>
          <a:p>
            <a:r>
              <a:rPr lang="en-US" b="1" dirty="0"/>
              <a:t>Range: S. Florida to Leeward Islands</a:t>
            </a:r>
          </a:p>
          <a:p>
            <a:r>
              <a:rPr lang="en-US" b="1" dirty="0"/>
              <a:t>Blooms: Late spring to summer</a:t>
            </a:r>
          </a:p>
          <a:p>
            <a:r>
              <a:rPr lang="en-US" b="1" dirty="0"/>
              <a:t>Full sun</a:t>
            </a:r>
          </a:p>
          <a:p>
            <a:r>
              <a:rPr lang="en-US" b="1" dirty="0"/>
              <a:t>Flower size- 2”</a:t>
            </a:r>
          </a:p>
          <a:p>
            <a:r>
              <a:rPr lang="en-US" b="1" dirty="0"/>
              <a:t>Fragrant</a:t>
            </a:r>
          </a:p>
        </p:txBody>
      </p:sp>
      <p:pic>
        <p:nvPicPr>
          <p:cNvPr id="5" name="Picture 4">
            <a:extLst>
              <a:ext uri="{FF2B5EF4-FFF2-40B4-BE49-F238E27FC236}">
                <a16:creationId xmlns:a16="http://schemas.microsoft.com/office/drawing/2014/main" id="{2C93869C-562E-2F33-8DC6-8FD5B351C660}"/>
              </a:ext>
            </a:extLst>
          </p:cNvPr>
          <p:cNvPicPr>
            <a:picLocks noChangeAspect="1"/>
          </p:cNvPicPr>
          <p:nvPr/>
        </p:nvPicPr>
        <p:blipFill>
          <a:blip r:embed="rId2"/>
          <a:stretch>
            <a:fillRect/>
          </a:stretch>
        </p:blipFill>
        <p:spPr>
          <a:xfrm>
            <a:off x="1061357" y="1469571"/>
            <a:ext cx="6172200" cy="4368344"/>
          </a:xfrm>
          <a:prstGeom prst="rect">
            <a:avLst/>
          </a:prstGeom>
        </p:spPr>
      </p:pic>
    </p:spTree>
    <p:extLst>
      <p:ext uri="{BB962C8B-B14F-4D97-AF65-F5344CB8AC3E}">
        <p14:creationId xmlns:p14="http://schemas.microsoft.com/office/powerpoint/2010/main" val="124470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7C0F1-DC29-27B7-7244-A8CFC058D2C0}"/>
              </a:ext>
            </a:extLst>
          </p:cNvPr>
          <p:cNvPicPr>
            <a:picLocks noChangeAspect="1"/>
          </p:cNvPicPr>
          <p:nvPr/>
        </p:nvPicPr>
        <p:blipFill>
          <a:blip r:embed="rId2"/>
          <a:stretch>
            <a:fillRect/>
          </a:stretch>
        </p:blipFill>
        <p:spPr>
          <a:xfrm>
            <a:off x="3461657" y="381000"/>
            <a:ext cx="6727371" cy="6096000"/>
          </a:xfrm>
          <a:prstGeom prst="rect">
            <a:avLst/>
          </a:prstGeom>
        </p:spPr>
      </p:pic>
    </p:spTree>
    <p:extLst>
      <p:ext uri="{BB962C8B-B14F-4D97-AF65-F5344CB8AC3E}">
        <p14:creationId xmlns:p14="http://schemas.microsoft.com/office/powerpoint/2010/main" val="295062509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20</TotalTime>
  <Words>679</Words>
  <Application>Microsoft Office PowerPoint</Application>
  <PresentationFormat>Widescreen</PresentationFormat>
  <Paragraphs>72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Century Gothic</vt:lpstr>
      <vt:lpstr>Wingdings 3</vt:lpstr>
      <vt:lpstr>Wisp</vt:lpstr>
      <vt:lpstr>PowerPoint Presentation</vt:lpstr>
      <vt:lpstr>Brassia caudata</vt:lpstr>
      <vt:lpstr>PowerPoint Presentation</vt:lpstr>
      <vt:lpstr>Epidendrum nocturnum</vt:lpstr>
      <vt:lpstr>PowerPoint Presentation</vt:lpstr>
      <vt:lpstr>Cyrtopodium punctatum</vt:lpstr>
      <vt:lpstr>PowerPoint Presentation</vt:lpstr>
      <vt:lpstr>Vanilla barbellata</vt:lpstr>
      <vt:lpstr>PowerPoint Presentation</vt:lpstr>
      <vt:lpstr>The Plan</vt:lpstr>
      <vt:lpstr>Infrastructure</vt:lpstr>
      <vt:lpstr>Floorplan</vt:lpstr>
      <vt:lpstr>Why Do It?</vt:lpstr>
      <vt:lpstr>Where Do We Go From Here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Coolidge</dc:creator>
  <cp:lastModifiedBy>Leigh Coolidge</cp:lastModifiedBy>
  <cp:revision>6</cp:revision>
  <dcterms:created xsi:type="dcterms:W3CDTF">2024-06-10T21:37:00Z</dcterms:created>
  <dcterms:modified xsi:type="dcterms:W3CDTF">2024-06-10T22:09:06Z</dcterms:modified>
</cp:coreProperties>
</file>