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69" r:id="rId5"/>
    <p:sldId id="259" r:id="rId6"/>
    <p:sldId id="261" r:id="rId7"/>
    <p:sldId id="277" r:id="rId8"/>
    <p:sldId id="262" r:id="rId9"/>
    <p:sldId id="272" r:id="rId10"/>
    <p:sldId id="270" r:id="rId11"/>
    <p:sldId id="273" r:id="rId12"/>
    <p:sldId id="271" r:id="rId13"/>
    <p:sldId id="274" r:id="rId14"/>
    <p:sldId id="275" r:id="rId15"/>
    <p:sldId id="267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792" autoAdjust="0"/>
  </p:normalViewPr>
  <p:slideViewPr>
    <p:cSldViewPr snapToGrid="0" snapToObjects="1">
      <p:cViewPr varScale="1">
        <p:scale>
          <a:sx n="92" d="100"/>
          <a:sy n="92" d="100"/>
        </p:scale>
        <p:origin x="-182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70CC6-0D23-1C49-A396-EC96FE284124}" type="datetimeFigureOut">
              <a:rPr lang="en-US" smtClean="0"/>
              <a:t>16/01/19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069FC-E867-9F49-B20C-8ED4E191F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87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434E-DFF6-F340-BF49-308E3878C0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91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2E243-ED85-49D3-BB2B-68DF985AE6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BE060-A813-4CB4-B3CB-ECA3886122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90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69FC-E867-9F49-B20C-8ED4E191F6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00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69FC-E867-9F49-B20C-8ED4E191F6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21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69FC-E867-9F49-B20C-8ED4E191F6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15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69FC-E867-9F49-B20C-8ED4E191F6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57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2E243-ED85-49D3-BB2B-68DF985AE6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4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0613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33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9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6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158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6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1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4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39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5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74304C7-27D2-A249-895F-0DA1D84A7120}" type="datetimeFigureOut">
              <a:rPr lang="en-US" smtClean="0"/>
              <a:t>16/01/19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41CB0B4-D2FB-FC47-95F2-3B2A9FAEDF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7047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11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6D9F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#_ENREF_196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430612"/>
            <a:ext cx="6685405" cy="3172959"/>
          </a:xfrm>
        </p:spPr>
        <p:txBody>
          <a:bodyPr>
            <a:normAutofit/>
          </a:bodyPr>
          <a:lstStyle/>
          <a:p>
            <a:r>
              <a:rPr lang="en-US" dirty="0" smtClean="0"/>
              <a:t>Nantucket Zoning Board of Appeals</a:t>
            </a:r>
          </a:p>
          <a:p>
            <a:r>
              <a:rPr lang="en-US" dirty="0" smtClean="0"/>
              <a:t>Surfside Crossing Application for Comprehensive Permit</a:t>
            </a:r>
          </a:p>
          <a:p>
            <a:endParaRPr lang="en-US" dirty="0"/>
          </a:p>
          <a:p>
            <a:r>
              <a:rPr lang="en-US" dirty="0" smtClean="0"/>
              <a:t>John R Coon, JD, PhD</a:t>
            </a:r>
          </a:p>
          <a:p>
            <a:r>
              <a:rPr lang="en-US" dirty="0" smtClean="0"/>
              <a:t>16 January, 2019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6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M.G.L. 40B of the Massachusetts Comprehensive Permit Act G.L. c. 40B §§20-23(act).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4703"/>
            <a:ext cx="8229600" cy="3320217"/>
          </a:xfrm>
        </p:spPr>
        <p:txBody>
          <a:bodyPr>
            <a:normAutofit/>
          </a:bodyPr>
          <a:lstStyle/>
          <a:p>
            <a:r>
              <a:rPr lang="en-US" dirty="0" smtClean="0"/>
              <a:t>Balancing the need for affordable housing vs. </a:t>
            </a:r>
            <a:r>
              <a:rPr lang="en-US" i="1" dirty="0" smtClean="0"/>
              <a:t>local</a:t>
            </a:r>
            <a:r>
              <a:rPr lang="en-US" dirty="0" smtClean="0"/>
              <a:t> </a:t>
            </a:r>
            <a:r>
              <a:rPr lang="en-US" i="1" dirty="0" smtClean="0"/>
              <a:t>needs</a:t>
            </a:r>
            <a:r>
              <a:rPr lang="en-US" dirty="0" smtClean="0"/>
              <a:t> of the community, including:</a:t>
            </a:r>
          </a:p>
          <a:p>
            <a:pPr lvl="1"/>
            <a:r>
              <a:rPr lang="en-US" dirty="0"/>
              <a:t>the need to protect the health or safety of the occupants of the proposed housing, or of the city or town;</a:t>
            </a:r>
          </a:p>
          <a:p>
            <a:pPr lvl="1"/>
            <a:r>
              <a:rPr lang="en-US" dirty="0"/>
              <a:t>to promote better site and building design in relation to the surroundings, </a:t>
            </a:r>
            <a:r>
              <a:rPr lang="en-US" i="1" dirty="0"/>
              <a:t>or</a:t>
            </a:r>
            <a:endParaRPr lang="en-US" dirty="0"/>
          </a:p>
          <a:p>
            <a:pPr lvl="1"/>
            <a:r>
              <a:rPr lang="en-US" dirty="0"/>
              <a:t>to preserve open space.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0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9197625" cy="517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88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Ecosystem Based 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Governance capable of integrating ecological protection and restoration with human needs to strengthen the essential connection between economic prosperity and environmental well-being.</a:t>
            </a:r>
            <a:endParaRPr lang="en-US" dirty="0"/>
          </a:p>
        </p:txBody>
      </p:sp>
      <p:pic>
        <p:nvPicPr>
          <p:cNvPr id="5" name="Content Placeholder 4" descr="schooloffish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" r="367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22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3820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Overview of EBG Characteristics</a:t>
            </a: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33393"/>
            <a:ext cx="9144000" cy="28575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Management for Resilience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Significant, meaningful public participation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Integrated, Collaborative Government Involvement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Governance is Adaptive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Overarching lead or joint </a:t>
            </a:r>
            <a:r>
              <a:rPr lang="en-US" sz="2400" dirty="0" smtClean="0"/>
              <a:t>institution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Precautionary </a:t>
            </a:r>
            <a:r>
              <a:rPr lang="en-US" sz="2400" dirty="0"/>
              <a:t>approach to decision making</a:t>
            </a:r>
            <a:endParaRPr lang="en-US" sz="2400" dirty="0" smtClean="0"/>
          </a:p>
        </p:txBody>
      </p:sp>
      <p:pic>
        <p:nvPicPr>
          <p:cNvPr id="8197" name="Picture 7" descr="MCj021556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3257550"/>
            <a:ext cx="1490663" cy="1778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2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EBG Characteristics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81495"/>
            <a:ext cx="3352800" cy="2080013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2400" dirty="0" smtClean="0"/>
              <a:t>-	Management for 	resilience</a:t>
            </a:r>
          </a:p>
          <a:p>
            <a:pPr marL="0" indent="0" eaLnBrk="1" hangingPunct="1">
              <a:buNone/>
              <a:defRPr/>
            </a:pPr>
            <a:r>
              <a:rPr lang="en-US" sz="2400" dirty="0" smtClean="0"/>
              <a:t>-	Focus:  the natural 	processes necessary 	to sustain ecosystem 	structure and 	function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9220" name="Picture 7" descr="Rodney Avila Pictures 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667" y="1232298"/>
            <a:ext cx="4700588" cy="391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40" y="2868189"/>
            <a:ext cx="3687340" cy="19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4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Science of Surprise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) Wealth or the prospect of wealth generates political and social power that is used to promote unlimited exploitation of resources.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ii) Scientific understanding and consensus is hampered by the lack of controls and replicates, so that each new problem involves learning about a new system.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iii) The complexity of the underlying biological and physical systems precludes a reductionist approach to management. Optimum levels of exploitation must be determined by trial and error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iv) Large levels of natural variability mask the effects of overexploitation. </a:t>
            </a:r>
            <a:r>
              <a:rPr lang="en-US" i="1" dirty="0"/>
              <a:t>Initial overexploitation is not detectable until it is severe and often </a:t>
            </a:r>
            <a:r>
              <a:rPr lang="en-US" i="1" dirty="0" smtClean="0"/>
              <a:t>irreversible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>
                <a:hlinkClick r:id="rId3" action="ppaction://hlinkfile" tooltip="Ludwig, 1993 #548"/>
              </a:rPr>
              <a:t>Ludwig, Hilborn et al. 1993, 17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0596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Nantucket:  What threats to aquifer?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Climate change</a:t>
            </a:r>
          </a:p>
          <a:p>
            <a:pPr marL="0" indent="0">
              <a:buNone/>
            </a:pPr>
            <a:r>
              <a:rPr lang="en-US" dirty="0" smtClean="0"/>
              <a:t>Development</a:t>
            </a:r>
          </a:p>
          <a:p>
            <a:pPr marL="0" indent="0">
              <a:buNone/>
            </a:pPr>
            <a:r>
              <a:rPr lang="en-US" dirty="0" smtClean="0"/>
              <a:t>Pollution</a:t>
            </a:r>
          </a:p>
        </p:txBody>
      </p:sp>
      <p:pic>
        <p:nvPicPr>
          <p:cNvPr id="12" name="Content Placeholder 11" descr="NWS_ACKPOOP_MHP-1.jpg (JPEG Image, 750 × 553 pixels).pdf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9" r="4297" b="48690"/>
          <a:stretch/>
        </p:blipFill>
        <p:spPr>
          <a:xfrm>
            <a:off x="4648199" y="1200150"/>
            <a:ext cx="4334781" cy="3642988"/>
          </a:xfrm>
        </p:spPr>
      </p:pic>
      <p:sp>
        <p:nvSpPr>
          <p:cNvPr id="13" name="TextBox 12"/>
          <p:cNvSpPr txBox="1"/>
          <p:nvPr/>
        </p:nvSpPr>
        <p:spPr>
          <a:xfrm>
            <a:off x="4806242" y="4843138"/>
            <a:ext cx="234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Photo:  </a:t>
            </a:r>
            <a:r>
              <a:rPr lang="en-US" dirty="0" err="1" smtClean="0"/>
              <a:t>CapeCod.com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1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Climate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 Level Rise</a:t>
            </a:r>
          </a:p>
          <a:p>
            <a:pPr lvl="1"/>
            <a:r>
              <a:rPr lang="en-US" dirty="0" smtClean="0"/>
              <a:t>Higher, more frequent, tidal surges</a:t>
            </a:r>
          </a:p>
          <a:p>
            <a:pPr lvl="1"/>
            <a:r>
              <a:rPr lang="en-US" dirty="0" smtClean="0"/>
              <a:t>Salt water intrusion</a:t>
            </a:r>
          </a:p>
          <a:p>
            <a:r>
              <a:rPr lang="en-US" dirty="0" smtClean="0"/>
              <a:t>Changes in total precipitation via more frequent, intense storms</a:t>
            </a:r>
          </a:p>
          <a:p>
            <a:r>
              <a:rPr lang="en-US" dirty="0" smtClean="0"/>
              <a:t>Hotter summers with longer, more intense drought</a:t>
            </a:r>
          </a:p>
          <a:p>
            <a:r>
              <a:rPr lang="en-US" dirty="0" smtClean="0"/>
              <a:t>Stronger tropical storms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02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Sole source aquifer</a:t>
            </a:r>
          </a:p>
          <a:p>
            <a:pPr lvl="1"/>
            <a:r>
              <a:rPr lang="en-US" dirty="0" smtClean="0"/>
              <a:t>Current: 11,600 housing units: 64% seasonal, 36% year round</a:t>
            </a:r>
          </a:p>
          <a:p>
            <a:pPr lvl="1"/>
            <a:r>
              <a:rPr lang="en-US" dirty="0" smtClean="0"/>
              <a:t>16 multiunit developments approved by Town</a:t>
            </a:r>
          </a:p>
          <a:p>
            <a:pPr lvl="2"/>
            <a:r>
              <a:rPr lang="en-US" dirty="0"/>
              <a:t>594 additional units over next 5 </a:t>
            </a:r>
            <a:r>
              <a:rPr lang="en-US" dirty="0" smtClean="0"/>
              <a:t>years</a:t>
            </a:r>
          </a:p>
          <a:p>
            <a:pPr lvl="1"/>
            <a:r>
              <a:rPr lang="en-US" dirty="0" smtClean="0"/>
              <a:t>Additional water demand</a:t>
            </a:r>
          </a:p>
          <a:p>
            <a:pPr lvl="2"/>
            <a:r>
              <a:rPr lang="en-US" dirty="0"/>
              <a:t>140,000 gallons per day (</a:t>
            </a:r>
            <a:r>
              <a:rPr lang="en-US" dirty="0" err="1"/>
              <a:t>gpd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350,500 peak day demand (</a:t>
            </a:r>
            <a:r>
              <a:rPr lang="en-US" dirty="0" err="1"/>
              <a:t>ppd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Plus Surfside Crossing?  100 units?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39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Contaminants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Sole Source Aquifer</a:t>
            </a:r>
          </a:p>
          <a:p>
            <a:r>
              <a:rPr lang="en-US" dirty="0" smtClean="0"/>
              <a:t>PFAS/PFOS/PFPA C8</a:t>
            </a:r>
          </a:p>
          <a:p>
            <a:r>
              <a:rPr lang="en-US" dirty="0" err="1" smtClean="0"/>
              <a:t>Stormwater</a:t>
            </a:r>
            <a:r>
              <a:rPr lang="en-US" dirty="0" smtClean="0"/>
              <a:t> runoff</a:t>
            </a:r>
          </a:p>
          <a:p>
            <a:r>
              <a:rPr lang="en-US" dirty="0" smtClean="0"/>
              <a:t>Water table rise</a:t>
            </a:r>
          </a:p>
          <a:p>
            <a:r>
              <a:rPr lang="en-US" dirty="0" smtClean="0"/>
              <a:t>Salt water intrusion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6568" r="165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406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800100"/>
            <a:ext cx="4071379" cy="979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2" y="2059686"/>
            <a:ext cx="3985921" cy="96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364707"/>
            <a:ext cx="3152775" cy="115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826" y="792956"/>
            <a:ext cx="4752975" cy="1035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6" y="2071687"/>
            <a:ext cx="44862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3429000"/>
            <a:ext cx="4981575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92084" y="1769418"/>
            <a:ext cx="29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Perfluorooctane sulfonic acid (PFOS)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14401" y="3083868"/>
            <a:ext cx="2428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Perfluorooctanoic acid (PFOA)</a:t>
            </a:r>
            <a:endParaRPr 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9630" y="4487418"/>
            <a:ext cx="2901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Perfluorobutane sulfonic acid (PFBS)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00218" y="1764845"/>
            <a:ext cx="3064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8:2 Fluorotelomer alcohol (8:2 FTOH);</a:t>
            </a:r>
          </a:p>
          <a:p>
            <a:r>
              <a:rPr lang="en-US" sz="1400" b="1" dirty="0" smtClean="0"/>
              <a:t>also known as 2-perfluorooctylethanol</a:t>
            </a:r>
            <a:endParaRPr 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067769" y="3206142"/>
            <a:ext cx="2934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8:2 Polyfluoroalkylphosphate diester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428449" y="4514850"/>
            <a:ext cx="4363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Ammonium 4,8-dioxa-3H-perfluorononanoate (ADONA)</a:t>
            </a:r>
            <a:endParaRPr lang="en-US" sz="1400" b="1" dirty="0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457200" y="320278"/>
            <a:ext cx="8229600" cy="47982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CHEMICAL STRUCTURES</a:t>
            </a:r>
            <a:endParaRPr lang="en-US" sz="28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0D378-9C8E-4B90-8199-89D34820627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16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Uncertainty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 </a:t>
            </a:r>
            <a:r>
              <a:rPr lang="en-US" dirty="0"/>
              <a:t>there are threats of serious or irreversible damage, lack of scientific certainty shall not be used as a reason for postponing cost-effective measures to prevent environmental </a:t>
            </a:r>
            <a:r>
              <a:rPr lang="en-US" dirty="0" smtClean="0"/>
              <a:t>degradation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35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Groundwater?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0736" r="10736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2877266" y="4535588"/>
            <a:ext cx="1373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Walker 1980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83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971551"/>
            <a:ext cx="91287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 it ought to be remembered that there is nothing more difficult to take in hand, </a:t>
            </a:r>
            <a:r>
              <a:rPr lang="en-US" sz="2400" dirty="0" smtClean="0"/>
              <a:t>more </a:t>
            </a:r>
            <a:r>
              <a:rPr lang="en-US" sz="2400" dirty="0"/>
              <a:t>perilous to conduct,  </a:t>
            </a:r>
            <a:r>
              <a:rPr lang="en-US" sz="2400" dirty="0" smtClean="0"/>
              <a:t>or </a:t>
            </a:r>
            <a:r>
              <a:rPr lang="en-US" sz="2400" dirty="0"/>
              <a:t>more uncertain in its success, than to take the lead i</a:t>
            </a:r>
            <a:r>
              <a:rPr lang="en-US" sz="2400" dirty="0" smtClean="0"/>
              <a:t>n </a:t>
            </a:r>
            <a:r>
              <a:rPr lang="en-US" sz="2400" dirty="0"/>
              <a:t>the introduction of a new order of things. Because the innovator has for enemies all </a:t>
            </a:r>
            <a:r>
              <a:rPr lang="en-US" sz="2400" dirty="0" smtClean="0"/>
              <a:t>those </a:t>
            </a:r>
            <a:r>
              <a:rPr lang="en-US" sz="2400" dirty="0"/>
              <a:t>who have done well under the old conditions, and lukewarm defenders in those </a:t>
            </a:r>
            <a:endParaRPr lang="en-US" sz="2400" dirty="0" smtClean="0"/>
          </a:p>
          <a:p>
            <a:r>
              <a:rPr lang="en-US" sz="2400" dirty="0" smtClean="0"/>
              <a:t>who </a:t>
            </a:r>
            <a:r>
              <a:rPr lang="en-US" sz="2400" dirty="0"/>
              <a:t>may do well under the new. This coolness arises partly from fear of the opponents, </a:t>
            </a:r>
            <a:r>
              <a:rPr lang="en-US" sz="2400" dirty="0" smtClean="0"/>
              <a:t>who </a:t>
            </a:r>
            <a:r>
              <a:rPr lang="en-US" sz="2400" dirty="0"/>
              <a:t>have the laws on their side, and partly from the incredulity of men, who do not </a:t>
            </a:r>
            <a:r>
              <a:rPr lang="en-US" sz="2400" dirty="0" smtClean="0"/>
              <a:t>readily </a:t>
            </a:r>
            <a:r>
              <a:rPr lang="en-US" sz="2400" dirty="0"/>
              <a:t>believe in new things until they have had a long experience of them. </a:t>
            </a:r>
          </a:p>
          <a:p>
            <a:pPr lvl="0"/>
            <a:endParaRPr lang="en-US" sz="2400" dirty="0" smtClean="0"/>
          </a:p>
          <a:p>
            <a:pPr marL="342900" lvl="0" indent="-342900">
              <a:buFontTx/>
              <a:buChar char="-"/>
            </a:pPr>
            <a:r>
              <a:rPr lang="en-US" sz="2400" dirty="0" err="1" smtClean="0"/>
              <a:t>Nicolo</a:t>
            </a:r>
            <a:r>
              <a:rPr lang="en-US" sz="2400" dirty="0" smtClean="0"/>
              <a:t> </a:t>
            </a:r>
            <a:r>
              <a:rPr lang="en-US" sz="2400" dirty="0"/>
              <a:t>Machiavelli, </a:t>
            </a:r>
            <a:r>
              <a:rPr lang="en-US" sz="2400" u="sng" dirty="0" smtClean="0"/>
              <a:t>The </a:t>
            </a:r>
            <a:r>
              <a:rPr lang="en-US" sz="2400" u="sng" dirty="0"/>
              <a:t>Prince</a:t>
            </a:r>
            <a:r>
              <a:rPr lang="en-US" sz="2400" dirty="0"/>
              <a:t>, Chap. </a:t>
            </a:r>
            <a:r>
              <a:rPr lang="en-US" sz="2400" dirty="0" smtClean="0"/>
              <a:t>VI , 1499</a:t>
            </a:r>
          </a:p>
          <a:p>
            <a:pPr lvl="0"/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538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CCB4-C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ICCB4-CT.thmx</Template>
  <TotalTime>1391</TotalTime>
  <Words>641</Words>
  <Application>Microsoft Macintosh PowerPoint</Application>
  <PresentationFormat>On-screen Show (16:9)</PresentationFormat>
  <Paragraphs>85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ICCB4-CT</vt:lpstr>
      <vt:lpstr>PowerPoint Presentation</vt:lpstr>
      <vt:lpstr>M.G.L. 40B of the Massachusetts Comprehensive Permit Act G.L. c. 40B §§20-23(act). </vt:lpstr>
      <vt:lpstr>PowerPoint Presentation</vt:lpstr>
      <vt:lpstr>Ecosystem Based Governance</vt:lpstr>
      <vt:lpstr>Overview of EBG Characteristics</vt:lpstr>
      <vt:lpstr>EBG Characteristics</vt:lpstr>
      <vt:lpstr>Science of Surprise</vt:lpstr>
      <vt:lpstr>Nantucket:  What threats to aquifer?</vt:lpstr>
      <vt:lpstr>Climate Change</vt:lpstr>
      <vt:lpstr>Development</vt:lpstr>
      <vt:lpstr>Contaminants</vt:lpstr>
      <vt:lpstr>PowerPoint Presentation</vt:lpstr>
      <vt:lpstr>Uncertainty</vt:lpstr>
      <vt:lpstr>Groundwater?</vt:lpstr>
      <vt:lpstr>PowerPoint Presentation</vt:lpstr>
    </vt:vector>
  </TitlesOfParts>
  <Company>UNH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Coon</dc:creator>
  <cp:lastModifiedBy>John Coon</cp:lastModifiedBy>
  <cp:revision>23</cp:revision>
  <dcterms:created xsi:type="dcterms:W3CDTF">2019-01-15T20:29:35Z</dcterms:created>
  <dcterms:modified xsi:type="dcterms:W3CDTF">2019-01-16T19:43:03Z</dcterms:modified>
</cp:coreProperties>
</file>